
<file path=[Content_Types].xml><?xml version="1.0" encoding="utf-8"?>
<Types xmlns="http://schemas.openxmlformats.org/package/2006/content-types">
  <Default Extension="xml" ContentType="application/xml"/>
  <Default Extension="rels" ContentType="application/vnd.openxmlformats-package.relationships+xml"/>
  <Override PartName="/docProps/app.xml" ContentType="application/vnd.openxmlformats-officedocument.extended-propertie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custom.xml" ContentType="application/vnd.openxmlformats-officedocument.custom-properties+xml"/>
  <Override PartName="/ppt/presentation.xml" ContentType="application/vnd.openxmlformats-officedocument.presentationml.presentation.main+xml"/>
  <Override PartName="/ppt/viewProps.xml" ContentType="application/vnd.openxmlformats-officedocument.presentationml.viewPro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Types>
</file>

<file path=_rels/.rels><?xml version="1.0" encoding="UTF-8"?><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package/2006/relationships/metadata/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p="http://schemas.openxmlformats.org/presentationml/2006/main" xmlns:r="http://schemas.openxmlformats.org/officeDocument/2006/relationships" autoCompressPictures="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Lst>
  <p:sldSz cx="9144000" cy="5143500" type="screen16x9"/>
  <p:notesSz cx="6858000" cy="9144000"/>
  <p:defaultTextStyle>
    <a:defPPr>
      <a:defRPr lang="en-US"/>
    </a:defPPr>
    <a:lvl1pPr algn="l" defTabSz="457200" eaLnBrk="1" hangingPunct="1" latinLnBrk="0" marL="0" rtl="0">
      <a:defRPr kern="1200" sz="1800">
        <a:solidFill>
          <a:schemeClr val="tx1"/>
        </a:solidFill>
        <a:latin typeface="+mn-lt"/>
        <a:ea typeface="+mn-ea"/>
        <a:cs typeface="+mn-cs"/>
      </a:defRPr>
    </a:lvl1pPr>
    <a:lvl2pPr algn="l" defTabSz="457200" eaLnBrk="1" hangingPunct="1" latinLnBrk="0" marL="457200" rtl="0">
      <a:defRPr kern="1200" sz="1800">
        <a:solidFill>
          <a:schemeClr val="tx1"/>
        </a:solidFill>
        <a:latin typeface="+mn-lt"/>
        <a:ea typeface="+mn-ea"/>
        <a:cs typeface="+mn-cs"/>
      </a:defRPr>
    </a:lvl2pPr>
    <a:lvl3pPr algn="l" defTabSz="457200" eaLnBrk="1" hangingPunct="1" latinLnBrk="0" marL="914400" rtl="0">
      <a:defRPr kern="1200" sz="1800">
        <a:solidFill>
          <a:schemeClr val="tx1"/>
        </a:solidFill>
        <a:latin typeface="+mn-lt"/>
        <a:ea typeface="+mn-ea"/>
        <a:cs typeface="+mn-cs"/>
      </a:defRPr>
    </a:lvl3pPr>
    <a:lvl4pPr algn="l" defTabSz="457200" eaLnBrk="1" hangingPunct="1" latinLnBrk="0" marL="1371600" rtl="0">
      <a:defRPr kern="1200" sz="1800">
        <a:solidFill>
          <a:schemeClr val="tx1"/>
        </a:solidFill>
        <a:latin typeface="+mn-lt"/>
        <a:ea typeface="+mn-ea"/>
        <a:cs typeface="+mn-cs"/>
      </a:defRPr>
    </a:lvl4pPr>
    <a:lvl5pPr algn="l" defTabSz="457200" eaLnBrk="1" hangingPunct="1" latinLnBrk="0" marL="1828800" rtl="0">
      <a:defRPr kern="1200" sz="1800">
        <a:solidFill>
          <a:schemeClr val="tx1"/>
        </a:solidFill>
        <a:latin typeface="+mn-lt"/>
        <a:ea typeface="+mn-ea"/>
        <a:cs typeface="+mn-cs"/>
      </a:defRPr>
    </a:lvl5pPr>
    <a:lvl6pPr algn="l" defTabSz="457200" eaLnBrk="1" hangingPunct="1" latinLnBrk="0" marL="2286000" rtl="0">
      <a:defRPr kern="1200" sz="1800">
        <a:solidFill>
          <a:schemeClr val="tx1"/>
        </a:solidFill>
        <a:latin typeface="+mn-lt"/>
        <a:ea typeface="+mn-ea"/>
        <a:cs typeface="+mn-cs"/>
      </a:defRPr>
    </a:lvl6pPr>
    <a:lvl7pPr algn="l" defTabSz="457200" eaLnBrk="1" hangingPunct="1" latinLnBrk="0" marL="2743200" rtl="0">
      <a:defRPr kern="1200" sz="1800">
        <a:solidFill>
          <a:schemeClr val="tx1"/>
        </a:solidFill>
        <a:latin typeface="+mn-lt"/>
        <a:ea typeface="+mn-ea"/>
        <a:cs typeface="+mn-cs"/>
      </a:defRPr>
    </a:lvl7pPr>
    <a:lvl8pPr algn="l" defTabSz="457200" eaLnBrk="1" hangingPunct="1" latinLnBrk="0" marL="3200400" rtl="0">
      <a:defRPr kern="1200" sz="1800">
        <a:solidFill>
          <a:schemeClr val="tx1"/>
        </a:solidFill>
        <a:latin typeface="+mn-lt"/>
        <a:ea typeface="+mn-ea"/>
        <a:cs typeface="+mn-cs"/>
      </a:defRPr>
    </a:lvl8pPr>
    <a:lvl9pPr algn="l" defTabSz="457200" eaLnBrk="1" hangingPunct="1" latinLnBrk="0" marL="3657600" rtl="0">
      <a:defRPr kern="1200"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p="http://schemas.openxmlformats.org/presentationml/2006/main" xmlns:r="http://schemas.openxmlformats.org/officeDocument/2006/relationships">
  <p:normalViewPr>
    <p:restoredLeft autoAdjust="0" sz="15643"/>
    <p:restoredTop autoAdjust="0" sz="94694"/>
  </p:normalViewPr>
  <p:slideViewPr>
    <p:cSldViewPr snapToGrid="0" snapToObjects="1">
      <p:cViewPr varScale="1">
        <p:scale>
          <a:sx d="100" n="161"/>
          <a:sy d="100" n="161"/>
        </p:scale>
        <p:origin x="560" y="200"/>
      </p:cViewPr>
      <p:guideLst>
        <p:guide orient="horz" pos="1620"/>
        <p:guide pos="2880"/>
      </p:guideLst>
    </p:cSldViewPr>
  </p:slideViewPr>
  <p:outlineViewPr>
    <p:cViewPr>
      <p:scale>
        <a:sx d="100" n="33"/>
        <a:sy d="100" n="33"/>
      </p:scale>
      <p:origin x="0" y="0"/>
    </p:cViewPr>
  </p:outlineViewPr>
  <p:notesTextViewPr>
    <p:cViewPr>
      <p:scale>
        <a:sx d="100" n="100"/>
        <a:sy d="100" n="100"/>
      </p:scale>
      <p:origin x="0" y="0"/>
    </p:cViewPr>
  </p:notesTextViewPr>
  <p:gridSpacing cx="76200" cy="76200"/>
</p:viewPr>
</file>

<file path=ppt/_rels/presentation.xml.rels><?xml version="1.0" encoding="UTF-8"?><Relationships xmlns="http://schemas.openxmlformats.org/package/2006/relationships"><Relationship Id="rId2" Type="http://schemas.openxmlformats.org/officeDocument/2006/relationships/slide" Target="slides/slide1.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slide" Target="slides/slide16.xml" /><Relationship Id="rId18" Type="http://schemas.openxmlformats.org/officeDocument/2006/relationships/slide" Target="slides/slide17.xml" /><Relationship Id="rId19" Type="http://schemas.openxmlformats.org/officeDocument/2006/relationships/slide" Target="slides/slide18.xml" /><Relationship Id="rId20" Type="http://schemas.openxmlformats.org/officeDocument/2006/relationships/slide" Target="slides/slide19.xml" /><Relationship Id="rId21" Type="http://schemas.openxmlformats.org/officeDocument/2006/relationships/slide" Target="slides/slide20.xml" /><Relationship Id="rId22" Type="http://schemas.openxmlformats.org/officeDocument/2006/relationships/slide" Target="slides/slide21.xml" /><Relationship Id="rId23" Type="http://schemas.openxmlformats.org/officeDocument/2006/relationships/slide" Target="slides/slide22.xml" /><Relationship Id="rId24" Type="http://schemas.openxmlformats.org/officeDocument/2006/relationships/slide" Target="slides/slide23.xml" /><Relationship Id="rId25" Type="http://schemas.openxmlformats.org/officeDocument/2006/relationships/slide" Target="slides/slide24.xml" /><Relationship Id="rId26" Type="http://schemas.openxmlformats.org/officeDocument/2006/relationships/slide" Target="slides/slide25.xml" /><Relationship Id="rId27" Type="http://schemas.openxmlformats.org/officeDocument/2006/relationships/slide" Target="slides/slide26.xml" /><Relationship Id="rId28" Type="http://schemas.openxmlformats.org/officeDocument/2006/relationships/slide" Target="slides/slide27.xml" /><Relationship Id="rId29" Type="http://schemas.openxmlformats.org/officeDocument/2006/relationships/slide" Target="slides/slide28.xml" /><Relationship Id="rId30" Type="http://schemas.openxmlformats.org/officeDocument/2006/relationships/slide" Target="slides/slide29.xml" /><Relationship Id="rId31" Type="http://schemas.openxmlformats.org/officeDocument/2006/relationships/slide" Target="slides/slide30.xml" /><Relationship Id="rId32" Type="http://schemas.openxmlformats.org/officeDocument/2006/relationships/slide" Target="slides/slide31.xml" /><Relationship Id="rId33" Type="http://schemas.openxmlformats.org/officeDocument/2006/relationships/slide" Target="slides/slide32.xml" /><Relationship Id="rId34" Type="http://schemas.openxmlformats.org/officeDocument/2006/relationships/slide" Target="slides/slide33.xml" /><Relationship Id="rId35" Type="http://schemas.openxmlformats.org/officeDocument/2006/relationships/slide" Target="slides/slide34.xml" /><Relationship Id="rId36" Type="http://schemas.openxmlformats.org/officeDocument/2006/relationships/slide" Target="slides/slide35.xml" /><Relationship Id="rId37" Type="http://schemas.openxmlformats.org/officeDocument/2006/relationships/slide" Target="slides/slide36.xml" /><Relationship Id="rId38" Type="http://schemas.openxmlformats.org/officeDocument/2006/relationships/slide" Target="slides/slide37.xml" /><Relationship Id="rId39" Type="http://schemas.openxmlformats.org/officeDocument/2006/relationships/slide" Target="slides/slide38.xml" /><Relationship Id="rId40" Type="http://schemas.openxmlformats.org/officeDocument/2006/relationships/slide" Target="slides/slide39.xml" /><Relationship Id="rId41" Type="http://schemas.openxmlformats.org/officeDocument/2006/relationships/slide" Target="slides/slide40.xml" /><Relationship Id="rId42" Type="http://schemas.openxmlformats.org/officeDocument/2006/relationships/slide" Target="slides/slide41.xml" /><Relationship Id="rId43" Type="http://schemas.openxmlformats.org/officeDocument/2006/relationships/slide" Target="slides/slide42.xml" /><Relationship Id="rId44" Type="http://schemas.openxmlformats.org/officeDocument/2006/relationships/slide" Target="slides/slide43.xml" /><Relationship Id="rId45" Type="http://schemas.openxmlformats.org/officeDocument/2006/relationships/slide" Target="slides/slide44.xml" /><Relationship Id="rId46" Type="http://schemas.openxmlformats.org/officeDocument/2006/relationships/slide" Target="slides/slide45.xml" /><Relationship Id="rId47" Type="http://schemas.openxmlformats.org/officeDocument/2006/relationships/slide" Target="slides/slide46.xml" /><Relationship Id="rId48" Type="http://schemas.openxmlformats.org/officeDocument/2006/relationships/slide" Target="slides/slide47.xml" /><Relationship Id="rId49" Type="http://schemas.openxmlformats.org/officeDocument/2006/relationships/slide" Target="slides/slide48.xml" /><Relationship Id="rId50" Type="http://schemas.openxmlformats.org/officeDocument/2006/relationships/slide" Target="slides/slide49.xml" /><Relationship Id="rId51" Type="http://schemas.openxmlformats.org/officeDocument/2006/relationships/slide" Target="slides/slide50.xml" /><Relationship Id="rId52" Type="http://schemas.openxmlformats.org/officeDocument/2006/relationships/slide" Target="slides/slide51.xml" /><Relationship Id="rId53" Type="http://schemas.openxmlformats.org/officeDocument/2006/relationships/slide" Target="slides/slide52.xml" /><Relationship Id="rId54" Type="http://schemas.openxmlformats.org/officeDocument/2006/relationships/slide" Target="slides/slide53.xml" /><Relationship Id="rId56" Type="http://schemas.openxmlformats.org/officeDocument/2006/relationships/viewProps" Target="viewProps.xml" /><Relationship Id="rId55" Type="http://schemas.openxmlformats.org/officeDocument/2006/relationships/presProps" Target="presProps.xml" /><Relationship Id="rId1" Type="http://schemas.openxmlformats.org/officeDocument/2006/relationships/slideMaster" Target="slideMasters/slideMaster1.xml" /><Relationship Id="rId58" Type="http://schemas.openxmlformats.org/officeDocument/2006/relationships/tableStyles" Target="tableStyles.xml" /><Relationship Id="rId57" Type="http://schemas.openxmlformats.org/officeDocument/2006/relationships/theme" Target="theme/theme1.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444357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13914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81529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38346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073069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619886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41EB5C9-1307-BA42-ABA2-0BC069CD8E7F}" type="datetimeFigureOut">
              <a:rPr lang="en-US" smtClean="0"/>
              <a:t>1/2/22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3579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41EB5C9-1307-BA42-ABA2-0BC069CD8E7F}" type="datetimeFigureOut">
              <a:rPr lang="en-US" smtClean="0"/>
              <a:t>1/2/22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472721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1EB5C9-1307-BA42-ABA2-0BC069CD8E7F}" type="datetimeFigureOut">
              <a:rPr lang="en-US" smtClean="0"/>
              <a:t>1/2/22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13090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40895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66899855"/>
      </p:ext>
    </p:extLst>
  </p:cSld>
  <p:clrMapOvr>
    <a:masterClrMapping/>
  </p:clrMapOvr>
</p:sldLayout>
</file>

<file path=ppt/slideMasters/_rels/slideMaster1.xml.rels><?xml version="1.0" encoding="UTF-8"?><Relationships xmlns="http://schemas.openxmlformats.org/package/2006/relationships"><Relationship Id="rId8" Target="../slideLayouts/slideLayout8.xml" Type="http://schemas.openxmlformats.org/officeDocument/2006/relationships/slideLayout" /><Relationship Id="rId3" Target="../slideLayouts/slideLayout3.xml" Type="http://schemas.openxmlformats.org/officeDocument/2006/relationships/slideLayout" /><Relationship Id="rId7" Target="../slideLayouts/slideLayout7.xml" Type="http://schemas.openxmlformats.org/officeDocument/2006/relationships/slideLayout" /><Relationship Id="rId12" Target="../theme/theme1.xml" Type="http://schemas.openxmlformats.org/officeDocument/2006/relationships/theme" /><Relationship Id="rId2" Target="../slideLayouts/slideLayout2.xml" Type="http://schemas.openxmlformats.org/officeDocument/2006/relationships/slideLayout" /><Relationship Id="rId1" Target="../slideLayouts/slideLayout1.xml" Type="http://schemas.openxmlformats.org/officeDocument/2006/relationships/slideLayout" /><Relationship Id="rId6" Target="../slideLayouts/slideLayout6.xml" Type="http://schemas.openxmlformats.org/officeDocument/2006/relationships/slideLayout" /><Relationship Id="rId11" Target="../slideLayouts/slideLayout11.xml" Type="http://schemas.openxmlformats.org/officeDocument/2006/relationships/slideLayout" /><Relationship Id="rId5" Target="../slideLayouts/slideLayout5.xml" Type="http://schemas.openxmlformats.org/officeDocument/2006/relationships/slideLayout" /><Relationship Id="rId10" Target="../slideLayouts/slideLayout10.xml" Type="http://schemas.openxmlformats.org/officeDocument/2006/relationships/slideLayout" /><Relationship Id="rId4" Target="../slideLayouts/slideLayout4.xml" Type="http://schemas.openxmlformats.org/officeDocument/2006/relationships/slideLayout" /><Relationship Id="rId9" Target="../slideLayouts/slideLayout9.xml" Type="http://schemas.openxmlformats.org/officeDocument/2006/relationships/slideLayout"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anchor="ctr" bIns="45720" lIns="91440" rIns="91440" rtlCol="0" tIns="45720" vert="horz">
            <a:normAutofit/>
          </a:bodyPr>
          <a:lstStyle/>
          <a:p>
            <a:r>
              <a:rPr lang="en-US"/>
              <a:t>Click to edit Master title style</a:t>
            </a:r>
          </a:p>
        </p:txBody>
      </p:sp>
      <p:sp>
        <p:nvSpPr>
          <p:cNvPr id="3" name="Text Placeholder 2"/>
          <p:cNvSpPr>
            <a:spLocks noGrp="1"/>
          </p:cNvSpPr>
          <p:nvPr>
            <p:ph idx="1" type="body"/>
          </p:nvPr>
        </p:nvSpPr>
        <p:spPr>
          <a:xfrm>
            <a:off x="457200" y="1200151"/>
            <a:ext cx="8229600" cy="3394472"/>
          </a:xfrm>
          <a:prstGeom prst="rect">
            <a:avLst/>
          </a:prstGeom>
        </p:spPr>
        <p:txBody>
          <a:bodyPr bIns="45720" lIns="91440" rIns="91440" rtlCol="0" tIns="45720"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idx="2" sz="half" type="dt"/>
          </p:nvPr>
        </p:nvSpPr>
        <p:spPr>
          <a:xfrm>
            <a:off x="457200" y="4767263"/>
            <a:ext cx="2133600" cy="273844"/>
          </a:xfrm>
          <a:prstGeom prst="rect">
            <a:avLst/>
          </a:prstGeom>
        </p:spPr>
        <p:txBody>
          <a:bodyPr anchor="ctr" bIns="45720" lIns="91440" rIns="91440" rtlCol="0" tIns="45720" vert="horz"/>
          <a:lstStyle>
            <a:lvl1pPr algn="l">
              <a:defRPr sz="900">
                <a:solidFill>
                  <a:schemeClr val="tx1">
                    <a:tint val="75000"/>
                  </a:schemeClr>
                </a:solidFill>
              </a:defRPr>
            </a:lvl1pPr>
          </a:lstStyle>
          <a:p>
            <a:fld id="{241EB5C9-1307-BA42-ABA2-0BC069CD8E7F}" type="datetimeFigureOut">
              <a:rPr lang="en-US" smtClean="0"/>
              <a:t>1/2/22</a:t>
            </a:fld>
            <a:endParaRPr lang="en-US"/>
          </a:p>
        </p:txBody>
      </p:sp>
      <p:sp>
        <p:nvSpPr>
          <p:cNvPr id="5" name="Footer Placeholder 4"/>
          <p:cNvSpPr>
            <a:spLocks noGrp="1"/>
          </p:cNvSpPr>
          <p:nvPr>
            <p:ph idx="3" sz="quarter" type="ftr"/>
          </p:nvPr>
        </p:nvSpPr>
        <p:spPr>
          <a:xfrm>
            <a:off x="3124200" y="4767263"/>
            <a:ext cx="2895600" cy="273844"/>
          </a:xfrm>
          <a:prstGeom prst="rect">
            <a:avLst/>
          </a:prstGeom>
        </p:spPr>
        <p:txBody>
          <a:bodyPr anchor="ctr" bIns="45720" lIns="91440" rIns="91440" rtlCol="0" tIns="45720" vert="horz"/>
          <a:lstStyle>
            <a:lvl1pPr algn="ctr">
              <a:defRPr sz="900">
                <a:solidFill>
                  <a:schemeClr val="tx1">
                    <a:tint val="75000"/>
                  </a:schemeClr>
                </a:solidFill>
              </a:defRPr>
            </a:lvl1pPr>
          </a:lstStyle>
          <a:p>
            <a:endParaRPr lang="en-US"/>
          </a:p>
        </p:txBody>
      </p:sp>
      <p:sp>
        <p:nvSpPr>
          <p:cNvPr id="6" name="Slide Number Placeholder 5"/>
          <p:cNvSpPr>
            <a:spLocks noGrp="1"/>
          </p:cNvSpPr>
          <p:nvPr>
            <p:ph idx="4" sz="quarter" type="sldNum"/>
          </p:nvPr>
        </p:nvSpPr>
        <p:spPr>
          <a:xfrm>
            <a:off x="6553200" y="4767263"/>
            <a:ext cx="2133600" cy="273844"/>
          </a:xfrm>
          <a:prstGeom prst="rect">
            <a:avLst/>
          </a:prstGeom>
        </p:spPr>
        <p:txBody>
          <a:bodyPr anchor="ctr" bIns="45720" lIns="91440" rIns="91440" rtlCol="0" tIns="45720" vert="horz"/>
          <a:lstStyle>
            <a:lvl1pPr algn="r">
              <a:defRPr sz="900">
                <a:solidFill>
                  <a:schemeClr val="tx1">
                    <a:tint val="75000"/>
                  </a:schemeClr>
                </a:solidFill>
              </a:defRPr>
            </a:lvl1pPr>
          </a:lstStyle>
          <a:p>
            <a:fld id="{C5EF2332-01BF-834F-8236-50238282D533}" type="slidenum">
              <a:rPr lang="en-US" smtClean="0"/>
              <a:t>‹#›</a:t>
            </a:fld>
            <a:endParaRPr lang="en-US"/>
          </a:p>
        </p:txBody>
      </p:sp>
    </p:spTree>
    <p:extLst>
      <p:ext uri="{BB962C8B-B14F-4D97-AF65-F5344CB8AC3E}">
        <p14:creationId xmlns:p14="http://schemas.microsoft.com/office/powerpoint/2010/main" val="3676200875"/>
      </p:ext>
    </p:extLst>
  </p:cSld>
  <p:clrMap accent1="accent1" accent2="accent2" accent3="accent3" accent4="accent4" accent5="accent5" accent6="accent6" bg1="lt1" bg2="lt2" folHlink="folHlink" hlink="hlink" tx1="dk1" tx2="dk2"/>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2900" eaLnBrk="1" hangingPunct="1" latinLnBrk="0" rtl="0">
        <a:spcBef>
          <a:spcPct val="0"/>
        </a:spcBef>
        <a:buNone/>
        <a:defRPr kern="1200" sz="3300">
          <a:solidFill>
            <a:schemeClr val="tx1"/>
          </a:solidFill>
          <a:latin typeface="+mj-lt"/>
          <a:ea typeface="+mj-ea"/>
          <a:cs typeface="+mj-cs"/>
        </a:defRPr>
      </a:lvl1pPr>
    </p:titleStyle>
    <p:bodyStyle>
      <a:lvl1pPr algn="l" defTabSz="342900" eaLnBrk="1" hangingPunct="1" indent="-342900" latinLnBrk="0" marL="342900" rtl="0">
        <a:spcBef>
          <a:spcPct val="20000"/>
        </a:spcBef>
        <a:buFont typeface="Arial"/>
        <a:buChar char="•"/>
        <a:defRPr kern="1200" sz="2400">
          <a:solidFill>
            <a:schemeClr val="tx1"/>
          </a:solidFill>
          <a:latin typeface="+mn-lt"/>
          <a:ea typeface="+mn-ea"/>
          <a:cs typeface="+mn-cs"/>
        </a:defRPr>
      </a:lvl1pPr>
      <a:lvl2pPr algn="l" defTabSz="342900" eaLnBrk="1" hangingPunct="1" indent="-342900" latinLnBrk="0" marL="685800" rtl="0">
        <a:spcBef>
          <a:spcPct val="20000"/>
        </a:spcBef>
        <a:buFont typeface="Arial"/>
        <a:buChar char="–"/>
        <a:defRPr kern="1200" sz="2100">
          <a:solidFill>
            <a:schemeClr val="tx1"/>
          </a:solidFill>
          <a:latin typeface="+mn-lt"/>
          <a:ea typeface="+mn-ea"/>
          <a:cs typeface="+mn-cs"/>
        </a:defRPr>
      </a:lvl2pPr>
      <a:lvl3pPr algn="l" defTabSz="342900" eaLnBrk="1" hangingPunct="1" indent="-342900" latinLnBrk="0" marL="1028700" rtl="0">
        <a:spcBef>
          <a:spcPct val="20000"/>
        </a:spcBef>
        <a:buFont typeface="Arial"/>
        <a:buChar char="•"/>
        <a:defRPr kern="1200" sz="1800">
          <a:solidFill>
            <a:schemeClr val="tx1"/>
          </a:solidFill>
          <a:latin typeface="+mn-lt"/>
          <a:ea typeface="+mn-ea"/>
          <a:cs typeface="+mn-cs"/>
        </a:defRPr>
      </a:lvl3pPr>
      <a:lvl4pPr algn="l" defTabSz="342900" eaLnBrk="1" hangingPunct="1" indent="-342900" latinLnBrk="0" marL="1371600" rtl="0">
        <a:spcBef>
          <a:spcPct val="20000"/>
        </a:spcBef>
        <a:buFont typeface="Arial"/>
        <a:buChar char="–"/>
        <a:defRPr kern="1200" sz="1500">
          <a:solidFill>
            <a:schemeClr val="tx1"/>
          </a:solidFill>
          <a:latin typeface="+mn-lt"/>
          <a:ea typeface="+mn-ea"/>
          <a:cs typeface="+mn-cs"/>
        </a:defRPr>
      </a:lvl4pPr>
      <a:lvl5pPr algn="l" defTabSz="342900" eaLnBrk="1" hangingPunct="1" indent="-342900" latinLnBrk="0" marL="1714500" rtl="0">
        <a:spcBef>
          <a:spcPct val="20000"/>
        </a:spcBef>
        <a:buFont typeface="Arial"/>
        <a:buChar char="»"/>
        <a:defRPr kern="1200" sz="1500">
          <a:solidFill>
            <a:schemeClr val="tx1"/>
          </a:solidFill>
          <a:latin typeface="+mn-lt"/>
          <a:ea typeface="+mn-ea"/>
          <a:cs typeface="+mn-cs"/>
        </a:defRPr>
      </a:lvl5pPr>
      <a:lvl6pPr algn="l" defTabSz="342900" eaLnBrk="1" hangingPunct="1" indent="-342900" latinLnBrk="0" marL="2057400" rtl="0">
        <a:spcBef>
          <a:spcPct val="20000"/>
        </a:spcBef>
        <a:buFont typeface="Arial"/>
        <a:buChar char="•"/>
        <a:defRPr kern="1200" sz="1500">
          <a:solidFill>
            <a:schemeClr val="tx1"/>
          </a:solidFill>
          <a:latin typeface="+mn-lt"/>
          <a:ea typeface="+mn-ea"/>
          <a:cs typeface="+mn-cs"/>
        </a:defRPr>
      </a:lvl6pPr>
      <a:lvl7pPr algn="l" defTabSz="342900" eaLnBrk="1" hangingPunct="1" indent="-342900" latinLnBrk="0" marL="2400300" rtl="0">
        <a:spcBef>
          <a:spcPct val="20000"/>
        </a:spcBef>
        <a:buFont typeface="Arial"/>
        <a:buChar char="•"/>
        <a:defRPr kern="1200" sz="1500">
          <a:solidFill>
            <a:schemeClr val="tx1"/>
          </a:solidFill>
          <a:latin typeface="+mn-lt"/>
          <a:ea typeface="+mn-ea"/>
          <a:cs typeface="+mn-cs"/>
        </a:defRPr>
      </a:lvl7pPr>
      <a:lvl8pPr algn="l" defTabSz="342900" eaLnBrk="1" hangingPunct="1" indent="-342900" latinLnBrk="0" marL="2743200" rtl="0">
        <a:spcBef>
          <a:spcPct val="20000"/>
        </a:spcBef>
        <a:buFont typeface="Arial"/>
        <a:buChar char="•"/>
        <a:defRPr kern="1200" sz="1500">
          <a:solidFill>
            <a:schemeClr val="tx1"/>
          </a:solidFill>
          <a:latin typeface="+mn-lt"/>
          <a:ea typeface="+mn-ea"/>
          <a:cs typeface="+mn-cs"/>
        </a:defRPr>
      </a:lvl8pPr>
      <a:lvl9pPr algn="l" defTabSz="342900" eaLnBrk="1" hangingPunct="1" indent="-342900" latinLnBrk="0" marL="3086100" rtl="0">
        <a:spcBef>
          <a:spcPct val="20000"/>
        </a:spcBef>
        <a:buFont typeface="Arial"/>
        <a:buChar char="•"/>
        <a:defRPr kern="1200" sz="1500">
          <a:solidFill>
            <a:schemeClr val="tx1"/>
          </a:solidFill>
          <a:latin typeface="+mn-lt"/>
          <a:ea typeface="+mn-ea"/>
          <a:cs typeface="+mn-cs"/>
        </a:defRPr>
      </a:lvl9pPr>
    </p:bodyStyle>
    <p:otherStyle>
      <a:defPPr>
        <a:defRPr lang="en-US"/>
      </a:defPPr>
      <a:lvl1pPr algn="l" defTabSz="342900" eaLnBrk="1" hangingPunct="1" latinLnBrk="0" marL="0" rtl="0">
        <a:defRPr kern="1200" sz="1350">
          <a:solidFill>
            <a:schemeClr val="tx1"/>
          </a:solidFill>
          <a:latin typeface="+mn-lt"/>
          <a:ea typeface="+mn-ea"/>
          <a:cs typeface="+mn-cs"/>
        </a:defRPr>
      </a:lvl1pPr>
      <a:lvl2pPr algn="l" defTabSz="342900" eaLnBrk="1" hangingPunct="1" latinLnBrk="0" marL="342900" rtl="0">
        <a:defRPr kern="1200" sz="1350">
          <a:solidFill>
            <a:schemeClr val="tx1"/>
          </a:solidFill>
          <a:latin typeface="+mn-lt"/>
          <a:ea typeface="+mn-ea"/>
          <a:cs typeface="+mn-cs"/>
        </a:defRPr>
      </a:lvl2pPr>
      <a:lvl3pPr algn="l" defTabSz="342900" eaLnBrk="1" hangingPunct="1" latinLnBrk="0" marL="685800" rtl="0">
        <a:defRPr kern="1200" sz="1350">
          <a:solidFill>
            <a:schemeClr val="tx1"/>
          </a:solidFill>
          <a:latin typeface="+mn-lt"/>
          <a:ea typeface="+mn-ea"/>
          <a:cs typeface="+mn-cs"/>
        </a:defRPr>
      </a:lvl3pPr>
      <a:lvl4pPr algn="l" defTabSz="342900" eaLnBrk="1" hangingPunct="1" latinLnBrk="0" marL="1028700" rtl="0">
        <a:defRPr kern="1200" sz="1350">
          <a:solidFill>
            <a:schemeClr val="tx1"/>
          </a:solidFill>
          <a:latin typeface="+mn-lt"/>
          <a:ea typeface="+mn-ea"/>
          <a:cs typeface="+mn-cs"/>
        </a:defRPr>
      </a:lvl4pPr>
      <a:lvl5pPr algn="l" defTabSz="342900" eaLnBrk="1" hangingPunct="1" latinLnBrk="0" marL="1371600" rtl="0">
        <a:defRPr kern="1200" sz="1350">
          <a:solidFill>
            <a:schemeClr val="tx1"/>
          </a:solidFill>
          <a:latin typeface="+mn-lt"/>
          <a:ea typeface="+mn-ea"/>
          <a:cs typeface="+mn-cs"/>
        </a:defRPr>
      </a:lvl5pPr>
      <a:lvl6pPr algn="l" defTabSz="342900" eaLnBrk="1" hangingPunct="1" latinLnBrk="0" marL="1714500" rtl="0">
        <a:defRPr kern="1200" sz="1350">
          <a:solidFill>
            <a:schemeClr val="tx1"/>
          </a:solidFill>
          <a:latin typeface="+mn-lt"/>
          <a:ea typeface="+mn-ea"/>
          <a:cs typeface="+mn-cs"/>
        </a:defRPr>
      </a:lvl6pPr>
      <a:lvl7pPr algn="l" defTabSz="342900" eaLnBrk="1" hangingPunct="1" latinLnBrk="0" marL="2057400" rtl="0">
        <a:defRPr kern="1200" sz="1350">
          <a:solidFill>
            <a:schemeClr val="tx1"/>
          </a:solidFill>
          <a:latin typeface="+mn-lt"/>
          <a:ea typeface="+mn-ea"/>
          <a:cs typeface="+mn-cs"/>
        </a:defRPr>
      </a:lvl7pPr>
      <a:lvl8pPr algn="l" defTabSz="342900" eaLnBrk="1" hangingPunct="1" latinLnBrk="0" marL="2400300" rtl="0">
        <a:defRPr kern="1200" sz="1350">
          <a:solidFill>
            <a:schemeClr val="tx1"/>
          </a:solidFill>
          <a:latin typeface="+mn-lt"/>
          <a:ea typeface="+mn-ea"/>
          <a:cs typeface="+mn-cs"/>
        </a:defRPr>
      </a:lvl8pPr>
      <a:lvl9pPr algn="l" defTabSz="342900" eaLnBrk="1" hangingPunct="1" latinLnBrk="0" marL="2743200" rtl="0">
        <a:defRPr kern="1200" sz="135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1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1.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3.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5.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7.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2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9.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1.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3.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5.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7.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3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9.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1.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4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3.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4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5.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4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7.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4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9.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50.xml.rels><?xml version="1.0" encoding="UTF-8"?><Relationships xmlns="http://schemas.openxmlformats.org/package/2006/relationships"><Relationship Id="rId1" Type="http://schemas.openxmlformats.org/officeDocument/2006/relationships/slideLayout" Target="../slideLayouts/slideLayout8.xml" /></Relationships>
</file>

<file path=ppt/slides/_rels/slide5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52.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5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3.xml" /></Relationships>
</file>

<file path=ppt/slides/_rels/slide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3.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 東京科学大学</a:t>
            </a:r>
          </a:p>
        </p:txBody>
      </p:sp>
    </p:spTree>
  </p:cSl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逆格子のBravais格子: 2D面心直方格子の例</a:t>
            </a:r>
          </a:p>
        </p:txBody>
      </p:sp>
      <p:sp>
        <p:nvSpPr>
          <p:cNvPr id="3" name="Content Placeholder 2"/>
          <p:cNvSpPr>
            <a:spLocks noGrp="1"/>
          </p:cNvSpPr>
          <p:nvPr>
            <p:ph idx="1"/>
          </p:nvPr>
        </p:nvSpPr>
        <p:spPr/>
        <p:txBody>
          <a:bodyPr/>
          <a:lstStyle/>
          <a:p>
            <a:pPr lvl="0"/>
            <a:r>
              <a:rPr b="1"/>
              <a:t>実格子</a:t>
            </a:r>
            <a:r>
              <a:rPr/>
              <a:t>: 面心直方格子</a:t>
            </a:r>
          </a:p>
          <a:p>
            <a:pPr lvl="0"/>
            <a:r>
              <a:rPr b="1"/>
              <a:t>Bravais格子からスタート</a:t>
            </a:r>
            <a:r>
              <a:rPr/>
              <a:t>: ある配列の逆格子点</a:t>
            </a:r>
          </a:p>
          <a:p>
            <a:pPr lvl="0"/>
            <a:r>
              <a:rPr b="1"/>
              <a:t>Primitive格子からスタート</a:t>
            </a:r>
            <a:r>
              <a:rPr/>
              <a:t>: 異なる配列の逆格子点に見える</a:t>
            </a:r>
          </a:p>
          <a:p>
            <a:pPr lvl="0"/>
            <a:r>
              <a:rPr b="1"/>
              <a:t>問題点</a:t>
            </a:r>
            <a:r>
              <a:rPr/>
              <a:t>: 逆格子は一意に決まらないのか？</a:t>
            </a:r>
          </a:p>
          <a:p>
            <a:pPr lvl="1"/>
            <a:r>
              <a:rPr/>
              <a:t>スライド5の図1: </a:t>
            </a:r>
            <a:r>
              <a:rPr>
                <a:latin typeface="Courier"/>
              </a:rPr>
              <a:t>images\slide5_image1.png</a:t>
            </a:r>
            <a:r>
              <a:rPr/>
              <a:t> (図のキャプションは無いが、</a:t>
            </a:r>
            <a:r>
              <a:rPr>
                <a:latin typeface="Courier"/>
              </a:rPr>
              <a:t>a1a2a*2</a:t>
            </a:r>
            <a:r>
              <a:rPr/>
              <a:t> が図に示されているので、図1は2D格子の図として参照)</a:t>
            </a:r>
          </a:p>
        </p:txBody>
      </p:sp>
    </p:spTree>
  </p:cSl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6 逆格子は実格子のFourier変換</a:t>
            </a:r>
          </a:p>
        </p:txBody>
      </p:sp>
    </p:spTree>
  </p:cSl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逆格子は実格子のFourier変換</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b="1"/>
                  <a:t>逆格子の導入</a:t>
                </a:r>
                <a:r>
                  <a:rPr/>
                  <a:t>:</a:t>
                </a:r>
              </a:p>
              <a:p>
                <a:pPr lvl="1"/>
                <a:r>
                  <a:rPr b="1"/>
                  <a:t>回折</a:t>
                </a:r>
                <a:r>
                  <a:rPr/>
                  <a:t>: X線、中性子、電子 (波) の干渉現象を理解するために不可欠</a:t>
                </a:r>
              </a:p>
              <a:p>
                <a:pPr lvl="1"/>
                <a:r>
                  <a:rPr b="1"/>
                  <a:t>バンド理論</a:t>
                </a:r>
                <a:r>
                  <a:rPr/>
                  <a:t>: 電子の干渉現象（結晶中の電子状態）を記述する</a:t>
                </a:r>
              </a:p>
              <a:p>
                <a:pPr lvl="0"/>
                <a:r>
                  <a:rPr b="1"/>
                  <a:t>散乱理論</a:t>
                </a:r>
                <a:r>
                  <a:rPr/>
                  <a:t>: 散乱振幅 </a:t>
                </a:r>
                <a14:m>
                  <m:oMath xmlns:m="http://schemas.openxmlformats.org/officeDocument/2006/math">
                    <m:r>
                      <m:t>S</m:t>
                    </m:r>
                    <m:r>
                      <m:rPr>
                        <m:sty m:val="p"/>
                      </m:rPr>
                      <m:t>(</m:t>
                    </m:r>
                    <m:r>
                      <m:rPr>
                        <m:sty m:val="b"/>
                      </m:rPr>
                      <m:t>k</m:t>
                    </m:r>
                    <m:r>
                      <m:rPr>
                        <m:sty m:val="p"/>
                      </m:rPr>
                      <m:t>)</m:t>
                    </m:r>
                  </m:oMath>
                </a14:m>
                <a:r>
                  <a:rPr/>
                  <a:t> は電子密度分布 </a:t>
                </a:r>
                <a14:m>
                  <m:oMath xmlns:m="http://schemas.openxmlformats.org/officeDocument/2006/math">
                    <m:r>
                      <m:t>ρ</m:t>
                    </m:r>
                    <m:r>
                      <m:rPr>
                        <m:sty m:val="p"/>
                      </m:rPr>
                      <m:t>(</m:t>
                    </m:r>
                    <m:r>
                      <m:rPr>
                        <m:sty m:val="b"/>
                      </m:rPr>
                      <m:t>r</m:t>
                    </m:r>
                    <m:r>
                      <m:rPr>
                        <m:sty m:val="p"/>
                      </m:rPr>
                      <m:t>)</m:t>
                    </m:r>
                  </m:oMath>
                </a14:m>
                <a:r>
                  <a:rPr/>
                  <a:t> のフーリエ変換</a:t>
                </a:r>
              </a:p>
              <a:p>
                <a:pPr lvl="0"/>
                <a14:m>
                  <m:oMathPara xmlns:m="http://schemas.openxmlformats.org/officeDocument/2006/math">
                    <m:oMathParaPr>
                      <m:jc m:val="center"/>
                    </m:oMathParaPr>
                    <m:oMath>
                      <m:r>
                        <m:t>S</m:t>
                      </m:r>
                      <m:r>
                        <m:rPr>
                          <m:sty m:val="p"/>
                        </m:rPr>
                        <m:t>(</m:t>
                      </m:r>
                      <m:r>
                        <m:rPr>
                          <m:sty m:val="b"/>
                        </m:rPr>
                        <m:t>k</m:t>
                      </m:r>
                      <m:r>
                        <m:rPr>
                          <m:sty m:val="p"/>
                        </m:rPr>
                        <m:t>)</m:t>
                      </m:r>
                      <m:r>
                        <m:rPr>
                          <m:sty m:val="p"/>
                        </m:rPr>
                        <m:t>=</m:t>
                      </m:r>
                      <m:r>
                        <m:rPr>
                          <m:sty m:val="p"/>
                        </m:rPr>
                        <m:t>∫</m:t>
                      </m:r>
                      <m:r>
                        <m:t>ρ</m:t>
                      </m:r>
                      <m:r>
                        <m:rPr>
                          <m:sty m:val="p"/>
                        </m:rPr>
                        <m:t>(</m:t>
                      </m:r>
                      <m:r>
                        <m:rPr>
                          <m:sty m:val="b"/>
                        </m:rPr>
                        <m:t>r</m:t>
                      </m:r>
                      <m:r>
                        <m:rPr>
                          <m:sty m:val="p"/>
                        </m:rPr>
                        <m:t>)</m:t>
                      </m:r>
                      <m:r>
                        <m:rPr>
                          <m:sty m:val="p"/>
                        </m:rPr>
                        <m:t>exp</m:t>
                      </m:r>
                      <m:r>
                        <m:rPr>
                          <m:sty m:val="p"/>
                        </m:rPr>
                        <m:t>(</m:t>
                      </m:r>
                      <m:r>
                        <m:t>2</m:t>
                      </m:r>
                      <m:r>
                        <m:t>π</m:t>
                      </m:r>
                      <m:r>
                        <m:t>i</m:t>
                      </m:r>
                      <m:r>
                        <m:rPr>
                          <m:sty m:val="b"/>
                        </m:rPr>
                        <m:t>k</m:t>
                      </m:r>
                      <m:r>
                        <m:rPr>
                          <m:sty m:val="p"/>
                        </m:rPr>
                        <m:t>⋅</m:t>
                      </m:r>
                      <m:r>
                        <m:rPr>
                          <m:sty m:val="b"/>
                        </m:rPr>
                        <m:t>r</m:t>
                      </m:r>
                      <m:r>
                        <m:rPr>
                          <m:sty m:val="p"/>
                        </m:rPr>
                        <m:t>)</m:t>
                      </m:r>
                      <m:r>
                        <m:t>d</m:t>
                      </m:r>
                      <m:r>
                        <m:rPr>
                          <m:sty m:val="b"/>
                        </m:rPr>
                        <m:t>r</m:t>
                      </m:r>
                    </m:oMath>
                  </m:oMathPara>
                </a14:m>
              </a:p>
              <a:p>
                <a:pPr lvl="0"/>
                <a:r>
                  <a:rPr/>
                  <a:t>結晶の場合、散乱振幅は単位胞のフーリエ変換と格子和で表せる</a:t>
                </a:r>
              </a:p>
              <a:p>
                <a:pPr lvl="0"/>
                <a14:m>
                  <m:oMathPara xmlns:m="http://schemas.openxmlformats.org/officeDocument/2006/math">
                    <m:oMathParaPr>
                      <m:jc m:val="center"/>
                    </m:oMathParaPr>
                    <m:oMath>
                      <m:r>
                        <m:t>S</m:t>
                      </m:r>
                      <m:r>
                        <m:rPr>
                          <m:sty m:val="p"/>
                        </m:rPr>
                        <m:t>(</m:t>
                      </m:r>
                      <m:r>
                        <m:rPr>
                          <m:sty m:val="b"/>
                        </m:rPr>
                        <m:t>k</m:t>
                      </m:r>
                      <m:r>
                        <m:rPr>
                          <m:sty m:val="p"/>
                        </m:rPr>
                        <m:t>)</m:t>
                      </m:r>
                      <m:r>
                        <m:rPr>
                          <m:sty m:val="p"/>
                        </m:rPr>
                        <m:t>=</m:t>
                      </m:r>
                      <m:nary>
                        <m:naryPr>
                          <m:chr m:val="∑"/>
                          <m:limLoc m:val="undOvr"/>
                          <m:subHide m:val="off"/>
                          <m:supHide m:val="on"/>
                        </m:naryPr>
                        <m:sub>
                          <m:sSub>
                            <m:e>
                              <m:r>
                                <m:t>n</m:t>
                              </m:r>
                            </m:e>
                            <m:sub>
                              <m:r>
                                <m:t>1</m:t>
                              </m:r>
                            </m:sub>
                          </m:sSub>
                          <m:r>
                            <m:rPr>
                              <m:sty m:val="p"/>
                            </m:rPr>
                            <m:t>,</m:t>
                          </m:r>
                          <m:sSub>
                            <m:e>
                              <m:r>
                                <m:t>n</m:t>
                              </m:r>
                            </m:e>
                            <m:sub>
                              <m:r>
                                <m:t>2</m:t>
                              </m:r>
                            </m:sub>
                          </m:sSub>
                          <m:r>
                            <m:rPr>
                              <m:sty m:val="p"/>
                            </m:rPr>
                            <m:t>,</m:t>
                          </m:r>
                          <m:sSub>
                            <m:e>
                              <m:r>
                                <m:t>n</m:t>
                              </m:r>
                            </m:e>
                            <m:sub>
                              <m:r>
                                <m:t>3</m:t>
                              </m:r>
                            </m:sub>
                          </m:sSub>
                        </m:sub>
                        <m:sup>
                          <m:r>
                            <m:t>​</m:t>
                          </m:r>
                        </m:sup>
                        <m:e>
                          <m:nary>
                            <m:naryPr>
                              <m:chr m:val="∫"/>
                              <m:limLoc m:val="subSup"/>
                              <m:subHide m:val="off"/>
                              <m:supHide m:val="on"/>
                            </m:naryPr>
                            <m:sub>
                              <m:r>
                                <m:rPr>
                                  <m:nor/>
                                  <m:sty m:val="p"/>
                                </m:rPr>
                                <m:t>u.c.</m:t>
                              </m:r>
                            </m:sub>
                            <m:sup>
                              <m:r>
                                <m:t>​</m:t>
                              </m:r>
                            </m:sup>
                            <m:e>
                              <m:sSub>
                                <m:e>
                                  <m:r>
                                    <m:t>ρ</m:t>
                                  </m:r>
                                </m:e>
                                <m:sub>
                                  <m:r>
                                    <m:rPr>
                                      <m:nor/>
                                      <m:sty m:val="p"/>
                                    </m:rPr>
                                    <m:t>u.c.</m:t>
                                  </m:r>
                                </m:sub>
                              </m:sSub>
                            </m:e>
                          </m:nary>
                        </m:e>
                      </m:nary>
                      <m:r>
                        <m:rPr>
                          <m:sty m:val="p"/>
                        </m:rPr>
                        <m:t>(</m:t>
                      </m:r>
                      <m:r>
                        <m:rPr>
                          <m:sty m:val="b"/>
                        </m:rPr>
                        <m:t>r</m:t>
                      </m:r>
                      <m:r>
                        <m:rPr>
                          <m:sty m:val="p"/>
                        </m:rPr>
                        <m:t>−</m:t>
                      </m:r>
                      <m:r>
                        <m:rPr>
                          <m:sty m:val="p"/>
                        </m:rPr>
                        <m:t>(</m:t>
                      </m:r>
                      <m:sSub>
                        <m:e>
                          <m:r>
                            <m:t>n</m:t>
                          </m:r>
                        </m:e>
                        <m:sub>
                          <m:r>
                            <m:t>1</m:t>
                          </m:r>
                        </m:sub>
                      </m:sSub>
                      <m:sSub>
                        <m:e>
                          <m:r>
                            <m:rPr>
                              <m:sty m:val="b"/>
                            </m:rPr>
                            <m:t>a</m:t>
                          </m:r>
                        </m:e>
                        <m:sub>
                          <m:r>
                            <m:t>1</m:t>
                          </m:r>
                        </m:sub>
                      </m:sSub>
                      <m:r>
                        <m:rPr>
                          <m:sty m:val="p"/>
                        </m:rPr>
                        <m:t>+</m:t>
                      </m:r>
                      <m:sSub>
                        <m:e>
                          <m:r>
                            <m:t>n</m:t>
                          </m:r>
                        </m:e>
                        <m:sub>
                          <m:r>
                            <m:t>2</m:t>
                          </m:r>
                        </m:sub>
                      </m:sSub>
                      <m:sSub>
                        <m:e>
                          <m:r>
                            <m:rPr>
                              <m:sty m:val="b"/>
                            </m:rPr>
                            <m:t>a</m:t>
                          </m:r>
                        </m:e>
                        <m:sub>
                          <m:r>
                            <m:t>2</m:t>
                          </m:r>
                        </m:sub>
                      </m:sSub>
                      <m:r>
                        <m:rPr>
                          <m:sty m:val="p"/>
                        </m:rPr>
                        <m:t>+</m:t>
                      </m:r>
                      <m:sSub>
                        <m:e>
                          <m:r>
                            <m:t>n</m:t>
                          </m:r>
                        </m:e>
                        <m:sub>
                          <m:r>
                            <m:t>3</m:t>
                          </m:r>
                        </m:sub>
                      </m:sSub>
                      <m:sSub>
                        <m:e>
                          <m:r>
                            <m:rPr>
                              <m:sty m:val="b"/>
                            </m:rPr>
                            <m:t>a</m:t>
                          </m:r>
                        </m:e>
                        <m:sub>
                          <m:r>
                            <m:t>3</m:t>
                          </m:r>
                        </m:sub>
                      </m:sSub>
                      <m:r>
                        <m:rPr>
                          <m:sty m:val="p"/>
                        </m:rPr>
                        <m:t>)</m:t>
                      </m:r>
                      <m:r>
                        <m:rPr>
                          <m:sty m:val="p"/>
                        </m:rPr>
                        <m:t>)</m:t>
                      </m:r>
                      <m:r>
                        <m:rPr>
                          <m:sty m:val="p"/>
                        </m:rPr>
                        <m:t>exp</m:t>
                      </m:r>
                      <m:r>
                        <m:rPr>
                          <m:sty m:val="p"/>
                        </m:rPr>
                        <m:t>(</m:t>
                      </m:r>
                      <m:r>
                        <m:t>2</m:t>
                      </m:r>
                      <m:r>
                        <m:t>π</m:t>
                      </m:r>
                      <m:r>
                        <m:t>i</m:t>
                      </m:r>
                      <m:r>
                        <m:rPr>
                          <m:sty m:val="b"/>
                        </m:rPr>
                        <m:t>k</m:t>
                      </m:r>
                      <m:r>
                        <m:rPr>
                          <m:sty m:val="p"/>
                        </m:rPr>
                        <m:t>⋅</m:t>
                      </m:r>
                      <m:r>
                        <m:rPr>
                          <m:sty m:val="b"/>
                        </m:rPr>
                        <m:t>r</m:t>
                      </m:r>
                      <m:r>
                        <m:rPr>
                          <m:sty m:val="p"/>
                        </m:rPr>
                        <m:t>)</m:t>
                      </m:r>
                      <m:r>
                        <m:t>d</m:t>
                      </m:r>
                      <m:r>
                        <m:rPr>
                          <m:sty m:val="b"/>
                        </m:rPr>
                        <m:t>r</m:t>
                      </m:r>
                    </m:oMath>
                  </m:oMathPara>
                </a14:m>
              </a:p>
              <a:p>
                <a:pPr lvl="0"/>
                <a14:m>
                  <m:oMath xmlns:m="http://schemas.openxmlformats.org/officeDocument/2006/math">
                    <m:r>
                      <m:t>S</m:t>
                    </m:r>
                    <m:r>
                      <m:rPr>
                        <m:sty m:val="p"/>
                      </m:rPr>
                      <m:t>(</m:t>
                    </m:r>
                    <m:r>
                      <m:rPr>
                        <m:sty m:val="b"/>
                      </m:rPr>
                      <m:t>k</m:t>
                    </m:r>
                    <m:r>
                      <m:rPr>
                        <m:sty m:val="p"/>
                      </m:rPr>
                      <m:t>)</m:t>
                    </m:r>
                  </m:oMath>
                </a14:m>
                <a:r>
                  <a:rPr/>
                  <a:t> は </a:t>
                </a:r>
                <a14:m>
                  <m:oMath xmlns:m="http://schemas.openxmlformats.org/officeDocument/2006/math">
                    <m:sSub>
                      <m:e>
                        <m:r>
                          <m:t>ρ</m:t>
                        </m:r>
                      </m:e>
                      <m:sub>
                        <m:r>
                          <m:rPr>
                            <m:nor/>
                            <m:sty m:val="p"/>
                          </m:rPr>
                          <m:t>u.c.</m:t>
                        </m:r>
                      </m:sub>
                    </m:sSub>
                    <m:r>
                      <m:rPr>
                        <m:sty m:val="p"/>
                      </m:rPr>
                      <m:t>(</m:t>
                    </m:r>
                    <m:r>
                      <m:rPr>
                        <m:sty m:val="b"/>
                      </m:rPr>
                      <m:t>r</m:t>
                    </m:r>
                    <m:r>
                      <m:rPr>
                        <m:sty m:val="p"/>
                      </m:rPr>
                      <m:t>)</m:t>
                    </m:r>
                  </m:oMath>
                </a14:m>
                <a:r>
                  <a:rPr/>
                  <a:t> のフーリエ変換</a:t>
                </a:r>
              </a:p>
              <a:p>
                <a:pPr lvl="0"/>
                <a:r>
                  <a:rPr b="1"/>
                  <a:t>ブラッグ条件</a:t>
                </a:r>
                <a:r>
                  <a:rPr/>
                  <a:t>: </a:t>
                </a:r>
                <a14:m>
                  <m:oMath xmlns:m="http://schemas.openxmlformats.org/officeDocument/2006/math">
                    <m:r>
                      <m:rPr>
                        <m:sty m:val="b"/>
                      </m:rPr>
                      <m:t>k</m:t>
                    </m:r>
                    <m:r>
                      <m:rPr>
                        <m:sty m:val="p"/>
                      </m:rPr>
                      <m:t>=</m:t>
                    </m:r>
                    <m:sSub>
                      <m:e>
                        <m:r>
                          <m:rPr>
                            <m:sty m:val="b"/>
                          </m:rPr>
                          <m:t>G</m:t>
                        </m:r>
                      </m:e>
                      <m:sub>
                        <m:r>
                          <m:t>h</m:t>
                        </m:r>
                        <m:r>
                          <m:t>k</m:t>
                        </m:r>
                        <m:r>
                          <m:t>l</m:t>
                        </m:r>
                      </m:sub>
                    </m:sSub>
                  </m:oMath>
                </a14:m>
                <a:r>
                  <a:rPr/>
                  <a:t> （逆格子ベクトル）の時に </a:t>
                </a:r>
                <a14:m>
                  <m:oMath xmlns:m="http://schemas.openxmlformats.org/officeDocument/2006/math">
                    <m:r>
                      <m:t>S</m:t>
                    </m:r>
                    <m:r>
                      <m:rPr>
                        <m:sty m:val="p"/>
                      </m:rPr>
                      <m:t>(</m:t>
                    </m:r>
                    <m:r>
                      <m:rPr>
                        <m:sty m:val="b"/>
                      </m:rPr>
                      <m:t>k</m:t>
                    </m:r>
                    <m:r>
                      <m:rPr>
                        <m:sty m:val="p"/>
                      </m:rPr>
                      <m:t>)</m:t>
                    </m:r>
                  </m:oMath>
                </a14:m>
                <a:r>
                  <a:rPr/>
                  <a:t> が極大になる</a:t>
                </a:r>
              </a:p>
              <a:p>
                <a:pPr lvl="0"/>
                <a14:m>
                  <m:oMathPara xmlns:m="http://schemas.openxmlformats.org/officeDocument/2006/math">
                    <m:oMathParaPr>
                      <m:jc m:val="center"/>
                    </m:oMathParaPr>
                    <m:oMath>
                      <m:r>
                        <m:rPr>
                          <m:sty m:val="b"/>
                        </m:rPr>
                        <m:t>k</m:t>
                      </m:r>
                      <m:r>
                        <m:rPr>
                          <m:sty m:val="p"/>
                        </m:rPr>
                        <m:t>=</m:t>
                      </m:r>
                      <m:sSub>
                        <m:e>
                          <m:r>
                            <m:rPr>
                              <m:sty m:val="b"/>
                            </m:rPr>
                            <m:t>G</m:t>
                          </m:r>
                        </m:e>
                        <m:sub>
                          <m:r>
                            <m:t>h</m:t>
                          </m:r>
                          <m:r>
                            <m:t>k</m:t>
                          </m:r>
                          <m:r>
                            <m:t>l</m:t>
                          </m:r>
                        </m:sub>
                      </m:sSub>
                    </m:oMath>
                  </m:oMathPara>
                </a14:m>
              </a:p>
              <a:p>
                <a:pPr lvl="0"/>
                <a:r>
                  <a:rPr b="1"/>
                  <a:t>物理的意味</a:t>
                </a:r>
                <a:r>
                  <a:rPr/>
                  <a:t>: </a:t>
                </a:r>
                <a14:m>
                  <m:oMath xmlns:m="http://schemas.openxmlformats.org/officeDocument/2006/math">
                    <m:r>
                      <m:t>S</m:t>
                    </m:r>
                    <m:r>
                      <m:rPr>
                        <m:sty m:val="p"/>
                      </m:rPr>
                      <m:t>(</m:t>
                    </m:r>
                    <m:sSub>
                      <m:e>
                        <m:r>
                          <m:rPr>
                            <m:sty m:val="b"/>
                          </m:rPr>
                          <m:t>G</m:t>
                        </m:r>
                      </m:e>
                      <m:sub>
                        <m:r>
                          <m:t>h</m:t>
                        </m:r>
                        <m:r>
                          <m:t>k</m:t>
                        </m:r>
                        <m:r>
                          <m:t>l</m:t>
                        </m:r>
                      </m:sub>
                    </m:sSub>
                    <m:r>
                      <m:rPr>
                        <m:sty m:val="p"/>
                      </m:rPr>
                      <m:t>)</m:t>
                    </m:r>
                    <m:r>
                      <m:rPr>
                        <m:sty m:val="p"/>
                      </m:rPr>
                      <m:t>≠</m:t>
                    </m:r>
                    <m:r>
                      <m:t>0</m:t>
                    </m:r>
                  </m:oMath>
                </a14:m>
                <a:r>
                  <a:rPr/>
                  <a:t> の逆格子点のみ物理的に意味がある（回折ピークを与える）</a:t>
                </a:r>
              </a:p>
              <a:p>
                <a:pPr lvl="1"/>
                <a:r>
                  <a:rPr b="1"/>
                  <a:t>消滅則を考慮する</a:t>
                </a:r>
                <a:r>
                  <a:rPr/>
                  <a:t>必要がある</a:t>
                </a:r>
              </a:p>
              <a:p>
                <a:pPr lvl="1"/>
                <a:r>
                  <a:rPr/>
                  <a:t>スライド6の図1: </a:t>
                </a:r>
                <a:r>
                  <a:rPr>
                    <a:latin typeface="Courier"/>
                  </a:rPr>
                  <a:t>images\slide6_image1.png</a:t>
                </a:r>
              </a:p>
            </p:txBody>
          </p:sp>
        </mc:Choice>
      </mc:AlternateContent>
    </p:spTree>
  </p:cSl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7 逆格子のBravais格子: 消滅則を考慮すれば一意に決まる</a:t>
            </a:r>
          </a:p>
        </p:txBody>
      </p:sp>
    </p:spTree>
  </p:cSl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逆格子のBravais格子: 消滅則を考慮すれば一意に決まる</a:t>
            </a:r>
          </a:p>
        </p:txBody>
      </p:sp>
      <p:sp>
        <p:nvSpPr>
          <p:cNvPr id="3" name="Content Placeholder 2"/>
          <p:cNvSpPr>
            <a:spLocks noGrp="1"/>
          </p:cNvSpPr>
          <p:nvPr>
            <p:ph idx="1"/>
          </p:nvPr>
        </p:nvSpPr>
        <p:spPr/>
        <p:txBody>
          <a:bodyPr/>
          <a:lstStyle/>
          <a:p>
            <a:pPr lvl="0"/>
            <a:r>
              <a:rPr b="1"/>
              <a:t>実格子</a:t>
            </a:r>
            <a:r>
              <a:rPr/>
              <a:t>: 面心直方格子</a:t>
            </a:r>
          </a:p>
          <a:p>
            <a:pPr lvl="0"/>
            <a:r>
              <a:rPr b="1"/>
              <a:t>消滅則 (例: h + k = 奇数) で消える逆格子点を除去</a:t>
            </a:r>
          </a:p>
          <a:p>
            <a:pPr lvl="0"/>
            <a:r>
              <a:rPr b="1"/>
              <a:t>結果</a:t>
            </a:r>
            <a:r>
              <a:rPr/>
              <a:t>: Bravais格子からスタートした場合とPrimitive格子からスタートした場合の矛盾が解消される</a:t>
            </a:r>
          </a:p>
          <a:p>
            <a:pPr lvl="1"/>
            <a:r>
              <a:rPr/>
              <a:t>逆格子も面心格子になる</a:t>
            </a:r>
          </a:p>
          <a:p>
            <a:pPr lvl="0"/>
            <a:r>
              <a:rPr/>
              <a:t>スライド7の図1: </a:t>
            </a:r>
            <a:r>
              <a:rPr>
                <a:latin typeface="Courier"/>
              </a:rPr>
              <a:t>images\slide7_image1.png</a:t>
            </a:r>
            <a:r>
              <a:rPr/>
              <a:t> (図のキャプションは無いが、</a:t>
            </a:r>
            <a:r>
              <a:rPr>
                <a:latin typeface="Courier"/>
              </a:rPr>
              <a:t>a1a2a*2</a:t>
            </a:r>
            <a:r>
              <a:rPr/>
              <a:t> が図に示されているので、図1は2D格子の図として参照)</a:t>
            </a:r>
          </a:p>
        </p:txBody>
      </p:sp>
    </p:spTree>
  </p:cSl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8 Bravais格子, 消滅則と逆格子</a:t>
            </a:r>
          </a:p>
        </p:txBody>
      </p:sp>
    </p:spTree>
  </p:cSl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Bravais格子, 消滅則と逆格子 (3次元の例)</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b="1"/>
                  <a:t>体心立方格子 (BCC)</a:t>
                </a:r>
                <a:r>
                  <a:rPr/>
                  <a:t>:</a:t>
                </a:r>
              </a:p>
              <a:p>
                <a:pPr lvl="1"/>
                <a:r>
                  <a:rPr/>
                  <a:t>格子点の座標: </a:t>
                </a:r>
                <a14:m>
                  <m:oMath xmlns:m="http://schemas.openxmlformats.org/officeDocument/2006/math">
                    <m:r>
                      <m:rPr>
                        <m:sty m:val="p"/>
                      </m:rPr>
                      <m:t>(</m:t>
                    </m:r>
                    <m:r>
                      <m:t>0</m:t>
                    </m:r>
                    <m:r>
                      <m:rPr>
                        <m:sty m:val="p"/>
                      </m:rPr>
                      <m:t>,</m:t>
                    </m:r>
                    <m:r>
                      <m:t>0</m:t>
                    </m:r>
                    <m:r>
                      <m:rPr>
                        <m:sty m:val="p"/>
                      </m:rPr>
                      <m:t>,</m:t>
                    </m:r>
                    <m:r>
                      <m:t>0</m:t>
                    </m:r>
                    <m:r>
                      <m:rPr>
                        <m:sty m:val="p"/>
                      </m:rPr>
                      <m:t>)</m:t>
                    </m:r>
                    <m:r>
                      <m:rPr>
                        <m:sty m:val="p"/>
                      </m:rPr>
                      <m:t>,</m:t>
                    </m:r>
                    <m:r>
                      <m:rPr>
                        <m:sty m:val="p"/>
                      </m:rPr>
                      <m:t>(</m:t>
                    </m:r>
                    <m:r>
                      <m:t>1</m:t>
                    </m:r>
                    <m:r>
                      <m:rPr>
                        <m:sty m:val="p"/>
                      </m:rPr>
                      <m:t>/</m:t>
                    </m:r>
                    <m:r>
                      <m:t>2</m:t>
                    </m:r>
                    <m:r>
                      <m:rPr>
                        <m:sty m:val="p"/>
                      </m:rPr>
                      <m:t>,</m:t>
                    </m:r>
                    <m:r>
                      <m:t>1</m:t>
                    </m:r>
                    <m:r>
                      <m:rPr>
                        <m:sty m:val="p"/>
                      </m:rPr>
                      <m:t>/</m:t>
                    </m:r>
                    <m:r>
                      <m:t>2</m:t>
                    </m:r>
                    <m:r>
                      <m:rPr>
                        <m:sty m:val="p"/>
                      </m:rPr>
                      <m:t>,</m:t>
                    </m:r>
                    <m:r>
                      <m:t>1</m:t>
                    </m:r>
                    <m:r>
                      <m:rPr>
                        <m:sty m:val="p"/>
                      </m:rPr>
                      <m:t>/</m:t>
                    </m:r>
                    <m:r>
                      <m:t>2</m:t>
                    </m:r>
                    <m:r>
                      <m:rPr>
                        <m:sty m:val="p"/>
                      </m:rPr>
                      <m:t>)</m:t>
                    </m:r>
                  </m:oMath>
                </a14:m>
              </a:p>
              <a:p>
                <a:pPr lvl="1"/>
                <a:r>
                  <a:rPr/>
                  <a:t>消滅しない指数: </a:t>
                </a:r>
                <a14:m>
                  <m:oMath xmlns:m="http://schemas.openxmlformats.org/officeDocument/2006/math">
                    <m:r>
                      <m:t>h</m:t>
                    </m:r>
                    <m:r>
                      <m:rPr>
                        <m:sty m:val="p"/>
                      </m:rPr>
                      <m:t>+</m:t>
                    </m:r>
                    <m:r>
                      <m:t>k</m:t>
                    </m:r>
                    <m:r>
                      <m:rPr>
                        <m:sty m:val="p"/>
                      </m:rPr>
                      <m:t>+</m:t>
                    </m:r>
                    <m:r>
                      <m:t>l</m:t>
                    </m:r>
                    <m:r>
                      <m:rPr>
                        <m:sty m:val="p"/>
                      </m:rPr>
                      <m:t>=</m:t>
                    </m:r>
                    <m:r>
                      <m:rPr>
                        <m:nor/>
                        <m:sty m:val="p"/>
                      </m:rPr>
                      <m:t>偶数</m:t>
                    </m:r>
                  </m:oMath>
                </a14:m>
              </a:p>
              <a:p>
                <a:pPr lvl="1"/>
                <a:r>
                  <a:rPr b="1"/>
                  <a:t>逆格子は面心立方格子 (FCC)</a:t>
                </a:r>
              </a:p>
              <a:p>
                <a:pPr lvl="0"/>
                <a:r>
                  <a:rPr b="1"/>
                  <a:t>面心立方格子 (FCC)</a:t>
                </a:r>
                <a:r>
                  <a:rPr/>
                  <a:t>:</a:t>
                </a:r>
              </a:p>
              <a:p>
                <a:pPr lvl="1"/>
                <a:r>
                  <a:rPr/>
                  <a:t>格子点の座標: </a:t>
                </a:r>
                <a14:m>
                  <m:oMath xmlns:m="http://schemas.openxmlformats.org/officeDocument/2006/math">
                    <m:r>
                      <m:rPr>
                        <m:sty m:val="p"/>
                      </m:rPr>
                      <m:t>(</m:t>
                    </m:r>
                    <m:r>
                      <m:t>0</m:t>
                    </m:r>
                    <m:r>
                      <m:rPr>
                        <m:sty m:val="p"/>
                      </m:rPr>
                      <m:t>,</m:t>
                    </m:r>
                    <m:r>
                      <m:t>0</m:t>
                    </m:r>
                    <m:r>
                      <m:rPr>
                        <m:sty m:val="p"/>
                      </m:rPr>
                      <m:t>,</m:t>
                    </m:r>
                    <m:r>
                      <m:t>0</m:t>
                    </m:r>
                    <m:r>
                      <m:rPr>
                        <m:sty m:val="p"/>
                      </m:rPr>
                      <m:t>)</m:t>
                    </m:r>
                    <m:r>
                      <m:rPr>
                        <m:sty m:val="p"/>
                      </m:rPr>
                      <m:t>,</m:t>
                    </m:r>
                    <m:r>
                      <m:rPr>
                        <m:sty m:val="p"/>
                      </m:rPr>
                      <m:t>(</m:t>
                    </m:r>
                    <m:r>
                      <m:t>0</m:t>
                    </m:r>
                    <m:r>
                      <m:rPr>
                        <m:sty m:val="p"/>
                      </m:rPr>
                      <m:t>,</m:t>
                    </m:r>
                    <m:r>
                      <m:t>1</m:t>
                    </m:r>
                    <m:r>
                      <m:rPr>
                        <m:sty m:val="p"/>
                      </m:rPr>
                      <m:t>/</m:t>
                    </m:r>
                    <m:r>
                      <m:t>2</m:t>
                    </m:r>
                    <m:r>
                      <m:rPr>
                        <m:sty m:val="p"/>
                      </m:rPr>
                      <m:t>,</m:t>
                    </m:r>
                    <m:r>
                      <m:t>1</m:t>
                    </m:r>
                    <m:r>
                      <m:rPr>
                        <m:sty m:val="p"/>
                      </m:rPr>
                      <m:t>/</m:t>
                    </m:r>
                    <m:r>
                      <m:t>2</m:t>
                    </m:r>
                    <m:r>
                      <m:rPr>
                        <m:sty m:val="p"/>
                      </m:rPr>
                      <m:t>)</m:t>
                    </m:r>
                    <m:r>
                      <m:rPr>
                        <m:sty m:val="p"/>
                      </m:rPr>
                      <m:t>,</m:t>
                    </m:r>
                    <m:r>
                      <m:rPr>
                        <m:sty m:val="p"/>
                      </m:rPr>
                      <m:t>(</m:t>
                    </m:r>
                    <m:r>
                      <m:t>1</m:t>
                    </m:r>
                    <m:r>
                      <m:rPr>
                        <m:sty m:val="p"/>
                      </m:rPr>
                      <m:t>/</m:t>
                    </m:r>
                    <m:r>
                      <m:t>2</m:t>
                    </m:r>
                    <m:r>
                      <m:rPr>
                        <m:sty m:val="p"/>
                      </m:rPr>
                      <m:t>,</m:t>
                    </m:r>
                    <m:r>
                      <m:t>0</m:t>
                    </m:r>
                    <m:r>
                      <m:rPr>
                        <m:sty m:val="p"/>
                      </m:rPr>
                      <m:t>,</m:t>
                    </m:r>
                    <m:r>
                      <m:t>1</m:t>
                    </m:r>
                    <m:r>
                      <m:rPr>
                        <m:sty m:val="p"/>
                      </m:rPr>
                      <m:t>/</m:t>
                    </m:r>
                    <m:r>
                      <m:t>2</m:t>
                    </m:r>
                    <m:r>
                      <m:rPr>
                        <m:sty m:val="p"/>
                      </m:rPr>
                      <m:t>)</m:t>
                    </m:r>
                    <m:r>
                      <m:rPr>
                        <m:sty m:val="p"/>
                      </m:rPr>
                      <m:t>,</m:t>
                    </m:r>
                    <m:r>
                      <m:rPr>
                        <m:sty m:val="p"/>
                      </m:rPr>
                      <m:t>(</m:t>
                    </m:r>
                    <m:r>
                      <m:t>1</m:t>
                    </m:r>
                    <m:r>
                      <m:rPr>
                        <m:sty m:val="p"/>
                      </m:rPr>
                      <m:t>/</m:t>
                    </m:r>
                    <m:r>
                      <m:t>2</m:t>
                    </m:r>
                    <m:r>
                      <m:rPr>
                        <m:sty m:val="p"/>
                      </m:rPr>
                      <m:t>,</m:t>
                    </m:r>
                    <m:r>
                      <m:t>1</m:t>
                    </m:r>
                    <m:r>
                      <m:rPr>
                        <m:sty m:val="p"/>
                      </m:rPr>
                      <m:t>/</m:t>
                    </m:r>
                    <m:r>
                      <m:t>2</m:t>
                    </m:r>
                    <m:r>
                      <m:rPr>
                        <m:sty m:val="p"/>
                      </m:rPr>
                      <m:t>,</m:t>
                    </m:r>
                    <m:r>
                      <m:t>0</m:t>
                    </m:r>
                    <m:r>
                      <m:rPr>
                        <m:sty m:val="p"/>
                      </m:rPr>
                      <m:t>)</m:t>
                    </m:r>
                  </m:oMath>
                </a14:m>
              </a:p>
              <a:p>
                <a:pPr lvl="1"/>
                <a:r>
                  <a:rPr/>
                  <a:t>消滅しない指数: </a:t>
                </a:r>
                <a14:m>
                  <m:oMath xmlns:m="http://schemas.openxmlformats.org/officeDocument/2006/math">
                    <m:r>
                      <m:t>h</m:t>
                    </m:r>
                    <m:r>
                      <m:rPr>
                        <m:sty m:val="p"/>
                      </m:rPr>
                      <m:t>,</m:t>
                    </m:r>
                    <m:r>
                      <m:t>k</m:t>
                    </m:r>
                    <m:r>
                      <m:rPr>
                        <m:sty m:val="p"/>
                      </m:rPr>
                      <m:t>,</m:t>
                    </m:r>
                    <m:r>
                      <m:t>l</m:t>
                    </m:r>
                  </m:oMath>
                </a14:m>
                <a:r>
                  <a:rPr/>
                  <a:t> が非混合（すべて奇数／すべて偶数）</a:t>
                </a:r>
              </a:p>
              <a:p>
                <a:pPr lvl="1"/>
                <a:r>
                  <a:rPr b="1"/>
                  <a:t>逆格子は体心立方格子 (BCC)</a:t>
                </a:r>
              </a:p>
            </p:txBody>
          </p:sp>
        </mc:Choice>
      </mc:AlternateContent>
    </p:spTree>
  </p:cSl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9 実格子と逆格子のBravais格子の関係</a:t>
            </a:r>
          </a:p>
        </p:txBody>
      </p:sp>
    </p:spTree>
  </p:cSl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実格子と逆格子のBravais格子の関係</a:t>
            </a:r>
          </a:p>
        </p:txBody>
      </p:sp>
      <p:graphicFrame>
        <p:nvGraphicFramePr>
          <p:cNvPr id="6" name="Content Placeholder 5"/>
          <p:cNvGraphicFramePr>
            <a:graphicFrameLocks noGrp="1"/>
          </p:cNvGraphicFramePr>
          <p:nvPr>
            <p:ph idx="1"/>
          </p:nvPr>
        </p:nvGraphicFramePr>
        <p:xfrm>
          <a:off x="457200" y="1193800"/>
          <a:ext cx="8229600" cy="3390900"/>
        </p:xfrm>
        <a:graphic>
          <a:graphicData uri="http://schemas.openxmlformats.org/drawingml/2006/table">
            <a:tbl>
              <a:tblPr firstRow="1" bandRow="1">
                <a:tableStyleId>{5C22544A-7EE6-4342-B048-85BDC9FD1C3A}</a:tableStyleId>
              </a:tblPr>
              <a:tblGrid>
                <a:gridCol w="4114800"/>
                <a:gridCol w="4114800"/>
              </a:tblGrid>
              <a:tr h="0">
                <a:tc>
                  <a:txBody>
                    <a:bodyPr/>
                    <a:lstStyle/>
                    <a:p>
                      <a:pPr lvl="0" indent="0" marL="0" algn="l">
                        <a:buNone/>
                      </a:pPr>
                      <a:r>
                        <a:rPr/>
                        <a:t>実格子</a:t>
                      </a:r>
                    </a:p>
                  </a:txBody>
                  <a:tcPr/>
                </a:tc>
                <a:tc>
                  <a:txBody>
                    <a:bodyPr/>
                    <a:lstStyle/>
                    <a:p>
                      <a:pPr lvl="0" indent="0" marL="0" algn="l">
                        <a:buNone/>
                      </a:pPr>
                      <a:r>
                        <a:rPr/>
                        <a:t>逆格子</a:t>
                      </a:r>
                    </a:p>
                  </a:txBody>
                  <a:tcPr/>
                </a:tc>
              </a:tr>
              <a:tr h="0">
                <a:tc>
                  <a:txBody>
                    <a:bodyPr/>
                    <a:lstStyle/>
                    <a:p>
                      <a:pPr lvl="0" indent="0" marL="0" algn="l">
                        <a:buNone/>
                      </a:pPr>
                      <a:r>
                        <a:rPr/>
                        <a:t>単純格子 (P, H, R)</a:t>
                      </a:r>
                    </a:p>
                  </a:txBody>
                </a:tc>
                <a:tc>
                  <a:txBody>
                    <a:bodyPr/>
                    <a:lstStyle/>
                    <a:p>
                      <a:pPr lvl="0" indent="0" marL="0" algn="l">
                        <a:buNone/>
                      </a:pPr>
                      <a:r>
                        <a:rPr/>
                        <a:t>単純格子 (P, H, R)</a:t>
                      </a:r>
                    </a:p>
                  </a:txBody>
                </a:tc>
              </a:tr>
              <a:tr h="0">
                <a:tc>
                  <a:txBody>
                    <a:bodyPr/>
                    <a:lstStyle/>
                    <a:p>
                      <a:pPr lvl="0" indent="0" marL="0" algn="l">
                        <a:buNone/>
                      </a:pPr>
                      <a:r>
                        <a:rPr/>
                        <a:t>面心格子 (FC)</a:t>
                      </a:r>
                    </a:p>
                  </a:txBody>
                </a:tc>
                <a:tc>
                  <a:txBody>
                    <a:bodyPr/>
                    <a:lstStyle/>
                    <a:p>
                      <a:pPr lvl="0" indent="0" marL="0" algn="l">
                        <a:buNone/>
                      </a:pPr>
                      <a:r>
                        <a:rPr/>
                        <a:t>体心格子 (BC)</a:t>
                      </a:r>
                    </a:p>
                  </a:txBody>
                </a:tc>
              </a:tr>
              <a:tr h="0">
                <a:tc>
                  <a:txBody>
                    <a:bodyPr/>
                    <a:lstStyle/>
                    <a:p>
                      <a:pPr lvl="0" indent="0" marL="0" algn="l">
                        <a:buNone/>
                      </a:pPr>
                      <a:r>
                        <a:rPr/>
                        <a:t>体心格子 (BC)</a:t>
                      </a:r>
                    </a:p>
                  </a:txBody>
                </a:tc>
                <a:tc>
                  <a:txBody>
                    <a:bodyPr/>
                    <a:lstStyle/>
                    <a:p>
                      <a:pPr lvl="0" indent="0" marL="0" algn="l">
                        <a:buNone/>
                      </a:pPr>
                      <a:r>
                        <a:rPr/>
                        <a:t>面心格子 (FC)</a:t>
                      </a:r>
                    </a:p>
                  </a:txBody>
                </a:tc>
              </a:tr>
              <a:tr h="0">
                <a:tc>
                  <a:txBody>
                    <a:bodyPr/>
                    <a:lstStyle/>
                    <a:p>
                      <a:pPr lvl="0" indent="0" marL="0" algn="l">
                        <a:buNone/>
                      </a:pPr>
                      <a:r>
                        <a:rPr/>
                        <a:t>底心格子 (A, B, C)</a:t>
                      </a:r>
                    </a:p>
                  </a:txBody>
                </a:tc>
                <a:tc>
                  <a:txBody>
                    <a:bodyPr/>
                    <a:lstStyle/>
                    <a:p>
                      <a:pPr lvl="0" indent="0" marL="0" algn="l">
                        <a:buNone/>
                      </a:pPr>
                      <a:r>
                        <a:rPr/>
                        <a:t>底心格子 (A, B, C)</a:t>
                      </a:r>
                    </a:p>
                  </a:txBody>
                </a:tc>
              </a:tr>
            </a:tbl>
          </a:graphicData>
        </a:graphic>
      </p:graphicFrame>
    </p:spTree>
  </p:cSl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10 実格子と逆格子</a:t>
            </a:r>
          </a:p>
        </p:txBody>
      </p:sp>
    </p:spTree>
  </p:cSl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東京科学大学 総合研究院 元素戦略MDX研究センター フロンティア材料研究所 神谷利夫</a:t>
            </a:r>
          </a:p>
        </p:txBody>
      </p:sp>
      <p:sp>
        <p:nvSpPr>
          <p:cNvPr id="3" name="Content Placeholder 2"/>
          <p:cNvSpPr>
            <a:spLocks noGrp="1"/>
          </p:cNvSpPr>
          <p:nvPr>
            <p:ph idx="1"/>
          </p:nvPr>
        </p:nvSpPr>
        <p:spPr/>
        <p:txBody>
          <a:bodyPr/>
          <a:lstStyle/>
          <a:p>
            <a:pPr lvl="0" indent="0" marL="0">
              <a:buNone/>
            </a:pPr>
            <a:r>
              <a:rPr/>
              <a:t>チュートリアル: 逆格子と共変・反変テンソル</a:t>
            </a:r>
          </a:p>
        </p:txBody>
      </p:sp>
    </p:spTree>
  </p:cSl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実格子と逆格子</a:t>
            </a:r>
          </a:p>
        </p:txBody>
      </p:sp>
      <p:sp>
        <p:nvSpPr>
          <p:cNvPr id="3" name="Content Placeholder 2"/>
          <p:cNvSpPr>
            <a:spLocks noGrp="1"/>
          </p:cNvSpPr>
          <p:nvPr>
            <p:ph idx="1"/>
          </p:nvPr>
        </p:nvSpPr>
        <p:spPr/>
        <p:txBody>
          <a:bodyPr/>
          <a:lstStyle/>
          <a:p>
            <a:pPr lvl="0"/>
            <a:r>
              <a:rPr>
                <a:latin typeface="Courier"/>
              </a:rPr>
              <a:t>python [data-COE]\crystal\crystal_draw_cell.py</a:t>
            </a:r>
          </a:p>
          <a:p>
            <a:pPr lvl="1"/>
            <a:r>
              <a:rPr/>
              <a:t>菱面体晶の単位胞とその逆格子の単位胞を描画するプログラム</a:t>
            </a:r>
          </a:p>
          <a:p>
            <a:pPr lvl="1"/>
            <a:r>
              <a:rPr/>
              <a:t>スライド10の図1: </a:t>
            </a:r>
            <a:r>
              <a:rPr>
                <a:latin typeface="Courier"/>
              </a:rPr>
              <a:t>images\slide10_image1.png</a:t>
            </a:r>
            <a:r>
              <a:rPr/>
              <a:t> (Rhombohedral cell and reciprocal unit cell)</a:t>
            </a:r>
          </a:p>
        </p:txBody>
      </p:sp>
    </p:spTree>
  </p:cSl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11 共変ベクトルと反変ベクトル</a:t>
            </a:r>
          </a:p>
        </p:txBody>
      </p:sp>
    </p:spTree>
  </p:cSl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共変ベクトルと反変ベクトル</a:t>
            </a:r>
          </a:p>
        </p:txBody>
      </p:sp>
    </p:spTree>
  </p:cSl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12 格子変換のまとめ: 共変ベクトルと反変ベクトルの定義</a:t>
            </a:r>
          </a:p>
        </p:txBody>
      </p:sp>
    </p:spTree>
  </p:cSl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格子変換のまとめ: 共変ベクトルと反変ベクトルの定義</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b="1"/>
                  <a:t>実格子ベクトルの変換</a:t>
                </a:r>
                <a:r>
                  <a:rPr/>
                  <a:t>: </a:t>
                </a:r>
                <a14:m>
                  <m:oMath xmlns:m="http://schemas.openxmlformats.org/officeDocument/2006/math">
                    <m:sSub>
                      <m:e>
                        <m:sSup>
                          <m:e>
                            <m:r>
                              <m:rPr>
                                <m:sty m:val="b"/>
                              </m:rPr>
                              <m:t>a</m:t>
                            </m:r>
                          </m:e>
                          <m:sup>
                            <m:r>
                              <m:rPr>
                                <m:sty m:val="p"/>
                              </m:rPr>
                              <m:t>′</m:t>
                            </m:r>
                          </m:sup>
                        </m:sSup>
                      </m:e>
                      <m:sub>
                        <m:r>
                          <m:t>i</m:t>
                        </m:r>
                      </m:sub>
                    </m:sSub>
                    <m:r>
                      <m:rPr>
                        <m:sty m:val="p"/>
                      </m:rPr>
                      <m:t>=</m:t>
                    </m:r>
                    <m:nary>
                      <m:naryPr>
                        <m:chr m:val="∑"/>
                        <m:limLoc m:val="undOvr"/>
                        <m:subHide m:val="off"/>
                        <m:supHide m:val="on"/>
                      </m:naryPr>
                      <m:sub>
                        <m:r>
                          <m:t>j</m:t>
                        </m:r>
                      </m:sub>
                      <m:sup>
                        <m:r>
                          <m:t>​</m:t>
                        </m:r>
                      </m:sup>
                      <m:e>
                        <m:sSub>
                          <m:e>
                            <m:r>
                              <m:t>t</m:t>
                            </m:r>
                          </m:e>
                          <m:sub>
                            <m:r>
                              <m:t>i</m:t>
                            </m:r>
                            <m:r>
                              <m:t>j</m:t>
                            </m:r>
                          </m:sub>
                        </m:sSub>
                      </m:e>
                    </m:nary>
                    <m:sSub>
                      <m:e>
                        <m:r>
                          <m:rPr>
                            <m:sty m:val="b"/>
                          </m:rPr>
                          <m:t>a</m:t>
                        </m:r>
                      </m:e>
                      <m:sub>
                        <m:r>
                          <m:t>j</m:t>
                        </m:r>
                      </m:sub>
                    </m:sSub>
                  </m:oMath>
                </a14:m>
              </a:p>
              <a:p>
                <a:pPr lvl="1"/>
                <a14:m>
                  <m:oMath xmlns:m="http://schemas.openxmlformats.org/officeDocument/2006/math">
                    <m:sSub>
                      <m:e>
                        <m:r>
                          <m:rPr>
                            <m:sty m:val="b"/>
                          </m:rPr>
                          <m:t>a</m:t>
                        </m:r>
                      </m:e>
                      <m:sub>
                        <m:r>
                          <m:t>i</m:t>
                        </m:r>
                      </m:sub>
                    </m:sSub>
                    <m:r>
                      <m:rPr>
                        <m:sty m:val="p"/>
                      </m:rPr>
                      <m:t>=</m:t>
                    </m:r>
                    <m:nary>
                      <m:naryPr>
                        <m:chr m:val="∑"/>
                        <m:limLoc m:val="undOvr"/>
                        <m:subHide m:val="off"/>
                        <m:supHide m:val="on"/>
                      </m:naryPr>
                      <m:sub>
                        <m:r>
                          <m:t>j</m:t>
                        </m:r>
                      </m:sub>
                      <m:sup>
                        <m:r>
                          <m:t>​</m:t>
                        </m:r>
                      </m:sup>
                      <m:e>
                        <m:r>
                          <m:rPr>
                            <m:sty m:val="p"/>
                          </m:rPr>
                          <m:t>(</m:t>
                        </m:r>
                      </m:e>
                    </m:nary>
                    <m:sSup>
                      <m:e>
                        <m:r>
                          <m:t>T</m:t>
                        </m:r>
                      </m:e>
                      <m:sup>
                        <m:r>
                          <m:rPr>
                            <m:sty m:val="p"/>
                          </m:rPr>
                          <m:t>−</m:t>
                        </m:r>
                        <m:r>
                          <m:t>1</m:t>
                        </m:r>
                      </m:sup>
                    </m:sSup>
                    <m:sSub>
                      <m:e>
                        <m:r>
                          <m:rPr>
                            <m:sty m:val="p"/>
                          </m:rPr>
                          <m:t>)</m:t>
                        </m:r>
                      </m:e>
                      <m:sub>
                        <m:r>
                          <m:t>i</m:t>
                        </m:r>
                        <m:r>
                          <m:t>j</m:t>
                        </m:r>
                      </m:sub>
                    </m:sSub>
                    <m:sSub>
                      <m:e>
                        <m:sSup>
                          <m:e>
                            <m:r>
                              <m:rPr>
                                <m:sty m:val="b"/>
                              </m:rPr>
                              <m:t>a</m:t>
                            </m:r>
                          </m:e>
                          <m:sup>
                            <m:r>
                              <m:rPr>
                                <m:sty m:val="p"/>
                              </m:rPr>
                              <m:t>′</m:t>
                            </m:r>
                          </m:sup>
                        </m:sSup>
                      </m:e>
                      <m:sub>
                        <m:r>
                          <m:t>j</m:t>
                        </m:r>
                      </m:sub>
                    </m:sSub>
                  </m:oMath>
                </a14:m>
              </a:p>
              <a:p>
                <a:pPr lvl="1"/>
                <a:r>
                  <a:rPr/>
                  <a:t>スライド12の図1: </a:t>
                </a:r>
                <a:r>
                  <a:rPr>
                    <a:latin typeface="Courier"/>
                  </a:rPr>
                  <a:t>images\slide12_image1.png</a:t>
                </a:r>
              </a:p>
              <a:p>
                <a:pPr lvl="0"/>
                <a:r>
                  <a:rPr b="1"/>
                  <a:t>実格子座標の変換</a:t>
                </a:r>
                <a:r>
                  <a:rPr/>
                  <a:t>: </a:t>
                </a:r>
                <a14:m>
                  <m:oMath xmlns:m="http://schemas.openxmlformats.org/officeDocument/2006/math">
                    <m:sSup>
                      <m:e>
                        <m:sSup>
                          <m:e>
                            <m:r>
                              <m:t>x</m:t>
                            </m:r>
                          </m:e>
                          <m:sup>
                            <m:r>
                              <m:rPr>
                                <m:sty m:val="p"/>
                              </m:rPr>
                              <m:t>′</m:t>
                            </m:r>
                          </m:sup>
                        </m:sSup>
                      </m:e>
                      <m:sup>
                        <m:r>
                          <m:t>i</m:t>
                        </m:r>
                      </m:sup>
                    </m:sSup>
                    <m:r>
                      <m:rPr>
                        <m:sty m:val="p"/>
                      </m:rPr>
                      <m:t>=</m:t>
                    </m:r>
                    <m:nary>
                      <m:naryPr>
                        <m:chr m:val="∑"/>
                        <m:limLoc m:val="undOvr"/>
                        <m:subHide m:val="off"/>
                        <m:supHide m:val="on"/>
                      </m:naryPr>
                      <m:sub>
                        <m:r>
                          <m:t>j</m:t>
                        </m:r>
                      </m:sub>
                      <m:sup>
                        <m:r>
                          <m:t>​</m:t>
                        </m:r>
                      </m:sup>
                      <m:e>
                        <m:r>
                          <m:rPr>
                            <m:sty m:val="p"/>
                          </m:rPr>
                          <m:t>(</m:t>
                        </m:r>
                      </m:e>
                    </m:nary>
                    <m:sSup>
                      <m:e>
                        <m:r>
                          <m:t>T</m:t>
                        </m:r>
                      </m:e>
                      <m:sup>
                        <m:r>
                          <m:rPr>
                            <m:sty m:val="p"/>
                          </m:rPr>
                          <m:t>−</m:t>
                        </m:r>
                        <m:r>
                          <m:t>1</m:t>
                        </m:r>
                      </m:sup>
                    </m:sSup>
                    <m:sSub>
                      <m:e>
                        <m:r>
                          <m:rPr>
                            <m:sty m:val="p"/>
                          </m:rPr>
                          <m:t>)</m:t>
                        </m:r>
                      </m:e>
                      <m:sub>
                        <m:r>
                          <m:t>j</m:t>
                        </m:r>
                        <m:r>
                          <m:t>i</m:t>
                        </m:r>
                      </m:sub>
                    </m:sSub>
                    <m:sSup>
                      <m:e>
                        <m:r>
                          <m:t>x</m:t>
                        </m:r>
                      </m:e>
                      <m:sup>
                        <m:r>
                          <m:t>j</m:t>
                        </m:r>
                      </m:sup>
                    </m:sSup>
                  </m:oMath>
                </a14:m>
              </a:p>
              <a:p>
                <a:pPr lvl="1"/>
                <a14:m>
                  <m:oMath xmlns:m="http://schemas.openxmlformats.org/officeDocument/2006/math">
                    <m:sSup>
                      <m:e>
                        <m:r>
                          <m:t>x</m:t>
                        </m:r>
                      </m:e>
                      <m:sup>
                        <m:r>
                          <m:t>i</m:t>
                        </m:r>
                      </m:sup>
                    </m:sSup>
                    <m:r>
                      <m:rPr>
                        <m:sty m:val="p"/>
                      </m:rPr>
                      <m:t>=</m:t>
                    </m:r>
                    <m:nary>
                      <m:naryPr>
                        <m:chr m:val="∑"/>
                        <m:limLoc m:val="undOvr"/>
                        <m:subHide m:val="off"/>
                        <m:supHide m:val="on"/>
                      </m:naryPr>
                      <m:sub>
                        <m:r>
                          <m:t>j</m:t>
                        </m:r>
                      </m:sub>
                      <m:sup>
                        <m:r>
                          <m:t>​</m:t>
                        </m:r>
                      </m:sup>
                      <m:e>
                        <m:sSub>
                          <m:e>
                            <m:r>
                              <m:t>T</m:t>
                            </m:r>
                          </m:e>
                          <m:sub>
                            <m:r>
                              <m:t>j</m:t>
                            </m:r>
                            <m:r>
                              <m:t>i</m:t>
                            </m:r>
                          </m:sub>
                        </m:sSub>
                      </m:e>
                    </m:nary>
                    <m:sSup>
                      <m:e>
                        <m:sSup>
                          <m:e>
                            <m:r>
                              <m:t>x</m:t>
                            </m:r>
                          </m:e>
                          <m:sup>
                            <m:r>
                              <m:rPr>
                                <m:sty m:val="p"/>
                              </m:rPr>
                              <m:t>′</m:t>
                            </m:r>
                          </m:sup>
                        </m:sSup>
                      </m:e>
                      <m:sup>
                        <m:r>
                          <m:t>j</m:t>
                        </m:r>
                      </m:sup>
                    </m:sSup>
                  </m:oMath>
                </a14:m>
              </a:p>
              <a:p>
                <a:pPr lvl="1"/>
                <a:r>
                  <a:rPr/>
                  <a:t>スライド12の図2: </a:t>
                </a:r>
                <a:r>
                  <a:rPr>
                    <a:latin typeface="Courier"/>
                  </a:rPr>
                  <a:t>images\slide12_image2.png</a:t>
                </a:r>
              </a:p>
              <a:p>
                <a:pPr lvl="0"/>
                <a:r>
                  <a:rPr b="1"/>
                  <a:t>逆格子ベクトルの変換</a:t>
                </a:r>
                <a:r>
                  <a:rPr/>
                  <a:t>: </a:t>
                </a:r>
                <a14:m>
                  <m:oMath xmlns:m="http://schemas.openxmlformats.org/officeDocument/2006/math">
                    <m:sSup>
                      <m:e>
                        <m:r>
                          <m:rPr>
                            <m:sty m:val="b"/>
                          </m:rPr>
                          <m:t>a</m:t>
                        </m:r>
                      </m:e>
                      <m:sup>
                        <m:r>
                          <m:rPr>
                            <m:sty m:val="p"/>
                          </m:rPr>
                          <m:t>′</m:t>
                        </m:r>
                        <m:r>
                          <m:rPr>
                            <m:sty m:val="p"/>
                          </m:rPr>
                          <m:t>*</m:t>
                        </m:r>
                        <m:r>
                          <m:t>i</m:t>
                        </m:r>
                      </m:sup>
                    </m:sSup>
                    <m:r>
                      <m:rPr>
                        <m:sty m:val="p"/>
                      </m:rPr>
                      <m:t>=</m:t>
                    </m:r>
                    <m:nary>
                      <m:naryPr>
                        <m:chr m:val="∑"/>
                        <m:limLoc m:val="undOvr"/>
                        <m:subHide m:val="off"/>
                        <m:supHide m:val="on"/>
                      </m:naryPr>
                      <m:sub>
                        <m:r>
                          <m:t>j</m:t>
                        </m:r>
                      </m:sub>
                      <m:sup>
                        <m:r>
                          <m:t>​</m:t>
                        </m:r>
                      </m:sup>
                      <m:e>
                        <m:r>
                          <m:rPr>
                            <m:sty m:val="p"/>
                          </m:rPr>
                          <m:t>(</m:t>
                        </m:r>
                      </m:e>
                    </m:nary>
                    <m:sSup>
                      <m:e>
                        <m:r>
                          <m:t>T</m:t>
                        </m:r>
                      </m:e>
                      <m:sup>
                        <m:r>
                          <m:rPr>
                            <m:sty m:val="p"/>
                          </m:rPr>
                          <m:t>−</m:t>
                        </m:r>
                        <m:r>
                          <m:t>1</m:t>
                        </m:r>
                      </m:sup>
                    </m:sSup>
                    <m:sSub>
                      <m:e>
                        <m:r>
                          <m:rPr>
                            <m:sty m:val="p"/>
                          </m:rPr>
                          <m:t>)</m:t>
                        </m:r>
                      </m:e>
                      <m:sub>
                        <m:r>
                          <m:t>j</m:t>
                        </m:r>
                        <m:r>
                          <m:t>i</m:t>
                        </m:r>
                      </m:sub>
                    </m:sSub>
                    <m:sSup>
                      <m:e>
                        <m:r>
                          <m:rPr>
                            <m:sty m:val="b"/>
                          </m:rPr>
                          <m:t>a</m:t>
                        </m:r>
                      </m:e>
                      <m:sup>
                        <m:r>
                          <m:rPr>
                            <m:sty m:val="p"/>
                          </m:rPr>
                          <m:t>*</m:t>
                        </m:r>
                        <m:r>
                          <m:t>j</m:t>
                        </m:r>
                      </m:sup>
                    </m:sSup>
                  </m:oMath>
                </a14:m>
              </a:p>
              <a:p>
                <a:pPr lvl="1"/>
                <a14:m>
                  <m:oMath xmlns:m="http://schemas.openxmlformats.org/officeDocument/2006/math">
                    <m:sSup>
                      <m:e>
                        <m:r>
                          <m:rPr>
                            <m:sty m:val="b"/>
                          </m:rPr>
                          <m:t>a</m:t>
                        </m:r>
                      </m:e>
                      <m:sup>
                        <m:r>
                          <m:rPr>
                            <m:sty m:val="p"/>
                          </m:rPr>
                          <m:t>*</m:t>
                        </m:r>
                        <m:r>
                          <m:t>i</m:t>
                        </m:r>
                      </m:sup>
                    </m:sSup>
                    <m:r>
                      <m:rPr>
                        <m:sty m:val="p"/>
                      </m:rPr>
                      <m:t>=</m:t>
                    </m:r>
                    <m:nary>
                      <m:naryPr>
                        <m:chr m:val="∑"/>
                        <m:limLoc m:val="undOvr"/>
                        <m:subHide m:val="off"/>
                        <m:supHide m:val="on"/>
                      </m:naryPr>
                      <m:sub>
                        <m:r>
                          <m:t>j</m:t>
                        </m:r>
                      </m:sub>
                      <m:sup>
                        <m:r>
                          <m:t>​</m:t>
                        </m:r>
                      </m:sup>
                      <m:e>
                        <m:sSub>
                          <m:e>
                            <m:r>
                              <m:t>T</m:t>
                            </m:r>
                          </m:e>
                          <m:sub>
                            <m:r>
                              <m:t>j</m:t>
                            </m:r>
                            <m:r>
                              <m:t>i</m:t>
                            </m:r>
                          </m:sub>
                        </m:sSub>
                      </m:e>
                    </m:nary>
                    <m:sSup>
                      <m:e>
                        <m:r>
                          <m:rPr>
                            <m:sty m:val="b"/>
                          </m:rPr>
                          <m:t>a</m:t>
                        </m:r>
                      </m:e>
                      <m:sup>
                        <m:r>
                          <m:rPr>
                            <m:sty m:val="p"/>
                          </m:rPr>
                          <m:t>′</m:t>
                        </m:r>
                        <m:r>
                          <m:rPr>
                            <m:sty m:val="p"/>
                          </m:rPr>
                          <m:t>*</m:t>
                        </m:r>
                        <m:r>
                          <m:t>j</m:t>
                        </m:r>
                      </m:sup>
                    </m:sSup>
                  </m:oMath>
                </a14:m>
              </a:p>
              <a:p>
                <a:pPr lvl="0"/>
                <a:r>
                  <a:rPr b="1"/>
                  <a:t>指数（逆格子座標）の変換</a:t>
                </a:r>
                <a:r>
                  <a:rPr/>
                  <a:t>: </a:t>
                </a:r>
                <a14:m>
                  <m:oMath xmlns:m="http://schemas.openxmlformats.org/officeDocument/2006/math">
                    <m:sSub>
                      <m:e>
                        <m:sSup>
                          <m:e>
                            <m:r>
                              <m:t>h</m:t>
                            </m:r>
                          </m:e>
                          <m:sup>
                            <m:r>
                              <m:rPr>
                                <m:sty m:val="p"/>
                              </m:rPr>
                              <m:t>′</m:t>
                            </m:r>
                          </m:sup>
                        </m:sSup>
                      </m:e>
                      <m:sub>
                        <m:r>
                          <m:t>i</m:t>
                        </m:r>
                      </m:sub>
                    </m:sSub>
                    <m:r>
                      <m:rPr>
                        <m:sty m:val="p"/>
                      </m:rPr>
                      <m:t>=</m:t>
                    </m:r>
                    <m:nary>
                      <m:naryPr>
                        <m:chr m:val="∑"/>
                        <m:limLoc m:val="undOvr"/>
                        <m:subHide m:val="off"/>
                        <m:supHide m:val="on"/>
                      </m:naryPr>
                      <m:sub>
                        <m:r>
                          <m:t>j</m:t>
                        </m:r>
                      </m:sub>
                      <m:sup>
                        <m:r>
                          <m:t>​</m:t>
                        </m:r>
                      </m:sup>
                      <m:e>
                        <m:sSub>
                          <m:e>
                            <m:r>
                              <m:t>t</m:t>
                            </m:r>
                          </m:e>
                          <m:sub>
                            <m:r>
                              <m:t>i</m:t>
                            </m:r>
                            <m:r>
                              <m:t>j</m:t>
                            </m:r>
                          </m:sub>
                        </m:sSub>
                      </m:e>
                    </m:nary>
                    <m:sSub>
                      <m:e>
                        <m:r>
                          <m:t>h</m:t>
                        </m:r>
                      </m:e>
                      <m:sub>
                        <m:r>
                          <m:t>j</m:t>
                        </m:r>
                      </m:sub>
                    </m:sSub>
                  </m:oMath>
                </a14:m>
              </a:p>
              <a:p>
                <a:pPr lvl="1"/>
                <a14:m>
                  <m:oMath xmlns:m="http://schemas.openxmlformats.org/officeDocument/2006/math">
                    <m:sSub>
                      <m:e>
                        <m:r>
                          <m:t>h</m:t>
                        </m:r>
                      </m:e>
                      <m:sub>
                        <m:r>
                          <m:t>i</m:t>
                        </m:r>
                      </m:sub>
                    </m:sSub>
                    <m:r>
                      <m:rPr>
                        <m:sty m:val="p"/>
                      </m:rPr>
                      <m:t>=</m:t>
                    </m:r>
                    <m:nary>
                      <m:naryPr>
                        <m:chr m:val="∑"/>
                        <m:limLoc m:val="undOvr"/>
                        <m:subHide m:val="off"/>
                        <m:supHide m:val="on"/>
                      </m:naryPr>
                      <m:sub>
                        <m:r>
                          <m:t>j</m:t>
                        </m:r>
                      </m:sub>
                      <m:sup>
                        <m:r>
                          <m:t>​</m:t>
                        </m:r>
                      </m:sup>
                      <m:e>
                        <m:r>
                          <m:rPr>
                            <m:sty m:val="p"/>
                          </m:rPr>
                          <m:t>(</m:t>
                        </m:r>
                      </m:e>
                    </m:nary>
                    <m:sSup>
                      <m:e>
                        <m:r>
                          <m:t>T</m:t>
                        </m:r>
                      </m:e>
                      <m:sup>
                        <m:r>
                          <m:rPr>
                            <m:sty m:val="p"/>
                          </m:rPr>
                          <m:t>−</m:t>
                        </m:r>
                        <m:r>
                          <m:t>1</m:t>
                        </m:r>
                      </m:sup>
                    </m:sSup>
                    <m:sSub>
                      <m:e>
                        <m:r>
                          <m:rPr>
                            <m:sty m:val="p"/>
                          </m:rPr>
                          <m:t>)</m:t>
                        </m:r>
                      </m:e>
                      <m:sub>
                        <m:r>
                          <m:t>i</m:t>
                        </m:r>
                        <m:r>
                          <m:t>j</m:t>
                        </m:r>
                      </m:sub>
                    </m:sSub>
                    <m:sSub>
                      <m:e>
                        <m:sSup>
                          <m:e>
                            <m:r>
                              <m:t>h</m:t>
                            </m:r>
                          </m:e>
                          <m:sup>
                            <m:r>
                              <m:rPr>
                                <m:sty m:val="p"/>
                              </m:rPr>
                              <m:t>′</m:t>
                            </m:r>
                          </m:sup>
                        </m:sSup>
                      </m:e>
                      <m:sub>
                        <m:r>
                          <m:t>j</m:t>
                        </m:r>
                      </m:sub>
                    </m:sSub>
                  </m:oMath>
                </a14:m>
              </a:p>
              <a:p>
                <a:pPr lvl="0"/>
                <a:r>
                  <a:rPr b="1"/>
                  <a:t>基底ベクトルと座標の変換則は2種類に分類できる</a:t>
                </a:r>
                <a:r>
                  <a:rPr/>
                  <a:t>:</a:t>
                </a:r>
              </a:p>
              <a:p>
                <a:pPr lvl="1"/>
                <a:r>
                  <a:rPr b="1"/>
                  <a:t>共変ベクトル</a:t>
                </a:r>
                <a:r>
                  <a:rPr/>
                  <a:t>: 変換行列 </a:t>
                </a:r>
                <a14:m>
                  <m:oMath xmlns:m="http://schemas.openxmlformats.org/officeDocument/2006/math">
                    <m:r>
                      <m:t>T</m:t>
                    </m:r>
                  </m:oMath>
                </a14:m>
                <a:r>
                  <a:rPr/>
                  <a:t> で変換される</a:t>
                </a:r>
              </a:p>
              <a:p>
                <a:pPr lvl="2"/>
                <a:r>
                  <a:rPr/>
                  <a:t>実格子ベクトル、逆格子座標</a:t>
                </a:r>
              </a:p>
              <a:p>
                <a:pPr lvl="1"/>
                <a:r>
                  <a:rPr b="1"/>
                  <a:t>反変ベクトル</a:t>
                </a:r>
                <a:r>
                  <a:rPr/>
                  <a:t>: 変換行列 </a:t>
                </a:r>
                <a14:m>
                  <m:oMath xmlns:m="http://schemas.openxmlformats.org/officeDocument/2006/math">
                    <m:sSup>
                      <m:e>
                        <m:r>
                          <m:t>T</m:t>
                        </m:r>
                      </m:e>
                      <m:sup>
                        <m:r>
                          <m:t>t</m:t>
                        </m:r>
                      </m:sup>
                    </m:sSup>
                    <m:sSup>
                      <m:e>
                        <m:r>
                          <m:t>​</m:t>
                        </m:r>
                      </m:e>
                      <m:sup>
                        <m:r>
                          <m:rPr>
                            <m:sty m:val="p"/>
                          </m:rPr>
                          <m:t>−</m:t>
                        </m:r>
                        <m:r>
                          <m:t>1</m:t>
                        </m:r>
                      </m:sup>
                    </m:sSup>
                  </m:oMath>
                </a14:m>
                <a:r>
                  <a:rPr/>
                  <a:t> で変換される</a:t>
                </a:r>
              </a:p>
              <a:p>
                <a:pPr lvl="2"/>
                <a:r>
                  <a:rPr/>
                  <a:t>実格子座標、逆格子ベクトル</a:t>
                </a:r>
              </a:p>
            </p:txBody>
          </p:sp>
        </mc:Choice>
      </mc:AlternateContent>
    </p:spTree>
  </p:cSl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13 計量テンソル</a:t>
            </a:r>
          </a:p>
        </p:txBody>
      </p:sp>
    </p:spTree>
  </p:cSl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計量テンソル</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b="1"/>
                  <a:t>実格子の計量テンソル </a:t>
                </a:r>
                <a14:m>
                  <m:oMath xmlns:m="http://schemas.openxmlformats.org/officeDocument/2006/math">
                    <m:sSub>
                      <m:e>
                        <m:r>
                          <m:t>g</m:t>
                        </m:r>
                      </m:e>
                      <m:sub>
                        <m:r>
                          <m:t>i</m:t>
                        </m:r>
                        <m:r>
                          <m:t>j</m:t>
                        </m:r>
                      </m:sub>
                    </m:sSub>
                  </m:oMath>
                </a14:m>
                <a:r>
                  <a:rPr/>
                  <a:t>: </a:t>
                </a:r>
                <a14:m>
                  <m:oMath xmlns:m="http://schemas.openxmlformats.org/officeDocument/2006/math">
                    <m:sSub>
                      <m:e>
                        <m:r>
                          <m:rPr>
                            <m:sty m:val="b"/>
                          </m:rPr>
                          <m:t>a</m:t>
                        </m:r>
                      </m:e>
                      <m:sub>
                        <m:r>
                          <m:t>i</m:t>
                        </m:r>
                      </m:sub>
                    </m:sSub>
                    <m:r>
                      <m:rPr>
                        <m:sty m:val="p"/>
                      </m:rPr>
                      <m:t>⋅</m:t>
                    </m:r>
                    <m:sSub>
                      <m:e>
                        <m:r>
                          <m:rPr>
                            <m:sty m:val="b"/>
                          </m:rPr>
                          <m:t>a</m:t>
                        </m:r>
                      </m:e>
                      <m:sub>
                        <m:r>
                          <m:t>j</m:t>
                        </m:r>
                      </m:sub>
                    </m:sSub>
                  </m:oMath>
                </a14:m>
                <a:r>
                  <a:rPr/>
                  <a:t> で定義</a:t>
                </a:r>
              </a:p>
              <a:p>
                <a:pPr lvl="1"/>
                <a:r>
                  <a:rPr/>
                  <a:t>座標変換すると:</a:t>
                </a:r>
              </a:p>
              <a:p>
                <a:pPr lvl="1"/>
                <a14:m>
                  <m:oMathPara xmlns:m="http://schemas.openxmlformats.org/officeDocument/2006/math">
                    <m:oMathParaPr>
                      <m:jc m:val="center"/>
                    </m:oMathParaPr>
                    <m:oMath>
                      <m:sSub>
                        <m:e>
                          <m:sSup>
                            <m:e>
                              <m:r>
                                <m:t>g</m:t>
                              </m:r>
                            </m:e>
                            <m:sup>
                              <m:r>
                                <m:rPr>
                                  <m:sty m:val="p"/>
                                </m:rPr>
                                <m:t>′</m:t>
                              </m:r>
                            </m:sup>
                          </m:sSup>
                        </m:e>
                        <m:sub>
                          <m:r>
                            <m:t>i</m:t>
                          </m:r>
                          <m:r>
                            <m:t>j</m:t>
                          </m:r>
                        </m:sub>
                      </m:sSub>
                      <m:r>
                        <m:rPr>
                          <m:sty m:val="p"/>
                        </m:rPr>
                        <m:t>=</m:t>
                      </m:r>
                      <m:sSub>
                        <m:e>
                          <m:sSup>
                            <m:e>
                              <m:r>
                                <m:rPr>
                                  <m:sty m:val="b"/>
                                </m:rPr>
                                <m:t>a</m:t>
                              </m:r>
                            </m:e>
                            <m:sup>
                              <m:r>
                                <m:rPr>
                                  <m:sty m:val="p"/>
                                </m:rPr>
                                <m:t>′</m:t>
                              </m:r>
                            </m:sup>
                          </m:sSup>
                        </m:e>
                        <m:sub>
                          <m:r>
                            <m:t>i</m:t>
                          </m:r>
                        </m:sub>
                      </m:sSub>
                      <m:r>
                        <m:rPr>
                          <m:sty m:val="p"/>
                        </m:rPr>
                        <m:t>⋅</m:t>
                      </m:r>
                      <m:sSub>
                        <m:e>
                          <m:sSup>
                            <m:e>
                              <m:r>
                                <m:rPr>
                                  <m:sty m:val="b"/>
                                </m:rPr>
                                <m:t>a</m:t>
                              </m:r>
                            </m:e>
                            <m:sup>
                              <m:r>
                                <m:rPr>
                                  <m:sty m:val="p"/>
                                </m:rPr>
                                <m:t>′</m:t>
                              </m:r>
                            </m:sup>
                          </m:sSup>
                        </m:e>
                        <m:sub>
                          <m:r>
                            <m:t>j</m:t>
                          </m:r>
                        </m:sub>
                      </m:sSub>
                      <m:r>
                        <m:rPr>
                          <m:sty m:val="p"/>
                        </m:rPr>
                        <m:t>=</m:t>
                      </m:r>
                      <m:nary>
                        <m:naryPr>
                          <m:chr m:val="∑"/>
                          <m:limLoc m:val="undOvr"/>
                          <m:subHide m:val="off"/>
                          <m:supHide m:val="on"/>
                        </m:naryPr>
                        <m:sub>
                          <m:r>
                            <m:t>k</m:t>
                          </m:r>
                          <m:r>
                            <m:rPr>
                              <m:sty m:val="p"/>
                            </m:rPr>
                            <m:t>,</m:t>
                          </m:r>
                          <m:r>
                            <m:t>l</m:t>
                          </m:r>
                        </m:sub>
                        <m:sup>
                          <m:r>
                            <m:t>​</m:t>
                          </m:r>
                        </m:sup>
                        <m:e>
                          <m:sSub>
                            <m:e>
                              <m:r>
                                <m:t>t</m:t>
                              </m:r>
                            </m:e>
                            <m:sub>
                              <m:r>
                                <m:t>i</m:t>
                              </m:r>
                              <m:r>
                                <m:t>k</m:t>
                              </m:r>
                            </m:sub>
                          </m:sSub>
                        </m:e>
                      </m:nary>
                      <m:sSub>
                        <m:e>
                          <m:r>
                            <m:t>t</m:t>
                          </m:r>
                        </m:e>
                        <m:sub>
                          <m:r>
                            <m:t>j</m:t>
                          </m:r>
                          <m:r>
                            <m:t>l</m:t>
                          </m:r>
                        </m:sub>
                      </m:sSub>
                      <m:sSub>
                        <m:e>
                          <m:r>
                            <m:t>g</m:t>
                          </m:r>
                        </m:e>
                        <m:sub>
                          <m:r>
                            <m:t>k</m:t>
                          </m:r>
                          <m:r>
                            <m:t>l</m:t>
                          </m:r>
                        </m:sub>
                      </m:sSub>
                    </m:oMath>
                  </m:oMathPara>
                </a14:m>
              </a:p>
              <a:p>
                <a:pPr lvl="1"/>
                <a14:m>
                  <m:oMath xmlns:m="http://schemas.openxmlformats.org/officeDocument/2006/math">
                    <m:sSub>
                      <m:e>
                        <m:r>
                          <m:t>g</m:t>
                        </m:r>
                      </m:e>
                      <m:sub>
                        <m:r>
                          <m:t>i</m:t>
                        </m:r>
                        <m:r>
                          <m:t>j</m:t>
                        </m:r>
                      </m:sub>
                    </m:sSub>
                  </m:oMath>
                </a14:m>
                <a:r>
                  <a:rPr/>
                  <a:t> は共変ベクトルの変換則 </a:t>
                </a:r>
                <a14:m>
                  <m:oMath xmlns:m="http://schemas.openxmlformats.org/officeDocument/2006/math">
                    <m:r>
                      <m:t>T</m:t>
                    </m:r>
                  </m:oMath>
                </a14:m>
                <a:r>
                  <a:rPr/>
                  <a:t> によって2回変換される: </a:t>
                </a:r>
                <a:r>
                  <a:rPr b="1"/>
                  <a:t>2階共変テンソル</a:t>
                </a:r>
              </a:p>
              <a:p>
                <a:pPr lvl="1"/>
                <a:r>
                  <a:rPr/>
                  <a:t>スライド13の図1: </a:t>
                </a:r>
                <a:r>
                  <a:rPr>
                    <a:latin typeface="Courier"/>
                  </a:rPr>
                  <a:t>images\slide13_image1.png</a:t>
                </a:r>
              </a:p>
              <a:p>
                <a:pPr lvl="0"/>
                <a:r>
                  <a:rPr b="1"/>
                  <a:t>逆格子の計量テンソル </a:t>
                </a:r>
                <a14:m>
                  <m:oMath xmlns:m="http://schemas.openxmlformats.org/officeDocument/2006/math">
                    <m:sSup>
                      <m:e>
                        <m:r>
                          <m:t>g</m:t>
                        </m:r>
                      </m:e>
                      <m:sup>
                        <m:r>
                          <m:t>i</m:t>
                        </m:r>
                        <m:r>
                          <m:t>j</m:t>
                        </m:r>
                      </m:sup>
                    </m:sSup>
                  </m:oMath>
                </a14:m>
                <a:r>
                  <a:rPr/>
                  <a:t>: </a:t>
                </a:r>
                <a14:m>
                  <m:oMath xmlns:m="http://schemas.openxmlformats.org/officeDocument/2006/math">
                    <m:sSup>
                      <m:e>
                        <m:r>
                          <m:rPr>
                            <m:sty m:val="b"/>
                          </m:rPr>
                          <m:t>a</m:t>
                        </m:r>
                      </m:e>
                      <m:sup>
                        <m:r>
                          <m:rPr>
                            <m:sty m:val="p"/>
                          </m:rPr>
                          <m:t>*</m:t>
                        </m:r>
                        <m:r>
                          <m:t>i</m:t>
                        </m:r>
                      </m:sup>
                    </m:sSup>
                    <m:r>
                      <m:rPr>
                        <m:sty m:val="p"/>
                      </m:rPr>
                      <m:t>⋅</m:t>
                    </m:r>
                    <m:sSup>
                      <m:e>
                        <m:r>
                          <m:rPr>
                            <m:sty m:val="b"/>
                          </m:rPr>
                          <m:t>a</m:t>
                        </m:r>
                      </m:e>
                      <m:sup>
                        <m:r>
                          <m:rPr>
                            <m:sty m:val="p"/>
                          </m:rPr>
                          <m:t>*</m:t>
                        </m:r>
                        <m:r>
                          <m:t>j</m:t>
                        </m:r>
                      </m:sup>
                    </m:sSup>
                  </m:oMath>
                </a14:m>
                <a:r>
                  <a:rPr/>
                  <a:t> で定義</a:t>
                </a:r>
              </a:p>
              <a:p>
                <a:pPr lvl="1"/>
                <a:r>
                  <a:rPr/>
                  <a:t>座標変換すると:</a:t>
                </a:r>
              </a:p>
              <a:p>
                <a:pPr lvl="1"/>
                <a14:m>
                  <m:oMathPara xmlns:m="http://schemas.openxmlformats.org/officeDocument/2006/math">
                    <m:oMathParaPr>
                      <m:jc m:val="center"/>
                    </m:oMathParaPr>
                    <m:oMath>
                      <m:sSup>
                        <m:e>
                          <m:sSup>
                            <m:e>
                              <m:r>
                                <m:t>g</m:t>
                              </m:r>
                            </m:e>
                            <m:sup>
                              <m:r>
                                <m:rPr>
                                  <m:sty m:val="p"/>
                                </m:rPr>
                                <m:t>′</m:t>
                              </m:r>
                            </m:sup>
                          </m:sSup>
                        </m:e>
                        <m:sup>
                          <m:r>
                            <m:t>i</m:t>
                          </m:r>
                          <m:r>
                            <m:t>j</m:t>
                          </m:r>
                        </m:sup>
                      </m:sSup>
                      <m:r>
                        <m:rPr>
                          <m:sty m:val="p"/>
                        </m:rPr>
                        <m:t>=</m:t>
                      </m:r>
                      <m:sSup>
                        <m:e>
                          <m:r>
                            <m:rPr>
                              <m:sty m:val="b"/>
                            </m:rPr>
                            <m:t>a</m:t>
                          </m:r>
                        </m:e>
                        <m:sup>
                          <m:r>
                            <m:rPr>
                              <m:sty m:val="p"/>
                            </m:rPr>
                            <m:t>′</m:t>
                          </m:r>
                          <m:r>
                            <m:rPr>
                              <m:sty m:val="p"/>
                            </m:rPr>
                            <m:t>*</m:t>
                          </m:r>
                          <m:r>
                            <m:t>i</m:t>
                          </m:r>
                        </m:sup>
                      </m:sSup>
                      <m:r>
                        <m:rPr>
                          <m:sty m:val="p"/>
                        </m:rPr>
                        <m:t>⋅</m:t>
                      </m:r>
                      <m:sSup>
                        <m:e>
                          <m:r>
                            <m:rPr>
                              <m:sty m:val="b"/>
                            </m:rPr>
                            <m:t>a</m:t>
                          </m:r>
                        </m:e>
                        <m:sup>
                          <m:r>
                            <m:rPr>
                              <m:sty m:val="p"/>
                            </m:rPr>
                            <m:t>′</m:t>
                          </m:r>
                          <m:r>
                            <m:rPr>
                              <m:sty m:val="p"/>
                            </m:rPr>
                            <m:t>*</m:t>
                          </m:r>
                          <m:r>
                            <m:t>j</m:t>
                          </m:r>
                        </m:sup>
                      </m:sSup>
                      <m:r>
                        <m:rPr>
                          <m:sty m:val="p"/>
                        </m:rPr>
                        <m:t>=</m:t>
                      </m:r>
                      <m:nary>
                        <m:naryPr>
                          <m:chr m:val="∑"/>
                          <m:limLoc m:val="undOvr"/>
                          <m:subHide m:val="off"/>
                          <m:supHide m:val="on"/>
                        </m:naryPr>
                        <m:sub>
                          <m:r>
                            <m:t>k</m:t>
                          </m:r>
                          <m:r>
                            <m:rPr>
                              <m:sty m:val="p"/>
                            </m:rPr>
                            <m:t>,</m:t>
                          </m:r>
                          <m:r>
                            <m:t>l</m:t>
                          </m:r>
                        </m:sub>
                        <m:sup>
                          <m:r>
                            <m:t>​</m:t>
                          </m:r>
                        </m:sup>
                        <m:e>
                          <m:r>
                            <m:rPr>
                              <m:sty m:val="p"/>
                            </m:rPr>
                            <m:t>(</m:t>
                          </m:r>
                        </m:e>
                      </m:nary>
                      <m:sSup>
                        <m:e>
                          <m:r>
                            <m:t>T</m:t>
                          </m:r>
                        </m:e>
                        <m:sup>
                          <m:r>
                            <m:rPr>
                              <m:sty m:val="p"/>
                            </m:rPr>
                            <m:t>−</m:t>
                          </m:r>
                          <m:r>
                            <m:t>1</m:t>
                          </m:r>
                        </m:sup>
                      </m:sSup>
                      <m:sSub>
                        <m:e>
                          <m:r>
                            <m:rPr>
                              <m:sty m:val="p"/>
                            </m:rPr>
                            <m:t>)</m:t>
                          </m:r>
                        </m:e>
                        <m:sub>
                          <m:r>
                            <m:t>k</m:t>
                          </m:r>
                          <m:r>
                            <m:t>i</m:t>
                          </m:r>
                        </m:sub>
                      </m:sSub>
                      <m:r>
                        <m:rPr>
                          <m:sty m:val="p"/>
                        </m:rPr>
                        <m:t>(</m:t>
                      </m:r>
                      <m:sSup>
                        <m:e>
                          <m:r>
                            <m:t>T</m:t>
                          </m:r>
                        </m:e>
                        <m:sup>
                          <m:r>
                            <m:rPr>
                              <m:sty m:val="p"/>
                            </m:rPr>
                            <m:t>−</m:t>
                          </m:r>
                          <m:r>
                            <m:t>1</m:t>
                          </m:r>
                        </m:sup>
                      </m:sSup>
                      <m:sSub>
                        <m:e>
                          <m:r>
                            <m:rPr>
                              <m:sty m:val="p"/>
                            </m:rPr>
                            <m:t>)</m:t>
                          </m:r>
                        </m:e>
                        <m:sub>
                          <m:r>
                            <m:t>l</m:t>
                          </m:r>
                          <m:r>
                            <m:t>j</m:t>
                          </m:r>
                        </m:sub>
                      </m:sSub>
                      <m:sSup>
                        <m:e>
                          <m:r>
                            <m:t>g</m:t>
                          </m:r>
                        </m:e>
                        <m:sup>
                          <m:r>
                            <m:t>k</m:t>
                          </m:r>
                          <m:r>
                            <m:t>l</m:t>
                          </m:r>
                        </m:sup>
                      </m:sSup>
                    </m:oMath>
                  </m:oMathPara>
                </a14:m>
              </a:p>
              <a:p>
                <a:pPr lvl="1"/>
                <a14:m>
                  <m:oMath xmlns:m="http://schemas.openxmlformats.org/officeDocument/2006/math">
                    <m:sSup>
                      <m:e>
                        <m:r>
                          <m:t>g</m:t>
                        </m:r>
                      </m:e>
                      <m:sup>
                        <m:r>
                          <m:t>i</m:t>
                        </m:r>
                        <m:r>
                          <m:t>j</m:t>
                        </m:r>
                      </m:sup>
                    </m:sSup>
                  </m:oMath>
                </a14:m>
                <a:r>
                  <a:rPr/>
                  <a:t> は反変ベクトルの変換則 </a:t>
                </a:r>
                <a14:m>
                  <m:oMath xmlns:m="http://schemas.openxmlformats.org/officeDocument/2006/math">
                    <m:sSup>
                      <m:e>
                        <m:r>
                          <m:t>T</m:t>
                        </m:r>
                      </m:e>
                      <m:sup>
                        <m:r>
                          <m:t>t</m:t>
                        </m:r>
                      </m:sup>
                    </m:sSup>
                    <m:sSup>
                      <m:e>
                        <m:r>
                          <m:t>​</m:t>
                        </m:r>
                      </m:e>
                      <m:sup>
                        <m:r>
                          <m:rPr>
                            <m:sty m:val="p"/>
                          </m:rPr>
                          <m:t>−</m:t>
                        </m:r>
                        <m:r>
                          <m:t>1</m:t>
                        </m:r>
                      </m:sup>
                    </m:sSup>
                  </m:oMath>
                </a14:m>
                <a:r>
                  <a:rPr/>
                  <a:t> によって2回変換される: </a:t>
                </a:r>
                <a:r>
                  <a:rPr b="1"/>
                  <a:t>2階反変テンソル</a:t>
                </a:r>
              </a:p>
            </p:txBody>
          </p:sp>
        </mc:Choice>
      </mc:AlternateContent>
    </p:spTree>
  </p:cSl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14 一般座標系 (実格子) =&gt; 一般座標系 (逆格子) 変換</a:t>
            </a:r>
          </a:p>
        </p:txBody>
      </p:sp>
    </p:spTree>
  </p:cSl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一般座標系 (実格子) =&gt; 一般座標系 (逆格子) 変換</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b="1"/>
                  <a:t>格子ベクトルの変換則</a:t>
                </a:r>
                <a:r>
                  <a:rPr/>
                  <a:t>:</a:t>
                </a:r>
              </a:p>
              <a:p>
                <a:pPr lvl="0"/>
                <a14:m>
                  <m:oMathPara xmlns:m="http://schemas.openxmlformats.org/officeDocument/2006/math">
                    <m:oMathParaPr>
                      <m:jc m:val="center"/>
                    </m:oMathParaPr>
                    <m:oMath>
                      <m:d>
                        <m:dPr>
                          <m:begChr m:val="("/>
                          <m:sepChr m:val=""/>
                          <m:endChr m:val=")"/>
                          <m:grow/>
                        </m:dPr>
                        <m:e>
                          <m:m>
                            <m:mPr>
                              <m:baseJc m:val="center"/>
                              <m:plcHide m:val="on"/>
                              <m:mcs>
                                <m:mc>
                                  <m:mcPr>
                                    <m:mcJc m:val="center"/>
                                    <m:count m:val="1"/>
                                  </m:mcPr>
                                </m:mc>
                              </m:mcs>
                            </m:mPr>
                            <m:mr>
                              <m:e>
                                <m:sSub>
                                  <m:e>
                                    <m:sSup>
                                      <m:e>
                                        <m:r>
                                          <m:rPr>
                                            <m:sty m:val="b"/>
                                          </m:rPr>
                                          <m:t>a</m:t>
                                        </m:r>
                                      </m:e>
                                      <m:sup>
                                        <m:r>
                                          <m:rPr>
                                            <m:sty m:val="p"/>
                                          </m:rPr>
                                          <m:t>′</m:t>
                                        </m:r>
                                      </m:sup>
                                    </m:sSup>
                                  </m:e>
                                  <m:sub>
                                    <m:r>
                                      <m:t>1</m:t>
                                    </m:r>
                                  </m:sub>
                                </m:sSub>
                              </m:e>
                            </m:mr>
                            <m:mr>
                              <m:e>
                                <m:sSub>
                                  <m:e>
                                    <m:sSup>
                                      <m:e>
                                        <m:r>
                                          <m:rPr>
                                            <m:sty m:val="b"/>
                                          </m:rPr>
                                          <m:t>a</m:t>
                                        </m:r>
                                      </m:e>
                                      <m:sup>
                                        <m:r>
                                          <m:rPr>
                                            <m:sty m:val="p"/>
                                          </m:rPr>
                                          <m:t>′</m:t>
                                        </m:r>
                                      </m:sup>
                                    </m:sSup>
                                  </m:e>
                                  <m:sub>
                                    <m:r>
                                      <m:t>2</m:t>
                                    </m:r>
                                  </m:sub>
                                </m:sSub>
                              </m:e>
                            </m:mr>
                            <m:mr>
                              <m:e>
                                <m:sSub>
                                  <m:e>
                                    <m:sSup>
                                      <m:e>
                                        <m:r>
                                          <m:rPr>
                                            <m:sty m:val="b"/>
                                          </m:rPr>
                                          <m:t>a</m:t>
                                        </m:r>
                                      </m:e>
                                      <m:sup>
                                        <m:r>
                                          <m:rPr>
                                            <m:sty m:val="p"/>
                                          </m:rPr>
                                          <m:t>′</m:t>
                                        </m:r>
                                      </m:sup>
                                    </m:sSup>
                                  </m:e>
                                  <m:sub>
                                    <m:r>
                                      <m:t>3</m:t>
                                    </m:r>
                                  </m:sub>
                                </m:sSub>
                              </m:e>
                            </m:mr>
                          </m:m>
                        </m:e>
                      </m:d>
                      <m:r>
                        <m:rPr>
                          <m:sty m:val="p"/>
                        </m:rPr>
                        <m:t>=</m:t>
                      </m:r>
                      <m:d>
                        <m:dPr>
                          <m:begChr m:val="("/>
                          <m:sepChr m:val=""/>
                          <m:endChr m:val=")"/>
                          <m:grow/>
                        </m:dPr>
                        <m:e>
                          <m:m>
                            <m:mPr>
                              <m:baseJc m:val="center"/>
                              <m:plcHide m:val="on"/>
                              <m:mcs>
                                <m:mc>
                                  <m:mcPr>
                                    <m:mcJc m:val="center"/>
                                    <m:count m:val="1"/>
                                  </m:mcPr>
                                </m:mc>
                                <m:mc>
                                  <m:mcPr>
                                    <m:mcJc m:val="center"/>
                                    <m:count m:val="1"/>
                                  </m:mcPr>
                                </m:mc>
                                <m:mc>
                                  <m:mcPr>
                                    <m:mcJc m:val="center"/>
                                    <m:count m:val="1"/>
                                  </m:mcPr>
                                </m:mc>
                              </m:mcs>
                            </m:mPr>
                            <m:mr>
                              <m:e>
                                <m:sSub>
                                  <m:e>
                                    <m:r>
                                      <m:t>t</m:t>
                                    </m:r>
                                  </m:e>
                                  <m:sub>
                                    <m:r>
                                      <m:t>11</m:t>
                                    </m:r>
                                  </m:sub>
                                </m:sSub>
                              </m:e>
                              <m:e>
                                <m:sSub>
                                  <m:e>
                                    <m:r>
                                      <m:t>t</m:t>
                                    </m:r>
                                  </m:e>
                                  <m:sub>
                                    <m:r>
                                      <m:t>12</m:t>
                                    </m:r>
                                  </m:sub>
                                </m:sSub>
                              </m:e>
                              <m:e>
                                <m:sSub>
                                  <m:e>
                                    <m:r>
                                      <m:t>t</m:t>
                                    </m:r>
                                  </m:e>
                                  <m:sub>
                                    <m:r>
                                      <m:t>13</m:t>
                                    </m:r>
                                  </m:sub>
                                </m:sSub>
                              </m:e>
                            </m:mr>
                            <m:mr>
                              <m:e>
                                <m:sSub>
                                  <m:e>
                                    <m:r>
                                      <m:t>t</m:t>
                                    </m:r>
                                  </m:e>
                                  <m:sub>
                                    <m:r>
                                      <m:t>21</m:t>
                                    </m:r>
                                  </m:sub>
                                </m:sSub>
                              </m:e>
                              <m:e>
                                <m:sSub>
                                  <m:e>
                                    <m:r>
                                      <m:t>t</m:t>
                                    </m:r>
                                  </m:e>
                                  <m:sub>
                                    <m:r>
                                      <m:t>22</m:t>
                                    </m:r>
                                  </m:sub>
                                </m:sSub>
                              </m:e>
                              <m:e>
                                <m:sSub>
                                  <m:e>
                                    <m:r>
                                      <m:t>t</m:t>
                                    </m:r>
                                  </m:e>
                                  <m:sub>
                                    <m:r>
                                      <m:t>23</m:t>
                                    </m:r>
                                  </m:sub>
                                </m:sSub>
                              </m:e>
                            </m:mr>
                            <m:mr>
                              <m:e>
                                <m:sSub>
                                  <m:e>
                                    <m:r>
                                      <m:t>t</m:t>
                                    </m:r>
                                  </m:e>
                                  <m:sub>
                                    <m:r>
                                      <m:t>31</m:t>
                                    </m:r>
                                  </m:sub>
                                </m:sSub>
                              </m:e>
                              <m:e>
                                <m:sSub>
                                  <m:e>
                                    <m:r>
                                      <m:t>t</m:t>
                                    </m:r>
                                  </m:e>
                                  <m:sub>
                                    <m:r>
                                      <m:t>32</m:t>
                                    </m:r>
                                  </m:sub>
                                </m:sSub>
                              </m:e>
                              <m:e>
                                <m:sSub>
                                  <m:e>
                                    <m:r>
                                      <m:t>t</m:t>
                                    </m:r>
                                  </m:e>
                                  <m:sub>
                                    <m:r>
                                      <m:t>33</m:t>
                                    </m:r>
                                  </m:sub>
                                </m:sSub>
                              </m:e>
                            </m:mr>
                          </m:m>
                        </m:e>
                      </m:d>
                      <m:d>
                        <m:dPr>
                          <m:begChr m:val="("/>
                          <m:sepChr m:val=""/>
                          <m:endChr m:val=")"/>
                          <m:grow/>
                        </m:dPr>
                        <m:e>
                          <m:m>
                            <m:mPr>
                              <m:baseJc m:val="center"/>
                              <m:plcHide m:val="on"/>
                              <m:mcs>
                                <m:mc>
                                  <m:mcPr>
                                    <m:mcJc m:val="center"/>
                                    <m:count m:val="1"/>
                                  </m:mcPr>
                                </m:mc>
                              </m:mcs>
                            </m:mPr>
                            <m:mr>
                              <m:e>
                                <m:sSub>
                                  <m:e>
                                    <m:r>
                                      <m:rPr>
                                        <m:sty m:val="b"/>
                                      </m:rPr>
                                      <m:t>a</m:t>
                                    </m:r>
                                  </m:e>
                                  <m:sub>
                                    <m:r>
                                      <m:t>1</m:t>
                                    </m:r>
                                  </m:sub>
                                </m:sSub>
                              </m:e>
                            </m:mr>
                            <m:mr>
                              <m:e>
                                <m:sSub>
                                  <m:e>
                                    <m:r>
                                      <m:rPr>
                                        <m:sty m:val="b"/>
                                      </m:rPr>
                                      <m:t>a</m:t>
                                    </m:r>
                                  </m:e>
                                  <m:sub>
                                    <m:r>
                                      <m:t>2</m:t>
                                    </m:r>
                                  </m:sub>
                                </m:sSub>
                              </m:e>
                            </m:mr>
                            <m:mr>
                              <m:e>
                                <m:sSub>
                                  <m:e>
                                    <m:r>
                                      <m:rPr>
                                        <m:sty m:val="b"/>
                                      </m:rPr>
                                      <m:t>a</m:t>
                                    </m:r>
                                  </m:e>
                                  <m:sub>
                                    <m:r>
                                      <m:t>3</m:t>
                                    </m:r>
                                  </m:sub>
                                </m:sSub>
                              </m:e>
                            </m:mr>
                          </m:m>
                        </m:e>
                      </m:d>
                    </m:oMath>
                  </m:oMathPara>
                </a14:m>
              </a:p>
              <a:p>
                <a:pPr lvl="0"/>
                <a:r>
                  <a:rPr/>
                  <a:t>ここで </a:t>
                </a:r>
                <a14:m>
                  <m:oMath xmlns:m="http://schemas.openxmlformats.org/officeDocument/2006/math">
                    <m:r>
                      <m:t>T</m:t>
                    </m:r>
                    <m:r>
                      <m:rPr>
                        <m:sty m:val="p"/>
                      </m:rPr>
                      <m:t>=</m:t>
                    </m:r>
                    <m:r>
                      <m:rPr>
                        <m:sty m:val="p"/>
                      </m:rPr>
                      <m:t>(</m:t>
                    </m:r>
                    <m:sSub>
                      <m:e>
                        <m:r>
                          <m:t>t</m:t>
                        </m:r>
                      </m:e>
                      <m:sub>
                        <m:r>
                          <m:t>i</m:t>
                        </m:r>
                        <m:r>
                          <m:t>j</m:t>
                        </m:r>
                      </m:sub>
                    </m:sSub>
                    <m:r>
                      <m:rPr>
                        <m:sty m:val="p"/>
                      </m:rPr>
                      <m:t>)</m:t>
                    </m:r>
                  </m:oMath>
                </a14:m>
                <a:r>
                  <a:rPr/>
                  <a:t> は格子ベクトル（基底ベクトル）の変換行列</a:t>
                </a:r>
              </a:p>
              <a:p>
                <a:pPr lvl="1"/>
                <a:r>
                  <a:rPr/>
                  <a:t>スライド14の図1: </a:t>
                </a:r>
                <a:r>
                  <a:rPr>
                    <a:latin typeface="Courier"/>
                  </a:rPr>
                  <a:t>images\slide14_image1.png</a:t>
                </a:r>
              </a:p>
              <a:p>
                <a:pPr lvl="1"/>
                <a:r>
                  <a:rPr/>
                  <a:t>スライド14の図2: </a:t>
                </a:r>
                <a:r>
                  <a:rPr>
                    <a:latin typeface="Courier"/>
                  </a:rPr>
                  <a:t>images\slide14_image2.png</a:t>
                </a:r>
              </a:p>
              <a:p>
                <a:pPr lvl="0"/>
                <a:r>
                  <a:rPr b="1"/>
                  <a:t>変換行列と計量テンソルの関係</a:t>
                </a:r>
                <a:r>
                  <a:rPr/>
                  <a:t>:</a:t>
                </a:r>
              </a:p>
              <a:p>
                <a:pPr lvl="1"/>
                <a14:m>
                  <m:oMath xmlns:m="http://schemas.openxmlformats.org/officeDocument/2006/math">
                    <m:sSub>
                      <m:e>
                        <m:sSup>
                          <m:e>
                            <m:r>
                              <m:rPr>
                                <m:sty m:val="b"/>
                              </m:rPr>
                              <m:t>a</m:t>
                            </m:r>
                          </m:e>
                          <m:sup>
                            <m:r>
                              <m:rPr>
                                <m:sty m:val="p"/>
                              </m:rPr>
                              <m:t>′</m:t>
                            </m:r>
                          </m:sup>
                        </m:sSup>
                      </m:e>
                      <m:sub>
                        <m:r>
                          <m:t>i</m:t>
                        </m:r>
                      </m:sub>
                    </m:sSub>
                    <m:r>
                      <m:rPr>
                        <m:sty m:val="p"/>
                      </m:rPr>
                      <m:t>⋅</m:t>
                    </m:r>
                    <m:sSub>
                      <m:e>
                        <m:r>
                          <m:rPr>
                            <m:sty m:val="b"/>
                          </m:rPr>
                          <m:t>a</m:t>
                        </m:r>
                      </m:e>
                      <m:sub>
                        <m:r>
                          <m:t>j</m:t>
                        </m:r>
                      </m:sub>
                    </m:sSub>
                    <m:r>
                      <m:rPr>
                        <m:sty m:val="p"/>
                      </m:rPr>
                      <m:t>=</m:t>
                    </m:r>
                    <m:nary>
                      <m:naryPr>
                        <m:chr m:val="∑"/>
                        <m:limLoc m:val="undOvr"/>
                        <m:subHide m:val="off"/>
                        <m:supHide m:val="on"/>
                      </m:naryPr>
                      <m:sub>
                        <m:r>
                          <m:t>k</m:t>
                        </m:r>
                      </m:sub>
                      <m:sup>
                        <m:r>
                          <m:t>​</m:t>
                        </m:r>
                      </m:sup>
                      <m:e>
                        <m:sSub>
                          <m:e>
                            <m:r>
                              <m:t>t</m:t>
                            </m:r>
                          </m:e>
                          <m:sub>
                            <m:r>
                              <m:t>i</m:t>
                            </m:r>
                            <m:r>
                              <m:t>k</m:t>
                            </m:r>
                          </m:sub>
                        </m:sSub>
                      </m:e>
                    </m:nary>
                    <m:r>
                      <m:rPr>
                        <m:sty m:val="p"/>
                      </m:rPr>
                      <m:t>(</m:t>
                    </m:r>
                    <m:sSub>
                      <m:e>
                        <m:r>
                          <m:rPr>
                            <m:sty m:val="b"/>
                          </m:rPr>
                          <m:t>a</m:t>
                        </m:r>
                      </m:e>
                      <m:sub>
                        <m:r>
                          <m:t>k</m:t>
                        </m:r>
                      </m:sub>
                    </m:sSub>
                    <m:r>
                      <m:rPr>
                        <m:sty m:val="p"/>
                      </m:rPr>
                      <m:t>⋅</m:t>
                    </m:r>
                    <m:sSub>
                      <m:e>
                        <m:r>
                          <m:rPr>
                            <m:sty m:val="b"/>
                          </m:rPr>
                          <m:t>a</m:t>
                        </m:r>
                      </m:e>
                      <m:sub>
                        <m:r>
                          <m:t>j</m:t>
                        </m:r>
                      </m:sub>
                    </m:sSub>
                    <m:r>
                      <m:rPr>
                        <m:sty m:val="p"/>
                      </m:rPr>
                      <m:t>)</m:t>
                    </m:r>
                    <m:r>
                      <m:rPr>
                        <m:sty m:val="p"/>
                      </m:rPr>
                      <m:t>=</m:t>
                    </m:r>
                    <m:nary>
                      <m:naryPr>
                        <m:chr m:val="∑"/>
                        <m:limLoc m:val="undOvr"/>
                        <m:subHide m:val="off"/>
                        <m:supHide m:val="on"/>
                      </m:naryPr>
                      <m:sub>
                        <m:r>
                          <m:t>k</m:t>
                        </m:r>
                      </m:sub>
                      <m:sup>
                        <m:r>
                          <m:t>​</m:t>
                        </m:r>
                      </m:sup>
                      <m:e>
                        <m:sSub>
                          <m:e>
                            <m:r>
                              <m:t>t</m:t>
                            </m:r>
                          </m:e>
                          <m:sub>
                            <m:r>
                              <m:t>i</m:t>
                            </m:r>
                            <m:r>
                              <m:t>k</m:t>
                            </m:r>
                          </m:sub>
                        </m:sSub>
                      </m:e>
                    </m:nary>
                    <m:sSub>
                      <m:e>
                        <m:r>
                          <m:t>g</m:t>
                        </m:r>
                      </m:e>
                      <m:sub>
                        <m:r>
                          <m:t>k</m:t>
                        </m:r>
                        <m:r>
                          <m:t>j</m:t>
                        </m:r>
                      </m:sub>
                    </m:sSub>
                  </m:oMath>
                </a14:m>
              </a:p>
              <a:p>
                <a:pPr lvl="1"/>
                <a14:m>
                  <m:oMathPara xmlns:m="http://schemas.openxmlformats.org/officeDocument/2006/math">
                    <m:oMathParaPr>
                      <m:jc m:val="center"/>
                    </m:oMathParaPr>
                    <m:oMath>
                      <m:d>
                        <m:dPr>
                          <m:begChr m:val="("/>
                          <m:sepChr m:val=""/>
                          <m:endChr m:val=")"/>
                          <m:grow/>
                        </m:dPr>
                        <m:e>
                          <m:m>
                            <m:mPr>
                              <m:baseJc m:val="center"/>
                              <m:plcHide m:val="on"/>
                              <m:mcs>
                                <m:mc>
                                  <m:mcPr>
                                    <m:mcJc m:val="center"/>
                                    <m:count m:val="1"/>
                                  </m:mcPr>
                                </m:mc>
                                <m:mc>
                                  <m:mcPr>
                                    <m:mcJc m:val="center"/>
                                    <m:count m:val="1"/>
                                  </m:mcPr>
                                </m:mc>
                                <m:mc>
                                  <m:mcPr>
                                    <m:mcJc m:val="center"/>
                                    <m:count m:val="1"/>
                                  </m:mcPr>
                                </m:mc>
                              </m:mcs>
                            </m:mPr>
                            <m:mr>
                              <m:e>
                                <m:sSub>
                                  <m:e>
                                    <m:sSup>
                                      <m:e>
                                        <m:r>
                                          <m:rPr>
                                            <m:sty m:val="b"/>
                                          </m:rPr>
                                          <m:t>a</m:t>
                                        </m:r>
                                      </m:e>
                                      <m:sup>
                                        <m:r>
                                          <m:rPr>
                                            <m:sty m:val="p"/>
                                          </m:rPr>
                                          <m:t>′</m:t>
                                        </m:r>
                                      </m:sup>
                                    </m:sSup>
                                  </m:e>
                                  <m:sub>
                                    <m:r>
                                      <m:t>1</m:t>
                                    </m:r>
                                  </m:sub>
                                </m:sSub>
                                <m:r>
                                  <m:rPr>
                                    <m:sty m:val="p"/>
                                  </m:rPr>
                                  <m:t>⋅</m:t>
                                </m:r>
                                <m:sSub>
                                  <m:e>
                                    <m:r>
                                      <m:rPr>
                                        <m:sty m:val="b"/>
                                      </m:rPr>
                                      <m:t>a</m:t>
                                    </m:r>
                                  </m:e>
                                  <m:sub>
                                    <m:r>
                                      <m:t>1</m:t>
                                    </m:r>
                                  </m:sub>
                                </m:sSub>
                              </m:e>
                              <m:e>
                                <m:sSub>
                                  <m:e>
                                    <m:sSup>
                                      <m:e>
                                        <m:r>
                                          <m:rPr>
                                            <m:sty m:val="b"/>
                                          </m:rPr>
                                          <m:t>a</m:t>
                                        </m:r>
                                      </m:e>
                                      <m:sup>
                                        <m:r>
                                          <m:rPr>
                                            <m:sty m:val="p"/>
                                          </m:rPr>
                                          <m:t>′</m:t>
                                        </m:r>
                                      </m:sup>
                                    </m:sSup>
                                  </m:e>
                                  <m:sub>
                                    <m:r>
                                      <m:t>1</m:t>
                                    </m:r>
                                  </m:sub>
                                </m:sSub>
                                <m:r>
                                  <m:rPr>
                                    <m:sty m:val="p"/>
                                  </m:rPr>
                                  <m:t>⋅</m:t>
                                </m:r>
                                <m:sSub>
                                  <m:e>
                                    <m:r>
                                      <m:rPr>
                                        <m:sty m:val="b"/>
                                      </m:rPr>
                                      <m:t>a</m:t>
                                    </m:r>
                                  </m:e>
                                  <m:sub>
                                    <m:r>
                                      <m:t>2</m:t>
                                    </m:r>
                                  </m:sub>
                                </m:sSub>
                              </m:e>
                              <m:e>
                                <m:sSub>
                                  <m:e>
                                    <m:sSup>
                                      <m:e>
                                        <m:r>
                                          <m:rPr>
                                            <m:sty m:val="b"/>
                                          </m:rPr>
                                          <m:t>a</m:t>
                                        </m:r>
                                      </m:e>
                                      <m:sup>
                                        <m:r>
                                          <m:rPr>
                                            <m:sty m:val="p"/>
                                          </m:rPr>
                                          <m:t>′</m:t>
                                        </m:r>
                                      </m:sup>
                                    </m:sSup>
                                  </m:e>
                                  <m:sub>
                                    <m:r>
                                      <m:t>1</m:t>
                                    </m:r>
                                  </m:sub>
                                </m:sSub>
                                <m:r>
                                  <m:rPr>
                                    <m:sty m:val="p"/>
                                  </m:rPr>
                                  <m:t>⋅</m:t>
                                </m:r>
                                <m:sSub>
                                  <m:e>
                                    <m:r>
                                      <m:rPr>
                                        <m:sty m:val="b"/>
                                      </m:rPr>
                                      <m:t>a</m:t>
                                    </m:r>
                                  </m:e>
                                  <m:sub>
                                    <m:r>
                                      <m:t>3</m:t>
                                    </m:r>
                                  </m:sub>
                                </m:sSub>
                              </m:e>
                            </m:mr>
                            <m:mr>
                              <m:e>
                                <m:sSub>
                                  <m:e>
                                    <m:sSup>
                                      <m:e>
                                        <m:r>
                                          <m:rPr>
                                            <m:sty m:val="b"/>
                                          </m:rPr>
                                          <m:t>a</m:t>
                                        </m:r>
                                      </m:e>
                                      <m:sup>
                                        <m:r>
                                          <m:rPr>
                                            <m:sty m:val="p"/>
                                          </m:rPr>
                                          <m:t>′</m:t>
                                        </m:r>
                                      </m:sup>
                                    </m:sSup>
                                  </m:e>
                                  <m:sub>
                                    <m:r>
                                      <m:t>2</m:t>
                                    </m:r>
                                  </m:sub>
                                </m:sSub>
                                <m:r>
                                  <m:rPr>
                                    <m:sty m:val="p"/>
                                  </m:rPr>
                                  <m:t>⋅</m:t>
                                </m:r>
                                <m:sSub>
                                  <m:e>
                                    <m:r>
                                      <m:rPr>
                                        <m:sty m:val="b"/>
                                      </m:rPr>
                                      <m:t>a</m:t>
                                    </m:r>
                                  </m:e>
                                  <m:sub>
                                    <m:r>
                                      <m:t>1</m:t>
                                    </m:r>
                                  </m:sub>
                                </m:sSub>
                              </m:e>
                              <m:e>
                                <m:sSub>
                                  <m:e>
                                    <m:sSup>
                                      <m:e>
                                        <m:r>
                                          <m:rPr>
                                            <m:sty m:val="b"/>
                                          </m:rPr>
                                          <m:t>a</m:t>
                                        </m:r>
                                      </m:e>
                                      <m:sup>
                                        <m:r>
                                          <m:rPr>
                                            <m:sty m:val="p"/>
                                          </m:rPr>
                                          <m:t>′</m:t>
                                        </m:r>
                                      </m:sup>
                                    </m:sSup>
                                  </m:e>
                                  <m:sub>
                                    <m:r>
                                      <m:t>2</m:t>
                                    </m:r>
                                  </m:sub>
                                </m:sSub>
                                <m:r>
                                  <m:rPr>
                                    <m:sty m:val="p"/>
                                  </m:rPr>
                                  <m:t>⋅</m:t>
                                </m:r>
                                <m:sSub>
                                  <m:e>
                                    <m:r>
                                      <m:rPr>
                                        <m:sty m:val="b"/>
                                      </m:rPr>
                                      <m:t>a</m:t>
                                    </m:r>
                                  </m:e>
                                  <m:sub>
                                    <m:r>
                                      <m:t>2</m:t>
                                    </m:r>
                                  </m:sub>
                                </m:sSub>
                              </m:e>
                              <m:e>
                                <m:sSub>
                                  <m:e>
                                    <m:sSup>
                                      <m:e>
                                        <m:r>
                                          <m:rPr>
                                            <m:sty m:val="b"/>
                                          </m:rPr>
                                          <m:t>a</m:t>
                                        </m:r>
                                      </m:e>
                                      <m:sup>
                                        <m:r>
                                          <m:rPr>
                                            <m:sty m:val="p"/>
                                          </m:rPr>
                                          <m:t>′</m:t>
                                        </m:r>
                                      </m:sup>
                                    </m:sSup>
                                  </m:e>
                                  <m:sub>
                                    <m:r>
                                      <m:t>2</m:t>
                                    </m:r>
                                  </m:sub>
                                </m:sSub>
                                <m:r>
                                  <m:rPr>
                                    <m:sty m:val="p"/>
                                  </m:rPr>
                                  <m:t>⋅</m:t>
                                </m:r>
                                <m:sSub>
                                  <m:e>
                                    <m:r>
                                      <m:rPr>
                                        <m:sty m:val="b"/>
                                      </m:rPr>
                                      <m:t>a</m:t>
                                    </m:r>
                                  </m:e>
                                  <m:sub>
                                    <m:r>
                                      <m:t>3</m:t>
                                    </m:r>
                                  </m:sub>
                                </m:sSub>
                              </m:e>
                            </m:mr>
                            <m:mr>
                              <m:e>
                                <m:sSub>
                                  <m:e>
                                    <m:sSup>
                                      <m:e>
                                        <m:r>
                                          <m:rPr>
                                            <m:sty m:val="b"/>
                                          </m:rPr>
                                          <m:t>a</m:t>
                                        </m:r>
                                      </m:e>
                                      <m:sup>
                                        <m:r>
                                          <m:rPr>
                                            <m:sty m:val="p"/>
                                          </m:rPr>
                                          <m:t>′</m:t>
                                        </m:r>
                                      </m:sup>
                                    </m:sSup>
                                  </m:e>
                                  <m:sub>
                                    <m:r>
                                      <m:t>3</m:t>
                                    </m:r>
                                  </m:sub>
                                </m:sSub>
                                <m:r>
                                  <m:rPr>
                                    <m:sty m:val="p"/>
                                  </m:rPr>
                                  <m:t>⋅</m:t>
                                </m:r>
                                <m:sSub>
                                  <m:e>
                                    <m:r>
                                      <m:rPr>
                                        <m:sty m:val="b"/>
                                      </m:rPr>
                                      <m:t>a</m:t>
                                    </m:r>
                                  </m:e>
                                  <m:sub>
                                    <m:r>
                                      <m:t>1</m:t>
                                    </m:r>
                                  </m:sub>
                                </m:sSub>
                              </m:e>
                              <m:e>
                                <m:sSub>
                                  <m:e>
                                    <m:sSup>
                                      <m:e>
                                        <m:r>
                                          <m:rPr>
                                            <m:sty m:val="b"/>
                                          </m:rPr>
                                          <m:t>a</m:t>
                                        </m:r>
                                      </m:e>
                                      <m:sup>
                                        <m:r>
                                          <m:rPr>
                                            <m:sty m:val="p"/>
                                          </m:rPr>
                                          <m:t>′</m:t>
                                        </m:r>
                                      </m:sup>
                                    </m:sSup>
                                  </m:e>
                                  <m:sub>
                                    <m:r>
                                      <m:t>3</m:t>
                                    </m:r>
                                  </m:sub>
                                </m:sSub>
                                <m:r>
                                  <m:rPr>
                                    <m:sty m:val="p"/>
                                  </m:rPr>
                                  <m:t>⋅</m:t>
                                </m:r>
                                <m:sSub>
                                  <m:e>
                                    <m:r>
                                      <m:rPr>
                                        <m:sty m:val="b"/>
                                      </m:rPr>
                                      <m:t>a</m:t>
                                    </m:r>
                                  </m:e>
                                  <m:sub>
                                    <m:r>
                                      <m:t>2</m:t>
                                    </m:r>
                                  </m:sub>
                                </m:sSub>
                              </m:e>
                              <m:e>
                                <m:sSub>
                                  <m:e>
                                    <m:sSup>
                                      <m:e>
                                        <m:r>
                                          <m:rPr>
                                            <m:sty m:val="b"/>
                                          </m:rPr>
                                          <m:t>a</m:t>
                                        </m:r>
                                      </m:e>
                                      <m:sup>
                                        <m:r>
                                          <m:rPr>
                                            <m:sty m:val="p"/>
                                          </m:rPr>
                                          <m:t>′</m:t>
                                        </m:r>
                                      </m:sup>
                                    </m:sSup>
                                  </m:e>
                                  <m:sub>
                                    <m:r>
                                      <m:t>3</m:t>
                                    </m:r>
                                  </m:sub>
                                </m:sSub>
                                <m:r>
                                  <m:rPr>
                                    <m:sty m:val="p"/>
                                  </m:rPr>
                                  <m:t>⋅</m:t>
                                </m:r>
                                <m:sSub>
                                  <m:e>
                                    <m:r>
                                      <m:rPr>
                                        <m:sty m:val="b"/>
                                      </m:rPr>
                                      <m:t>a</m:t>
                                    </m:r>
                                  </m:e>
                                  <m:sub>
                                    <m:r>
                                      <m:t>3</m:t>
                                    </m:r>
                                  </m:sub>
                                </m:sSub>
                              </m:e>
                            </m:mr>
                          </m:m>
                        </m:e>
                      </m:d>
                      <m:r>
                        <m:rPr>
                          <m:sty m:val="p"/>
                        </m:rPr>
                        <m:t>=</m:t>
                      </m:r>
                      <m:d>
                        <m:dPr>
                          <m:begChr m:val="("/>
                          <m:sepChr m:val=""/>
                          <m:endChr m:val=")"/>
                          <m:grow/>
                        </m:dPr>
                        <m:e>
                          <m:m>
                            <m:mPr>
                              <m:baseJc m:val="center"/>
                              <m:plcHide m:val="on"/>
                              <m:mcs>
                                <m:mc>
                                  <m:mcPr>
                                    <m:mcJc m:val="center"/>
                                    <m:count m:val="1"/>
                                  </m:mcPr>
                                </m:mc>
                                <m:mc>
                                  <m:mcPr>
                                    <m:mcJc m:val="center"/>
                                    <m:count m:val="1"/>
                                  </m:mcPr>
                                </m:mc>
                                <m:mc>
                                  <m:mcPr>
                                    <m:mcJc m:val="center"/>
                                    <m:count m:val="1"/>
                                  </m:mcPr>
                                </m:mc>
                              </m:mcs>
                            </m:mPr>
                            <m:mr>
                              <m:e>
                                <m:sSub>
                                  <m:e>
                                    <m:r>
                                      <m:t>t</m:t>
                                    </m:r>
                                  </m:e>
                                  <m:sub>
                                    <m:r>
                                      <m:t>11</m:t>
                                    </m:r>
                                  </m:sub>
                                </m:sSub>
                              </m:e>
                              <m:e>
                                <m:sSub>
                                  <m:e>
                                    <m:r>
                                      <m:t>t</m:t>
                                    </m:r>
                                  </m:e>
                                  <m:sub>
                                    <m:r>
                                      <m:t>12</m:t>
                                    </m:r>
                                  </m:sub>
                                </m:sSub>
                              </m:e>
                              <m:e>
                                <m:sSub>
                                  <m:e>
                                    <m:r>
                                      <m:t>t</m:t>
                                    </m:r>
                                  </m:e>
                                  <m:sub>
                                    <m:r>
                                      <m:t>13</m:t>
                                    </m:r>
                                  </m:sub>
                                </m:sSub>
                              </m:e>
                            </m:mr>
                            <m:mr>
                              <m:e>
                                <m:sSub>
                                  <m:e>
                                    <m:r>
                                      <m:t>t</m:t>
                                    </m:r>
                                  </m:e>
                                  <m:sub>
                                    <m:r>
                                      <m:t>21</m:t>
                                    </m:r>
                                  </m:sub>
                                </m:sSub>
                              </m:e>
                              <m:e>
                                <m:sSub>
                                  <m:e>
                                    <m:r>
                                      <m:t>t</m:t>
                                    </m:r>
                                  </m:e>
                                  <m:sub>
                                    <m:r>
                                      <m:t>22</m:t>
                                    </m:r>
                                  </m:sub>
                                </m:sSub>
                              </m:e>
                              <m:e>
                                <m:sSub>
                                  <m:e>
                                    <m:r>
                                      <m:t>t</m:t>
                                    </m:r>
                                  </m:e>
                                  <m:sub>
                                    <m:r>
                                      <m:t>23</m:t>
                                    </m:r>
                                  </m:sub>
                                </m:sSub>
                              </m:e>
                            </m:mr>
                            <m:mr>
                              <m:e>
                                <m:sSub>
                                  <m:e>
                                    <m:r>
                                      <m:t>t</m:t>
                                    </m:r>
                                  </m:e>
                                  <m:sub>
                                    <m:r>
                                      <m:t>31</m:t>
                                    </m:r>
                                  </m:sub>
                                </m:sSub>
                              </m:e>
                              <m:e>
                                <m:sSub>
                                  <m:e>
                                    <m:r>
                                      <m:t>t</m:t>
                                    </m:r>
                                  </m:e>
                                  <m:sub>
                                    <m:r>
                                      <m:t>32</m:t>
                                    </m:r>
                                  </m:sub>
                                </m:sSub>
                              </m:e>
                              <m:e>
                                <m:sSub>
                                  <m:e>
                                    <m:r>
                                      <m:t>t</m:t>
                                    </m:r>
                                  </m:e>
                                  <m:sub>
                                    <m:r>
                                      <m:t>33</m:t>
                                    </m:r>
                                  </m:sub>
                                </m:sSub>
                              </m:e>
                            </m:mr>
                          </m:m>
                        </m:e>
                      </m:d>
                      <m:d>
                        <m:dPr>
                          <m:begChr m:val="("/>
                          <m:sepChr m:val=""/>
                          <m:endChr m:val=")"/>
                          <m:grow/>
                        </m:dPr>
                        <m:e>
                          <m:m>
                            <m:mPr>
                              <m:baseJc m:val="center"/>
                              <m:plcHide m:val="on"/>
                              <m:mcs>
                                <m:mc>
                                  <m:mcPr>
                                    <m:mcJc m:val="center"/>
                                    <m:count m:val="1"/>
                                  </m:mcPr>
                                </m:mc>
                                <m:mc>
                                  <m:mcPr>
                                    <m:mcJc m:val="center"/>
                                    <m:count m:val="1"/>
                                  </m:mcPr>
                                </m:mc>
                                <m:mc>
                                  <m:mcPr>
                                    <m:mcJc m:val="center"/>
                                    <m:count m:val="1"/>
                                  </m:mcPr>
                                </m:mc>
                              </m:mcs>
                            </m:mPr>
                            <m:mr>
                              <m:e>
                                <m:sSub>
                                  <m:e>
                                    <m:r>
                                      <m:t>g</m:t>
                                    </m:r>
                                  </m:e>
                                  <m:sub>
                                    <m:r>
                                      <m:t>11</m:t>
                                    </m:r>
                                  </m:sub>
                                </m:sSub>
                              </m:e>
                              <m:e>
                                <m:sSub>
                                  <m:e>
                                    <m:r>
                                      <m:t>g</m:t>
                                    </m:r>
                                  </m:e>
                                  <m:sub>
                                    <m:r>
                                      <m:t>12</m:t>
                                    </m:r>
                                  </m:sub>
                                </m:sSub>
                              </m:e>
                              <m:e>
                                <m:sSub>
                                  <m:e>
                                    <m:r>
                                      <m:t>g</m:t>
                                    </m:r>
                                  </m:e>
                                  <m:sub>
                                    <m:r>
                                      <m:t>13</m:t>
                                    </m:r>
                                  </m:sub>
                                </m:sSub>
                              </m:e>
                            </m:mr>
                            <m:mr>
                              <m:e>
                                <m:sSub>
                                  <m:e>
                                    <m:r>
                                      <m:t>g</m:t>
                                    </m:r>
                                  </m:e>
                                  <m:sub>
                                    <m:r>
                                      <m:t>21</m:t>
                                    </m:r>
                                  </m:sub>
                                </m:sSub>
                              </m:e>
                              <m:e>
                                <m:sSub>
                                  <m:e>
                                    <m:r>
                                      <m:t>g</m:t>
                                    </m:r>
                                  </m:e>
                                  <m:sub>
                                    <m:r>
                                      <m:t>22</m:t>
                                    </m:r>
                                  </m:sub>
                                </m:sSub>
                              </m:e>
                              <m:e>
                                <m:sSub>
                                  <m:e>
                                    <m:r>
                                      <m:t>g</m:t>
                                    </m:r>
                                  </m:e>
                                  <m:sub>
                                    <m:r>
                                      <m:t>23</m:t>
                                    </m:r>
                                  </m:sub>
                                </m:sSub>
                              </m:e>
                            </m:mr>
                            <m:mr>
                              <m:e>
                                <m:sSub>
                                  <m:e>
                                    <m:r>
                                      <m:t>g</m:t>
                                    </m:r>
                                  </m:e>
                                  <m:sub>
                                    <m:r>
                                      <m:t>31</m:t>
                                    </m:r>
                                  </m:sub>
                                </m:sSub>
                              </m:e>
                              <m:e>
                                <m:sSub>
                                  <m:e>
                                    <m:r>
                                      <m:t>g</m:t>
                                    </m:r>
                                  </m:e>
                                  <m:sub>
                                    <m:r>
                                      <m:t>32</m:t>
                                    </m:r>
                                  </m:sub>
                                </m:sSub>
                              </m:e>
                              <m:e>
                                <m:sSub>
                                  <m:e>
                                    <m:r>
                                      <m:t>g</m:t>
                                    </m:r>
                                  </m:e>
                                  <m:sub>
                                    <m:r>
                                      <m:t>33</m:t>
                                    </m:r>
                                  </m:sub>
                                </m:sSub>
                              </m:e>
                            </m:mr>
                          </m:m>
                        </m:e>
                      </m:d>
                    </m:oMath>
                  </m:oMathPara>
                </a14:m>
              </a:p>
              <a:p>
                <a:pPr lvl="1"/>
                <a:r>
                  <a:rPr/>
                  <a:t>スライド14の図3: </a:t>
                </a:r>
                <a:r>
                  <a:rPr>
                    <a:latin typeface="Courier"/>
                  </a:rPr>
                  <a:t>images\slide14_image3.png</a:t>
                </a:r>
              </a:p>
              <a:p>
                <a:pPr lvl="0"/>
                <a14:m>
                  <m:oMath xmlns:m="http://schemas.openxmlformats.org/officeDocument/2006/math">
                    <m:sSub>
                      <m:e>
                        <m:sSup>
                          <m:e>
                            <m:r>
                              <m:rPr>
                                <m:sty m:val="b"/>
                              </m:rPr>
                              <m:t>a</m:t>
                            </m:r>
                          </m:e>
                          <m:sup>
                            <m:r>
                              <m:rPr>
                                <m:sty m:val="p"/>
                              </m:rPr>
                              <m:t>′</m:t>
                            </m:r>
                          </m:sup>
                        </m:sSup>
                      </m:e>
                      <m:sub>
                        <m:r>
                          <m:t>i</m:t>
                        </m:r>
                      </m:sub>
                    </m:sSub>
                  </m:oMath>
                </a14:m>
                <a:r>
                  <a:rPr b="1"/>
                  <a:t> が逆格子の基本ベクトル </a:t>
                </a:r>
                <a14:m>
                  <m:oMath xmlns:m="http://schemas.openxmlformats.org/officeDocument/2006/math">
                    <m:sSup>
                      <m:e>
                        <m:r>
                          <m:rPr>
                            <m:sty m:val="b"/>
                          </m:rPr>
                          <m:t>a</m:t>
                        </m:r>
                      </m:e>
                      <m:sup>
                        <m:r>
                          <m:rPr>
                            <m:sty m:val="p"/>
                          </m:rPr>
                          <m:t>*</m:t>
                        </m:r>
                        <m:r>
                          <m:t>i</m:t>
                        </m:r>
                      </m:sup>
                    </m:sSup>
                  </m:oMath>
                </a14:m>
                <a:r>
                  <a:rPr b="1"/>
                  <a:t> の場合</a:t>
                </a:r>
                <a:r>
                  <a:rPr/>
                  <a:t>:</a:t>
                </a:r>
              </a:p>
              <a:p>
                <a:pPr lvl="1"/>
                <a14:m>
                  <m:oMath xmlns:m="http://schemas.openxmlformats.org/officeDocument/2006/math">
                    <m:sSup>
                      <m:e>
                        <m:r>
                          <m:rPr>
                            <m:sty m:val="b"/>
                          </m:rPr>
                          <m:t>a</m:t>
                        </m:r>
                      </m:e>
                      <m:sup>
                        <m:r>
                          <m:rPr>
                            <m:sty m:val="p"/>
                          </m:rPr>
                          <m:t>*</m:t>
                        </m:r>
                        <m:r>
                          <m:t>i</m:t>
                        </m:r>
                      </m:sup>
                    </m:sSup>
                    <m:r>
                      <m:rPr>
                        <m:sty m:val="p"/>
                      </m:rPr>
                      <m:t>⋅</m:t>
                    </m:r>
                    <m:sSub>
                      <m:e>
                        <m:r>
                          <m:rPr>
                            <m:sty m:val="b"/>
                          </m:rPr>
                          <m:t>a</m:t>
                        </m:r>
                      </m:e>
                      <m:sub>
                        <m:r>
                          <m:t>j</m:t>
                        </m:r>
                      </m:sub>
                    </m:sSub>
                    <m:r>
                      <m:rPr>
                        <m:sty m:val="p"/>
                      </m:rPr>
                      <m:t>=</m:t>
                    </m:r>
                    <m:sSub>
                      <m:e>
                        <m:r>
                          <m:t>δ</m:t>
                        </m:r>
                      </m:e>
                      <m:sub>
                        <m:r>
                          <m:t>i</m:t>
                        </m:r>
                        <m:r>
                          <m:t>j</m:t>
                        </m:r>
                      </m:sub>
                    </m:sSub>
                  </m:oMath>
                </a14:m>
                <a:r>
                  <a:rPr/>
                  <a:t> (クロネッカーのデルタ)</a:t>
                </a:r>
              </a:p>
              <a:p>
                <a:pPr lvl="1"/>
                <a:r>
                  <a:rPr/>
                  <a:t>このとき、</a:t>
                </a:r>
                <a14:m>
                  <m:oMath xmlns:m="http://schemas.openxmlformats.org/officeDocument/2006/math">
                    <m:r>
                      <m:rPr>
                        <m:sty m:val="p"/>
                      </m:rPr>
                      <m:t>(</m:t>
                    </m:r>
                    <m:sSup>
                      <m:e>
                        <m:r>
                          <m:rPr>
                            <m:sty m:val="b"/>
                          </m:rPr>
                          <m:t>a</m:t>
                        </m:r>
                      </m:e>
                      <m:sup>
                        <m:r>
                          <m:rPr>
                            <m:sty m:val="p"/>
                          </m:rPr>
                          <m:t>*</m:t>
                        </m:r>
                        <m:r>
                          <m:t>i</m:t>
                        </m:r>
                      </m:sup>
                    </m:sSup>
                    <m:r>
                      <m:rPr>
                        <m:sty m:val="p"/>
                      </m:rPr>
                      <m:t>⋅</m:t>
                    </m:r>
                    <m:sSub>
                      <m:e>
                        <m:r>
                          <m:rPr>
                            <m:sty m:val="b"/>
                          </m:rPr>
                          <m:t>a</m:t>
                        </m:r>
                      </m:e>
                      <m:sub>
                        <m:r>
                          <m:t>j</m:t>
                        </m:r>
                      </m:sub>
                    </m:sSub>
                    <m:r>
                      <m:rPr>
                        <m:sty m:val="p"/>
                      </m:rPr>
                      <m:t>)</m:t>
                    </m:r>
                  </m:oMath>
                </a14:m>
                <a:r>
                  <a:rPr/>
                  <a:t> の行列は単位行列 </a:t>
                </a:r>
                <a14:m>
                  <m:oMath xmlns:m="http://schemas.openxmlformats.org/officeDocument/2006/math">
                    <m:r>
                      <m:t>I</m:t>
                    </m:r>
                  </m:oMath>
                </a14:m>
                <a:r>
                  <a:rPr/>
                  <a:t> となる。</a:t>
                </a:r>
              </a:p>
            </p:txBody>
          </p:sp>
        </mc:Choice>
      </mc:AlternateContent>
    </p:spTree>
  </p:cSl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15 実格子 =&gt; 逆格子変換: 逆格子の計量テンソル</a:t>
            </a:r>
          </a:p>
        </p:txBody>
      </p:sp>
    </p:spTree>
  </p:cSl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2 前提と目標</a:t>
            </a:r>
          </a:p>
        </p:txBody>
      </p:sp>
    </p:spTree>
  </p:cSl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実格子 =&gt; 逆格子変換: 逆格子の計量テンソル</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b="1"/>
                  <a:t>実格子ベクトルを逆格子ベクトルに変換する変換行列 </a:t>
                </a:r>
                <a14:m>
                  <m:oMath xmlns:m="http://schemas.openxmlformats.org/officeDocument/2006/math">
                    <m:r>
                      <m:t>M</m:t>
                    </m:r>
                    <m:r>
                      <m:rPr>
                        <m:sty m:val="p"/>
                      </m:rPr>
                      <m:t>=</m:t>
                    </m:r>
                    <m:r>
                      <m:rPr>
                        <m:sty m:val="p"/>
                      </m:rPr>
                      <m:t>(</m:t>
                    </m:r>
                    <m:sSub>
                      <m:e>
                        <m:r>
                          <m:t>m</m:t>
                        </m:r>
                      </m:e>
                      <m:sub>
                        <m:r>
                          <m:t>i</m:t>
                        </m:r>
                        <m:r>
                          <m:t>j</m:t>
                        </m:r>
                      </m:sub>
                    </m:sSub>
                    <m:r>
                      <m:rPr>
                        <m:sty m:val="p"/>
                      </m:rPr>
                      <m:t>)</m:t>
                    </m:r>
                  </m:oMath>
                </a14:m>
                <a:r>
                  <a:rPr b="1"/>
                  <a:t> を仮定</a:t>
                </a:r>
                <a:r>
                  <a:rPr/>
                  <a:t>:</a:t>
                </a:r>
              </a:p>
              <a:p>
                <a:pPr lvl="0"/>
                <a14:m>
                  <m:oMathPara xmlns:m="http://schemas.openxmlformats.org/officeDocument/2006/math">
                    <m:oMathParaPr>
                      <m:jc m:val="center"/>
                    </m:oMathParaPr>
                    <m:oMath>
                      <m:sSup>
                        <m:e>
                          <m:r>
                            <m:rPr>
                              <m:sty m:val="b"/>
                            </m:rPr>
                            <m:t>a</m:t>
                          </m:r>
                        </m:e>
                        <m:sup>
                          <m:r>
                            <m:rPr>
                              <m:sty m:val="p"/>
                            </m:rPr>
                            <m:t>*</m:t>
                          </m:r>
                          <m:r>
                            <m:t>i</m:t>
                          </m:r>
                        </m:sup>
                      </m:sSup>
                      <m:r>
                        <m:rPr>
                          <m:sty m:val="p"/>
                        </m:rPr>
                        <m:t>=</m:t>
                      </m:r>
                      <m:nary>
                        <m:naryPr>
                          <m:chr m:val="∑"/>
                          <m:limLoc m:val="undOvr"/>
                          <m:subHide m:val="off"/>
                          <m:supHide m:val="on"/>
                        </m:naryPr>
                        <m:sub>
                          <m:r>
                            <m:t>j</m:t>
                          </m:r>
                        </m:sub>
                        <m:sup>
                          <m:r>
                            <m:t>​</m:t>
                          </m:r>
                        </m:sup>
                        <m:e>
                          <m:sSub>
                            <m:e>
                              <m:r>
                                <m:t>m</m:t>
                              </m:r>
                            </m:e>
                            <m:sub>
                              <m:r>
                                <m:t>i</m:t>
                              </m:r>
                              <m:r>
                                <m:t>j</m:t>
                              </m:r>
                            </m:sub>
                          </m:sSub>
                        </m:e>
                      </m:nary>
                      <m:sSub>
                        <m:e>
                          <m:r>
                            <m:rPr>
                              <m:sty m:val="b"/>
                            </m:rPr>
                            <m:t>a</m:t>
                          </m:r>
                        </m:e>
                        <m:sub>
                          <m:r>
                            <m:t>j</m:t>
                          </m:r>
                        </m:sub>
                      </m:sSub>
                    </m:oMath>
                  </m:oMathPara>
                </a14:m>
              </a:p>
              <a:p>
                <a:pPr lvl="0"/>
                <a:r>
                  <a:rPr/>
                  <a:t>両辺に </a:t>
                </a:r>
                <a14:m>
                  <m:oMath xmlns:m="http://schemas.openxmlformats.org/officeDocument/2006/math">
                    <m:sSub>
                      <m:e>
                        <m:r>
                          <m:rPr>
                            <m:sty m:val="b"/>
                          </m:rPr>
                          <m:t>a</m:t>
                        </m:r>
                      </m:e>
                      <m:sub>
                        <m:r>
                          <m:t>k</m:t>
                        </m:r>
                      </m:sub>
                    </m:sSub>
                  </m:oMath>
                </a14:m>
                <a:r>
                  <a:rPr/>
                  <a:t> を内積すると:</a:t>
                </a:r>
              </a:p>
              <a:p>
                <a:pPr lvl="0"/>
                <a14:m>
                  <m:oMathPara xmlns:m="http://schemas.openxmlformats.org/officeDocument/2006/math">
                    <m:oMathParaPr>
                      <m:jc m:val="center"/>
                    </m:oMathParaPr>
                    <m:oMath>
                      <m:sSup>
                        <m:e>
                          <m:r>
                            <m:rPr>
                              <m:sty m:val="b"/>
                            </m:rPr>
                            <m:t>a</m:t>
                          </m:r>
                        </m:e>
                        <m:sup>
                          <m:r>
                            <m:rPr>
                              <m:sty m:val="p"/>
                            </m:rPr>
                            <m:t>*</m:t>
                          </m:r>
                          <m:r>
                            <m:t>i</m:t>
                          </m:r>
                        </m:sup>
                      </m:sSup>
                      <m:r>
                        <m:rPr>
                          <m:sty m:val="p"/>
                        </m:rPr>
                        <m:t>⋅</m:t>
                      </m:r>
                      <m:sSub>
                        <m:e>
                          <m:r>
                            <m:rPr>
                              <m:sty m:val="b"/>
                            </m:rPr>
                            <m:t>a</m:t>
                          </m:r>
                        </m:e>
                        <m:sub>
                          <m:r>
                            <m:t>k</m:t>
                          </m:r>
                        </m:sub>
                      </m:sSub>
                      <m:r>
                        <m:rPr>
                          <m:sty m:val="p"/>
                        </m:rPr>
                        <m:t>=</m:t>
                      </m:r>
                      <m:nary>
                        <m:naryPr>
                          <m:chr m:val="∑"/>
                          <m:limLoc m:val="undOvr"/>
                          <m:subHide m:val="off"/>
                          <m:supHide m:val="on"/>
                        </m:naryPr>
                        <m:sub>
                          <m:r>
                            <m:t>j</m:t>
                          </m:r>
                        </m:sub>
                        <m:sup>
                          <m:r>
                            <m:t>​</m:t>
                          </m:r>
                        </m:sup>
                        <m:e>
                          <m:sSub>
                            <m:e>
                              <m:r>
                                <m:t>m</m:t>
                              </m:r>
                            </m:e>
                            <m:sub>
                              <m:r>
                                <m:t>i</m:t>
                              </m:r>
                              <m:r>
                                <m:t>j</m:t>
                              </m:r>
                            </m:sub>
                          </m:sSub>
                        </m:e>
                      </m:nary>
                      <m:r>
                        <m:rPr>
                          <m:sty m:val="p"/>
                        </m:rPr>
                        <m:t>(</m:t>
                      </m:r>
                      <m:sSub>
                        <m:e>
                          <m:r>
                            <m:rPr>
                              <m:sty m:val="b"/>
                            </m:rPr>
                            <m:t>a</m:t>
                          </m:r>
                        </m:e>
                        <m:sub>
                          <m:r>
                            <m:t>j</m:t>
                          </m:r>
                        </m:sub>
                      </m:sSub>
                      <m:r>
                        <m:rPr>
                          <m:sty m:val="p"/>
                        </m:rPr>
                        <m:t>⋅</m:t>
                      </m:r>
                      <m:sSub>
                        <m:e>
                          <m:r>
                            <m:rPr>
                              <m:sty m:val="b"/>
                            </m:rPr>
                            <m:t>a</m:t>
                          </m:r>
                        </m:e>
                        <m:sub>
                          <m:r>
                            <m:t>k</m:t>
                          </m:r>
                        </m:sub>
                      </m:sSub>
                      <m:r>
                        <m:rPr>
                          <m:sty m:val="p"/>
                        </m:rPr>
                        <m:t>)</m:t>
                      </m:r>
                    </m:oMath>
                  </m:oMathPara>
                </a14:m>
              </a:p>
              <a:p>
                <a:pPr lvl="0"/>
                <a:r>
                  <a:rPr/>
                  <a:t>左辺は </a:t>
                </a:r>
                <a14:m>
                  <m:oMath xmlns:m="http://schemas.openxmlformats.org/officeDocument/2006/math">
                    <m:sSub>
                      <m:e>
                        <m:r>
                          <m:t>δ</m:t>
                        </m:r>
                      </m:e>
                      <m:sub>
                        <m:r>
                          <m:t>i</m:t>
                        </m:r>
                        <m:r>
                          <m:t>k</m:t>
                        </m:r>
                      </m:sub>
                    </m:sSub>
                  </m:oMath>
                </a14:m>
                <a:r>
                  <a:rPr/>
                  <a:t>、右辺は </a:t>
                </a:r>
                <a14:m>
                  <m:oMath xmlns:m="http://schemas.openxmlformats.org/officeDocument/2006/math">
                    <m:sSub>
                      <m:e>
                        <m:r>
                          <m:t>g</m:t>
                        </m:r>
                      </m:e>
                      <m:sub>
                        <m:r>
                          <m:t>j</m:t>
                        </m:r>
                        <m:r>
                          <m:t>k</m:t>
                        </m:r>
                      </m:sub>
                    </m:sSub>
                  </m:oMath>
                </a14:m>
                <a:r>
                  <a:rPr/>
                  <a:t> で置き換え:</a:t>
                </a:r>
              </a:p>
              <a:p>
                <a:pPr lvl="0"/>
                <a14:m>
                  <m:oMathPara xmlns:m="http://schemas.openxmlformats.org/officeDocument/2006/math">
                    <m:oMathParaPr>
                      <m:jc m:val="center"/>
                    </m:oMathParaPr>
                    <m:oMath>
                      <m:sSub>
                        <m:e>
                          <m:r>
                            <m:t>δ</m:t>
                          </m:r>
                        </m:e>
                        <m:sub>
                          <m:r>
                            <m:t>i</m:t>
                          </m:r>
                          <m:r>
                            <m:t>k</m:t>
                          </m:r>
                        </m:sub>
                      </m:sSub>
                      <m:r>
                        <m:rPr>
                          <m:sty m:val="p"/>
                        </m:rPr>
                        <m:t>=</m:t>
                      </m:r>
                      <m:nary>
                        <m:naryPr>
                          <m:chr m:val="∑"/>
                          <m:limLoc m:val="undOvr"/>
                          <m:subHide m:val="off"/>
                          <m:supHide m:val="on"/>
                        </m:naryPr>
                        <m:sub>
                          <m:r>
                            <m:t>j</m:t>
                          </m:r>
                        </m:sub>
                        <m:sup>
                          <m:r>
                            <m:t>​</m:t>
                          </m:r>
                        </m:sup>
                        <m:e>
                          <m:sSub>
                            <m:e>
                              <m:r>
                                <m:t>m</m:t>
                              </m:r>
                            </m:e>
                            <m:sub>
                              <m:r>
                                <m:t>i</m:t>
                              </m:r>
                              <m:r>
                                <m:t>j</m:t>
                              </m:r>
                            </m:sub>
                          </m:sSub>
                        </m:e>
                      </m:nary>
                      <m:sSub>
                        <m:e>
                          <m:r>
                            <m:t>g</m:t>
                          </m:r>
                        </m:e>
                        <m:sub>
                          <m:r>
                            <m:t>j</m:t>
                          </m:r>
                          <m:r>
                            <m:t>k</m:t>
                          </m:r>
                        </m:sub>
                      </m:sSub>
                    </m:oMath>
                  </m:oMathPara>
                </a14:m>
              </a:p>
              <a:p>
                <a:pPr lvl="0"/>
                <a:r>
                  <a:rPr/>
                  <a:t>行列で表現すると </a:t>
                </a:r>
                <a14:m>
                  <m:oMath xmlns:m="http://schemas.openxmlformats.org/officeDocument/2006/math">
                    <m:r>
                      <m:t>I</m:t>
                    </m:r>
                    <m:r>
                      <m:rPr>
                        <m:sty m:val="p"/>
                      </m:rPr>
                      <m:t>=</m:t>
                    </m:r>
                    <m:r>
                      <m:t>M</m:t>
                    </m:r>
                    <m:r>
                      <m:t>G</m:t>
                    </m:r>
                  </m:oMath>
                </a14:m>
              </a:p>
              <a:p>
                <a:pPr lvl="1"/>
                <a:r>
                  <a:rPr/>
                  <a:t>したがって、変換行列 </a:t>
                </a:r>
                <a14:m>
                  <m:oMath xmlns:m="http://schemas.openxmlformats.org/officeDocument/2006/math">
                    <m:r>
                      <m:t>M</m:t>
                    </m:r>
                  </m:oMath>
                </a14:m>
                <a:r>
                  <a:rPr/>
                  <a:t> は実格子の計量テンソル </a:t>
                </a:r>
                <a14:m>
                  <m:oMath xmlns:m="http://schemas.openxmlformats.org/officeDocument/2006/math">
                    <m:r>
                      <m:t>G</m:t>
                    </m:r>
                  </m:oMath>
                </a14:m>
                <a:r>
                  <a:rPr/>
                  <a:t> の逆行列に等しい</a:t>
                </a:r>
              </a:p>
              <a:p>
                <a:pPr lvl="1"/>
                <a14:m>
                  <m:oMathPara xmlns:m="http://schemas.openxmlformats.org/officeDocument/2006/math">
                    <m:oMathParaPr>
                      <m:jc m:val="center"/>
                    </m:oMathParaPr>
                    <m:oMath>
                      <m:r>
                        <m:rPr>
                          <m:sty m:val="p"/>
                        </m:rPr>
                        <m:t>(</m:t>
                      </m:r>
                      <m:sSub>
                        <m:e>
                          <m:r>
                            <m:t>m</m:t>
                          </m:r>
                        </m:e>
                        <m:sub>
                          <m:r>
                            <m:t>i</m:t>
                          </m:r>
                          <m:r>
                            <m:t>j</m:t>
                          </m:r>
                        </m:sub>
                      </m:sSub>
                      <m:r>
                        <m:rPr>
                          <m:sty m:val="p"/>
                        </m:rPr>
                        <m:t>)</m:t>
                      </m:r>
                      <m:r>
                        <m:rPr>
                          <m:sty m:val="p"/>
                        </m:rPr>
                        <m:t>=</m:t>
                      </m:r>
                      <m:r>
                        <m:rPr>
                          <m:sty m:val="p"/>
                        </m:rPr>
                        <m:t>(</m:t>
                      </m:r>
                      <m:sSub>
                        <m:e>
                          <m:r>
                            <m:t>g</m:t>
                          </m:r>
                        </m:e>
                        <m:sub>
                          <m:r>
                            <m:t>i</m:t>
                          </m:r>
                          <m:r>
                            <m:t>j</m:t>
                          </m:r>
                        </m:sub>
                      </m:sSub>
                      <m:sSup>
                        <m:e>
                          <m:r>
                            <m:rPr>
                              <m:sty m:val="p"/>
                            </m:rPr>
                            <m:t>)</m:t>
                          </m:r>
                        </m:e>
                        <m:sup>
                          <m:r>
                            <m:rPr>
                              <m:sty m:val="p"/>
                            </m:rPr>
                            <m:t>−</m:t>
                          </m:r>
                          <m:r>
                            <m:t>1</m:t>
                          </m:r>
                        </m:sup>
                      </m:sSup>
                    </m:oMath>
                  </m:oMathPara>
                </a14:m>
              </a:p>
              <a:p>
                <a:pPr lvl="0"/>
                <a:r>
                  <a:rPr/>
                  <a:t>この </a:t>
                </a:r>
                <a14:m>
                  <m:oMath xmlns:m="http://schemas.openxmlformats.org/officeDocument/2006/math">
                    <m:sSup>
                      <m:e>
                        <m:r>
                          <m:t>G</m:t>
                        </m:r>
                      </m:e>
                      <m:sup>
                        <m:r>
                          <m:rPr>
                            <m:sty m:val="p"/>
                          </m:rPr>
                          <m:t>−</m:t>
                        </m:r>
                        <m:r>
                          <m:t>1</m:t>
                        </m:r>
                      </m:sup>
                    </m:sSup>
                  </m:oMath>
                </a14:m>
                <a:r>
                  <a:rPr/>
                  <a:t> が逆格子の計量テンソル </a:t>
                </a:r>
                <a14:m>
                  <m:oMath xmlns:m="http://schemas.openxmlformats.org/officeDocument/2006/math">
                    <m:sSup>
                      <m:e>
                        <m:r>
                          <m:t>g</m:t>
                        </m:r>
                      </m:e>
                      <m:sup>
                        <m:r>
                          <m:t>i</m:t>
                        </m:r>
                        <m:r>
                          <m:t>j</m:t>
                        </m:r>
                      </m:sup>
                    </m:sSup>
                  </m:oMath>
                </a14:m>
                <a:r>
                  <a:rPr/>
                  <a:t> に他ならない</a:t>
                </a:r>
              </a:p>
              <a:p>
                <a:pPr lvl="1"/>
                <a:r>
                  <a:rPr/>
                  <a:t>実格子ベクトル =&gt; 逆格子ベクトルの変換行列は</a:t>
                </a:r>
                <a:r>
                  <a:rPr b="1"/>
                  <a:t>逆格子の計量テンソル </a:t>
                </a:r>
                <a14:m>
                  <m:oMath xmlns:m="http://schemas.openxmlformats.org/officeDocument/2006/math">
                    <m:sSup>
                      <m:e>
                        <m:r>
                          <m:t>g</m:t>
                        </m:r>
                      </m:e>
                      <m:sup>
                        <m:r>
                          <m:t>i</m:t>
                        </m:r>
                        <m:r>
                          <m:t>j</m:t>
                        </m:r>
                      </m:sup>
                    </m:sSup>
                  </m:oMath>
                </a14:m>
              </a:p>
              <a:p>
                <a:pPr lvl="1"/>
                <a:r>
                  <a:rPr/>
                  <a:t>スライド15の図1: </a:t>
                </a:r>
                <a:r>
                  <a:rPr>
                    <a:latin typeface="Courier"/>
                  </a:rPr>
                  <a:t>images\slide15_image1.png</a:t>
                </a:r>
              </a:p>
            </p:txBody>
          </p:sp>
        </mc:Choice>
      </mc:AlternateContent>
    </p:spTree>
  </p:cSl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16 共変ベクトルと反変ベクトルの内積は Scalar になる</a:t>
            </a:r>
          </a:p>
        </p:txBody>
      </p:sp>
    </p:spTree>
  </p:cSl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共変ベクトルと反変ベクトルの内積は Scalar になる</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b="1"/>
                  <a:t>ベクトル </a:t>
                </a:r>
                <a14:m>
                  <m:oMath xmlns:m="http://schemas.openxmlformats.org/officeDocument/2006/math">
                    <m:r>
                      <m:rPr>
                        <m:sty m:val="b"/>
                      </m:rPr>
                      <m:t>r</m:t>
                    </m:r>
                  </m:oMath>
                </a14:m>
                <a:r>
                  <a:rPr b="1"/>
                  <a:t> を座標変換</a:t>
                </a:r>
                <a:r>
                  <a:rPr/>
                  <a:t>:</a:t>
                </a:r>
              </a:p>
              <a:p>
                <a:pPr lvl="0"/>
                <a14:m>
                  <m:oMathPara xmlns:m="http://schemas.openxmlformats.org/officeDocument/2006/math">
                    <m:oMathParaPr>
                      <m:jc m:val="center"/>
                    </m:oMathParaPr>
                    <m:oMath>
                      <m:r>
                        <m:rPr>
                          <m:sty m:val="b"/>
                        </m:rPr>
                        <m:t>r</m:t>
                      </m:r>
                      <m:r>
                        <m:rPr>
                          <m:sty m:val="p"/>
                        </m:rPr>
                        <m:t>=</m:t>
                      </m:r>
                      <m:nary>
                        <m:naryPr>
                          <m:chr m:val="∑"/>
                          <m:limLoc m:val="undOvr"/>
                          <m:subHide m:val="off"/>
                          <m:supHide m:val="on"/>
                        </m:naryPr>
                        <m:sub>
                          <m:r>
                            <m:t>i</m:t>
                          </m:r>
                        </m:sub>
                        <m:sup>
                          <m:r>
                            <m:t>​</m:t>
                          </m:r>
                        </m:sup>
                        <m:e>
                          <m:sSup>
                            <m:e>
                              <m:r>
                                <m:t>x</m:t>
                              </m:r>
                            </m:e>
                            <m:sup>
                              <m:r>
                                <m:t>i</m:t>
                              </m:r>
                            </m:sup>
                          </m:sSup>
                        </m:e>
                      </m:nary>
                      <m:sSub>
                        <m:e>
                          <m:r>
                            <m:rPr>
                              <m:sty m:val="b"/>
                            </m:rPr>
                            <m:t>a</m:t>
                          </m:r>
                        </m:e>
                        <m:sub>
                          <m:r>
                            <m:t>i</m:t>
                          </m:r>
                        </m:sub>
                      </m:sSub>
                    </m:oMath>
                  </m:oMathPara>
                </a14:m>
              </a:p>
              <a:p>
                <a:pPr lvl="0"/>
                <a:r>
                  <a:rPr/>
                  <a:t>変換後も同じベクトル </a:t>
                </a:r>
                <a14:m>
                  <m:oMath xmlns:m="http://schemas.openxmlformats.org/officeDocument/2006/math">
                    <m:r>
                      <m:rPr>
                        <m:sty m:val="b"/>
                      </m:rPr>
                      <m:t>r</m:t>
                    </m:r>
                  </m:oMath>
                </a14:m>
              </a:p>
              <a:p>
                <a:pPr lvl="0"/>
                <a14:m>
                  <m:oMathPara xmlns:m="http://schemas.openxmlformats.org/officeDocument/2006/math">
                    <m:oMathParaPr>
                      <m:jc m:val="center"/>
                    </m:oMathParaPr>
                    <m:oMath>
                      <m:nary>
                        <m:naryPr>
                          <m:chr m:val="∑"/>
                          <m:limLoc m:val="undOvr"/>
                          <m:subHide m:val="off"/>
                          <m:supHide m:val="on"/>
                        </m:naryPr>
                        <m:sub>
                          <m:r>
                            <m:t>i</m:t>
                          </m:r>
                        </m:sub>
                        <m:sup>
                          <m:r>
                            <m:t>​</m:t>
                          </m:r>
                        </m:sup>
                        <m:e>
                          <m:sSup>
                            <m:e>
                              <m:sSup>
                                <m:e>
                                  <m:r>
                                    <m:t>x</m:t>
                                  </m:r>
                                </m:e>
                                <m:sup>
                                  <m:r>
                                    <m:rPr>
                                      <m:sty m:val="p"/>
                                    </m:rPr>
                                    <m:t>′</m:t>
                                  </m:r>
                                </m:sup>
                              </m:sSup>
                            </m:e>
                            <m:sup>
                              <m:r>
                                <m:t>i</m:t>
                              </m:r>
                            </m:sup>
                          </m:sSup>
                        </m:e>
                      </m:nary>
                      <m:sSub>
                        <m:e>
                          <m:sSup>
                            <m:e>
                              <m:r>
                                <m:rPr>
                                  <m:sty m:val="b"/>
                                </m:rPr>
                                <m:t>a</m:t>
                              </m:r>
                            </m:e>
                            <m:sup>
                              <m:r>
                                <m:rPr>
                                  <m:sty m:val="p"/>
                                </m:rPr>
                                <m:t>′</m:t>
                              </m:r>
                            </m:sup>
                          </m:sSup>
                        </m:e>
                        <m:sub>
                          <m:r>
                            <m:t>i</m:t>
                          </m:r>
                        </m:sub>
                      </m:sSub>
                      <m:r>
                        <m:rPr>
                          <m:sty m:val="p"/>
                        </m:rPr>
                        <m:t>=</m:t>
                      </m:r>
                      <m:nary>
                        <m:naryPr>
                          <m:chr m:val="∑"/>
                          <m:limLoc m:val="undOvr"/>
                          <m:subHide m:val="off"/>
                          <m:supHide m:val="on"/>
                        </m:naryPr>
                        <m:sub>
                          <m:r>
                            <m:t>i</m:t>
                          </m:r>
                        </m:sub>
                        <m:sup>
                          <m:r>
                            <m:t>​</m:t>
                          </m:r>
                        </m:sup>
                        <m:e>
                          <m:d>
                            <m:dPr>
                              <m:begChr m:val="("/>
                              <m:sepChr m:val=""/>
                              <m:endChr m:val=")"/>
                              <m:grow/>
                            </m:dPr>
                            <m:e>
                              <m:nary>
                                <m:naryPr>
                                  <m:chr m:val="∑"/>
                                  <m:limLoc m:val="undOvr"/>
                                  <m:subHide m:val="off"/>
                                  <m:supHide m:val="on"/>
                                </m:naryPr>
                                <m:sub>
                                  <m:r>
                                    <m:t>l</m:t>
                                  </m:r>
                                </m:sub>
                                <m:sup>
                                  <m:r>
                                    <m:t>​</m:t>
                                  </m:r>
                                </m:sup>
                                <m:e>
                                  <m:r>
                                    <m:rPr>
                                      <m:sty m:val="p"/>
                                    </m:rPr>
                                    <m:t>(</m:t>
                                  </m:r>
                                </m:e>
                              </m:nary>
                              <m:sSup>
                                <m:e>
                                  <m:r>
                                    <m:t>T</m:t>
                                  </m:r>
                                </m:e>
                                <m:sup>
                                  <m:r>
                                    <m:rPr>
                                      <m:sty m:val="p"/>
                                    </m:rPr>
                                    <m:t>−</m:t>
                                  </m:r>
                                  <m:r>
                                    <m:t>1</m:t>
                                  </m:r>
                                </m:sup>
                              </m:sSup>
                              <m:sSub>
                                <m:e>
                                  <m:r>
                                    <m:rPr>
                                      <m:sty m:val="p"/>
                                    </m:rPr>
                                    <m:t>)</m:t>
                                  </m:r>
                                </m:e>
                                <m:sub>
                                  <m:r>
                                    <m:t>l</m:t>
                                  </m:r>
                                  <m:r>
                                    <m:t>i</m:t>
                                  </m:r>
                                </m:sub>
                              </m:sSub>
                              <m:sSup>
                                <m:e>
                                  <m:r>
                                    <m:t>x</m:t>
                                  </m:r>
                                </m:e>
                                <m:sup>
                                  <m:r>
                                    <m:t>l</m:t>
                                  </m:r>
                                </m:sup>
                              </m:sSup>
                            </m:e>
                          </m:d>
                        </m:e>
                      </m:nary>
                      <m:d>
                        <m:dPr>
                          <m:begChr m:val="("/>
                          <m:sepChr m:val=""/>
                          <m:endChr m:val=")"/>
                          <m:grow/>
                        </m:dPr>
                        <m:e>
                          <m:nary>
                            <m:naryPr>
                              <m:chr m:val="∑"/>
                              <m:limLoc m:val="undOvr"/>
                              <m:subHide m:val="off"/>
                              <m:supHide m:val="on"/>
                            </m:naryPr>
                            <m:sub>
                              <m:r>
                                <m:t>k</m:t>
                              </m:r>
                            </m:sub>
                            <m:sup>
                              <m:r>
                                <m:t>​</m:t>
                              </m:r>
                            </m:sup>
                            <m:e>
                              <m:sSub>
                                <m:e>
                                  <m:r>
                                    <m:t>t</m:t>
                                  </m:r>
                                </m:e>
                                <m:sub>
                                  <m:r>
                                    <m:t>i</m:t>
                                  </m:r>
                                  <m:r>
                                    <m:t>k</m:t>
                                  </m:r>
                                </m:sub>
                              </m:sSub>
                            </m:e>
                          </m:nary>
                          <m:sSub>
                            <m:e>
                              <m:r>
                                <m:rPr>
                                  <m:sty m:val="b"/>
                                </m:rPr>
                                <m:t>a</m:t>
                              </m:r>
                            </m:e>
                            <m:sub>
                              <m:r>
                                <m:t>k</m:t>
                              </m:r>
                            </m:sub>
                          </m:sSub>
                        </m:e>
                      </m:d>
                      <m:r>
                        <m:rPr>
                          <m:sty m:val="p"/>
                        </m:rPr>
                        <m:t>=</m:t>
                      </m:r>
                      <m:nary>
                        <m:naryPr>
                          <m:chr m:val="∑"/>
                          <m:limLoc m:val="undOvr"/>
                          <m:subHide m:val="off"/>
                          <m:supHide m:val="on"/>
                        </m:naryPr>
                        <m:sub>
                          <m:r>
                            <m:t>k</m:t>
                          </m:r>
                          <m:r>
                            <m:rPr>
                              <m:sty m:val="p"/>
                            </m:rPr>
                            <m:t>,</m:t>
                          </m:r>
                          <m:r>
                            <m:t>l</m:t>
                          </m:r>
                        </m:sub>
                        <m:sup>
                          <m:r>
                            <m:t>​</m:t>
                          </m:r>
                        </m:sup>
                        <m:e>
                          <m:sSub>
                            <m:e>
                              <m:r>
                                <m:rPr>
                                  <m:sty m:val="b"/>
                                </m:rPr>
                                <m:t>a</m:t>
                              </m:r>
                            </m:e>
                            <m:sub>
                              <m:r>
                                <m:t>k</m:t>
                              </m:r>
                            </m:sub>
                          </m:sSub>
                        </m:e>
                      </m:nary>
                      <m:sSup>
                        <m:e>
                          <m:r>
                            <m:t>x</m:t>
                          </m:r>
                        </m:e>
                        <m:sup>
                          <m:r>
                            <m:t>l</m:t>
                          </m:r>
                        </m:sup>
                      </m:sSup>
                      <m:d>
                        <m:dPr>
                          <m:begChr m:val="("/>
                          <m:sepChr m:val=""/>
                          <m:endChr m:val=")"/>
                          <m:grow/>
                        </m:dPr>
                        <m:e>
                          <m:nary>
                            <m:naryPr>
                              <m:chr m:val="∑"/>
                              <m:limLoc m:val="undOvr"/>
                              <m:subHide m:val="off"/>
                              <m:supHide m:val="on"/>
                            </m:naryPr>
                            <m:sub>
                              <m:r>
                                <m:t>i</m:t>
                              </m:r>
                            </m:sub>
                            <m:sup>
                              <m:r>
                                <m:t>​</m:t>
                              </m:r>
                            </m:sup>
                            <m:e>
                              <m:sSub>
                                <m:e>
                                  <m:r>
                                    <m:t>t</m:t>
                                  </m:r>
                                </m:e>
                                <m:sub>
                                  <m:r>
                                    <m:t>i</m:t>
                                  </m:r>
                                  <m:r>
                                    <m:t>k</m:t>
                                  </m:r>
                                </m:sub>
                              </m:sSub>
                            </m:e>
                          </m:nary>
                          <m:r>
                            <m:rPr>
                              <m:sty m:val="p"/>
                            </m:rPr>
                            <m:t>(</m:t>
                          </m:r>
                          <m:sSup>
                            <m:e>
                              <m:r>
                                <m:t>T</m:t>
                              </m:r>
                            </m:e>
                            <m:sup>
                              <m:r>
                                <m:rPr>
                                  <m:sty m:val="p"/>
                                </m:rPr>
                                <m:t>−</m:t>
                              </m:r>
                              <m:r>
                                <m:t>1</m:t>
                              </m:r>
                            </m:sup>
                          </m:sSup>
                          <m:sSub>
                            <m:e>
                              <m:r>
                                <m:rPr>
                                  <m:sty m:val="p"/>
                                </m:rPr>
                                <m:t>)</m:t>
                              </m:r>
                            </m:e>
                            <m:sub>
                              <m:r>
                                <m:t>l</m:t>
                              </m:r>
                              <m:r>
                                <m:t>i</m:t>
                              </m:r>
                            </m:sub>
                          </m:sSub>
                        </m:e>
                      </m:d>
                    </m:oMath>
                  </m:oMathPara>
                </a14:m>
              </a:p>
              <a:p>
                <a:pPr lvl="0"/>
                <a14:m>
                  <m:oMathPara xmlns:m="http://schemas.openxmlformats.org/officeDocument/2006/math">
                    <m:oMathParaPr>
                      <m:jc m:val="center"/>
                    </m:oMathParaPr>
                    <m:oMath>
                      <m:d>
                        <m:dPr>
                          <m:begChr m:val="("/>
                          <m:sepChr m:val=""/>
                          <m:endChr m:val=")"/>
                          <m:grow/>
                        </m:dPr>
                        <m:e>
                          <m:nary>
                            <m:naryPr>
                              <m:chr m:val="∑"/>
                              <m:limLoc m:val="undOvr"/>
                              <m:subHide m:val="off"/>
                              <m:supHide m:val="on"/>
                            </m:naryPr>
                            <m:sub>
                              <m:r>
                                <m:t>i</m:t>
                              </m:r>
                            </m:sub>
                            <m:sup>
                              <m:r>
                                <m:t>​</m:t>
                              </m:r>
                            </m:sup>
                            <m:e>
                              <m:sSub>
                                <m:e>
                                  <m:r>
                                    <m:t>t</m:t>
                                  </m:r>
                                </m:e>
                                <m:sub>
                                  <m:r>
                                    <m:t>i</m:t>
                                  </m:r>
                                  <m:r>
                                    <m:t>k</m:t>
                                  </m:r>
                                </m:sub>
                              </m:sSub>
                            </m:e>
                          </m:nary>
                          <m:r>
                            <m:rPr>
                              <m:sty m:val="p"/>
                            </m:rPr>
                            <m:t>(</m:t>
                          </m:r>
                          <m:sSup>
                            <m:e>
                              <m:r>
                                <m:t>T</m:t>
                              </m:r>
                            </m:e>
                            <m:sup>
                              <m:r>
                                <m:rPr>
                                  <m:sty m:val="p"/>
                                </m:rPr>
                                <m:t>−</m:t>
                              </m:r>
                              <m:r>
                                <m:t>1</m:t>
                              </m:r>
                            </m:sup>
                          </m:sSup>
                          <m:sSub>
                            <m:e>
                              <m:r>
                                <m:rPr>
                                  <m:sty m:val="p"/>
                                </m:rPr>
                                <m:t>)</m:t>
                              </m:r>
                            </m:e>
                            <m:sub>
                              <m:r>
                                <m:t>l</m:t>
                              </m:r>
                              <m:r>
                                <m:t>i</m:t>
                              </m:r>
                            </m:sub>
                          </m:sSub>
                        </m:e>
                      </m:d>
                      <m:r>
                        <m:rPr>
                          <m:sty m:val="p"/>
                        </m:rPr>
                        <m:t>=</m:t>
                      </m:r>
                      <m:r>
                        <m:rPr>
                          <m:sty m:val="p"/>
                        </m:rPr>
                        <m:t>(</m:t>
                      </m:r>
                      <m:r>
                        <m:t>T</m:t>
                      </m:r>
                      <m:sSup>
                        <m:e>
                          <m:r>
                            <m:t>T</m:t>
                          </m:r>
                        </m:e>
                        <m:sup>
                          <m:r>
                            <m:rPr>
                              <m:sty m:val="p"/>
                            </m:rPr>
                            <m:t>−</m:t>
                          </m:r>
                          <m:r>
                            <m:t>1</m:t>
                          </m:r>
                        </m:sup>
                      </m:sSup>
                      <m:sSub>
                        <m:e>
                          <m:r>
                            <m:rPr>
                              <m:sty m:val="p"/>
                            </m:rPr>
                            <m:t>)</m:t>
                          </m:r>
                        </m:e>
                        <m:sub>
                          <m:r>
                            <m:t>k</m:t>
                          </m:r>
                          <m:r>
                            <m:t>l</m:t>
                          </m:r>
                        </m:sub>
                      </m:sSub>
                      <m:r>
                        <m:rPr>
                          <m:sty m:val="p"/>
                        </m:rPr>
                        <m:t>=</m:t>
                      </m:r>
                      <m:sSub>
                        <m:e>
                          <m:r>
                            <m:t>δ</m:t>
                          </m:r>
                        </m:e>
                        <m:sub>
                          <m:r>
                            <m:t>k</m:t>
                          </m:r>
                          <m:r>
                            <m:t>l</m:t>
                          </m:r>
                        </m:sub>
                      </m:sSub>
                    </m:oMath>
                  </m:oMathPara>
                </a14:m>
              </a:p>
              <a:p>
                <a:pPr lvl="0"/>
                <a:r>
                  <a:rPr/>
                  <a:t>つまり </a:t>
                </a:r>
                <a14:m>
                  <m:oMath xmlns:m="http://schemas.openxmlformats.org/officeDocument/2006/math">
                    <m:r>
                      <m:rPr>
                        <m:sty m:val="b"/>
                      </m:rPr>
                      <m:t>r</m:t>
                    </m:r>
                    <m:r>
                      <m:rPr>
                        <m:sty m:val="p"/>
                      </m:rPr>
                      <m:t>=</m:t>
                    </m:r>
                    <m:nary>
                      <m:naryPr>
                        <m:chr m:val="∑"/>
                        <m:limLoc m:val="undOvr"/>
                        <m:subHide m:val="off"/>
                        <m:supHide m:val="on"/>
                      </m:naryPr>
                      <m:sub>
                        <m:r>
                          <m:t>k</m:t>
                        </m:r>
                      </m:sub>
                      <m:sup>
                        <m:r>
                          <m:t>​</m:t>
                        </m:r>
                      </m:sup>
                      <m:e>
                        <m:sSup>
                          <m:e>
                            <m:r>
                              <m:t>x</m:t>
                            </m:r>
                          </m:e>
                          <m:sup>
                            <m:r>
                              <m:t>k</m:t>
                            </m:r>
                          </m:sup>
                        </m:sSup>
                      </m:e>
                    </m:nary>
                    <m:sSub>
                      <m:e>
                        <m:r>
                          <m:rPr>
                            <m:sty m:val="b"/>
                          </m:rPr>
                          <m:t>a</m:t>
                        </m:r>
                      </m:e>
                      <m:sub>
                        <m:r>
                          <m:t>k</m:t>
                        </m:r>
                      </m:sub>
                    </m:sSub>
                    <m:r>
                      <m:rPr>
                        <m:sty m:val="p"/>
                      </m:rPr>
                      <m:t>=</m:t>
                    </m:r>
                    <m:nary>
                      <m:naryPr>
                        <m:chr m:val="∑"/>
                        <m:limLoc m:val="undOvr"/>
                        <m:subHide m:val="off"/>
                        <m:supHide m:val="on"/>
                      </m:naryPr>
                      <m:sub>
                        <m:r>
                          <m:t>i</m:t>
                        </m:r>
                      </m:sub>
                      <m:sup>
                        <m:r>
                          <m:t>​</m:t>
                        </m:r>
                      </m:sup>
                      <m:e>
                        <m:sSup>
                          <m:e>
                            <m:sSup>
                              <m:e>
                                <m:r>
                                  <m:t>x</m:t>
                                </m:r>
                              </m:e>
                              <m:sup>
                                <m:r>
                                  <m:rPr>
                                    <m:sty m:val="p"/>
                                  </m:rPr>
                                  <m:t>′</m:t>
                                </m:r>
                              </m:sup>
                            </m:sSup>
                          </m:e>
                          <m:sup>
                            <m:r>
                              <m:t>i</m:t>
                            </m:r>
                          </m:sup>
                        </m:sSup>
                      </m:e>
                    </m:nary>
                    <m:sSub>
                      <m:e>
                        <m:sSup>
                          <m:e>
                            <m:r>
                              <m:rPr>
                                <m:sty m:val="b"/>
                              </m:rPr>
                              <m:t>a</m:t>
                            </m:r>
                          </m:e>
                          <m:sup>
                            <m:r>
                              <m:rPr>
                                <m:sty m:val="p"/>
                              </m:rPr>
                              <m:t>′</m:t>
                            </m:r>
                          </m:sup>
                        </m:sSup>
                      </m:e>
                      <m:sub>
                        <m:r>
                          <m:t>i</m:t>
                        </m:r>
                      </m:sub>
                    </m:sSub>
                  </m:oMath>
                </a14:m>
              </a:p>
              <a:p>
                <a:pPr lvl="1"/>
                <a14:m>
                  <m:oMath xmlns:m="http://schemas.openxmlformats.org/officeDocument/2006/math">
                    <m:r>
                      <m:rPr>
                        <m:sty m:val="b"/>
                      </m:rPr>
                      <m:t>r</m:t>
                    </m:r>
                  </m:oMath>
                </a14:m>
                <a:r>
                  <a:rPr/>
                  <a:t> は不変量 (スカラー) であることを再確認</a:t>
                </a:r>
              </a:p>
              <a:p>
                <a:pPr lvl="1"/>
                <a:r>
                  <a:rPr/>
                  <a:t>スライド16の図1: </a:t>
                </a:r>
                <a:r>
                  <a:rPr>
                    <a:latin typeface="Courier"/>
                  </a:rPr>
                  <a:t>images\slide16_image1.png</a:t>
                </a:r>
              </a:p>
              <a:p>
                <a:pPr lvl="0"/>
                <a:r>
                  <a:rPr b="1"/>
                  <a:t>その他の共変ベクトル </a:t>
                </a:r>
                <a14:m>
                  <m:oMath xmlns:m="http://schemas.openxmlformats.org/officeDocument/2006/math">
                    <m:sSub>
                      <m:e>
                        <m:r>
                          <m:t>V</m:t>
                        </m:r>
                      </m:e>
                      <m:sub>
                        <m:r>
                          <m:t>i</m:t>
                        </m:r>
                      </m:sub>
                    </m:sSub>
                  </m:oMath>
                </a14:m>
                <a:r>
                  <a:rPr b="1"/>
                  <a:t> と反変ベクトル </a:t>
                </a:r>
                <a14:m>
                  <m:oMath xmlns:m="http://schemas.openxmlformats.org/officeDocument/2006/math">
                    <m:sSup>
                      <m:e>
                        <m:r>
                          <m:t>W</m:t>
                        </m:r>
                      </m:e>
                      <m:sup>
                        <m:r>
                          <m:t>j</m:t>
                        </m:r>
                      </m:sup>
                    </m:sSup>
                  </m:oMath>
                </a14:m>
                <a:r>
                  <a:rPr b="1"/>
                  <a:t> の内積の座標変換でも、同じ変換則</a:t>
                </a:r>
              </a:p>
              <a:p>
                <a:pPr lvl="0"/>
                <a14:m>
                  <m:oMathPara xmlns:m="http://schemas.openxmlformats.org/officeDocument/2006/math">
                    <m:oMathParaPr>
                      <m:jc m:val="center"/>
                    </m:oMathParaPr>
                    <m:oMath>
                      <m:nary>
                        <m:naryPr>
                          <m:chr m:val="∑"/>
                          <m:limLoc m:val="undOvr"/>
                          <m:subHide m:val="off"/>
                          <m:supHide m:val="on"/>
                        </m:naryPr>
                        <m:sub>
                          <m:r>
                            <m:t>i</m:t>
                          </m:r>
                        </m:sub>
                        <m:sup>
                          <m:r>
                            <m:t>​</m:t>
                          </m:r>
                        </m:sup>
                        <m:e>
                          <m:sSub>
                            <m:e>
                              <m:sSup>
                                <m:e>
                                  <m:r>
                                    <m:t>V</m:t>
                                  </m:r>
                                </m:e>
                                <m:sup>
                                  <m:r>
                                    <m:rPr>
                                      <m:sty m:val="p"/>
                                    </m:rPr>
                                    <m:t>′</m:t>
                                  </m:r>
                                </m:sup>
                              </m:sSup>
                            </m:e>
                            <m:sub>
                              <m:r>
                                <m:t>i</m:t>
                              </m:r>
                            </m:sub>
                          </m:sSub>
                        </m:e>
                      </m:nary>
                      <m:sSup>
                        <m:e>
                          <m:sSup>
                            <m:e>
                              <m:r>
                                <m:t>W</m:t>
                              </m:r>
                            </m:e>
                            <m:sup>
                              <m:r>
                                <m:rPr>
                                  <m:sty m:val="p"/>
                                </m:rPr>
                                <m:t>′</m:t>
                              </m:r>
                            </m:sup>
                          </m:sSup>
                        </m:e>
                        <m:sup>
                          <m:r>
                            <m:t>i</m:t>
                          </m:r>
                        </m:sup>
                      </m:sSup>
                      <m:r>
                        <m:rPr>
                          <m:sty m:val="p"/>
                        </m:rPr>
                        <m:t>=</m:t>
                      </m:r>
                      <m:nary>
                        <m:naryPr>
                          <m:chr m:val="∑"/>
                          <m:limLoc m:val="undOvr"/>
                          <m:subHide m:val="off"/>
                          <m:supHide m:val="on"/>
                        </m:naryPr>
                        <m:sub>
                          <m:r>
                            <m:t>i</m:t>
                          </m:r>
                        </m:sub>
                        <m:sup>
                          <m:r>
                            <m:t>​</m:t>
                          </m:r>
                        </m:sup>
                        <m:e>
                          <m:sSub>
                            <m:e>
                              <m:r>
                                <m:t>V</m:t>
                              </m:r>
                            </m:e>
                            <m:sub>
                              <m:r>
                                <m:t>i</m:t>
                              </m:r>
                            </m:sub>
                          </m:sSub>
                        </m:e>
                      </m:nary>
                      <m:sSup>
                        <m:e>
                          <m:r>
                            <m:t>W</m:t>
                          </m:r>
                        </m:e>
                        <m:sup>
                          <m:r>
                            <m:t>i</m:t>
                          </m:r>
                        </m:sup>
                      </m:sSup>
                    </m:oMath>
                  </m:oMathPara>
                </a14:m>
              </a:p>
              <a:p>
                <a:pPr lvl="0"/>
                <a:r>
                  <a:rPr b="1"/>
                  <a:t>結論</a:t>
                </a:r>
                <a:r>
                  <a:rPr/>
                  <a:t>: 共変ベクトルと反変ベクトルの内積は不変量 (Scalar) になる</a:t>
                </a:r>
              </a:p>
            </p:txBody>
          </p:sp>
        </mc:Choice>
      </mc:AlternateContent>
    </p:spTree>
  </p:cSl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17 添え字の約束と縮約記法</a:t>
            </a:r>
          </a:p>
        </p:txBody>
      </p:sp>
    </p:spTree>
  </p:cSl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添え字の約束と縮約記法</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b="1"/>
                  <a:t>規則</a:t>
                </a:r>
                <a:r>
                  <a:rPr/>
                  <a:t>:</a:t>
                </a:r>
              </a:p>
              <a:p>
                <a:pPr lvl="1"/>
                <a:r>
                  <a:rPr/>
                  <a:t>共変ベクトルの添え字は</a:t>
                </a:r>
                <a:r>
                  <a:rPr b="1"/>
                  <a:t>下付き</a:t>
                </a:r>
                <a:r>
                  <a:rPr/>
                  <a:t>に書く</a:t>
                </a:r>
              </a:p>
              <a:p>
                <a:pPr lvl="1"/>
                <a:r>
                  <a:rPr/>
                  <a:t>反変ベクトルの添え字は</a:t>
                </a:r>
                <a:r>
                  <a:rPr b="1"/>
                  <a:t>上付き</a:t>
                </a:r>
                <a:r>
                  <a:rPr/>
                  <a:t>に書く</a:t>
                </a:r>
              </a:p>
              <a:p>
                <a:pPr lvl="0"/>
                <a:r>
                  <a:rPr/>
                  <a:t>共変成分と反変成分の間で和を取ると、不変量 (scalar) になる</a:t>
                </a:r>
              </a:p>
              <a:p>
                <a:pPr lvl="1"/>
                <a:r>
                  <a:rPr/>
                  <a:t>=&gt; 同じ添え字記号の共変・反変成分がある場合は、</a:t>
                </a:r>
                <a:r>
                  <a:rPr b="1"/>
                  <a:t>暗黙の約束として総和 (</a:t>
                </a:r>
                <a14:m>
                  <m:oMath xmlns:m="http://schemas.openxmlformats.org/officeDocument/2006/math">
                    <m:r>
                      <m:rPr>
                        <m:sty m:val="p"/>
                      </m:rPr>
                      <m:t>∑</m:t>
                    </m:r>
                  </m:oMath>
                </a14:m>
                <a:r>
                  <a:rPr b="1"/>
                  <a:t>) を取る</a:t>
                </a:r>
                <a:r>
                  <a:rPr/>
                  <a:t>ことにする</a:t>
                </a:r>
              </a:p>
              <a:p>
                <a:pPr lvl="2"/>
                <a:r>
                  <a:rPr/>
                  <a:t>(</a:t>
                </a:r>
                <a:r>
                  <a:rPr b="1"/>
                  <a:t>アインシュタインの縮約記法</a:t>
                </a:r>
                <a:r>
                  <a:rPr/>
                  <a:t>: Einstein Summation Convention)</a:t>
                </a:r>
              </a:p>
              <a:p>
                <a:pPr lvl="0"/>
                <a:r>
                  <a:rPr b="1"/>
                  <a:t>例</a:t>
                </a:r>
                <a:r>
                  <a:rPr/>
                  <a:t>: </a:t>
                </a:r>
                <a14:m>
                  <m:oMath xmlns:m="http://schemas.openxmlformats.org/officeDocument/2006/math">
                    <m:sSup>
                      <m:e>
                        <m:r>
                          <m:t>x</m:t>
                        </m:r>
                      </m:e>
                      <m:sup>
                        <m:r>
                          <m:t>i</m:t>
                        </m:r>
                      </m:sup>
                    </m:sSup>
                    <m:sSub>
                      <m:e>
                        <m:r>
                          <m:rPr>
                            <m:sty m:val="b"/>
                          </m:rPr>
                          <m:t>a</m:t>
                        </m:r>
                      </m:e>
                      <m:sub>
                        <m:r>
                          <m:t>i</m:t>
                        </m:r>
                      </m:sub>
                    </m:sSub>
                  </m:oMath>
                </a14:m>
                <a:r>
                  <a:rPr/>
                  <a:t> は </a:t>
                </a:r>
                <a14:m>
                  <m:oMath xmlns:m="http://schemas.openxmlformats.org/officeDocument/2006/math">
                    <m:nary>
                      <m:naryPr>
                        <m:chr m:val="∑"/>
                        <m:limLoc m:val="undOvr"/>
                        <m:subHide m:val="off"/>
                        <m:supHide m:val="on"/>
                      </m:naryPr>
                      <m:sub>
                        <m:r>
                          <m:t>i</m:t>
                        </m:r>
                      </m:sub>
                      <m:sup>
                        <m:r>
                          <m:t>​</m:t>
                        </m:r>
                      </m:sup>
                      <m:e>
                        <m:sSup>
                          <m:e>
                            <m:r>
                              <m:t>x</m:t>
                            </m:r>
                          </m:e>
                          <m:sup>
                            <m:r>
                              <m:t>i</m:t>
                            </m:r>
                          </m:sup>
                        </m:sSup>
                      </m:e>
                    </m:nary>
                    <m:sSub>
                      <m:e>
                        <m:r>
                          <m:rPr>
                            <m:sty m:val="b"/>
                          </m:rPr>
                          <m:t>a</m:t>
                        </m:r>
                      </m:e>
                      <m:sub>
                        <m:r>
                          <m:t>i</m:t>
                        </m:r>
                      </m:sub>
                    </m:sSub>
                  </m:oMath>
                </a14:m>
                <a:r>
                  <a:rPr/>
                  <a:t> と簡略化して書く</a:t>
                </a:r>
              </a:p>
              <a:p>
                <a:pPr lvl="1"/>
                <a:r>
                  <a:rPr/>
                  <a:t>=&gt; 同じ添え字記号が上と下に現れれば、不変量であることが明確になる</a:t>
                </a:r>
              </a:p>
              <a:p>
                <a:pPr lvl="1"/>
                <a:r>
                  <a:rPr/>
                  <a:t>スライド17の図1: </a:t>
                </a:r>
                <a:r>
                  <a:rPr>
                    <a:latin typeface="Courier"/>
                  </a:rPr>
                  <a:t>images\slide17_image1.png</a:t>
                </a:r>
              </a:p>
            </p:txBody>
          </p:sp>
        </mc:Choice>
      </mc:AlternateContent>
    </p:spTree>
  </p:cSl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18 添え字規則に則って書き直す</a:t>
            </a:r>
          </a:p>
        </p:txBody>
      </p:sp>
    </p:spTree>
  </p:cSl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添え字規則に則って書き直す</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a:t>変換行列 </a:t>
                </a:r>
                <a14:m>
                  <m:oMath xmlns:m="http://schemas.openxmlformats.org/officeDocument/2006/math">
                    <m:r>
                      <m:t>T</m:t>
                    </m:r>
                  </m:oMath>
                </a14:m>
                <a:r>
                  <a:rPr/>
                  <a:t> によって変換される場合は共変ベクトル。添え字は</a:t>
                </a:r>
                <a:r>
                  <a:rPr b="1"/>
                  <a:t>下付き</a:t>
                </a:r>
                <a:r>
                  <a:rPr/>
                  <a:t>に書く。</a:t>
                </a:r>
              </a:p>
              <a:p>
                <a:pPr lvl="0"/>
                <a:r>
                  <a:rPr/>
                  <a:t>変換行列 </a:t>
                </a:r>
                <a14:m>
                  <m:oMath xmlns:m="http://schemas.openxmlformats.org/officeDocument/2006/math">
                    <m:sSup>
                      <m:e>
                        <m:r>
                          <m:t>T</m:t>
                        </m:r>
                      </m:e>
                      <m:sup>
                        <m:r>
                          <m:t>t</m:t>
                        </m:r>
                      </m:sup>
                    </m:sSup>
                    <m:sSup>
                      <m:e>
                        <m:r>
                          <m:t>​</m:t>
                        </m:r>
                      </m:e>
                      <m:sup>
                        <m:r>
                          <m:rPr>
                            <m:sty m:val="p"/>
                          </m:rPr>
                          <m:t>−</m:t>
                        </m:r>
                        <m:r>
                          <m:t>1</m:t>
                        </m:r>
                      </m:sup>
                    </m:sSup>
                  </m:oMath>
                </a14:m>
                <a:r>
                  <a:rPr/>
                  <a:t> によって変換される場合は反変ベクトル。添え字は</a:t>
                </a:r>
                <a:r>
                  <a:rPr b="1"/>
                  <a:t>上付き</a:t>
                </a:r>
                <a:r>
                  <a:rPr/>
                  <a:t>に書く。</a:t>
                </a:r>
              </a:p>
              <a:p>
                <a:pPr lvl="0"/>
                <a:r>
                  <a:rPr b="1"/>
                  <a:t>実格子の基本ベクトル</a:t>
                </a:r>
                <a:r>
                  <a:rPr/>
                  <a:t>: </a:t>
                </a:r>
                <a14:m>
                  <m:oMath xmlns:m="http://schemas.openxmlformats.org/officeDocument/2006/math">
                    <m:sSub>
                      <m:e>
                        <m:r>
                          <m:rPr>
                            <m:sty m:val="b"/>
                          </m:rPr>
                          <m:t>a</m:t>
                        </m:r>
                      </m:e>
                      <m:sub>
                        <m:r>
                          <m:t>i</m:t>
                        </m:r>
                      </m:sub>
                    </m:sSub>
                  </m:oMath>
                </a14:m>
                <a:r>
                  <a:rPr/>
                  <a:t> (共変ベクトル)</a:t>
                </a:r>
              </a:p>
              <a:p>
                <a:pPr lvl="0"/>
                <a:r>
                  <a:rPr b="1"/>
                  <a:t>実格子の座標</a:t>
                </a:r>
                <a:r>
                  <a:rPr/>
                  <a:t>: </a:t>
                </a:r>
                <a14:m>
                  <m:oMath xmlns:m="http://schemas.openxmlformats.org/officeDocument/2006/math">
                    <m:sSup>
                      <m:e>
                        <m:r>
                          <m:t>x</m:t>
                        </m:r>
                      </m:e>
                      <m:sup>
                        <m:r>
                          <m:t>i</m:t>
                        </m:r>
                      </m:sup>
                    </m:sSup>
                  </m:oMath>
                </a14:m>
                <a:r>
                  <a:rPr/>
                  <a:t> (反変ベクトル)</a:t>
                </a:r>
              </a:p>
              <a:p>
                <a:pPr lvl="0"/>
                <a:r>
                  <a:rPr b="1"/>
                  <a:t>実格子の計量テンソル</a:t>
                </a:r>
                <a:r>
                  <a:rPr/>
                  <a:t>: </a:t>
                </a:r>
                <a14:m>
                  <m:oMath xmlns:m="http://schemas.openxmlformats.org/officeDocument/2006/math">
                    <m:sSub>
                      <m:e>
                        <m:r>
                          <m:t>g</m:t>
                        </m:r>
                      </m:e>
                      <m:sub>
                        <m:r>
                          <m:t>i</m:t>
                        </m:r>
                        <m:r>
                          <m:t>j</m:t>
                        </m:r>
                      </m:sub>
                    </m:sSub>
                  </m:oMath>
                </a14:m>
                <a:r>
                  <a:rPr/>
                  <a:t> (2階共変テンソル)</a:t>
                </a:r>
              </a:p>
              <a:p>
                <a:pPr lvl="0"/>
                <a:r>
                  <a:rPr b="1"/>
                  <a:t>逆格子の基本ベクトル</a:t>
                </a:r>
                <a:r>
                  <a:rPr/>
                  <a:t>: </a:t>
                </a:r>
                <a14:m>
                  <m:oMath xmlns:m="http://schemas.openxmlformats.org/officeDocument/2006/math">
                    <m:sSup>
                      <m:e>
                        <m:r>
                          <m:rPr>
                            <m:sty m:val="b"/>
                          </m:rPr>
                          <m:t>a</m:t>
                        </m:r>
                      </m:e>
                      <m:sup>
                        <m:r>
                          <m:rPr>
                            <m:sty m:val="p"/>
                          </m:rPr>
                          <m:t>*</m:t>
                        </m:r>
                        <m:r>
                          <m:t>i</m:t>
                        </m:r>
                      </m:sup>
                    </m:sSup>
                  </m:oMath>
                </a14:m>
                <a:r>
                  <a:rPr/>
                  <a:t> (反変ベクトル)</a:t>
                </a:r>
              </a:p>
              <a:p>
                <a:pPr lvl="0"/>
                <a:r>
                  <a:rPr b="1"/>
                  <a:t>逆格子の座標</a:t>
                </a:r>
                <a:r>
                  <a:rPr/>
                  <a:t>: </a:t>
                </a:r>
                <a14:m>
                  <m:oMath xmlns:m="http://schemas.openxmlformats.org/officeDocument/2006/math">
                    <m:sSub>
                      <m:e>
                        <m:r>
                          <m:t>h</m:t>
                        </m:r>
                      </m:e>
                      <m:sub>
                        <m:r>
                          <m:t>i</m:t>
                        </m:r>
                      </m:sub>
                    </m:sSub>
                  </m:oMath>
                </a14:m>
                <a:r>
                  <a:rPr/>
                  <a:t> (共変ベクトル)</a:t>
                </a:r>
              </a:p>
              <a:p>
                <a:pPr lvl="0"/>
                <a:r>
                  <a:rPr b="1"/>
                  <a:t>逆格子の計量テンソル</a:t>
                </a:r>
                <a:r>
                  <a:rPr/>
                  <a:t>: </a:t>
                </a:r>
                <a14:m>
                  <m:oMath xmlns:m="http://schemas.openxmlformats.org/officeDocument/2006/math">
                    <m:sSup>
                      <m:e>
                        <m:r>
                          <m:t>g</m:t>
                        </m:r>
                      </m:e>
                      <m:sup>
                        <m:r>
                          <m:t>i</m:t>
                        </m:r>
                        <m:r>
                          <m:t>j</m:t>
                        </m:r>
                      </m:sup>
                    </m:sSup>
                  </m:oMath>
                </a14:m>
                <a:r>
                  <a:rPr/>
                  <a:t> (2階反変テンソル)</a:t>
                </a:r>
              </a:p>
              <a:p>
                <a:pPr lvl="1"/>
                <a:r>
                  <a:rPr/>
                  <a:t>添え字の位置で区別できるので、</a:t>
                </a:r>
                <a14:m>
                  <m:oMath xmlns:m="http://schemas.openxmlformats.org/officeDocument/2006/math">
                    <m:sSup>
                      <m:e>
                        <m:r>
                          <m:t>g</m:t>
                        </m:r>
                      </m:e>
                      <m:sup>
                        <m:r>
                          <m:t>i</m:t>
                        </m:r>
                        <m:r>
                          <m:t>j</m:t>
                        </m:r>
                      </m:sup>
                    </m:sSup>
                  </m:oMath>
                </a14:m>
                <a:r>
                  <a:rPr/>
                  <a:t> と書ける</a:t>
                </a:r>
              </a:p>
              <a:p>
                <a:pPr lvl="1"/>
                <a:r>
                  <a:rPr/>
                  <a:t>スライド18の図1: </a:t>
                </a:r>
                <a:r>
                  <a:rPr>
                    <a:latin typeface="Courier"/>
                  </a:rPr>
                  <a:t>images\slide18_image1.png</a:t>
                </a:r>
              </a:p>
            </p:txBody>
          </p:sp>
        </mc:Choice>
      </mc:AlternateContent>
    </p:spTree>
  </p:cSl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19 ノルムと計量テンソル</a:t>
            </a:r>
          </a:p>
        </p:txBody>
      </p:sp>
    </p:spTree>
  </p:cSl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ノルムと計量テンソル</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b="1"/>
                  <a:t>ベクトル </a:t>
                </a:r>
                <a14:m>
                  <m:oMath xmlns:m="http://schemas.openxmlformats.org/officeDocument/2006/math">
                    <m:r>
                      <m:rPr>
                        <m:sty m:val="b"/>
                      </m:rPr>
                      <m:t>r</m:t>
                    </m:r>
                  </m:oMath>
                </a14:m>
                <a:r>
                  <a:rPr b="1"/>
                  <a:t> のノルムの二乗</a:t>
                </a:r>
                <a:r>
                  <a:rPr/>
                  <a:t>: </a:t>
                </a:r>
                <a14:m>
                  <m:oMath xmlns:m="http://schemas.openxmlformats.org/officeDocument/2006/math">
                    <m:r>
                      <m:rPr>
                        <m:sty m:val="b"/>
                      </m:rPr>
                      <m:t>r</m:t>
                    </m:r>
                    <m:r>
                      <m:rPr>
                        <m:sty m:val="p"/>
                      </m:rPr>
                      <m:t>⋅</m:t>
                    </m:r>
                    <m:r>
                      <m:rPr>
                        <m:sty m:val="b"/>
                      </m:rPr>
                      <m:t>r</m:t>
                    </m:r>
                  </m:oMath>
                </a14:m>
              </a:p>
              <a:p>
                <a:pPr lvl="0"/>
                <a14:m>
                  <m:oMathPara xmlns:m="http://schemas.openxmlformats.org/officeDocument/2006/math">
                    <m:oMathParaPr>
                      <m:jc m:val="center"/>
                    </m:oMathParaPr>
                    <m:oMath>
                      <m:r>
                        <m:rPr>
                          <m:sty m:val="b"/>
                        </m:rPr>
                        <m:t>r</m:t>
                      </m:r>
                      <m:r>
                        <m:rPr>
                          <m:sty m:val="p"/>
                        </m:rPr>
                        <m:t>=</m:t>
                      </m:r>
                      <m:sSup>
                        <m:e>
                          <m:r>
                            <m:t>x</m:t>
                          </m:r>
                        </m:e>
                        <m:sup>
                          <m:r>
                            <m:t>i</m:t>
                          </m:r>
                        </m:sup>
                      </m:sSup>
                      <m:sSub>
                        <m:e>
                          <m:r>
                            <m:rPr>
                              <m:sty m:val="b"/>
                            </m:rPr>
                            <m:t>a</m:t>
                          </m:r>
                        </m:e>
                        <m:sub>
                          <m:r>
                            <m:t>i</m:t>
                          </m:r>
                        </m:sub>
                      </m:sSub>
                    </m:oMath>
                  </m:oMathPara>
                </a14:m>
              </a:p>
              <a:p>
                <a:pPr lvl="0"/>
                <a14:m>
                  <m:oMathPara xmlns:m="http://schemas.openxmlformats.org/officeDocument/2006/math">
                    <m:oMathParaPr>
                      <m:jc m:val="center"/>
                    </m:oMathParaPr>
                    <m:oMath>
                      <m:r>
                        <m:rPr>
                          <m:sty m:val="p"/>
                        </m:rPr>
                        <m:t>|</m:t>
                      </m:r>
                      <m:r>
                        <m:rPr>
                          <m:sty m:val="p"/>
                        </m:rPr>
                        <m:t>|</m:t>
                      </m:r>
                      <m:r>
                        <m:rPr>
                          <m:sty m:val="b"/>
                        </m:rPr>
                        <m:t>r</m:t>
                      </m:r>
                      <m:r>
                        <m:rPr>
                          <m:sty m:val="p"/>
                        </m:rPr>
                        <m:t>|</m:t>
                      </m:r>
                      <m:sSup>
                        <m:e>
                          <m:r>
                            <m:rPr>
                              <m:sty m:val="p"/>
                            </m:rPr>
                            <m:t>|</m:t>
                          </m:r>
                        </m:e>
                        <m:sup>
                          <m:r>
                            <m:t>2</m:t>
                          </m:r>
                        </m:sup>
                      </m:sSup>
                      <m:r>
                        <m:rPr>
                          <m:sty m:val="p"/>
                        </m:rPr>
                        <m:t>=</m:t>
                      </m:r>
                      <m:r>
                        <m:rPr>
                          <m:sty m:val="b"/>
                        </m:rPr>
                        <m:t>r</m:t>
                      </m:r>
                      <m:r>
                        <m:rPr>
                          <m:sty m:val="p"/>
                        </m:rPr>
                        <m:t>⋅</m:t>
                      </m:r>
                      <m:r>
                        <m:rPr>
                          <m:sty m:val="b"/>
                        </m:rPr>
                        <m:t>r</m:t>
                      </m:r>
                      <m:r>
                        <m:rPr>
                          <m:sty m:val="p"/>
                        </m:rPr>
                        <m:t>=</m:t>
                      </m:r>
                      <m:r>
                        <m:rPr>
                          <m:sty m:val="p"/>
                        </m:rPr>
                        <m:t>(</m:t>
                      </m:r>
                      <m:sSup>
                        <m:e>
                          <m:r>
                            <m:t>x</m:t>
                          </m:r>
                        </m:e>
                        <m:sup>
                          <m:r>
                            <m:t>i</m:t>
                          </m:r>
                        </m:sup>
                      </m:sSup>
                      <m:sSub>
                        <m:e>
                          <m:r>
                            <m:rPr>
                              <m:sty m:val="b"/>
                            </m:rPr>
                            <m:t>a</m:t>
                          </m:r>
                        </m:e>
                        <m:sub>
                          <m:r>
                            <m:t>i</m:t>
                          </m:r>
                        </m:sub>
                      </m:sSub>
                      <m:r>
                        <m:rPr>
                          <m:sty m:val="p"/>
                        </m:rPr>
                        <m:t>)</m:t>
                      </m:r>
                      <m:r>
                        <m:rPr>
                          <m:sty m:val="p"/>
                        </m:rPr>
                        <m:t>⋅</m:t>
                      </m:r>
                      <m:r>
                        <m:rPr>
                          <m:sty m:val="p"/>
                        </m:rPr>
                        <m:t>(</m:t>
                      </m:r>
                      <m:sSup>
                        <m:e>
                          <m:r>
                            <m:t>x</m:t>
                          </m:r>
                        </m:e>
                        <m:sup>
                          <m:r>
                            <m:t>j</m:t>
                          </m:r>
                        </m:sup>
                      </m:sSup>
                      <m:sSub>
                        <m:e>
                          <m:r>
                            <m:rPr>
                              <m:sty m:val="b"/>
                            </m:rPr>
                            <m:t>a</m:t>
                          </m:r>
                        </m:e>
                        <m:sub>
                          <m:r>
                            <m:t>j</m:t>
                          </m:r>
                        </m:sub>
                      </m:sSub>
                      <m:r>
                        <m:rPr>
                          <m:sty m:val="p"/>
                        </m:rPr>
                        <m:t>)</m:t>
                      </m:r>
                      <m:r>
                        <m:rPr>
                          <m:sty m:val="p"/>
                        </m:rPr>
                        <m:t>=</m:t>
                      </m:r>
                      <m:r>
                        <m:rPr>
                          <m:sty m:val="p"/>
                        </m:rPr>
                        <m:t>(</m:t>
                      </m:r>
                      <m:sSub>
                        <m:e>
                          <m:r>
                            <m:rPr>
                              <m:sty m:val="b"/>
                            </m:rPr>
                            <m:t>a</m:t>
                          </m:r>
                        </m:e>
                        <m:sub>
                          <m:r>
                            <m:t>i</m:t>
                          </m:r>
                        </m:sub>
                      </m:sSub>
                      <m:r>
                        <m:rPr>
                          <m:sty m:val="p"/>
                        </m:rPr>
                        <m:t>⋅</m:t>
                      </m:r>
                      <m:sSub>
                        <m:e>
                          <m:r>
                            <m:rPr>
                              <m:sty m:val="b"/>
                            </m:rPr>
                            <m:t>a</m:t>
                          </m:r>
                        </m:e>
                        <m:sub>
                          <m:r>
                            <m:t>j</m:t>
                          </m:r>
                        </m:sub>
                      </m:sSub>
                      <m:r>
                        <m:rPr>
                          <m:sty m:val="p"/>
                        </m:rPr>
                        <m:t>)</m:t>
                      </m:r>
                      <m:sSup>
                        <m:e>
                          <m:r>
                            <m:t>x</m:t>
                          </m:r>
                        </m:e>
                        <m:sup>
                          <m:r>
                            <m:t>i</m:t>
                          </m:r>
                        </m:sup>
                      </m:sSup>
                      <m:sSup>
                        <m:e>
                          <m:r>
                            <m:t>x</m:t>
                          </m:r>
                        </m:e>
                        <m:sup>
                          <m:r>
                            <m:t>j</m:t>
                          </m:r>
                        </m:sup>
                      </m:sSup>
                      <m:r>
                        <m:rPr>
                          <m:sty m:val="p"/>
                        </m:rPr>
                        <m:t>=</m:t>
                      </m:r>
                      <m:sSub>
                        <m:e>
                          <m:r>
                            <m:t>g</m:t>
                          </m:r>
                        </m:e>
                        <m:sub>
                          <m:r>
                            <m:t>i</m:t>
                          </m:r>
                          <m:r>
                            <m:t>j</m:t>
                          </m:r>
                        </m:sub>
                      </m:sSub>
                      <m:sSup>
                        <m:e>
                          <m:r>
                            <m:t>x</m:t>
                          </m:r>
                        </m:e>
                        <m:sup>
                          <m:r>
                            <m:t>i</m:t>
                          </m:r>
                        </m:sup>
                      </m:sSup>
                      <m:sSup>
                        <m:e>
                          <m:r>
                            <m:t>x</m:t>
                          </m:r>
                        </m:e>
                        <m:sup>
                          <m:r>
                            <m:t>j</m:t>
                          </m:r>
                        </m:sup>
                      </m:sSup>
                    </m:oMath>
                  </m:oMathPara>
                </a14:m>
              </a:p>
              <a:p>
                <a:pPr lvl="0"/>
                <a:r>
                  <a:rPr/>
                  <a:t>添え字 </a:t>
                </a:r>
                <a14:m>
                  <m:oMath xmlns:m="http://schemas.openxmlformats.org/officeDocument/2006/math">
                    <m:r>
                      <m:t>i</m:t>
                    </m:r>
                    <m:r>
                      <m:rPr>
                        <m:sty m:val="p"/>
                      </m:rPr>
                      <m:t>,</m:t>
                    </m:r>
                    <m:r>
                      <m:t>j</m:t>
                    </m:r>
                  </m:oMath>
                </a14:m>
                <a:r>
                  <a:rPr/>
                  <a:t> が上と下でペアになっているので、ノルムは不変量 (スカラー) であることが確認できる</a:t>
                </a:r>
              </a:p>
              <a:p>
                <a:pPr lvl="1"/>
                <a:r>
                  <a:rPr/>
                  <a:t>スライド19の図1: </a:t>
                </a:r>
                <a:r>
                  <a:rPr>
                    <a:latin typeface="Courier"/>
                  </a:rPr>
                  <a:t>images\slide19_image1.png</a:t>
                </a:r>
              </a:p>
            </p:txBody>
          </p:sp>
        </mc:Choice>
      </mc:AlternateContent>
    </p:spTree>
  </p:cSl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20 方程式の共変性</a:t>
            </a:r>
          </a:p>
        </p:txBody>
      </p:sp>
    </p:spTree>
  </p:cSl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前提と目標</a:t>
            </a:r>
          </a:p>
        </p:txBody>
      </p:sp>
      <p:sp>
        <p:nvSpPr>
          <p:cNvPr id="3" name="Content Placeholder 2"/>
          <p:cNvSpPr>
            <a:spLocks noGrp="1"/>
          </p:cNvSpPr>
          <p:nvPr>
            <p:ph idx="1"/>
          </p:nvPr>
        </p:nvSpPr>
        <p:spPr/>
        <p:txBody>
          <a:bodyPr/>
          <a:lstStyle/>
          <a:p>
            <a:pPr lvl="0"/>
            <a:r>
              <a:rPr b="1"/>
              <a:t>前提</a:t>
            </a:r>
            <a:r>
              <a:rPr/>
              <a:t>: 基本的な結晶学、結晶化学の知識がある</a:t>
            </a:r>
          </a:p>
          <a:p>
            <a:pPr lvl="0"/>
            <a:r>
              <a:rPr b="1"/>
              <a:t>学習目標</a:t>
            </a:r>
            <a:r>
              <a:rPr/>
              <a:t>:</a:t>
            </a:r>
          </a:p>
          <a:p>
            <a:pPr lvl="1"/>
            <a:r>
              <a:rPr/>
              <a:t>Bravais格子とPrimitive格子の復習</a:t>
            </a:r>
          </a:p>
          <a:p>
            <a:pPr lvl="1"/>
            <a:r>
              <a:rPr/>
              <a:t>単位格子は任意にとれる: 異なる単位格子間の変換を学ぶ</a:t>
            </a:r>
          </a:p>
          <a:p>
            <a:pPr lvl="1"/>
            <a:r>
              <a:rPr/>
              <a:t>デカルト座標系と一般座標系の取り扱い:</a:t>
            </a:r>
          </a:p>
          <a:p>
            <a:pPr lvl="2"/>
            <a:r>
              <a:rPr/>
              <a:t>基本ベクトルの変換と座標変換</a:t>
            </a:r>
          </a:p>
          <a:p>
            <a:pPr lvl="1"/>
            <a:r>
              <a:rPr/>
              <a:t>単位格子の表現: 格子ベクトルと内部座標 (一般座標系)</a:t>
            </a:r>
          </a:p>
          <a:p>
            <a:pPr lvl="1"/>
            <a:r>
              <a:rPr/>
              <a:t>単位格子の変換: 格子ベクトルの変換 (=&gt; 内部座標の変換)</a:t>
            </a:r>
          </a:p>
          <a:p>
            <a:pPr lvl="1"/>
            <a:r>
              <a:rPr/>
              <a:t>逆格子: 共変ベクトルと反変ベクトル</a:t>
            </a:r>
          </a:p>
        </p:txBody>
      </p:sp>
    </p:spTree>
  </p:cSl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方程式の共変性</a:t>
            </a:r>
          </a:p>
        </p:txBody>
      </p:sp>
      <p:sp>
        <p:nvSpPr>
          <p:cNvPr id="3" name="Content Placeholder 2"/>
          <p:cNvSpPr>
            <a:spLocks noGrp="1"/>
          </p:cNvSpPr>
          <p:nvPr>
            <p:ph idx="1"/>
          </p:nvPr>
        </p:nvSpPr>
        <p:spPr/>
        <p:txBody>
          <a:bodyPr/>
          <a:lstStyle/>
          <a:p>
            <a:pPr lvl="0"/>
            <a:r>
              <a:rPr/>
              <a:t>方程式の左辺と右辺が同じ型（同じ添字構造）のテンソルであれば、両辺が同じ変換則に従うことが自明である</a:t>
            </a:r>
          </a:p>
          <a:p>
            <a:pPr lvl="1"/>
            <a:r>
              <a:rPr/>
              <a:t>これを「方程式は座標変換に対して共変 (共変形式である)」という</a:t>
            </a:r>
          </a:p>
          <a:p>
            <a:pPr lvl="0"/>
            <a:r>
              <a:rPr b="1"/>
              <a:t>物理法則は何らかの対称性を満たすことが要請される</a:t>
            </a:r>
            <a:r>
              <a:rPr/>
              <a:t>:</a:t>
            </a:r>
          </a:p>
          <a:p>
            <a:pPr lvl="1"/>
            <a:r>
              <a:rPr/>
              <a:t>共変形式のテンソル方程式で表現できる</a:t>
            </a:r>
          </a:p>
          <a:p>
            <a:pPr lvl="0"/>
            <a:r>
              <a:rPr b="1"/>
              <a:t>例</a:t>
            </a:r>
            <a:r>
              <a:rPr/>
              <a:t>:</a:t>
            </a:r>
          </a:p>
          <a:p>
            <a:pPr lvl="1"/>
            <a:r>
              <a:rPr/>
              <a:t>特殊相対性理論、Maxwellの方程式: Lorentz共変</a:t>
            </a:r>
          </a:p>
          <a:p>
            <a:pPr lvl="1"/>
            <a:r>
              <a:rPr/>
              <a:t>一般相対性理論: 一般共変</a:t>
            </a:r>
          </a:p>
          <a:p>
            <a:pPr lvl="1"/>
            <a:r>
              <a:rPr/>
              <a:t>超弦理論: Lorentz共変、超対称性不変など</a:t>
            </a:r>
          </a:p>
          <a:p>
            <a:pPr lvl="1"/>
            <a:r>
              <a:rPr/>
              <a:t>Newtonの運動方程式: Galilei不変</a:t>
            </a:r>
          </a:p>
        </p:txBody>
      </p:sp>
    </p:spTree>
  </p:cSl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21 未知のベクトル・テンソル成分の共変・反変の判断</a:t>
            </a:r>
          </a:p>
        </p:txBody>
      </p:sp>
    </p:spTree>
  </p:cSl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未知のベクトル・テンソル成分の共変・反変の判断</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a:t>共変な方程式に添え字規則を使うと、未知のベクトル・テンソル成分が共変か反変かわかる</a:t>
                </a:r>
              </a:p>
              <a:p>
                <a:pPr lvl="0"/>
                <a:r>
                  <a:rPr b="1"/>
                  <a:t>実格子ベクトルの変換行列</a:t>
                </a:r>
                <a:r>
                  <a:rPr/>
                  <a:t>: </a:t>
                </a:r>
                <a14:m>
                  <m:oMath xmlns:m="http://schemas.openxmlformats.org/officeDocument/2006/math">
                    <m:sSub>
                      <m:e>
                        <m:sSup>
                          <m:e>
                            <m:r>
                              <m:rPr>
                                <m:sty m:val="b"/>
                              </m:rPr>
                              <m:t>a</m:t>
                            </m:r>
                          </m:e>
                          <m:sup>
                            <m:r>
                              <m:rPr>
                                <m:sty m:val="p"/>
                              </m:rPr>
                              <m:t>′</m:t>
                            </m:r>
                          </m:sup>
                        </m:sSup>
                      </m:e>
                      <m:sub>
                        <m:r>
                          <m:t>i</m:t>
                        </m:r>
                      </m:sub>
                    </m:sSub>
                    <m:r>
                      <m:rPr>
                        <m:sty m:val="p"/>
                      </m:rPr>
                      <m:t>=</m:t>
                    </m:r>
                    <m:sSub>
                      <m:e>
                        <m:r>
                          <m:t>t</m:t>
                        </m:r>
                      </m:e>
                      <m:sub>
                        <m:r>
                          <m:t>i</m:t>
                        </m:r>
                      </m:sub>
                    </m:sSub>
                    <m:sSup>
                      <m:e>
                        <m:r>
                          <m:t>​</m:t>
                        </m:r>
                      </m:e>
                      <m:sup>
                        <m:r>
                          <m:t>j</m:t>
                        </m:r>
                      </m:sup>
                    </m:sSup>
                    <m:sSub>
                      <m:e>
                        <m:r>
                          <m:rPr>
                            <m:sty m:val="b"/>
                          </m:rPr>
                          <m:t>a</m:t>
                        </m:r>
                      </m:e>
                      <m:sub>
                        <m:r>
                          <m:t>j</m:t>
                        </m:r>
                      </m:sub>
                    </m:sSub>
                  </m:oMath>
                </a14:m>
              </a:p>
              <a:p>
                <a:pPr lvl="1"/>
                <a14:m>
                  <m:oMath xmlns:m="http://schemas.openxmlformats.org/officeDocument/2006/math">
                    <m:sSub>
                      <m:e>
                        <m:sSup>
                          <m:e>
                            <m:r>
                              <m:rPr>
                                <m:sty m:val="b"/>
                              </m:rPr>
                              <m:t>a</m:t>
                            </m:r>
                          </m:e>
                          <m:sup>
                            <m:r>
                              <m:rPr>
                                <m:sty m:val="p"/>
                              </m:rPr>
                              <m:t>′</m:t>
                            </m:r>
                          </m:sup>
                        </m:sSup>
                      </m:e>
                      <m:sub>
                        <m:r>
                          <m:t>i</m:t>
                        </m:r>
                      </m:sub>
                    </m:sSub>
                  </m:oMath>
                </a14:m>
                <a:r>
                  <a:rPr/>
                  <a:t> と </a:t>
                </a:r>
                <a14:m>
                  <m:oMath xmlns:m="http://schemas.openxmlformats.org/officeDocument/2006/math">
                    <m:sSub>
                      <m:e>
                        <m:r>
                          <m:rPr>
                            <m:sty m:val="b"/>
                          </m:rPr>
                          <m:t>a</m:t>
                        </m:r>
                      </m:e>
                      <m:sub>
                        <m:r>
                          <m:t>j</m:t>
                        </m:r>
                      </m:sub>
                    </m:sSub>
                  </m:oMath>
                </a14:m>
                <a:r>
                  <a:rPr/>
                  <a:t> はどちらも共変ベクトル (添え字は下付き)</a:t>
                </a:r>
              </a:p>
              <a:p>
                <a:pPr lvl="1"/>
                <a:r>
                  <a:rPr/>
                  <a:t>共変形式になるためには </a:t>
                </a:r>
                <a14:m>
                  <m:oMath xmlns:m="http://schemas.openxmlformats.org/officeDocument/2006/math">
                    <m:sSub>
                      <m:e>
                        <m:r>
                          <m:t>t</m:t>
                        </m:r>
                      </m:e>
                      <m:sub>
                        <m:r>
                          <m:t>i</m:t>
                        </m:r>
                      </m:sub>
                    </m:sSub>
                    <m:sSup>
                      <m:e>
                        <m:r>
                          <m:t>​</m:t>
                        </m:r>
                      </m:e>
                      <m:sup>
                        <m:r>
                          <m:t>j</m:t>
                        </m:r>
                      </m:sup>
                    </m:sSup>
                  </m:oMath>
                </a14:m>
                <a:r>
                  <a:rPr/>
                  <a:t> の添え字 </a:t>
                </a:r>
                <a14:m>
                  <m:oMath xmlns:m="http://schemas.openxmlformats.org/officeDocument/2006/math">
                    <m:r>
                      <m:t>i</m:t>
                    </m:r>
                  </m:oMath>
                </a14:m>
                <a:r>
                  <a:rPr/>
                  <a:t> が下付き、 </a:t>
                </a:r>
                <a14:m>
                  <m:oMath xmlns:m="http://schemas.openxmlformats.org/officeDocument/2006/math">
                    <m:r>
                      <m:t>j</m:t>
                    </m:r>
                  </m:oMath>
                </a14:m>
                <a:r>
                  <a:rPr/>
                  <a:t> が上付きである必要がある</a:t>
                </a:r>
              </a:p>
              <a:p>
                <a:pPr lvl="2"/>
                <a:r>
                  <a:rPr/>
                  <a:t>よって </a:t>
                </a:r>
                <a14:m>
                  <m:oMath xmlns:m="http://schemas.openxmlformats.org/officeDocument/2006/math">
                    <m:sSub>
                      <m:e>
                        <m:r>
                          <m:t>t</m:t>
                        </m:r>
                      </m:e>
                      <m:sub>
                        <m:r>
                          <m:t>i</m:t>
                        </m:r>
                      </m:sub>
                    </m:sSub>
                    <m:sSup>
                      <m:e>
                        <m:r>
                          <m:t>​</m:t>
                        </m:r>
                      </m:e>
                      <m:sup>
                        <m:r>
                          <m:t>j</m:t>
                        </m:r>
                      </m:sup>
                    </m:sSup>
                  </m:oMath>
                </a14:m>
                <a:r>
                  <a:rPr/>
                  <a:t> は</a:t>
                </a:r>
                <a:r>
                  <a:rPr b="1"/>
                  <a:t>共変成分と反変成分を1つずつ持つ2階混合テンソル</a:t>
                </a:r>
              </a:p>
              <a:p>
                <a:pPr lvl="1"/>
                <a:r>
                  <a:rPr/>
                  <a:t>スライド21の図1: </a:t>
                </a:r>
                <a:r>
                  <a:rPr>
                    <a:latin typeface="Courier"/>
                  </a:rPr>
                  <a:t>images\slide21_image1.png</a:t>
                </a:r>
              </a:p>
              <a:p>
                <a:pPr lvl="0"/>
                <a:r>
                  <a:rPr b="1"/>
                  <a:t>逆格子ベクトルの変換行列</a:t>
                </a:r>
                <a:r>
                  <a:rPr/>
                  <a:t>: 同様に、反変成分と共変成分を1つずつ持つ2階混合テンソル</a:t>
                </a:r>
              </a:p>
            </p:txBody>
          </p:sp>
        </mc:Choice>
      </mc:AlternateContent>
    </p:spTree>
  </p:cSl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22 計量テンソルは共変成分 &lt;=&gt; 反変成分を変換する</a:t>
            </a:r>
          </a:p>
        </p:txBody>
      </p:sp>
    </p:spTree>
  </p:cSl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計量テンソルは共変成分 &lt;=&gt; 反変成分を変換する</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b="1"/>
                  <a:t>以前に証明した結果</a:t>
                </a:r>
                <a:r>
                  <a:rPr/>
                  <a:t>: 実格子ベクトル =&gt; 逆格子ベクトルの変換行列は逆格子の計量テンソル</a:t>
                </a:r>
              </a:p>
              <a:p>
                <a:pPr lvl="0"/>
                <a14:m>
                  <m:oMathPara xmlns:m="http://schemas.openxmlformats.org/officeDocument/2006/math">
                    <m:oMathParaPr>
                      <m:jc m:val="center"/>
                    </m:oMathParaPr>
                    <m:oMath>
                      <m:sSup>
                        <m:e>
                          <m:r>
                            <m:rPr>
                              <m:sty m:val="b"/>
                            </m:rPr>
                            <m:t>a</m:t>
                          </m:r>
                        </m:e>
                        <m:sup>
                          <m:r>
                            <m:rPr>
                              <m:sty m:val="p"/>
                            </m:rPr>
                            <m:t>*</m:t>
                          </m:r>
                          <m:r>
                            <m:t>i</m:t>
                          </m:r>
                        </m:sup>
                      </m:sSup>
                      <m:r>
                        <m:rPr>
                          <m:sty m:val="p"/>
                        </m:rPr>
                        <m:t>=</m:t>
                      </m:r>
                      <m:sSup>
                        <m:e>
                          <m:r>
                            <m:t>g</m:t>
                          </m:r>
                        </m:e>
                        <m:sup>
                          <m:r>
                            <m:t>i</m:t>
                          </m:r>
                          <m:r>
                            <m:t>j</m:t>
                          </m:r>
                        </m:sup>
                      </m:sSup>
                      <m:sSub>
                        <m:e>
                          <m:r>
                            <m:rPr>
                              <m:sty m:val="b"/>
                            </m:rPr>
                            <m:t>a</m:t>
                          </m:r>
                        </m:e>
                        <m:sub>
                          <m:r>
                            <m:t>j</m:t>
                          </m:r>
                        </m:sub>
                      </m:sSub>
                    </m:oMath>
                  </m:oMathPara>
                </a14:m>
              </a:p>
              <a:p>
                <a:pPr lvl="1"/>
                <a14:m>
                  <m:oMath xmlns:m="http://schemas.openxmlformats.org/officeDocument/2006/math">
                    <m:sSup>
                      <m:e>
                        <m:r>
                          <m:rPr>
                            <m:sty m:val="b"/>
                          </m:rPr>
                          <m:t>a</m:t>
                        </m:r>
                      </m:e>
                      <m:sup>
                        <m:r>
                          <m:rPr>
                            <m:sty m:val="p"/>
                          </m:rPr>
                          <m:t>*</m:t>
                        </m:r>
                        <m:r>
                          <m:t>i</m:t>
                        </m:r>
                      </m:sup>
                    </m:sSup>
                  </m:oMath>
                </a14:m>
                <a:r>
                  <a:rPr/>
                  <a:t> は反変ベクトル、</a:t>
                </a:r>
                <a14:m>
                  <m:oMath xmlns:m="http://schemas.openxmlformats.org/officeDocument/2006/math">
                    <m:sSub>
                      <m:e>
                        <m:r>
                          <m:rPr>
                            <m:sty m:val="b"/>
                          </m:rPr>
                          <m:t>a</m:t>
                        </m:r>
                      </m:e>
                      <m:sub>
                        <m:r>
                          <m:t>j</m:t>
                        </m:r>
                      </m:sub>
                    </m:sSub>
                  </m:oMath>
                </a14:m>
                <a:r>
                  <a:rPr/>
                  <a:t> は共変ベクトル</a:t>
                </a:r>
              </a:p>
              <a:p>
                <a:pPr lvl="1"/>
                <a14:m>
                  <m:oMath xmlns:m="http://schemas.openxmlformats.org/officeDocument/2006/math">
                    <m:sSup>
                      <m:e>
                        <m:r>
                          <m:t>g</m:t>
                        </m:r>
                      </m:e>
                      <m:sup>
                        <m:r>
                          <m:t>i</m:t>
                        </m:r>
                        <m:r>
                          <m:t>j</m:t>
                        </m:r>
                      </m:sup>
                    </m:sSup>
                  </m:oMath>
                </a14:m>
                <a:r>
                  <a:rPr/>
                  <a:t> が共変添え字を反変添え字に「上げる」役割を果たす</a:t>
                </a:r>
              </a:p>
              <a:p>
                <a:pPr lvl="0"/>
                <a:r>
                  <a:rPr b="1"/>
                  <a:t>逆格子ベクトルの性質</a:t>
                </a:r>
                <a:r>
                  <a:rPr/>
                  <a:t>: </a:t>
                </a:r>
                <a14:m>
                  <m:oMath xmlns:m="http://schemas.openxmlformats.org/officeDocument/2006/math">
                    <m:sSup>
                      <m:e>
                        <m:r>
                          <m:rPr>
                            <m:sty m:val="b"/>
                          </m:rPr>
                          <m:t>a</m:t>
                        </m:r>
                      </m:e>
                      <m:sup>
                        <m:r>
                          <m:rPr>
                            <m:sty m:val="p"/>
                          </m:rPr>
                          <m:t>*</m:t>
                        </m:r>
                        <m:r>
                          <m:t>i</m:t>
                        </m:r>
                      </m:sup>
                    </m:sSup>
                    <m:r>
                      <m:rPr>
                        <m:sty m:val="p"/>
                      </m:rPr>
                      <m:t>⋅</m:t>
                    </m:r>
                    <m:sSub>
                      <m:e>
                        <m:r>
                          <m:rPr>
                            <m:sty m:val="b"/>
                          </m:rPr>
                          <m:t>a</m:t>
                        </m:r>
                      </m:e>
                      <m:sub>
                        <m:r>
                          <m:t>j</m:t>
                        </m:r>
                      </m:sub>
                    </m:sSub>
                    <m:r>
                      <m:rPr>
                        <m:sty m:val="p"/>
                      </m:rPr>
                      <m:t>=</m:t>
                    </m:r>
                    <m:sSub>
                      <m:e>
                        <m:r>
                          <m:t>δ</m:t>
                        </m:r>
                      </m:e>
                      <m:sub>
                        <m:r>
                          <m:t>i</m:t>
                        </m:r>
                        <m:r>
                          <m:t>j</m:t>
                        </m:r>
                      </m:sub>
                    </m:sSub>
                  </m:oMath>
                </a14:m>
                <a:r>
                  <a:rPr/>
                  <a:t> より</a:t>
                </a:r>
              </a:p>
              <a:p>
                <a:pPr lvl="0"/>
                <a14:m>
                  <m:oMathPara xmlns:m="http://schemas.openxmlformats.org/officeDocument/2006/math">
                    <m:oMathParaPr>
                      <m:jc m:val="center"/>
                    </m:oMathParaPr>
                    <m:oMath>
                      <m:sSup>
                        <m:e>
                          <m:r>
                            <m:rPr>
                              <m:sty m:val="b"/>
                            </m:rPr>
                            <m:t>a</m:t>
                          </m:r>
                        </m:e>
                        <m:sup>
                          <m:r>
                            <m:rPr>
                              <m:sty m:val="p"/>
                            </m:rPr>
                            <m:t>*</m:t>
                          </m:r>
                          <m:r>
                            <m:t>i</m:t>
                          </m:r>
                        </m:sup>
                      </m:sSup>
                      <m:r>
                        <m:rPr>
                          <m:sty m:val="p"/>
                        </m:rPr>
                        <m:t>⋅</m:t>
                      </m:r>
                      <m:sSub>
                        <m:e>
                          <m:r>
                            <m:rPr>
                              <m:sty m:val="b"/>
                            </m:rPr>
                            <m:t>a</m:t>
                          </m:r>
                        </m:e>
                        <m:sub>
                          <m:r>
                            <m:t>j</m:t>
                          </m:r>
                        </m:sub>
                      </m:sSub>
                      <m:r>
                        <m:rPr>
                          <m:sty m:val="p"/>
                        </m:rPr>
                        <m:t>=</m:t>
                      </m:r>
                      <m:nary>
                        <m:naryPr>
                          <m:chr m:val="∑"/>
                          <m:limLoc m:val="undOvr"/>
                          <m:subHide m:val="off"/>
                          <m:supHide m:val="on"/>
                        </m:naryPr>
                        <m:sub>
                          <m:r>
                            <m:t>k</m:t>
                          </m:r>
                        </m:sub>
                        <m:sup>
                          <m:r>
                            <m:t>​</m:t>
                          </m:r>
                        </m:sup>
                        <m:e>
                          <m:sSup>
                            <m:e>
                              <m:r>
                                <m:t>g</m:t>
                              </m:r>
                            </m:e>
                            <m:sup>
                              <m:r>
                                <m:t>i</m:t>
                              </m:r>
                              <m:r>
                                <m:t>k</m:t>
                              </m:r>
                            </m:sup>
                          </m:sSup>
                        </m:e>
                      </m:nary>
                      <m:sSub>
                        <m:e>
                          <m:r>
                            <m:rPr>
                              <m:sty m:val="b"/>
                            </m:rPr>
                            <m:t>a</m:t>
                          </m:r>
                        </m:e>
                        <m:sub>
                          <m:r>
                            <m:t>k</m:t>
                          </m:r>
                        </m:sub>
                      </m:sSub>
                      <m:r>
                        <m:rPr>
                          <m:sty m:val="p"/>
                        </m:rPr>
                        <m:t>⋅</m:t>
                      </m:r>
                      <m:sSub>
                        <m:e>
                          <m:r>
                            <m:rPr>
                              <m:sty m:val="b"/>
                            </m:rPr>
                            <m:t>a</m:t>
                          </m:r>
                        </m:e>
                        <m:sub>
                          <m:r>
                            <m:t>j</m:t>
                          </m:r>
                        </m:sub>
                      </m:sSub>
                      <m:r>
                        <m:rPr>
                          <m:sty m:val="p"/>
                        </m:rPr>
                        <m:t>=</m:t>
                      </m:r>
                      <m:nary>
                        <m:naryPr>
                          <m:chr m:val="∑"/>
                          <m:limLoc m:val="undOvr"/>
                          <m:subHide m:val="off"/>
                          <m:supHide m:val="on"/>
                        </m:naryPr>
                        <m:sub>
                          <m:r>
                            <m:t>k</m:t>
                          </m:r>
                        </m:sub>
                        <m:sup>
                          <m:r>
                            <m:t>​</m:t>
                          </m:r>
                        </m:sup>
                        <m:e>
                          <m:sSup>
                            <m:e>
                              <m:r>
                                <m:t>g</m:t>
                              </m:r>
                            </m:e>
                            <m:sup>
                              <m:r>
                                <m:t>i</m:t>
                              </m:r>
                              <m:r>
                                <m:t>k</m:t>
                              </m:r>
                            </m:sup>
                          </m:sSup>
                        </m:e>
                      </m:nary>
                      <m:sSub>
                        <m:e>
                          <m:r>
                            <m:t>g</m:t>
                          </m:r>
                        </m:e>
                        <m:sub>
                          <m:r>
                            <m:t>k</m:t>
                          </m:r>
                          <m:r>
                            <m:t>j</m:t>
                          </m:r>
                        </m:sub>
                      </m:sSub>
                    </m:oMath>
                  </m:oMathPara>
                </a14:m>
              </a:p>
              <a:p>
                <a:pPr lvl="0"/>
                <a:r>
                  <a:rPr/>
                  <a:t>したがって、</a:t>
                </a:r>
              </a:p>
              <a:p>
                <a:pPr lvl="0"/>
                <a14:m>
                  <m:oMathPara xmlns:m="http://schemas.openxmlformats.org/officeDocument/2006/math">
                    <m:oMathParaPr>
                      <m:jc m:val="center"/>
                    </m:oMathParaPr>
                    <m:oMath>
                      <m:nary>
                        <m:naryPr>
                          <m:chr m:val="∑"/>
                          <m:limLoc m:val="undOvr"/>
                          <m:subHide m:val="off"/>
                          <m:supHide m:val="on"/>
                        </m:naryPr>
                        <m:sub>
                          <m:r>
                            <m:t>k</m:t>
                          </m:r>
                        </m:sub>
                        <m:sup>
                          <m:r>
                            <m:t>​</m:t>
                          </m:r>
                        </m:sup>
                        <m:e>
                          <m:sSup>
                            <m:e>
                              <m:r>
                                <m:t>g</m:t>
                              </m:r>
                            </m:e>
                            <m:sup>
                              <m:r>
                                <m:t>i</m:t>
                              </m:r>
                              <m:r>
                                <m:t>k</m:t>
                              </m:r>
                            </m:sup>
                          </m:sSup>
                        </m:e>
                      </m:nary>
                      <m:sSub>
                        <m:e>
                          <m:r>
                            <m:t>g</m:t>
                          </m:r>
                        </m:e>
                        <m:sub>
                          <m:r>
                            <m:t>k</m:t>
                          </m:r>
                          <m:r>
                            <m:t>j</m:t>
                          </m:r>
                        </m:sub>
                      </m:sSub>
                      <m:r>
                        <m:rPr>
                          <m:sty m:val="p"/>
                        </m:rPr>
                        <m:t>=</m:t>
                      </m:r>
                      <m:sSubSup>
                        <m:e>
                          <m:r>
                            <m:t>δ</m:t>
                          </m:r>
                        </m:e>
                        <m:sub>
                          <m:r>
                            <m:t>j</m:t>
                          </m:r>
                        </m:sub>
                        <m:sup>
                          <m:r>
                            <m:t>i</m:t>
                          </m:r>
                        </m:sup>
                      </m:sSubSup>
                    </m:oMath>
                  </m:oMathPara>
                </a14:m>
              </a:p>
              <a:p>
                <a:pPr lvl="1"/>
                <a:r>
                  <a:rPr/>
                  <a:t>これは </a:t>
                </a:r>
                <a14:m>
                  <m:oMath xmlns:m="http://schemas.openxmlformats.org/officeDocument/2006/math">
                    <m:sSup>
                      <m:e>
                        <m:r>
                          <m:t>G</m:t>
                        </m:r>
                      </m:e>
                      <m:sup>
                        <m:r>
                          <m:rPr>
                            <m:sty m:val="p"/>
                          </m:rPr>
                          <m:t>−</m:t>
                        </m:r>
                        <m:r>
                          <m:t>1</m:t>
                        </m:r>
                      </m:sup>
                    </m:sSup>
                    <m:r>
                      <m:t>G</m:t>
                    </m:r>
                    <m:r>
                      <m:rPr>
                        <m:sty m:val="p"/>
                      </m:rPr>
                      <m:t>=</m:t>
                    </m:r>
                    <m:r>
                      <m:t>I</m:t>
                    </m:r>
                  </m:oMath>
                </a14:m>
                <a:r>
                  <a:rPr/>
                  <a:t> という行列の関係を示している</a:t>
                </a:r>
              </a:p>
              <a:p>
                <a:pPr lvl="1"/>
                <a14:m>
                  <m:oMath xmlns:m="http://schemas.openxmlformats.org/officeDocument/2006/math">
                    <m:sSup>
                      <m:e>
                        <m:r>
                          <m:t>g</m:t>
                        </m:r>
                      </m:e>
                      <m:sup>
                        <m:r>
                          <m:t>i</m:t>
                        </m:r>
                        <m:r>
                          <m:t>k</m:t>
                        </m:r>
                      </m:sup>
                    </m:sSup>
                  </m:oMath>
                </a14:m>
                <a:r>
                  <a:rPr/>
                  <a:t> (反変計量テンソル) は </a:t>
                </a:r>
                <a14:m>
                  <m:oMath xmlns:m="http://schemas.openxmlformats.org/officeDocument/2006/math">
                    <m:sSub>
                      <m:e>
                        <m:r>
                          <m:t>g</m:t>
                        </m:r>
                      </m:e>
                      <m:sub>
                        <m:r>
                          <m:t>k</m:t>
                        </m:r>
                        <m:r>
                          <m:t>j</m:t>
                        </m:r>
                      </m:sub>
                    </m:sSub>
                  </m:oMath>
                </a14:m>
                <a:r>
                  <a:rPr/>
                  <a:t> (共変計量テンソル) の逆行列である</a:t>
                </a:r>
              </a:p>
              <a:p>
                <a:pPr lvl="1"/>
                <a:r>
                  <a:rPr/>
                  <a:t>スライド22の図1: </a:t>
                </a:r>
                <a:r>
                  <a:rPr>
                    <a:latin typeface="Courier"/>
                  </a:rPr>
                  <a:t>images\slide22_image1.png</a:t>
                </a:r>
              </a:p>
            </p:txBody>
          </p:sp>
        </mc:Choice>
      </mc:AlternateContent>
    </p:spTree>
  </p:cSl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23 共変成分と反変成分: 微分</a:t>
            </a:r>
          </a:p>
        </p:txBody>
      </p:sp>
    </p:spTree>
  </p:cSl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共変成分と反変成分: 微分</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a:t>共変成分か反変成分かは、座標変換して変換行列を確認する</a:t>
                </a:r>
              </a:p>
              <a:p>
                <a:pPr lvl="0"/>
                <a:r>
                  <a:rPr b="1"/>
                  <a:t>スカラー関数 </a:t>
                </a:r>
                <a14:m>
                  <m:oMath xmlns:m="http://schemas.openxmlformats.org/officeDocument/2006/math">
                    <m:r>
                      <m:t>F</m:t>
                    </m:r>
                    <m:r>
                      <m:rPr>
                        <m:sty m:val="p"/>
                      </m:rPr>
                      <m:t>(</m:t>
                    </m:r>
                    <m:sSup>
                      <m:e>
                        <m:r>
                          <m:t>x</m:t>
                        </m:r>
                      </m:e>
                      <m:sup>
                        <m:r>
                          <m:t>i</m:t>
                        </m:r>
                      </m:sup>
                    </m:sSup>
                    <m:r>
                      <m:rPr>
                        <m:sty m:val="p"/>
                      </m:rPr>
                      <m:t>)</m:t>
                    </m:r>
                  </m:oMath>
                </a14:m>
                <a:r>
                  <a:rPr b="1"/>
                  <a:t> の座標微分</a:t>
                </a:r>
                <a:r>
                  <a:rPr/>
                  <a:t>:</a:t>
                </a:r>
              </a:p>
              <a:p>
                <a:pPr lvl="0"/>
                <a14:m>
                  <m:oMathPara xmlns:m="http://schemas.openxmlformats.org/officeDocument/2006/math">
                    <m:oMathParaPr>
                      <m:jc m:val="center"/>
                    </m:oMathParaPr>
                    <m:oMath>
                      <m:f>
                        <m:fPr>
                          <m:type m:val="bar"/>
                        </m:fPr>
                        <m:num>
                          <m:r>
                            <m:rPr>
                              <m:sty m:val="p"/>
                            </m:rPr>
                            <m:t>∂</m:t>
                          </m:r>
                          <m:r>
                            <m:t>F</m:t>
                          </m:r>
                        </m:num>
                        <m:den>
                          <m:r>
                            <m:rPr>
                              <m:sty m:val="p"/>
                            </m:rPr>
                            <m:t>∂</m:t>
                          </m:r>
                          <m:sSup>
                            <m:e>
                              <m:sSup>
                                <m:e>
                                  <m:r>
                                    <m:t>x</m:t>
                                  </m:r>
                                </m:e>
                                <m:sup>
                                  <m:r>
                                    <m:rPr>
                                      <m:sty m:val="p"/>
                                    </m:rPr>
                                    <m:t>′</m:t>
                                  </m:r>
                                </m:sup>
                              </m:sSup>
                            </m:e>
                            <m:sup>
                              <m:r>
                                <m:t>i</m:t>
                              </m:r>
                            </m:sup>
                          </m:sSup>
                        </m:den>
                      </m:f>
                      <m:r>
                        <m:rPr>
                          <m:sty m:val="p"/>
                        </m:rPr>
                        <m:t>=</m:t>
                      </m:r>
                      <m:nary>
                        <m:naryPr>
                          <m:chr m:val="∑"/>
                          <m:limLoc m:val="undOvr"/>
                          <m:subHide m:val="off"/>
                          <m:supHide m:val="on"/>
                        </m:naryPr>
                        <m:sub>
                          <m:r>
                            <m:t>j</m:t>
                          </m:r>
                        </m:sub>
                        <m:sup>
                          <m:r>
                            <m:t>​</m:t>
                          </m:r>
                        </m:sup>
                        <m:e>
                          <m:f>
                            <m:fPr>
                              <m:type m:val="bar"/>
                            </m:fPr>
                            <m:num>
                              <m:r>
                                <m:rPr>
                                  <m:sty m:val="p"/>
                                </m:rPr>
                                <m:t>∂</m:t>
                              </m:r>
                              <m:sSup>
                                <m:e>
                                  <m:r>
                                    <m:t>x</m:t>
                                  </m:r>
                                </m:e>
                                <m:sup>
                                  <m:r>
                                    <m:t>j</m:t>
                                  </m:r>
                                </m:sup>
                              </m:sSup>
                            </m:num>
                            <m:den>
                              <m:r>
                                <m:rPr>
                                  <m:sty m:val="p"/>
                                </m:rPr>
                                <m:t>∂</m:t>
                              </m:r>
                              <m:sSup>
                                <m:e>
                                  <m:sSup>
                                    <m:e>
                                      <m:r>
                                        <m:t>x</m:t>
                                      </m:r>
                                    </m:e>
                                    <m:sup>
                                      <m:r>
                                        <m:rPr>
                                          <m:sty m:val="p"/>
                                        </m:rPr>
                                        <m:t>′</m:t>
                                      </m:r>
                                    </m:sup>
                                  </m:sSup>
                                </m:e>
                                <m:sup>
                                  <m:r>
                                    <m:t>i</m:t>
                                  </m:r>
                                </m:sup>
                              </m:sSup>
                            </m:den>
                          </m:f>
                        </m:e>
                      </m:nary>
                      <m:f>
                        <m:fPr>
                          <m:type m:val="bar"/>
                        </m:fPr>
                        <m:num>
                          <m:r>
                            <m:rPr>
                              <m:sty m:val="p"/>
                            </m:rPr>
                            <m:t>∂</m:t>
                          </m:r>
                          <m:r>
                            <m:t>F</m:t>
                          </m:r>
                        </m:num>
                        <m:den>
                          <m:r>
                            <m:rPr>
                              <m:sty m:val="p"/>
                            </m:rPr>
                            <m:t>∂</m:t>
                          </m:r>
                          <m:sSup>
                            <m:e>
                              <m:r>
                                <m:t>x</m:t>
                              </m:r>
                            </m:e>
                            <m:sup>
                              <m:r>
                                <m:t>j</m:t>
                              </m:r>
                            </m:sup>
                          </m:sSup>
                        </m:den>
                      </m:f>
                    </m:oMath>
                  </m:oMathPara>
                </a14:m>
              </a:p>
              <a:p>
                <a:pPr lvl="0"/>
                <a:r>
                  <a:rPr/>
                  <a:t>ここで、</a:t>
                </a:r>
                <a14:m>
                  <m:oMath xmlns:m="http://schemas.openxmlformats.org/officeDocument/2006/math">
                    <m:sSup>
                      <m:e>
                        <m:r>
                          <m:t>x</m:t>
                        </m:r>
                      </m:e>
                      <m:sup>
                        <m:r>
                          <m:t>j</m:t>
                        </m:r>
                      </m:sup>
                    </m:sSup>
                  </m:oMath>
                </a14:m>
                <a:r>
                  <a:rPr/>
                  <a:t> は反変座標 </a:t>
                </a:r>
                <a14:m>
                  <m:oMath xmlns:m="http://schemas.openxmlformats.org/officeDocument/2006/math">
                    <m:sSup>
                      <m:e>
                        <m:sSup>
                          <m:e>
                            <m:r>
                              <m:t>x</m:t>
                            </m:r>
                          </m:e>
                          <m:sup>
                            <m:r>
                              <m:rPr>
                                <m:sty m:val="p"/>
                              </m:rPr>
                              <m:t>′</m:t>
                            </m:r>
                          </m:sup>
                        </m:sSup>
                      </m:e>
                      <m:sup>
                        <m:r>
                          <m:t>i</m:t>
                        </m:r>
                      </m:sup>
                    </m:sSup>
                  </m:oMath>
                </a14:m>
                <a:r>
                  <a:rPr/>
                  <a:t> の関数であり、</a:t>
                </a:r>
                <a14:m>
                  <m:oMath xmlns:m="http://schemas.openxmlformats.org/officeDocument/2006/math">
                    <m:f>
                      <m:fPr>
                        <m:type m:val="bar"/>
                      </m:fPr>
                      <m:num>
                        <m:r>
                          <m:rPr>
                            <m:sty m:val="p"/>
                          </m:rPr>
                          <m:t>∂</m:t>
                        </m:r>
                        <m:sSup>
                          <m:e>
                            <m:r>
                              <m:t>x</m:t>
                            </m:r>
                          </m:e>
                          <m:sup>
                            <m:r>
                              <m:t>j</m:t>
                            </m:r>
                          </m:sup>
                        </m:sSup>
                      </m:num>
                      <m:den>
                        <m:r>
                          <m:rPr>
                            <m:sty m:val="p"/>
                          </m:rPr>
                          <m:t>∂</m:t>
                        </m:r>
                        <m:sSup>
                          <m:e>
                            <m:sSup>
                              <m:e>
                                <m:r>
                                  <m:t>x</m:t>
                                </m:r>
                              </m:e>
                              <m:sup>
                                <m:r>
                                  <m:rPr>
                                    <m:sty m:val="p"/>
                                  </m:rPr>
                                  <m:t>′</m:t>
                                </m:r>
                              </m:sup>
                            </m:sSup>
                          </m:e>
                          <m:sup>
                            <m:r>
                              <m:t>i</m:t>
                            </m:r>
                          </m:sup>
                        </m:sSup>
                      </m:den>
                    </m:f>
                  </m:oMath>
                </a14:m>
                <a:r>
                  <a:rPr/>
                  <a:t> は変換行列 </a:t>
                </a:r>
                <a14:m>
                  <m:oMath xmlns:m="http://schemas.openxmlformats.org/officeDocument/2006/math">
                    <m:r>
                      <m:t>T</m:t>
                    </m:r>
                  </m:oMath>
                </a14:m>
                <a:r>
                  <a:rPr/>
                  <a:t> の逆行列の成分 </a:t>
                </a:r>
                <a14:m>
                  <m:oMath xmlns:m="http://schemas.openxmlformats.org/officeDocument/2006/math">
                    <m:r>
                      <m:rPr>
                        <m:sty m:val="p"/>
                      </m:rPr>
                      <m:t>(</m:t>
                    </m:r>
                    <m:sSup>
                      <m:e>
                        <m:r>
                          <m:t>T</m:t>
                        </m:r>
                      </m:e>
                      <m:sup>
                        <m:r>
                          <m:rPr>
                            <m:sty m:val="p"/>
                          </m:rPr>
                          <m:t>−</m:t>
                        </m:r>
                        <m:r>
                          <m:t>1</m:t>
                        </m:r>
                      </m:sup>
                    </m:sSup>
                    <m:sSub>
                      <m:e>
                        <m:r>
                          <m:rPr>
                            <m:sty m:val="p"/>
                          </m:rPr>
                          <m:t>)</m:t>
                        </m:r>
                      </m:e>
                      <m:sub>
                        <m:r>
                          <m:t>j</m:t>
                        </m:r>
                        <m:r>
                          <m:t>i</m:t>
                        </m:r>
                      </m:sub>
                    </m:sSub>
                  </m:oMath>
                </a14:m>
                <a:r>
                  <a:rPr/>
                  <a:t> に相当する</a:t>
                </a:r>
              </a:p>
              <a:p>
                <a:pPr lvl="1"/>
                <a:r>
                  <a:rPr/>
                  <a:t>したがって、</a:t>
                </a:r>
                <a14:m>
                  <m:oMath xmlns:m="http://schemas.openxmlformats.org/officeDocument/2006/math">
                    <m:f>
                      <m:fPr>
                        <m:type m:val="bar"/>
                      </m:fPr>
                      <m:num>
                        <m:r>
                          <m:rPr>
                            <m:sty m:val="p"/>
                          </m:rPr>
                          <m:t>∂</m:t>
                        </m:r>
                        <m:r>
                          <m:t>F</m:t>
                        </m:r>
                      </m:num>
                      <m:den>
                        <m:r>
                          <m:rPr>
                            <m:sty m:val="p"/>
                          </m:rPr>
                          <m:t>∂</m:t>
                        </m:r>
                        <m:sSup>
                          <m:e>
                            <m:sSup>
                              <m:e>
                                <m:r>
                                  <m:t>x</m:t>
                                </m:r>
                              </m:e>
                              <m:sup>
                                <m:r>
                                  <m:rPr>
                                    <m:sty m:val="p"/>
                                  </m:rPr>
                                  <m:t>′</m:t>
                                </m:r>
                              </m:sup>
                            </m:sSup>
                          </m:e>
                          <m:sup>
                            <m:r>
                              <m:t>i</m:t>
                            </m:r>
                          </m:sup>
                        </m:sSup>
                      </m:den>
                    </m:f>
                    <m:r>
                      <m:rPr>
                        <m:sty m:val="p"/>
                      </m:rPr>
                      <m:t>=</m:t>
                    </m:r>
                    <m:nary>
                      <m:naryPr>
                        <m:chr m:val="∑"/>
                        <m:limLoc m:val="undOvr"/>
                        <m:subHide m:val="off"/>
                        <m:supHide m:val="on"/>
                      </m:naryPr>
                      <m:sub>
                        <m:r>
                          <m:t>j</m:t>
                        </m:r>
                      </m:sub>
                      <m:sup>
                        <m:r>
                          <m:t>​</m:t>
                        </m:r>
                      </m:sup>
                      <m:e>
                        <m:r>
                          <m:rPr>
                            <m:sty m:val="p"/>
                          </m:rPr>
                          <m:t>(</m:t>
                        </m:r>
                      </m:e>
                    </m:nary>
                    <m:sSup>
                      <m:e>
                        <m:r>
                          <m:t>T</m:t>
                        </m:r>
                      </m:e>
                      <m:sup>
                        <m:r>
                          <m:rPr>
                            <m:sty m:val="p"/>
                          </m:rPr>
                          <m:t>−</m:t>
                        </m:r>
                        <m:r>
                          <m:t>1</m:t>
                        </m:r>
                      </m:sup>
                    </m:sSup>
                    <m:sSub>
                      <m:e>
                        <m:r>
                          <m:rPr>
                            <m:sty m:val="p"/>
                          </m:rPr>
                          <m:t>)</m:t>
                        </m:r>
                      </m:e>
                      <m:sub>
                        <m:r>
                          <m:t>j</m:t>
                        </m:r>
                        <m:r>
                          <m:t>i</m:t>
                        </m:r>
                      </m:sub>
                    </m:sSub>
                    <m:f>
                      <m:fPr>
                        <m:type m:val="bar"/>
                      </m:fPr>
                      <m:num>
                        <m:r>
                          <m:rPr>
                            <m:sty m:val="p"/>
                          </m:rPr>
                          <m:t>∂</m:t>
                        </m:r>
                        <m:r>
                          <m:t>F</m:t>
                        </m:r>
                      </m:num>
                      <m:den>
                        <m:r>
                          <m:rPr>
                            <m:sty m:val="p"/>
                          </m:rPr>
                          <m:t>∂</m:t>
                        </m:r>
                        <m:sSup>
                          <m:e>
                            <m:r>
                              <m:t>x</m:t>
                            </m:r>
                          </m:e>
                          <m:sup>
                            <m:r>
                              <m:t>j</m:t>
                            </m:r>
                          </m:sup>
                        </m:sSup>
                      </m:den>
                    </m:f>
                  </m:oMath>
                </a14:m>
              </a:p>
              <a:p>
                <a:pPr lvl="0"/>
                <a:r>
                  <a:rPr b="1"/>
                  <a:t>結論</a:t>
                </a:r>
                <a:r>
                  <a:rPr/>
                  <a:t>: スカラーを反変成分で微分すると共変ベクトルになる</a:t>
                </a:r>
              </a:p>
              <a:p>
                <a:pPr lvl="1"/>
                <a:r>
                  <a:rPr/>
                  <a:t>スライド23の図1: </a:t>
                </a:r>
                <a:r>
                  <a:rPr>
                    <a:latin typeface="Courier"/>
                  </a:rPr>
                  <a:t>images\slide23_image1.png</a:t>
                </a:r>
              </a:p>
            </p:txBody>
          </p:sp>
        </mc:Choice>
      </mc:AlternateContent>
    </p:spTree>
  </p:cSl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24 共変成分と反変成分: 物性テンソル</a:t>
            </a:r>
          </a:p>
        </p:txBody>
      </p:sp>
    </p:spTree>
  </p:cSl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共変成分と反変成分: 物性テンソル</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a:t>不変量 (スカラー) を既知の共変・反変成分で表すことで判別できる</a:t>
                </a:r>
              </a:p>
              <a:p>
                <a:pPr lvl="0"/>
                <a:r>
                  <a:rPr b="1"/>
                  <a:t>電界ベクトル</a:t>
                </a:r>
                <a:r>
                  <a:rPr/>
                  <a:t>: </a:t>
                </a:r>
                <a14:m>
                  <m:oMath xmlns:m="http://schemas.openxmlformats.org/officeDocument/2006/math">
                    <m:r>
                      <m:rPr>
                        <m:sty m:val="b"/>
                      </m:rPr>
                      <m:t>E</m:t>
                    </m:r>
                    <m:r>
                      <m:rPr>
                        <m:sty m:val="p"/>
                      </m:rPr>
                      <m:t>=</m:t>
                    </m:r>
                    <m:sSup>
                      <m:e>
                        <m:r>
                          <m:t>E</m:t>
                        </m:r>
                      </m:e>
                      <m:sup>
                        <m:r>
                          <m:t>i</m:t>
                        </m:r>
                      </m:sup>
                    </m:sSup>
                    <m:sSub>
                      <m:e>
                        <m:r>
                          <m:rPr>
                            <m:sty m:val="b"/>
                          </m:rPr>
                          <m:t>e</m:t>
                        </m:r>
                      </m:e>
                      <m:sub>
                        <m:r>
                          <m:t>i</m:t>
                        </m:r>
                      </m:sub>
                    </m:sSub>
                  </m:oMath>
                </a14:m>
              </a:p>
              <a:p>
                <a:pPr lvl="1"/>
                <a:r>
                  <a:rPr/>
                  <a:t>電界ベクトル成分 </a:t>
                </a:r>
                <a14:m>
                  <m:oMath xmlns:m="http://schemas.openxmlformats.org/officeDocument/2006/math">
                    <m:sSup>
                      <m:e>
                        <m:r>
                          <m:t>E</m:t>
                        </m:r>
                      </m:e>
                      <m:sup>
                        <m:r>
                          <m:t>i</m:t>
                        </m:r>
                      </m:sup>
                    </m:sSup>
                  </m:oMath>
                </a14:m>
                <a:r>
                  <a:rPr/>
                  <a:t>: 反変ベクトル</a:t>
                </a:r>
              </a:p>
              <a:p>
                <a:pPr lvl="0"/>
                <a:r>
                  <a:rPr b="1"/>
                  <a:t>誘電率テンソル </a:t>
                </a:r>
                <a14:m>
                  <m:oMath xmlns:m="http://schemas.openxmlformats.org/officeDocument/2006/math">
                    <m:sSub>
                      <m:e>
                        <m:r>
                          <m:t>ϵ</m:t>
                        </m:r>
                      </m:e>
                      <m:sub>
                        <m:r>
                          <m:t>i</m:t>
                        </m:r>
                        <m:r>
                          <m:t>j</m:t>
                        </m:r>
                      </m:sub>
                    </m:sSub>
                  </m:oMath>
                </a14:m>
                <a:r>
                  <a:rPr/>
                  <a:t>: 自由エネルギー </a:t>
                </a:r>
                <a14:m>
                  <m:oMath xmlns:m="http://schemas.openxmlformats.org/officeDocument/2006/math">
                    <m:r>
                      <m:t>G</m:t>
                    </m:r>
                  </m:oMath>
                </a14:m>
                <a:r>
                  <a:rPr/>
                  <a:t> は </a:t>
                </a:r>
                <a14:m>
                  <m:oMath xmlns:m="http://schemas.openxmlformats.org/officeDocument/2006/math">
                    <m:r>
                      <m:t>G</m:t>
                    </m:r>
                    <m:r>
                      <m:rPr>
                        <m:sty m:val="p"/>
                      </m:rPr>
                      <m:t>=</m:t>
                    </m:r>
                    <m:sSub>
                      <m:e>
                        <m:r>
                          <m:t>G</m:t>
                        </m:r>
                      </m:e>
                      <m:sub>
                        <m:r>
                          <m:t>0</m:t>
                        </m:r>
                      </m:sub>
                    </m:sSub>
                    <m:r>
                      <m:rPr>
                        <m:sty m:val="p"/>
                      </m:rPr>
                      <m:t>+</m:t>
                    </m:r>
                    <m:f>
                      <m:fPr>
                        <m:type m:val="bar"/>
                      </m:fPr>
                      <m:num>
                        <m:r>
                          <m:t>1</m:t>
                        </m:r>
                      </m:num>
                      <m:den>
                        <m:r>
                          <m:t>2</m:t>
                        </m:r>
                      </m:den>
                    </m:f>
                    <m:sSub>
                      <m:e>
                        <m:r>
                          <m:t>ϵ</m:t>
                        </m:r>
                      </m:e>
                      <m:sub>
                        <m:r>
                          <m:t>i</m:t>
                        </m:r>
                        <m:r>
                          <m:t>j</m:t>
                        </m:r>
                      </m:sub>
                    </m:sSub>
                    <m:sSup>
                      <m:e>
                        <m:r>
                          <m:t>E</m:t>
                        </m:r>
                      </m:e>
                      <m:sup>
                        <m:r>
                          <m:t>i</m:t>
                        </m:r>
                      </m:sup>
                    </m:sSup>
                    <m:sSup>
                      <m:e>
                        <m:r>
                          <m:t>E</m:t>
                        </m:r>
                      </m:e>
                      <m:sup>
                        <m:r>
                          <m:t>j</m:t>
                        </m:r>
                      </m:sup>
                    </m:sSup>
                  </m:oMath>
                </a14:m>
              </a:p>
              <a:p>
                <a:pPr lvl="1"/>
                <a14:m>
                  <m:oMath xmlns:m="http://schemas.openxmlformats.org/officeDocument/2006/math">
                    <m:r>
                      <m:t>G</m:t>
                    </m:r>
                  </m:oMath>
                </a14:m>
                <a:r>
                  <a:rPr/>
                  <a:t> はスカラー、</a:t>
                </a:r>
                <a14:m>
                  <m:oMath xmlns:m="http://schemas.openxmlformats.org/officeDocument/2006/math">
                    <m:sSup>
                      <m:e>
                        <m:r>
                          <m:t>E</m:t>
                        </m:r>
                      </m:e>
                      <m:sup>
                        <m:r>
                          <m:t>i</m:t>
                        </m:r>
                      </m:sup>
                    </m:sSup>
                  </m:oMath>
                </a14:m>
                <a:r>
                  <a:rPr/>
                  <a:t> は反変ベクトルなので、</a:t>
                </a:r>
                <a14:m>
                  <m:oMath xmlns:m="http://schemas.openxmlformats.org/officeDocument/2006/math">
                    <m:sSub>
                      <m:e>
                        <m:r>
                          <m:t>ϵ</m:t>
                        </m:r>
                      </m:e>
                      <m:sub>
                        <m:r>
                          <m:t>i</m:t>
                        </m:r>
                        <m:r>
                          <m:t>j</m:t>
                        </m:r>
                      </m:sub>
                    </m:sSub>
                  </m:oMath>
                </a14:m>
                <a:r>
                  <a:rPr/>
                  <a:t> は</a:t>
                </a:r>
                <a:r>
                  <a:rPr b="1"/>
                  <a:t>2階共変テンソル</a:t>
                </a:r>
                <a:r>
                  <a:rPr/>
                  <a:t> (スカラーの反変ベクトルによる2階微分)</a:t>
                </a:r>
              </a:p>
              <a:p>
                <a:pPr lvl="1"/>
                <a:r>
                  <a:rPr/>
                  <a:t>スライド24の図1: </a:t>
                </a:r>
                <a:r>
                  <a:rPr>
                    <a:latin typeface="Courier"/>
                  </a:rPr>
                  <a:t>images\slide24_image1.png</a:t>
                </a:r>
              </a:p>
              <a:p>
                <a:pPr lvl="0"/>
                <a:r>
                  <a:rPr b="1"/>
                  <a:t>ひずみテンソル </a:t>
                </a:r>
                <a14:m>
                  <m:oMath xmlns:m="http://schemas.openxmlformats.org/officeDocument/2006/math">
                    <m:sSubSup>
                      <m:e>
                        <m:r>
                          <m:t>ϵ</m:t>
                        </m:r>
                      </m:e>
                      <m:sub>
                        <m:r>
                          <m:t>j</m:t>
                        </m:r>
                      </m:sub>
                      <m:sup>
                        <m:r>
                          <m:t>i</m:t>
                        </m:r>
                      </m:sup>
                    </m:sSubSup>
                  </m:oMath>
                </a14:m>
                <a:r>
                  <a:rPr/>
                  <a:t>: 微小変位 </a:t>
                </a:r>
                <a14:m>
                  <m:oMath xmlns:m="http://schemas.openxmlformats.org/officeDocument/2006/math">
                    <m:r>
                      <m:rPr>
                        <m:sty m:val="p"/>
                      </m:rPr>
                      <m:t>Δ</m:t>
                    </m:r>
                    <m:sSup>
                      <m:e>
                        <m:r>
                          <m:t>x</m:t>
                        </m:r>
                      </m:e>
                      <m:sup>
                        <m:r>
                          <m:t>i</m:t>
                        </m:r>
                      </m:sup>
                    </m:sSup>
                  </m:oMath>
                </a14:m>
                <a:r>
                  <a:rPr/>
                  <a:t>（反変ベクトル）を位置 </a:t>
                </a:r>
                <a14:m>
                  <m:oMath xmlns:m="http://schemas.openxmlformats.org/officeDocument/2006/math">
                    <m:sSup>
                      <m:e>
                        <m:r>
                          <m:t>x</m:t>
                        </m:r>
                      </m:e>
                      <m:sup>
                        <m:r>
                          <m:t>j</m:t>
                        </m:r>
                      </m:sup>
                    </m:sSup>
                  </m:oMath>
                </a14:m>
                <a:r>
                  <a:rPr/>
                  <a:t>（反変ベクトル）で微分</a:t>
                </a:r>
              </a:p>
              <a:p>
                <a:pPr lvl="0"/>
                <a14:m>
                  <m:oMathPara xmlns:m="http://schemas.openxmlformats.org/officeDocument/2006/math">
                    <m:oMathParaPr>
                      <m:jc m:val="center"/>
                    </m:oMathParaPr>
                    <m:oMath>
                      <m:sSubSup>
                        <m:e>
                          <m:r>
                            <m:t>ϵ</m:t>
                          </m:r>
                        </m:e>
                        <m:sub>
                          <m:r>
                            <m:t>j</m:t>
                          </m:r>
                        </m:sub>
                        <m:sup>
                          <m:r>
                            <m:t>i</m:t>
                          </m:r>
                        </m:sup>
                      </m:sSubSup>
                      <m:r>
                        <m:rPr>
                          <m:sty m:val="p"/>
                        </m:rPr>
                        <m:t>=</m:t>
                      </m:r>
                      <m:f>
                        <m:fPr>
                          <m:type m:val="bar"/>
                        </m:fPr>
                        <m:num>
                          <m:r>
                            <m:rPr>
                              <m:sty m:val="p"/>
                            </m:rPr>
                            <m:t>∂</m:t>
                          </m:r>
                          <m:r>
                            <m:rPr>
                              <m:sty m:val="p"/>
                            </m:rPr>
                            <m:t>(</m:t>
                          </m:r>
                          <m:r>
                            <m:rPr>
                              <m:sty m:val="p"/>
                            </m:rPr>
                            <m:t>Δ</m:t>
                          </m:r>
                          <m:sSup>
                            <m:e>
                              <m:r>
                                <m:t>x</m:t>
                              </m:r>
                            </m:e>
                            <m:sup>
                              <m:r>
                                <m:t>i</m:t>
                              </m:r>
                            </m:sup>
                          </m:sSup>
                          <m:r>
                            <m:rPr>
                              <m:sty m:val="p"/>
                            </m:rPr>
                            <m:t>)</m:t>
                          </m:r>
                        </m:num>
                        <m:den>
                          <m:r>
                            <m:rPr>
                              <m:sty m:val="p"/>
                            </m:rPr>
                            <m:t>∂</m:t>
                          </m:r>
                          <m:sSup>
                            <m:e>
                              <m:r>
                                <m:t>x</m:t>
                              </m:r>
                            </m:e>
                            <m:sup>
                              <m:r>
                                <m:t>j</m:t>
                              </m:r>
                            </m:sup>
                          </m:sSup>
                        </m:den>
                      </m:f>
                    </m:oMath>
                  </m:oMathPara>
                </a14:m>
              </a:p>
              <a:p>
                <a:pPr lvl="1"/>
                <a:r>
                  <a:rPr/>
                  <a:t>=&gt; 反変・共変添え字を持つ</a:t>
                </a:r>
                <a:r>
                  <a:rPr b="1"/>
                  <a:t>2階混合テンソル</a:t>
                </a:r>
              </a:p>
              <a:p>
                <a:pPr lvl="0"/>
                <a:r>
                  <a:rPr b="1"/>
                  <a:t>弾性テンソル </a:t>
                </a:r>
                <a14:m>
                  <m:oMath xmlns:m="http://schemas.openxmlformats.org/officeDocument/2006/math">
                    <m:sSubSup>
                      <m:e>
                        <m:r>
                          <m:t>C</m:t>
                        </m:r>
                      </m:e>
                      <m:sub>
                        <m:r>
                          <m:t>k</m:t>
                        </m:r>
                        <m:r>
                          <m:t>l</m:t>
                        </m:r>
                      </m:sub>
                      <m:sup>
                        <m:r>
                          <m:t>i</m:t>
                        </m:r>
                        <m:r>
                          <m:t>j</m:t>
                        </m:r>
                      </m:sup>
                    </m:sSubSup>
                  </m:oMath>
                </a14:m>
                <a:r>
                  <a:rPr/>
                  <a:t>: </a:t>
                </a:r>
                <a14:m>
                  <m:oMath xmlns:m="http://schemas.openxmlformats.org/officeDocument/2006/math">
                    <m:r>
                      <m:t>G</m:t>
                    </m:r>
                    <m:r>
                      <m:rPr>
                        <m:sty m:val="p"/>
                      </m:rPr>
                      <m:t>=</m:t>
                    </m:r>
                    <m:sSub>
                      <m:e>
                        <m:r>
                          <m:t>G</m:t>
                        </m:r>
                      </m:e>
                      <m:sub>
                        <m:r>
                          <m:t>0</m:t>
                        </m:r>
                      </m:sub>
                    </m:sSub>
                    <m:r>
                      <m:rPr>
                        <m:sty m:val="p"/>
                      </m:rPr>
                      <m:t>+</m:t>
                    </m:r>
                    <m:f>
                      <m:fPr>
                        <m:type m:val="bar"/>
                      </m:fPr>
                      <m:num>
                        <m:r>
                          <m:t>1</m:t>
                        </m:r>
                      </m:num>
                      <m:den>
                        <m:r>
                          <m:t>2</m:t>
                        </m:r>
                      </m:den>
                    </m:f>
                    <m:sSubSup>
                      <m:e>
                        <m:r>
                          <m:t>C</m:t>
                        </m:r>
                      </m:e>
                      <m:sub>
                        <m:r>
                          <m:t>k</m:t>
                        </m:r>
                        <m:r>
                          <m:t>l</m:t>
                        </m:r>
                      </m:sub>
                      <m:sup>
                        <m:r>
                          <m:t>i</m:t>
                        </m:r>
                        <m:r>
                          <m:t>j</m:t>
                        </m:r>
                      </m:sup>
                    </m:sSubSup>
                    <m:sSubSup>
                      <m:e>
                        <m:r>
                          <m:t>ϵ</m:t>
                        </m:r>
                      </m:e>
                      <m:sub>
                        <m:r>
                          <m:t>j</m:t>
                        </m:r>
                      </m:sub>
                      <m:sup>
                        <m:r>
                          <m:t>i</m:t>
                        </m:r>
                      </m:sup>
                    </m:sSubSup>
                    <m:sSubSup>
                      <m:e>
                        <m:r>
                          <m:t>ϵ</m:t>
                        </m:r>
                      </m:e>
                      <m:sub>
                        <m:r>
                          <m:t>l</m:t>
                        </m:r>
                      </m:sub>
                      <m:sup>
                        <m:r>
                          <m:t>k</m:t>
                        </m:r>
                      </m:sup>
                    </m:sSubSup>
                  </m:oMath>
                </a14:m>
              </a:p>
              <a:p>
                <a:pPr lvl="1"/>
                <a:r>
                  <a:rPr/>
                  <a:t>=&gt; 反変・共変添え字を2つずつ持つ</a:t>
                </a:r>
                <a:r>
                  <a:rPr b="1"/>
                  <a:t>4階混合テンソル</a:t>
                </a:r>
              </a:p>
              <a:p>
                <a:pPr lvl="0"/>
                <a:r>
                  <a:rPr/>
                  <a:t>非直交座標系のベクトル解析は、理論解析で重要だが、実際の材料のテンソル成分と関係づけるのは難しい</a:t>
                </a:r>
              </a:p>
              <a:p>
                <a:pPr lvl="1"/>
                <a:r>
                  <a:rPr/>
                  <a:t>単結晶ならテンソル成分と対応付けられる</a:t>
                </a:r>
              </a:p>
              <a:p>
                <a:pPr lvl="1"/>
                <a:r>
                  <a:rPr/>
                  <a:t>多結晶の場合、対角化して主値の平均で対応づけられる</a:t>
                </a:r>
              </a:p>
              <a:p>
                <a:pPr lvl="1"/>
                <a:r>
                  <a:rPr/>
                  <a:t>理論計算 (VASP など) では、POSCARファイルの格子ベクトル定義に基づく</a:t>
                </a:r>
                <a:r>
                  <a:rPr b="1"/>
                  <a:t>デカルト座標系</a:t>
                </a:r>
                <a:r>
                  <a:rPr/>
                  <a:t>に関するテンソルを出力している</a:t>
                </a:r>
              </a:p>
            </p:txBody>
          </p:sp>
        </mc:Choice>
      </mc:AlternateContent>
    </p:spTree>
  </p:cSl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25 共変成分と反変成分: 一般的な規則</a:t>
            </a:r>
          </a:p>
        </p:txBody>
      </p:sp>
    </p:spTree>
  </p:cSl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3 実格子と逆格子</a:t>
            </a:r>
          </a:p>
        </p:txBody>
      </p:sp>
    </p:spTree>
  </p:cSl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共変成分と反変成分: 一般的な規則</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a:t>基本ベクトルと座標の共変・反変は入れ替わる</a:t>
                </a:r>
              </a:p>
              <a:p>
                <a:pPr lvl="0"/>
                <a:r>
                  <a:rPr/>
                  <a:t>実空間と逆空間の共変・反変は入れ替わる</a:t>
                </a:r>
              </a:p>
              <a:p>
                <a:pPr lvl="0"/>
                <a:r>
                  <a:rPr/>
                  <a:t>微分により共変と反変が入れ替わる</a:t>
                </a:r>
              </a:p>
              <a:p>
                <a:pPr lvl="0"/>
                <a:r>
                  <a:rPr/>
                  <a:t>計量テンソル </a:t>
                </a:r>
                <a14:m>
                  <m:oMath xmlns:m="http://schemas.openxmlformats.org/officeDocument/2006/math">
                    <m:sSub>
                      <m:e>
                        <m:r>
                          <m:t>g</m:t>
                        </m:r>
                      </m:e>
                      <m:sub>
                        <m:r>
                          <m:t>i</m:t>
                        </m:r>
                        <m:r>
                          <m:t>j</m:t>
                        </m:r>
                      </m:sub>
                    </m:sSub>
                  </m:oMath>
                </a14:m>
                <a:r>
                  <a:rPr/>
                  <a:t> (共変) と </a:t>
                </a:r>
                <a14:m>
                  <m:oMath xmlns:m="http://schemas.openxmlformats.org/officeDocument/2006/math">
                    <m:sSup>
                      <m:e>
                        <m:r>
                          <m:t>g</m:t>
                        </m:r>
                      </m:e>
                      <m:sup>
                        <m:r>
                          <m:t>i</m:t>
                        </m:r>
                        <m:r>
                          <m:t>j</m:t>
                        </m:r>
                      </m:sup>
                    </m:sSup>
                  </m:oMath>
                </a14:m>
                <a:r>
                  <a:rPr/>
                  <a:t> (反変) により、共変成分と反変成分を入れ替えられる</a:t>
                </a:r>
              </a:p>
            </p:txBody>
          </p:sp>
        </mc:Choice>
      </mc:AlternateContent>
      <p:graphicFrame>
        <p:nvGraphicFramePr>
          <p:cNvPr id="6" name="Content Placeholder 5"/>
          <p:cNvGraphicFramePr>
            <a:graphicFrameLocks noGrp="1"/>
          </p:cNvGraphicFramePr>
          <p:nvPr>
            <p:ph idx="1"/>
          </p:nvPr>
        </p:nvGraphicFramePr>
        <p:xfrm>
          <a:off x="3568700" y="203200"/>
          <a:ext cx="5105400" cy="4381500"/>
        </p:xfrm>
        <a:graphic>
          <a:graphicData uri="http://schemas.openxmlformats.org/drawingml/2006/table">
            <a:tbl>
              <a:tblPr firstRow="1" bandRow="1">
                <a:tableStyleId>{5C22544A-7EE6-4342-B048-85BDC9FD1C3A}</a:tableStyleId>
              </a:tblPr>
              <a:tblGrid>
                <a:gridCol w="1701800"/>
                <a:gridCol w="1701800"/>
                <a:gridCol w="1701800"/>
              </a:tblGrid>
              <a:tr h="0">
                <a:tc>
                  <a:txBody>
                    <a:bodyPr/>
                    <a:lstStyle/>
                    <a:p>
                      <a:endParaRPr/>
                    </a:p>
                  </a:txBody>
                  <a:tcPr/>
                </a:tc>
                <a:tc>
                  <a:txBody>
                    <a:bodyPr/>
                    <a:lstStyle/>
                    <a:p>
                      <a:pPr lvl="0" indent="0" marL="0" algn="l">
                        <a:buNone/>
                      </a:pPr>
                      <a:r>
                        <a:rPr/>
                        <a:t>共変</a:t>
                      </a:r>
                    </a:p>
                  </a:txBody>
                  <a:tcPr/>
                </a:tc>
                <a:tc>
                  <a:txBody>
                    <a:bodyPr/>
                    <a:lstStyle/>
                    <a:p>
                      <a:pPr lvl="0" indent="0" marL="0" algn="l">
                        <a:buNone/>
                      </a:pPr>
                      <a:r>
                        <a:rPr/>
                        <a:t>反変</a:t>
                      </a:r>
                    </a:p>
                  </a:txBody>
                  <a:tcPr/>
                </a:tc>
              </a:tr>
              <a:tr h="0">
                <a:tc>
                  <a:txBody>
                    <a:bodyPr/>
                    <a:lstStyle/>
                    <a:p>
                      <a:pPr lvl="0" indent="0" marL="0" algn="l">
                        <a:buNone/>
                      </a:pPr>
                      <a:r>
                        <a:rPr/>
                        <a:t>実格子ベクトル</a:t>
                      </a:r>
                    </a:p>
                  </a:txBody>
                </a:tc>
                <a:tc>
                  <a:txBody>
                    <a:bodyPr/>
                    <a:lstStyle/>
                    <a:p>
                      <a:pPr lvl="0" indent="0" marL="0" algn="l">
                        <a:buNone/>
                      </a:pPr>
                      <a:r>
                        <a:rPr/>
                        <a:t>✔️</a:t>
                      </a:r>
                    </a:p>
                  </a:txBody>
                </a:tc>
                <a:tc>
                  <a:txBody>
                    <a:bodyPr/>
                    <a:lstStyle/>
                    <a:p>
                      <a:endParaRPr/>
                    </a:p>
                  </a:txBody>
                </a:tc>
              </a:tr>
              <a:tr h="0">
                <a:tc>
                  <a:txBody>
                    <a:bodyPr/>
                    <a:lstStyle/>
                    <a:p>
                      <a:pPr lvl="0" indent="0" marL="0" algn="l">
                        <a:buNone/>
                      </a:pPr>
                      <a:r>
                        <a:rPr/>
                        <a:t>実格子座標</a:t>
                      </a:r>
                    </a:p>
                  </a:txBody>
                </a:tc>
                <a:tc>
                  <a:txBody>
                    <a:bodyPr/>
                    <a:lstStyle/>
                    <a:p>
                      <a:endParaRPr/>
                    </a:p>
                  </a:txBody>
                </a:tc>
                <a:tc>
                  <a:txBody>
                    <a:bodyPr/>
                    <a:lstStyle/>
                    <a:p>
                      <a:pPr lvl="0" indent="0" marL="0" algn="l">
                        <a:buNone/>
                      </a:pPr>
                      <a:r>
                        <a:rPr/>
                        <a:t>✔️</a:t>
                      </a:r>
                    </a:p>
                  </a:txBody>
                </a:tc>
              </a:tr>
              <a:tr h="0">
                <a:tc>
                  <a:txBody>
                    <a:bodyPr/>
                    <a:lstStyle/>
                    <a:p>
                      <a:pPr lvl="0" indent="0" marL="0" algn="l">
                        <a:buNone/>
                      </a:pPr>
                      <a:r>
                        <a:rPr/>
                        <a:t>実座標による微分</a:t>
                      </a:r>
                    </a:p>
                  </a:txBody>
                </a:tc>
                <a:tc>
                  <a:txBody>
                    <a:bodyPr/>
                    <a:lstStyle/>
                    <a:p>
                      <a:pPr lvl="0" indent="0" marL="0" algn="l">
                        <a:buNone/>
                      </a:pPr>
                      <a:r>
                        <a:rPr/>
                        <a:t>✔️</a:t>
                      </a:r>
                    </a:p>
                  </a:txBody>
                </a:tc>
                <a:tc>
                  <a:txBody>
                    <a:bodyPr/>
                    <a:lstStyle/>
                    <a:p>
                      <a:endParaRPr/>
                    </a:p>
                  </a:txBody>
                </a:tc>
              </a:tr>
              <a:tr h="0">
                <a:tc>
                  <a:txBody>
                    <a:bodyPr/>
                    <a:lstStyle/>
                    <a:p>
                      <a:pPr lvl="0" indent="0" marL="0" algn="l">
                        <a:buNone/>
                      </a:pPr>
                      <a:r>
                        <a:rPr/>
                        <a:t>逆格子ベクトル</a:t>
                      </a:r>
                    </a:p>
                  </a:txBody>
                </a:tc>
                <a:tc>
                  <a:txBody>
                    <a:bodyPr/>
                    <a:lstStyle/>
                    <a:p>
                      <a:endParaRPr/>
                    </a:p>
                  </a:txBody>
                </a:tc>
                <a:tc>
                  <a:txBody>
                    <a:bodyPr/>
                    <a:lstStyle/>
                    <a:p>
                      <a:pPr lvl="0" indent="0" marL="0" algn="l">
                        <a:buNone/>
                      </a:pPr>
                      <a:r>
                        <a:rPr/>
                        <a:t>✔️</a:t>
                      </a:r>
                    </a:p>
                  </a:txBody>
                </a:tc>
              </a:tr>
              <a:tr h="0">
                <a:tc>
                  <a:txBody>
                    <a:bodyPr/>
                    <a:lstStyle/>
                    <a:p>
                      <a:pPr lvl="0" indent="0" marL="0" algn="l">
                        <a:buNone/>
                      </a:pPr>
                      <a:r>
                        <a:rPr/>
                        <a:t>逆格子座標</a:t>
                      </a:r>
                    </a:p>
                  </a:txBody>
                </a:tc>
                <a:tc>
                  <a:txBody>
                    <a:bodyPr/>
                    <a:lstStyle/>
                    <a:p>
                      <a:pPr lvl="0" indent="0" marL="0" algn="l">
                        <a:buNone/>
                      </a:pPr>
                      <a:r>
                        <a:rPr/>
                        <a:t>✔️</a:t>
                      </a:r>
                    </a:p>
                  </a:txBody>
                </a:tc>
                <a:tc>
                  <a:txBody>
                    <a:bodyPr/>
                    <a:lstStyle/>
                    <a:p>
                      <a:endParaRPr/>
                    </a:p>
                  </a:txBody>
                </a:tc>
              </a:tr>
              <a:tr h="0">
                <a:tc>
                  <a:txBody>
                    <a:bodyPr/>
                    <a:lstStyle/>
                    <a:p>
                      <a:pPr lvl="0" indent="0" marL="0" algn="l">
                        <a:buNone/>
                      </a:pPr>
                      <a:r>
                        <a:rPr/>
                        <a:t>逆格子座標による微分</a:t>
                      </a:r>
                    </a:p>
                  </a:txBody>
                </a:tc>
                <a:tc>
                  <a:txBody>
                    <a:bodyPr/>
                    <a:lstStyle/>
                    <a:p>
                      <a:endParaRPr/>
                    </a:p>
                  </a:txBody>
                </a:tc>
                <a:tc>
                  <a:txBody>
                    <a:bodyPr/>
                    <a:lstStyle/>
                    <a:p>
                      <a:pPr lvl="0" indent="0" marL="0" algn="l">
                        <a:buNone/>
                      </a:pPr>
                      <a:r>
                        <a:rPr/>
                        <a:t>✔️</a:t>
                      </a:r>
                    </a:p>
                  </a:txBody>
                </a:tc>
              </a:tr>
            </a:tbl>
          </a:graphicData>
        </a:graphic>
      </p:graphicFrame>
    </p:spTree>
  </p:cSl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a:t>スライド25の図1: </a:t>
            </a:r>
            <a:r>
              <a:rPr>
                <a:latin typeface="Courier"/>
              </a:rPr>
              <a:t>images\slide25_image1.png</a:t>
            </a:r>
          </a:p>
        </p:txBody>
      </p:sp>
    </p:spTree>
  </p:cSl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26 共変座標と反変座標は同じ基底ベクトルで異なる座標の取り方に当たる</a:t>
            </a:r>
          </a:p>
        </p:txBody>
      </p:sp>
    </p:spTree>
  </p:cSl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共変座標と反変座標は同じ基底ベクトルで異なる座標の取り方に当たる</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b="1"/>
                  <a:t>座標1 (斜交座標系)</a:t>
                </a:r>
                <a:r>
                  <a:rPr/>
                  <a:t>:</a:t>
                </a:r>
              </a:p>
              <a:p>
                <a:pPr lvl="1"/>
                <a14:m>
                  <m:oMath xmlns:m="http://schemas.openxmlformats.org/officeDocument/2006/math">
                    <m:r>
                      <m:rPr>
                        <m:sty m:val="b"/>
                      </m:rPr>
                      <m:t>r</m:t>
                    </m:r>
                    <m:r>
                      <m:rPr>
                        <m:sty m:val="p"/>
                      </m:rPr>
                      <m:t>=</m:t>
                    </m:r>
                    <m:sSup>
                      <m:e>
                        <m:r>
                          <m:t>x</m:t>
                        </m:r>
                      </m:e>
                      <m:sup>
                        <m:r>
                          <m:t>1</m:t>
                        </m:r>
                      </m:sup>
                    </m:sSup>
                    <m:sSub>
                      <m:e>
                        <m:r>
                          <m:rPr>
                            <m:sty m:val="b"/>
                          </m:rPr>
                          <m:t>a</m:t>
                        </m:r>
                      </m:e>
                      <m:sub>
                        <m:r>
                          <m:t>1</m:t>
                        </m:r>
                      </m:sub>
                    </m:sSub>
                    <m:r>
                      <m:rPr>
                        <m:sty m:val="p"/>
                      </m:rPr>
                      <m:t>+</m:t>
                    </m:r>
                    <m:sSup>
                      <m:e>
                        <m:r>
                          <m:t>x</m:t>
                        </m:r>
                      </m:e>
                      <m:sup>
                        <m:r>
                          <m:t>2</m:t>
                        </m:r>
                      </m:sup>
                    </m:sSup>
                    <m:sSub>
                      <m:e>
                        <m:r>
                          <m:rPr>
                            <m:sty m:val="b"/>
                          </m:rPr>
                          <m:t>a</m:t>
                        </m:r>
                      </m:e>
                      <m:sub>
                        <m:r>
                          <m:t>2</m:t>
                        </m:r>
                      </m:sub>
                    </m:sSub>
                  </m:oMath>
                </a14:m>
              </a:p>
              <a:p>
                <a:pPr lvl="1"/>
                <a14:m>
                  <m:oMath xmlns:m="http://schemas.openxmlformats.org/officeDocument/2006/math">
                    <m:sSup>
                      <m:e>
                        <m:r>
                          <m:t>x</m:t>
                        </m:r>
                      </m:e>
                      <m:sup>
                        <m:r>
                          <m:t>1</m:t>
                        </m:r>
                      </m:sup>
                    </m:sSup>
                    <m:r>
                      <m:rPr>
                        <m:sty m:val="p"/>
                      </m:rPr>
                      <m:t>,</m:t>
                    </m:r>
                    <m:sSup>
                      <m:e>
                        <m:r>
                          <m:t>x</m:t>
                        </m:r>
                      </m:e>
                      <m:sup>
                        <m:r>
                          <m:t>2</m:t>
                        </m:r>
                      </m:sup>
                    </m:sSup>
                  </m:oMath>
                </a14:m>
                <a:r>
                  <a:rPr/>
                  <a:t> は反変座標</a:t>
                </a:r>
              </a:p>
              <a:p>
                <a:pPr lvl="1"/>
                <a:r>
                  <a:rPr/>
                  <a:t>実空間 (共変基底ベクトル </a:t>
                </a:r>
                <a14:m>
                  <m:oMath xmlns:m="http://schemas.openxmlformats.org/officeDocument/2006/math">
                    <m:sSub>
                      <m:e>
                        <m:r>
                          <m:rPr>
                            <m:sty m:val="b"/>
                          </m:rPr>
                          <m:t>a</m:t>
                        </m:r>
                      </m:e>
                      <m:sub>
                        <m:r>
                          <m:t>i</m:t>
                        </m:r>
                      </m:sub>
                    </m:sSub>
                  </m:oMath>
                </a14:m>
                <a:r>
                  <a:rPr/>
                  <a:t>) に対応</a:t>
                </a:r>
              </a:p>
              <a:p>
                <a:pPr lvl="1"/>
                <a:r>
                  <a:rPr/>
                  <a:t>スライド26の図1: </a:t>
                </a:r>
                <a:r>
                  <a:rPr>
                    <a:latin typeface="Courier"/>
                  </a:rPr>
                  <a:t>images\slide26_image1.png</a:t>
                </a:r>
                <a:r>
                  <a:rPr/>
                  <a:t> (左上)</a:t>
                </a:r>
              </a:p>
              <a:p>
                <a:pPr lvl="0"/>
                <a:r>
                  <a:rPr b="1"/>
                  <a:t>座標2 (直交射影座標系)</a:t>
                </a:r>
                <a:r>
                  <a:rPr/>
                  <a:t>:</a:t>
                </a:r>
              </a:p>
              <a:p>
                <a:pPr lvl="1"/>
                <a14:m>
                  <m:oMath xmlns:m="http://schemas.openxmlformats.org/officeDocument/2006/math">
                    <m:r>
                      <m:rPr>
                        <m:sty m:val="b"/>
                      </m:rPr>
                      <m:t>r</m:t>
                    </m:r>
                  </m:oMath>
                </a14:m>
                <a:r>
                  <a:rPr/>
                  <a:t> を </a:t>
                </a:r>
                <a14:m>
                  <m:oMath xmlns:m="http://schemas.openxmlformats.org/officeDocument/2006/math">
                    <m:sSub>
                      <m:e>
                        <m:r>
                          <m:rPr>
                            <m:sty m:val="b"/>
                          </m:rPr>
                          <m:t>a</m:t>
                        </m:r>
                      </m:e>
                      <m:sub>
                        <m:r>
                          <m:t>1</m:t>
                        </m:r>
                      </m:sub>
                    </m:sSub>
                  </m:oMath>
                </a14:m>
                <a:r>
                  <a:rPr/>
                  <a:t> に垂直に射影した座標 </a:t>
                </a:r>
                <a14:m>
                  <m:oMath xmlns:m="http://schemas.openxmlformats.org/officeDocument/2006/math">
                    <m:sSub>
                      <m:e>
                        <m:sSup>
                          <m:e>
                            <m:r>
                              <m:t>x</m:t>
                            </m:r>
                          </m:e>
                          <m:sup>
                            <m:r>
                              <m:rPr>
                                <m:sty m:val="p"/>
                              </m:rPr>
                              <m:t>′</m:t>
                            </m:r>
                          </m:sup>
                        </m:sSup>
                      </m:e>
                      <m:sub>
                        <m:r>
                          <m:t>1</m:t>
                        </m:r>
                      </m:sub>
                    </m:sSub>
                  </m:oMath>
                </a14:m>
                <a:r>
                  <a:rPr/>
                  <a:t> など</a:t>
                </a:r>
              </a:p>
              <a:p>
                <a:pPr lvl="1"/>
                <a:r>
                  <a:rPr/>
                  <a:t>これは、(逆格子ベクトル </a:t>
                </a:r>
                <a14:m>
                  <m:oMath xmlns:m="http://schemas.openxmlformats.org/officeDocument/2006/math">
                    <m:sSubSup>
                      <m:e>
                        <m:r>
                          <m:rPr>
                            <m:sty m:val="b"/>
                          </m:rPr>
                          <m:t>a</m:t>
                        </m:r>
                      </m:e>
                      <m:sub>
                        <m:r>
                          <m:t>i</m:t>
                        </m:r>
                      </m:sub>
                      <m:sup>
                        <m:r>
                          <m:rPr>
                            <m:sty m:val="p"/>
                          </m:rPr>
                          <m:t>*</m:t>
                        </m:r>
                      </m:sup>
                    </m:sSubSup>
                  </m:oMath>
                </a14:m>
                <a:r>
                  <a:rPr/>
                  <a:t>) に対しては斜交座標系となる</a:t>
                </a:r>
              </a:p>
              <a:p>
                <a:pPr lvl="1"/>
                <a:r>
                  <a:rPr/>
                  <a:t>逆空間 (反変基底ベクトル </a:t>
                </a:r>
                <a14:m>
                  <m:oMath xmlns:m="http://schemas.openxmlformats.org/officeDocument/2006/math">
                    <m:sSup>
                      <m:e>
                        <m:r>
                          <m:rPr>
                            <m:sty m:val="b"/>
                          </m:rPr>
                          <m:t>a</m:t>
                        </m:r>
                      </m:e>
                      <m:sup>
                        <m:r>
                          <m:rPr>
                            <m:sty m:val="p"/>
                          </m:rPr>
                          <m:t>*</m:t>
                        </m:r>
                        <m:r>
                          <m:t>i</m:t>
                        </m:r>
                      </m:sup>
                    </m:sSup>
                  </m:oMath>
                </a14:m>
                <a:r>
                  <a:rPr/>
                  <a:t>) に対応</a:t>
                </a:r>
              </a:p>
              <a:p>
                <a:pPr lvl="1"/>
                <a14:m>
                  <m:oMath xmlns:m="http://schemas.openxmlformats.org/officeDocument/2006/math">
                    <m:sSub>
                      <m:e>
                        <m:sSup>
                          <m:e>
                            <m:r>
                              <m:t>x</m:t>
                            </m:r>
                          </m:e>
                          <m:sup>
                            <m:r>
                              <m:rPr>
                                <m:sty m:val="p"/>
                              </m:rPr>
                              <m:t>′</m:t>
                            </m:r>
                          </m:sup>
                        </m:sSup>
                      </m:e>
                      <m:sub>
                        <m:r>
                          <m:t>1</m:t>
                        </m:r>
                      </m:sub>
                    </m:sSub>
                    <m:r>
                      <m:rPr>
                        <m:sty m:val="p"/>
                      </m:rPr>
                      <m:t>,</m:t>
                    </m:r>
                    <m:sSub>
                      <m:e>
                        <m:sSup>
                          <m:e>
                            <m:r>
                              <m:t>x</m:t>
                            </m:r>
                          </m:e>
                          <m:sup>
                            <m:r>
                              <m:rPr>
                                <m:sty m:val="p"/>
                              </m:rPr>
                              <m:t>′</m:t>
                            </m:r>
                          </m:sup>
                        </m:sSup>
                      </m:e>
                      <m:sub>
                        <m:r>
                          <m:t>2</m:t>
                        </m:r>
                      </m:sub>
                    </m:sSub>
                  </m:oMath>
                </a14:m>
                <a:r>
                  <a:rPr/>
                  <a:t> は共変座標</a:t>
                </a:r>
              </a:p>
              <a:p>
                <a:pPr lvl="1"/>
                <a:r>
                  <a:rPr/>
                  <a:t>スライド26の図1: </a:t>
                </a:r>
                <a:r>
                  <a:rPr>
                    <a:latin typeface="Courier"/>
                  </a:rPr>
                  <a:t>images\slide26_image1.png</a:t>
                </a:r>
                <a:r>
                  <a:rPr/>
                  <a:t> (右上)</a:t>
                </a:r>
              </a:p>
            </p:txBody>
          </p:sp>
        </mc:Choice>
      </mc:AlternateContent>
    </p:spTree>
  </p:cSl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実格子と逆格子</a:t>
            </a:r>
          </a:p>
        </p:txBody>
      </p:sp>
    </p:spTree>
  </p:cSl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4 逆格子の描き方</a:t>
            </a:r>
          </a:p>
        </p:txBody>
      </p:sp>
    </p:spTree>
  </p:cSl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逆格子の描き方</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b="1"/>
                  <a:t>逆格子の基本ベクトル</a:t>
                </a:r>
                <a:r>
                  <a:rPr/>
                  <a:t>:</a:t>
                </a:r>
              </a:p>
              <a:p>
                <a:pPr lvl="1"/>
                <a:r>
                  <a:rPr/>
                  <a:t>実格子の基本ベクトル </a:t>
                </a:r>
                <a14:m>
                  <m:oMath xmlns:m="http://schemas.openxmlformats.org/officeDocument/2006/math">
                    <m:sSub>
                      <m:e>
                        <m:r>
                          <m:rPr>
                            <m:sty m:val="b"/>
                          </m:rPr>
                          <m:t>a</m:t>
                        </m:r>
                      </m:e>
                      <m:sub>
                        <m:r>
                          <m:t>i</m:t>
                        </m:r>
                      </m:sub>
                    </m:sSub>
                  </m:oMath>
                </a14:m>
                <a:r>
                  <a:rPr/>
                  <a:t> と逆格子の基本ベクトル </a:t>
                </a:r>
                <a14:m>
                  <m:oMath xmlns:m="http://schemas.openxmlformats.org/officeDocument/2006/math">
                    <m:sSubSup>
                      <m:e>
                        <m:r>
                          <m:rPr>
                            <m:sty m:val="b"/>
                          </m:rPr>
                          <m:t>a</m:t>
                        </m:r>
                      </m:e>
                      <m:sub>
                        <m:r>
                          <m:t>j</m:t>
                        </m:r>
                      </m:sub>
                      <m:sup>
                        <m:r>
                          <m:rPr>
                            <m:sty m:val="p"/>
                          </m:rPr>
                          <m:t>*</m:t>
                        </m:r>
                      </m:sup>
                    </m:sSubSup>
                  </m:oMath>
                </a14:m>
                <a:r>
                  <a:rPr/>
                  <a:t> は規格直交条件を満たす: </a:t>
                </a:r>
                <a14:m>
                  <m:oMath xmlns:m="http://schemas.openxmlformats.org/officeDocument/2006/math">
                    <m:sSubSup>
                      <m:e>
                        <m:r>
                          <m:rPr>
                            <m:sty m:val="b"/>
                          </m:rPr>
                          <m:t>a</m:t>
                        </m:r>
                      </m:e>
                      <m:sub>
                        <m:r>
                          <m:t>i</m:t>
                        </m:r>
                      </m:sub>
                      <m:sup>
                        <m:r>
                          <m:rPr>
                            <m:sty m:val="p"/>
                          </m:rPr>
                          <m:t>*</m:t>
                        </m:r>
                      </m:sup>
                    </m:sSubSup>
                    <m:r>
                      <m:rPr>
                        <m:sty m:val="p"/>
                      </m:rPr>
                      <m:t>⋅</m:t>
                    </m:r>
                    <m:sSub>
                      <m:e>
                        <m:r>
                          <m:rPr>
                            <m:sty m:val="b"/>
                          </m:rPr>
                          <m:t>a</m:t>
                        </m:r>
                      </m:e>
                      <m:sub>
                        <m:r>
                          <m:t>j</m:t>
                        </m:r>
                      </m:sub>
                    </m:sSub>
                    <m:r>
                      <m:rPr>
                        <m:sty m:val="p"/>
                      </m:rPr>
                      <m:t>=</m:t>
                    </m:r>
                    <m:sSub>
                      <m:e>
                        <m:r>
                          <m:t>δ</m:t>
                        </m:r>
                      </m:e>
                      <m:sub>
                        <m:r>
                          <m:t>i</m:t>
                        </m:r>
                        <m:r>
                          <m:t>j</m:t>
                        </m:r>
                      </m:sub>
                    </m:sSub>
                  </m:oMath>
                </a14:m>
              </a:p>
              <a:p>
                <a:pPr lvl="1"/>
                <a14:m>
                  <m:oMath xmlns:m="http://schemas.openxmlformats.org/officeDocument/2006/math">
                    <m:sSubSup>
                      <m:e>
                        <m:r>
                          <m:rPr>
                            <m:sty m:val="b"/>
                          </m:rPr>
                          <m:t>a</m:t>
                        </m:r>
                      </m:e>
                      <m:sub>
                        <m:r>
                          <m:t>1</m:t>
                        </m:r>
                      </m:sub>
                      <m:sup>
                        <m:r>
                          <m:rPr>
                            <m:sty m:val="p"/>
                          </m:rPr>
                          <m:t>*</m:t>
                        </m:r>
                      </m:sup>
                    </m:sSubSup>
                  </m:oMath>
                </a14:m>
                <a:r>
                  <a:rPr/>
                  <a:t> は </a:t>
                </a:r>
                <a14:m>
                  <m:oMath xmlns:m="http://schemas.openxmlformats.org/officeDocument/2006/math">
                    <m:sSub>
                      <m:e>
                        <m:r>
                          <m:rPr>
                            <m:sty m:val="b"/>
                          </m:rPr>
                          <m:t>a</m:t>
                        </m:r>
                      </m:e>
                      <m:sub>
                        <m:r>
                          <m:t>2</m:t>
                        </m:r>
                      </m:sub>
                    </m:sSub>
                  </m:oMath>
                </a14:m>
                <a:r>
                  <a:rPr/>
                  <a:t> と </a:t>
                </a:r>
                <a14:m>
                  <m:oMath xmlns:m="http://schemas.openxmlformats.org/officeDocument/2006/math">
                    <m:sSub>
                      <m:e>
                        <m:r>
                          <m:rPr>
                            <m:sty m:val="b"/>
                          </m:rPr>
                          <m:t>a</m:t>
                        </m:r>
                      </m:e>
                      <m:sub>
                        <m:r>
                          <m:t>3</m:t>
                        </m:r>
                      </m:sub>
                    </m:sSub>
                  </m:oMath>
                </a14:m>
                <a:r>
                  <a:rPr/>
                  <a:t> に直交する（循環置換で他のベクトルも同様）</a:t>
                </a:r>
              </a:p>
              <a:p>
                <a:pPr lvl="0" indent="0" marL="0">
                  <a:buNone/>
                </a:pPr>
                <a14:m>
                  <m:oMathPara xmlns:m="http://schemas.openxmlformats.org/officeDocument/2006/math">
                    <m:oMathParaPr>
                      <m:jc m:val="center"/>
                    </m:oMathParaPr>
                    <m:oMath>
                      <m:sSubSup>
                        <m:e>
                          <m:r>
                            <m:rPr>
                              <m:sty m:val="b"/>
                            </m:rPr>
                            <m:t>a</m:t>
                          </m:r>
                        </m:e>
                        <m:sub>
                          <m:r>
                            <m:t>1</m:t>
                          </m:r>
                        </m:sub>
                        <m:sup>
                          <m:r>
                            <m:rPr>
                              <m:sty m:val="p"/>
                            </m:rPr>
                            <m:t>∗</m:t>
                          </m:r>
                        </m:sup>
                      </m:sSubSup>
                      <m:r>
                        <m:rPr>
                          <m:sty m:val="p"/>
                        </m:rPr>
                        <m:t>=</m:t>
                      </m:r>
                      <m:f>
                        <m:fPr>
                          <m:type m:val="bar"/>
                        </m:fPr>
                        <m:num>
                          <m:sSub>
                            <m:e>
                              <m:r>
                                <m:rPr>
                                  <m:sty m:val="b"/>
                                </m:rPr>
                                <m:t>a</m:t>
                              </m:r>
                            </m:e>
                            <m:sub>
                              <m:r>
                                <m:t>2</m:t>
                              </m:r>
                            </m:sub>
                          </m:sSub>
                          <m:r>
                            <m:rPr>
                              <m:sty m:val="p"/>
                            </m:rPr>
                            <m:t>×</m:t>
                          </m:r>
                          <m:sSub>
                            <m:e>
                              <m:r>
                                <m:rPr>
                                  <m:sty m:val="b"/>
                                </m:rPr>
                                <m:t>a</m:t>
                              </m:r>
                            </m:e>
                            <m:sub>
                              <m:r>
                                <m:t>3</m:t>
                              </m:r>
                            </m:sub>
                          </m:sSub>
                        </m:num>
                        <m:den>
                          <m:r>
                            <m:t>V</m:t>
                          </m:r>
                        </m:den>
                      </m:f>
                    </m:oMath>
                  </m:oMathPara>
                </a14:m>
              </a:p>
              <a:p>
                <a:pPr lvl="0" indent="0" marL="0">
                  <a:buNone/>
                </a:pPr>
                <a14:m>
                  <m:oMathPara xmlns:m="http://schemas.openxmlformats.org/officeDocument/2006/math">
                    <m:oMathParaPr>
                      <m:jc m:val="center"/>
                    </m:oMathParaPr>
                    <m:oMath>
                      <m:sSubSup>
                        <m:e>
                          <m:r>
                            <m:rPr>
                              <m:sty m:val="b"/>
                            </m:rPr>
                            <m:t>a</m:t>
                          </m:r>
                        </m:e>
                        <m:sub>
                          <m:r>
                            <m:t>2</m:t>
                          </m:r>
                        </m:sub>
                        <m:sup>
                          <m:r>
                            <m:rPr>
                              <m:sty m:val="p"/>
                            </m:rPr>
                            <m:t>∗</m:t>
                          </m:r>
                        </m:sup>
                      </m:sSubSup>
                      <m:r>
                        <m:rPr>
                          <m:sty m:val="p"/>
                        </m:rPr>
                        <m:t>=</m:t>
                      </m:r>
                      <m:f>
                        <m:fPr>
                          <m:type m:val="bar"/>
                        </m:fPr>
                        <m:num>
                          <m:sSub>
                            <m:e>
                              <m:r>
                                <m:rPr>
                                  <m:sty m:val="b"/>
                                </m:rPr>
                                <m:t>a</m:t>
                              </m:r>
                            </m:e>
                            <m:sub>
                              <m:r>
                                <m:t>3</m:t>
                              </m:r>
                            </m:sub>
                          </m:sSub>
                          <m:r>
                            <m:rPr>
                              <m:sty m:val="p"/>
                            </m:rPr>
                            <m:t>×</m:t>
                          </m:r>
                          <m:sSub>
                            <m:e>
                              <m:r>
                                <m:rPr>
                                  <m:sty m:val="b"/>
                                </m:rPr>
                                <m:t>a</m:t>
                              </m:r>
                            </m:e>
                            <m:sub>
                              <m:r>
                                <m:t>1</m:t>
                              </m:r>
                            </m:sub>
                          </m:sSub>
                        </m:num>
                        <m:den>
                          <m:r>
                            <m:t>V</m:t>
                          </m:r>
                        </m:den>
                      </m:f>
                    </m:oMath>
                  </m:oMathPara>
                </a14:m>
              </a:p>
              <a:p>
                <a:pPr lvl="0" indent="0" marL="0">
                  <a:buNone/>
                </a:pPr>
                <a14:m>
                  <m:oMathPara xmlns:m="http://schemas.openxmlformats.org/officeDocument/2006/math">
                    <m:oMathParaPr>
                      <m:jc m:val="center"/>
                    </m:oMathParaPr>
                    <m:oMath>
                      <m:sSubSup>
                        <m:e>
                          <m:r>
                            <m:rPr>
                              <m:sty m:val="b"/>
                            </m:rPr>
                            <m:t>a</m:t>
                          </m:r>
                        </m:e>
                        <m:sub>
                          <m:r>
                            <m:t>3</m:t>
                          </m:r>
                        </m:sub>
                        <m:sup>
                          <m:r>
                            <m:rPr>
                              <m:sty m:val="p"/>
                            </m:rPr>
                            <m:t>∗</m:t>
                          </m:r>
                        </m:sup>
                      </m:sSubSup>
                      <m:r>
                        <m:rPr>
                          <m:sty m:val="p"/>
                        </m:rPr>
                        <m:t>=</m:t>
                      </m:r>
                      <m:f>
                        <m:fPr>
                          <m:type m:val="bar"/>
                        </m:fPr>
                        <m:num>
                          <m:sSub>
                            <m:e>
                              <m:r>
                                <m:rPr>
                                  <m:sty m:val="b"/>
                                </m:rPr>
                                <m:t>a</m:t>
                              </m:r>
                            </m:e>
                            <m:sub>
                              <m:r>
                                <m:t>1</m:t>
                              </m:r>
                            </m:sub>
                          </m:sSub>
                          <m:r>
                            <m:rPr>
                              <m:sty m:val="p"/>
                            </m:rPr>
                            <m:t>×</m:t>
                          </m:r>
                          <m:sSub>
                            <m:e>
                              <m:r>
                                <m:rPr>
                                  <m:sty m:val="b"/>
                                </m:rPr>
                                <m:t>a</m:t>
                              </m:r>
                            </m:e>
                            <m:sub>
                              <m:r>
                                <m:t>2</m:t>
                              </m:r>
                            </m:sub>
                          </m:sSub>
                        </m:num>
                        <m:den>
                          <m:r>
                            <m:t>V</m:t>
                          </m:r>
                        </m:den>
                      </m:f>
                    </m:oMath>
                  </m:oMathPara>
                </a14:m>
              </a:p>
              <a:p>
                <a:pPr lvl="0" indent="0" marL="0">
                  <a:buNone/>
                </a:pPr>
                <a14:m>
                  <m:oMathPara xmlns:m="http://schemas.openxmlformats.org/officeDocument/2006/math">
                    <m:oMathParaPr>
                      <m:jc m:val="center"/>
                    </m:oMathParaPr>
                    <m:oMath>
                      <m:sSubSup>
                        <m:e>
                          <m:r>
                            <m:rPr>
                              <m:sty m:val="b"/>
                            </m:rPr>
                            <m:t>a</m:t>
                          </m:r>
                        </m:e>
                        <m:sub>
                          <m:r>
                            <m:t>i</m:t>
                          </m:r>
                        </m:sub>
                        <m:sup>
                          <m:r>
                            <m:rPr>
                              <m:sty m:val="p"/>
                            </m:rPr>
                            <m:t>∗</m:t>
                          </m:r>
                        </m:sup>
                      </m:sSubSup>
                      <m:r>
                        <m:rPr>
                          <m:sty m:val="p"/>
                        </m:rPr>
                        <m:t>⋅</m:t>
                      </m:r>
                      <m:sSub>
                        <m:e>
                          <m:r>
                            <m:rPr>
                              <m:sty m:val="b"/>
                            </m:rPr>
                            <m:t>a</m:t>
                          </m:r>
                        </m:e>
                        <m:sub>
                          <m:r>
                            <m:t>j</m:t>
                          </m:r>
                        </m:sub>
                      </m:sSub>
                      <m:r>
                        <m:rPr>
                          <m:sty m:val="p"/>
                        </m:rPr>
                        <m:t>=</m:t>
                      </m:r>
                      <m:sSub>
                        <m:e>
                          <m:r>
                            <m:t>δ</m:t>
                          </m:r>
                        </m:e>
                        <m:sub>
                          <m:r>
                            <m:t>i</m:t>
                          </m:r>
                          <m:r>
                            <m:t>j</m:t>
                          </m:r>
                        </m:sub>
                      </m:sSub>
                    </m:oMath>
                  </m:oMathPara>
                </a14:m>
              </a:p>
              <a:p>
                <a:pPr lvl="0"/>
                <a:r>
                  <a:rPr b="1"/>
                  <a:t>逆格子の長さ</a:t>
                </a:r>
                <a:r>
                  <a:rPr/>
                  <a:t>: 実格子の長さとはおおよそ反比例に対応</a:t>
                </a:r>
              </a:p>
              <a:p>
                <a:pPr lvl="1"/>
                <a14:m>
                  <m:oMath xmlns:m="http://schemas.openxmlformats.org/officeDocument/2006/math">
                    <m:r>
                      <m:rPr>
                        <m:sty m:val="p"/>
                      </m:rPr>
                      <m:t>|</m:t>
                    </m:r>
                    <m:sSubSup>
                      <m:e>
                        <m:r>
                          <m:rPr>
                            <m:sty m:val="b"/>
                          </m:rPr>
                          <m:t>a</m:t>
                        </m:r>
                      </m:e>
                      <m:sub>
                        <m:r>
                          <m:t>1</m:t>
                        </m:r>
                      </m:sub>
                      <m:sup>
                        <m:r>
                          <m:rPr>
                            <m:sty m:val="p"/>
                          </m:rPr>
                          <m:t>*</m:t>
                        </m:r>
                      </m:sup>
                    </m:sSubSup>
                    <m:r>
                      <m:rPr>
                        <m:sty m:val="p"/>
                      </m:rPr>
                      <m:t>|</m:t>
                    </m:r>
                    <m:r>
                      <m:rPr>
                        <m:sty m:val="p"/>
                      </m:rPr>
                      <m:t>≈</m:t>
                    </m:r>
                    <m:r>
                      <m:t>1</m:t>
                    </m:r>
                    <m:r>
                      <m:rPr>
                        <m:sty m:val="p"/>
                      </m:rPr>
                      <m:t>/</m:t>
                    </m:r>
                    <m:r>
                      <m:rPr>
                        <m:sty m:val="p"/>
                      </m:rPr>
                      <m:t>|</m:t>
                    </m:r>
                    <m:sSub>
                      <m:e>
                        <m:r>
                          <m:rPr>
                            <m:sty m:val="b"/>
                          </m:rPr>
                          <m:t>a</m:t>
                        </m:r>
                      </m:e>
                      <m:sub>
                        <m:r>
                          <m:t>1</m:t>
                        </m:r>
                      </m:sub>
                    </m:sSub>
                    <m:r>
                      <m:rPr>
                        <m:sty m:val="p"/>
                      </m:rPr>
                      <m:t>|</m:t>
                    </m:r>
                  </m:oMath>
                </a14:m>
                <a:r>
                  <a:rPr/>
                  <a:t>（ただし、</a:t>
                </a:r>
                <a14:m>
                  <m:oMath xmlns:m="http://schemas.openxmlformats.org/officeDocument/2006/math">
                    <m:sSub>
                      <m:e>
                        <m:r>
                          <m:rPr>
                            <m:sty m:val="b"/>
                          </m:rPr>
                          <m:t>a</m:t>
                        </m:r>
                      </m:e>
                      <m:sub>
                        <m:r>
                          <m:t>1</m:t>
                        </m:r>
                      </m:sub>
                    </m:sSub>
                  </m:oMath>
                </a14:m>
                <a:r>
                  <a:rPr/>
                  <a:t>が</a:t>
                </a:r>
                <a14:m>
                  <m:oMath xmlns:m="http://schemas.openxmlformats.org/officeDocument/2006/math">
                    <m:sSub>
                      <m:e>
                        <m:r>
                          <m:rPr>
                            <m:sty m:val="b"/>
                          </m:rPr>
                          <m:t>a</m:t>
                        </m:r>
                      </m:e>
                      <m:sub>
                        <m:r>
                          <m:t>2</m:t>
                        </m:r>
                      </m:sub>
                    </m:sSub>
                    <m:r>
                      <m:rPr>
                        <m:sty m:val="p"/>
                      </m:rPr>
                      <m:t>×</m:t>
                    </m:r>
                    <m:sSub>
                      <m:e>
                        <m:r>
                          <m:rPr>
                            <m:sty m:val="b"/>
                          </m:rPr>
                          <m:t>a</m:t>
                        </m:r>
                      </m:e>
                      <m:sub>
                        <m:r>
                          <m:t>3</m:t>
                        </m:r>
                      </m:sub>
                    </m:sSub>
                  </m:oMath>
                </a14:m>
                <a:r>
                  <a:rPr/>
                  <a:t>に平行な場合）</a:t>
                </a:r>
              </a:p>
              <a:p>
                <a:pPr lvl="1"/>
                <a14:m>
                  <m:oMathPara xmlns:m="http://schemas.openxmlformats.org/officeDocument/2006/math">
                    <m:oMathParaPr>
                      <m:jc m:val="center"/>
                    </m:oMathParaPr>
                    <m:oMath>
                      <m:r>
                        <m:rPr>
                          <m:sty m:val="p"/>
                        </m:rPr>
                        <m:t>|</m:t>
                      </m:r>
                      <m:sSubSup>
                        <m:e>
                          <m:r>
                            <m:rPr>
                              <m:sty m:val="b"/>
                            </m:rPr>
                            <m:t>a</m:t>
                          </m:r>
                        </m:e>
                        <m:sub>
                          <m:r>
                            <m:t>1</m:t>
                          </m:r>
                        </m:sub>
                        <m:sup>
                          <m:r>
                            <m:rPr>
                              <m:sty m:val="p"/>
                            </m:rPr>
                            <m:t>∗</m:t>
                          </m:r>
                        </m:sup>
                      </m:sSubSup>
                      <m:r>
                        <m:rPr>
                          <m:sty m:val="p"/>
                        </m:rPr>
                        <m:t>|</m:t>
                      </m:r>
                      <m:r>
                        <m:rPr>
                          <m:sty m:val="p"/>
                        </m:rPr>
                        <m:t>=</m:t>
                      </m:r>
                      <m:f>
                        <m:fPr>
                          <m:type m:val="bar"/>
                        </m:fPr>
                        <m:num>
                          <m:r>
                            <m:rPr>
                              <m:sty m:val="p"/>
                            </m:rPr>
                            <m:t>|</m:t>
                          </m:r>
                          <m:sSub>
                            <m:e>
                              <m:r>
                                <m:rPr>
                                  <m:sty m:val="b"/>
                                </m:rPr>
                                <m:t>a</m:t>
                              </m:r>
                            </m:e>
                            <m:sub>
                              <m:r>
                                <m:t>2</m:t>
                              </m:r>
                            </m:sub>
                          </m:sSub>
                          <m:r>
                            <m:rPr>
                              <m:sty m:val="p"/>
                            </m:rPr>
                            <m:t>×</m:t>
                          </m:r>
                          <m:sSub>
                            <m:e>
                              <m:r>
                                <m:rPr>
                                  <m:sty m:val="b"/>
                                </m:rPr>
                                <m:t>a</m:t>
                              </m:r>
                            </m:e>
                            <m:sub>
                              <m:r>
                                <m:t>3</m:t>
                              </m:r>
                            </m:sub>
                          </m:sSub>
                          <m:r>
                            <m:rPr>
                              <m:sty m:val="p"/>
                            </m:rPr>
                            <m:t>|</m:t>
                          </m:r>
                        </m:num>
                        <m:den>
                          <m:r>
                            <m:t>V</m:t>
                          </m:r>
                        </m:den>
                      </m:f>
                    </m:oMath>
                  </m:oMathPara>
                </a14:m>
              </a:p>
              <a:p>
                <a:pPr lvl="0"/>
                <a:r>
                  <a:rPr b="1"/>
                  <a:t>逆格子の軸角</a:t>
                </a:r>
                <a:r>
                  <a:rPr/>
                  <a:t>: 実格子の軸角の補角に対応（ただし直交系に限る）</a:t>
                </a:r>
              </a:p>
              <a:p>
                <a:pPr lvl="1"/>
                <a14:m>
                  <m:oMath xmlns:m="http://schemas.openxmlformats.org/officeDocument/2006/math">
                    <m:sSup>
                      <m:e>
                        <m:r>
                          <m:t>α</m:t>
                        </m:r>
                      </m:e>
                      <m:sup>
                        <m:r>
                          <m:rPr>
                            <m:sty m:val="p"/>
                          </m:rPr>
                          <m:t>*</m:t>
                        </m:r>
                      </m:sup>
                    </m:sSup>
                    <m:r>
                      <m:rPr>
                        <m:sty m:val="p"/>
                      </m:rPr>
                      <m:t>=</m:t>
                    </m:r>
                    <m:sSup>
                      <m:e>
                        <m:r>
                          <m:t>180</m:t>
                        </m:r>
                      </m:e>
                      <m:sup>
                        <m:r>
                          <m:rPr>
                            <m:sty m:val="p"/>
                          </m:rPr>
                          <m:t>∘</m:t>
                        </m:r>
                      </m:sup>
                    </m:sSup>
                    <m:r>
                      <m:rPr>
                        <m:sty m:val="p"/>
                      </m:rPr>
                      <m:t>−</m:t>
                    </m:r>
                    <m:r>
                      <m:t>α</m:t>
                    </m:r>
                  </m:oMath>
                </a14:m>
                <a:r>
                  <a:rPr/>
                  <a:t> などは限定的</a:t>
                </a:r>
              </a:p>
              <a:p>
                <a:pPr lvl="1"/>
                <a:r>
                  <a:rPr/>
                  <a:t>スライド4の図1: </a:t>
                </a:r>
                <a:r>
                  <a:rPr>
                    <a:latin typeface="Courier"/>
                  </a:rPr>
                  <a:t>images\slide4_image1.png</a:t>
                </a:r>
              </a:p>
              <a:p>
                <a:pPr lvl="1"/>
                <a:r>
                  <a:rPr/>
                  <a:t>スライド4の図2: </a:t>
                </a:r>
                <a:r>
                  <a:rPr>
                    <a:latin typeface="Courier"/>
                  </a:rPr>
                  <a:t>images\slide4_image2.png</a:t>
                </a:r>
              </a:p>
            </p:txBody>
          </p:sp>
        </mc:Choice>
      </mc:AlternateContent>
    </p:spTree>
  </p:cSl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p>
            <a:pPr lvl="0" indent="0" marL="0">
              <a:buNone/>
            </a:pPr>
            <a:r>
              <a:rPr/>
              <a:t>スライド 5 逆格子のBravais格子: 2D面心直方格子の例</a:t>
            </a: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49</Words>
  <Application>Microsoft Macintosh PowerPoint</Application>
  <PresentationFormat>On-screen Show (16:9)</PresentationFormat>
  <Paragraphs>15</Paragraphs>
  <Slides>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Presentation Title</vt:lpstr>
      <vt:lpstr>Slide Title</vt:lpstr>
      <vt:lpstr>Section header</vt:lpstr>
      <vt:lpstr>Slide Title for Two-Content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dcterms:created xsi:type="dcterms:W3CDTF">2025-09-21T03:09:30Z</dcterms:created>
  <dcterms:modified xsi:type="dcterms:W3CDTF">2025-09-21T03:09:30Z</dcterms:modified>
</cp:coreProperties>
</file>

<file path=docProps/custom.xml><?xml version="1.0" encoding="utf-8"?>
<Properties xmlns="http://schemas.openxmlformats.org/officeDocument/2006/custom-properties" xmlns:vt="http://schemas.openxmlformats.org/officeDocument/2006/docPropsVTypes"/>
</file>