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30" Type="http://schemas.openxmlformats.org/officeDocument/2006/relationships/viewProps" Target="viewProps.xml" /><Relationship Id="rId29" Type="http://schemas.openxmlformats.org/officeDocument/2006/relationships/presProps" Target="presProps.xml" /><Relationship Id="rId1" Type="http://schemas.openxmlformats.org/officeDocument/2006/relationships/slideMaster" Target="slideMasters/slideMaster1.xml" /><Relationship Id="rId32" Type="http://schemas.openxmlformats.org/officeDocument/2006/relationships/tableStyles" Target="tableStyles.xml" /><Relationship Id="rId31"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4.png" /></Relationships>
</file>

<file path=ppt/slides/_rels/slide1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8.xml" /><Relationship Id="rId3" Type="http://schemas.openxmlformats.org/officeDocument/2006/relationships/image" Target="../media/image6.png" /><Relationship Id="rId2" Type="http://schemas.openxmlformats.org/officeDocument/2006/relationships/image" Target="../media/image5.png" /></Relationships>
</file>

<file path=ppt/slides/_rels/slide13.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7.png" /></Relationships>
</file>

<file path=ppt/slides/_rels/slide14.xml.rels><?xml version="1.0" encoding="UTF-8"?><Relationships xmlns="http://schemas.openxmlformats.org/package/2006/relationships"><Relationship Id="rId1" Type="http://schemas.openxmlformats.org/officeDocument/2006/relationships/slideLayout" Target="../slideLayouts/slideLayout8.xml" /><Relationship Id="rId4" Type="http://schemas.openxmlformats.org/officeDocument/2006/relationships/image" Target="../media/image10.png" /><Relationship Id="rId3" Type="http://schemas.openxmlformats.org/officeDocument/2006/relationships/image" Target="../media/image9.png" /><Relationship Id="rId2" Type="http://schemas.openxmlformats.org/officeDocument/2006/relationships/image" Target="../media/image8.png" /></Relationships>
</file>

<file path=ppt/slides/_rels/slide15.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1.png" /></Relationships>
</file>

<file path=ppt/slides/_rels/slide16.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2.png" /></Relationships>
</file>

<file path=ppt/slides/_rels/slide17.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3.png" /></Relationships>
</file>

<file path=ppt/slides/_rels/slide18.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4.png" /></Relationships>
</file>

<file path=ppt/slides/_rels/slide19.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5.png"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6.png" /></Relationships>
</file>

<file path=ppt/slides/_rels/slide22.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7.png" /></Relationships>
</file>

<file path=ppt/slides/_rels/slide23.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8.png" /></Relationships>
</file>

<file path=ppt/slides/_rels/slide24.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9.png" /></Relationships>
</file>

<file path=ppt/slides/_rels/slide25.xml.rels><?xml version="1.0" encoding="UTF-8"?><Relationships xmlns="http://schemas.openxmlformats.org/package/2006/relationships"><Relationship Id="rId1" Type="http://schemas.openxmlformats.org/officeDocument/2006/relationships/slideLayout" Target="../slideLayouts/slideLayout8.xml" /></Relationships>
</file>

<file path=ppt/slides/_rels/slide26.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20.png" /></Relationships>
</file>

<file path=ppt/slides/_rels/slide27.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21.png" /></Relationships>
</file>

<file path=ppt/slides/_rels/slide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8.xml" /><Relationship Id="rId3" Type="http://schemas.openxmlformats.org/officeDocument/2006/relationships/image" Target="../media/image2.png" /><Relationship Id="rId2" Type="http://schemas.openxmlformats.org/officeDocument/2006/relationships/image" Target="../media/image1.png" /></Relationships>
</file>

<file path=ppt/slides/_rels/slide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3.png" /></Relationships>
</file>

<file path=ppt/slides/_rels/slide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東京科学大学</a:t>
            </a:r>
          </a:p>
        </p:txBody>
      </p:sp>
      <p:sp>
        <p:nvSpPr>
          <p:cNvPr id="3" name="Content Placeholder 2"/>
          <p:cNvSpPr>
            <a:spLocks noGrp="1"/>
          </p:cNvSpPr>
          <p:nvPr>
            <p:ph idx="1"/>
          </p:nvPr>
        </p:nvSpPr>
        <p:spPr/>
        <p:txBody>
          <a:bodyPr/>
          <a:lstStyle/>
          <a:p>
            <a:pPr lvl="0" indent="0" marL="0">
              <a:spcBef>
                <a:spcPts val="3000"/>
              </a:spcBef>
              <a:buNone/>
            </a:pPr>
            <a:r>
              <a:rPr b="1"/>
              <a:t>総合研究院 元素戦略MDX研究センター フロンティア材料研究所</a:t>
            </a:r>
          </a:p>
          <a:p>
            <a:pPr lvl="0" indent="0" marL="0">
              <a:spcBef>
                <a:spcPts val="3000"/>
              </a:spcBef>
              <a:buNone/>
            </a:pPr>
            <a:r>
              <a:rPr b="1"/>
              <a:t>神谷利夫チュートリアル: 逆格子と共変・反変テンソル</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実格子と逆格子</a:t>
            </a:r>
          </a:p>
        </p:txBody>
      </p:sp>
      <p:sp>
        <p:nvSpPr>
          <p:cNvPr id="4" name="Text Placeholder 3"/>
          <p:cNvSpPr>
            <a:spLocks noGrp="1"/>
          </p:cNvSpPr>
          <p:nvPr>
            <p:ph idx="2" sz="half" type="body"/>
          </p:nvPr>
        </p:nvSpPr>
        <p:spPr/>
        <p:txBody>
          <a:bodyPr/>
          <a:lstStyle/>
          <a:p>
            <a:pPr lvl="0"/>
            <a:r>
              <a:rPr/>
              <a:t>ロンボ面体晶の単位胞と逆格子単位胞の例</a:t>
            </a:r>
          </a:p>
          <a:p>
            <a:pPr lvl="0" indent="0">
              <a:buNone/>
            </a:pPr>
            <a:r>
              <a:rPr>
                <a:latin typeface="Courier"/>
              </a:rPr>
              <a:t>python [data</a:t>
            </a:r>
            <a:r>
              <a:rPr>
                <a:solidFill>
                  <a:srgbClr val="666666"/>
                </a:solidFill>
                <a:latin typeface="Courier"/>
              </a:rPr>
              <a:t>-</a:t>
            </a:r>
            <a:r>
              <a:rPr>
                <a:latin typeface="Courier"/>
              </a:rPr>
              <a:t>COE]\crystal\crystal_draw_cell.py</a:t>
            </a:r>
          </a:p>
          <a:p>
            <a:pPr lvl="0" indent="0" marL="0">
              <a:buNone/>
            </a:pPr>
            <a:r>
              <a:rPr/>
              <a:t>Rhombohedral cell and reciprocal unit cell</a:t>
            </a:r>
          </a:p>
        </p:txBody>
      </p:sp>
      <p:pic>
        <p:nvPicPr>
          <p:cNvPr descr="images\slide10_image1.png" id="0" name="Picture 1"/>
          <p:cNvPicPr>
            <a:picLocks noGrp="1" noChangeAspect="1"/>
          </p:cNvPicPr>
          <p:nvPr/>
        </p:nvPicPr>
        <p:blipFill>
          <a:blip r:embed="rId2"/>
          <a:stretch>
            <a:fillRect/>
          </a:stretch>
        </p:blipFill>
        <p:spPr bwMode="auto">
          <a:xfrm>
            <a:off x="4330700" y="203200"/>
            <a:ext cx="3581400" cy="38735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スライド10の図1</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共変ベクトルと反変ベクトル</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格子変換のまとめ: 共変ベクトルと反変ベクトルの定義</a:t>
            </a:r>
          </a:p>
        </p:txBody>
      </p:sp>
      <p:sp>
        <p:nvSpPr>
          <p:cNvPr id="4" name="Text Placeholder 3"/>
          <p:cNvSpPr>
            <a:spLocks noGrp="1"/>
          </p:cNvSpPr>
          <p:nvPr>
            <p:ph idx="2" sz="half" type="body"/>
          </p:nvPr>
        </p:nvSpPr>
        <p:spPr/>
        <p:txBody>
          <a:bodyPr/>
          <a:lstStyle/>
          <a:p>
            <a:pPr lvl="0" indent="0" marL="0">
              <a:spcBef>
                <a:spcPts val="3000"/>
              </a:spcBef>
              <a:buNone/>
            </a:pPr>
            <a:r>
              <a:rPr b="1"/>
              <a:t>変換則の分類</a:t>
            </a:r>
          </a:p>
          <a:p>
            <a:pPr lvl="0"/>
            <a:r>
              <a:rPr b="1"/>
              <a:t>実格子ベクトルの変換 (共変ベクトル)</a:t>
            </a:r>
          </a:p>
          <a:p>
            <a:pPr lvl="1"/>
            <a:r>
              <a:rPr/>
              <a:t>$ ’_i = </a:t>
            </a:r>
            <a:r>
              <a:rPr i="1"/>
              <a:t>j t</a:t>
            </a:r>
            <a:r>
              <a:rPr/>
              <a:t>{ij} _j $</a:t>
            </a:r>
          </a:p>
          <a:p>
            <a:pPr lvl="1"/>
            <a:r>
              <a:rPr/>
              <a:t>$ _i = </a:t>
            </a:r>
            <a:r>
              <a:rPr i="1"/>
              <a:t>j (T^{-1})</a:t>
            </a:r>
            <a:r>
              <a:rPr/>
              <a:t>{ij} ’_j $</a:t>
            </a:r>
          </a:p>
          <a:p>
            <a:pPr lvl="0"/>
            <a:r>
              <a:rPr b="1"/>
              <a:t>実格子座標の変換 (反変ベクトル)</a:t>
            </a:r>
          </a:p>
          <a:p>
            <a:pPr lvl="1"/>
            <a:r>
              <a:rPr/>
              <a:t>$ x’^i = </a:t>
            </a:r>
            <a:r>
              <a:rPr i="1"/>
              <a:t>j (T^{-1})</a:t>
            </a:r>
            <a:r>
              <a:rPr/>
              <a:t>{ji} x^j $</a:t>
            </a:r>
          </a:p>
          <a:p>
            <a:pPr lvl="1"/>
            <a:r>
              <a:rPr/>
              <a:t>$ x^i = </a:t>
            </a:r>
            <a:r>
              <a:rPr i="1"/>
              <a:t>j t</a:t>
            </a:r>
            <a:r>
              <a:rPr/>
              <a:t>{ji} x’^j $</a:t>
            </a:r>
          </a:p>
          <a:p>
            <a:pPr lvl="0"/>
            <a:r>
              <a:rPr b="1"/>
              <a:t>逆格子ベクトルの変換 (反変ベクトル)</a:t>
            </a:r>
          </a:p>
          <a:p>
            <a:pPr lvl="1"/>
            <a:r>
              <a:rPr/>
              <a:t>$ ^{’</a:t>
            </a:r>
            <a:r>
              <a:rPr i="1"/>
              <a:t>i} = j (T^{-1}){ji} ^{</a:t>
            </a:r>
            <a:r>
              <a:rPr/>
              <a:t>j} $</a:t>
            </a:r>
          </a:p>
          <a:p>
            <a:pPr lvl="1"/>
            <a:r>
              <a:rPr/>
              <a:t>$ ^{</a:t>
            </a:r>
            <a:r>
              <a:rPr i="1"/>
              <a:t>i} = j t{ji} ^{’</a:t>
            </a:r>
            <a:r>
              <a:rPr/>
              <a:t>j} $</a:t>
            </a:r>
          </a:p>
          <a:p>
            <a:pPr lvl="0"/>
            <a:r>
              <a:rPr b="1"/>
              <a:t>指数 (逆格子座標) の変換 (共変ベクトル)</a:t>
            </a:r>
          </a:p>
          <a:p>
            <a:pPr lvl="1"/>
            <a:r>
              <a:rPr/>
              <a:t>$ h’_i = </a:t>
            </a:r>
            <a:r>
              <a:rPr i="1"/>
              <a:t>j t</a:t>
            </a:r>
            <a:r>
              <a:rPr/>
              <a:t>{ij} h_j $</a:t>
            </a:r>
          </a:p>
          <a:p>
            <a:pPr lvl="1"/>
            <a:r>
              <a:rPr/>
              <a:t>$ h_i = </a:t>
            </a:r>
            <a:r>
              <a:rPr i="1"/>
              <a:t>j (T^{-1})</a:t>
            </a:r>
            <a:r>
              <a:rPr/>
              <a:t>{ij} h’_j $</a:t>
            </a:r>
          </a:p>
          <a:p>
            <a:pPr lvl="0" indent="0" marL="0">
              <a:spcBef>
                <a:spcPts val="3000"/>
              </a:spcBef>
              <a:buNone/>
            </a:pPr>
            <a:r>
              <a:rPr b="1"/>
              <a:t>変換行列</a:t>
            </a:r>
          </a:p>
          <a:p>
            <a:pPr lvl="0"/>
            <a:r>
              <a:rPr/>
              <a:t>変換行列は $  $: 実格子ベクトル、逆格子座標 (共変ベクトル)</a:t>
            </a:r>
          </a:p>
          <a:p>
            <a:pPr lvl="0"/>
            <a:r>
              <a:rPr/>
              <a:t>変換行列は $ (</a:t>
            </a:r>
            <a:r>
              <a:rPr baseline="30000"/>
              <a:t>{-1})</a:t>
            </a:r>
            <a:r>
              <a:rPr/>
              <a:t>t $: 実格子座標、逆格子ベクトル (反変ベクトル)</a:t>
            </a:r>
          </a:p>
        </p:txBody>
      </p:sp>
      <p:pic>
        <p:nvPicPr>
          <p:cNvPr descr="images\slide12_image1.png" id="0" name="Picture 1"/>
          <p:cNvPicPr>
            <a:picLocks noGrp="1" noChangeAspect="1"/>
          </p:cNvPicPr>
          <p:nvPr/>
        </p:nvPicPr>
        <p:blipFill>
          <a:blip r:embed="rId2"/>
          <a:stretch>
            <a:fillRect/>
          </a:stretch>
        </p:blipFill>
        <p:spPr bwMode="auto">
          <a:xfrm>
            <a:off x="3568700" y="787400"/>
            <a:ext cx="5105400" cy="2705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スライド12の図1</a:t>
            </a:r>
          </a:p>
        </p:txBody>
      </p:sp>
      <p:pic>
        <p:nvPicPr>
          <p:cNvPr descr="images\slide12_image2.png" id="0" name="Picture 1"/>
          <p:cNvPicPr>
            <a:picLocks noGrp="1" noChangeAspect="1"/>
          </p:cNvPicPr>
          <p:nvPr/>
        </p:nvPicPr>
        <p:blipFill>
          <a:blip r:embed="rId3"/>
          <a:stretch>
            <a:fillRect/>
          </a:stretch>
        </p:blipFill>
        <p:spPr bwMode="auto">
          <a:xfrm>
            <a:off x="3568700" y="1790700"/>
            <a:ext cx="5105400" cy="6985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スライド12の図2</a:t>
            </a:r>
          </a:p>
        </p:txBody>
      </p:sp>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計量テンソル</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a:t>計量テンソル $ g_{ij} = _i _j $ を座標変換:</a:t>
                </a:r>
              </a:p>
              <a:p>
                <a:pPr lvl="0"/>
                <a14:m>
                  <m:oMathPara xmlns:m="http://schemas.openxmlformats.org/officeDocument/2006/math">
                    <m:oMathParaPr>
                      <m:jc m:val="center"/>
                    </m:oMathParaPr>
                    <m:oMath>
                      <m:sSub>
                        <m:e>
                          <m:sSup>
                            <m:e>
                              <m:r>
                                <m:t>g</m:t>
                              </m:r>
                            </m:e>
                            <m:sup>
                              <m:r>
                                <m:rPr>
                                  <m:sty m:val="p"/>
                                </m:rPr>
                                <m:t>′</m:t>
                              </m:r>
                            </m:sup>
                          </m:sSup>
                        </m:e>
                        <m:sub>
                          <m:r>
                            <m:t>i</m:t>
                          </m:r>
                          <m:r>
                            <m:t>j</m:t>
                          </m:r>
                        </m:sub>
                      </m:sSub>
                      <m:r>
                        <m:rPr>
                          <m:sty m:val="p"/>
                        </m:rPr>
                        <m:t>=</m:t>
                      </m:r>
                      <m:sSub>
                        <m:e>
                          <m:sSup>
                            <m:e>
                              <m:r>
                                <m:rPr>
                                  <m:sty m:val="b"/>
                                </m:rPr>
                                <m:t>a</m:t>
                              </m:r>
                            </m:e>
                            <m:sup>
                              <m:r>
                                <m:rPr>
                                  <m:sty m:val="p"/>
                                </m:rPr>
                                <m:t>′</m:t>
                              </m:r>
                            </m:sup>
                          </m:sSup>
                        </m:e>
                        <m:sub>
                          <m:r>
                            <m:t>i</m:t>
                          </m:r>
                        </m:sub>
                      </m:sSub>
                      <m:r>
                        <m:rPr>
                          <m:sty m:val="p"/>
                        </m:rPr>
                        <m:t>⋅</m:t>
                      </m:r>
                      <m:sSub>
                        <m:e>
                          <m:sSup>
                            <m:e>
                              <m:r>
                                <m:rPr>
                                  <m:sty m:val="b"/>
                                </m:rPr>
                                <m:t>a</m:t>
                              </m:r>
                            </m:e>
                            <m:sup>
                              <m:r>
                                <m:rPr>
                                  <m:sty m:val="p"/>
                                </m:rPr>
                                <m:t>′</m:t>
                              </m:r>
                            </m:sup>
                          </m:sSup>
                        </m:e>
                        <m:sub>
                          <m:r>
                            <m:t>j</m:t>
                          </m:r>
                        </m:sub>
                      </m:sSub>
                      <m:r>
                        <m:rPr>
                          <m:sty m:val="p"/>
                        </m:rPr>
                        <m:t>=</m:t>
                      </m:r>
                      <m:nary>
                        <m:naryPr>
                          <m:chr m:val="∑"/>
                          <m:limLoc m:val="undOvr"/>
                          <m:subHide m:val="off"/>
                          <m:supHide m:val="on"/>
                        </m:naryPr>
                        <m:sub>
                          <m:r>
                            <m:t>k</m:t>
                          </m:r>
                          <m:r>
                            <m:rPr>
                              <m:sty m:val="p"/>
                            </m:rPr>
                            <m:t>,</m:t>
                          </m:r>
                          <m:r>
                            <m:t>l</m:t>
                          </m:r>
                        </m:sub>
                        <m:sup>
                          <m:r>
                            <m:t>​</m:t>
                          </m:r>
                        </m:sup>
                        <m:e>
                          <m:sSub>
                            <m:e>
                              <m:r>
                                <m:t>t</m:t>
                              </m:r>
                            </m:e>
                            <m:sub>
                              <m:r>
                                <m:t>i</m:t>
                              </m:r>
                              <m:r>
                                <m:t>k</m:t>
                              </m:r>
                            </m:sub>
                          </m:sSub>
                        </m:e>
                      </m:nary>
                      <m:sSub>
                        <m:e>
                          <m:r>
                            <m:t>t</m:t>
                          </m:r>
                        </m:e>
                        <m:sub>
                          <m:r>
                            <m:t>j</m:t>
                          </m:r>
                          <m:r>
                            <m:t>l</m:t>
                          </m:r>
                        </m:sub>
                      </m:sSub>
                      <m:sSub>
                        <m:e>
                          <m:r>
                            <m:t>g</m:t>
                          </m:r>
                        </m:e>
                        <m:sub>
                          <m:r>
                            <m:t>k</m:t>
                          </m:r>
                          <m:r>
                            <m:t>l</m:t>
                          </m:r>
                        </m:sub>
                      </m:sSub>
                    </m:oMath>
                  </m:oMathPara>
                </a14:m>
              </a:p>
              <a:p>
                <a:pPr lvl="1"/>
                <a:r>
                  <a:rPr/>
                  <a:t>$ g_{ij} $ は2階共変テンソル</a:t>
                </a:r>
              </a:p>
              <a:p>
                <a:pPr lvl="0"/>
                <a:r>
                  <a:rPr/>
                  <a:t>逆計量テンソル $ g^{ij} = ^{</a:t>
                </a:r>
                <a:r>
                  <a:rPr i="1"/>
                  <a:t>i} ^{</a:t>
                </a:r>
                <a:r>
                  <a:rPr/>
                  <a:t>j} $ を座標変換:</a:t>
                </a:r>
              </a:p>
              <a:p>
                <a:pPr lvl="0"/>
                <a14:m>
                  <m:oMathPara xmlns:m="http://schemas.openxmlformats.org/officeDocument/2006/math">
                    <m:oMathParaPr>
                      <m:jc m:val="center"/>
                    </m:oMathParaPr>
                    <m:oMath>
                      <m:sSup>
                        <m:e>
                          <m:sSup>
                            <m:e>
                              <m:r>
                                <m:t>g</m:t>
                              </m:r>
                            </m:e>
                            <m:sup>
                              <m:r>
                                <m:rPr>
                                  <m:sty m:val="p"/>
                                </m:rPr>
                                <m:t>′</m:t>
                              </m:r>
                            </m:sup>
                          </m:sSup>
                        </m:e>
                        <m:sup>
                          <m:r>
                            <m:t>i</m:t>
                          </m:r>
                          <m:r>
                            <m:t>j</m:t>
                          </m:r>
                        </m:sup>
                      </m:sSup>
                      <m:r>
                        <m:rPr>
                          <m:sty m:val="p"/>
                        </m:rPr>
                        <m:t>=</m:t>
                      </m:r>
                      <m:sSup>
                        <m:e>
                          <m:r>
                            <m:rPr>
                              <m:sty m:val="b"/>
                            </m:rPr>
                            <m:t>a</m:t>
                          </m:r>
                        </m:e>
                        <m:sup>
                          <m:r>
                            <m:rPr>
                              <m:sty m:val="p"/>
                            </m:rPr>
                            <m:t>′</m:t>
                          </m:r>
                          <m:r>
                            <m:rPr>
                              <m:sty m:val="p"/>
                            </m:rPr>
                            <m:t>*</m:t>
                          </m:r>
                          <m:r>
                            <m:t>i</m:t>
                          </m:r>
                        </m:sup>
                      </m:sSup>
                      <m:r>
                        <m:rPr>
                          <m:sty m:val="p"/>
                        </m:rPr>
                        <m:t>⋅</m:t>
                      </m:r>
                      <m:sSup>
                        <m:e>
                          <m:r>
                            <m:rPr>
                              <m:sty m:val="b"/>
                            </m:rPr>
                            <m:t>a</m:t>
                          </m:r>
                        </m:e>
                        <m:sup>
                          <m:r>
                            <m:rPr>
                              <m:sty m:val="p"/>
                            </m:rPr>
                            <m:t>′</m:t>
                          </m:r>
                          <m:r>
                            <m:rPr>
                              <m:sty m:val="p"/>
                            </m:rPr>
                            <m:t>*</m:t>
                          </m:r>
                          <m:r>
                            <m:t>j</m:t>
                          </m:r>
                        </m:sup>
                      </m:sSup>
                      <m:r>
                        <m:rPr>
                          <m:sty m:val="p"/>
                        </m:rPr>
                        <m:t>=</m:t>
                      </m:r>
                      <m:nary>
                        <m:naryPr>
                          <m:chr m:val="∑"/>
                          <m:limLoc m:val="undOvr"/>
                          <m:subHide m:val="off"/>
                          <m:supHide m:val="on"/>
                        </m:naryPr>
                        <m:sub>
                          <m:r>
                            <m:t>k</m:t>
                          </m:r>
                          <m:r>
                            <m:rPr>
                              <m:sty m:val="p"/>
                            </m:rPr>
                            <m:t>,</m:t>
                          </m:r>
                          <m:r>
                            <m:t>l</m:t>
                          </m:r>
                        </m:sub>
                        <m:sup>
                          <m:r>
                            <m:t>​</m:t>
                          </m:r>
                        </m:sup>
                        <m:e>
                          <m:r>
                            <m:rPr>
                              <m:sty m:val="p"/>
                            </m:rPr>
                            <m:t>(</m:t>
                          </m:r>
                        </m:e>
                      </m:nary>
                      <m:sSup>
                        <m:e>
                          <m:r>
                            <m:t>T</m:t>
                          </m:r>
                        </m:e>
                        <m:sup>
                          <m:r>
                            <m:rPr>
                              <m:sty m:val="p"/>
                            </m:rPr>
                            <m:t>−</m:t>
                          </m:r>
                          <m:r>
                            <m:t>1</m:t>
                          </m:r>
                        </m:sup>
                      </m:sSup>
                      <m:sSub>
                        <m:e>
                          <m:r>
                            <m:rPr>
                              <m:sty m:val="p"/>
                            </m:rPr>
                            <m:t>)</m:t>
                          </m:r>
                        </m:e>
                        <m:sub>
                          <m:r>
                            <m:t>k</m:t>
                          </m:r>
                          <m:r>
                            <m:t>i</m:t>
                          </m:r>
                        </m:sub>
                      </m:sSub>
                      <m:r>
                        <m:rPr>
                          <m:sty m:val="p"/>
                        </m:rPr>
                        <m:t>(</m:t>
                      </m:r>
                      <m:sSup>
                        <m:e>
                          <m:r>
                            <m:t>T</m:t>
                          </m:r>
                        </m:e>
                        <m:sup>
                          <m:r>
                            <m:rPr>
                              <m:sty m:val="p"/>
                            </m:rPr>
                            <m:t>−</m:t>
                          </m:r>
                          <m:r>
                            <m:t>1</m:t>
                          </m:r>
                        </m:sup>
                      </m:sSup>
                      <m:sSub>
                        <m:e>
                          <m:r>
                            <m:rPr>
                              <m:sty m:val="p"/>
                            </m:rPr>
                            <m:t>)</m:t>
                          </m:r>
                        </m:e>
                        <m:sub>
                          <m:r>
                            <m:t>l</m:t>
                          </m:r>
                          <m:r>
                            <m:t>j</m:t>
                          </m:r>
                        </m:sub>
                      </m:sSub>
                      <m:sSup>
                        <m:e>
                          <m:r>
                            <m:t>g</m:t>
                          </m:r>
                        </m:e>
                        <m:sup>
                          <m:r>
                            <m:t>k</m:t>
                          </m:r>
                          <m:r>
                            <m:t>l</m:t>
                          </m:r>
                        </m:sup>
                      </m:sSup>
                    </m:oMath>
                  </m:oMathPara>
                </a14:m>
              </a:p>
              <a:p>
                <a:pPr lvl="1"/>
                <a:r>
                  <a:rPr/>
                  <a:t>$ g^{ij} $ は2階反変テンソル</a:t>
                </a:r>
              </a:p>
            </p:txBody>
          </p:sp>
        </mc:Choice>
      </mc:AlternateContent>
      <p:pic>
        <p:nvPicPr>
          <p:cNvPr descr="images\slide13_image1.png" id="0" name="Picture 1"/>
          <p:cNvPicPr>
            <a:picLocks noGrp="1" noChangeAspect="1"/>
          </p:cNvPicPr>
          <p:nvPr/>
        </p:nvPicPr>
        <p:blipFill>
          <a:blip r:embed="rId2"/>
          <a:stretch>
            <a:fillRect/>
          </a:stretch>
        </p:blipFill>
        <p:spPr bwMode="auto">
          <a:xfrm>
            <a:off x="3568700" y="482600"/>
            <a:ext cx="5105400" cy="33020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スライド13の図1</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一般座標系 (実格子) =&gt; 一般座標系 (逆格子) 変換</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格子ベクトルの変換則 (行列形式)</a:t>
                </a:r>
              </a:p>
              <a:p>
                <a:pPr lvl="0" indent="0" marL="0">
                  <a:buNone/>
                </a:pPr>
                <a14:m>
                  <m:oMathPara xmlns:m="http://schemas.openxmlformats.org/officeDocument/2006/math">
                    <m:oMathParaPr>
                      <m:jc m:val="center"/>
                    </m:oMathParaPr>
                    <m:oMath>
                      <m:d>
                        <m:dPr>
                          <m:begChr m:val="("/>
                          <m:sepChr m:val=""/>
                          <m:endChr m:val=")"/>
                          <m:grow/>
                        </m:dPr>
                        <m:e>
                          <m:m>
                            <m:mPr>
                              <m:baseJc m:val="center"/>
                              <m:plcHide m:val="on"/>
                              <m:mcs>
                                <m:mc>
                                  <m:mcPr>
                                    <m:mcJc m:val="center"/>
                                    <m:count m:val="1"/>
                                  </m:mcPr>
                                </m:mc>
                              </m:mcs>
                            </m:mPr>
                            <m:mr>
                              <m:e>
                                <m:sSub>
                                  <m:e>
                                    <m:sSup>
                                      <m:e>
                                        <m:r>
                                          <m:rPr>
                                            <m:sty m:val="b"/>
                                          </m:rPr>
                                          <m:t>a</m:t>
                                        </m:r>
                                      </m:e>
                                      <m:sup>
                                        <m:r>
                                          <m:rPr>
                                            <m:sty m:val="p"/>
                                          </m:rPr>
                                          <m:t>′</m:t>
                                        </m:r>
                                      </m:sup>
                                    </m:sSup>
                                  </m:e>
                                  <m:sub>
                                    <m:r>
                                      <m:t>1</m:t>
                                    </m:r>
                                  </m:sub>
                                </m:sSub>
                              </m:e>
                            </m:mr>
                            <m:mr>
                              <m:e>
                                <m:sSub>
                                  <m:e>
                                    <m:sSup>
                                      <m:e>
                                        <m:r>
                                          <m:rPr>
                                            <m:sty m:val="b"/>
                                          </m:rPr>
                                          <m:t>a</m:t>
                                        </m:r>
                                      </m:e>
                                      <m:sup>
                                        <m:r>
                                          <m:rPr>
                                            <m:sty m:val="p"/>
                                          </m:rPr>
                                          <m:t>′</m:t>
                                        </m:r>
                                      </m:sup>
                                    </m:sSup>
                                  </m:e>
                                  <m:sub>
                                    <m:r>
                                      <m:t>2</m:t>
                                    </m:r>
                                  </m:sub>
                                </m:sSub>
                              </m:e>
                            </m:mr>
                            <m:mr>
                              <m:e>
                                <m:sSub>
                                  <m:e>
                                    <m:sSup>
                                      <m:e>
                                        <m:r>
                                          <m:rPr>
                                            <m:sty m:val="b"/>
                                          </m:rPr>
                                          <m:t>a</m:t>
                                        </m:r>
                                      </m:e>
                                      <m:sup>
                                        <m:r>
                                          <m:rPr>
                                            <m:sty m:val="p"/>
                                          </m:rPr>
                                          <m:t>′</m:t>
                                        </m:r>
                                      </m:sup>
                                    </m:sSup>
                                  </m:e>
                                  <m:sub>
                                    <m:r>
                                      <m:t>3</m:t>
                                    </m:r>
                                  </m:sub>
                                </m:sSub>
                              </m:e>
                            </m:mr>
                          </m:m>
                        </m:e>
                      </m:d>
                      <m:r>
                        <m:rPr>
                          <m:sty m:val="p"/>
                        </m:rPr>
                        <m:t>=</m:t>
                      </m:r>
                      <m:d>
                        <m:dPr>
                          <m:begChr m:val="("/>
                          <m:sepChr m:val=""/>
                          <m:endChr m:val=")"/>
                          <m:grow/>
                        </m:dPr>
                        <m:e>
                          <m:m>
                            <m:mPr>
                              <m:baseJc m:val="center"/>
                              <m:plcHide m:val="on"/>
                              <m:mcs>
                                <m:mc>
                                  <m:mcPr>
                                    <m:mcJc m:val="center"/>
                                    <m:count m:val="1"/>
                                  </m:mcPr>
                                </m:mc>
                                <m:mc>
                                  <m:mcPr>
                                    <m:mcJc m:val="center"/>
                                    <m:count m:val="1"/>
                                  </m:mcPr>
                                </m:mc>
                                <m:mc>
                                  <m:mcPr>
                                    <m:mcJc m:val="center"/>
                                    <m:count m:val="1"/>
                                  </m:mcPr>
                                </m:mc>
                              </m:mcs>
                            </m:mPr>
                            <m:mr>
                              <m:e>
                                <m:sSub>
                                  <m:e>
                                    <m:r>
                                      <m:t>t</m:t>
                                    </m:r>
                                  </m:e>
                                  <m:sub>
                                    <m:r>
                                      <m:t>11</m:t>
                                    </m:r>
                                  </m:sub>
                                </m:sSub>
                              </m:e>
                              <m:e>
                                <m:sSub>
                                  <m:e>
                                    <m:r>
                                      <m:t>t</m:t>
                                    </m:r>
                                  </m:e>
                                  <m:sub>
                                    <m:r>
                                      <m:t>12</m:t>
                                    </m:r>
                                  </m:sub>
                                </m:sSub>
                              </m:e>
                              <m:e>
                                <m:sSub>
                                  <m:e>
                                    <m:r>
                                      <m:t>t</m:t>
                                    </m:r>
                                  </m:e>
                                  <m:sub>
                                    <m:r>
                                      <m:t>13</m:t>
                                    </m:r>
                                  </m:sub>
                                </m:sSub>
                              </m:e>
                            </m:mr>
                            <m:mr>
                              <m:e>
                                <m:sSub>
                                  <m:e>
                                    <m:r>
                                      <m:t>t</m:t>
                                    </m:r>
                                  </m:e>
                                  <m:sub>
                                    <m:r>
                                      <m:t>21</m:t>
                                    </m:r>
                                  </m:sub>
                                </m:sSub>
                              </m:e>
                              <m:e>
                                <m:sSub>
                                  <m:e>
                                    <m:r>
                                      <m:t>t</m:t>
                                    </m:r>
                                  </m:e>
                                  <m:sub>
                                    <m:r>
                                      <m:t>22</m:t>
                                    </m:r>
                                  </m:sub>
                                </m:sSub>
                              </m:e>
                              <m:e>
                                <m:sSub>
                                  <m:e>
                                    <m:r>
                                      <m:t>t</m:t>
                                    </m:r>
                                  </m:e>
                                  <m:sub>
                                    <m:r>
                                      <m:t>23</m:t>
                                    </m:r>
                                  </m:sub>
                                </m:sSub>
                              </m:e>
                            </m:mr>
                            <m:mr>
                              <m:e>
                                <m:sSub>
                                  <m:e>
                                    <m:r>
                                      <m:t>t</m:t>
                                    </m:r>
                                  </m:e>
                                  <m:sub>
                                    <m:r>
                                      <m:t>31</m:t>
                                    </m:r>
                                  </m:sub>
                                </m:sSub>
                              </m:e>
                              <m:e>
                                <m:sSub>
                                  <m:e>
                                    <m:r>
                                      <m:t>t</m:t>
                                    </m:r>
                                  </m:e>
                                  <m:sub>
                                    <m:r>
                                      <m:t>32</m:t>
                                    </m:r>
                                  </m:sub>
                                </m:sSub>
                              </m:e>
                              <m:e>
                                <m:sSub>
                                  <m:e>
                                    <m:r>
                                      <m:t>t</m:t>
                                    </m:r>
                                  </m:e>
                                  <m:sub>
                                    <m:r>
                                      <m:t>33</m:t>
                                    </m:r>
                                  </m:sub>
                                </m:sSub>
                              </m:e>
                            </m:mr>
                          </m:m>
                        </m:e>
                      </m:d>
                      <m:d>
                        <m:dPr>
                          <m:begChr m:val="("/>
                          <m:sepChr m:val=""/>
                          <m:endChr m:val=")"/>
                          <m:grow/>
                        </m:dPr>
                        <m:e>
                          <m:m>
                            <m:mPr>
                              <m:baseJc m:val="center"/>
                              <m:plcHide m:val="on"/>
                              <m:mcs>
                                <m:mc>
                                  <m:mcPr>
                                    <m:mcJc m:val="center"/>
                                    <m:count m:val="1"/>
                                  </m:mcPr>
                                </m:mc>
                              </m:mcs>
                            </m:mPr>
                            <m:mr>
                              <m:e>
                                <m:sSub>
                                  <m:e>
                                    <m:r>
                                      <m:rPr>
                                        <m:sty m:val="b"/>
                                      </m:rPr>
                                      <m:t>a</m:t>
                                    </m:r>
                                  </m:e>
                                  <m:sub>
                                    <m:r>
                                      <m:t>1</m:t>
                                    </m:r>
                                  </m:sub>
                                </m:sSub>
                              </m:e>
                            </m:mr>
                            <m:mr>
                              <m:e>
                                <m:sSub>
                                  <m:e>
                                    <m:r>
                                      <m:rPr>
                                        <m:sty m:val="b"/>
                                      </m:rPr>
                                      <m:t>a</m:t>
                                    </m:r>
                                  </m:e>
                                  <m:sub>
                                    <m:r>
                                      <m:t>2</m:t>
                                    </m:r>
                                  </m:sub>
                                </m:sSub>
                              </m:e>
                            </m:mr>
                            <m:mr>
                              <m:e>
                                <m:sSub>
                                  <m:e>
                                    <m:r>
                                      <m:rPr>
                                        <m:sty m:val="b"/>
                                      </m:rPr>
                                      <m:t>a</m:t>
                                    </m:r>
                                  </m:e>
                                  <m:sub>
                                    <m:r>
                                      <m:t>3</m:t>
                                    </m:r>
                                  </m:sub>
                                </m:sSub>
                              </m:e>
                            </m:mr>
                          </m:m>
                        </m:e>
                      </m:d>
                    </m:oMath>
                  </m:oMathPara>
                </a14:m>
              </a:p>
              <a:p>
                <a:pPr lvl="0" indent="0" marL="0">
                  <a:buNone/>
                </a:pPr>
                <a:r>
                  <a:rPr/>
                  <a:t>ここで $  = (t_{ij}) $ は格子ベクトル（基底ベクトル）の変換行列。</a:t>
                </a:r>
              </a:p>
              <a:p>
                <a:pPr lvl="0" indent="0" marL="0">
                  <a:spcBef>
                    <a:spcPts val="3000"/>
                  </a:spcBef>
                  <a:buNone/>
                </a:pPr>
                <a:r>
                  <a:rPr b="1"/>
                  <a:t>変換行列と計量テンソルの関係</a:t>
                </a:r>
              </a:p>
              <a:p>
                <a:pPr lvl="0" indent="0" marL="0">
                  <a:buNone/>
                </a:pPr>
                <a:r>
                  <a:rPr/>
                  <a:t>$ ’_i _j $ を考えると、</a:t>
                </a:r>
              </a:p>
              <a:p>
                <a:pPr lvl="0" indent="0" marL="0">
                  <a:buNone/>
                </a:pPr>
                <a14:m>
                  <m:oMathPara xmlns:m="http://schemas.openxmlformats.org/officeDocument/2006/math">
                    <m:oMathParaPr>
                      <m:jc m:val="center"/>
                    </m:oMathParaPr>
                    <m:oMath>
                      <m:r>
                        <m:rPr>
                          <m:sty m:val="p"/>
                        </m:rPr>
                        <m:t>(</m:t>
                      </m:r>
                      <m:sSub>
                        <m:e>
                          <m:sSup>
                            <m:e>
                              <m:r>
                                <m:rPr>
                                  <m:sty m:val="b"/>
                                </m:rPr>
                                <m:t>a</m:t>
                              </m:r>
                            </m:e>
                            <m:sup>
                              <m:r>
                                <m:rPr>
                                  <m:sty m:val="p"/>
                                </m:rPr>
                                <m:t>′</m:t>
                              </m:r>
                            </m:sup>
                          </m:sSup>
                        </m:e>
                        <m:sub>
                          <m:r>
                            <m:t>i</m:t>
                          </m:r>
                        </m:sub>
                      </m:sSub>
                      <m:r>
                        <m:rPr>
                          <m:sty m:val="p"/>
                        </m:rPr>
                        <m:t>⋅</m:t>
                      </m:r>
                      <m:sSub>
                        <m:e>
                          <m:r>
                            <m:rPr>
                              <m:sty m:val="b"/>
                            </m:rPr>
                            <m:t>a</m:t>
                          </m:r>
                        </m:e>
                        <m:sub>
                          <m:r>
                            <m:t>j</m:t>
                          </m:r>
                        </m:sub>
                      </m:sSub>
                      <m:r>
                        <m:rPr>
                          <m:sty m:val="p"/>
                        </m:rPr>
                        <m:t>)</m:t>
                      </m:r>
                      <m:r>
                        <m:rPr>
                          <m:sty m:val="p"/>
                        </m:rPr>
                        <m:t>=</m:t>
                      </m:r>
                      <m:r>
                        <m:rPr>
                          <m:sty m:val="b"/>
                        </m:rPr>
                        <m:t>T</m:t>
                      </m:r>
                      <m:r>
                        <m:rPr>
                          <m:sty m:val="b"/>
                        </m:rPr>
                        <m:t>G</m:t>
                      </m:r>
                    </m:oMath>
                  </m:oMathPara>
                </a14:m>
              </a:p>
              <a:p>
                <a:pPr lvl="0" indent="0" marL="0">
                  <a:buNone/>
                </a:pPr>
                <a:r>
                  <a:rPr/>
                  <a:t>* 基底ベクトルを正規直交基底に変換する場合 $ ’</a:t>
                </a:r>
                <a:r>
                  <a:rPr i="1"/>
                  <a:t>i ’j = {ij} $ * このとき、変換行列 $  $ と計量テンソル $  = (g</a:t>
                </a:r>
                <a:r>
                  <a:rPr/>
                  <a:t>{ij}) $ の関係は $   ^t =  $ (単位行列)</a:t>
                </a:r>
              </a:p>
            </p:txBody>
          </p:sp>
        </mc:Choice>
      </mc:AlternateContent>
      <p:pic>
        <p:nvPicPr>
          <p:cNvPr descr="images\slide14_image1.png" id="0" name="Picture 1"/>
          <p:cNvPicPr>
            <a:picLocks noGrp="1" noChangeAspect="1"/>
          </p:cNvPicPr>
          <p:nvPr/>
        </p:nvPicPr>
        <p:blipFill>
          <a:blip r:embed="rId2"/>
          <a:stretch>
            <a:fillRect/>
          </a:stretch>
        </p:blipFill>
        <p:spPr bwMode="auto">
          <a:xfrm>
            <a:off x="3568700" y="1739900"/>
            <a:ext cx="5105400" cy="800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スライド14の図1</a:t>
            </a:r>
          </a:p>
        </p:txBody>
      </p:sp>
      <p:pic>
        <p:nvPicPr>
          <p:cNvPr descr="images\slide14_image2.png" id="0" name="Picture 1"/>
          <p:cNvPicPr>
            <a:picLocks noGrp="1" noChangeAspect="1"/>
          </p:cNvPicPr>
          <p:nvPr/>
        </p:nvPicPr>
        <p:blipFill>
          <a:blip r:embed="rId3"/>
          <a:stretch>
            <a:fillRect/>
          </a:stretch>
        </p:blipFill>
        <p:spPr bwMode="auto">
          <a:xfrm>
            <a:off x="3568700" y="1879600"/>
            <a:ext cx="5105400" cy="5207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スライド14の図2</a:t>
            </a:r>
          </a:p>
        </p:txBody>
      </p:sp>
      <p:pic>
        <p:nvPicPr>
          <p:cNvPr descr="images\slide14_image3.png" id="0" name="Picture 1"/>
          <p:cNvPicPr>
            <a:picLocks noGrp="1" noChangeAspect="1"/>
          </p:cNvPicPr>
          <p:nvPr/>
        </p:nvPicPr>
        <p:blipFill>
          <a:blip r:embed="rId4"/>
          <a:stretch>
            <a:fillRect/>
          </a:stretch>
        </p:blipFill>
        <p:spPr bwMode="auto">
          <a:xfrm>
            <a:off x="3568700" y="1447800"/>
            <a:ext cx="5105400" cy="13843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スライド14の図3</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実格子 =&gt; 逆格子変換: 逆格子の計量テンソル</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実格子ベクトルから逆格子ベクトルへの変換</a:t>
                </a:r>
              </a:p>
              <a:p>
                <a:pPr lvl="0"/>
                <a:r>
                  <a:rPr/>
                  <a:t>実格子ベクトル $ _j $ を逆格子ベクトル $ ^{*i} $ に変換する行列を $ (t_{ij}) $ とすると、</a:t>
                </a:r>
              </a:p>
              <a:p>
                <a:pPr lvl="0"/>
                <a14:m>
                  <m:oMathPara xmlns:m="http://schemas.openxmlformats.org/officeDocument/2006/math">
                    <m:oMathParaPr>
                      <m:jc m:val="center"/>
                    </m:oMathParaPr>
                    <m:oMath>
                      <m:sSup>
                        <m:e>
                          <m:r>
                            <m:rPr>
                              <m:sty m:val="b"/>
                            </m:rPr>
                            <m:t>a</m:t>
                          </m:r>
                        </m:e>
                        <m:sup>
                          <m:r>
                            <m:rPr>
                              <m:sty m:val="p"/>
                            </m:rPr>
                            <m:t>*</m:t>
                          </m:r>
                          <m:r>
                            <m:t>i</m:t>
                          </m:r>
                        </m:sup>
                      </m:sSup>
                      <m:r>
                        <m:rPr>
                          <m:sty m:val="p"/>
                        </m:rPr>
                        <m:t>=</m:t>
                      </m:r>
                      <m:nary>
                        <m:naryPr>
                          <m:chr m:val="∑"/>
                          <m:limLoc m:val="undOvr"/>
                          <m:subHide m:val="off"/>
                          <m:supHide m:val="on"/>
                        </m:naryPr>
                        <m:sub>
                          <m:r>
                            <m:t>j</m:t>
                          </m:r>
                        </m:sub>
                        <m:sup>
                          <m:r>
                            <m:t>​</m:t>
                          </m:r>
                        </m:sup>
                        <m:e>
                          <m:sSub>
                            <m:e>
                              <m:r>
                                <m:t>t</m:t>
                              </m:r>
                            </m:e>
                            <m:sub>
                              <m:r>
                                <m:t>i</m:t>
                              </m:r>
                              <m:r>
                                <m:t>j</m:t>
                              </m:r>
                            </m:sub>
                          </m:sSub>
                        </m:e>
                      </m:nary>
                      <m:sSub>
                        <m:e>
                          <m:r>
                            <m:rPr>
                              <m:sty m:val="b"/>
                            </m:rPr>
                            <m:t>a</m:t>
                          </m:r>
                        </m:e>
                        <m:sub>
                          <m:r>
                            <m:t>j</m:t>
                          </m:r>
                        </m:sub>
                      </m:sSub>
                    </m:oMath>
                  </m:oMathPara>
                </a14:m>
              </a:p>
              <a:p>
                <a:pPr lvl="0"/>
                <a:r>
                  <a:rPr/>
                  <a:t>逆格子の定義 $ ^{*i} _j = ^i_j $ を利用すると、</a:t>
                </a:r>
              </a:p>
              <a:p>
                <a:pPr lvl="0"/>
                <a14:m>
                  <m:oMathPara xmlns:m="http://schemas.openxmlformats.org/officeDocument/2006/math">
                    <m:oMathParaPr>
                      <m:jc m:val="center"/>
                    </m:oMathParaPr>
                    <m:oMath>
                      <m:sSup>
                        <m:e>
                          <m:r>
                            <m:rPr>
                              <m:sty m:val="b"/>
                            </m:rPr>
                            <m:t>a</m:t>
                          </m:r>
                        </m:e>
                        <m:sup>
                          <m:r>
                            <m:rPr>
                              <m:sty m:val="p"/>
                            </m:rPr>
                            <m:t>*</m:t>
                          </m:r>
                          <m:r>
                            <m:t>i</m:t>
                          </m:r>
                        </m:sup>
                      </m:sSup>
                      <m:r>
                        <m:rPr>
                          <m:sty m:val="p"/>
                        </m:rPr>
                        <m:t>⋅</m:t>
                      </m:r>
                      <m:sSub>
                        <m:e>
                          <m:r>
                            <m:rPr>
                              <m:sty m:val="b"/>
                            </m:rPr>
                            <m:t>a</m:t>
                          </m:r>
                        </m:e>
                        <m:sub>
                          <m:r>
                            <m:t>j</m:t>
                          </m:r>
                        </m:sub>
                      </m:sSub>
                      <m:r>
                        <m:rPr>
                          <m:sty m:val="p"/>
                        </m:rPr>
                        <m:t>=</m:t>
                      </m:r>
                      <m:nary>
                        <m:naryPr>
                          <m:chr m:val="∑"/>
                          <m:limLoc m:val="undOvr"/>
                          <m:subHide m:val="off"/>
                          <m:supHide m:val="on"/>
                        </m:naryPr>
                        <m:sub>
                          <m:r>
                            <m:t>k</m:t>
                          </m:r>
                        </m:sub>
                        <m:sup>
                          <m:r>
                            <m:t>​</m:t>
                          </m:r>
                        </m:sup>
                        <m:e>
                          <m:sSub>
                            <m:e>
                              <m:r>
                                <m:t>t</m:t>
                              </m:r>
                            </m:e>
                            <m:sub>
                              <m:r>
                                <m:t>i</m:t>
                              </m:r>
                              <m:r>
                                <m:t>k</m:t>
                              </m:r>
                            </m:sub>
                          </m:sSub>
                        </m:e>
                      </m:nary>
                      <m:sSub>
                        <m:e>
                          <m:r>
                            <m:rPr>
                              <m:sty m:val="b"/>
                            </m:rPr>
                            <m:t>a</m:t>
                          </m:r>
                        </m:e>
                        <m:sub>
                          <m:r>
                            <m:t>k</m:t>
                          </m:r>
                        </m:sub>
                      </m:sSub>
                      <m:r>
                        <m:rPr>
                          <m:sty m:val="p"/>
                        </m:rPr>
                        <m:t>⋅</m:t>
                      </m:r>
                      <m:sSub>
                        <m:e>
                          <m:r>
                            <m:rPr>
                              <m:sty m:val="b"/>
                            </m:rPr>
                            <m:t>a</m:t>
                          </m:r>
                        </m:e>
                        <m:sub>
                          <m:r>
                            <m:t>j</m:t>
                          </m:r>
                        </m:sub>
                      </m:sSub>
                      <m:r>
                        <m:rPr>
                          <m:sty m:val="p"/>
                        </m:rPr>
                        <m:t>=</m:t>
                      </m:r>
                      <m:nary>
                        <m:naryPr>
                          <m:chr m:val="∑"/>
                          <m:limLoc m:val="undOvr"/>
                          <m:subHide m:val="off"/>
                          <m:supHide m:val="on"/>
                        </m:naryPr>
                        <m:sub>
                          <m:r>
                            <m:t>k</m:t>
                          </m:r>
                        </m:sub>
                        <m:sup>
                          <m:r>
                            <m:t>​</m:t>
                          </m:r>
                        </m:sup>
                        <m:e>
                          <m:sSub>
                            <m:e>
                              <m:r>
                                <m:t>t</m:t>
                              </m:r>
                            </m:e>
                            <m:sub>
                              <m:r>
                                <m:t>i</m:t>
                              </m:r>
                              <m:r>
                                <m:t>k</m:t>
                              </m:r>
                            </m:sub>
                          </m:sSub>
                        </m:e>
                      </m:nary>
                      <m:sSub>
                        <m:e>
                          <m:r>
                            <m:t>g</m:t>
                          </m:r>
                        </m:e>
                        <m:sub>
                          <m:r>
                            <m:t>k</m:t>
                          </m:r>
                          <m:r>
                            <m:t>j</m:t>
                          </m:r>
                        </m:sub>
                      </m:sSub>
                      <m:r>
                        <m:rPr>
                          <m:sty m:val="p"/>
                        </m:rPr>
                        <m:t>=</m:t>
                      </m:r>
                      <m:sSubSup>
                        <m:e>
                          <m:r>
                            <m:t>δ</m:t>
                          </m:r>
                        </m:e>
                        <m:sub>
                          <m:r>
                            <m:t>j</m:t>
                          </m:r>
                        </m:sub>
                        <m:sup>
                          <m:r>
                            <m:t>i</m:t>
                          </m:r>
                        </m:sup>
                      </m:sSubSup>
                    </m:oMath>
                  </m:oMathPara>
                </a14:m>
              </a:p>
              <a:p>
                <a:pPr lvl="0"/>
                <a:r>
                  <a:rPr/>
                  <a:t>この関係から、変換行列 $ (t_{ij}) $ は実格子の計量テンソル $ (g_{kj}) $ の逆行列であることがわかる:</a:t>
                </a:r>
              </a:p>
              <a:p>
                <a:pPr lvl="0"/>
                <a14:m>
                  <m:oMathPara xmlns:m="http://schemas.openxmlformats.org/officeDocument/2006/math">
                    <m:oMathParaPr>
                      <m:jc m:val="center"/>
                    </m:oMathParaPr>
                    <m:oMath>
                      <m:r>
                        <m:rPr>
                          <m:sty m:val="p"/>
                        </m:rPr>
                        <m:t>(</m:t>
                      </m:r>
                      <m:sSub>
                        <m:e>
                          <m:r>
                            <m:t>t</m:t>
                          </m:r>
                        </m:e>
                        <m:sub>
                          <m:r>
                            <m:t>i</m:t>
                          </m:r>
                          <m:r>
                            <m:t>j</m:t>
                          </m:r>
                        </m:sub>
                      </m:sSub>
                      <m:r>
                        <m:rPr>
                          <m:sty m:val="p"/>
                        </m:rPr>
                        <m:t>)</m:t>
                      </m:r>
                      <m:r>
                        <m:rPr>
                          <m:sty m:val="p"/>
                        </m:rPr>
                        <m:t>=</m:t>
                      </m:r>
                      <m:r>
                        <m:rPr>
                          <m:sty m:val="p"/>
                        </m:rPr>
                        <m:t>(</m:t>
                      </m:r>
                      <m:sSub>
                        <m:e>
                          <m:r>
                            <m:t>g</m:t>
                          </m:r>
                        </m:e>
                        <m:sub>
                          <m:r>
                            <m:t>i</m:t>
                          </m:r>
                          <m:r>
                            <m:t>j</m:t>
                          </m:r>
                        </m:sub>
                      </m:sSub>
                      <m:sSup>
                        <m:e>
                          <m:r>
                            <m:rPr>
                              <m:sty m:val="p"/>
                            </m:rPr>
                            <m:t>)</m:t>
                          </m:r>
                        </m:e>
                        <m:sup>
                          <m:r>
                            <m:rPr>
                              <m:sty m:val="p"/>
                            </m:rPr>
                            <m:t>−</m:t>
                          </m:r>
                          <m:r>
                            <m:t>1</m:t>
                          </m:r>
                        </m:sup>
                      </m:sSup>
                      <m:r>
                        <m:rPr>
                          <m:sty m:val="p"/>
                        </m:rPr>
                        <m:t>=</m:t>
                      </m:r>
                      <m:r>
                        <m:rPr>
                          <m:sty m:val="p"/>
                        </m:rPr>
                        <m:t>(</m:t>
                      </m:r>
                      <m:sSup>
                        <m:e>
                          <m:r>
                            <m:t>g</m:t>
                          </m:r>
                        </m:e>
                        <m:sup>
                          <m:r>
                            <m:t>i</m:t>
                          </m:r>
                          <m:r>
                            <m:t>j</m:t>
                          </m:r>
                        </m:sup>
                      </m:sSup>
                      <m:r>
                        <m:rPr>
                          <m:sty m:val="p"/>
                        </m:rPr>
                        <m:t>)</m:t>
                      </m:r>
                    </m:oMath>
                  </m:oMathPara>
                </a14:m>
              </a:p>
              <a:p>
                <a:pPr lvl="0"/>
                <a:r>
                  <a:rPr/>
                  <a:t>すなわち、</a:t>
                </a:r>
                <a:r>
                  <a:rPr b="1"/>
                  <a:t>実格子ベクトルから逆格子ベクトルへの変換行列は、逆格子の計量テンソル (反変計量テンソル) $ g^{ij} $ である</a:t>
                </a:r>
                <a:r>
                  <a:rPr/>
                  <a:t>。</a:t>
                </a:r>
              </a:p>
            </p:txBody>
          </p:sp>
        </mc:Choice>
      </mc:AlternateContent>
      <p:pic>
        <p:nvPicPr>
          <p:cNvPr descr="images\slide15_image1.png" id="0" name="Picture 1"/>
          <p:cNvPicPr>
            <a:picLocks noGrp="1" noChangeAspect="1"/>
          </p:cNvPicPr>
          <p:nvPr/>
        </p:nvPicPr>
        <p:blipFill>
          <a:blip r:embed="rId2"/>
          <a:stretch>
            <a:fillRect/>
          </a:stretch>
        </p:blipFill>
        <p:spPr bwMode="auto">
          <a:xfrm>
            <a:off x="3568700" y="1041400"/>
            <a:ext cx="5105400" cy="22098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スライド15の図1</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共変ベクトルと反変ベクトルの内積は Scalar になる</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位置ベクトル $  $ の不変性</a:t>
                </a:r>
              </a:p>
              <a:p>
                <a:pPr lvl="0"/>
                <a:r>
                  <a:rPr/>
                  <a:t>$  = x^i _i $ (反変座標 $ x^i $ と共変基底 $ _i $)</a:t>
                </a:r>
              </a:p>
              <a:p>
                <a:pPr lvl="0"/>
                <a:r>
                  <a:rPr/>
                  <a:t>座標変換後も $  $ は同じ物理的実体を表すため、不変量 (Scalar) である。</a:t>
                </a:r>
              </a:p>
              <a:p>
                <a:pPr lvl="0"/>
                <a14:m>
                  <m:oMathPara xmlns:m="http://schemas.openxmlformats.org/officeDocument/2006/math">
                    <m:oMathParaPr>
                      <m:jc m:val="center"/>
                    </m:oMathParaPr>
                    <m:oMath>
                      <m:r>
                        <m:rPr>
                          <m:sty m:val="b"/>
                        </m:rPr>
                        <m:t>r</m:t>
                      </m:r>
                      <m:r>
                        <m:rPr>
                          <m:sty m:val="p"/>
                        </m:rPr>
                        <m:t>=</m:t>
                      </m:r>
                      <m:sSup>
                        <m:e>
                          <m:r>
                            <m:t>x</m:t>
                          </m:r>
                        </m:e>
                        <m:sup>
                          <m:r>
                            <m:t>i</m:t>
                          </m:r>
                        </m:sup>
                      </m:sSup>
                      <m:sSub>
                        <m:e>
                          <m:r>
                            <m:rPr>
                              <m:sty m:val="b"/>
                            </m:rPr>
                            <m:t>a</m:t>
                          </m:r>
                        </m:e>
                        <m:sub>
                          <m:r>
                            <m:t>i</m:t>
                          </m:r>
                        </m:sub>
                      </m:sSub>
                      <m:r>
                        <m:rPr>
                          <m:sty m:val="p"/>
                        </m:rPr>
                        <m:t>=</m:t>
                      </m:r>
                      <m:sSup>
                        <m:e>
                          <m:sSup>
                            <m:e>
                              <m:r>
                                <m:t>x</m:t>
                              </m:r>
                            </m:e>
                            <m:sup>
                              <m:r>
                                <m:rPr>
                                  <m:sty m:val="p"/>
                                </m:rPr>
                                <m:t>′</m:t>
                              </m:r>
                            </m:sup>
                          </m:sSup>
                        </m:e>
                        <m:sup>
                          <m:r>
                            <m:t>i</m:t>
                          </m:r>
                        </m:sup>
                      </m:sSup>
                      <m:sSub>
                        <m:e>
                          <m:sSup>
                            <m:e>
                              <m:r>
                                <m:rPr>
                                  <m:sty m:val="b"/>
                                </m:rPr>
                                <m:t>a</m:t>
                              </m:r>
                            </m:e>
                            <m:sup>
                              <m:r>
                                <m:rPr>
                                  <m:sty m:val="p"/>
                                </m:rPr>
                                <m:t>′</m:t>
                              </m:r>
                            </m:sup>
                          </m:sSup>
                        </m:e>
                        <m:sub>
                          <m:r>
                            <m:t>i</m:t>
                          </m:r>
                        </m:sub>
                      </m:sSub>
                    </m:oMath>
                  </m:oMathPara>
                </a14:m>
              </a:p>
              <a:p>
                <a:pPr lvl="0"/>
                <a:r>
                  <a:rPr/>
                  <a:t>これは、反変成分と共変成分の積が縮約されるとスカラーになるという原則を示す。</a:t>
                </a:r>
              </a:p>
              <a:p>
                <a:pPr lvl="0"/>
                <a14:m>
                  <m:oMathPara xmlns:m="http://schemas.openxmlformats.org/officeDocument/2006/math">
                    <m:oMathParaPr>
                      <m:jc m:val="center"/>
                    </m:oMathParaPr>
                    <m:oMath>
                      <m:sSup>
                        <m:e>
                          <m:sSup>
                            <m:e>
                              <m:r>
                                <m:t>x</m:t>
                              </m:r>
                            </m:e>
                            <m:sup>
                              <m:r>
                                <m:rPr>
                                  <m:sty m:val="p"/>
                                </m:rPr>
                                <m:t>′</m:t>
                              </m:r>
                            </m:sup>
                          </m:sSup>
                        </m:e>
                        <m:sup>
                          <m:r>
                            <m:t>i</m:t>
                          </m:r>
                        </m:sup>
                      </m:sSup>
                      <m:sSub>
                        <m:e>
                          <m:sSup>
                            <m:e>
                              <m:r>
                                <m:rPr>
                                  <m:sty m:val="b"/>
                                </m:rPr>
                                <m:t>a</m:t>
                              </m:r>
                            </m:e>
                            <m:sup>
                              <m:r>
                                <m:rPr>
                                  <m:sty m:val="p"/>
                                </m:rPr>
                                <m:t>′</m:t>
                              </m:r>
                            </m:sup>
                          </m:sSup>
                        </m:e>
                        <m:sub>
                          <m:r>
                            <m:t>i</m:t>
                          </m:r>
                        </m:sub>
                      </m:sSub>
                      <m:r>
                        <m:rPr>
                          <m:sty m:val="p"/>
                        </m:rPr>
                        <m:t>=</m:t>
                      </m:r>
                      <m:d>
                        <m:dPr>
                          <m:begChr m:val="("/>
                          <m:sepChr m:val=""/>
                          <m:endChr m:val=")"/>
                          <m:grow/>
                        </m:dPr>
                        <m:e>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j</m:t>
                              </m:r>
                              <m:r>
                                <m:t>i</m:t>
                              </m:r>
                            </m:sub>
                          </m:sSub>
                          <m:sSup>
                            <m:e>
                              <m:r>
                                <m:t>x</m:t>
                              </m:r>
                            </m:e>
                            <m:sup>
                              <m:r>
                                <m:t>j</m:t>
                              </m:r>
                            </m:sup>
                          </m:sSup>
                        </m:e>
                      </m:d>
                      <m:d>
                        <m:dPr>
                          <m:begChr m:val="("/>
                          <m:sepChr m:val=""/>
                          <m:endChr m:val=")"/>
                          <m:grow/>
                        </m:dPr>
                        <m:e>
                          <m:nary>
                            <m:naryPr>
                              <m:chr m:val="∑"/>
                              <m:limLoc m:val="undOvr"/>
                              <m:subHide m:val="off"/>
                              <m:supHide m:val="on"/>
                            </m:naryPr>
                            <m:sub>
                              <m:r>
                                <m:t>k</m:t>
                              </m:r>
                            </m:sub>
                            <m:sup>
                              <m:r>
                                <m:t>​</m:t>
                              </m:r>
                            </m:sup>
                            <m:e>
                              <m:sSub>
                                <m:e>
                                  <m:r>
                                    <m:t>t</m:t>
                                  </m:r>
                                </m:e>
                                <m:sub>
                                  <m:r>
                                    <m:t>i</m:t>
                                  </m:r>
                                  <m:r>
                                    <m:t>k</m:t>
                                  </m:r>
                                </m:sub>
                              </m:sSub>
                            </m:e>
                          </m:nary>
                          <m:sSub>
                            <m:e>
                              <m:r>
                                <m:rPr>
                                  <m:sty m:val="b"/>
                                </m:rPr>
                                <m:t>a</m:t>
                              </m:r>
                            </m:e>
                            <m:sub>
                              <m:r>
                                <m:t>k</m:t>
                              </m:r>
                            </m:sub>
                          </m:sSub>
                        </m:e>
                      </m:d>
                      <m:r>
                        <m:rPr>
                          <m:sty m:val="p"/>
                        </m:rPr>
                        <m:t>=</m:t>
                      </m:r>
                      <m:nary>
                        <m:naryPr>
                          <m:chr m:val="∑"/>
                          <m:limLoc m:val="undOvr"/>
                          <m:subHide m:val="off"/>
                          <m:supHide m:val="on"/>
                        </m:naryPr>
                        <m:sub>
                          <m:r>
                            <m:t>j</m:t>
                          </m:r>
                          <m:r>
                            <m:rPr>
                              <m:sty m:val="p"/>
                            </m:rPr>
                            <m:t>,</m:t>
                          </m:r>
                          <m:r>
                            <m:t>k</m:t>
                          </m:r>
                        </m:sub>
                        <m:sup>
                          <m:r>
                            <m:t>​</m:t>
                          </m:r>
                        </m:sup>
                        <m:e>
                          <m:d>
                            <m:dPr>
                              <m:begChr m:val="("/>
                              <m:sepChr m:val=""/>
                              <m:endChr m:val=")"/>
                              <m:grow/>
                            </m:dPr>
                            <m:e>
                              <m:nary>
                                <m:naryPr>
                                  <m:chr m:val="∑"/>
                                  <m:limLoc m:val="undOvr"/>
                                  <m:subHide m:val="off"/>
                                  <m:supHide m:val="on"/>
                                </m:naryPr>
                                <m:sub>
                                  <m:r>
                                    <m:t>i</m:t>
                                  </m:r>
                                </m:sub>
                                <m:sup>
                                  <m:r>
                                    <m:t>​</m:t>
                                  </m:r>
                                </m:sup>
                                <m:e>
                                  <m:sSub>
                                    <m:e>
                                      <m:r>
                                        <m:t>t</m:t>
                                      </m:r>
                                    </m:e>
                                    <m:sub>
                                      <m:r>
                                        <m:t>i</m:t>
                                      </m:r>
                                      <m:r>
                                        <m:t>k</m:t>
                                      </m:r>
                                    </m:sub>
                                  </m:sSub>
                                </m:e>
                              </m:nary>
                              <m:r>
                                <m:rPr>
                                  <m:sty m:val="p"/>
                                </m:rPr>
                                <m:t>(</m:t>
                              </m:r>
                              <m:sSup>
                                <m:e>
                                  <m:r>
                                    <m:t>T</m:t>
                                  </m:r>
                                </m:e>
                                <m:sup>
                                  <m:r>
                                    <m:rPr>
                                      <m:sty m:val="p"/>
                                    </m:rPr>
                                    <m:t>−</m:t>
                                  </m:r>
                                  <m:r>
                                    <m:t>1</m:t>
                                  </m:r>
                                </m:sup>
                              </m:sSup>
                              <m:sSub>
                                <m:e>
                                  <m:r>
                                    <m:rPr>
                                      <m:sty m:val="p"/>
                                    </m:rPr>
                                    <m:t>)</m:t>
                                  </m:r>
                                </m:e>
                                <m:sub>
                                  <m:r>
                                    <m:t>j</m:t>
                                  </m:r>
                                  <m:r>
                                    <m:t>i</m:t>
                                  </m:r>
                                </m:sub>
                              </m:sSub>
                            </m:e>
                          </m:d>
                        </m:e>
                      </m:nary>
                      <m:sSup>
                        <m:e>
                          <m:r>
                            <m:t>x</m:t>
                          </m:r>
                        </m:e>
                        <m:sup>
                          <m:r>
                            <m:t>j</m:t>
                          </m:r>
                        </m:sup>
                      </m:sSup>
                      <m:sSub>
                        <m:e>
                          <m:r>
                            <m:rPr>
                              <m:sty m:val="b"/>
                            </m:rPr>
                            <m:t>a</m:t>
                          </m:r>
                        </m:e>
                        <m:sub>
                          <m:r>
                            <m:t>k</m:t>
                          </m:r>
                        </m:sub>
                      </m:sSub>
                      <m:r>
                        <m:rPr>
                          <m:sty m:val="p"/>
                        </m:rPr>
                        <m:t>=</m:t>
                      </m:r>
                      <m:nary>
                        <m:naryPr>
                          <m:chr m:val="∑"/>
                          <m:limLoc m:val="undOvr"/>
                          <m:subHide m:val="off"/>
                          <m:supHide m:val="on"/>
                        </m:naryPr>
                        <m:sub>
                          <m:r>
                            <m:t>j</m:t>
                          </m:r>
                          <m:r>
                            <m:rPr>
                              <m:sty m:val="p"/>
                            </m:rPr>
                            <m:t>,</m:t>
                          </m:r>
                          <m:r>
                            <m:t>k</m:t>
                          </m:r>
                        </m:sub>
                        <m:sup>
                          <m:r>
                            <m:t>​</m:t>
                          </m:r>
                        </m:sup>
                        <m:e>
                          <m:sSub>
                            <m:e>
                              <m:r>
                                <m:t>δ</m:t>
                              </m:r>
                            </m:e>
                            <m:sub>
                              <m:r>
                                <m:t>k</m:t>
                              </m:r>
                              <m:r>
                                <m:t>j</m:t>
                              </m:r>
                            </m:sub>
                          </m:sSub>
                        </m:e>
                      </m:nary>
                      <m:sSup>
                        <m:e>
                          <m:r>
                            <m:t>x</m:t>
                          </m:r>
                        </m:e>
                        <m:sup>
                          <m:r>
                            <m:t>j</m:t>
                          </m:r>
                        </m:sup>
                      </m:sSup>
                      <m:sSub>
                        <m:e>
                          <m:r>
                            <m:rPr>
                              <m:sty m:val="b"/>
                            </m:rPr>
                            <m:t>a</m:t>
                          </m:r>
                        </m:e>
                        <m:sub>
                          <m:r>
                            <m:t>k</m:t>
                          </m:r>
                        </m:sub>
                      </m:sSub>
                      <m:r>
                        <m:rPr>
                          <m:sty m:val="p"/>
                        </m:rPr>
                        <m:t>=</m:t>
                      </m:r>
                      <m:sSup>
                        <m:e>
                          <m:r>
                            <m:t>x</m:t>
                          </m:r>
                        </m:e>
                        <m:sup>
                          <m:r>
                            <m:t>j</m:t>
                          </m:r>
                        </m:sup>
                      </m:sSup>
                      <m:sSub>
                        <m:e>
                          <m:r>
                            <m:rPr>
                              <m:sty m:val="b"/>
                            </m:rPr>
                            <m:t>a</m:t>
                          </m:r>
                        </m:e>
                        <m:sub>
                          <m:r>
                            <m:t>j</m:t>
                          </m:r>
                        </m:sub>
                      </m:sSub>
                    </m:oMath>
                  </m:oMathPara>
                </a14:m>
              </a:p>
              <a:p>
                <a:pPr lvl="0" indent="0" marL="0">
                  <a:spcBef>
                    <a:spcPts val="3000"/>
                  </a:spcBef>
                  <a:buNone/>
                </a:pPr>
                <a:r>
                  <a:rPr b="1"/>
                  <a:t>一般的な内積</a:t>
                </a:r>
              </a:p>
              <a:p>
                <a:pPr lvl="0"/>
                <a:r>
                  <a:rPr/>
                  <a:t>共変ベクトル $ v_i $ と反変ベクトル $ w^j $ の内積 $ v_i w^i $ も不変量 (Scalar) になる。</a:t>
                </a:r>
              </a:p>
            </p:txBody>
          </p:sp>
        </mc:Choice>
      </mc:AlternateContent>
      <p:pic>
        <p:nvPicPr>
          <p:cNvPr descr="images\slide16_image1.png" id="0" name="Picture 1"/>
          <p:cNvPicPr>
            <a:picLocks noGrp="1" noChangeAspect="1"/>
          </p:cNvPicPr>
          <p:nvPr/>
        </p:nvPicPr>
        <p:blipFill>
          <a:blip r:embed="rId2"/>
          <a:stretch>
            <a:fillRect/>
          </a:stretch>
        </p:blipFill>
        <p:spPr bwMode="auto">
          <a:xfrm>
            <a:off x="3568700" y="914400"/>
            <a:ext cx="5105400" cy="2451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スライド16の図1</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添え字の約束と縮約記法</a:t>
            </a:r>
          </a:p>
        </p:txBody>
      </p:sp>
      <p:sp>
        <p:nvSpPr>
          <p:cNvPr id="4" name="Text Placeholder 3"/>
          <p:cNvSpPr>
            <a:spLocks noGrp="1"/>
          </p:cNvSpPr>
          <p:nvPr>
            <p:ph idx="2" sz="half" type="body"/>
          </p:nvPr>
        </p:nvSpPr>
        <p:spPr/>
        <p:txBody>
          <a:bodyPr/>
          <a:lstStyle/>
          <a:p>
            <a:pPr lvl="0" indent="0" marL="0">
              <a:spcBef>
                <a:spcPts val="3000"/>
              </a:spcBef>
              <a:buNone/>
            </a:pPr>
            <a:r>
              <a:rPr b="1"/>
              <a:t>規則</a:t>
            </a:r>
          </a:p>
          <a:p>
            <a:pPr lvl="0"/>
            <a:r>
              <a:rPr b="1"/>
              <a:t>共変成分の添え字は下付きに書く</a:t>
            </a:r>
            <a:r>
              <a:rPr/>
              <a:t> (例: $ h_i $)</a:t>
            </a:r>
          </a:p>
          <a:p>
            <a:pPr lvl="0"/>
            <a:r>
              <a:rPr b="1"/>
              <a:t>反変成分の添え字は上付きに書く</a:t>
            </a:r>
            <a:r>
              <a:rPr/>
              <a:t> (例: $ x^i $)</a:t>
            </a:r>
          </a:p>
          <a:p>
            <a:pPr lvl="0"/>
            <a:r>
              <a:rPr b="1"/>
              <a:t>アインシュタインの縮約記法</a:t>
            </a:r>
            <a:r>
              <a:rPr/>
              <a:t>: 同じ添え字記号が上付きと下付きでペアになって現れた場合、その添え字について和を取る ( $ $ を省略)</a:t>
            </a:r>
          </a:p>
          <a:p>
            <a:pPr lvl="0" indent="0" marL="0">
              <a:spcBef>
                <a:spcPts val="3000"/>
              </a:spcBef>
              <a:buNone/>
            </a:pPr>
            <a:r>
              <a:rPr b="1"/>
              <a:t>例</a:t>
            </a:r>
          </a:p>
          <a:p>
            <a:pPr lvl="0"/>
            <a:r>
              <a:rPr/>
              <a:t>$ _i x^i _i $ は $ x^i _i $ と簡略化して書く。</a:t>
            </a:r>
          </a:p>
          <a:p>
            <a:pPr lvl="0"/>
            <a:r>
              <a:rPr/>
              <a:t>同じ添え字記号が上下に現れれば、その結果が不変量 (Scalar) であることが明確になる。</a:t>
            </a:r>
          </a:p>
        </p:txBody>
      </p:sp>
      <p:pic>
        <p:nvPicPr>
          <p:cNvPr descr="images\slide17_image1.png" id="0" name="Picture 1"/>
          <p:cNvPicPr>
            <a:picLocks noGrp="1" noChangeAspect="1"/>
          </p:cNvPicPr>
          <p:nvPr/>
        </p:nvPicPr>
        <p:blipFill>
          <a:blip r:embed="rId2"/>
          <a:stretch>
            <a:fillRect/>
          </a:stretch>
        </p:blipFill>
        <p:spPr bwMode="auto">
          <a:xfrm>
            <a:off x="3568700" y="1206500"/>
            <a:ext cx="5105400" cy="18796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スライド17の図1</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添え字規則に則って書き直す</a:t>
            </a:r>
          </a:p>
        </p:txBody>
      </p:sp>
      <p:sp>
        <p:nvSpPr>
          <p:cNvPr id="4" name="Text Placeholder 3"/>
          <p:cNvSpPr>
            <a:spLocks noGrp="1"/>
          </p:cNvSpPr>
          <p:nvPr>
            <p:ph idx="2" sz="half" type="body"/>
          </p:nvPr>
        </p:nvSpPr>
        <p:spPr/>
        <p:txBody>
          <a:bodyPr/>
          <a:lstStyle/>
          <a:p>
            <a:pPr lvl="0" indent="0" marL="0">
              <a:spcBef>
                <a:spcPts val="3000"/>
              </a:spcBef>
              <a:buNone/>
            </a:pPr>
            <a:r>
              <a:rPr b="1"/>
              <a:t>変換行列 $  $ に従って変換される場合: 共変ベクトル (添え字は下付)</a:t>
            </a:r>
          </a:p>
          <a:p>
            <a:pPr lvl="0" indent="0" marL="0">
              <a:spcBef>
                <a:spcPts val="3000"/>
              </a:spcBef>
              <a:buNone/>
            </a:pPr>
            <a:r>
              <a:rPr b="1"/>
              <a:t>変換行列 $ (</a:t>
            </a:r>
            <a:r>
              <a:rPr b="1" baseline="30000"/>
              <a:t>{-1})</a:t>
            </a:r>
            <a:r>
              <a:rPr b="1"/>
              <a:t>t $ に従って変換される場合: 反変ベクトル (添え字は上付)</a:t>
            </a:r>
          </a:p>
          <a:p>
            <a:pPr lvl="0"/>
            <a:r>
              <a:rPr b="1"/>
              <a:t>実格子の基本ベクトル</a:t>
            </a:r>
            <a:r>
              <a:rPr/>
              <a:t>: $ _i $ (共変ベクトル)</a:t>
            </a:r>
          </a:p>
          <a:p>
            <a:pPr lvl="0"/>
            <a:r>
              <a:rPr b="1"/>
              <a:t>実格子の座標</a:t>
            </a:r>
            <a:r>
              <a:rPr/>
              <a:t>: $ x^i $ (反変ベクトル)</a:t>
            </a:r>
          </a:p>
          <a:p>
            <a:pPr lvl="0"/>
            <a:r>
              <a:rPr b="1"/>
              <a:t>実格子の計量テンソル</a:t>
            </a:r>
            <a:r>
              <a:rPr/>
              <a:t>: $ g_{ij} $ (共変テンソル)</a:t>
            </a:r>
          </a:p>
          <a:p>
            <a:pPr lvl="0"/>
            <a:r>
              <a:rPr b="1"/>
              <a:t>逆格子の基本ベクトル</a:t>
            </a:r>
            <a:r>
              <a:rPr/>
              <a:t>: $ ^{*i} $ (反変ベクトル)</a:t>
            </a:r>
          </a:p>
          <a:p>
            <a:pPr lvl="0"/>
            <a:r>
              <a:rPr b="1"/>
              <a:t>逆格子の座標</a:t>
            </a:r>
            <a:r>
              <a:rPr/>
              <a:t>: $ h_i $ (共変ベクトル)</a:t>
            </a:r>
          </a:p>
          <a:p>
            <a:pPr lvl="0"/>
            <a:r>
              <a:rPr b="1"/>
              <a:t>逆格子の計量テンソル</a:t>
            </a:r>
            <a:r>
              <a:rPr/>
              <a:t>: $ g^{ij} $ (反変テンソル)</a:t>
            </a:r>
          </a:p>
          <a:p>
            <a:pPr lvl="0"/>
            <a:r>
              <a:rPr/>
              <a:t>添え字の位置で区別できるので、実格子と逆格子の計量テンソルはそれぞれ $ g_{ij} $ と $ g^{ij} $ と書ける。</a:t>
            </a:r>
          </a:p>
        </p:txBody>
      </p:sp>
      <p:pic>
        <p:nvPicPr>
          <p:cNvPr descr="images\slide18_image1.png" id="0" name="Picture 1"/>
          <p:cNvPicPr>
            <a:picLocks noGrp="1" noChangeAspect="1"/>
          </p:cNvPicPr>
          <p:nvPr/>
        </p:nvPicPr>
        <p:blipFill>
          <a:blip r:embed="rId2"/>
          <a:stretch>
            <a:fillRect/>
          </a:stretch>
        </p:blipFill>
        <p:spPr bwMode="auto">
          <a:xfrm>
            <a:off x="3568700" y="977900"/>
            <a:ext cx="5105400" cy="23114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スライド18の図1</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ノルムと計量テンソル</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ベクトル $  = x^j _j $ のノルムの二乗</a:t>
                </a:r>
              </a:p>
              <a:p>
                <a:pPr lvl="0" indent="0" marL="0">
                  <a:buNone/>
                </a:pPr>
                <a14:m>
                  <m:oMathPara xmlns:m="http://schemas.openxmlformats.org/officeDocument/2006/math">
                    <m:oMathParaPr>
                      <m:jc m:val="center"/>
                    </m:oMathParaPr>
                    <m:oMath>
                      <m:r>
                        <m:rPr>
                          <m:sty m:val="p"/>
                        </m:rPr>
                        <m:t>|</m:t>
                      </m:r>
                      <m:r>
                        <m:rPr>
                          <m:sty m:val="p"/>
                        </m:rPr>
                        <m:t>|</m:t>
                      </m:r>
                      <m:r>
                        <m:rPr>
                          <m:sty m:val="b"/>
                        </m:rPr>
                        <m:t>r</m:t>
                      </m:r>
                      <m:r>
                        <m:rPr>
                          <m:sty m:val="p"/>
                        </m:rPr>
                        <m:t>|</m:t>
                      </m:r>
                      <m:sSup>
                        <m:e>
                          <m:r>
                            <m:rPr>
                              <m:sty m:val="p"/>
                            </m:rPr>
                            <m:t>|</m:t>
                          </m:r>
                        </m:e>
                        <m:sup>
                          <m:r>
                            <m:t>2</m:t>
                          </m:r>
                        </m:sup>
                      </m:sSup>
                      <m:r>
                        <m:rPr>
                          <m:sty m:val="p"/>
                        </m:rPr>
                        <m:t>=</m:t>
                      </m:r>
                      <m:r>
                        <m:rPr>
                          <m:sty m:val="b"/>
                        </m:rPr>
                        <m:t>r</m:t>
                      </m:r>
                      <m:r>
                        <m:rPr>
                          <m:sty m:val="p"/>
                        </m:rPr>
                        <m:t>⋅</m:t>
                      </m:r>
                      <m:r>
                        <m:rPr>
                          <m:sty m:val="b"/>
                        </m:rPr>
                        <m:t>r</m:t>
                      </m:r>
                      <m:r>
                        <m:rPr>
                          <m:sty m:val="p"/>
                        </m:rPr>
                        <m:t>=</m:t>
                      </m:r>
                      <m:r>
                        <m:rPr>
                          <m:sty m:val="p"/>
                        </m:rPr>
                        <m:t>(</m:t>
                      </m:r>
                      <m:sSup>
                        <m:e>
                          <m:r>
                            <m:t>x</m:t>
                          </m:r>
                        </m:e>
                        <m:sup>
                          <m:r>
                            <m:t>i</m:t>
                          </m:r>
                        </m:sup>
                      </m:sSup>
                      <m:sSub>
                        <m:e>
                          <m:r>
                            <m:rPr>
                              <m:sty m:val="b"/>
                            </m:rPr>
                            <m:t>a</m:t>
                          </m:r>
                        </m:e>
                        <m:sub>
                          <m:r>
                            <m:t>i</m:t>
                          </m:r>
                        </m:sub>
                      </m:sSub>
                      <m:r>
                        <m:rPr>
                          <m:sty m:val="p"/>
                        </m:rPr>
                        <m:t>)</m:t>
                      </m:r>
                      <m:r>
                        <m:rPr>
                          <m:sty m:val="p"/>
                        </m:rPr>
                        <m:t>⋅</m:t>
                      </m:r>
                      <m:r>
                        <m:rPr>
                          <m:sty m:val="p"/>
                        </m:rPr>
                        <m:t>(</m:t>
                      </m:r>
                      <m:sSup>
                        <m:e>
                          <m:r>
                            <m:t>x</m:t>
                          </m:r>
                        </m:e>
                        <m:sup>
                          <m:r>
                            <m:t>j</m:t>
                          </m:r>
                        </m:sup>
                      </m:sSup>
                      <m:sSub>
                        <m:e>
                          <m:r>
                            <m:rPr>
                              <m:sty m:val="b"/>
                            </m:rPr>
                            <m:t>a</m:t>
                          </m:r>
                        </m:e>
                        <m:sub>
                          <m:r>
                            <m:t>j</m:t>
                          </m:r>
                        </m:sub>
                      </m:sSub>
                      <m:r>
                        <m:rPr>
                          <m:sty m:val="p"/>
                        </m:rPr>
                        <m:t>)</m:t>
                      </m:r>
                      <m:r>
                        <m:rPr>
                          <m:sty m:val="p"/>
                        </m:rPr>
                        <m:t>=</m:t>
                      </m:r>
                      <m:r>
                        <m:rPr>
                          <m:sty m:val="p"/>
                        </m:rPr>
                        <m:t>(</m:t>
                      </m:r>
                      <m:sSub>
                        <m:e>
                          <m:r>
                            <m:rPr>
                              <m:sty m:val="b"/>
                            </m:rPr>
                            <m:t>a</m:t>
                          </m:r>
                        </m:e>
                        <m:sub>
                          <m:r>
                            <m:t>i</m:t>
                          </m:r>
                        </m:sub>
                      </m:sSub>
                      <m:r>
                        <m:rPr>
                          <m:sty m:val="p"/>
                        </m:rPr>
                        <m:t>⋅</m:t>
                      </m:r>
                      <m:sSub>
                        <m:e>
                          <m:r>
                            <m:rPr>
                              <m:sty m:val="b"/>
                            </m:rPr>
                            <m:t>a</m:t>
                          </m:r>
                        </m:e>
                        <m:sub>
                          <m:r>
                            <m:t>j</m:t>
                          </m:r>
                        </m:sub>
                      </m:sSub>
                      <m:r>
                        <m:rPr>
                          <m:sty m:val="p"/>
                        </m:rPr>
                        <m:t>)</m:t>
                      </m:r>
                      <m:sSup>
                        <m:e>
                          <m:r>
                            <m:t>x</m:t>
                          </m:r>
                        </m:e>
                        <m:sup>
                          <m:r>
                            <m:t>i</m:t>
                          </m:r>
                        </m:sup>
                      </m:sSup>
                      <m:sSup>
                        <m:e>
                          <m:r>
                            <m:t>x</m:t>
                          </m:r>
                        </m:e>
                        <m:sup>
                          <m:r>
                            <m:t>j</m:t>
                          </m:r>
                        </m:sup>
                      </m:sSup>
                      <m:r>
                        <m:rPr>
                          <m:sty m:val="p"/>
                        </m:rPr>
                        <m:t>=</m:t>
                      </m:r>
                      <m:sSub>
                        <m:e>
                          <m:r>
                            <m:t>g</m:t>
                          </m:r>
                        </m:e>
                        <m:sub>
                          <m:r>
                            <m:t>i</m:t>
                          </m:r>
                          <m:r>
                            <m:t>j</m:t>
                          </m:r>
                        </m:sub>
                      </m:sSub>
                      <m:sSup>
                        <m:e>
                          <m:r>
                            <m:t>x</m:t>
                          </m:r>
                        </m:e>
                        <m:sup>
                          <m:r>
                            <m:t>i</m:t>
                          </m:r>
                        </m:sup>
                      </m:sSup>
                      <m:sSup>
                        <m:e>
                          <m:r>
                            <m:t>x</m:t>
                          </m:r>
                        </m:e>
                        <m:sup>
                          <m:r>
                            <m:t>j</m:t>
                          </m:r>
                        </m:sup>
                      </m:sSup>
                    </m:oMath>
                  </m:oMathPara>
                </a14:m>
              </a:p>
              <a:p>
                <a:pPr lvl="0"/>
                <a:r>
                  <a:rPr/>
                  <a:t>添え字 $ i, j $ が縮約されて消えるため、ノルムの二乗は不変量 (Scalar) であることが確認できる。</a:t>
                </a:r>
              </a:p>
            </p:txBody>
          </p:sp>
        </mc:Choice>
      </mc:AlternateContent>
      <p:pic>
        <p:nvPicPr>
          <p:cNvPr descr="images\slide19_image1.png" id="0" name="Picture 1"/>
          <p:cNvPicPr>
            <a:picLocks noGrp="1" noChangeAspect="1"/>
          </p:cNvPicPr>
          <p:nvPr/>
        </p:nvPicPr>
        <p:blipFill>
          <a:blip r:embed="rId2"/>
          <a:stretch>
            <a:fillRect/>
          </a:stretch>
        </p:blipFill>
        <p:spPr bwMode="auto">
          <a:xfrm>
            <a:off x="3568700" y="1358900"/>
            <a:ext cx="5105400" cy="1562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スライド19の図1</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前提と目標</a:t>
            </a:r>
          </a:p>
        </p:txBody>
      </p:sp>
      <p:sp>
        <p:nvSpPr>
          <p:cNvPr id="3" name="Content Placeholder 2"/>
          <p:cNvSpPr>
            <a:spLocks noGrp="1"/>
          </p:cNvSpPr>
          <p:nvPr>
            <p:ph idx="1"/>
          </p:nvPr>
        </p:nvSpPr>
        <p:spPr/>
        <p:txBody>
          <a:bodyPr/>
          <a:lstStyle/>
          <a:p>
            <a:pPr lvl="0" indent="0" marL="0">
              <a:spcBef>
                <a:spcPts val="3000"/>
              </a:spcBef>
              <a:buNone/>
            </a:pPr>
            <a:r>
              <a:rPr b="1"/>
              <a:t>前提</a:t>
            </a:r>
          </a:p>
          <a:p>
            <a:pPr lvl="0"/>
            <a:r>
              <a:rPr/>
              <a:t>基本的な結晶学、結晶化学の知識</a:t>
            </a:r>
          </a:p>
          <a:p>
            <a:pPr lvl="0" indent="0" marL="0">
              <a:spcBef>
                <a:spcPts val="3000"/>
              </a:spcBef>
              <a:buNone/>
            </a:pPr>
            <a:r>
              <a:rPr b="1"/>
              <a:t>学習目標</a:t>
            </a:r>
          </a:p>
          <a:p>
            <a:pPr lvl="0"/>
            <a:r>
              <a:rPr/>
              <a:t>ブラベー格子と基本格子の復習</a:t>
            </a:r>
          </a:p>
          <a:p>
            <a:pPr lvl="0"/>
            <a:r>
              <a:rPr/>
              <a:t>単位格子は任意にとれる: 異なる単位格子間の変換を学ぶ</a:t>
            </a:r>
          </a:p>
          <a:p>
            <a:pPr lvl="0"/>
            <a:r>
              <a:rPr/>
              <a:t>デカルト座標系と一般座標系の取り扱い: 基本ベクトルの変換と座標変換</a:t>
            </a:r>
          </a:p>
          <a:p>
            <a:pPr lvl="0"/>
            <a:r>
              <a:rPr/>
              <a:t>単位格子の表現: 格子ベクトルと内部座標 (一般座標系)</a:t>
            </a:r>
          </a:p>
          <a:p>
            <a:pPr lvl="0"/>
            <a:r>
              <a:rPr/>
              <a:t>単位格子の変換: 格子ベクトルの変換 (=&gt; 内部座標の変換)</a:t>
            </a:r>
          </a:p>
          <a:p>
            <a:pPr lvl="0"/>
            <a:r>
              <a:rPr/>
              <a:t>逆格子: 共変ベクトルと反変ベクトル</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方程式の共変性</a:t>
            </a:r>
          </a:p>
        </p:txBody>
      </p:sp>
      <p:sp>
        <p:nvSpPr>
          <p:cNvPr id="3" name="Content Placeholder 2"/>
          <p:cNvSpPr>
            <a:spLocks noGrp="1"/>
          </p:cNvSpPr>
          <p:nvPr>
            <p:ph idx="1"/>
          </p:nvPr>
        </p:nvSpPr>
        <p:spPr/>
        <p:txBody>
          <a:bodyPr/>
          <a:lstStyle/>
          <a:p>
            <a:pPr lvl="0"/>
            <a:r>
              <a:rPr/>
              <a:t>方程式の左辺と右辺が同じ型（同じ添字構造）のテンソルであれば、両辺が同じ変換則に従うことが自明。</a:t>
            </a:r>
          </a:p>
          <a:p>
            <a:pPr lvl="1"/>
            <a:r>
              <a:rPr b="1"/>
              <a:t>「方程式は座標変換に対して共変 (共変形式である)」</a:t>
            </a:r>
            <a:r>
              <a:rPr/>
              <a:t> という。</a:t>
            </a:r>
          </a:p>
          <a:p>
            <a:pPr lvl="0"/>
            <a:r>
              <a:rPr/>
              <a:t>物理法則は何らかの対称性を満たすことが要請される:</a:t>
            </a:r>
          </a:p>
          <a:p>
            <a:pPr lvl="1"/>
            <a:r>
              <a:rPr/>
              <a:t>共変形式のテンソル方程式で表現できる</a:t>
            </a:r>
          </a:p>
          <a:p>
            <a:pPr lvl="0"/>
            <a:r>
              <a:rPr/>
              <a:t>例:</a:t>
            </a:r>
          </a:p>
          <a:p>
            <a:pPr lvl="1"/>
            <a:r>
              <a:rPr/>
              <a:t>特殊相対性理論、Maxwellの方程式: Lorentz共変</a:t>
            </a:r>
          </a:p>
          <a:p>
            <a:pPr lvl="1"/>
            <a:r>
              <a:rPr/>
              <a:t>一般相対性理論: 一般共変</a:t>
            </a:r>
          </a:p>
          <a:p>
            <a:pPr lvl="1"/>
            <a:r>
              <a:rPr/>
              <a:t>超弦理論: Lorentz共変、超対称性不変など</a:t>
            </a:r>
          </a:p>
          <a:p>
            <a:pPr lvl="1"/>
            <a:r>
              <a:rPr/>
              <a:t>Newtonの運動方程式: Galilei不変</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未知のベクトル・テンソル成分の共変・反変の判断</a:t>
            </a:r>
          </a:p>
        </p:txBody>
      </p:sp>
      <p:sp>
        <p:nvSpPr>
          <p:cNvPr id="4" name="Text Placeholder 3"/>
          <p:cNvSpPr>
            <a:spLocks noGrp="1"/>
          </p:cNvSpPr>
          <p:nvPr>
            <p:ph idx="2" sz="half" type="body"/>
          </p:nvPr>
        </p:nvSpPr>
        <p:spPr/>
        <p:txBody>
          <a:bodyPr/>
          <a:lstStyle/>
          <a:p>
            <a:pPr lvl="0"/>
            <a:r>
              <a:rPr/>
              <a:t>共変な方程式に添え字規則を使うと、未知のベクトル・テンソル成分が共変か反変か判断できる。</a:t>
            </a:r>
          </a:p>
          <a:p>
            <a:pPr lvl="0" indent="0" marL="0">
              <a:spcBef>
                <a:spcPts val="3000"/>
              </a:spcBef>
              <a:buNone/>
            </a:pPr>
            <a:r>
              <a:rPr b="1"/>
              <a:t>例1: 実格子ベクトルの変換行列 $  $</a:t>
            </a:r>
          </a:p>
          <a:p>
            <a:pPr lvl="0"/>
            <a:r>
              <a:rPr/>
              <a:t>$ ’_i = </a:t>
            </a:r>
            <a:r>
              <a:rPr i="1"/>
              <a:t>j t</a:t>
            </a:r>
            <a:r>
              <a:rPr/>
              <a:t>{ij} _j $ (あるいは縮約記法で $ ’</a:t>
            </a:r>
            <a:r>
              <a:rPr i="1"/>
              <a:t>i = t</a:t>
            </a:r>
            <a:r>
              <a:rPr/>
              <a:t>{i}^{j} _j $)</a:t>
            </a:r>
          </a:p>
          <a:p>
            <a:pPr lvl="0"/>
            <a:r>
              <a:rPr/>
              <a:t>$ ’_i $ も $ _j $ も共変ベクトル。</a:t>
            </a:r>
          </a:p>
          <a:p>
            <a:pPr lvl="0"/>
            <a:r>
              <a:rPr/>
              <a:t>方程式が共変形式になるためには、変換行列の成分 $ t_{i}^{j} $ は1階共変・1階反変の</a:t>
            </a:r>
            <a:r>
              <a:rPr b="1"/>
              <a:t>混合テンソル</a:t>
            </a:r>
            <a:r>
              <a:rPr/>
              <a:t>として振る舞う。</a:t>
            </a:r>
          </a:p>
          <a:p>
            <a:pPr lvl="0" indent="0" marL="0">
              <a:spcBef>
                <a:spcPts val="3000"/>
              </a:spcBef>
              <a:buNone/>
            </a:pPr>
            <a:r>
              <a:rPr b="1"/>
              <a:t>例2: 逆格子ベクトルの変換行列</a:t>
            </a:r>
          </a:p>
          <a:p>
            <a:pPr lvl="0"/>
            <a:r>
              <a:rPr/>
              <a:t>同様に、逆格子ベクトルを変換する行列の成分 $ t^{i}_{j} $ は反変・共変の混合テンソルとして振る舞う。</a:t>
            </a:r>
          </a:p>
        </p:txBody>
      </p:sp>
      <p:pic>
        <p:nvPicPr>
          <p:cNvPr descr="images\slide21_image1.png" id="0" name="Picture 1"/>
          <p:cNvPicPr>
            <a:picLocks noGrp="1" noChangeAspect="1"/>
          </p:cNvPicPr>
          <p:nvPr/>
        </p:nvPicPr>
        <p:blipFill>
          <a:blip r:embed="rId2"/>
          <a:stretch>
            <a:fillRect/>
          </a:stretch>
        </p:blipFill>
        <p:spPr bwMode="auto">
          <a:xfrm>
            <a:off x="3568700" y="914400"/>
            <a:ext cx="5105400" cy="2451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スライド21の図1</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計量テンソルは共変成分 $ $ 反変成分を変換する</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以前に証明した結果</a:t>
                </a:r>
              </a:p>
              <a:p>
                <a:pPr lvl="0"/>
                <a:r>
                  <a:rPr/>
                  <a:t>実格子ベクトルから逆格子ベクトルへの変換行列は、逆格子の計量テンソル $ g^{ij} $ である。</a:t>
                </a:r>
              </a:p>
              <a:p>
                <a:pPr lvl="1"/>
                <a:r>
                  <a:rPr/>
                  <a:t>$ ^{*i} = g^{ij} _j $</a:t>
                </a:r>
              </a:p>
              <a:p>
                <a:pPr lvl="1"/>
                <a:r>
                  <a:rPr/>
                  <a:t>$ ^{*i} $ は逆格子ベクトルであり、反変ベクトル。</a:t>
                </a:r>
              </a:p>
              <a:p>
                <a:pPr lvl="1"/>
                <a:r>
                  <a:rPr/>
                  <a:t>$ _j $ は実格子ベクトルであり、共変ベクトル。</a:t>
                </a:r>
              </a:p>
              <a:p>
                <a:pPr lvl="0"/>
                <a:r>
                  <a:rPr/>
                  <a:t>計量テンソル $ g^{ij} $ をかけることで、共変ベクトル成分を反変ベクトル成分に変換できる。</a:t>
                </a:r>
              </a:p>
              <a:p>
                <a:pPr lvl="0" indent="0" marL="0">
                  <a:spcBef>
                    <a:spcPts val="3000"/>
                  </a:spcBef>
                  <a:buNone/>
                </a:pPr>
                <a:r>
                  <a:rPr b="1"/>
                  <a:t>計量テンソルと逆計量テンソルの関係</a:t>
                </a:r>
              </a:p>
              <a:p>
                <a:pPr lvl="0"/>
                <a:r>
                  <a:rPr/>
                  <a:t>逆格子ベクトルの定義 $ ^{*i} _j = ^i_j $ (クロネッカーのデルタ)</a:t>
                </a:r>
              </a:p>
              <a:p>
                <a:pPr lvl="0"/>
                <a:r>
                  <a:rPr/>
                  <a:t>これに $ ^{*i} = g^{ik} _k $ を代入すると、</a:t>
                </a:r>
              </a:p>
              <a:p>
                <a:pPr lvl="0"/>
                <a14:m>
                  <m:oMathPara xmlns:m="http://schemas.openxmlformats.org/officeDocument/2006/math">
                    <m:oMathParaPr>
                      <m:jc m:val="center"/>
                    </m:oMathParaPr>
                    <m:oMath>
                      <m:sSup>
                        <m:e>
                          <m:r>
                            <m:t>g</m:t>
                          </m:r>
                        </m:e>
                        <m:sup>
                          <m:r>
                            <m:t>i</m:t>
                          </m:r>
                          <m:r>
                            <m:t>k</m:t>
                          </m:r>
                        </m:sup>
                      </m:sSup>
                      <m:sSub>
                        <m:e>
                          <m:r>
                            <m:rPr>
                              <m:sty m:val="b"/>
                            </m:rPr>
                            <m:t>a</m:t>
                          </m:r>
                        </m:e>
                        <m:sub>
                          <m:r>
                            <m:t>k</m:t>
                          </m:r>
                        </m:sub>
                      </m:sSub>
                      <m:r>
                        <m:rPr>
                          <m:sty m:val="p"/>
                        </m:rPr>
                        <m:t>⋅</m:t>
                      </m:r>
                      <m:sSub>
                        <m:e>
                          <m:r>
                            <m:rPr>
                              <m:sty m:val="b"/>
                            </m:rPr>
                            <m:t>a</m:t>
                          </m:r>
                        </m:e>
                        <m:sub>
                          <m:r>
                            <m:t>j</m:t>
                          </m:r>
                        </m:sub>
                      </m:sSub>
                      <m:r>
                        <m:rPr>
                          <m:sty m:val="p"/>
                        </m:rPr>
                        <m:t>=</m:t>
                      </m:r>
                      <m:sSup>
                        <m:e>
                          <m:r>
                            <m:t>g</m:t>
                          </m:r>
                        </m:e>
                        <m:sup>
                          <m:r>
                            <m:t>i</m:t>
                          </m:r>
                          <m:r>
                            <m:t>k</m:t>
                          </m:r>
                        </m:sup>
                      </m:sSup>
                      <m:sSub>
                        <m:e>
                          <m:r>
                            <m:t>g</m:t>
                          </m:r>
                        </m:e>
                        <m:sub>
                          <m:r>
                            <m:t>k</m:t>
                          </m:r>
                          <m:r>
                            <m:t>j</m:t>
                          </m:r>
                        </m:sub>
                      </m:sSub>
                      <m:r>
                        <m:rPr>
                          <m:sty m:val="p"/>
                        </m:rPr>
                        <m:t>=</m:t>
                      </m:r>
                      <m:sSubSup>
                        <m:e>
                          <m:r>
                            <m:t>δ</m:t>
                          </m:r>
                        </m:e>
                        <m:sub>
                          <m:r>
                            <m:t>j</m:t>
                          </m:r>
                        </m:sub>
                        <m:sup>
                          <m:r>
                            <m:t>i</m:t>
                          </m:r>
                        </m:sup>
                      </m:sSubSup>
                    </m:oMath>
                  </m:oMathPara>
                </a14:m>
              </a:p>
              <a:p>
                <a:pPr lvl="0"/>
                <a:r>
                  <a:rPr/>
                  <a:t>この関係は、$ g^{ik} $ が $ g_{kj} $ の逆行列であることを示している。</a:t>
                </a:r>
              </a:p>
              <a:p>
                <a:pPr lvl="1"/>
                <a:r>
                  <a:rPr/>
                  <a:t>計量テンソル $ g_{ij} $ と逆計量テンソル $ g^{ij} $ は互いに逆の関係にある。</a:t>
                </a:r>
              </a:p>
            </p:txBody>
          </p:sp>
        </mc:Choice>
      </mc:AlternateContent>
      <p:pic>
        <p:nvPicPr>
          <p:cNvPr descr="images\slide22_image1.png" id="0" name="Picture 1"/>
          <p:cNvPicPr>
            <a:picLocks noGrp="1" noChangeAspect="1"/>
          </p:cNvPicPr>
          <p:nvPr/>
        </p:nvPicPr>
        <p:blipFill>
          <a:blip r:embed="rId2"/>
          <a:stretch>
            <a:fillRect/>
          </a:stretch>
        </p:blipFill>
        <p:spPr bwMode="auto">
          <a:xfrm>
            <a:off x="3568700" y="1066800"/>
            <a:ext cx="5105400" cy="21463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スライド22の図1</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共変成分と反変成分: 微分</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スカラー関数 $ F(x^i) $ の座標微分</a:t>
                </a:r>
              </a:p>
              <a:p>
                <a:pPr lvl="0"/>
                <a:r>
                  <a:rPr/>
                  <a:t>スカラー $ F(x^i) $ を反変座標 $ x^i $ で偏微分する $  $</a:t>
                </a:r>
              </a:p>
              <a:p>
                <a:pPr lvl="0"/>
                <a:r>
                  <a:rPr/>
                  <a:t>新しい座標系での微分 $  $ は連鎖律で変換:</a:t>
                </a:r>
              </a:p>
              <a:p>
                <a:pPr lvl="0"/>
                <a14:m>
                  <m:oMathPara xmlns:m="http://schemas.openxmlformats.org/officeDocument/2006/math">
                    <m:oMathParaPr>
                      <m:jc m:val="center"/>
                    </m:oMathParaPr>
                    <m:oMath>
                      <m:f>
                        <m:fPr>
                          <m:type m:val="bar"/>
                        </m:fPr>
                        <m:num>
                          <m:r>
                            <m:rPr>
                              <m:sty m:val="p"/>
                            </m:rPr>
                            <m:t>∂</m:t>
                          </m:r>
                          <m:r>
                            <m:t>F</m:t>
                          </m:r>
                        </m:num>
                        <m:den>
                          <m:r>
                            <m:rPr>
                              <m:sty m:val="p"/>
                            </m:rPr>
                            <m:t>∂</m:t>
                          </m:r>
                          <m:sSup>
                            <m:e>
                              <m:sSup>
                                <m:e>
                                  <m:r>
                                    <m:t>x</m:t>
                                  </m:r>
                                </m:e>
                                <m:sup>
                                  <m:r>
                                    <m:rPr>
                                      <m:sty m:val="p"/>
                                    </m:rPr>
                                    <m:t>′</m:t>
                                  </m:r>
                                </m:sup>
                              </m:sSup>
                            </m:e>
                            <m:sup>
                              <m:r>
                                <m:t>i</m:t>
                              </m:r>
                            </m:sup>
                          </m:sSup>
                        </m:den>
                      </m:f>
                      <m:r>
                        <m:rPr>
                          <m:sty m:val="p"/>
                        </m:rPr>
                        <m:t>=</m:t>
                      </m:r>
                      <m:nary>
                        <m:naryPr>
                          <m:chr m:val="∑"/>
                          <m:limLoc m:val="undOvr"/>
                          <m:subHide m:val="off"/>
                          <m:supHide m:val="on"/>
                        </m:naryPr>
                        <m:sub>
                          <m:r>
                            <m:t>j</m:t>
                          </m:r>
                        </m:sub>
                        <m:sup>
                          <m:r>
                            <m:t>​</m:t>
                          </m:r>
                        </m:sup>
                        <m:e>
                          <m:f>
                            <m:fPr>
                              <m:type m:val="bar"/>
                            </m:fPr>
                            <m:num>
                              <m:r>
                                <m:rPr>
                                  <m:sty m:val="p"/>
                                </m:rPr>
                                <m:t>∂</m:t>
                              </m:r>
                              <m:sSup>
                                <m:e>
                                  <m:r>
                                    <m:t>x</m:t>
                                  </m:r>
                                </m:e>
                                <m:sup>
                                  <m:r>
                                    <m:t>j</m:t>
                                  </m:r>
                                </m:sup>
                              </m:sSup>
                            </m:num>
                            <m:den>
                              <m:r>
                                <m:rPr>
                                  <m:sty m:val="p"/>
                                </m:rPr>
                                <m:t>∂</m:t>
                              </m:r>
                              <m:sSup>
                                <m:e>
                                  <m:sSup>
                                    <m:e>
                                      <m:r>
                                        <m:t>x</m:t>
                                      </m:r>
                                    </m:e>
                                    <m:sup>
                                      <m:r>
                                        <m:rPr>
                                          <m:sty m:val="p"/>
                                        </m:rPr>
                                        <m:t>′</m:t>
                                      </m:r>
                                    </m:sup>
                                  </m:sSup>
                                </m:e>
                                <m:sup>
                                  <m:r>
                                    <m:t>i</m:t>
                                  </m:r>
                                </m:sup>
                              </m:sSup>
                            </m:den>
                          </m:f>
                        </m:e>
                      </m:nary>
                      <m:f>
                        <m:fPr>
                          <m:type m:val="bar"/>
                        </m:fPr>
                        <m:num>
                          <m:r>
                            <m:rPr>
                              <m:sty m:val="p"/>
                            </m:rPr>
                            <m:t>∂</m:t>
                          </m:r>
                          <m:r>
                            <m:t>F</m:t>
                          </m:r>
                        </m:num>
                        <m:den>
                          <m:r>
                            <m:rPr>
                              <m:sty m:val="p"/>
                            </m:rPr>
                            <m:t>∂</m:t>
                          </m:r>
                          <m:sSup>
                            <m:e>
                              <m:r>
                                <m:t>x</m:t>
                              </m:r>
                            </m:e>
                            <m:sup>
                              <m:r>
                                <m:t>j</m:t>
                              </m:r>
                            </m:sup>
                          </m:sSup>
                        </m:den>
                      </m:f>
                    </m:oMath>
                  </m:oMathPara>
                </a14:m>
              </a:p>
              <a:p>
                <a:pPr lvl="0"/>
                <a:r>
                  <a:rPr/>
                  <a:t>座標変換 $ x^j = _k t^j_k x’^k $ (ここで $ t^j_k $ は $ (</a:t>
                </a:r>
                <a:r>
                  <a:rPr baseline="30000"/>
                  <a:t>{-1})</a:t>
                </a:r>
                <a:r>
                  <a:rPr/>
                  <a:t>t $ の成分) より、</a:t>
                </a:r>
              </a:p>
              <a:p>
                <a:pPr lvl="0"/>
                <a14:m>
                  <m:oMathPara xmlns:m="http://schemas.openxmlformats.org/officeDocument/2006/math">
                    <m:oMathParaPr>
                      <m:jc m:val="center"/>
                    </m:oMathParaPr>
                    <m:oMath>
                      <m:f>
                        <m:fPr>
                          <m:type m:val="bar"/>
                        </m:fPr>
                        <m:num>
                          <m:r>
                            <m:rPr>
                              <m:sty m:val="p"/>
                            </m:rPr>
                            <m:t>∂</m:t>
                          </m:r>
                          <m:sSup>
                            <m:e>
                              <m:r>
                                <m:t>x</m:t>
                              </m:r>
                            </m:e>
                            <m:sup>
                              <m:r>
                                <m:t>j</m:t>
                              </m:r>
                            </m:sup>
                          </m:sSup>
                        </m:num>
                        <m:den>
                          <m:r>
                            <m:rPr>
                              <m:sty m:val="p"/>
                            </m:rPr>
                            <m:t>∂</m:t>
                          </m:r>
                          <m:sSup>
                            <m:e>
                              <m:sSup>
                                <m:e>
                                  <m:r>
                                    <m:t>x</m:t>
                                  </m:r>
                                </m:e>
                                <m:sup>
                                  <m:r>
                                    <m:rPr>
                                      <m:sty m:val="p"/>
                                    </m:rPr>
                                    <m:t>′</m:t>
                                  </m:r>
                                </m:sup>
                              </m:sSup>
                            </m:e>
                            <m:sup>
                              <m:r>
                                <m:t>i</m:t>
                              </m:r>
                            </m:sup>
                          </m:sSup>
                        </m:den>
                      </m:f>
                      <m:r>
                        <m:rPr>
                          <m:sty m:val="p"/>
                        </m:rPr>
                        <m:t>=</m:t>
                      </m:r>
                      <m:sSubSup>
                        <m:e>
                          <m:r>
                            <m:t>t</m:t>
                          </m:r>
                        </m:e>
                        <m:sub>
                          <m:r>
                            <m:t>i</m:t>
                          </m:r>
                        </m:sub>
                        <m:sup>
                          <m:r>
                            <m:t>j</m:t>
                          </m:r>
                        </m:sup>
                      </m:sSubSup>
                    </m:oMath>
                  </m:oMathPara>
                </a14:m>
              </a:p>
              <a:p>
                <a:pPr lvl="0"/>
                <a:r>
                  <a:rPr/>
                  <a:t>したがって、</a:t>
                </a:r>
              </a:p>
              <a:p>
                <a:pPr lvl="0"/>
                <a14:m>
                  <m:oMathPara xmlns:m="http://schemas.openxmlformats.org/officeDocument/2006/math">
                    <m:oMathParaPr>
                      <m:jc m:val="center"/>
                    </m:oMathParaPr>
                    <m:oMath>
                      <m:f>
                        <m:fPr>
                          <m:type m:val="bar"/>
                        </m:fPr>
                        <m:num>
                          <m:r>
                            <m:rPr>
                              <m:sty m:val="p"/>
                            </m:rPr>
                            <m:t>∂</m:t>
                          </m:r>
                          <m:r>
                            <m:t>F</m:t>
                          </m:r>
                        </m:num>
                        <m:den>
                          <m:r>
                            <m:rPr>
                              <m:sty m:val="p"/>
                            </m:rPr>
                            <m:t>∂</m:t>
                          </m:r>
                          <m:sSup>
                            <m:e>
                              <m:sSup>
                                <m:e>
                                  <m:r>
                                    <m:t>x</m:t>
                                  </m:r>
                                </m:e>
                                <m:sup>
                                  <m:r>
                                    <m:rPr>
                                      <m:sty m:val="p"/>
                                    </m:rPr>
                                    <m:t>′</m:t>
                                  </m:r>
                                </m:sup>
                              </m:sSup>
                            </m:e>
                            <m:sup>
                              <m:r>
                                <m:t>i</m:t>
                              </m:r>
                            </m:sup>
                          </m:sSup>
                        </m:den>
                      </m:f>
                      <m:r>
                        <m:rPr>
                          <m:sty m:val="p"/>
                        </m:rPr>
                        <m:t>=</m:t>
                      </m:r>
                      <m:nary>
                        <m:naryPr>
                          <m:chr m:val="∑"/>
                          <m:limLoc m:val="undOvr"/>
                          <m:subHide m:val="off"/>
                          <m:supHide m:val="on"/>
                        </m:naryPr>
                        <m:sub>
                          <m:r>
                            <m:t>j</m:t>
                          </m:r>
                        </m:sub>
                        <m:sup>
                          <m:r>
                            <m:t>​</m:t>
                          </m:r>
                        </m:sup>
                        <m:e>
                          <m:sSubSup>
                            <m:e>
                              <m:r>
                                <m:t>t</m:t>
                              </m:r>
                            </m:e>
                            <m:sub>
                              <m:r>
                                <m:t>i</m:t>
                              </m:r>
                            </m:sub>
                            <m:sup>
                              <m:r>
                                <m:t>j</m:t>
                              </m:r>
                            </m:sup>
                          </m:sSubSup>
                        </m:e>
                      </m:nary>
                      <m:f>
                        <m:fPr>
                          <m:type m:val="bar"/>
                        </m:fPr>
                        <m:num>
                          <m:r>
                            <m:rPr>
                              <m:sty m:val="p"/>
                            </m:rPr>
                            <m:t>∂</m:t>
                          </m:r>
                          <m:r>
                            <m:t>F</m:t>
                          </m:r>
                        </m:num>
                        <m:den>
                          <m:r>
                            <m:rPr>
                              <m:sty m:val="p"/>
                            </m:rPr>
                            <m:t>∂</m:t>
                          </m:r>
                          <m:sSup>
                            <m:e>
                              <m:r>
                                <m:t>x</m:t>
                              </m:r>
                            </m:e>
                            <m:sup>
                              <m:r>
                                <m:t>j</m:t>
                              </m:r>
                            </m:sup>
                          </m:sSup>
                        </m:den>
                      </m:f>
                    </m:oMath>
                  </m:oMathPara>
                </a14:m>
              </a:p>
              <a:p>
                <a:pPr lvl="0"/>
                <a:r>
                  <a:rPr/>
                  <a:t>これは、$  $ が共変ベクトルの変換則に従うことを示す。</a:t>
                </a:r>
              </a:p>
              <a:p>
                <a:pPr lvl="1"/>
                <a:r>
                  <a:rPr b="1"/>
                  <a:t>スカラーを反変成分で微分すると共変ベクトルになる。</a:t>
                </a:r>
              </a:p>
            </p:txBody>
          </p:sp>
        </mc:Choice>
      </mc:AlternateContent>
      <p:pic>
        <p:nvPicPr>
          <p:cNvPr descr="images\slide23_image1.png" id="0" name="Picture 1"/>
          <p:cNvPicPr>
            <a:picLocks noGrp="1" noChangeAspect="1"/>
          </p:cNvPicPr>
          <p:nvPr/>
        </p:nvPicPr>
        <p:blipFill>
          <a:blip r:embed="rId2"/>
          <a:stretch>
            <a:fillRect/>
          </a:stretch>
        </p:blipFill>
        <p:spPr bwMode="auto">
          <a:xfrm>
            <a:off x="3568700" y="1066800"/>
            <a:ext cx="5105400" cy="21463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スライド23の図1</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共変成分と反変成分: 物性テンソル</a:t>
            </a:r>
          </a:p>
        </p:txBody>
      </p:sp>
      <p:sp>
        <p:nvSpPr>
          <p:cNvPr id="4" name="Text Placeholder 3"/>
          <p:cNvSpPr>
            <a:spLocks noGrp="1"/>
          </p:cNvSpPr>
          <p:nvPr>
            <p:ph idx="2" sz="half" type="body"/>
          </p:nvPr>
        </p:nvSpPr>
        <p:spPr/>
        <p:txBody>
          <a:bodyPr/>
          <a:lstStyle/>
          <a:p>
            <a:pPr lvl="0" indent="0" marL="0">
              <a:spcBef>
                <a:spcPts val="3000"/>
              </a:spcBef>
              <a:buNone/>
            </a:pPr>
            <a:r>
              <a:rPr b="1"/>
              <a:t>不変量 (Scalar) を既知の共変・反変成分で表すことで判別できる。</a:t>
            </a:r>
          </a:p>
          <a:p>
            <a:pPr lvl="0"/>
            <a:r>
              <a:rPr b="1"/>
              <a:t>電界ベクトル $  $</a:t>
            </a:r>
            <a:r>
              <a:rPr/>
              <a:t>:</a:t>
            </a:r>
          </a:p>
          <a:p>
            <a:pPr lvl="1"/>
            <a:r>
              <a:rPr/>
              <a:t>$  = E^j _j $ と表現される場合、電界ベクトル成分 $ E^j $ は</a:t>
            </a:r>
            <a:r>
              <a:rPr b="1"/>
              <a:t>反変テンソル</a:t>
            </a:r>
            <a:r>
              <a:rPr/>
              <a:t>。</a:t>
            </a:r>
          </a:p>
          <a:p>
            <a:pPr lvl="0"/>
            <a:r>
              <a:rPr/>
              <a:t>**自由エネルギー $ G $ と誘電率テンソル $ _{ij} $**:</a:t>
            </a:r>
          </a:p>
          <a:p>
            <a:pPr lvl="1"/>
            <a:r>
              <a:rPr/>
              <a:t>$ G = G_0 +  _{ij} E^i E^j $</a:t>
            </a:r>
          </a:p>
          <a:p>
            <a:pPr lvl="1"/>
            <a:r>
              <a:rPr/>
              <a:t>$ E^i $ が反変テンソルなので、$ _{ij} $ は</a:t>
            </a:r>
            <a:r>
              <a:rPr b="1"/>
              <a:t>2階の共変テンソル</a:t>
            </a:r>
            <a:r>
              <a:rPr/>
              <a:t>。</a:t>
            </a:r>
          </a:p>
          <a:p>
            <a:pPr lvl="0"/>
            <a:r>
              <a:rPr b="1"/>
              <a:t>歪テンソル $ ^i_j $</a:t>
            </a:r>
            <a:r>
              <a:rPr/>
              <a:t>:</a:t>
            </a:r>
          </a:p>
          <a:p>
            <a:pPr lvl="1"/>
            <a:r>
              <a:rPr/>
              <a:t>変位の微分 $ ^i_j =  $</a:t>
            </a:r>
          </a:p>
          <a:p>
            <a:pPr lvl="1"/>
            <a:r>
              <a:rPr/>
              <a:t>反変成分を共変成分で微分しているので、1階反変・1階共変の</a:t>
            </a:r>
            <a:r>
              <a:rPr b="1"/>
              <a:t>混合テンソル</a:t>
            </a:r>
            <a:r>
              <a:rPr/>
              <a:t>。</a:t>
            </a:r>
          </a:p>
          <a:p>
            <a:pPr lvl="0"/>
            <a:r>
              <a:rPr/>
              <a:t>**弾性テンソル $ C_{i}^{j}{_k}^{l} $**:</a:t>
            </a:r>
          </a:p>
          <a:p>
            <a:pPr lvl="1"/>
            <a:r>
              <a:rPr/>
              <a:t>自由エネルギー $ G = G_0 +  C_{i}^{j}{_k}^{l} ^i_j ^k_l $</a:t>
            </a:r>
          </a:p>
          <a:p>
            <a:pPr lvl="1"/>
            <a:r>
              <a:rPr/>
              <a:t>歪テンソルが混合テンソルなので、$ C_{i}^{j}{_k}^{l} $ は</a:t>
            </a:r>
            <a:r>
              <a:rPr b="1"/>
              <a:t>4階の混合テンソル</a:t>
            </a:r>
            <a:r>
              <a:rPr/>
              <a:t>。</a:t>
            </a:r>
          </a:p>
          <a:p>
            <a:pPr lvl="0" indent="0" marL="0">
              <a:spcBef>
                <a:spcPts val="3000"/>
              </a:spcBef>
              <a:buNone/>
            </a:pPr>
            <a:r>
              <a:rPr b="1"/>
              <a:t>非直交座標系のベクトル解析は理論解析で重要</a:t>
            </a:r>
          </a:p>
          <a:p>
            <a:pPr lvl="0"/>
            <a:r>
              <a:rPr/>
              <a:t>単結晶ならテンソル成分と対応付けられる</a:t>
            </a:r>
          </a:p>
          <a:p>
            <a:pPr lvl="0"/>
            <a:r>
              <a:rPr/>
              <a:t>多結晶の場合、対角化して主値の平均で対応づけられる</a:t>
            </a:r>
          </a:p>
          <a:p>
            <a:pPr lvl="0"/>
            <a:r>
              <a:rPr/>
              <a:t>理論計算 (VASP など) ではデカルト座標に関するテンソルを出力している</a:t>
            </a:r>
          </a:p>
        </p:txBody>
      </p:sp>
      <p:pic>
        <p:nvPicPr>
          <p:cNvPr descr="images\slide24_image1.png" id="0" name="Picture 1"/>
          <p:cNvPicPr>
            <a:picLocks noGrp="1" noChangeAspect="1"/>
          </p:cNvPicPr>
          <p:nvPr/>
        </p:nvPicPr>
        <p:blipFill>
          <a:blip r:embed="rId2"/>
          <a:stretch>
            <a:fillRect/>
          </a:stretch>
        </p:blipFill>
        <p:spPr bwMode="auto">
          <a:xfrm>
            <a:off x="3568700" y="787400"/>
            <a:ext cx="5105400" cy="2705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スライド24の図1</a:t>
            </a:r>
          </a:p>
        </p:txBody>
      </p:sp>
    </p:spTree>
  </p:cSld>
</p:sld>
</file>

<file path=ppt/slides/slide25.xml><?xml version="1.0" encoding="UTF-8"?><p:sld xmlns:a="http://schemas.openxmlformats.org/drawingml/2006/main" xmlns:r="http://schemas.openxmlformats.org/officeDocument/2006/relationships" xmlns:p="http://schemas.openxmlformats.org/presentationml/2006/main"><p:cSld><p:spTree><p:nvGrpSpPr><p:cNvPr id="1" name="" /><p:cNvGrpSpPr /><p:nvPr /></p:nvGrpSpPr><p:grpSpPr><a:xfrm><a:off x="0" y="0" /><a:ext cx="0" cy="0" /><a:chOff x="0" y="0" /><a:chExt cx="0" cy="0" /></a:xfrm></p:grpSpPr><p:sp><p:nvSpPr><p:cNvPr id="2" name="Title 1" /><p:cNvSpPr><a:spLocks noGrp="1" /></p:cNvSpPr><p:nvPr><p:ph type="title" /></p:nvPr></p:nvSpPr><p:spPr><a:xfrm><a:off x="457201" y="204787" /><a:ext cx="3008313" cy="871538" /></a:xfrm></p:spPr><p:txBody><a:bodyPr /><a:lstStyle /><a:p><a:pPr lvl="0" indent="0" marL="0"><a:buNone /></a:pPr><a:r><a:rPr /><a:t>共変成分と反変成分: 一般的な規則</a:t></a:r></a:p></p:txBody></p:sp><p:sp><p:nvSpPr><p:cNvPr id="4" name="Text Placeholder 3" /><p:cNvSpPr><a:spLocks noGrp="1" /></p:cNvSpPr><p:nvPr><p:ph idx="2" sz="half" type="body" /></p:nvPr></p:nvSpPr><p:spPr /><p:txBody><a:bodyPr /><a:lstStyle /><a:p><a:pPr lvl="0" indent="0" marL="0"><a:spcBef><a:spcPts val="3000" /></a:spcBef><a:buNone /></a:pPr><a:r><a:rPr b="1" /><a:t>まとめ表</a:t></a:r></a:p></p:txBody></p:sp><p:graphicFrame><p:nvGraphicFramePr><p:cNvPr id="6" name="Content Placeholder 5" /><p:cNvGraphicFramePr><a:graphicFrameLocks noGrp="1" /></p:cNvGraphicFramePr><p:nvPr><p:ph idx="1" /></p:nvPr></p:nvGraphicFramePr><p:xfrm><a:off x="3568700" y="203200" /><a:ext cx="5105400" cy="4381500" /></p:xfrm><a:graphic><a:graphicData uri="http://schemas.openxmlformats.org/drawingml/2006/table"><a:tbl><a:tblPr firstRow="1" bandRow="1"><a:tableStyleId>{5C22544A-7EE6-4342-B048-85BDC9FD1C3A}</a:tableStyleId></a:tblPr><a:tblGrid><a:gridCol w="914400" /><a:gridCol w="1092200" /><a:gridCol w="723900" /><a:gridCol w="2374900" /></a:tblGrid><a:tr h="0"><a:tc><a:txBody><a:bodyPr /><a:lstStyle /><a:p><a:pPr lvl="0" indent="0" marL="0" algn="l"><a:buNone /></a:pPr><a:r><a:rPr /><a:t>カテゴリ</a:t></a:r></a:p></a:txBody><a:tcPr /></a:tc><a:tc><a:txBody><a:bodyPr /><a:lstStyle /><a:p><a:pPr lvl="0" indent="0" marL="0" algn="l"><a:buNone /></a:pPr><a:r><a:rPr /><a:t>基底ベクトル</a:t></a:r></a:p></a:txBody><a:tcPr /></a:tc><a:tc><a:txBody><a:bodyPr /><a:lstStyle /><a:p><a:pPr lvl="0" indent="0" marL="0" algn="l"><a:buNone /></a:pPr><a:r><a:rPr /><a:t>座標成分</a:t></a:r></a:p></a:txBody><a:tcPr /></a:tc><a:tc><a:txBody><a:bodyPr /><a:lstStyle /><a:p><a:pPr lvl="0" indent="0" marL="0" algn="l"><a:buNone /></a:pPr><a:r><a:rPr /><a:t>微分</a:t></a:r></a:p></a:txBody><a:tcPr /></a:tc></a:tr><a:tr h="0"><a:tc><a:txBody><a:bodyPr /><a:lstStyle /><a:p><a:pPr lvl="0" indent="0" marL="0" algn="l"><a:buNone /></a:pPr><a:r><a:rPr /><a:t>実空間</a:t></a:r></a:p></a:txBody></a:tc><a:tc><a:txBody><a:bodyPr /><a:lstStyle /><a:p><a:pPr lvl="0" indent="0" marL="0" algn="l"><a:buNone /></a:pPr><a:r><a:rPr /><a:t>共変 ($ _i </a:t></a:r><a14:m><m:oMath xmlns:m="http://schemas.openxmlformats.org/officeDocument/2006/math"><m:r><m:rPr><m:sty m:val="p" /></m:rPr><m:t>)</m:t></m:r><m:r><m:rPr><m:sty m:val="p" /></m:rPr><m:t>|</m:t></m:r><m:r><m:t>反</m:t></m:r><m:r><m:t>変</m:t></m:r><m:r><m:rPr><m:sty m:val="p" /></m:rPr><m:t>(</m:t></m:r></m:oMath></a14:m><a:r><a:rPr /><a:t> x^i </a:t></a:r><a14:m><m:oMath xmlns:m="http://schemas.openxmlformats.org/officeDocument/2006/math"><m:r><m:rPr><m:sty m:val="p" /></m:rPr><m:t>)</m:t></m:r><m:r><m:rPr><m:sty m:val="p" /></m:rPr><m:t>|</m:t></m:r><m:r><m:t>ス</m:t></m:r><m:r><m:t>カ</m:t></m:r><m:r><m:t>ラ</m:t></m:r><m:r><m:t>ー</m:t></m:r><m:r><m:t>を</m:t></m:r><m:r><m:t>反</m:t></m:r><m:r><m:t>変</m:t></m:r><m:r><m:t>座</m:t></m:r><m:r><m:t>標</m:t></m:r><m:r><m:t>で</m:t></m:r><m:r><m:t>微</m:t></m:r><m:r><m:t>分</m:t></m:r><m:r><m:rPr><m:sty m:val="p" /></m:rPr><m:t>=</m:t></m:r><m:r><m:rPr><m:sty m:val="p" /></m:rPr><m:t>&gt;</m:t></m:r><m:r><m:t>共</m:t></m:r><m:r><m:t>変</m:t></m:r><m:r><m:rPr><m:sty m:val="p" /></m:rPr><m:t>|</m:t></m:r><m:r><m:rPr><m:sty m:val="p" /></m:rPr><m:t>|</m:t></m:r><m:r><m:t>逆</m:t></m:r><m:r><m:t>空</m:t></m:r><m:r><m:t>間</m:t></m:r><m:r><m:rPr><m:sty m:val="p" /></m:rPr><m:t>|</m:t></m:r><m:r><m:t>反</m:t></m:r><m:r><m:t>変</m:t></m:r><m:r><m:rPr><m:sty m:val="p" /></m:rPr><m:t>(</m:t></m:r></m:oMath></a14:m><a:r><a:rPr /><a:t> ^{*i} </a:t></a:r><a14:m><m:oMath xmlns:m="http://schemas.openxmlformats.org/officeDocument/2006/math"><m:r><m:rPr><m:sty m:val="p" /></m:rPr><m:t>)</m:t></m:r><m:r><m:rPr><m:sty m:val="p" /></m:rPr><m:t>|</m:t></m:r><m:r><m:t>共</m:t></m:r><m:r><m:t>変</m:t></m:r><m:r><m:rPr><m:sty m:val="p" /></m:rPr><m:t>(</m:t></m:r></m:oMath></a14:m><a:r><a:rPr /><a:t> h_i $)</a:t></a:r></a:p></a:txBody></a:tc><a:tc><a:txBody><a:bodyPr /><a:lstStyle /><a:p><a:pPr lvl="0" indent="0" marL="0" algn="l"><a:buNone /></a:pPr><a:r><a:rPr /><a:t>スカラーを共変座標で微分 =&gt; 反変</a:t></a:r></a:p></a:txBody></a:tc><a:tc><a:txBody><a:bodyPr /><a:lstStyle /><a:p><a:endParaRPr /></a:p></a:txBody></a:tc></a:tr></a:tbl></a:graphicData></a:graphic></p:graphicFrame></p:spTree></p:cSld></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2" sz="half" type="body"/>
          </p:nvPr>
        </p:nvSpPr>
        <p:spPr/>
        <p:txBody>
          <a:bodyPr/>
          <a:lstStyle/>
          <a:p>
            <a:pPr lvl="0"/>
            <a:r>
              <a:rPr/>
              <a:t>計量テンソル $ g_{ij} $ と $ g^{ij} $ により、共変成分と反変成分を相互に変換できる。</a:t>
            </a:r>
          </a:p>
        </p:txBody>
      </p:sp>
      <p:pic>
        <p:nvPicPr>
          <p:cNvPr descr="images\slide25_image1.png" id="0" name="Picture 1"/>
          <p:cNvPicPr>
            <a:picLocks noGrp="1" noChangeAspect="1"/>
          </p:cNvPicPr>
          <p:nvPr/>
        </p:nvPicPr>
        <p:blipFill>
          <a:blip r:embed="rId2"/>
          <a:stretch>
            <a:fillRect/>
          </a:stretch>
        </p:blipFill>
        <p:spPr bwMode="auto">
          <a:xfrm>
            <a:off x="3568700" y="1612900"/>
            <a:ext cx="5105400" cy="10668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スライド25の図1</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共変座標と反変座標は同じ基底ベクトルで異なる座標の取り方に当たる</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a:t>**反変座標 ($ x^1, x^2 </a:t>
                </a:r>
                <a14:m>
                  <m:oMath xmlns:m="http://schemas.openxmlformats.org/officeDocument/2006/math">
                    <m:r>
                      <m:rPr>
                        <m:sty m:val="p"/>
                      </m:rPr>
                      <m:t>)</m:t>
                    </m:r>
                    <m:r>
                      <m:t>と</m:t>
                    </m:r>
                    <m:r>
                      <m:t>共</m:t>
                    </m:r>
                    <m:r>
                      <m:t>変</m:t>
                    </m:r>
                    <m:r>
                      <m:t>基</m:t>
                    </m:r>
                    <m:r>
                      <m:t>底</m:t>
                    </m:r>
                    <m:r>
                      <m:rPr>
                        <m:sty m:val="p"/>
                      </m:rPr>
                      <m:t>(</m:t>
                    </m:r>
                  </m:oMath>
                </a14:m>
                <a:r>
                  <a:rPr/>
                  <a:t> _1, _2 $)**</a:t>
                </a:r>
              </a:p>
              <a:p>
                <a:pPr lvl="1"/>
                <a:r>
                  <a:rPr/>
                  <a:t>$  = x^1 _1 + x^2 _2 $</a:t>
                </a:r>
              </a:p>
              <a:p>
                <a:pPr lvl="1"/>
                <a:r>
                  <a:rPr/>
                  <a:t>基底ベクトルに沿った「斜座標系」または「基底座標系」</a:t>
                </a:r>
              </a:p>
              <a:p>
                <a:pPr lvl="0"/>
                <a:r>
                  <a:rPr b="1"/>
                  <a:t>共変座標 ($ x_1, x_2 </a:t>
                </a:r>
                <a14:m>
                  <m:oMath xmlns:m="http://schemas.openxmlformats.org/officeDocument/2006/math">
                    <m:r>
                      <m:rPr>
                        <m:sty m:val="p"/>
                      </m:rPr>
                      <m:t>)</m:t>
                    </m:r>
                    <m:r>
                      <m:t>と</m:t>
                    </m:r>
                    <m:r>
                      <m:t>反</m:t>
                    </m:r>
                    <m:r>
                      <m:t>変</m:t>
                    </m:r>
                    <m:r>
                      <m:t>基</m:t>
                    </m:r>
                    <m:r>
                      <m:t>底</m:t>
                    </m:r>
                    <m:r>
                      <m:rPr>
                        <m:sty m:val="p"/>
                      </m:rPr>
                      <m:t>(</m:t>
                    </m:r>
                  </m:oMath>
                </a14:m>
                <a:r>
                  <a:rPr b="1"/>
                  <a:t> ^{</a:t>
                </a:r>
                <a:r>
                  <a:rPr b="1" i="1"/>
                  <a:t>1}, ^{</a:t>
                </a:r>
                <a:r>
                  <a:rPr b="1"/>
                  <a:t>2} $)</a:t>
                </a:r>
              </a:p>
              <a:p>
                <a:pPr lvl="1"/>
                <a:r>
                  <a:rPr/>
                  <a:t>$  = x_1 ^{</a:t>
                </a:r>
                <a:r>
                  <a:rPr i="1"/>
                  <a:t>1} + x_2 ^{</a:t>
                </a:r>
                <a:r>
                  <a:rPr/>
                  <a:t>2} $ (実空間ベクトルを逆格子基底で展開)</a:t>
                </a:r>
              </a:p>
              <a:p>
                <a:pPr lvl="1"/>
                <a:r>
                  <a:rPr b="1"/>
                  <a:t>正射影座標系</a:t>
                </a:r>
                <a:r>
                  <a:rPr/>
                  <a:t>: 各軸への正射影として成分を捉える</a:t>
                </a:r>
              </a:p>
              <a:p>
                <a:pPr lvl="0"/>
                <a:r>
                  <a:rPr/>
                  <a:t>実空間 (共変基底ベクトル) に対応するのは基底座標系。</a:t>
                </a:r>
              </a:p>
              <a:p>
                <a:pPr lvl="0"/>
                <a:r>
                  <a:rPr/>
                  <a:t>逆空間 (反変基底ベクトル) に対応するのは正射影座標系。</a:t>
                </a:r>
              </a:p>
            </p:txBody>
          </p:sp>
        </mc:Choice>
      </mc:AlternateContent>
      <p:pic>
        <p:nvPicPr>
          <p:cNvPr descr="images\slide26_image1.png" id="0" name="Picture 1"/>
          <p:cNvPicPr>
            <a:picLocks noGrp="1" noChangeAspect="1"/>
          </p:cNvPicPr>
          <p:nvPr/>
        </p:nvPicPr>
        <p:blipFill>
          <a:blip r:embed="rId2"/>
          <a:stretch>
            <a:fillRect/>
          </a:stretch>
        </p:blipFill>
        <p:spPr bwMode="auto">
          <a:xfrm>
            <a:off x="3568700" y="1714500"/>
            <a:ext cx="5105400" cy="8509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スライド26の図1</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実格子と逆格子</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逆格子の描き方</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逆格子の基本ベクトル</a:t>
                </a:r>
              </a:p>
              <a:p>
                <a:pPr lvl="0"/>
                <a:r>
                  <a:rPr/>
                  <a:t>実格子の基本ベクトルと逆格子の基本ベクトルは直交する:</a:t>
                </a:r>
              </a:p>
              <a:p>
                <a:pPr lvl="0"/>
                <a14:m>
                  <m:oMathPara xmlns:m="http://schemas.openxmlformats.org/officeDocument/2006/math">
                    <m:oMathParaPr>
                      <m:jc m:val="center"/>
                    </m:oMathParaPr>
                    <m:oMath>
                      <m:sSup>
                        <m:e>
                          <m:r>
                            <m:rPr>
                              <m:sty m:val="b"/>
                            </m:rPr>
                            <m:t>a</m:t>
                          </m:r>
                        </m:e>
                        <m:sup>
                          <m:r>
                            <m:rPr>
                              <m:sty m:val="p"/>
                            </m:rPr>
                            <m:t>*</m:t>
                          </m:r>
                          <m:r>
                            <m:t>i</m:t>
                          </m:r>
                        </m:sup>
                      </m:sSup>
                      <m:r>
                        <m:rPr>
                          <m:sty m:val="p"/>
                        </m:rPr>
                        <m:t>⋅</m:t>
                      </m:r>
                      <m:sSub>
                        <m:e>
                          <m:r>
                            <m:rPr>
                              <m:sty m:val="b"/>
                            </m:rPr>
                            <m:t>a</m:t>
                          </m:r>
                        </m:e>
                        <m:sub>
                          <m:r>
                            <m:t>j</m:t>
                          </m:r>
                        </m:sub>
                      </m:sSub>
                      <m:r>
                        <m:rPr>
                          <m:sty m:val="p"/>
                        </m:rPr>
                        <m:t>=</m:t>
                      </m:r>
                      <m:sSubSup>
                        <m:e>
                          <m:r>
                            <m:t>δ</m:t>
                          </m:r>
                        </m:e>
                        <m:sub>
                          <m:r>
                            <m:t>j</m:t>
                          </m:r>
                        </m:sub>
                        <m:sup>
                          <m:r>
                            <m:t>i</m:t>
                          </m:r>
                        </m:sup>
                      </m:sSubSup>
                    </m:oMath>
                  </m:oMathPara>
                </a14:m>
              </a:p>
              <a:p>
                <a:pPr lvl="0"/>
                <a:r>
                  <a:rPr/>
                  <a:t>逆格子の長さは実格子の長さとは反比例に対応:</a:t>
                </a:r>
              </a:p>
              <a:p>
                <a:pPr lvl="0"/>
                <a14:m>
                  <m:oMathPara xmlns:m="http://schemas.openxmlformats.org/officeDocument/2006/math">
                    <m:oMathParaPr>
                      <m:jc m:val="center"/>
                    </m:oMathParaPr>
                    <m:oMath>
                      <m:r>
                        <m:rPr>
                          <m:sty m:val="p"/>
                        </m:rPr>
                        <m:t>|</m:t>
                      </m:r>
                      <m:sSup>
                        <m:e>
                          <m:r>
                            <m:rPr>
                              <m:sty m:val="b"/>
                            </m:rPr>
                            <m:t>a</m:t>
                          </m:r>
                        </m:e>
                        <m:sup>
                          <m:r>
                            <m:rPr>
                              <m:sty m:val="p"/>
                            </m:rPr>
                            <m:t>*</m:t>
                          </m:r>
                          <m:r>
                            <m:t>1</m:t>
                          </m:r>
                        </m:sup>
                      </m:sSup>
                      <m:r>
                        <m:rPr>
                          <m:sty m:val="p"/>
                        </m:rPr>
                        <m:t>|</m:t>
                      </m:r>
                      <m:r>
                        <m:rPr>
                          <m:sty m:val="p"/>
                        </m:rPr>
                        <m:t>∝</m:t>
                      </m:r>
                      <m:f>
                        <m:fPr>
                          <m:type m:val="bar"/>
                        </m:fPr>
                        <m:num>
                          <m:r>
                            <m:t>1</m:t>
                          </m:r>
                        </m:num>
                        <m:den>
                          <m:r>
                            <m:rPr>
                              <m:sty m:val="p"/>
                            </m:rPr>
                            <m:t>|</m:t>
                          </m:r>
                          <m:sSub>
                            <m:e>
                              <m:r>
                                <m:rPr>
                                  <m:sty m:val="b"/>
                                </m:rPr>
                                <m:t>a</m:t>
                              </m:r>
                            </m:e>
                            <m:sub>
                              <m:r>
                                <m:t>1</m:t>
                              </m:r>
                            </m:sub>
                          </m:sSub>
                          <m:r>
                            <m:rPr>
                              <m:sty m:val="p"/>
                            </m:rPr>
                            <m:t>|</m:t>
                          </m:r>
                        </m:den>
                      </m:f>
                    </m:oMath>
                  </m:oMathPara>
                </a14:m>
              </a:p>
              <a:p>
                <a:pPr lvl="0"/>
                <a:r>
                  <a:rPr/>
                  <a:t>逆格子の軸角は実格子の軸角の補角に対応 (限定的な場合)</a:t>
                </a:r>
              </a:p>
              <a:p>
                <a:pPr lvl="0" indent="0" marL="0">
                  <a:spcBef>
                    <a:spcPts val="3000"/>
                  </a:spcBef>
                  <a:buNone/>
                </a:pPr>
                <a:r>
                  <a:rPr b="1"/>
                  <a:t>逆格子の基本ベクトルの定義</a:t>
                </a:r>
              </a:p>
              <a:p>
                <a:pPr lvl="0" indent="0" marL="0">
                  <a:buNone/>
                </a:pPr>
                <a14:m>
                  <m:oMathPara xmlns:m="http://schemas.openxmlformats.org/officeDocument/2006/math">
                    <m:oMathParaPr>
                      <m:jc m:val="center"/>
                    </m:oMathParaPr>
                    <m:oMath>
                      <m:sSup>
                        <m:e>
                          <m:r>
                            <m:rPr>
                              <m:sty m:val="b"/>
                            </m:rPr>
                            <m:t>a</m:t>
                          </m:r>
                        </m:e>
                        <m:sup>
                          <m:r>
                            <m:rPr>
                              <m:sty m:val="p"/>
                            </m:rPr>
                            <m:t>*</m:t>
                          </m:r>
                          <m:r>
                            <m:t>1</m:t>
                          </m:r>
                        </m:sup>
                      </m:sSup>
                      <m:r>
                        <m:rPr>
                          <m:sty m:val="p"/>
                        </m:rPr>
                        <m:t>=</m:t>
                      </m:r>
                      <m:f>
                        <m:fPr>
                          <m:type m:val="bar"/>
                        </m:fPr>
                        <m:num>
                          <m:sSub>
                            <m:e>
                              <m:r>
                                <m:rPr>
                                  <m:sty m:val="b"/>
                                </m:rPr>
                                <m:t>a</m:t>
                              </m:r>
                            </m:e>
                            <m:sub>
                              <m:r>
                                <m:t>2</m:t>
                              </m:r>
                            </m:sub>
                          </m:sSub>
                          <m:r>
                            <m:rPr>
                              <m:sty m:val="p"/>
                            </m:rPr>
                            <m:t>×</m:t>
                          </m:r>
                          <m:sSub>
                            <m:e>
                              <m:r>
                                <m:rPr>
                                  <m:sty m:val="b"/>
                                </m:rPr>
                                <m:t>a</m:t>
                              </m:r>
                            </m:e>
                            <m:sub>
                              <m:r>
                                <m:t>3</m:t>
                              </m:r>
                            </m:sub>
                          </m:sSub>
                        </m:num>
                        <m:den>
                          <m:r>
                            <m:t>V</m:t>
                          </m:r>
                        </m:den>
                      </m:f>
                    </m:oMath>
                  </m:oMathPara>
                </a14:m>
              </a:p>
              <a:p>
                <a:pPr lvl="0" indent="0" marL="0">
                  <a:buNone/>
                </a:pPr>
                <a14:m>
                  <m:oMathPara xmlns:m="http://schemas.openxmlformats.org/officeDocument/2006/math">
                    <m:oMathParaPr>
                      <m:jc m:val="center"/>
                    </m:oMathParaPr>
                    <m:oMath>
                      <m:sSup>
                        <m:e>
                          <m:r>
                            <m:rPr>
                              <m:sty m:val="b"/>
                            </m:rPr>
                            <m:t>a</m:t>
                          </m:r>
                        </m:e>
                        <m:sup>
                          <m:r>
                            <m:rPr>
                              <m:sty m:val="p"/>
                            </m:rPr>
                            <m:t>*</m:t>
                          </m:r>
                          <m:r>
                            <m:t>2</m:t>
                          </m:r>
                        </m:sup>
                      </m:sSup>
                      <m:r>
                        <m:rPr>
                          <m:sty m:val="p"/>
                        </m:rPr>
                        <m:t>=</m:t>
                      </m:r>
                      <m:f>
                        <m:fPr>
                          <m:type m:val="bar"/>
                        </m:fPr>
                        <m:num>
                          <m:sSub>
                            <m:e>
                              <m:r>
                                <m:rPr>
                                  <m:sty m:val="b"/>
                                </m:rPr>
                                <m:t>a</m:t>
                              </m:r>
                            </m:e>
                            <m:sub>
                              <m:r>
                                <m:t>3</m:t>
                              </m:r>
                            </m:sub>
                          </m:sSub>
                          <m:r>
                            <m:rPr>
                              <m:sty m:val="p"/>
                            </m:rPr>
                            <m:t>×</m:t>
                          </m:r>
                          <m:sSub>
                            <m:e>
                              <m:r>
                                <m:rPr>
                                  <m:sty m:val="b"/>
                                </m:rPr>
                                <m:t>a</m:t>
                              </m:r>
                            </m:e>
                            <m:sub>
                              <m:r>
                                <m:t>1</m:t>
                              </m:r>
                            </m:sub>
                          </m:sSub>
                        </m:num>
                        <m:den>
                          <m:r>
                            <m:t>V</m:t>
                          </m:r>
                        </m:den>
                      </m:f>
                    </m:oMath>
                  </m:oMathPara>
                </a14:m>
              </a:p>
              <a:p>
                <a:pPr lvl="0" indent="0" marL="0">
                  <a:buNone/>
                </a:pPr>
                <a14:m>
                  <m:oMathPara xmlns:m="http://schemas.openxmlformats.org/officeDocument/2006/math">
                    <m:oMathParaPr>
                      <m:jc m:val="center"/>
                    </m:oMathParaPr>
                    <m:oMath>
                      <m:sSup>
                        <m:e>
                          <m:r>
                            <m:rPr>
                              <m:sty m:val="b"/>
                            </m:rPr>
                            <m:t>a</m:t>
                          </m:r>
                        </m:e>
                        <m:sup>
                          <m:r>
                            <m:rPr>
                              <m:sty m:val="p"/>
                            </m:rPr>
                            <m:t>*</m:t>
                          </m:r>
                          <m:r>
                            <m:t>3</m:t>
                          </m:r>
                        </m:sup>
                      </m:sSup>
                      <m:r>
                        <m:rPr>
                          <m:sty m:val="p"/>
                        </m:rPr>
                        <m:t>=</m:t>
                      </m:r>
                      <m:f>
                        <m:fPr>
                          <m:type m:val="bar"/>
                        </m:fPr>
                        <m:num>
                          <m:sSub>
                            <m:e>
                              <m:r>
                                <m:rPr>
                                  <m:sty m:val="b"/>
                                </m:rPr>
                                <m:t>a</m:t>
                              </m:r>
                            </m:e>
                            <m:sub>
                              <m:r>
                                <m:t>1</m:t>
                              </m:r>
                            </m:sub>
                          </m:sSub>
                          <m:r>
                            <m:rPr>
                              <m:sty m:val="p"/>
                            </m:rPr>
                            <m:t>×</m:t>
                          </m:r>
                          <m:sSub>
                            <m:e>
                              <m:r>
                                <m:rPr>
                                  <m:sty m:val="b"/>
                                </m:rPr>
                                <m:t>a</m:t>
                              </m:r>
                            </m:e>
                            <m:sub>
                              <m:r>
                                <m:t>2</m:t>
                              </m:r>
                            </m:sub>
                          </m:sSub>
                        </m:num>
                        <m:den>
                          <m:r>
                            <m:t>V</m:t>
                          </m:r>
                        </m:den>
                      </m:f>
                    </m:oMath>
                  </m:oMathPara>
                </a14:m>
              </a:p>
              <a:p>
                <a:pPr lvl="0" indent="0" marL="0">
                  <a:buNone/>
                </a:pPr>
                <a:r>
                  <a:rPr/>
                  <a:t>ここで </a:t>
                </a:r>
                <a14:m>
                  <m:oMath xmlns:m="http://schemas.openxmlformats.org/officeDocument/2006/math">
                    <m:r>
                      <m:t>V</m:t>
                    </m:r>
                    <m:r>
                      <m:rPr>
                        <m:sty m:val="p"/>
                      </m:rPr>
                      <m:t>=</m:t>
                    </m:r>
                    <m:sSub>
                      <m:e>
                        <m:r>
                          <m:rPr>
                            <m:sty m:val="b"/>
                          </m:rPr>
                          <m:t>a</m:t>
                        </m:r>
                      </m:e>
                      <m:sub>
                        <m:r>
                          <m:t>1</m:t>
                        </m:r>
                      </m:sub>
                    </m:sSub>
                    <m:r>
                      <m:rPr>
                        <m:sty m:val="p"/>
                      </m:rPr>
                      <m:t>⋅</m:t>
                    </m:r>
                    <m:r>
                      <m:rPr>
                        <m:sty m:val="p"/>
                      </m:rPr>
                      <m:t>(</m:t>
                    </m:r>
                    <m:sSub>
                      <m:e>
                        <m:r>
                          <m:rPr>
                            <m:sty m:val="b"/>
                          </m:rPr>
                          <m:t>a</m:t>
                        </m:r>
                      </m:e>
                      <m:sub>
                        <m:r>
                          <m:t>2</m:t>
                        </m:r>
                      </m:sub>
                    </m:sSub>
                    <m:r>
                      <m:rPr>
                        <m:sty m:val="p"/>
                      </m:rPr>
                      <m:t>×</m:t>
                    </m:r>
                    <m:sSub>
                      <m:e>
                        <m:r>
                          <m:rPr>
                            <m:sty m:val="b"/>
                          </m:rPr>
                          <m:t>a</m:t>
                        </m:r>
                      </m:e>
                      <m:sub>
                        <m:r>
                          <m:t>3</m:t>
                        </m:r>
                      </m:sub>
                    </m:sSub>
                    <m:r>
                      <m:rPr>
                        <m:sty m:val="p"/>
                      </m:rPr>
                      <m:t>)</m:t>
                    </m:r>
                  </m:oMath>
                </a14:m>
                <a:r>
                  <a:rPr/>
                  <a:t> は実格子の単位胞体積。 （物理学では </a:t>
                </a:r>
                <a14:m>
                  <m:oMath xmlns:m="http://schemas.openxmlformats.org/officeDocument/2006/math">
                    <m:r>
                      <m:t>2</m:t>
                    </m:r>
                    <m:r>
                      <m:t>π</m:t>
                    </m:r>
                  </m:oMath>
                </a14:m>
                <a:r>
                  <a:rPr/>
                  <a:t> を付けて定義する場合もある）</a:t>
                </a:r>
              </a:p>
            </p:txBody>
          </p:sp>
        </mc:Choice>
      </mc:AlternateContent>
      <p:pic>
        <p:nvPicPr>
          <p:cNvPr descr="images\slide4_image1.png" id="0" name="Picture 1"/>
          <p:cNvPicPr>
            <a:picLocks noGrp="1" noChangeAspect="1"/>
          </p:cNvPicPr>
          <p:nvPr/>
        </p:nvPicPr>
        <p:blipFill>
          <a:blip r:embed="rId2"/>
          <a:stretch>
            <a:fillRect/>
          </a:stretch>
        </p:blipFill>
        <p:spPr bwMode="auto">
          <a:xfrm>
            <a:off x="3568700" y="800100"/>
            <a:ext cx="5105400" cy="26797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スライド4の図1</a:t>
            </a:r>
          </a:p>
        </p:txBody>
      </p:sp>
      <p:pic>
        <p:nvPicPr>
          <p:cNvPr descr="images\slide4_image2.png" id="0" name="Picture 1"/>
          <p:cNvPicPr>
            <a:picLocks noGrp="1" noChangeAspect="1"/>
          </p:cNvPicPr>
          <p:nvPr/>
        </p:nvPicPr>
        <p:blipFill>
          <a:blip r:embed="rId3"/>
          <a:stretch>
            <a:fillRect/>
          </a:stretch>
        </p:blipFill>
        <p:spPr bwMode="auto">
          <a:xfrm>
            <a:off x="3568700" y="1485900"/>
            <a:ext cx="5105400" cy="13208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スライド4の図2</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逆格子のBravais格子: 2D面心直方格子の例</a:t>
            </a:r>
          </a:p>
        </p:txBody>
      </p:sp>
      <p:sp>
        <p:nvSpPr>
          <p:cNvPr id="3" name="Content Placeholder 2"/>
          <p:cNvSpPr>
            <a:spLocks noGrp="1"/>
          </p:cNvSpPr>
          <p:nvPr>
            <p:ph idx="1"/>
          </p:nvPr>
        </p:nvSpPr>
        <p:spPr/>
        <p:txBody>
          <a:bodyPr/>
          <a:lstStyle/>
          <a:p>
            <a:pPr lvl="0"/>
            <a:r>
              <a:rPr/>
              <a:t>実格子の取り方によって、導かれる逆格子が異なるように見える</a:t>
            </a:r>
          </a:p>
          <a:p>
            <a:pPr lvl="1"/>
            <a:r>
              <a:rPr/>
              <a:t>Bravais格子からスタート (図左上)</a:t>
            </a:r>
          </a:p>
          <a:p>
            <a:pPr lvl="1"/>
            <a:r>
              <a:rPr/>
              <a:t>Primitive格子からスタート (図右上)</a:t>
            </a:r>
          </a:p>
          <a:p>
            <a:pPr lvl="0"/>
            <a:r>
              <a:rPr/>
              <a:t>「違う逆格子？？」という疑問</a:t>
            </a:r>
          </a:p>
          <a:p>
            <a:pPr lvl="1"/>
            <a:r>
              <a:rPr b="1"/>
              <a:t>消滅則を考慮することで一意に決まる</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逆格子は実格子のFourier変換</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indent="0" marL="0">
                  <a:spcBef>
                    <a:spcPts val="3000"/>
                  </a:spcBef>
                  <a:buNone/>
                </a:pPr>
                <a:r>
                  <a:rPr b="1"/>
                  <a:t>逆格子の導入</a:t>
                </a:r>
              </a:p>
              <a:p>
                <a:pPr lvl="0"/>
                <a:r>
                  <a:rPr b="1"/>
                  <a:t>回折現象の記述</a:t>
                </a:r>
                <a:r>
                  <a:rPr/>
                  <a:t>: X線、中性子、電子 (波) の干渉</a:t>
                </a:r>
              </a:p>
              <a:p>
                <a:pPr lvl="0"/>
                <a:r>
                  <a:rPr b="1"/>
                  <a:t>バンド理論</a:t>
                </a:r>
                <a:r>
                  <a:rPr/>
                  <a:t>: 電子の干渉</a:t>
                </a:r>
              </a:p>
              <a:p>
                <a:pPr lvl="0"/>
                <a:r>
                  <a:rPr b="1"/>
                  <a:t>散乱理論</a:t>
                </a:r>
                <a:r>
                  <a:rPr/>
                  <a:t>: 散乱振幅 $ S() $ は電子密度 $ () $ のフーリエ変換</a:t>
                </a:r>
              </a:p>
              <a:p>
                <a:pPr lvl="0"/>
                <a14:m>
                  <m:oMathPara xmlns:m="http://schemas.openxmlformats.org/officeDocument/2006/math">
                    <m:oMathParaPr>
                      <m:jc m:val="center"/>
                    </m:oMathParaPr>
                    <m:oMath>
                      <m:r>
                        <m:t>S</m:t>
                      </m:r>
                      <m:r>
                        <m:rPr>
                          <m:sty m:val="p"/>
                        </m:rPr>
                        <m:t>(</m:t>
                      </m:r>
                      <m:r>
                        <m:rPr>
                          <m:sty m:val="b"/>
                        </m:rPr>
                        <m:t>k</m:t>
                      </m:r>
                      <m:r>
                        <m:rPr>
                          <m:sty m:val="p"/>
                        </m:rPr>
                        <m:t>)</m:t>
                      </m:r>
                      <m:r>
                        <m:rPr>
                          <m:sty m:val="p"/>
                        </m:rPr>
                        <m:t>=</m:t>
                      </m:r>
                      <m:r>
                        <m:rPr>
                          <m:sty m:val="p"/>
                        </m:rPr>
                        <m:t>∫</m:t>
                      </m:r>
                      <m:r>
                        <m:t>ρ</m:t>
                      </m:r>
                      <m:r>
                        <m:rPr>
                          <m:sty m:val="p"/>
                        </m:rPr>
                        <m:t>(</m:t>
                      </m:r>
                      <m:r>
                        <m:rPr>
                          <m:sty m:val="b"/>
                        </m:rPr>
                        <m:t>r</m:t>
                      </m:r>
                      <m:r>
                        <m:rPr>
                          <m:sty m:val="p"/>
                        </m:rPr>
                        <m:t>)</m:t>
                      </m:r>
                      <m:r>
                        <m:rPr>
                          <m:sty m:val="p"/>
                        </m:rPr>
                        <m:t>exp</m:t>
                      </m:r>
                      <m:r>
                        <m:rPr>
                          <m:sty m:val="p"/>
                        </m:rPr>
                        <m:t>(</m:t>
                      </m:r>
                      <m:r>
                        <m:t>2</m:t>
                      </m:r>
                      <m:r>
                        <m:t>π</m:t>
                      </m:r>
                      <m:r>
                        <m:t>i</m:t>
                      </m:r>
                      <m:r>
                        <m:rPr>
                          <m:sty m:val="b"/>
                        </m:rPr>
                        <m:t>k</m:t>
                      </m:r>
                      <m:r>
                        <m:rPr>
                          <m:sty m:val="p"/>
                        </m:rPr>
                        <m:t>⋅</m:t>
                      </m:r>
                      <m:r>
                        <m:rPr>
                          <m:sty m:val="b"/>
                        </m:rPr>
                        <m:t>r</m:t>
                      </m:r>
                      <m:r>
                        <m:rPr>
                          <m:sty m:val="p"/>
                        </m:rPr>
                        <m:t>)</m:t>
                      </m:r>
                      <m:r>
                        <m:t>d</m:t>
                      </m:r>
                      <m:r>
                        <m:rPr>
                          <m:sty m:val="b"/>
                        </m:rPr>
                        <m:t>r</m:t>
                      </m:r>
                    </m:oMath>
                  </m:oMathPara>
                </a14:m>
              </a:p>
              <a:p>
                <a:pPr lvl="0"/>
                <a:r>
                  <a:rPr/>
                  <a:t>単位胞内の原子配置 $ _{}() $ を考慮すると、</a:t>
                </a:r>
              </a:p>
              <a:p>
                <a:pPr lvl="0"/>
                <a14:m>
                  <m:oMathPara xmlns:m="http://schemas.openxmlformats.org/officeDocument/2006/math">
                    <m:oMathParaPr>
                      <m:jc m:val="center"/>
                    </m:oMathParaPr>
                    <m:oMath>
                      <m:r>
                        <m:t>S</m:t>
                      </m:r>
                      <m:r>
                        <m:rPr>
                          <m:sty m:val="p"/>
                        </m:rPr>
                        <m:t>(</m:t>
                      </m:r>
                      <m:r>
                        <m:rPr>
                          <m:sty m:val="b"/>
                        </m:rPr>
                        <m:t>k</m:t>
                      </m:r>
                      <m:r>
                        <m:rPr>
                          <m:sty m:val="p"/>
                        </m:rPr>
                        <m:t>)</m:t>
                      </m:r>
                      <m:r>
                        <m:rPr>
                          <m:sty m:val="p"/>
                        </m:rPr>
                        <m:t>=</m:t>
                      </m:r>
                      <m:nary>
                        <m:naryPr>
                          <m:chr m:val="∑"/>
                          <m:limLoc m:val="undOvr"/>
                          <m:subHide m:val="off"/>
                          <m:supHide m:val="on"/>
                        </m:naryPr>
                        <m:sub>
                          <m:sSub>
                            <m:e>
                              <m:r>
                                <m:t>n</m:t>
                              </m:r>
                            </m:e>
                            <m:sub>
                              <m:r>
                                <m:t>1</m:t>
                              </m:r>
                            </m:sub>
                          </m:sSub>
                          <m:r>
                            <m:rPr>
                              <m:sty m:val="p"/>
                            </m:rPr>
                            <m:t>,</m:t>
                          </m:r>
                          <m:sSub>
                            <m:e>
                              <m:r>
                                <m:t>n</m:t>
                              </m:r>
                            </m:e>
                            <m:sub>
                              <m:r>
                                <m:t>2</m:t>
                              </m:r>
                            </m:sub>
                          </m:sSub>
                          <m:r>
                            <m:rPr>
                              <m:sty m:val="p"/>
                            </m:rPr>
                            <m:t>,</m:t>
                          </m:r>
                          <m:sSub>
                            <m:e>
                              <m:r>
                                <m:t>n</m:t>
                              </m:r>
                            </m:e>
                            <m:sub>
                              <m:r>
                                <m:t>3</m:t>
                              </m:r>
                            </m:sub>
                          </m:sSub>
                        </m:sub>
                        <m:sup>
                          <m:r>
                            <m:t>​</m:t>
                          </m:r>
                        </m:sup>
                        <m:e>
                          <m:sSub>
                            <m:e>
                              <m:r>
                                <m:t>ρ</m:t>
                              </m:r>
                            </m:e>
                            <m:sub>
                              <m:r>
                                <m:rPr>
                                  <m:nor/>
                                  <m:sty m:val="p"/>
                                </m:rPr>
                                <m:t>u.c.</m:t>
                              </m:r>
                            </m:sub>
                          </m:sSub>
                        </m:e>
                      </m:nary>
                      <m:r>
                        <m:rPr>
                          <m:sty m:val="p"/>
                        </m:rPr>
                        <m:t>(</m:t>
                      </m:r>
                      <m:r>
                        <m:rPr>
                          <m:sty m:val="b"/>
                        </m:rPr>
                        <m:t>r</m:t>
                      </m:r>
                      <m:r>
                        <m:rPr>
                          <m:sty m:val="p"/>
                        </m:rPr>
                        <m:t>−</m:t>
                      </m:r>
                      <m:r>
                        <m:rPr>
                          <m:sty m:val="p"/>
                        </m:rPr>
                        <m:t>(</m:t>
                      </m:r>
                      <m:sSub>
                        <m:e>
                          <m:r>
                            <m:t>n</m:t>
                          </m:r>
                        </m:e>
                        <m:sub>
                          <m:r>
                            <m:t>1</m:t>
                          </m:r>
                        </m:sub>
                      </m:sSub>
                      <m:sSub>
                        <m:e>
                          <m:r>
                            <m:rPr>
                              <m:sty m:val="b"/>
                            </m:rPr>
                            <m:t>a</m:t>
                          </m:r>
                        </m:e>
                        <m:sub>
                          <m:r>
                            <m:t>1</m:t>
                          </m:r>
                        </m:sub>
                      </m:sSub>
                      <m:r>
                        <m:rPr>
                          <m:sty m:val="p"/>
                        </m:rPr>
                        <m:t>+</m:t>
                      </m:r>
                      <m:sSub>
                        <m:e>
                          <m:r>
                            <m:t>n</m:t>
                          </m:r>
                        </m:e>
                        <m:sub>
                          <m:r>
                            <m:t>2</m:t>
                          </m:r>
                        </m:sub>
                      </m:sSub>
                      <m:sSub>
                        <m:e>
                          <m:r>
                            <m:rPr>
                              <m:sty m:val="b"/>
                            </m:rPr>
                            <m:t>a</m:t>
                          </m:r>
                        </m:e>
                        <m:sub>
                          <m:r>
                            <m:t>2</m:t>
                          </m:r>
                        </m:sub>
                      </m:sSub>
                      <m:r>
                        <m:rPr>
                          <m:sty m:val="p"/>
                        </m:rPr>
                        <m:t>+</m:t>
                      </m:r>
                      <m:sSub>
                        <m:e>
                          <m:r>
                            <m:t>n</m:t>
                          </m:r>
                        </m:e>
                        <m:sub>
                          <m:r>
                            <m:t>3</m:t>
                          </m:r>
                        </m:sub>
                      </m:sSub>
                      <m:sSub>
                        <m:e>
                          <m:r>
                            <m:rPr>
                              <m:sty m:val="b"/>
                            </m:rPr>
                            <m:t>a</m:t>
                          </m:r>
                        </m:e>
                        <m:sub>
                          <m:r>
                            <m:t>3</m:t>
                          </m:r>
                        </m:sub>
                      </m:sSub>
                      <m:r>
                        <m:rPr>
                          <m:sty m:val="p"/>
                        </m:rPr>
                        <m:t>)</m:t>
                      </m:r>
                      <m:r>
                        <m:rPr>
                          <m:sty m:val="p"/>
                        </m:rPr>
                        <m:t>)</m:t>
                      </m:r>
                      <m:r>
                        <m:rPr>
                          <m:sty m:val="p"/>
                        </m:rPr>
                        <m:t>exp</m:t>
                      </m:r>
                      <m:r>
                        <m:rPr>
                          <m:sty m:val="p"/>
                        </m:rPr>
                        <m:t>(</m:t>
                      </m:r>
                      <m:r>
                        <m:t>2</m:t>
                      </m:r>
                      <m:r>
                        <m:t>π</m:t>
                      </m:r>
                      <m:r>
                        <m:t>i</m:t>
                      </m:r>
                      <m:r>
                        <m:rPr>
                          <m:sty m:val="b"/>
                        </m:rPr>
                        <m:t>k</m:t>
                      </m:r>
                      <m:r>
                        <m:rPr>
                          <m:sty m:val="p"/>
                        </m:rPr>
                        <m:t>⋅</m:t>
                      </m:r>
                      <m:r>
                        <m:rPr>
                          <m:sty m:val="b"/>
                        </m:rPr>
                        <m:t>r</m:t>
                      </m:r>
                      <m:r>
                        <m:rPr>
                          <m:sty m:val="p"/>
                        </m:rPr>
                        <m:t>)</m:t>
                      </m:r>
                      <m:r>
                        <m:t>d</m:t>
                      </m:r>
                      <m:r>
                        <m:rPr>
                          <m:sty m:val="b"/>
                        </m:rPr>
                        <m:t>r</m:t>
                      </m:r>
                    </m:oMath>
                  </m:oMathPara>
                </a14:m>
              </a:p>
              <a:p>
                <a:pPr lvl="0"/>
                <a:r>
                  <a:rPr b="1"/>
                  <a:t>ブラッグ条件</a:t>
                </a:r>
                <a:r>
                  <a:rPr/>
                  <a:t>: 散乱ベクトル $  $ が逆格子ベクトル $ _{hkl} $ に一致するとき、$ S() $ が極大になる</a:t>
                </a:r>
              </a:p>
              <a:p>
                <a:pPr lvl="0"/>
                <a14:m>
                  <m:oMathPara xmlns:m="http://schemas.openxmlformats.org/officeDocument/2006/math">
                    <m:oMathParaPr>
                      <m:jc m:val="center"/>
                    </m:oMathParaPr>
                    <m:oMath>
                      <m:r>
                        <m:rPr>
                          <m:sty m:val="b"/>
                        </m:rPr>
                        <m:t>k</m:t>
                      </m:r>
                      <m:r>
                        <m:rPr>
                          <m:sty m:val="p"/>
                        </m:rPr>
                        <m:t>=</m:t>
                      </m:r>
                      <m:sSub>
                        <m:e>
                          <m:r>
                            <m:rPr>
                              <m:sty m:val="b"/>
                            </m:rPr>
                            <m:t>G</m:t>
                          </m:r>
                        </m:e>
                        <m:sub>
                          <m:r>
                            <m:t>h</m:t>
                          </m:r>
                          <m:r>
                            <m:t>k</m:t>
                          </m:r>
                          <m:r>
                            <m:t>l</m:t>
                          </m:r>
                        </m:sub>
                      </m:sSub>
                    </m:oMath>
                  </m:oMathPara>
                </a14:m>
              </a:p>
              <a:p>
                <a:pPr lvl="0"/>
                <a:r>
                  <a:rPr/>
                  <a:t>物理的に意味があるのは $ S(_{hkl})  $ となる逆格子点のみ (消滅則を考慮)</a:t>
                </a:r>
              </a:p>
            </p:txBody>
          </p:sp>
        </mc:Choice>
      </mc:AlternateContent>
      <p:pic>
        <p:nvPicPr>
          <p:cNvPr descr="images\slide6_image1.png" id="0" name="Picture 1"/>
          <p:cNvPicPr>
            <a:picLocks noGrp="1" noChangeAspect="1"/>
          </p:cNvPicPr>
          <p:nvPr/>
        </p:nvPicPr>
        <p:blipFill>
          <a:blip r:embed="rId2"/>
          <a:stretch>
            <a:fillRect/>
          </a:stretch>
        </p:blipFill>
        <p:spPr bwMode="auto">
          <a:xfrm>
            <a:off x="3568700" y="1193800"/>
            <a:ext cx="5105400" cy="19050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スライド6の図1</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逆格子のBravais格子: 消滅則を考慮すれば一意に決まる</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a:t>消滅則を考慮すると、逆格子のブラベー格子は一意に決まる</a:t>
                </a:r>
              </a:p>
              <a:p>
                <a:pPr lvl="0"/>
                <a:r>
                  <a:rPr/>
                  <a:t>例えば2D面心直方格子 (実格子) の場合</a:t>
                </a:r>
              </a:p>
              <a:p>
                <a:pPr lvl="1"/>
                <a:r>
                  <a:rPr/>
                  <a:t>消滅則 (例: </a:t>
                </a:r>
                <a14:m>
                  <m:oMath xmlns:m="http://schemas.openxmlformats.org/officeDocument/2006/math">
                    <m:r>
                      <m:t>h</m:t>
                    </m:r>
                    <m:r>
                      <m:rPr>
                        <m:sty m:val="p"/>
                      </m:rPr>
                      <m:t>+</m:t>
                    </m:r>
                    <m:r>
                      <m:t>k</m:t>
                    </m:r>
                    <m:r>
                      <m:rPr>
                        <m:sty m:val="p"/>
                      </m:rPr>
                      <m:t>=</m:t>
                    </m:r>
                    <m:r>
                      <m:rPr>
                        <m:nor/>
                        <m:sty m:val="p"/>
                      </m:rPr>
                      <m:t>奇数</m:t>
                    </m:r>
                  </m:oMath>
                </a14:m>
                <a:r>
                  <a:rPr/>
                  <a:t> で消える逆格子点) を適用</a:t>
                </a:r>
              </a:p>
              <a:p>
                <a:pPr lvl="1"/>
                <a:r>
                  <a:rPr/>
                  <a:t>残る逆格子点は、元の実格子と同様に面心格子を形成する</a:t>
                </a:r>
              </a:p>
            </p:txBody>
          </p:sp>
        </mc:Choice>
      </mc:AlternateContent>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Bravais格子, 消滅則と逆格子</a:t>
            </a:r>
          </a:p>
        </p:txBody>
      </p:sp>
      <p:sp>
        <p:nvSpPr>
          <p:cNvPr id="3" name="Content Placeholder 2"/>
          <p:cNvSpPr>
            <a:spLocks noGrp="1"/>
          </p:cNvSpPr>
          <p:nvPr>
            <p:ph idx="1"/>
          </p:nvPr>
        </p:nvSpPr>
        <p:spPr/>
        <p:txBody>
          <a:bodyPr/>
          <a:lstStyle/>
          <a:p>
            <a:pPr lvl="0" indent="0" marL="0">
              <a:spcBef>
                <a:spcPts val="3000"/>
              </a:spcBef>
              <a:buNone/>
            </a:pPr>
            <a:r>
              <a:rPr b="1"/>
              <a:t>体心立方格子 (BCC)</a:t>
            </a:r>
          </a:p>
          <a:p>
            <a:pPr lvl="0"/>
            <a:r>
              <a:rPr/>
              <a:t>格子点の座標: $ (0, 0, 0), (1/2, 1/2, 1/2) $</a:t>
            </a:r>
          </a:p>
          <a:p>
            <a:pPr lvl="0"/>
            <a:r>
              <a:rPr/>
              <a:t>消滅しない指数: $ h + k + l =  $</a:t>
            </a:r>
          </a:p>
          <a:p>
            <a:pPr lvl="0"/>
            <a:r>
              <a:rPr/>
              <a:t>この $ (h, k, l) $ は、逆格子空間において</a:t>
            </a:r>
            <a:r>
              <a:rPr b="1"/>
              <a:t>面心立方格子 (FCC)</a:t>
            </a:r>
            <a:r>
              <a:rPr/>
              <a:t> に対応</a:t>
            </a:r>
          </a:p>
          <a:p>
            <a:pPr lvl="0" indent="0" marL="0">
              <a:spcBef>
                <a:spcPts val="3000"/>
              </a:spcBef>
              <a:buNone/>
            </a:pPr>
            <a:r>
              <a:rPr b="1"/>
              <a:t>面心立方格子 (FCC)</a:t>
            </a:r>
          </a:p>
          <a:p>
            <a:pPr lvl="0"/>
            <a:r>
              <a:rPr/>
              <a:t>格子点の座標: $ (0, 0, 0), (0, 1/2, 1/2), (1/2, 0, 1/2), (1/2, 1/2, 0) $</a:t>
            </a:r>
          </a:p>
          <a:p>
            <a:pPr lvl="0"/>
            <a:r>
              <a:rPr/>
              <a:t>消滅しない指数: $ h, k, l $ が非混合 (すべて偶数 または すべて奇数)</a:t>
            </a:r>
          </a:p>
          <a:p>
            <a:pPr lvl="0"/>
            <a:r>
              <a:rPr/>
              <a:t>この $ (h, k, l) $ は、逆格子空間において</a:t>
            </a:r>
            <a:r>
              <a:rPr b="1"/>
              <a:t>体心立方格子 (BCC)</a:t>
            </a:r>
            <a:r>
              <a:rPr/>
              <a:t> に対応</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実格子と逆格子のBravais格子の関係</a:t>
            </a:r>
          </a:p>
        </p:txBody>
      </p:sp>
      <p:graphicFrame>
        <p:nvGraphicFramePr>
          <p:cNvPr id="6" name="Content Placeholder 5"/>
          <p:cNvGraphicFramePr>
            <a:graphicFrameLocks noGrp="1"/>
          </p:cNvGraphicFramePr>
          <p:nvPr>
            <p:ph idx="1"/>
          </p:nvPr>
        </p:nvGraphicFramePr>
        <p:xfrm>
          <a:off x="457200" y="1193800"/>
          <a:ext cx="8229600" cy="3390900"/>
        </p:xfrm>
        <a:graphic>
          <a:graphicData uri="http://schemas.openxmlformats.org/drawingml/2006/table">
            <a:tbl>
              <a:tblPr firstRow="1" bandRow="1">
                <a:tableStyleId>{5C22544A-7EE6-4342-B048-85BDC9FD1C3A}</a:tableStyleId>
              </a:tblPr>
              <a:tblGrid>
                <a:gridCol w="4114800"/>
                <a:gridCol w="4114800"/>
              </a:tblGrid>
              <a:tr h="0">
                <a:tc>
                  <a:txBody>
                    <a:bodyPr/>
                    <a:lstStyle/>
                    <a:p>
                      <a:pPr lvl="0" indent="0" marL="0" algn="l">
                        <a:buNone/>
                      </a:pPr>
                      <a:r>
                        <a:rPr/>
                        <a:t>実格子</a:t>
                      </a:r>
                    </a:p>
                  </a:txBody>
                  <a:tcPr/>
                </a:tc>
                <a:tc>
                  <a:txBody>
                    <a:bodyPr/>
                    <a:lstStyle/>
                    <a:p>
                      <a:pPr lvl="0" indent="0" marL="0" algn="l">
                        <a:buNone/>
                      </a:pPr>
                      <a:r>
                        <a:rPr/>
                        <a:t>逆格子</a:t>
                      </a:r>
                    </a:p>
                  </a:txBody>
                  <a:tcPr/>
                </a:tc>
              </a:tr>
              <a:tr h="0">
                <a:tc>
                  <a:txBody>
                    <a:bodyPr/>
                    <a:lstStyle/>
                    <a:p>
                      <a:pPr lvl="0" indent="0" marL="0" algn="l">
                        <a:buNone/>
                      </a:pPr>
                      <a:r>
                        <a:rPr/>
                        <a:t>単純格子 (P, H, R)</a:t>
                      </a:r>
                    </a:p>
                  </a:txBody>
                </a:tc>
                <a:tc>
                  <a:txBody>
                    <a:bodyPr/>
                    <a:lstStyle/>
                    <a:p>
                      <a:pPr lvl="0" indent="0" marL="0" algn="l">
                        <a:buNone/>
                      </a:pPr>
                      <a:r>
                        <a:rPr/>
                        <a:t>単純格子 (P, H, R)</a:t>
                      </a:r>
                    </a:p>
                  </a:txBody>
                </a:tc>
              </a:tr>
              <a:tr h="0">
                <a:tc>
                  <a:txBody>
                    <a:bodyPr/>
                    <a:lstStyle/>
                    <a:p>
                      <a:pPr lvl="0" indent="0" marL="0" algn="l">
                        <a:buNone/>
                      </a:pPr>
                      <a:r>
                        <a:rPr/>
                        <a:t>面心格子 (FC)</a:t>
                      </a:r>
                    </a:p>
                  </a:txBody>
                </a:tc>
                <a:tc>
                  <a:txBody>
                    <a:bodyPr/>
                    <a:lstStyle/>
                    <a:p>
                      <a:pPr lvl="0" indent="0" marL="0" algn="l">
                        <a:buNone/>
                      </a:pPr>
                      <a:r>
                        <a:rPr/>
                        <a:t>体心格子 (BC)</a:t>
                      </a:r>
                    </a:p>
                  </a:txBody>
                </a:tc>
              </a:tr>
              <a:tr h="0">
                <a:tc>
                  <a:txBody>
                    <a:bodyPr/>
                    <a:lstStyle/>
                    <a:p>
                      <a:pPr lvl="0" indent="0" marL="0" algn="l">
                        <a:buNone/>
                      </a:pPr>
                      <a:r>
                        <a:rPr/>
                        <a:t>体心格子 (BC)</a:t>
                      </a:r>
                    </a:p>
                  </a:txBody>
                </a:tc>
                <a:tc>
                  <a:txBody>
                    <a:bodyPr/>
                    <a:lstStyle/>
                    <a:p>
                      <a:pPr lvl="0" indent="0" marL="0" algn="l">
                        <a:buNone/>
                      </a:pPr>
                      <a:r>
                        <a:rPr/>
                        <a:t>面心格子 (FC)</a:t>
                      </a:r>
                    </a:p>
                  </a:txBody>
                </a:tc>
              </a:tr>
              <a:tr h="0">
                <a:tc>
                  <a:txBody>
                    <a:bodyPr/>
                    <a:lstStyle/>
                    <a:p>
                      <a:pPr lvl="0" indent="0" marL="0" algn="l">
                        <a:buNone/>
                      </a:pPr>
                      <a:r>
                        <a:rPr/>
                        <a:t>底心格子 (A, B, C)</a:t>
                      </a:r>
                    </a:p>
                  </a:txBody>
                </a:tc>
                <a:tc>
                  <a:txBody>
                    <a:bodyPr/>
                    <a:lstStyle/>
                    <a:p>
                      <a:pPr lvl="0" indent="0" marL="0" algn="l">
                        <a:buNone/>
                      </a:pPr>
                      <a:r>
                        <a:rPr/>
                        <a:t>底心格子 (A, B, C)</a:t>
                      </a:r>
                    </a:p>
                  </a:txBody>
                </a:tc>
              </a:tr>
            </a:tbl>
          </a:graphicData>
        </a:graphic>
      </p:graphicFrame>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2025-09-21T03:34:38Z</dcterms:created>
  <dcterms:modified xsi:type="dcterms:W3CDTF">2025-09-21T03:34:38Z</dcterms:modified>
</cp:coreProperties>
</file>

<file path=docProps/custom.xml><?xml version="1.0" encoding="utf-8"?>
<Properties xmlns="http://schemas.openxmlformats.org/officeDocument/2006/custom-properties" xmlns:vt="http://schemas.openxmlformats.org/officeDocument/2006/docPropsVTypes"/>
</file>