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3" Type="http://schemas.openxmlformats.org/officeDocument/2006/relationships/viewProps" Target="viewProps.xml" /><Relationship Id="rId32" Type="http://schemas.openxmlformats.org/officeDocument/2006/relationships/presProps" Target="presProps.xml" /><Relationship Id="rId1" Type="http://schemas.openxmlformats.org/officeDocument/2006/relationships/slideMaster" Target="slideMasters/slideMaster1.xml" /><Relationship Id="rId35" Type="http://schemas.openxmlformats.org/officeDocument/2006/relationships/tableStyles" Target="tableStyles.xml" /><Relationship Id="rId34"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3.png"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4.png"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5.png" /></Relationships>
</file>

<file path=ppt/slides/_rels/slide16.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6.png"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7.png" /></Relationships>
</file>

<file path=ppt/slides/_rels/slide19.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8.png"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9.png" /></Relationships>
</file>

<file path=ppt/slides/_rels/slide21.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0.png" /></Relationships>
</file>

<file path=ppt/slides/_rels/slide22.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1.png"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2.png" /></Relationships>
</file>

<file path=ppt/slides/_rels/slide25.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3.png" /></Relationships>
</file>

<file path=ppt/slides/_rels/slide26.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4.png" /></Relationships>
</file>

<file path=ppt/slides/_rels/slide27.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5.png" /></Relationships>
</file>

<file path=ppt/slides/_rels/slide28.xml.rels><?xml version="1.0" encoding="UTF-8"?><Relationships xmlns="http://schemas.openxmlformats.org/package/2006/relationships"><Relationship Id="rId1" Type="http://schemas.openxmlformats.org/officeDocument/2006/relationships/slideLayout" Target="../slideLayouts/slideLayout8.xml"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6.png"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7.png" /></Relationships>
</file>

<file path=ppt/slides/_rels/slide4.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png"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2.png"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東京科学大学</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実格子と逆格子のブラベー格子の関係</a:t>
            </a:r>
          </a:p>
        </p:txBody>
      </p:sp>
      <p:graphicFrame>
        <p:nvGraphicFramePr>
          <p:cNvPr id="6" name="Content Placeholder 5"/>
          <p:cNvGraphicFramePr>
            <a:graphicFrameLocks noGrp="1"/>
          </p:cNvGraphicFramePr>
          <p:nvPr>
            <p:ph idx="1"/>
          </p:nvPr>
        </p:nvGraphicFramePr>
        <p:xfrm>
          <a:off x="457200" y="1193800"/>
          <a:ext cx="8229600" cy="3390900"/>
        </p:xfrm>
        <a:graphic>
          <a:graphicData uri="http://schemas.openxmlformats.org/drawingml/2006/table">
            <a:tbl>
              <a:tblPr firstRow="1" bandRow="1">
                <a:tableStyleId>{5C22544A-7EE6-4342-B048-85BDC9FD1C3A}</a:tableStyleId>
              </a:tblPr>
              <a:tblGrid>
                <a:gridCol w="4114800"/>
                <a:gridCol w="4114800"/>
              </a:tblGrid>
              <a:tr h="0">
                <a:tc>
                  <a:txBody>
                    <a:bodyPr/>
                    <a:lstStyle/>
                    <a:p>
                      <a:pPr lvl="0" indent="0" marL="0" algn="l">
                        <a:buNone/>
                      </a:pPr>
                      <a:r>
                        <a:rPr/>
                        <a:t>実格子ブラベー格子</a:t>
                      </a:r>
                    </a:p>
                  </a:txBody>
                  <a:tcPr/>
                </a:tc>
                <a:tc>
                  <a:txBody>
                    <a:bodyPr/>
                    <a:lstStyle/>
                    <a:p>
                      <a:pPr lvl="0" indent="0" marL="0" algn="l">
                        <a:buNone/>
                      </a:pPr>
                      <a:r>
                        <a:rPr/>
                        <a:t>逆格子ブラベー格子</a:t>
                      </a:r>
                    </a:p>
                  </a:txBody>
                  <a:tcPr/>
                </a:tc>
              </a:tr>
              <a:tr h="0">
                <a:tc>
                  <a:txBody>
                    <a:bodyPr/>
                    <a:lstStyle/>
                    <a:p>
                      <a:pPr lvl="0" indent="0" marL="0" algn="l">
                        <a:buNone/>
                      </a:pPr>
                      <a:r>
                        <a:rPr/>
                        <a:t>単純格子 (P, H, R)</a:t>
                      </a:r>
                    </a:p>
                  </a:txBody>
                </a:tc>
                <a:tc>
                  <a:txBody>
                    <a:bodyPr/>
                    <a:lstStyle/>
                    <a:p>
                      <a:pPr lvl="0" indent="0" marL="0" algn="l">
                        <a:buNone/>
                      </a:pPr>
                      <a:r>
                        <a:rPr/>
                        <a:t>単純格子 (P, H, R)</a:t>
                      </a:r>
                    </a:p>
                  </a:txBody>
                </a:tc>
              </a:tr>
              <a:tr h="0">
                <a:tc>
                  <a:txBody>
                    <a:bodyPr/>
                    <a:lstStyle/>
                    <a:p>
                      <a:pPr lvl="0" indent="0" marL="0" algn="l">
                        <a:buNone/>
                      </a:pPr>
                      <a:r>
                        <a:rPr/>
                        <a:t>面心格子 (FC)</a:t>
                      </a:r>
                    </a:p>
                  </a:txBody>
                </a:tc>
                <a:tc>
                  <a:txBody>
                    <a:bodyPr/>
                    <a:lstStyle/>
                    <a:p>
                      <a:pPr lvl="0" indent="0" marL="0" algn="l">
                        <a:buNone/>
                      </a:pPr>
                      <a:r>
                        <a:rPr/>
                        <a:t>体心格子 (BC)</a:t>
                      </a:r>
                    </a:p>
                  </a:txBody>
                </a:tc>
              </a:tr>
              <a:tr h="0">
                <a:tc>
                  <a:txBody>
                    <a:bodyPr/>
                    <a:lstStyle/>
                    <a:p>
                      <a:pPr lvl="0" indent="0" marL="0" algn="l">
                        <a:buNone/>
                      </a:pPr>
                      <a:r>
                        <a:rPr/>
                        <a:t>体心格子 (BC)</a:t>
                      </a:r>
                    </a:p>
                  </a:txBody>
                </a:tc>
                <a:tc>
                  <a:txBody>
                    <a:bodyPr/>
                    <a:lstStyle/>
                    <a:p>
                      <a:pPr lvl="0" indent="0" marL="0" algn="l">
                        <a:buNone/>
                      </a:pPr>
                      <a:r>
                        <a:rPr/>
                        <a:t>面心格子 (FC)</a:t>
                      </a:r>
                    </a:p>
                  </a:txBody>
                </a:tc>
              </a:tr>
              <a:tr h="0">
                <a:tc>
                  <a:txBody>
                    <a:bodyPr/>
                    <a:lstStyle/>
                    <a:p>
                      <a:pPr lvl="0" indent="0" marL="0" algn="l">
                        <a:buNone/>
                      </a:pPr>
                      <a:r>
                        <a:rPr/>
                        <a:t>底心格子 (A, B, C)</a:t>
                      </a:r>
                    </a:p>
                  </a:txBody>
                </a:tc>
                <a:tc>
                  <a:txBody>
                    <a:bodyPr/>
                    <a:lstStyle/>
                    <a:p>
                      <a:pPr lvl="0" indent="0" marL="0" algn="l">
                        <a:buNone/>
                      </a:pPr>
                      <a:r>
                        <a:rPr/>
                        <a:t>底心格子 (A, B, C)</a:t>
                      </a:r>
                    </a:p>
                  </a:txBody>
                </a:tc>
              </a:tr>
            </a:tbl>
          </a:graphicData>
        </a:graphic>
      </p:graphicFrame>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実格子と逆格子</a:t>
            </a:r>
          </a:p>
        </p:txBody>
      </p:sp>
      <p:sp>
        <p:nvSpPr>
          <p:cNvPr id="4" name="Text Placeholder 3"/>
          <p:cNvSpPr>
            <a:spLocks noGrp="1"/>
          </p:cNvSpPr>
          <p:nvPr>
            <p:ph idx="2" sz="half" type="body"/>
          </p:nvPr>
        </p:nvSpPr>
        <p:spPr/>
        <p:txBody>
          <a:bodyPr/>
          <a:lstStyle/>
          <a:p>
            <a:pPr lvl="0"/>
            <a:r>
              <a:rPr>
                <a:latin typeface="Courier"/>
              </a:rPr>
              <a:t>python [data-COE]\crystal\crystal_draw_cell.py</a:t>
            </a:r>
          </a:p>
          <a:p>
            <a:pPr lvl="0"/>
            <a:r>
              <a:rPr/>
              <a:t>Rhombohedral cell and reciprocal unit cell</a:t>
            </a:r>
          </a:p>
        </p:txBody>
      </p:sp>
      <p:pic>
        <p:nvPicPr>
          <p:cNvPr descr="images\slide10_image1.png" id="0" name="Picture 1"/>
          <p:cNvPicPr>
            <a:picLocks noGrp="1" noChangeAspect="1"/>
          </p:cNvPicPr>
          <p:nvPr/>
        </p:nvPicPr>
        <p:blipFill>
          <a:blip r:embed="rId2"/>
          <a:stretch>
            <a:fillRect/>
          </a:stretch>
        </p:blipFill>
        <p:spPr bwMode="auto">
          <a:xfrm>
            <a:off x="4330700" y="203200"/>
            <a:ext cx="3581400" cy="38735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スライド10の図1</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共変ベクトルと反変ベクトル</a:t>
            </a:r>
          </a:p>
        </p:txBody>
      </p:sp>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格子変換のまとめ: 共変ベクトルと反変ベクトルの定義</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実格子ベクトルの変換</a:t>
                </a:r>
                <a:r>
                  <a:rPr/>
                  <a:t>: </a:t>
                </a:r>
                <a14:m>
                  <m:oMath xmlns:m="http://schemas.openxmlformats.org/officeDocument/2006/math">
                    <m:sSub>
                      <m:e>
                        <m:sSup>
                          <m:e>
                            <m:r>
                              <m:rPr>
                                <m:sty m:val="b"/>
                              </m:rPr>
                              <m:t>a</m:t>
                            </m:r>
                          </m:e>
                          <m:sup>
                            <m:r>
                              <m:rPr>
                                <m:sty m:val="p"/>
                              </m:rPr>
                              <m:t>′</m:t>
                            </m:r>
                          </m:sup>
                        </m:sSup>
                      </m:e>
                      <m:sub>
                        <m:r>
                          <m:t>i</m:t>
                        </m:r>
                      </m:sub>
                    </m:sSub>
                    <m:r>
                      <m:rPr>
                        <m:sty m:val="p"/>
                      </m:rPr>
                      <m:t>=</m:t>
                    </m:r>
                    <m:nary>
                      <m:naryPr>
                        <m:chr m:val="∑"/>
                        <m:limLoc m:val="undOvr"/>
                        <m:subHide m:val="off"/>
                        <m:supHide m:val="on"/>
                      </m:naryPr>
                      <m:sub>
                        <m:r>
                          <m:t>j</m:t>
                        </m:r>
                      </m:sub>
                      <m:sup>
                        <m:r>
                          <m:t>​</m:t>
                        </m:r>
                      </m:sup>
                      <m:e>
                        <m:sSub>
                          <m:e>
                            <m:r>
                              <m:t>t</m:t>
                            </m:r>
                          </m:e>
                          <m:sub>
                            <m:r>
                              <m:t>i</m:t>
                            </m:r>
                            <m:r>
                              <m:t>j</m:t>
                            </m:r>
                          </m:sub>
                        </m:sSub>
                      </m:e>
                    </m:nary>
                    <m:sSub>
                      <m:e>
                        <m:r>
                          <m:rPr>
                            <m:sty m:val="b"/>
                          </m:rPr>
                          <m:t>a</m:t>
                        </m:r>
                      </m:e>
                      <m:sub>
                        <m:r>
                          <m:t>j</m:t>
                        </m:r>
                      </m:sub>
                    </m:sSub>
                  </m:oMath>
                </a14:m>
              </a:p>
              <a:p>
                <a:pPr lvl="0"/>
                <a:r>
                  <a:rPr b="1"/>
                  <a:t>実格子座標の変換</a:t>
                </a:r>
                <a:r>
                  <a:rPr/>
                  <a:t>: </a:t>
                </a:r>
                <a14:m>
                  <m:oMath xmlns:m="http://schemas.openxmlformats.org/officeDocument/2006/math">
                    <m:sSup>
                      <m:e>
                        <m:sSup>
                          <m:e>
                            <m:r>
                              <m:t>x</m:t>
                            </m:r>
                          </m:e>
                          <m:sup>
                            <m:r>
                              <m:rPr>
                                <m:sty m:val="p"/>
                              </m:rPr>
                              <m:t>′</m:t>
                            </m:r>
                          </m:sup>
                        </m:sSup>
                      </m:e>
                      <m:sup>
                        <m:r>
                          <m:t>i</m:t>
                        </m:r>
                      </m:sup>
                    </m:sSup>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sSup>
                      <m:e>
                        <m:r>
                          <m:t>x</m:t>
                        </m:r>
                      </m:e>
                      <m:sup>
                        <m:r>
                          <m:t>j</m:t>
                        </m:r>
                      </m:sup>
                    </m:sSup>
                  </m:oMath>
                </a14:m>
              </a:p>
              <a:p>
                <a:pPr lvl="0"/>
                <a:r>
                  <a:rPr b="1"/>
                  <a:t>逆格子ベクトルの変換</a:t>
                </a:r>
                <a:r>
                  <a:rPr/>
                  <a:t>: </a:t>
                </a:r>
                <a14:m>
                  <m:oMath xmlns:m="http://schemas.openxmlformats.org/officeDocument/2006/math">
                    <m:sSup>
                      <m:e>
                        <m:r>
                          <m:rPr>
                            <m:sty m:val="b"/>
                          </m:rPr>
                          <m:t>a</m:t>
                        </m:r>
                      </m:e>
                      <m:sup>
                        <m:sSup>
                          <m:e>
                            <m:r>
                              <m:rPr>
                                <m:sty m:val="p"/>
                              </m:rPr>
                              <m:t>*</m:t>
                            </m:r>
                          </m:e>
                          <m:sup>
                            <m:r>
                              <m:rPr>
                                <m:sty m:val="p"/>
                              </m:rPr>
                              <m:t>′</m:t>
                            </m:r>
                          </m:sup>
                        </m:sSup>
                        <m:r>
                          <m:t>i</m:t>
                        </m:r>
                      </m:sup>
                    </m:sSup>
                    <m:r>
                      <m:rPr>
                        <m:sty m:val="p"/>
                      </m:rPr>
                      <m:t>=</m:t>
                    </m:r>
                    <m:nary>
                      <m:naryPr>
                        <m:chr m:val="∑"/>
                        <m:limLoc m:val="undOvr"/>
                        <m:subHide m:val="off"/>
                        <m:supHide m:val="on"/>
                      </m:naryPr>
                      <m:sub>
                        <m:r>
                          <m:t>j</m:t>
                        </m:r>
                      </m:sub>
                      <m:sup>
                        <m:r>
                          <m:t>​</m:t>
                        </m:r>
                      </m:sup>
                      <m:e>
                        <m:r>
                          <m:rPr>
                            <m:sty m:val="p"/>
                          </m:rPr>
                          <m:t>(</m:t>
                        </m:r>
                      </m:e>
                    </m:nary>
                    <m:sSup>
                      <m:e>
                        <m:r>
                          <m:t>T</m:t>
                        </m:r>
                      </m:e>
                      <m:sup>
                        <m:r>
                          <m:rPr>
                            <m:sty m:val="p"/>
                          </m:rPr>
                          <m:t>−</m:t>
                        </m:r>
                        <m:r>
                          <m:t>1</m:t>
                        </m:r>
                      </m:sup>
                    </m:sSup>
                    <m:sSub>
                      <m:e>
                        <m:r>
                          <m:rPr>
                            <m:sty m:val="p"/>
                          </m:rPr>
                          <m:t>)</m:t>
                        </m:r>
                      </m:e>
                      <m:sub>
                        <m:r>
                          <m:t>j</m:t>
                        </m:r>
                        <m:r>
                          <m:t>i</m:t>
                        </m:r>
                      </m:sub>
                    </m:sSub>
                    <m:sSup>
                      <m:e>
                        <m:r>
                          <m:rPr>
                            <m:sty m:val="b"/>
                          </m:rPr>
                          <m:t>a</m:t>
                        </m:r>
                      </m:e>
                      <m:sup>
                        <m:r>
                          <m:rPr>
                            <m:sty m:val="p"/>
                          </m:rPr>
                          <m:t>*</m:t>
                        </m:r>
                        <m:r>
                          <m:t>j</m:t>
                        </m:r>
                      </m:sup>
                    </m:sSup>
                  </m:oMath>
                </a14:m>
              </a:p>
              <a:p>
                <a:pPr lvl="0"/>
                <a:r>
                  <a:rPr b="1"/>
                  <a:t>指数 (逆格子座標) の変換</a:t>
                </a:r>
                <a:r>
                  <a:rPr/>
                  <a:t>: </a:t>
                </a:r>
                <a14:m>
                  <m:oMath xmlns:m="http://schemas.openxmlformats.org/officeDocument/2006/math">
                    <m:sSub>
                      <m:e>
                        <m:sSup>
                          <m:e>
                            <m:r>
                              <m:t>h</m:t>
                            </m:r>
                          </m:e>
                          <m:sup>
                            <m:r>
                              <m:rPr>
                                <m:sty m:val="p"/>
                              </m:rPr>
                              <m:t>′</m:t>
                            </m:r>
                          </m:sup>
                        </m:sSup>
                      </m:e>
                      <m:sub>
                        <m:r>
                          <m:t>i</m:t>
                        </m:r>
                      </m:sub>
                    </m:sSub>
                    <m:r>
                      <m:rPr>
                        <m:sty m:val="p"/>
                      </m:rPr>
                      <m:t>=</m:t>
                    </m:r>
                    <m:nary>
                      <m:naryPr>
                        <m:chr m:val="∑"/>
                        <m:limLoc m:val="undOvr"/>
                        <m:subHide m:val="off"/>
                        <m:supHide m:val="on"/>
                      </m:naryPr>
                      <m:sub>
                        <m:r>
                          <m:t>j</m:t>
                        </m:r>
                      </m:sub>
                      <m:sup>
                        <m:r>
                          <m:t>​</m:t>
                        </m:r>
                      </m:sup>
                      <m:e>
                        <m:sSub>
                          <m:e>
                            <m:r>
                              <m:t>t</m:t>
                            </m:r>
                          </m:e>
                          <m:sub>
                            <m:r>
                              <m:t>i</m:t>
                            </m:r>
                            <m:r>
                              <m:t>j</m:t>
                            </m:r>
                          </m:sub>
                        </m:sSub>
                      </m:e>
                    </m:nary>
                    <m:sSub>
                      <m:e>
                        <m:r>
                          <m:t>h</m:t>
                        </m:r>
                      </m:e>
                      <m:sub>
                        <m:r>
                          <m:t>j</m:t>
                        </m:r>
                      </m:sub>
                    </m:sSub>
                  </m:oMath>
                </a14:m>
              </a:p>
              <a:p>
                <a:pPr lvl="0"/>
                <a:r>
                  <a:rPr b="1"/>
                  <a:t>基底ベクトルと座標の変換則は2種類に分類できる</a:t>
                </a:r>
                <a:r>
                  <a:rPr/>
                  <a:t>:</a:t>
                </a:r>
              </a:p>
              <a:p>
                <a:pPr lvl="1"/>
                <a:r>
                  <a:rPr/>
                  <a:t>変換行列 </a:t>
                </a:r>
                <a14:m>
                  <m:oMath xmlns:m="http://schemas.openxmlformats.org/officeDocument/2006/math">
                    <m:r>
                      <m:t>T</m:t>
                    </m:r>
                  </m:oMath>
                </a14:m>
                <a:r>
                  <a:rPr/>
                  <a:t>: </a:t>
                </a:r>
                <a:r>
                  <a:rPr b="1"/>
                  <a:t>実格子ベクトル </a:t>
                </a:r>
                <a14:m>
                  <m:oMath xmlns:m="http://schemas.openxmlformats.org/officeDocument/2006/math">
                    <m:sSub>
                      <m:e>
                        <m:r>
                          <m:rPr>
                            <m:sty m:val="b"/>
                          </m:rPr>
                          <m:t>a</m:t>
                        </m:r>
                      </m:e>
                      <m:sub>
                        <m:r>
                          <m:t>i</m:t>
                        </m:r>
                      </m:sub>
                    </m:sSub>
                  </m:oMath>
                </a14:m>
                <a:r>
                  <a:rPr b="1"/>
                  <a:t>、逆格子座標 </a:t>
                </a:r>
                <a14:m>
                  <m:oMath xmlns:m="http://schemas.openxmlformats.org/officeDocument/2006/math">
                    <m:sSub>
                      <m:e>
                        <m:r>
                          <m:t>h</m:t>
                        </m:r>
                      </m:e>
                      <m:sub>
                        <m:r>
                          <m:t>i</m:t>
                        </m:r>
                      </m:sub>
                    </m:sSub>
                  </m:oMath>
                </a14:m>
                <a:r>
                  <a:rPr b="1"/>
                  <a:t> (共変ベクトル)</a:t>
                </a:r>
              </a:p>
              <a:p>
                <a:pPr lvl="1"/>
                <a:r>
                  <a:rPr/>
                  <a:t>変換行列 </a:t>
                </a:r>
                <a14:m>
                  <m:oMath xmlns:m="http://schemas.openxmlformats.org/officeDocument/2006/math">
                    <m:r>
                      <m:rPr>
                        <m:sty m:val="p"/>
                      </m:rPr>
                      <m:t>(</m:t>
                    </m:r>
                    <m:sSup>
                      <m:e>
                        <m:r>
                          <m:t>T</m:t>
                        </m:r>
                      </m:e>
                      <m:sup>
                        <m:r>
                          <m:t>T</m:t>
                        </m:r>
                      </m:sup>
                    </m:sSup>
                    <m:sSup>
                      <m:e>
                        <m:r>
                          <m:rPr>
                            <m:sty m:val="p"/>
                          </m:rPr>
                          <m:t>)</m:t>
                        </m:r>
                      </m:e>
                      <m:sup>
                        <m:r>
                          <m:rPr>
                            <m:sty m:val="p"/>
                          </m:rPr>
                          <m:t>−</m:t>
                        </m:r>
                        <m:r>
                          <m:t>1</m:t>
                        </m:r>
                      </m:sup>
                    </m:sSup>
                  </m:oMath>
                </a14:m>
                <a:r>
                  <a:rPr/>
                  <a:t>: </a:t>
                </a:r>
                <a:r>
                  <a:rPr b="1"/>
                  <a:t>実格子座標 </a:t>
                </a:r>
                <a14:m>
                  <m:oMath xmlns:m="http://schemas.openxmlformats.org/officeDocument/2006/math">
                    <m:sSup>
                      <m:e>
                        <m:r>
                          <m:t>x</m:t>
                        </m:r>
                      </m:e>
                      <m:sup>
                        <m:r>
                          <m:t>i</m:t>
                        </m:r>
                      </m:sup>
                    </m:sSup>
                  </m:oMath>
                </a14:m>
                <a:r>
                  <a:rPr b="1"/>
                  <a:t>、逆格子ベクトル </a:t>
                </a:r>
                <a14:m>
                  <m:oMath xmlns:m="http://schemas.openxmlformats.org/officeDocument/2006/math">
                    <m:sSup>
                      <m:e>
                        <m:r>
                          <m:rPr>
                            <m:sty m:val="b"/>
                          </m:rPr>
                          <m:t>a</m:t>
                        </m:r>
                      </m:e>
                      <m:sup>
                        <m:r>
                          <m:rPr>
                            <m:sty m:val="p"/>
                          </m:rPr>
                          <m:t>*</m:t>
                        </m:r>
                        <m:r>
                          <m:t>i</m:t>
                        </m:r>
                      </m:sup>
                    </m:sSup>
                  </m:oMath>
                </a14:m>
                <a:r>
                  <a:rPr b="1"/>
                  <a:t> (反変ベクトル)</a:t>
                </a:r>
              </a:p>
            </p:txBody>
          </p:sp>
        </mc:Choice>
      </mc:AlternateContent>
      <p:pic>
        <p:nvPicPr>
          <p:cNvPr descr="images\slide12_image1.png" id="0" name="Picture 1"/>
          <p:cNvPicPr>
            <a:picLocks noGrp="1" noChangeAspect="1"/>
          </p:cNvPicPr>
          <p:nvPr/>
        </p:nvPicPr>
        <p:blipFill>
          <a:blip r:embed="rId2"/>
          <a:stretch>
            <a:fillRect/>
          </a:stretch>
        </p:blipFill>
        <p:spPr bwMode="auto">
          <a:xfrm>
            <a:off x="3568700" y="787400"/>
            <a:ext cx="5105400" cy="2705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スライド12の図1</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スライド12の図2</a:t>
            </a:r>
          </a:p>
        </p:txBody>
      </p:sp>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共変計量テンソル </a:t>
                </a:r>
                <a14:m>
                  <m:oMath xmlns:m="http://schemas.openxmlformats.org/officeDocument/2006/math">
                    <m:sSub>
                      <m:e>
                        <m:r>
                          <m:t>g</m:t>
                        </m:r>
                      </m:e>
                      <m:sub>
                        <m:r>
                          <m:t>i</m:t>
                        </m:r>
                        <m:r>
                          <m:t>j</m:t>
                        </m:r>
                      </m:sub>
                    </m:sSub>
                  </m:oMath>
                </a14:m>
                <a:r>
                  <a:rPr/>
                  <a:t>:</a:t>
                </a:r>
              </a:p>
              <a:p>
                <a:pPr lvl="1"/>
                <a14:m>
                  <m:oMath xmlns:m="http://schemas.openxmlformats.org/officeDocument/2006/math">
                    <m:sSub>
                      <m:e>
                        <m:r>
                          <m:t>g</m:t>
                        </m:r>
                      </m:e>
                      <m:sub>
                        <m:r>
                          <m:t>i</m:t>
                        </m:r>
                        <m:r>
                          <m:t>j</m:t>
                        </m:r>
                      </m:sub>
                    </m:sSub>
                    <m:r>
                      <m:rPr>
                        <m:sty m:val="p"/>
                      </m:rPr>
                      <m:t>=</m:t>
                    </m:r>
                    <m:sSub>
                      <m:e>
                        <m:r>
                          <m:rPr>
                            <m:sty m:val="b"/>
                          </m:rPr>
                          <m:t>a</m:t>
                        </m:r>
                      </m:e>
                      <m:sub>
                        <m:r>
                          <m:t>i</m:t>
                        </m:r>
                      </m:sub>
                    </m:sSub>
                    <m:r>
                      <m:rPr>
                        <m:sty m:val="p"/>
                      </m:rPr>
                      <m:t>⋅</m:t>
                    </m:r>
                    <m:sSub>
                      <m:e>
                        <m:r>
                          <m:rPr>
                            <m:sty m:val="b"/>
                          </m:rPr>
                          <m:t>a</m:t>
                        </m:r>
                      </m:e>
                      <m:sub>
                        <m:r>
                          <m:t>j</m:t>
                        </m:r>
                      </m:sub>
                    </m:sSub>
                  </m:oMath>
                </a14:m>
              </a:p>
              <a:p>
                <a:pPr lvl="1"/>
                <a:r>
                  <a:rPr/>
                  <a:t>座標変換: </a:t>
                </a:r>
                <a14:m>
                  <m:oMath xmlns:m="http://schemas.openxmlformats.org/officeDocument/2006/math">
                    <m:sSub>
                      <m:e>
                        <m:sSup>
                          <m:e>
                            <m:r>
                              <m:t>g</m:t>
                            </m:r>
                          </m:e>
                          <m:sup>
                            <m:r>
                              <m:rPr>
                                <m:sty m:val="p"/>
                              </m:rPr>
                              <m:t>′</m:t>
                            </m:r>
                          </m:sup>
                        </m:sSup>
                      </m:e>
                      <m:sub>
                        <m:r>
                          <m:t>i</m:t>
                        </m:r>
                        <m:r>
                          <m:t>j</m:t>
                        </m:r>
                      </m:sub>
                    </m:sSub>
                    <m:r>
                      <m:rPr>
                        <m:sty m:val="p"/>
                      </m:rPr>
                      <m:t>=</m:t>
                    </m:r>
                    <m:nary>
                      <m:naryPr>
                        <m:chr m:val="∑"/>
                        <m:limLoc m:val="undOvr"/>
                        <m:subHide m:val="off"/>
                        <m:supHide m:val="on"/>
                      </m:naryPr>
                      <m:sub>
                        <m:r>
                          <m:t>k</m:t>
                        </m:r>
                        <m:r>
                          <m:rPr>
                            <m:sty m:val="p"/>
                          </m:rPr>
                          <m:t>,</m:t>
                        </m:r>
                        <m:r>
                          <m:t>l</m:t>
                        </m:r>
                      </m:sub>
                      <m:sup>
                        <m:r>
                          <m:t>​</m:t>
                        </m:r>
                      </m:sup>
                      <m:e>
                        <m:sSub>
                          <m:e>
                            <m:r>
                              <m:t>t</m:t>
                            </m:r>
                          </m:e>
                          <m:sub>
                            <m:r>
                              <m:t>i</m:t>
                            </m:r>
                            <m:r>
                              <m:t>k</m:t>
                            </m:r>
                          </m:sub>
                        </m:sSub>
                      </m:e>
                    </m:nary>
                    <m:sSub>
                      <m:e>
                        <m:r>
                          <m:t>t</m:t>
                        </m:r>
                      </m:e>
                      <m:sub>
                        <m:r>
                          <m:t>j</m:t>
                        </m:r>
                        <m:r>
                          <m:t>l</m:t>
                        </m:r>
                      </m:sub>
                    </m:sSub>
                    <m:sSub>
                      <m:e>
                        <m:r>
                          <m:t>g</m:t>
                        </m:r>
                      </m:e>
                      <m:sub>
                        <m:r>
                          <m:t>k</m:t>
                        </m:r>
                        <m:r>
                          <m:t>l</m:t>
                        </m:r>
                      </m:sub>
                    </m:sSub>
                  </m:oMath>
                </a14:m>
              </a:p>
              <a:p>
                <a:pPr lvl="1"/>
                <a14:m>
                  <m:oMath xmlns:m="http://schemas.openxmlformats.org/officeDocument/2006/math">
                    <m:sSub>
                      <m:e>
                        <m:r>
                          <m:rPr>
                            <m:sty m:val="b"/>
                          </m:rPr>
                          <m:t>g</m:t>
                        </m:r>
                      </m:e>
                      <m:sub>
                        <m:r>
                          <m:t>i</m:t>
                        </m:r>
                        <m:r>
                          <m:t>j</m:t>
                        </m:r>
                      </m:sub>
                    </m:sSub>
                  </m:oMath>
                </a14:m>
                <a:r>
                  <a:rPr/>
                  <a:t> は共変ベクトルの変換則 </a:t>
                </a:r>
                <a14:m>
                  <m:oMath xmlns:m="http://schemas.openxmlformats.org/officeDocument/2006/math">
                    <m:r>
                      <m:t>T</m:t>
                    </m:r>
                  </m:oMath>
                </a14:m>
                <a:r>
                  <a:rPr/>
                  <a:t> によって変換される: </a:t>
                </a:r>
                <a:r>
                  <a:rPr b="1"/>
                  <a:t>2階共変テンソル</a:t>
                </a:r>
              </a:p>
              <a:p>
                <a:pPr lvl="0"/>
                <a:r>
                  <a:rPr b="1"/>
                  <a:t>反変計量テンソル </a:t>
                </a:r>
                <a14:m>
                  <m:oMath xmlns:m="http://schemas.openxmlformats.org/officeDocument/2006/math">
                    <m:sSup>
                      <m:e>
                        <m:r>
                          <m:t>g</m:t>
                        </m:r>
                      </m:e>
                      <m:sup>
                        <m:r>
                          <m:t>i</m:t>
                        </m:r>
                        <m:r>
                          <m:t>j</m:t>
                        </m:r>
                      </m:sup>
                    </m:sSup>
                  </m:oMath>
                </a14:m>
                <a:r>
                  <a:rPr/>
                  <a:t>:</a:t>
                </a:r>
              </a:p>
              <a:p>
                <a:pPr lvl="1"/>
                <a14:m>
                  <m:oMath xmlns:m="http://schemas.openxmlformats.org/officeDocument/2006/math">
                    <m:sSup>
                      <m:e>
                        <m:r>
                          <m:t>g</m:t>
                        </m:r>
                      </m:e>
                      <m:sup>
                        <m:r>
                          <m:t>i</m:t>
                        </m:r>
                        <m:r>
                          <m:t>j</m:t>
                        </m:r>
                      </m:sup>
                    </m:sSup>
                    <m:r>
                      <m:rPr>
                        <m:sty m:val="p"/>
                      </m:rPr>
                      <m:t>=</m:t>
                    </m:r>
                    <m:sSup>
                      <m:e>
                        <m:r>
                          <m:rPr>
                            <m:sty m:val="b"/>
                          </m:rPr>
                          <m:t>a</m:t>
                        </m:r>
                      </m:e>
                      <m:sup>
                        <m:r>
                          <m:rPr>
                            <m:sty m:val="p"/>
                          </m:rPr>
                          <m:t>*</m:t>
                        </m:r>
                        <m:r>
                          <m:t>i</m:t>
                        </m:r>
                      </m:sup>
                    </m:sSup>
                    <m:r>
                      <m:rPr>
                        <m:sty m:val="p"/>
                      </m:rPr>
                      <m:t>⋅</m:t>
                    </m:r>
                    <m:sSup>
                      <m:e>
                        <m:r>
                          <m:rPr>
                            <m:sty m:val="b"/>
                          </m:rPr>
                          <m:t>a</m:t>
                        </m:r>
                      </m:e>
                      <m:sup>
                        <m:r>
                          <m:rPr>
                            <m:sty m:val="p"/>
                          </m:rPr>
                          <m:t>*</m:t>
                        </m:r>
                        <m:r>
                          <m:t>j</m:t>
                        </m:r>
                      </m:sup>
                    </m:sSup>
                  </m:oMath>
                </a14:m>
              </a:p>
              <a:p>
                <a:pPr lvl="1"/>
                <a:r>
                  <a:rPr/>
                  <a:t>座標変換: </a:t>
                </a:r>
                <a14:m>
                  <m:oMath xmlns:m="http://schemas.openxmlformats.org/officeDocument/2006/math">
                    <m:sSup>
                      <m:e>
                        <m:sSup>
                          <m:e>
                            <m:r>
                              <m:t>g</m:t>
                            </m:r>
                          </m:e>
                          <m:sup>
                            <m:r>
                              <m:rPr>
                                <m:sty m:val="p"/>
                              </m:rPr>
                              <m:t>′</m:t>
                            </m:r>
                          </m:sup>
                        </m:sSup>
                      </m:e>
                      <m:sup>
                        <m:r>
                          <m:t>i</m:t>
                        </m:r>
                        <m:r>
                          <m:t>j</m:t>
                        </m:r>
                      </m:sup>
                    </m:sSup>
                    <m:r>
                      <m:rPr>
                        <m:sty m:val="p"/>
                      </m:rPr>
                      <m:t>=</m:t>
                    </m:r>
                    <m:nary>
                      <m:naryPr>
                        <m:chr m:val="∑"/>
                        <m:limLoc m:val="undOvr"/>
                        <m:subHide m:val="off"/>
                        <m:supHide m:val="on"/>
                      </m:naryPr>
                      <m:sub>
                        <m:r>
                          <m:t>k</m:t>
                        </m:r>
                        <m:r>
                          <m:rPr>
                            <m:sty m:val="p"/>
                          </m:rPr>
                          <m:t>,</m:t>
                        </m:r>
                        <m:r>
                          <m:t>l</m:t>
                        </m:r>
                      </m:sub>
                      <m:sup>
                        <m:r>
                          <m:t>​</m:t>
                        </m:r>
                      </m:sup>
                      <m:e>
                        <m:r>
                          <m:rPr>
                            <m:sty m:val="p"/>
                          </m:rPr>
                          <m:t>(</m:t>
                        </m:r>
                      </m:e>
                    </m:nary>
                    <m:sSup>
                      <m:e>
                        <m:r>
                          <m:t>T</m:t>
                        </m:r>
                      </m:e>
                      <m:sup>
                        <m:r>
                          <m:rPr>
                            <m:sty m:val="p"/>
                          </m:rPr>
                          <m:t>−</m:t>
                        </m:r>
                        <m:r>
                          <m:t>1</m:t>
                        </m:r>
                      </m:sup>
                    </m:sSup>
                    <m:sSub>
                      <m:e>
                        <m:r>
                          <m:rPr>
                            <m:sty m:val="p"/>
                          </m:rPr>
                          <m:t>)</m:t>
                        </m:r>
                      </m:e>
                      <m:sub>
                        <m:r>
                          <m:t>k</m:t>
                        </m:r>
                        <m:r>
                          <m:t>i</m:t>
                        </m:r>
                      </m:sub>
                    </m:sSub>
                    <m:r>
                      <m:rPr>
                        <m:sty m:val="p"/>
                      </m:rPr>
                      <m:t>(</m:t>
                    </m:r>
                    <m:sSup>
                      <m:e>
                        <m:r>
                          <m:t>T</m:t>
                        </m:r>
                      </m:e>
                      <m:sup>
                        <m:r>
                          <m:rPr>
                            <m:sty m:val="p"/>
                          </m:rPr>
                          <m:t>−</m:t>
                        </m:r>
                        <m:r>
                          <m:t>1</m:t>
                        </m:r>
                      </m:sup>
                    </m:sSup>
                    <m:sSub>
                      <m:e>
                        <m:r>
                          <m:rPr>
                            <m:sty m:val="p"/>
                          </m:rPr>
                          <m:t>)</m:t>
                        </m:r>
                      </m:e>
                      <m:sub>
                        <m:r>
                          <m:t>l</m:t>
                        </m:r>
                        <m:r>
                          <m:t>j</m:t>
                        </m:r>
                      </m:sub>
                    </m:sSub>
                    <m:sSup>
                      <m:e>
                        <m:r>
                          <m:t>g</m:t>
                        </m:r>
                      </m:e>
                      <m:sup>
                        <m:r>
                          <m:t>k</m:t>
                        </m:r>
                        <m:r>
                          <m:t>l</m:t>
                        </m:r>
                      </m:sup>
                    </m:sSup>
                  </m:oMath>
                </a14:m>
              </a:p>
              <a:p>
                <a:pPr lvl="1"/>
                <a14:m>
                  <m:oMath xmlns:m="http://schemas.openxmlformats.org/officeDocument/2006/math">
                    <m:sSup>
                      <m:e>
                        <m:r>
                          <m:t>g</m:t>
                        </m:r>
                      </m:e>
                      <m:sup>
                        <m:r>
                          <m:t>i</m:t>
                        </m:r>
                        <m:r>
                          <m:t>j</m:t>
                        </m:r>
                      </m:sup>
                    </m:sSup>
                  </m:oMath>
                </a14:m>
                <a:r>
                  <a:rPr/>
                  <a:t> は反変ベクトルの変換則 </a:t>
                </a:r>
                <a14:m>
                  <m:oMath xmlns:m="http://schemas.openxmlformats.org/officeDocument/2006/math">
                    <m:r>
                      <m:rPr>
                        <m:sty m:val="p"/>
                      </m:rPr>
                      <m:t>(</m:t>
                    </m:r>
                    <m:sSup>
                      <m:e>
                        <m:r>
                          <m:t>T</m:t>
                        </m:r>
                      </m:e>
                      <m:sup>
                        <m:r>
                          <m:t>T</m:t>
                        </m:r>
                      </m:sup>
                    </m:sSup>
                    <m:sSup>
                      <m:e>
                        <m:r>
                          <m:rPr>
                            <m:sty m:val="p"/>
                          </m:rPr>
                          <m:t>)</m:t>
                        </m:r>
                      </m:e>
                      <m:sup>
                        <m:r>
                          <m:rPr>
                            <m:sty m:val="p"/>
                          </m:rPr>
                          <m:t>−</m:t>
                        </m:r>
                        <m:r>
                          <m:t>1</m:t>
                        </m:r>
                      </m:sup>
                    </m:sSup>
                  </m:oMath>
                </a14:m>
                <a:r>
                  <a:rPr/>
                  <a:t> によって変換される: </a:t>
                </a:r>
                <a:r>
                  <a:rPr b="1"/>
                  <a:t>2階反変テンソル</a:t>
                </a:r>
              </a:p>
            </p:txBody>
          </p:sp>
        </mc:Choice>
      </mc:AlternateContent>
      <p:pic>
        <p:nvPicPr>
          <p:cNvPr descr="images\slide13_image1.png" id="0" name="Picture 1"/>
          <p:cNvPicPr>
            <a:picLocks noGrp="1" noChangeAspect="1"/>
          </p:cNvPicPr>
          <p:nvPr/>
        </p:nvPicPr>
        <p:blipFill>
          <a:blip r:embed="rId2"/>
          <a:stretch>
            <a:fillRect/>
          </a:stretch>
        </p:blipFill>
        <p:spPr bwMode="auto">
          <a:xfrm>
            <a:off x="3568700" y="482600"/>
            <a:ext cx="5105400" cy="33020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スライド13の図1</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一般座標系 (実格子) =&gt; 一般座標系 (逆格子) 変換</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格子ベクトルの変換則</a:t>
                </a:r>
                <a:r>
                  <a:rPr/>
                  <a:t>:</a:t>
                </a:r>
              </a:p>
              <a:p>
                <a:pPr lvl="1"/>
                <a14:m>
                  <m:oMath xmlns:m="http://schemas.openxmlformats.org/officeDocument/2006/math">
                    <m:sSub>
                      <m:e>
                        <m:sSup>
                          <m:e>
                            <m:r>
                              <m:rPr>
                                <m:sty m:val="b"/>
                              </m:rPr>
                              <m:t>a</m:t>
                            </m:r>
                          </m:e>
                          <m:sup>
                            <m:r>
                              <m:rPr>
                                <m:sty m:val="p"/>
                              </m:rPr>
                              <m:t>′</m:t>
                            </m:r>
                          </m:sup>
                        </m:sSup>
                      </m:e>
                      <m:sub>
                        <m:r>
                          <m:t>1</m:t>
                        </m:r>
                      </m:sub>
                    </m:sSub>
                    <m:r>
                      <m:rPr>
                        <m:sty m:val="p"/>
                      </m:rPr>
                      <m:t>=</m:t>
                    </m:r>
                    <m:sSub>
                      <m:e>
                        <m:r>
                          <m:t>t</m:t>
                        </m:r>
                      </m:e>
                      <m:sub>
                        <m:r>
                          <m:t>11</m:t>
                        </m:r>
                      </m:sub>
                    </m:sSub>
                    <m:sSub>
                      <m:e>
                        <m:r>
                          <m:rPr>
                            <m:sty m:val="b"/>
                          </m:rPr>
                          <m:t>a</m:t>
                        </m:r>
                      </m:e>
                      <m:sub>
                        <m:r>
                          <m:t>1</m:t>
                        </m:r>
                      </m:sub>
                    </m:sSub>
                    <m:r>
                      <m:rPr>
                        <m:sty m:val="p"/>
                      </m:rPr>
                      <m:t>+</m:t>
                    </m:r>
                    <m:sSub>
                      <m:e>
                        <m:r>
                          <m:t>t</m:t>
                        </m:r>
                      </m:e>
                      <m:sub>
                        <m:r>
                          <m:t>12</m:t>
                        </m:r>
                      </m:sub>
                    </m:sSub>
                    <m:sSub>
                      <m:e>
                        <m:r>
                          <m:rPr>
                            <m:sty m:val="b"/>
                          </m:rPr>
                          <m:t>a</m:t>
                        </m:r>
                      </m:e>
                      <m:sub>
                        <m:r>
                          <m:t>2</m:t>
                        </m:r>
                      </m:sub>
                    </m:sSub>
                    <m:r>
                      <m:rPr>
                        <m:sty m:val="p"/>
                      </m:rPr>
                      <m:t>+</m:t>
                    </m:r>
                    <m:sSub>
                      <m:e>
                        <m:r>
                          <m:t>t</m:t>
                        </m:r>
                      </m:e>
                      <m:sub>
                        <m:r>
                          <m:t>13</m:t>
                        </m:r>
                      </m:sub>
                    </m:sSub>
                    <m:sSub>
                      <m:e>
                        <m:r>
                          <m:rPr>
                            <m:sty m:val="b"/>
                          </m:rPr>
                          <m:t>a</m:t>
                        </m:r>
                      </m:e>
                      <m:sub>
                        <m:r>
                          <m:t>3</m:t>
                        </m:r>
                      </m:sub>
                    </m:sSub>
                  </m:oMath>
                </a14:m>
              </a:p>
              <a:p>
                <a:pPr lvl="1"/>
                <a14:m>
                  <m:oMath xmlns:m="http://schemas.openxmlformats.org/officeDocument/2006/math">
                    <m:sSub>
                      <m:e>
                        <m:sSup>
                          <m:e>
                            <m:r>
                              <m:rPr>
                                <m:sty m:val="b"/>
                              </m:rPr>
                              <m:t>a</m:t>
                            </m:r>
                          </m:e>
                          <m:sup>
                            <m:r>
                              <m:rPr>
                                <m:sty m:val="p"/>
                              </m:rPr>
                              <m:t>′</m:t>
                            </m:r>
                          </m:sup>
                        </m:sSup>
                      </m:e>
                      <m:sub>
                        <m:r>
                          <m:t>2</m:t>
                        </m:r>
                      </m:sub>
                    </m:sSub>
                    <m:r>
                      <m:rPr>
                        <m:sty m:val="p"/>
                      </m:rPr>
                      <m:t>=</m:t>
                    </m:r>
                    <m:sSub>
                      <m:e>
                        <m:r>
                          <m:t>t</m:t>
                        </m:r>
                      </m:e>
                      <m:sub>
                        <m:r>
                          <m:t>21</m:t>
                        </m:r>
                      </m:sub>
                    </m:sSub>
                    <m:sSub>
                      <m:e>
                        <m:r>
                          <m:rPr>
                            <m:sty m:val="b"/>
                          </m:rPr>
                          <m:t>a</m:t>
                        </m:r>
                      </m:e>
                      <m:sub>
                        <m:r>
                          <m:t>1</m:t>
                        </m:r>
                      </m:sub>
                    </m:sSub>
                    <m:r>
                      <m:rPr>
                        <m:sty m:val="p"/>
                      </m:rPr>
                      <m:t>+</m:t>
                    </m:r>
                    <m:sSub>
                      <m:e>
                        <m:r>
                          <m:t>t</m:t>
                        </m:r>
                      </m:e>
                      <m:sub>
                        <m:r>
                          <m:t>22</m:t>
                        </m:r>
                      </m:sub>
                    </m:sSub>
                    <m:sSub>
                      <m:e>
                        <m:r>
                          <m:rPr>
                            <m:sty m:val="b"/>
                          </m:rPr>
                          <m:t>a</m:t>
                        </m:r>
                      </m:e>
                      <m:sub>
                        <m:r>
                          <m:t>2</m:t>
                        </m:r>
                      </m:sub>
                    </m:sSub>
                    <m:r>
                      <m:rPr>
                        <m:sty m:val="p"/>
                      </m:rPr>
                      <m:t>+</m:t>
                    </m:r>
                    <m:sSub>
                      <m:e>
                        <m:r>
                          <m:t>t</m:t>
                        </m:r>
                      </m:e>
                      <m:sub>
                        <m:r>
                          <m:t>23</m:t>
                        </m:r>
                      </m:sub>
                    </m:sSub>
                    <m:sSub>
                      <m:e>
                        <m:r>
                          <m:rPr>
                            <m:sty m:val="b"/>
                          </m:rPr>
                          <m:t>a</m:t>
                        </m:r>
                      </m:e>
                      <m:sub>
                        <m:r>
                          <m:t>3</m:t>
                        </m:r>
                      </m:sub>
                    </m:sSub>
                  </m:oMath>
                </a14:m>
              </a:p>
              <a:p>
                <a:pPr lvl="1"/>
                <a14:m>
                  <m:oMath xmlns:m="http://schemas.openxmlformats.org/officeDocument/2006/math">
                    <m:sSub>
                      <m:e>
                        <m:sSup>
                          <m:e>
                            <m:r>
                              <m:rPr>
                                <m:sty m:val="b"/>
                              </m:rPr>
                              <m:t>a</m:t>
                            </m:r>
                          </m:e>
                          <m:sup>
                            <m:r>
                              <m:rPr>
                                <m:sty m:val="p"/>
                              </m:rPr>
                              <m:t>′</m:t>
                            </m:r>
                          </m:sup>
                        </m:sSup>
                      </m:e>
                      <m:sub>
                        <m:r>
                          <m:t>3</m:t>
                        </m:r>
                      </m:sub>
                    </m:sSub>
                    <m:r>
                      <m:rPr>
                        <m:sty m:val="p"/>
                      </m:rPr>
                      <m:t>=</m:t>
                    </m:r>
                    <m:sSub>
                      <m:e>
                        <m:r>
                          <m:t>t</m:t>
                        </m:r>
                      </m:e>
                      <m:sub>
                        <m:r>
                          <m:t>31</m:t>
                        </m:r>
                      </m:sub>
                    </m:sSub>
                    <m:sSub>
                      <m:e>
                        <m:r>
                          <m:rPr>
                            <m:sty m:val="b"/>
                          </m:rPr>
                          <m:t>a</m:t>
                        </m:r>
                      </m:e>
                      <m:sub>
                        <m:r>
                          <m:t>1</m:t>
                        </m:r>
                      </m:sub>
                    </m:sSub>
                    <m:r>
                      <m:rPr>
                        <m:sty m:val="p"/>
                      </m:rPr>
                      <m:t>+</m:t>
                    </m:r>
                    <m:sSub>
                      <m:e>
                        <m:r>
                          <m:t>t</m:t>
                        </m:r>
                      </m:e>
                      <m:sub>
                        <m:r>
                          <m:t>32</m:t>
                        </m:r>
                      </m:sub>
                    </m:sSub>
                    <m:sSub>
                      <m:e>
                        <m:r>
                          <m:rPr>
                            <m:sty m:val="b"/>
                          </m:rPr>
                          <m:t>a</m:t>
                        </m:r>
                      </m:e>
                      <m:sub>
                        <m:r>
                          <m:t>2</m:t>
                        </m:r>
                      </m:sub>
                    </m:sSub>
                    <m:r>
                      <m:rPr>
                        <m:sty m:val="p"/>
                      </m:rPr>
                      <m:t>+</m:t>
                    </m:r>
                    <m:sSub>
                      <m:e>
                        <m:r>
                          <m:t>t</m:t>
                        </m:r>
                      </m:e>
                      <m:sub>
                        <m:r>
                          <m:t>33</m:t>
                        </m:r>
                      </m:sub>
                    </m:sSub>
                    <m:sSub>
                      <m:e>
                        <m:r>
                          <m:rPr>
                            <m:sty m:val="b"/>
                          </m:rPr>
                          <m:t>a</m:t>
                        </m:r>
                      </m:e>
                      <m:sub>
                        <m:r>
                          <m:t>3</m:t>
                        </m:r>
                      </m:sub>
                    </m:sSub>
                  </m:oMath>
                </a14:m>
              </a:p>
              <a:p>
                <a:pPr lvl="1"/>
                <a:r>
                  <a:rPr/>
                  <a:t>行列形式: </a:t>
                </a:r>
                <a14:m>
                  <m:oMath xmlns:m="http://schemas.openxmlformats.org/officeDocument/2006/math">
                    <m:r>
                      <m:rPr>
                        <m:sty m:val="p"/>
                      </m:rPr>
                      <m:t>(</m:t>
                    </m:r>
                    <m:sSub>
                      <m:e>
                        <m:sSup>
                          <m:e>
                            <m:r>
                              <m:rPr>
                                <m:sty m:val="b"/>
                              </m:rPr>
                              <m:t>a</m:t>
                            </m:r>
                          </m:e>
                          <m:sup>
                            <m:r>
                              <m:rPr>
                                <m:sty m:val="p"/>
                              </m:rPr>
                              <m:t>′</m:t>
                            </m:r>
                          </m:sup>
                        </m:sSup>
                      </m:e>
                      <m:sub>
                        <m:r>
                          <m:t>1</m:t>
                        </m:r>
                      </m:sub>
                    </m:sSub>
                    <m:r>
                      <m:t> </m:t>
                    </m:r>
                    <m:sSub>
                      <m:e>
                        <m:sSup>
                          <m:e>
                            <m:r>
                              <m:rPr>
                                <m:sty m:val="b"/>
                              </m:rPr>
                              <m:t>a</m:t>
                            </m:r>
                          </m:e>
                          <m:sup>
                            <m:r>
                              <m:rPr>
                                <m:sty m:val="p"/>
                              </m:rPr>
                              <m:t>′</m:t>
                            </m:r>
                          </m:sup>
                        </m:sSup>
                      </m:e>
                      <m:sub>
                        <m:r>
                          <m:t>2</m:t>
                        </m:r>
                      </m:sub>
                    </m:sSub>
                    <m:r>
                      <m:t> </m:t>
                    </m:r>
                    <m:sSub>
                      <m:e>
                        <m:sSup>
                          <m:e>
                            <m:r>
                              <m:rPr>
                                <m:sty m:val="b"/>
                              </m:rPr>
                              <m:t>a</m:t>
                            </m:r>
                          </m:e>
                          <m:sup>
                            <m:r>
                              <m:rPr>
                                <m:sty m:val="p"/>
                              </m:rPr>
                              <m:t>′</m:t>
                            </m:r>
                          </m:sup>
                        </m:sSup>
                      </m:e>
                      <m:sub>
                        <m:r>
                          <m:t>3</m:t>
                        </m:r>
                      </m:sub>
                    </m:sSub>
                    <m:sSup>
                      <m:e>
                        <m:r>
                          <m:rPr>
                            <m:sty m:val="p"/>
                          </m:rPr>
                          <m:t>)</m:t>
                        </m:r>
                      </m:e>
                      <m:sup>
                        <m:r>
                          <m:t>T</m:t>
                        </m:r>
                      </m:sup>
                    </m:sSup>
                    <m:r>
                      <m:rPr>
                        <m:sty m:val="p"/>
                      </m:rPr>
                      <m:t>=</m:t>
                    </m:r>
                    <m:r>
                      <m:t>T</m:t>
                    </m:r>
                    <m:r>
                      <m:rPr>
                        <m:sty m:val="p"/>
                      </m:rPr>
                      <m:t>(</m:t>
                    </m:r>
                    <m:sSub>
                      <m:e>
                        <m:r>
                          <m:rPr>
                            <m:sty m:val="b"/>
                          </m:rPr>
                          <m:t>a</m:t>
                        </m:r>
                      </m:e>
                      <m:sub>
                        <m:r>
                          <m:t>1</m:t>
                        </m:r>
                      </m:sub>
                    </m:sSub>
                    <m:r>
                      <m:t> </m:t>
                    </m:r>
                    <m:sSub>
                      <m:e>
                        <m:r>
                          <m:rPr>
                            <m:sty m:val="b"/>
                          </m:rPr>
                          <m:t>a</m:t>
                        </m:r>
                      </m:e>
                      <m:sub>
                        <m:r>
                          <m:t>2</m:t>
                        </m:r>
                      </m:sub>
                    </m:sSub>
                    <m:r>
                      <m:t> </m:t>
                    </m:r>
                    <m:sSub>
                      <m:e>
                        <m:r>
                          <m:rPr>
                            <m:sty m:val="b"/>
                          </m:rPr>
                          <m:t>a</m:t>
                        </m:r>
                      </m:e>
                      <m:sub>
                        <m:r>
                          <m:t>3</m:t>
                        </m:r>
                      </m:sub>
                    </m:sSub>
                    <m:sSup>
                      <m:e>
                        <m:r>
                          <m:rPr>
                            <m:sty m:val="p"/>
                          </m:rPr>
                          <m:t>)</m:t>
                        </m:r>
                      </m:e>
                      <m:sup>
                        <m:r>
                          <m:t>T</m:t>
                        </m:r>
                      </m:sup>
                    </m:sSup>
                  </m:oMath>
                </a14:m>
              </a:p>
              <a:p>
                <a:pPr lvl="1"/>
                <a14:m>
                  <m:oMath xmlns:m="http://schemas.openxmlformats.org/officeDocument/2006/math">
                    <m:r>
                      <m:t>T</m:t>
                    </m:r>
                    <m:r>
                      <m:rPr>
                        <m:sty m:val="p"/>
                      </m:rPr>
                      <m:t>=</m:t>
                    </m:r>
                    <m:r>
                      <m:rPr>
                        <m:sty m:val="p"/>
                      </m:rPr>
                      <m:t>(</m:t>
                    </m:r>
                    <m:sSub>
                      <m:e>
                        <m:r>
                          <m:t>t</m:t>
                        </m:r>
                      </m:e>
                      <m:sub>
                        <m:r>
                          <m:t>i</m:t>
                        </m:r>
                        <m:r>
                          <m:t>j</m:t>
                        </m:r>
                      </m:sub>
                    </m:sSub>
                    <m:r>
                      <m:rPr>
                        <m:sty m:val="p"/>
                      </m:rPr>
                      <m:t>)</m:t>
                    </m:r>
                  </m:oMath>
                </a14:m>
                <a:r>
                  <a:rPr/>
                  <a:t>: 格子ベクトル (基底ベクトル) の変換行列</a:t>
                </a:r>
              </a:p>
              <a:p>
                <a:pPr lvl="0"/>
                <a:r>
                  <a:rPr b="1"/>
                  <a:t>変換行列と計量テンソルの関係</a:t>
                </a:r>
                <a:r>
                  <a:rPr/>
                  <a:t>:</a:t>
                </a:r>
              </a:p>
              <a:p>
                <a:pPr lvl="1"/>
                <a14:m>
                  <m:oMath xmlns:m="http://schemas.openxmlformats.org/officeDocument/2006/math">
                    <m:sSub>
                      <m:e>
                        <m:sSup>
                          <m:e>
                            <m:r>
                              <m:rPr>
                                <m:sty m:val="b"/>
                              </m:rPr>
                              <m:t>a</m:t>
                            </m:r>
                          </m:e>
                          <m:sup>
                            <m:r>
                              <m:rPr>
                                <m:sty m:val="p"/>
                              </m:rPr>
                              <m:t>′</m:t>
                            </m:r>
                          </m:sup>
                        </m:sSup>
                      </m:e>
                      <m:sub>
                        <m:r>
                          <m:t>i</m:t>
                        </m:r>
                      </m:sub>
                    </m:sSub>
                    <m:r>
                      <m:rPr>
                        <m:sty m:val="p"/>
                      </m:rPr>
                      <m:t>⋅</m:t>
                    </m:r>
                    <m:sSub>
                      <m:e>
                        <m:r>
                          <m:rPr>
                            <m:sty m:val="b"/>
                          </m:rPr>
                          <m:t>a</m:t>
                        </m:r>
                      </m:e>
                      <m:sub>
                        <m:r>
                          <m:t>j</m:t>
                        </m:r>
                      </m:sub>
                    </m:sSub>
                    <m:r>
                      <m:rPr>
                        <m:sty m:val="p"/>
                      </m:rPr>
                      <m:t>=</m:t>
                    </m:r>
                    <m:nary>
                      <m:naryPr>
                        <m:chr m:val="∑"/>
                        <m:limLoc m:val="undOvr"/>
                        <m:subHide m:val="off"/>
                        <m:supHide m:val="on"/>
                      </m:naryPr>
                      <m:sub>
                        <m:r>
                          <m:t>k</m:t>
                        </m:r>
                      </m:sub>
                      <m:sup>
                        <m:r>
                          <m:t>​</m:t>
                        </m:r>
                      </m:sup>
                      <m:e>
                        <m:sSub>
                          <m:e>
                            <m:r>
                              <m:t>t</m:t>
                            </m:r>
                          </m:e>
                          <m:sub>
                            <m:r>
                              <m:t>i</m:t>
                            </m:r>
                            <m:r>
                              <m:t>k</m:t>
                            </m:r>
                          </m:sub>
                        </m:sSub>
                      </m:e>
                    </m:nary>
                    <m:sSub>
                      <m:e>
                        <m:r>
                          <m:t>g</m:t>
                        </m:r>
                      </m:e>
                      <m:sub>
                        <m:r>
                          <m:t>k</m:t>
                        </m:r>
                        <m:r>
                          <m:t>j</m:t>
                        </m:r>
                      </m:sub>
                    </m:sSub>
                  </m:oMath>
                </a14:m>
              </a:p>
              <a:p>
                <a:pPr lvl="1"/>
                <a:r>
                  <a:rPr b="1"/>
                  <a:t>実格子から逆格子への変換の場合</a:t>
                </a:r>
                <a:r>
                  <a:rPr/>
                  <a:t> (</a:t>
                </a:r>
                <a14:m>
                  <m:oMath xmlns:m="http://schemas.openxmlformats.org/officeDocument/2006/math">
                    <m:sSub>
                      <m:e>
                        <m:sSup>
                          <m:e>
                            <m:r>
                              <m:rPr>
                                <m:sty m:val="b"/>
                              </m:rPr>
                              <m:t>a</m:t>
                            </m:r>
                          </m:e>
                          <m:sup>
                            <m:r>
                              <m:rPr>
                                <m:sty m:val="p"/>
                              </m:rPr>
                              <m:t>′</m:t>
                            </m:r>
                          </m:sup>
                        </m:sSup>
                      </m:e>
                      <m:sub>
                        <m:r>
                          <m:t>i</m:t>
                        </m:r>
                      </m:sub>
                    </m:sSub>
                    <m:r>
                      <m:rPr>
                        <m:sty m:val="p"/>
                      </m:rPr>
                      <m:t>=</m:t>
                    </m:r>
                    <m:sSup>
                      <m:e>
                        <m:r>
                          <m:rPr>
                            <m:sty m:val="b"/>
                          </m:rPr>
                          <m:t>a</m:t>
                        </m:r>
                      </m:e>
                      <m:sup>
                        <m:r>
                          <m:rPr>
                            <m:sty m:val="p"/>
                          </m:rPr>
                          <m:t>*</m:t>
                        </m:r>
                        <m:r>
                          <m:t>i</m:t>
                        </m:r>
                      </m:sup>
                    </m:sSup>
                  </m:oMath>
                </a14:m>
                <a:r>
                  <a:rPr/>
                  <a:t>):</a:t>
                </a:r>
              </a:p>
              <a:p>
                <a:pPr lvl="2"/>
                <a14:m>
                  <m:oMath xmlns:m="http://schemas.openxmlformats.org/officeDocument/2006/math">
                    <m:sSup>
                      <m:e>
                        <m:r>
                          <m:rPr>
                            <m:sty m:val="b"/>
                          </m:rPr>
                          <m:t>a</m:t>
                        </m:r>
                      </m:e>
                      <m:sup>
                        <m:r>
                          <m:rPr>
                            <m:sty m:val="p"/>
                          </m:rPr>
                          <m:t>*</m:t>
                        </m:r>
                        <m:r>
                          <m:t>i</m:t>
                        </m:r>
                      </m:sup>
                    </m:sSup>
                    <m:r>
                      <m:rPr>
                        <m:sty m:val="p"/>
                      </m:rPr>
                      <m:t>⋅</m:t>
                    </m:r>
                    <m:sSub>
                      <m:e>
                        <m:r>
                          <m:rPr>
                            <m:sty m:val="b"/>
                          </m:rPr>
                          <m:t>a</m:t>
                        </m:r>
                      </m:e>
                      <m:sub>
                        <m:r>
                          <m:t>j</m:t>
                        </m:r>
                      </m:sub>
                    </m:sSub>
                    <m:r>
                      <m:rPr>
                        <m:sty m:val="p"/>
                      </m:rPr>
                      <m:t>=</m:t>
                    </m:r>
                    <m:sSubSup>
                      <m:e>
                        <m:r>
                          <m:t>δ</m:t>
                        </m:r>
                      </m:e>
                      <m:sub>
                        <m:r>
                          <m:t>j</m:t>
                        </m:r>
                      </m:sub>
                      <m:sup>
                        <m:r>
                          <m:t>i</m:t>
                        </m:r>
                      </m:sup>
                    </m:sSubSup>
                  </m:oMath>
                </a14:m>
              </a:p>
              <a:p>
                <a:pPr lvl="2"/>
                <a:r>
                  <a:rPr/>
                  <a:t>したがって、</a:t>
                </a:r>
                <a14:m>
                  <m:oMath xmlns:m="http://schemas.openxmlformats.org/officeDocument/2006/math">
                    <m:nary>
                      <m:naryPr>
                        <m:chr m:val="∑"/>
                        <m:limLoc m:val="undOvr"/>
                        <m:subHide m:val="off"/>
                        <m:supHide m:val="on"/>
                      </m:naryPr>
                      <m:sub>
                        <m:r>
                          <m:t>k</m:t>
                        </m:r>
                      </m:sub>
                      <m:sup>
                        <m:r>
                          <m:t>​</m:t>
                        </m:r>
                      </m:sup>
                      <m:e>
                        <m:sSup>
                          <m:e>
                            <m:r>
                              <m:t>T</m:t>
                            </m:r>
                          </m:e>
                          <m:sup>
                            <m:r>
                              <m:t>i</m:t>
                            </m:r>
                            <m:r>
                              <m:t>k</m:t>
                            </m:r>
                          </m:sup>
                        </m:sSup>
                      </m:e>
                    </m:nary>
                    <m:sSub>
                      <m:e>
                        <m:r>
                          <m:t>g</m:t>
                        </m:r>
                      </m:e>
                      <m:sub>
                        <m:r>
                          <m:t>k</m:t>
                        </m:r>
                        <m:r>
                          <m:t>j</m:t>
                        </m:r>
                      </m:sub>
                    </m:sSub>
                    <m:r>
                      <m:rPr>
                        <m:sty m:val="p"/>
                      </m:rPr>
                      <m:t>=</m:t>
                    </m:r>
                    <m:sSubSup>
                      <m:e>
                        <m:r>
                          <m:t>δ</m:t>
                        </m:r>
                      </m:e>
                      <m:sub>
                        <m:r>
                          <m:t>j</m:t>
                        </m:r>
                      </m:sub>
                      <m:sup>
                        <m:r>
                          <m:t>i</m:t>
                        </m:r>
                      </m:sup>
                    </m:sSubSup>
                  </m:oMath>
                </a14:m>
              </a:p>
              <a:p>
                <a:pPr lvl="2"/>
                <a:r>
                  <a:rPr/>
                  <a:t>この関係から、変換行列 </a:t>
                </a:r>
                <a14:m>
                  <m:oMath xmlns:m="http://schemas.openxmlformats.org/officeDocument/2006/math">
                    <m:r>
                      <m:rPr>
                        <m:sty m:val="p"/>
                      </m:rPr>
                      <m:t>(</m:t>
                    </m:r>
                    <m:sSup>
                      <m:e>
                        <m:r>
                          <m:t>T</m:t>
                        </m:r>
                      </m:e>
                      <m:sup>
                        <m:r>
                          <m:t>i</m:t>
                        </m:r>
                        <m:r>
                          <m:t>j</m:t>
                        </m:r>
                      </m:sup>
                    </m:sSup>
                    <m:r>
                      <m:rPr>
                        <m:sty m:val="p"/>
                      </m:rPr>
                      <m:t>)</m:t>
                    </m:r>
                  </m:oMath>
                </a14:m>
                <a:r>
                  <a:rPr/>
                  <a:t> は計量テンソル </a:t>
                </a:r>
                <a14:m>
                  <m:oMath xmlns:m="http://schemas.openxmlformats.org/officeDocument/2006/math">
                    <m:r>
                      <m:rPr>
                        <m:sty m:val="p"/>
                      </m:rPr>
                      <m:t>(</m:t>
                    </m:r>
                    <m:sSub>
                      <m:e>
                        <m:r>
                          <m:t>g</m:t>
                        </m:r>
                      </m:e>
                      <m:sub>
                        <m:r>
                          <m:t>i</m:t>
                        </m:r>
                        <m:r>
                          <m:t>j</m:t>
                        </m:r>
                      </m:sub>
                    </m:sSub>
                    <m:r>
                      <m:rPr>
                        <m:sty m:val="p"/>
                      </m:rPr>
                      <m:t>)</m:t>
                    </m:r>
                  </m:oMath>
                </a14:m>
                <a:r>
                  <a:rPr/>
                  <a:t> の逆行列に等しい</a:t>
                </a:r>
              </a:p>
            </p:txBody>
          </p:sp>
        </mc:Choice>
      </mc:AlternateContent>
      <p:pic>
        <p:nvPicPr>
          <p:cNvPr descr="images\slide14_image1.png" id="0" name="Picture 1"/>
          <p:cNvPicPr>
            <a:picLocks noGrp="1" noChangeAspect="1"/>
          </p:cNvPicPr>
          <p:nvPr/>
        </p:nvPicPr>
        <p:blipFill>
          <a:blip r:embed="rId2"/>
          <a:stretch>
            <a:fillRect/>
          </a:stretch>
        </p:blipFill>
        <p:spPr bwMode="auto">
          <a:xfrm>
            <a:off x="3568700" y="1739900"/>
            <a:ext cx="5105400" cy="800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スライド14の図1</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スライド14の図2 スライド14の図3</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実格子 =&gt; 逆格子変換: 逆格子の計量テンソル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実格子ベクトルを逆格子ベクトルに変換する行列は、逆格子の計量テンソルに等しい</a:t>
                </a:r>
              </a:p>
              <a:p>
                <a:pPr lvl="1"/>
                <a14:m>
                  <m:oMath xmlns:m="http://schemas.openxmlformats.org/officeDocument/2006/math">
                    <m:r>
                      <m:rPr>
                        <m:sty m:val="p"/>
                      </m:rPr>
                      <m:t>(</m:t>
                    </m:r>
                    <m:sSup>
                      <m:e>
                        <m:r>
                          <m:rPr>
                            <m:sty m:val="b"/>
                          </m:rPr>
                          <m:t>a</m:t>
                        </m:r>
                      </m:e>
                      <m:sup>
                        <m:r>
                          <m:rPr>
                            <m:sty m:val="p"/>
                          </m:rPr>
                          <m:t>*</m:t>
                        </m:r>
                        <m:r>
                          <m:t>i</m:t>
                        </m:r>
                      </m:sup>
                    </m:sSup>
                    <m:r>
                      <m:rPr>
                        <m:sty m:val="p"/>
                      </m:rPr>
                      <m:t>)</m:t>
                    </m:r>
                  </m:oMath>
                </a14:m>
                <a:r>
                  <a:rPr/>
                  <a:t> と </a:t>
                </a:r>
                <a14:m>
                  <m:oMath xmlns:m="http://schemas.openxmlformats.org/officeDocument/2006/math">
                    <m:r>
                      <m:rPr>
                        <m:sty m:val="p"/>
                      </m:rPr>
                      <m:t>(</m:t>
                    </m:r>
                    <m:sSub>
                      <m:e>
                        <m:r>
                          <m:rPr>
                            <m:sty m:val="b"/>
                          </m:rPr>
                          <m:t>a</m:t>
                        </m:r>
                      </m:e>
                      <m:sub>
                        <m:r>
                          <m:t>j</m:t>
                        </m:r>
                      </m:sub>
                    </m:sSub>
                    <m:r>
                      <m:rPr>
                        <m:sty m:val="p"/>
                      </m:rPr>
                      <m:t>)</m:t>
                    </m:r>
                  </m:oMath>
                </a14:m>
                <a:r>
                  <a:rPr/>
                  <a:t> の関係: </a:t>
                </a:r>
                <a14:m>
                  <m:oMath xmlns:m="http://schemas.openxmlformats.org/officeDocument/2006/math">
                    <m:sSup>
                      <m:e>
                        <m:r>
                          <m:rPr>
                            <m:sty m:val="b"/>
                          </m:rPr>
                          <m:t>a</m:t>
                        </m:r>
                      </m:e>
                      <m:sup>
                        <m:r>
                          <m:rPr>
                            <m:sty m:val="p"/>
                          </m:rPr>
                          <m:t>*</m:t>
                        </m:r>
                        <m:r>
                          <m:t>i</m:t>
                        </m:r>
                      </m:sup>
                    </m:sSup>
                    <m:r>
                      <m:rPr>
                        <m:sty m:val="p"/>
                      </m:rPr>
                      <m:t>=</m:t>
                    </m:r>
                    <m:sSup>
                      <m:e>
                        <m:r>
                          <m:t>g</m:t>
                        </m:r>
                      </m:e>
                      <m:sup>
                        <m:r>
                          <m:t>i</m:t>
                        </m:r>
                        <m:r>
                          <m:t>j</m:t>
                        </m:r>
                      </m:sup>
                    </m:sSup>
                    <m:sSub>
                      <m:e>
                        <m:r>
                          <m:rPr>
                            <m:sty m:val="b"/>
                          </m:rPr>
                          <m:t>a</m:t>
                        </m:r>
                      </m:e>
                      <m:sub>
                        <m:r>
                          <m:t>j</m:t>
                        </m:r>
                      </m:sub>
                    </m:sSub>
                  </m:oMath>
                </a14:m>
              </a:p>
              <a:p>
                <a:pPr lvl="1"/>
                <a:r>
                  <a:rPr/>
                  <a:t>これは、変換行列 </a:t>
                </a:r>
                <a14:m>
                  <m:oMath xmlns:m="http://schemas.openxmlformats.org/officeDocument/2006/math">
                    <m:r>
                      <m:rPr>
                        <m:sty m:val="p"/>
                      </m:rPr>
                      <m:t>(</m:t>
                    </m:r>
                    <m:sSup>
                      <m:e>
                        <m:r>
                          <m:t>T</m:t>
                        </m:r>
                      </m:e>
                      <m:sup>
                        <m:r>
                          <m:t>i</m:t>
                        </m:r>
                        <m:r>
                          <m:t>j</m:t>
                        </m:r>
                      </m:sup>
                    </m:sSup>
                    <m:r>
                      <m:rPr>
                        <m:sty m:val="p"/>
                      </m:rPr>
                      <m:t>)</m:t>
                    </m:r>
                  </m:oMath>
                </a14:m>
                <a:r>
                  <a:rPr/>
                  <a:t> が実格子の計量テンソルの逆行列 </a:t>
                </a:r>
                <a14:m>
                  <m:oMath xmlns:m="http://schemas.openxmlformats.org/officeDocument/2006/math">
                    <m:r>
                      <m:rPr>
                        <m:sty m:val="p"/>
                      </m:rPr>
                      <m:t>(</m:t>
                    </m:r>
                    <m:sSub>
                      <m:e>
                        <m:r>
                          <m:t>g</m:t>
                        </m:r>
                      </m:e>
                      <m:sub>
                        <m:r>
                          <m:t>i</m:t>
                        </m:r>
                        <m:r>
                          <m:t>j</m:t>
                        </m:r>
                      </m:sub>
                    </m:sSub>
                    <m:sSup>
                      <m:e>
                        <m:r>
                          <m:rPr>
                            <m:sty m:val="p"/>
                          </m:rPr>
                          <m:t>)</m:t>
                        </m:r>
                      </m:e>
                      <m:sup>
                        <m:r>
                          <m:rPr>
                            <m:sty m:val="p"/>
                          </m:rPr>
                          <m:t>−</m:t>
                        </m:r>
                        <m:r>
                          <m:t>1</m:t>
                        </m:r>
                      </m:sup>
                    </m:sSup>
                  </m:oMath>
                </a14:m>
                <a:r>
                  <a:rPr/>
                  <a:t> に等しいことを示す</a:t>
                </a:r>
              </a:p>
              <a:p>
                <a:pPr lvl="1"/>
                <a14:m>
                  <m:oMathPara xmlns:m="http://schemas.openxmlformats.org/officeDocument/2006/math">
                    <m:oMathParaPr>
                      <m:jc m:val="center"/>
                    </m:oMathParaPr>
                    <m:oMath>
                      <m:r>
                        <m:rPr>
                          <m:sty m:val="p"/>
                        </m:rPr>
                        <m:t>(</m:t>
                      </m:r>
                      <m:sSup>
                        <m:e>
                          <m:r>
                            <m:t>T</m:t>
                          </m:r>
                        </m:e>
                        <m:sup>
                          <m:r>
                            <m:t>i</m:t>
                          </m:r>
                          <m:r>
                            <m:t>j</m:t>
                          </m:r>
                        </m:sup>
                      </m:sSup>
                      <m:r>
                        <m:rPr>
                          <m:sty m:val="p"/>
                        </m:rPr>
                        <m:t>)</m:t>
                      </m:r>
                      <m:r>
                        <m:rPr>
                          <m:sty m:val="p"/>
                        </m:rPr>
                        <m:t>=</m:t>
                      </m:r>
                      <m:r>
                        <m:rPr>
                          <m:sty m:val="p"/>
                        </m:rPr>
                        <m:t>(</m:t>
                      </m:r>
                      <m:sSub>
                        <m:e>
                          <m:r>
                            <m:t>g</m:t>
                          </m:r>
                        </m:e>
                        <m:sub>
                          <m:r>
                            <m:t>i</m:t>
                          </m:r>
                          <m:r>
                            <m:t>j</m:t>
                          </m:r>
                        </m:sub>
                      </m:sSub>
                      <m:sSup>
                        <m:e>
                          <m:r>
                            <m:rPr>
                              <m:sty m:val="p"/>
                            </m:rPr>
                            <m:t>)</m:t>
                          </m:r>
                        </m:e>
                        <m:sup>
                          <m:r>
                            <m:rPr>
                              <m:sty m:val="p"/>
                            </m:rPr>
                            <m:t>−</m:t>
                          </m:r>
                          <m:r>
                            <m:t>1</m:t>
                          </m:r>
                        </m:sup>
                      </m:sSup>
                      <m:r>
                        <m:rPr>
                          <m:sty m:val="p"/>
                        </m:rPr>
                        <m:t>=</m:t>
                      </m:r>
                      <m:r>
                        <m:rPr>
                          <m:sty m:val="p"/>
                        </m:rPr>
                        <m:t>(</m:t>
                      </m:r>
                      <m:sSup>
                        <m:e>
                          <m:r>
                            <m:t>g</m:t>
                          </m:r>
                        </m:e>
                        <m:sup>
                          <m:r>
                            <m:t>i</m:t>
                          </m:r>
                          <m:r>
                            <m:t>j</m:t>
                          </m:r>
                        </m:sup>
                      </m:sSup>
                      <m:r>
                        <m:rPr>
                          <m:sty m:val="p"/>
                        </m:rPr>
                        <m:t>)</m:t>
                      </m:r>
                    </m:oMath>
                  </m:oMathPara>
                </a14:m>
              </a:p>
            </p:txBody>
          </p:sp>
        </mc:Choice>
      </mc:AlternateContent>
      <p:pic>
        <p:nvPicPr>
          <p:cNvPr descr="images\slide15_image1.png" id="0" name="Picture 1"/>
          <p:cNvPicPr>
            <a:picLocks noGrp="1" noChangeAspect="1"/>
          </p:cNvPicPr>
          <p:nvPr/>
        </p:nvPicPr>
        <p:blipFill>
          <a:blip r:embed="rId2"/>
          <a:stretch>
            <a:fillRect/>
          </a:stretch>
        </p:blipFill>
        <p:spPr bwMode="auto">
          <a:xfrm>
            <a:off x="3568700" y="1041400"/>
            <a:ext cx="5105400" cy="22098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スライド15の図1</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共変ベクトルと反変ベクトルの内積はスカラーになる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ベクトル </a:t>
                </a:r>
                <a14:m>
                  <m:oMath xmlns:m="http://schemas.openxmlformats.org/officeDocument/2006/math">
                    <m:r>
                      <m:rPr>
                        <m:sty m:val="b"/>
                      </m:rPr>
                      <m:t>r</m:t>
                    </m:r>
                  </m:oMath>
                </a14:m>
                <a:r>
                  <a:rPr b="1"/>
                  <a:t> を座標変換</a:t>
                </a:r>
                <a:r>
                  <a:rPr/>
                  <a:t>:</a:t>
                </a:r>
              </a:p>
              <a:p>
                <a:pPr lvl="1"/>
                <a14:m>
                  <m:oMath xmlns:m="http://schemas.openxmlformats.org/officeDocument/2006/math">
                    <m:r>
                      <m:rPr>
                        <m:sty m:val="b"/>
                      </m:rPr>
                      <m:t>r</m:t>
                    </m:r>
                    <m:r>
                      <m:rPr>
                        <m:sty m:val="p"/>
                      </m:rPr>
                      <m:t>=</m:t>
                    </m:r>
                    <m:sSup>
                      <m:e>
                        <m:r>
                          <m:t>x</m:t>
                        </m:r>
                      </m:e>
                      <m:sup>
                        <m:r>
                          <m:t>i</m:t>
                        </m:r>
                      </m:sup>
                    </m:sSup>
                    <m:sSub>
                      <m:e>
                        <m:r>
                          <m:rPr>
                            <m:sty m:val="b"/>
                          </m:rPr>
                          <m:t>a</m:t>
                        </m:r>
                      </m:e>
                      <m:sub>
                        <m:r>
                          <m:t>i</m:t>
                        </m:r>
                      </m:sub>
                    </m:sSub>
                  </m:oMath>
                </a14:m>
              </a:p>
              <a:p>
                <a:pPr lvl="1"/>
                <a:r>
                  <a:rPr/>
                  <a:t>座標変換後も </a:t>
                </a:r>
                <a14:m>
                  <m:oMath xmlns:m="http://schemas.openxmlformats.org/officeDocument/2006/math">
                    <m:r>
                      <m:rPr>
                        <m:sty m:val="b"/>
                      </m:rPr>
                      <m:t>r</m:t>
                    </m:r>
                    <m:r>
                      <m:rPr>
                        <m:sty m:val="p"/>
                      </m:rPr>
                      <m:t>=</m:t>
                    </m:r>
                    <m:sSup>
                      <m:e>
                        <m:sSup>
                          <m:e>
                            <m:r>
                              <m:t>x</m:t>
                            </m:r>
                          </m:e>
                          <m:sup>
                            <m:r>
                              <m:rPr>
                                <m:sty m:val="p"/>
                              </m:rPr>
                              <m:t>′</m:t>
                            </m:r>
                          </m:sup>
                        </m:sSup>
                      </m:e>
                      <m:sup>
                        <m:r>
                          <m:t>i</m:t>
                        </m:r>
                      </m:sup>
                    </m:sSup>
                    <m:sSub>
                      <m:e>
                        <m:sSup>
                          <m:e>
                            <m:r>
                              <m:rPr>
                                <m:sty m:val="b"/>
                              </m:rPr>
                              <m:t>a</m:t>
                            </m:r>
                          </m:e>
                          <m:sup>
                            <m:r>
                              <m:rPr>
                                <m:sty m:val="p"/>
                              </m:rPr>
                              <m:t>′</m:t>
                            </m:r>
                          </m:sup>
                        </m:sSup>
                      </m:e>
                      <m:sub>
                        <m:r>
                          <m:t>i</m:t>
                        </m:r>
                      </m:sub>
                    </m:sSub>
                  </m:oMath>
                </a14:m>
              </a:p>
              <a:p>
                <a:pPr lvl="1"/>
                <a14:m>
                  <m:oMath xmlns:m="http://schemas.openxmlformats.org/officeDocument/2006/math">
                    <m:nary>
                      <m:naryPr>
                        <m:chr m:val="∑"/>
                        <m:limLoc m:val="undOvr"/>
                        <m:subHide m:val="off"/>
                        <m:supHide m:val="on"/>
                      </m:naryPr>
                      <m:sub>
                        <m:r>
                          <m:t>i</m:t>
                        </m:r>
                      </m:sub>
                      <m:sup>
                        <m:r>
                          <m:t>​</m:t>
                        </m:r>
                      </m:sup>
                      <m:e>
                        <m:sSup>
                          <m:e>
                            <m:sSup>
                              <m:e>
                                <m:r>
                                  <m:t>x</m:t>
                                </m:r>
                              </m:e>
                              <m:sup>
                                <m:r>
                                  <m:rPr>
                                    <m:sty m:val="p"/>
                                  </m:rPr>
                                  <m:t>′</m:t>
                                </m:r>
                              </m:sup>
                            </m:sSup>
                          </m:e>
                          <m:sup>
                            <m:r>
                              <m:t>i</m:t>
                            </m:r>
                          </m:sup>
                        </m:sSup>
                      </m:e>
                    </m:nary>
                    <m:sSub>
                      <m:e>
                        <m:sSup>
                          <m:e>
                            <m:r>
                              <m:rPr>
                                <m:sty m:val="b"/>
                              </m:rPr>
                              <m:t>a</m:t>
                            </m:r>
                          </m:e>
                          <m:sup>
                            <m:r>
                              <m:rPr>
                                <m:sty m:val="p"/>
                              </m:rPr>
                              <m:t>′</m:t>
                            </m:r>
                          </m:sup>
                        </m:sSup>
                      </m:e>
                      <m:sub>
                        <m:r>
                          <m:t>i</m:t>
                        </m:r>
                      </m:sub>
                    </m:sSub>
                    <m:r>
                      <m:rPr>
                        <m:sty m:val="p"/>
                      </m:rPr>
                      <m:t>=</m:t>
                    </m:r>
                    <m:nary>
                      <m:naryPr>
                        <m:chr m:val="∑"/>
                        <m:limLoc m:val="undOvr"/>
                        <m:subHide m:val="off"/>
                        <m:supHide m:val="on"/>
                      </m:naryPr>
                      <m:sub>
                        <m:r>
                          <m:t>i</m:t>
                        </m:r>
                      </m:sub>
                      <m:sup>
                        <m:r>
                          <m:t>​</m:t>
                        </m:r>
                      </m:sup>
                      <m:e>
                        <m:d>
                          <m:dPr>
                            <m:begChr m:val="("/>
                            <m:sepChr m:val=""/>
                            <m:endChr m:val=")"/>
                            <m:grow/>
                          </m:dPr>
                          <m:e>
                            <m:nary>
                              <m:naryPr>
                                <m:chr m:val="∑"/>
                                <m:limLoc m:val="undOvr"/>
                                <m:subHide m:val="off"/>
                                <m:supHide m:val="on"/>
                              </m:naryPr>
                              <m:sub>
                                <m:r>
                                  <m:t>l</m:t>
                                </m:r>
                              </m:sub>
                              <m:sup>
                                <m:r>
                                  <m:t>​</m:t>
                                </m:r>
                              </m:sup>
                              <m:e>
                                <m:r>
                                  <m:rPr>
                                    <m:sty m:val="p"/>
                                  </m:rPr>
                                  <m:t>(</m:t>
                                </m:r>
                              </m:e>
                            </m:nary>
                            <m:sSup>
                              <m:e>
                                <m:r>
                                  <m:t>T</m:t>
                                </m:r>
                              </m:e>
                              <m:sup>
                                <m:r>
                                  <m:rPr>
                                    <m:sty m:val="p"/>
                                  </m:rPr>
                                  <m:t>−</m:t>
                                </m:r>
                                <m:r>
                                  <m:t>1</m:t>
                                </m:r>
                              </m:sup>
                            </m:sSup>
                            <m:sSub>
                              <m:e>
                                <m:r>
                                  <m:rPr>
                                    <m:sty m:val="p"/>
                                  </m:rPr>
                                  <m:t>)</m:t>
                                </m:r>
                              </m:e>
                              <m:sub>
                                <m:r>
                                  <m:t>l</m:t>
                                </m:r>
                                <m:r>
                                  <m:t>i</m:t>
                                </m:r>
                              </m:sub>
                            </m:sSub>
                            <m:sSup>
                              <m:e>
                                <m:r>
                                  <m:t>x</m:t>
                                </m:r>
                              </m:e>
                              <m:sup>
                                <m:r>
                                  <m:t>l</m:t>
                                </m:r>
                              </m:sup>
                            </m:sSup>
                          </m:e>
                        </m:d>
                      </m:e>
                    </m:nary>
                    <m:d>
                      <m:dPr>
                        <m:begChr m:val="("/>
                        <m:sepChr m:val=""/>
                        <m:endChr m:val=")"/>
                        <m:grow/>
                      </m:dPr>
                      <m:e>
                        <m:nary>
                          <m:naryPr>
                            <m:chr m:val="∑"/>
                            <m:limLoc m:val="undOvr"/>
                            <m:subHide m:val="off"/>
                            <m:supHide m:val="on"/>
                          </m:naryPr>
                          <m:sub>
                            <m:r>
                              <m:t>k</m:t>
                            </m:r>
                          </m:sub>
                          <m:sup>
                            <m:r>
                              <m:t>​</m:t>
                            </m:r>
                          </m:sup>
                          <m:e>
                            <m:sSub>
                              <m:e>
                                <m:r>
                                  <m:t>t</m:t>
                                </m:r>
                              </m:e>
                              <m:sub>
                                <m:r>
                                  <m:t>i</m:t>
                                </m:r>
                                <m:r>
                                  <m:t>k</m:t>
                                </m:r>
                              </m:sub>
                            </m:sSub>
                          </m:e>
                        </m:nary>
                        <m:sSub>
                          <m:e>
                            <m:r>
                              <m:rPr>
                                <m:sty m:val="b"/>
                              </m:rPr>
                              <m:t>a</m:t>
                            </m:r>
                          </m:e>
                          <m:sub>
                            <m:r>
                              <m:t>k</m:t>
                            </m:r>
                          </m:sub>
                        </m:sSub>
                      </m:e>
                    </m:d>
                    <m:r>
                      <m:rPr>
                        <m:sty m:val="p"/>
                      </m:rPr>
                      <m:t>=</m:t>
                    </m:r>
                    <m:nary>
                      <m:naryPr>
                        <m:chr m:val="∑"/>
                        <m:limLoc m:val="undOvr"/>
                        <m:subHide m:val="off"/>
                        <m:supHide m:val="on"/>
                      </m:naryPr>
                      <m:sub>
                        <m:r>
                          <m:t>k</m:t>
                        </m:r>
                      </m:sub>
                      <m:sup>
                        <m:r>
                          <m:t>​</m:t>
                        </m:r>
                      </m:sup>
                      <m:e>
                        <m:sSup>
                          <m:e>
                            <m:r>
                              <m:t>x</m:t>
                            </m:r>
                          </m:e>
                          <m:sup>
                            <m:r>
                              <m:t>k</m:t>
                            </m:r>
                          </m:sup>
                        </m:sSup>
                      </m:e>
                    </m:nary>
                    <m:sSub>
                      <m:e>
                        <m:r>
                          <m:rPr>
                            <m:sty m:val="b"/>
                          </m:rPr>
                          <m:t>a</m:t>
                        </m:r>
                      </m:e>
                      <m:sub>
                        <m:r>
                          <m:t>k</m:t>
                        </m:r>
                      </m:sub>
                    </m:sSub>
                  </m:oMath>
                </a14:m>
              </a:p>
              <a:p>
                <a:pPr lvl="1"/>
                <a14:m>
                  <m:oMath xmlns:m="http://schemas.openxmlformats.org/officeDocument/2006/math">
                    <m:r>
                      <m:rPr>
                        <m:sty m:val="b"/>
                      </m:rPr>
                      <m:t>r</m:t>
                    </m:r>
                  </m:oMath>
                </a14:m>
                <a:r>
                  <a:rPr/>
                  <a:t> は不変量であることを再確認</a:t>
                </a:r>
              </a:p>
              <a:p>
                <a:pPr lvl="0"/>
                <a:r>
                  <a:rPr b="1"/>
                  <a:t>その他の共変ベクトル </a:t>
                </a:r>
                <a14:m>
                  <m:oMath xmlns:m="http://schemas.openxmlformats.org/officeDocument/2006/math">
                    <m:sSub>
                      <m:e>
                        <m:r>
                          <m:t>v</m:t>
                        </m:r>
                      </m:e>
                      <m:sub>
                        <m:r>
                          <m:t>i</m:t>
                        </m:r>
                      </m:sub>
                    </m:sSub>
                  </m:oMath>
                </a14:m>
                <a:r>
                  <a:rPr b="1"/>
                  <a:t> と反変ベクトル </a:t>
                </a:r>
                <a14:m>
                  <m:oMath xmlns:m="http://schemas.openxmlformats.org/officeDocument/2006/math">
                    <m:sSup>
                      <m:e>
                        <m:r>
                          <m:t>w</m:t>
                        </m:r>
                      </m:e>
                      <m:sup>
                        <m:r>
                          <m:t>j</m:t>
                        </m:r>
                      </m:sup>
                    </m:sSup>
                  </m:oMath>
                </a14:m>
                <a:r>
                  <a:rPr b="1"/>
                  <a:t> の内積の座標変換にも、同じ変換則</a:t>
                </a:r>
              </a:p>
              <a:p>
                <a:pPr lvl="1"/>
                <a14:m>
                  <m:oMath xmlns:m="http://schemas.openxmlformats.org/officeDocument/2006/math">
                    <m:sSup>
                      <m:e>
                        <m:sSup>
                          <m:e>
                            <m:r>
                              <m:t>v</m:t>
                            </m:r>
                          </m:e>
                          <m:sup>
                            <m:r>
                              <m:rPr>
                                <m:sty m:val="p"/>
                              </m:rPr>
                              <m:t>′</m:t>
                            </m:r>
                          </m:sup>
                        </m:sSup>
                      </m:e>
                      <m:sup>
                        <m:r>
                          <m:t>i</m:t>
                        </m:r>
                      </m:sup>
                    </m:sSup>
                    <m:sSub>
                      <m:e>
                        <m:sSup>
                          <m:e>
                            <m:r>
                              <m:t>w</m:t>
                            </m:r>
                          </m:e>
                          <m:sup>
                            <m:r>
                              <m:rPr>
                                <m:sty m:val="p"/>
                              </m:rPr>
                              <m:t>′</m:t>
                            </m:r>
                          </m:sup>
                        </m:sSup>
                      </m:e>
                      <m:sub>
                        <m:r>
                          <m:t>j</m:t>
                        </m:r>
                      </m:sub>
                    </m:sSub>
                    <m:r>
                      <m:rPr>
                        <m:sty m:val="p"/>
                      </m:rPr>
                      <m:t>=</m:t>
                    </m:r>
                    <m:sSup>
                      <m:e>
                        <m:r>
                          <m:t>v</m:t>
                        </m:r>
                      </m:e>
                      <m:sup>
                        <m:r>
                          <m:t>i</m:t>
                        </m:r>
                      </m:sup>
                    </m:sSup>
                    <m:sSub>
                      <m:e>
                        <m:r>
                          <m:t>w</m:t>
                        </m:r>
                      </m:e>
                      <m:sub>
                        <m:r>
                          <m:t>j</m:t>
                        </m:r>
                      </m:sub>
                    </m:sSub>
                  </m:oMath>
                </a14:m>
              </a:p>
              <a:p>
                <a:pPr lvl="1"/>
                <a:r>
                  <a:rPr b="1"/>
                  <a:t>共変ベクトルと反変ベクトルの内積は不変量 (スカラー) になる</a:t>
                </a:r>
              </a:p>
            </p:txBody>
          </p:sp>
        </mc:Choice>
      </mc:AlternateContent>
      <p:pic>
        <p:nvPicPr>
          <p:cNvPr descr="images\slide16_image1.png" id="0" name="Picture 1"/>
          <p:cNvPicPr>
            <a:picLocks noGrp="1" noChangeAspect="1"/>
          </p:cNvPicPr>
          <p:nvPr/>
        </p:nvPicPr>
        <p:blipFill>
          <a:blip r:embed="rId2"/>
          <a:stretch>
            <a:fillRect/>
          </a:stretch>
        </p:blipFill>
        <p:spPr bwMode="auto">
          <a:xfrm>
            <a:off x="3568700" y="914400"/>
            <a:ext cx="5105400" cy="2451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スライド16の図1</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前提と目標</a:t>
            </a:r>
          </a:p>
        </p:txBody>
      </p:sp>
      <p:sp>
        <p:nvSpPr>
          <p:cNvPr id="3" name="Content Placeholder 2"/>
          <p:cNvSpPr>
            <a:spLocks noGrp="1"/>
          </p:cNvSpPr>
          <p:nvPr>
            <p:ph idx="1"/>
          </p:nvPr>
        </p:nvSpPr>
        <p:spPr/>
        <p:txBody>
          <a:bodyPr/>
          <a:lstStyle/>
          <a:p>
            <a:pPr lvl="0"/>
            <a:r>
              <a:rPr b="1"/>
              <a:t>前提</a:t>
            </a:r>
            <a:r>
              <a:rPr/>
              <a:t>: 基本的な結晶学、結晶化学の知識がある</a:t>
            </a:r>
          </a:p>
          <a:p>
            <a:pPr lvl="0"/>
            <a:r>
              <a:rPr b="1"/>
              <a:t>学習目標</a:t>
            </a:r>
            <a:r>
              <a:rPr/>
              <a:t>:</a:t>
            </a:r>
          </a:p>
          <a:p>
            <a:pPr lvl="1"/>
            <a:r>
              <a:rPr/>
              <a:t>ブラベー格子と単位格子の復習</a:t>
            </a:r>
          </a:p>
          <a:p>
            <a:pPr lvl="1"/>
            <a:r>
              <a:rPr/>
              <a:t>単位格子は任意にとれる: 異なる単位格子間の変換を学ぶ</a:t>
            </a:r>
          </a:p>
          <a:p>
            <a:pPr lvl="1"/>
            <a:r>
              <a:rPr/>
              <a:t>デカルト座標系と一般座標系の取り扱い: 基底ベクトルの変換と座標変換</a:t>
            </a:r>
          </a:p>
          <a:p>
            <a:pPr lvl="1"/>
            <a:r>
              <a:rPr/>
              <a:t>単位格子の表現: 格子ベクトルと内部座標 (一般座標系)</a:t>
            </a:r>
          </a:p>
          <a:p>
            <a:pPr lvl="1"/>
            <a:r>
              <a:rPr/>
              <a:t>単位格子の変換: 格子ベクトルの変換 (=&gt; 内部座標の変換)</a:t>
            </a:r>
          </a:p>
          <a:p>
            <a:pPr lvl="1"/>
            <a:r>
              <a:rPr/>
              <a:t>逆格子: 共変ベクトルと反変ベクトル</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添え字の約束と縮約記法</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規則</a:t>
                </a:r>
                <a:r>
                  <a:rPr/>
                  <a:t>:</a:t>
                </a:r>
              </a:p>
              <a:p>
                <a:pPr lvl="1"/>
                <a:r>
                  <a:rPr/>
                  <a:t>共変ベクトルの添え字は下付きに書く (</a:t>
                </a:r>
                <a14:m>
                  <m:oMath xmlns:m="http://schemas.openxmlformats.org/officeDocument/2006/math">
                    <m:sSub>
                      <m:e>
                        <m:r>
                          <m:rPr>
                            <m:sty m:val="b"/>
                          </m:rPr>
                          <m:t>a</m:t>
                        </m:r>
                      </m:e>
                      <m:sub>
                        <m:r>
                          <m:t>i</m:t>
                        </m:r>
                      </m:sub>
                    </m:sSub>
                  </m:oMath>
                </a14:m>
                <a:r>
                  <a:rPr/>
                  <a:t>, </a:t>
                </a:r>
                <a14:m>
                  <m:oMath xmlns:m="http://schemas.openxmlformats.org/officeDocument/2006/math">
                    <m:sSub>
                      <m:e>
                        <m:r>
                          <m:t>g</m:t>
                        </m:r>
                      </m:e>
                      <m:sub>
                        <m:r>
                          <m:t>i</m:t>
                        </m:r>
                        <m:r>
                          <m:t>j</m:t>
                        </m:r>
                      </m:sub>
                    </m:sSub>
                  </m:oMath>
                </a14:m>
                <a:r>
                  <a:rPr/>
                  <a:t>)</a:t>
                </a:r>
              </a:p>
              <a:p>
                <a:pPr lvl="1"/>
                <a:r>
                  <a:rPr/>
                  <a:t>反変ベクトルの添え字は上付きに書く (</a:t>
                </a:r>
                <a14:m>
                  <m:oMath xmlns:m="http://schemas.openxmlformats.org/officeDocument/2006/math">
                    <m:sSup>
                      <m:e>
                        <m:r>
                          <m:t>x</m:t>
                        </m:r>
                      </m:e>
                      <m:sup>
                        <m:r>
                          <m:t>i</m:t>
                        </m:r>
                      </m:sup>
                    </m:sSup>
                  </m:oMath>
                </a14:m>
                <a:r>
                  <a:rPr/>
                  <a:t>, </a:t>
                </a:r>
                <a14:m>
                  <m:oMath xmlns:m="http://schemas.openxmlformats.org/officeDocument/2006/math">
                    <m:sSup>
                      <m:e>
                        <m:r>
                          <m:rPr>
                            <m:sty m:val="b"/>
                          </m:rPr>
                          <m:t>a</m:t>
                        </m:r>
                      </m:e>
                      <m:sup>
                        <m:r>
                          <m:rPr>
                            <m:sty m:val="p"/>
                          </m:rPr>
                          <m:t>*</m:t>
                        </m:r>
                        <m:r>
                          <m:t>i</m:t>
                        </m:r>
                      </m:sup>
                    </m:sSup>
                  </m:oMath>
                </a14:m>
                <a:r>
                  <a:rPr/>
                  <a:t>, </a:t>
                </a:r>
                <a14:m>
                  <m:oMath xmlns:m="http://schemas.openxmlformats.org/officeDocument/2006/math">
                    <m:sSup>
                      <m:e>
                        <m:r>
                          <m:t>g</m:t>
                        </m:r>
                      </m:e>
                      <m:sup>
                        <m:r>
                          <m:t>i</m:t>
                        </m:r>
                        <m:r>
                          <m:t>j</m:t>
                        </m:r>
                      </m:sup>
                    </m:sSup>
                  </m:oMath>
                </a14:m>
                <a:r>
                  <a:rPr/>
                  <a:t>)</a:t>
                </a:r>
              </a:p>
              <a:p>
                <a:pPr lvl="0"/>
                <a:r>
                  <a:rPr b="1"/>
                  <a:t>共変成分と反変成分の間で和を取ると、不変量 (スカラー) になる</a:t>
                </a:r>
              </a:p>
              <a:p>
                <a:pPr lvl="0"/>
                <a:r>
                  <a:rPr b="1"/>
                  <a:t>アインシュタインの縮約記法 (Einstein Summation Convention)</a:t>
                </a:r>
                <a:r>
                  <a:rPr/>
                  <a:t>:</a:t>
                </a:r>
              </a:p>
              <a:p>
                <a:pPr lvl="1"/>
                <a:r>
                  <a:rPr/>
                  <a:t>同じ添え字記号の共変・反変成分がペアで現れる場合は、暗黙の約束として和を取る (</a:t>
                </a:r>
                <a14:m>
                  <m:oMath xmlns:m="http://schemas.openxmlformats.org/officeDocument/2006/math">
                    <m:r>
                      <m:rPr>
                        <m:sty m:val="p"/>
                      </m:rPr>
                      <m:t>∑</m:t>
                    </m:r>
                  </m:oMath>
                </a14:m>
                <a:r>
                  <a:rPr/>
                  <a:t> 記号を省略)</a:t>
                </a:r>
              </a:p>
              <a:p>
                <a:pPr lvl="1"/>
                <a:r>
                  <a:rPr/>
                  <a:t>例: </a:t>
                </a:r>
                <a14:m>
                  <m:oMath xmlns:m="http://schemas.openxmlformats.org/officeDocument/2006/math">
                    <m:nary>
                      <m:naryPr>
                        <m:chr m:val="∑"/>
                        <m:limLoc m:val="undOvr"/>
                        <m:subHide m:val="off"/>
                        <m:supHide m:val="on"/>
                      </m:naryPr>
                      <m:sub>
                        <m:r>
                          <m:t>i</m:t>
                        </m:r>
                      </m:sub>
                      <m:sup>
                        <m:r>
                          <m:t>​</m:t>
                        </m:r>
                      </m:sup>
                      <m:e>
                        <m:sSup>
                          <m:e>
                            <m:r>
                              <m:t>x</m:t>
                            </m:r>
                          </m:e>
                          <m:sup>
                            <m:r>
                              <m:t>i</m:t>
                            </m:r>
                          </m:sup>
                        </m:sSup>
                      </m:e>
                    </m:nary>
                    <m:sSub>
                      <m:e>
                        <m:r>
                          <m:rPr>
                            <m:sty m:val="b"/>
                          </m:rPr>
                          <m:t>a</m:t>
                        </m:r>
                      </m:e>
                      <m:sub>
                        <m:r>
                          <m:t>i</m:t>
                        </m:r>
                      </m:sub>
                    </m:sSub>
                  </m:oMath>
                </a14:m>
                <a:r>
                  <a:rPr/>
                  <a:t> は </a:t>
                </a:r>
                <a14:m>
                  <m:oMath xmlns:m="http://schemas.openxmlformats.org/officeDocument/2006/math">
                    <m:sSup>
                      <m:e>
                        <m:r>
                          <m:t>x</m:t>
                        </m:r>
                      </m:e>
                      <m:sup>
                        <m:r>
                          <m:t>i</m:t>
                        </m:r>
                      </m:sup>
                    </m:sSup>
                    <m:sSub>
                      <m:e>
                        <m:r>
                          <m:rPr>
                            <m:sty m:val="b"/>
                          </m:rPr>
                          <m:t>a</m:t>
                        </m:r>
                      </m:e>
                      <m:sub>
                        <m:r>
                          <m:t>i</m:t>
                        </m:r>
                      </m:sub>
                    </m:sSub>
                  </m:oMath>
                </a14:m>
                <a:r>
                  <a:rPr/>
                  <a:t> と簡略化して書く</a:t>
                </a:r>
              </a:p>
              <a:p>
                <a:pPr lvl="1"/>
                <a:r>
                  <a:rPr/>
                  <a:t>同じ添え字記号が上と下に現れれば、不変量であることが明確になる</a:t>
                </a:r>
              </a:p>
            </p:txBody>
          </p:sp>
        </mc:Choice>
      </mc:AlternateContent>
      <p:pic>
        <p:nvPicPr>
          <p:cNvPr descr="images\slide17_image1.png" id="0" name="Picture 1"/>
          <p:cNvPicPr>
            <a:picLocks noGrp="1" noChangeAspect="1"/>
          </p:cNvPicPr>
          <p:nvPr/>
        </p:nvPicPr>
        <p:blipFill>
          <a:blip r:embed="rId2"/>
          <a:stretch>
            <a:fillRect/>
          </a:stretch>
        </p:blipFill>
        <p:spPr bwMode="auto">
          <a:xfrm>
            <a:off x="3568700" y="1206500"/>
            <a:ext cx="5105400" cy="18796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スライド17の図1</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添え字規則に則って書き直す</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変換行列 </a:t>
                </a:r>
                <a14:m>
                  <m:oMath xmlns:m="http://schemas.openxmlformats.org/officeDocument/2006/math">
                    <m:r>
                      <m:t>T</m:t>
                    </m:r>
                  </m:oMath>
                </a14:m>
                <a:r>
                  <a:rPr b="1"/>
                  <a:t> によって変換される場合は共変ベクトル</a:t>
                </a:r>
                <a:r>
                  <a:rPr/>
                  <a:t>: 添え字は下付き</a:t>
                </a:r>
              </a:p>
              <a:p>
                <a:pPr lvl="1"/>
                <a:r>
                  <a:rPr/>
                  <a:t>実格子の基本ベクトル: </a:t>
                </a:r>
                <a14:m>
                  <m:oMath xmlns:m="http://schemas.openxmlformats.org/officeDocument/2006/math">
                    <m:sSub>
                      <m:e>
                        <m:r>
                          <m:rPr>
                            <m:sty m:val="b"/>
                          </m:rPr>
                          <m:t>a</m:t>
                        </m:r>
                      </m:e>
                      <m:sub>
                        <m:r>
                          <m:t>i</m:t>
                        </m:r>
                      </m:sub>
                    </m:sSub>
                  </m:oMath>
                </a14:m>
              </a:p>
              <a:p>
                <a:pPr lvl="1"/>
                <a:r>
                  <a:rPr/>
                  <a:t>実格子の計量テンソル: </a:t>
                </a:r>
                <a14:m>
                  <m:oMath xmlns:m="http://schemas.openxmlformats.org/officeDocument/2006/math">
                    <m:sSub>
                      <m:e>
                        <m:r>
                          <m:t>g</m:t>
                        </m:r>
                      </m:e>
                      <m:sub>
                        <m:r>
                          <m:t>i</m:t>
                        </m:r>
                        <m:r>
                          <m:t>j</m:t>
                        </m:r>
                      </m:sub>
                    </m:sSub>
                  </m:oMath>
                </a14:m>
              </a:p>
              <a:p>
                <a:pPr lvl="1"/>
                <a:r>
                  <a:rPr/>
                  <a:t>逆格子の座標: </a:t>
                </a:r>
                <a14:m>
                  <m:oMath xmlns:m="http://schemas.openxmlformats.org/officeDocument/2006/math">
                    <m:sSub>
                      <m:e>
                        <m:r>
                          <m:t>h</m:t>
                        </m:r>
                      </m:e>
                      <m:sub>
                        <m:r>
                          <m:t>i</m:t>
                        </m:r>
                      </m:sub>
                    </m:sSub>
                  </m:oMath>
                </a14:m>
              </a:p>
              <a:p>
                <a:pPr lvl="0"/>
                <a:r>
                  <a:rPr b="1"/>
                  <a:t>変換行列 </a:t>
                </a:r>
                <a14:m>
                  <m:oMath xmlns:m="http://schemas.openxmlformats.org/officeDocument/2006/math">
                    <m:r>
                      <m:rPr>
                        <m:sty m:val="p"/>
                      </m:rPr>
                      <m:t>(</m:t>
                    </m:r>
                    <m:sSup>
                      <m:e>
                        <m:r>
                          <m:t>T</m:t>
                        </m:r>
                      </m:e>
                      <m:sup>
                        <m:r>
                          <m:t>T</m:t>
                        </m:r>
                      </m:sup>
                    </m:sSup>
                    <m:sSup>
                      <m:e>
                        <m:r>
                          <m:rPr>
                            <m:sty m:val="p"/>
                          </m:rPr>
                          <m:t>)</m:t>
                        </m:r>
                      </m:e>
                      <m:sup>
                        <m:r>
                          <m:rPr>
                            <m:sty m:val="p"/>
                          </m:rPr>
                          <m:t>−</m:t>
                        </m:r>
                        <m:r>
                          <m:t>1</m:t>
                        </m:r>
                      </m:sup>
                    </m:sSup>
                  </m:oMath>
                </a14:m>
                <a:r>
                  <a:rPr b="1"/>
                  <a:t> によって変換される場合は反変ベクトル</a:t>
                </a:r>
                <a:r>
                  <a:rPr/>
                  <a:t>: 添え字は上付き</a:t>
                </a:r>
              </a:p>
              <a:p>
                <a:pPr lvl="1"/>
                <a:r>
                  <a:rPr/>
                  <a:t>実格子の座標: </a:t>
                </a:r>
                <a14:m>
                  <m:oMath xmlns:m="http://schemas.openxmlformats.org/officeDocument/2006/math">
                    <m:sSup>
                      <m:e>
                        <m:r>
                          <m:t>x</m:t>
                        </m:r>
                      </m:e>
                      <m:sup>
                        <m:r>
                          <m:t>i</m:t>
                        </m:r>
                      </m:sup>
                    </m:sSup>
                  </m:oMath>
                </a14:m>
              </a:p>
              <a:p>
                <a:pPr lvl="1"/>
                <a:r>
                  <a:rPr/>
                  <a:t>逆格子の基本ベクトル: </a:t>
                </a:r>
                <a14:m>
                  <m:oMath xmlns:m="http://schemas.openxmlformats.org/officeDocument/2006/math">
                    <m:sSup>
                      <m:e>
                        <m:r>
                          <m:rPr>
                            <m:sty m:val="b"/>
                          </m:rPr>
                          <m:t>a</m:t>
                        </m:r>
                      </m:e>
                      <m:sup>
                        <m:r>
                          <m:rPr>
                            <m:sty m:val="p"/>
                          </m:rPr>
                          <m:t>*</m:t>
                        </m:r>
                        <m:r>
                          <m:t>i</m:t>
                        </m:r>
                      </m:sup>
                    </m:sSup>
                  </m:oMath>
                </a14:m>
              </a:p>
              <a:p>
                <a:pPr lvl="1"/>
                <a:r>
                  <a:rPr/>
                  <a:t>逆格子の計量テンソル: </a:t>
                </a:r>
                <a14:m>
                  <m:oMath xmlns:m="http://schemas.openxmlformats.org/officeDocument/2006/math">
                    <m:sSup>
                      <m:e>
                        <m:r>
                          <m:t>g</m:t>
                        </m:r>
                      </m:e>
                      <m:sup>
                        <m:r>
                          <m:t>i</m:t>
                        </m:r>
                        <m:r>
                          <m:t>j</m:t>
                        </m:r>
                      </m:sup>
                    </m:sSup>
                  </m:oMath>
                </a14:m>
              </a:p>
              <a:p>
                <a:pPr lvl="2"/>
                <a:r>
                  <a:rPr/>
                  <a:t>添え字の位置で区別できるので、 </a:t>
                </a:r>
                <a14:m>
                  <m:oMath xmlns:m="http://schemas.openxmlformats.org/officeDocument/2006/math">
                    <m:sSup>
                      <m:e>
                        <m:r>
                          <m:t>g</m:t>
                        </m:r>
                      </m:e>
                      <m:sup>
                        <m:r>
                          <m:t>i</m:t>
                        </m:r>
                        <m:r>
                          <m:t>j</m:t>
                        </m:r>
                      </m:sup>
                    </m:sSup>
                  </m:oMath>
                </a14:m>
                <a:r>
                  <a:rPr/>
                  <a:t> と書ける</a:t>
                </a:r>
              </a:p>
            </p:txBody>
          </p:sp>
        </mc:Choice>
      </mc:AlternateContent>
      <p:pic>
        <p:nvPicPr>
          <p:cNvPr descr="images\slide18_image1.png" id="0" name="Picture 1"/>
          <p:cNvPicPr>
            <a:picLocks noGrp="1" noChangeAspect="1"/>
          </p:cNvPicPr>
          <p:nvPr/>
        </p:nvPicPr>
        <p:blipFill>
          <a:blip r:embed="rId2"/>
          <a:stretch>
            <a:fillRect/>
          </a:stretch>
        </p:blipFill>
        <p:spPr bwMode="auto">
          <a:xfrm>
            <a:off x="3568700" y="977900"/>
            <a:ext cx="5105400" cy="23114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スライド18の図1</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ノルムと計量テンソル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ベクトル </a:t>
                </a:r>
                <a14:m>
                  <m:oMath xmlns:m="http://schemas.openxmlformats.org/officeDocument/2006/math">
                    <m:r>
                      <m:rPr>
                        <m:sty m:val="b"/>
                      </m:rPr>
                      <m:t>r</m:t>
                    </m:r>
                  </m:oMath>
                </a14:m>
                <a:r>
                  <a:rPr b="1"/>
                  <a:t> のノルムの二乗</a:t>
                </a:r>
                <a:r>
                  <a:rPr/>
                  <a:t>:</a:t>
                </a:r>
              </a:p>
              <a:p>
                <a:pPr lvl="0"/>
                <a14:m>
                  <m:oMathPara xmlns:m="http://schemas.openxmlformats.org/officeDocument/2006/math">
                    <m:oMathParaPr>
                      <m:jc m:val="center"/>
                    </m:oMathParaPr>
                    <m:oMath>
                      <m:r>
                        <m:rPr>
                          <m:sty m:val="p"/>
                        </m:rPr>
                        <m:t>|</m:t>
                      </m:r>
                      <m:r>
                        <m:rPr>
                          <m:sty m:val="p"/>
                        </m:rPr>
                        <m:t>|</m:t>
                      </m:r>
                      <m:r>
                        <m:rPr>
                          <m:sty m:val="b"/>
                        </m:rPr>
                        <m:t>r</m:t>
                      </m:r>
                      <m:r>
                        <m:rPr>
                          <m:sty m:val="p"/>
                        </m:rPr>
                        <m:t>|</m:t>
                      </m:r>
                      <m:sSup>
                        <m:e>
                          <m:r>
                            <m:rPr>
                              <m:sty m:val="p"/>
                            </m:rPr>
                            <m:t>|</m:t>
                          </m:r>
                        </m:e>
                        <m:sup>
                          <m:r>
                            <m:t>2</m:t>
                          </m:r>
                        </m:sup>
                      </m:sSup>
                      <m:r>
                        <m:rPr>
                          <m:sty m:val="p"/>
                        </m:rPr>
                        <m:t>=</m:t>
                      </m:r>
                      <m:r>
                        <m:rPr>
                          <m:sty m:val="b"/>
                        </m:rPr>
                        <m:t>r</m:t>
                      </m:r>
                      <m:r>
                        <m:rPr>
                          <m:sty m:val="p"/>
                        </m:rPr>
                        <m:t>⋅</m:t>
                      </m:r>
                      <m:r>
                        <m:rPr>
                          <m:sty m:val="b"/>
                        </m:rPr>
                        <m:t>r</m:t>
                      </m:r>
                      <m:r>
                        <m:rPr>
                          <m:sty m:val="p"/>
                        </m:rPr>
                        <m:t>=</m:t>
                      </m:r>
                      <m:r>
                        <m:rPr>
                          <m:sty m:val="p"/>
                        </m:rPr>
                        <m:t>(</m:t>
                      </m:r>
                      <m:sSup>
                        <m:e>
                          <m:r>
                            <m:t>x</m:t>
                          </m:r>
                        </m:e>
                        <m:sup>
                          <m:r>
                            <m:t>i</m:t>
                          </m:r>
                        </m:sup>
                      </m:sSup>
                      <m:sSub>
                        <m:e>
                          <m:r>
                            <m:rPr>
                              <m:sty m:val="b"/>
                            </m:rPr>
                            <m:t>a</m:t>
                          </m:r>
                        </m:e>
                        <m:sub>
                          <m:r>
                            <m:t>i</m:t>
                          </m:r>
                        </m:sub>
                      </m:sSub>
                      <m:r>
                        <m:rPr>
                          <m:sty m:val="p"/>
                        </m:rPr>
                        <m:t>)</m:t>
                      </m:r>
                      <m:r>
                        <m:rPr>
                          <m:sty m:val="p"/>
                        </m:rPr>
                        <m:t>⋅</m:t>
                      </m:r>
                      <m:r>
                        <m:rPr>
                          <m:sty m:val="p"/>
                        </m:rPr>
                        <m:t>(</m:t>
                      </m:r>
                      <m:sSup>
                        <m:e>
                          <m:r>
                            <m:t>x</m:t>
                          </m:r>
                        </m:e>
                        <m:sup>
                          <m:r>
                            <m:t>j</m:t>
                          </m:r>
                        </m:sup>
                      </m:sSup>
                      <m:sSub>
                        <m:e>
                          <m:r>
                            <m:rPr>
                              <m:sty m:val="b"/>
                            </m:rPr>
                            <m:t>a</m:t>
                          </m:r>
                        </m:e>
                        <m:sub>
                          <m:r>
                            <m:t>j</m:t>
                          </m:r>
                        </m:sub>
                      </m:sSub>
                      <m:r>
                        <m:rPr>
                          <m:sty m:val="p"/>
                        </m:rPr>
                        <m:t>)</m:t>
                      </m:r>
                      <m:r>
                        <m:rPr>
                          <m:sty m:val="p"/>
                        </m:rPr>
                        <m:t>=</m:t>
                      </m:r>
                      <m:r>
                        <m:rPr>
                          <m:sty m:val="p"/>
                        </m:rPr>
                        <m:t>(</m:t>
                      </m:r>
                      <m:sSub>
                        <m:e>
                          <m:r>
                            <m:rPr>
                              <m:sty m:val="b"/>
                            </m:rPr>
                            <m:t>a</m:t>
                          </m:r>
                        </m:e>
                        <m:sub>
                          <m:r>
                            <m:t>i</m:t>
                          </m:r>
                        </m:sub>
                      </m:sSub>
                      <m:r>
                        <m:rPr>
                          <m:sty m:val="p"/>
                        </m:rPr>
                        <m:t>⋅</m:t>
                      </m:r>
                      <m:sSub>
                        <m:e>
                          <m:r>
                            <m:rPr>
                              <m:sty m:val="b"/>
                            </m:rPr>
                            <m:t>a</m:t>
                          </m:r>
                        </m:e>
                        <m:sub>
                          <m:r>
                            <m:t>j</m:t>
                          </m:r>
                        </m:sub>
                      </m:sSub>
                      <m:r>
                        <m:rPr>
                          <m:sty m:val="p"/>
                        </m:rPr>
                        <m:t>)</m:t>
                      </m:r>
                      <m:sSup>
                        <m:e>
                          <m:r>
                            <m:t>x</m:t>
                          </m:r>
                        </m:e>
                        <m:sup>
                          <m:r>
                            <m:t>i</m:t>
                          </m:r>
                        </m:sup>
                      </m:sSup>
                      <m:sSup>
                        <m:e>
                          <m:r>
                            <m:t>x</m:t>
                          </m:r>
                        </m:e>
                        <m:sup>
                          <m:r>
                            <m:t>j</m:t>
                          </m:r>
                        </m:sup>
                      </m:sSup>
                      <m:r>
                        <m:rPr>
                          <m:sty m:val="p"/>
                        </m:rPr>
                        <m:t>=</m:t>
                      </m:r>
                      <m:sSub>
                        <m:e>
                          <m:r>
                            <m:t>g</m:t>
                          </m:r>
                        </m:e>
                        <m:sub>
                          <m:r>
                            <m:t>i</m:t>
                          </m:r>
                          <m:r>
                            <m:t>j</m:t>
                          </m:r>
                        </m:sub>
                      </m:sSub>
                      <m:sSup>
                        <m:e>
                          <m:r>
                            <m:t>x</m:t>
                          </m:r>
                        </m:e>
                        <m:sup>
                          <m:r>
                            <m:t>i</m:t>
                          </m:r>
                        </m:sup>
                      </m:sSup>
                      <m:sSup>
                        <m:e>
                          <m:r>
                            <m:t>x</m:t>
                          </m:r>
                        </m:e>
                        <m:sup>
                          <m:r>
                            <m:t>j</m:t>
                          </m:r>
                        </m:sup>
                      </m:sSup>
                    </m:oMath>
                  </m:oMathPara>
                </a14:m>
              </a:p>
              <a:p>
                <a:pPr lvl="0"/>
                <a:r>
                  <a:rPr/>
                  <a:t>添え字 </a:t>
                </a:r>
                <a14:m>
                  <m:oMath xmlns:m="http://schemas.openxmlformats.org/officeDocument/2006/math">
                    <m:r>
                      <m:t>i</m:t>
                    </m:r>
                    <m:r>
                      <m:rPr>
                        <m:sty m:val="p"/>
                      </m:rPr>
                      <m:t>,</m:t>
                    </m:r>
                    <m:r>
                      <m:t>j</m:t>
                    </m:r>
                  </m:oMath>
                </a14:m>
                <a:r>
                  <a:rPr/>
                  <a:t> が消えるので、ノルムは不変量 (スカラー) であることが確認できる</a:t>
                </a:r>
              </a:p>
            </p:txBody>
          </p:sp>
        </mc:Choice>
      </mc:AlternateContent>
      <p:pic>
        <p:nvPicPr>
          <p:cNvPr descr="images\slide19_image1.png" id="0" name="Picture 1"/>
          <p:cNvPicPr>
            <a:picLocks noGrp="1" noChangeAspect="1"/>
          </p:cNvPicPr>
          <p:nvPr/>
        </p:nvPicPr>
        <p:blipFill>
          <a:blip r:embed="rId2"/>
          <a:stretch>
            <a:fillRect/>
          </a:stretch>
        </p:blipFill>
        <p:spPr bwMode="auto">
          <a:xfrm>
            <a:off x="3568700" y="1358900"/>
            <a:ext cx="5105400" cy="1562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スライド19の図1</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方程式の共変性</a:t>
            </a:r>
          </a:p>
        </p:txBody>
      </p:sp>
      <p:sp>
        <p:nvSpPr>
          <p:cNvPr id="3" name="Content Placeholder 2"/>
          <p:cNvSpPr>
            <a:spLocks noGrp="1"/>
          </p:cNvSpPr>
          <p:nvPr>
            <p:ph idx="1"/>
          </p:nvPr>
        </p:nvSpPr>
        <p:spPr/>
        <p:txBody>
          <a:bodyPr/>
          <a:lstStyle/>
          <a:p>
            <a:pPr lvl="0"/>
            <a:r>
              <a:rPr/>
              <a:t>方程式の左辺と右辺が同じ型（同じ添え字構造）のテンソルであれば、両辺が同じ変換則に従うことが自明である</a:t>
            </a:r>
          </a:p>
          <a:p>
            <a:pPr lvl="1"/>
            <a:r>
              <a:rPr/>
              <a:t>「方程式は座標変換に対して共変 (共変形式である)」という</a:t>
            </a:r>
          </a:p>
          <a:p>
            <a:pPr lvl="0"/>
            <a:r>
              <a:rPr/>
              <a:t>物理法則は何らかの対称性を満たすことが要請される:</a:t>
            </a:r>
          </a:p>
          <a:p>
            <a:pPr lvl="1"/>
            <a:r>
              <a:rPr/>
              <a:t>共変形式のテンソル方程式で表現できる</a:t>
            </a:r>
          </a:p>
          <a:p>
            <a:pPr lvl="1"/>
            <a:r>
              <a:rPr/>
              <a:t>特殊相対性理論、マックスウェルの方程式: ローレンツ共変</a:t>
            </a:r>
          </a:p>
          <a:p>
            <a:pPr lvl="1"/>
            <a:r>
              <a:rPr/>
              <a:t>一般相対性理論: 一般共変</a:t>
            </a:r>
          </a:p>
          <a:p>
            <a:pPr lvl="1"/>
            <a:r>
              <a:rPr/>
              <a:t>超弦理論: ローレンツ共変、超対称性不変など</a:t>
            </a:r>
          </a:p>
          <a:p>
            <a:pPr lvl="1"/>
            <a:r>
              <a:rPr/>
              <a:t>ニュートンの運動方程式: ガリレイ不変</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未知のベクトル・テンソル成分の共変・反変の判断</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共変な方程式に添え字規則を使うと、未知のベクトル・テンソル成分が共変か反変かわかる</a:t>
                </a:r>
              </a:p>
              <a:p>
                <a:pPr lvl="0"/>
                <a:r>
                  <a:rPr b="1"/>
                  <a:t>実格子ベクトルの変換行列</a:t>
                </a:r>
                <a:r>
                  <a:rPr/>
                  <a:t>: </a:t>
                </a:r>
                <a14:m>
                  <m:oMath xmlns:m="http://schemas.openxmlformats.org/officeDocument/2006/math">
                    <m:sSub>
                      <m:e>
                        <m:sSup>
                          <m:e>
                            <m:r>
                              <m:rPr>
                                <m:sty m:val="b"/>
                              </m:rPr>
                              <m:t>a</m:t>
                            </m:r>
                          </m:e>
                          <m:sup>
                            <m:r>
                              <m:rPr>
                                <m:sty m:val="p"/>
                              </m:rPr>
                              <m:t>′</m:t>
                            </m:r>
                          </m:sup>
                        </m:sSup>
                      </m:e>
                      <m:sub>
                        <m:r>
                          <m:t>i</m:t>
                        </m:r>
                      </m:sub>
                    </m:sSub>
                    <m:r>
                      <m:rPr>
                        <m:sty m:val="p"/>
                      </m:rPr>
                      <m:t>=</m:t>
                    </m:r>
                    <m:sSubSup>
                      <m:e>
                        <m:r>
                          <m:t>T</m:t>
                        </m:r>
                      </m:e>
                      <m:sub>
                        <m:r>
                          <m:t>i</m:t>
                        </m:r>
                      </m:sub>
                      <m:sup>
                        <m:r>
                          <m:t>j</m:t>
                        </m:r>
                      </m:sup>
                    </m:sSubSup>
                    <m:sSub>
                      <m:e>
                        <m:r>
                          <m:rPr>
                            <m:sty m:val="b"/>
                          </m:rPr>
                          <m:t>a</m:t>
                        </m:r>
                      </m:e>
                      <m:sub>
                        <m:r>
                          <m:t>j</m:t>
                        </m:r>
                      </m:sub>
                    </m:sSub>
                  </m:oMath>
                </a14:m>
              </a:p>
              <a:p>
                <a:pPr lvl="1"/>
                <a14:m>
                  <m:oMath xmlns:m="http://schemas.openxmlformats.org/officeDocument/2006/math">
                    <m:sSub>
                      <m:e>
                        <m:sSup>
                          <m:e>
                            <m:r>
                              <m:rPr>
                                <m:sty m:val="b"/>
                              </m:rPr>
                              <m:t>a</m:t>
                            </m:r>
                          </m:e>
                          <m:sup>
                            <m:r>
                              <m:rPr>
                                <m:sty m:val="p"/>
                              </m:rPr>
                              <m:t>′</m:t>
                            </m:r>
                          </m:sup>
                        </m:sSup>
                      </m:e>
                      <m:sub>
                        <m:r>
                          <m:t>i</m:t>
                        </m:r>
                      </m:sub>
                    </m:sSub>
                  </m:oMath>
                </a14:m>
                <a:r>
                  <a:rPr/>
                  <a:t>, </a:t>
                </a:r>
                <a14:m>
                  <m:oMath xmlns:m="http://schemas.openxmlformats.org/officeDocument/2006/math">
                    <m:sSub>
                      <m:e>
                        <m:r>
                          <m:rPr>
                            <m:sty m:val="b"/>
                          </m:rPr>
                          <m:t>a</m:t>
                        </m:r>
                      </m:e>
                      <m:sub>
                        <m:r>
                          <m:t>j</m:t>
                        </m:r>
                      </m:sub>
                    </m:sSub>
                  </m:oMath>
                </a14:m>
                <a:r>
                  <a:rPr/>
                  <a:t> はどちらも共変ベクトル (下付き添え字)</a:t>
                </a:r>
              </a:p>
              <a:p>
                <a:pPr lvl="1"/>
                <a:r>
                  <a:rPr/>
                  <a:t>共変形式になるためには </a:t>
                </a:r>
                <a14:m>
                  <m:oMath xmlns:m="http://schemas.openxmlformats.org/officeDocument/2006/math">
                    <m:sSubSup>
                      <m:e>
                        <m:r>
                          <m:t>T</m:t>
                        </m:r>
                      </m:e>
                      <m:sub>
                        <m:r>
                          <m:t>i</m:t>
                        </m:r>
                      </m:sub>
                      <m:sup>
                        <m:r>
                          <m:t>j</m:t>
                        </m:r>
                      </m:sup>
                    </m:sSubSup>
                  </m:oMath>
                </a14:m>
              </a:p>
              <a:p>
                <a:pPr lvl="1"/>
                <a14:m>
                  <m:oMath xmlns:m="http://schemas.openxmlformats.org/officeDocument/2006/math">
                    <m:sSubSup>
                      <m:e>
                        <m:r>
                          <m:t>T</m:t>
                        </m:r>
                      </m:e>
                      <m:sub>
                        <m:r>
                          <m:t>i</m:t>
                        </m:r>
                      </m:sub>
                      <m:sup>
                        <m:r>
                          <m:t>j</m:t>
                        </m:r>
                      </m:sup>
                    </m:sSubSup>
                  </m:oMath>
                </a14:m>
                <a:r>
                  <a:rPr/>
                  <a:t> は1階共変・1階反変の</a:t>
                </a:r>
                <a:r>
                  <a:rPr b="1"/>
                  <a:t>混合テンソル</a:t>
                </a:r>
              </a:p>
              <a:p>
                <a:pPr lvl="0"/>
                <a:r>
                  <a:rPr b="1"/>
                  <a:t>逆格子ベクトルの変換行列</a:t>
                </a:r>
                <a:r>
                  <a:rPr/>
                  <a:t>: 同様に </a:t>
                </a:r>
                <a14:m>
                  <m:oMath xmlns:m="http://schemas.openxmlformats.org/officeDocument/2006/math">
                    <m:sSubSup>
                      <m:e>
                        <m:r>
                          <m:t>T</m:t>
                        </m:r>
                      </m:e>
                      <m:sub>
                        <m:r>
                          <m:t>j</m:t>
                        </m:r>
                      </m:sub>
                      <m:sup>
                        <m:r>
                          <m:t>i</m:t>
                        </m:r>
                      </m:sup>
                    </m:sSubSup>
                  </m:oMath>
                </a14:m>
                <a:r>
                  <a:rPr/>
                  <a:t> は反変・共変混合テンソル</a:t>
                </a:r>
              </a:p>
            </p:txBody>
          </p:sp>
        </mc:Choice>
      </mc:AlternateContent>
      <p:pic>
        <p:nvPicPr>
          <p:cNvPr descr="images\slide21_image1.png" id="0" name="Picture 1"/>
          <p:cNvPicPr>
            <a:picLocks noGrp="1" noChangeAspect="1"/>
          </p:cNvPicPr>
          <p:nvPr/>
        </p:nvPicPr>
        <p:blipFill>
          <a:blip r:embed="rId2"/>
          <a:stretch>
            <a:fillRect/>
          </a:stretch>
        </p:blipFill>
        <p:spPr bwMode="auto">
          <a:xfrm>
            <a:off x="3568700" y="914400"/>
            <a:ext cx="5105400" cy="2451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スライド21の図1</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計量テンソルは共変成分 &lt;=&gt; 反変成分を変換する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以前に証明した結果: </a:t>
                </a:r>
                <a:r>
                  <a:rPr b="1"/>
                  <a:t>実格子ベクトル =&gt; 逆格子ベクトルの変換行列は逆格子の計量テンソル</a:t>
                </a:r>
              </a:p>
              <a:p>
                <a:pPr lvl="0"/>
                <a14:m>
                  <m:oMathPara xmlns:m="http://schemas.openxmlformats.org/officeDocument/2006/math">
                    <m:oMathParaPr>
                      <m:jc m:val="center"/>
                    </m:oMathParaPr>
                    <m:oMath>
                      <m:r>
                        <m:rPr>
                          <m:sty m:val="p"/>
                        </m:rPr>
                        <m:t>(</m:t>
                      </m:r>
                      <m:sSup>
                        <m:e>
                          <m:r>
                            <m:t>T</m:t>
                          </m:r>
                        </m:e>
                        <m:sup>
                          <m:r>
                            <m:t>i</m:t>
                          </m:r>
                          <m:r>
                            <m:t>j</m:t>
                          </m:r>
                        </m:sup>
                      </m:sSup>
                      <m:r>
                        <m:rPr>
                          <m:sty m:val="p"/>
                        </m:rPr>
                        <m:t>)</m:t>
                      </m:r>
                      <m:r>
                        <m:rPr>
                          <m:sty m:val="p"/>
                        </m:rPr>
                        <m:t>=</m:t>
                      </m:r>
                      <m:r>
                        <m:rPr>
                          <m:sty m:val="p"/>
                        </m:rPr>
                        <m:t>(</m:t>
                      </m:r>
                      <m:sSub>
                        <m:e>
                          <m:r>
                            <m:t>g</m:t>
                          </m:r>
                        </m:e>
                        <m:sub>
                          <m:r>
                            <m:t>i</m:t>
                          </m:r>
                          <m:r>
                            <m:t>j</m:t>
                          </m:r>
                        </m:sub>
                      </m:sSub>
                      <m:sSup>
                        <m:e>
                          <m:r>
                            <m:rPr>
                              <m:sty m:val="p"/>
                            </m:rPr>
                            <m:t>)</m:t>
                          </m:r>
                        </m:e>
                        <m:sup>
                          <m:r>
                            <m:rPr>
                              <m:sty m:val="p"/>
                            </m:rPr>
                            <m:t>−</m:t>
                          </m:r>
                          <m:r>
                            <m:t>1</m:t>
                          </m:r>
                        </m:sup>
                      </m:sSup>
                      <m:r>
                        <m:rPr>
                          <m:sty m:val="p"/>
                        </m:rPr>
                        <m:t>=</m:t>
                      </m:r>
                      <m:r>
                        <m:rPr>
                          <m:sty m:val="p"/>
                        </m:rPr>
                        <m:t>(</m:t>
                      </m:r>
                      <m:sSup>
                        <m:e>
                          <m:r>
                            <m:t>g</m:t>
                          </m:r>
                        </m:e>
                        <m:sup>
                          <m:r>
                            <m:t>i</m:t>
                          </m:r>
                          <m:r>
                            <m:t>j</m:t>
                          </m:r>
                        </m:sup>
                      </m:sSup>
                      <m:r>
                        <m:rPr>
                          <m:sty m:val="p"/>
                        </m:rPr>
                        <m:t>)</m:t>
                      </m:r>
                    </m:oMath>
                  </m:oMathPara>
                </a14:m>
              </a:p>
              <a:p>
                <a:pPr lvl="0"/>
                <a:r>
                  <a:rPr b="1"/>
                  <a:t>逆格子ベクトルの性質</a:t>
                </a:r>
                <a:r>
                  <a:rPr/>
                  <a:t>: </a:t>
                </a:r>
                <a14:m>
                  <m:oMath xmlns:m="http://schemas.openxmlformats.org/officeDocument/2006/math">
                    <m:sSup>
                      <m:e>
                        <m:r>
                          <m:rPr>
                            <m:sty m:val="b"/>
                          </m:rPr>
                          <m:t>a</m:t>
                        </m:r>
                      </m:e>
                      <m:sup>
                        <m:r>
                          <m:rPr>
                            <m:sty m:val="p"/>
                          </m:rPr>
                          <m:t>*</m:t>
                        </m:r>
                        <m:r>
                          <m:t>i</m:t>
                        </m:r>
                      </m:sup>
                    </m:sSup>
                    <m:r>
                      <m:rPr>
                        <m:sty m:val="p"/>
                      </m:rPr>
                      <m:t>=</m:t>
                    </m:r>
                    <m:sSup>
                      <m:e>
                        <m:r>
                          <m:t>g</m:t>
                        </m:r>
                      </m:e>
                      <m:sup>
                        <m:r>
                          <m:t>i</m:t>
                        </m:r>
                        <m:r>
                          <m:t>j</m:t>
                        </m:r>
                      </m:sup>
                    </m:sSup>
                    <m:sSub>
                      <m:e>
                        <m:r>
                          <m:rPr>
                            <m:sty m:val="b"/>
                          </m:rPr>
                          <m:t>a</m:t>
                        </m:r>
                      </m:e>
                      <m:sub>
                        <m:r>
                          <m:t>j</m:t>
                        </m:r>
                      </m:sub>
                    </m:sSub>
                  </m:oMath>
                </a14:m>
              </a:p>
              <a:p>
                <a:pPr lvl="1"/>
                <a14:m>
                  <m:oMath xmlns:m="http://schemas.openxmlformats.org/officeDocument/2006/math">
                    <m:sSup>
                      <m:e>
                        <m:r>
                          <m:rPr>
                            <m:sty m:val="b"/>
                          </m:rPr>
                          <m:t>a</m:t>
                        </m:r>
                      </m:e>
                      <m:sup>
                        <m:r>
                          <m:rPr>
                            <m:sty m:val="p"/>
                          </m:rPr>
                          <m:t>*</m:t>
                        </m:r>
                        <m:r>
                          <m:t>i</m:t>
                        </m:r>
                      </m:sup>
                    </m:sSup>
                    <m:r>
                      <m:rPr>
                        <m:sty m:val="p"/>
                      </m:rPr>
                      <m:t>⋅</m:t>
                    </m:r>
                    <m:sSub>
                      <m:e>
                        <m:r>
                          <m:rPr>
                            <m:sty m:val="b"/>
                          </m:rPr>
                          <m:t>a</m:t>
                        </m:r>
                      </m:e>
                      <m:sub>
                        <m:r>
                          <m:t>j</m:t>
                        </m:r>
                      </m:sub>
                    </m:sSub>
                    <m:r>
                      <m:rPr>
                        <m:sty m:val="p"/>
                      </m:rPr>
                      <m:t>=</m:t>
                    </m:r>
                    <m:sSubSup>
                      <m:e>
                        <m:r>
                          <m:t>δ</m:t>
                        </m:r>
                      </m:e>
                      <m:sub>
                        <m:r>
                          <m:t>j</m:t>
                        </m:r>
                      </m:sub>
                      <m:sup>
                        <m:r>
                          <m:t>i</m:t>
                        </m:r>
                      </m:sup>
                    </m:sSubSup>
                  </m:oMath>
                </a14:m>
                <a:r>
                  <a:rPr/>
                  <a:t> (クロネッカーのデルタ)</a:t>
                </a:r>
              </a:p>
              <a:p>
                <a:pPr lvl="1"/>
                <a:r>
                  <a:rPr/>
                  <a:t>$ (g^{ik} _k) _j = _k g^{ik} (_k _j) = </a:t>
                </a:r>
                <a:r>
                  <a:rPr i="1"/>
                  <a:t>k g^{ik} g</a:t>
                </a:r>
                <a:r>
                  <a:rPr/>
                  <a:t>{kj} $</a:t>
                </a:r>
              </a:p>
              <a:p>
                <a:pPr lvl="1"/>
                <a:r>
                  <a:rPr/>
                  <a:t>したがって、</a:t>
                </a:r>
                <a14:m>
                  <m:oMath xmlns:m="http://schemas.openxmlformats.org/officeDocument/2006/math">
                    <m:nary>
                      <m:naryPr>
                        <m:chr m:val="∑"/>
                        <m:limLoc m:val="undOvr"/>
                        <m:subHide m:val="off"/>
                        <m:supHide m:val="on"/>
                      </m:naryPr>
                      <m:sub>
                        <m:r>
                          <m:t>k</m:t>
                        </m:r>
                      </m:sub>
                      <m:sup>
                        <m:r>
                          <m:t>​</m:t>
                        </m:r>
                      </m:sup>
                      <m:e>
                        <m:sSup>
                          <m:e>
                            <m:r>
                              <m:t>g</m:t>
                            </m:r>
                          </m:e>
                          <m:sup>
                            <m:r>
                              <m:t>i</m:t>
                            </m:r>
                            <m:r>
                              <m:t>k</m:t>
                            </m:r>
                          </m:sup>
                        </m:sSup>
                      </m:e>
                    </m:nary>
                    <m:sSub>
                      <m:e>
                        <m:r>
                          <m:t>g</m:t>
                        </m:r>
                      </m:e>
                      <m:sub>
                        <m:r>
                          <m:t>k</m:t>
                        </m:r>
                        <m:r>
                          <m:t>j</m:t>
                        </m:r>
                      </m:sub>
                    </m:sSub>
                    <m:r>
                      <m:rPr>
                        <m:sty m:val="p"/>
                      </m:rPr>
                      <m:t>=</m:t>
                    </m:r>
                    <m:sSubSup>
                      <m:e>
                        <m:r>
                          <m:t>δ</m:t>
                        </m:r>
                      </m:e>
                      <m:sub>
                        <m:r>
                          <m:t>j</m:t>
                        </m:r>
                      </m:sub>
                      <m:sup>
                        <m:r>
                          <m:t>i</m:t>
                        </m:r>
                      </m:sup>
                    </m:sSubSup>
                  </m:oMath>
                </a14:m>
              </a:p>
              <a:p>
                <a:pPr lvl="1"/>
                <a:r>
                  <a:rPr/>
                  <a:t>これは </a:t>
                </a:r>
                <a14:m>
                  <m:oMath xmlns:m="http://schemas.openxmlformats.org/officeDocument/2006/math">
                    <m:sSup>
                      <m:e>
                        <m:r>
                          <m:t>g</m:t>
                        </m:r>
                      </m:e>
                      <m:sup>
                        <m:r>
                          <m:t>i</m:t>
                        </m:r>
                        <m:r>
                          <m:t>k</m:t>
                        </m:r>
                      </m:sup>
                    </m:sSup>
                  </m:oMath>
                </a14:m>
                <a:r>
                  <a:rPr/>
                  <a:t> が </a:t>
                </a:r>
                <a14:m>
                  <m:oMath xmlns:m="http://schemas.openxmlformats.org/officeDocument/2006/math">
                    <m:sSub>
                      <m:e>
                        <m:r>
                          <m:t>g</m:t>
                        </m:r>
                      </m:e>
                      <m:sub>
                        <m:r>
                          <m:t>k</m:t>
                        </m:r>
                        <m:r>
                          <m:t>j</m:t>
                        </m:r>
                      </m:sub>
                    </m:sSub>
                  </m:oMath>
                </a14:m>
                <a:r>
                  <a:rPr/>
                  <a:t> の逆行列であることを示す</a:t>
                </a:r>
              </a:p>
            </p:txBody>
          </p:sp>
        </mc:Choice>
      </mc:AlternateContent>
      <p:pic>
        <p:nvPicPr>
          <p:cNvPr descr="images\slide22_image1.png" id="0" name="Picture 1"/>
          <p:cNvPicPr>
            <a:picLocks noGrp="1" noChangeAspect="1"/>
          </p:cNvPicPr>
          <p:nvPr/>
        </p:nvPicPr>
        <p:blipFill>
          <a:blip r:embed="rId2"/>
          <a:stretch>
            <a:fillRect/>
          </a:stretch>
        </p:blipFill>
        <p:spPr bwMode="auto">
          <a:xfrm>
            <a:off x="3568700" y="1066800"/>
            <a:ext cx="5105400" cy="21463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スライド22の図1</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共変成分と反変成分: 微分</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共変成分か反変成分かは、座標変換して変換行列を確認する</a:t>
                </a:r>
              </a:p>
              <a:p>
                <a:pPr lvl="0"/>
                <a:r>
                  <a:rPr b="1"/>
                  <a:t>スカラー関数 </a:t>
                </a:r>
                <a14:m>
                  <m:oMath xmlns:m="http://schemas.openxmlformats.org/officeDocument/2006/math">
                    <m:r>
                      <m:t>F</m:t>
                    </m:r>
                    <m:r>
                      <m:rPr>
                        <m:sty m:val="p"/>
                      </m:rPr>
                      <m:t>(</m:t>
                    </m:r>
                    <m:sSup>
                      <m:e>
                        <m:r>
                          <m:t>x</m:t>
                        </m:r>
                      </m:e>
                      <m:sup>
                        <m:r>
                          <m:t>i</m:t>
                        </m:r>
                      </m:sup>
                    </m:sSup>
                    <m:r>
                      <m:rPr>
                        <m:sty m:val="p"/>
                      </m:rPr>
                      <m:t>)</m:t>
                    </m:r>
                  </m:oMath>
                </a14:m>
                <a:r>
                  <a:rPr b="1"/>
                  <a:t> の座標微分</a:t>
                </a:r>
                <a:r>
                  <a:rPr/>
                  <a:t>: </a:t>
                </a:r>
                <a14:m>
                  <m:oMath xmlns:m="http://schemas.openxmlformats.org/officeDocument/2006/math">
                    <m:f>
                      <m:fPr>
                        <m:type m:val="bar"/>
                      </m:fPr>
                      <m:num>
                        <m:r>
                          <m:rPr>
                            <m:sty m:val="p"/>
                          </m:rPr>
                          <m:t>∂</m:t>
                        </m:r>
                        <m:r>
                          <m:t>F</m:t>
                        </m:r>
                      </m:num>
                      <m:den>
                        <m:r>
                          <m:rPr>
                            <m:sty m:val="p"/>
                          </m:rPr>
                          <m:t>∂</m:t>
                        </m:r>
                        <m:sSup>
                          <m:e>
                            <m:r>
                              <m:t>x</m:t>
                            </m:r>
                          </m:e>
                          <m:sup>
                            <m:r>
                              <m:t>i</m:t>
                            </m:r>
                          </m:sup>
                        </m:sSup>
                      </m:den>
                    </m:f>
                  </m:oMath>
                </a14:m>
              </a:p>
              <a:p>
                <a:pPr lvl="1"/>
                <a14:m>
                  <m:oMath xmlns:m="http://schemas.openxmlformats.org/officeDocument/2006/math">
                    <m:f>
                      <m:fPr>
                        <m:type m:val="bar"/>
                      </m:fPr>
                      <m:num>
                        <m:r>
                          <m:rPr>
                            <m:sty m:val="p"/>
                          </m:rPr>
                          <m:t>∂</m:t>
                        </m:r>
                        <m:r>
                          <m:t>F</m:t>
                        </m:r>
                      </m:num>
                      <m:den>
                        <m:r>
                          <m:rPr>
                            <m:sty m:val="p"/>
                          </m:rPr>
                          <m:t>∂</m:t>
                        </m:r>
                        <m:sSup>
                          <m:e>
                            <m:sSup>
                              <m:e>
                                <m:r>
                                  <m:t>x</m:t>
                                </m:r>
                              </m:e>
                              <m:sup>
                                <m:r>
                                  <m:rPr>
                                    <m:sty m:val="p"/>
                                  </m:rPr>
                                  <m:t>′</m:t>
                                </m:r>
                              </m:sup>
                            </m:sSup>
                          </m:e>
                          <m:sup>
                            <m:r>
                              <m:t>i</m:t>
                            </m:r>
                          </m:sup>
                        </m:sSup>
                      </m:den>
                    </m:f>
                    <m:r>
                      <m:rPr>
                        <m:sty m:val="p"/>
                      </m:rPr>
                      <m:t>=</m:t>
                    </m:r>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f>
                      <m:fPr>
                        <m:type m:val="bar"/>
                      </m:fPr>
                      <m:num>
                        <m:r>
                          <m:rPr>
                            <m:sty m:val="p"/>
                          </m:rPr>
                          <m:t>∂</m:t>
                        </m:r>
                        <m:r>
                          <m:t>F</m:t>
                        </m:r>
                      </m:num>
                      <m:den>
                        <m:r>
                          <m:rPr>
                            <m:sty m:val="p"/>
                          </m:rPr>
                          <m:t>∂</m:t>
                        </m:r>
                        <m:sSup>
                          <m:e>
                            <m:r>
                              <m:t>x</m:t>
                            </m:r>
                          </m:e>
                          <m:sup>
                            <m:r>
                              <m:t>j</m:t>
                            </m:r>
                          </m:sup>
                        </m:sSup>
                      </m:den>
                    </m:f>
                  </m:oMath>
                </a14:m>
              </a:p>
              <a:p>
                <a:pPr lvl="1"/>
                <a14:m>
                  <m:oMath xmlns:m="http://schemas.openxmlformats.org/officeDocument/2006/math">
                    <m:sSup>
                      <m:e>
                        <m:r>
                          <m:t>x</m:t>
                        </m:r>
                      </m:e>
                      <m:sup>
                        <m:r>
                          <m:t>j</m:t>
                        </m:r>
                      </m:sup>
                    </m:sSup>
                    <m:r>
                      <m:rPr>
                        <m:sty m:val="p"/>
                      </m:rPr>
                      <m:t>=</m:t>
                    </m:r>
                    <m:sSubSup>
                      <m:e>
                        <m:r>
                          <m:t>T</m:t>
                        </m:r>
                      </m:e>
                      <m:sub>
                        <m:r>
                          <m:t>k</m:t>
                        </m:r>
                      </m:sub>
                      <m:sup>
                        <m:r>
                          <m:t>j</m:t>
                        </m:r>
                      </m:sup>
                    </m:sSubSup>
                    <m:sSup>
                      <m:e>
                        <m:sSup>
                          <m:e>
                            <m:r>
                              <m:t>x</m:t>
                            </m:r>
                          </m:e>
                          <m:sup>
                            <m:r>
                              <m:rPr>
                                <m:sty m:val="p"/>
                              </m:rPr>
                              <m:t>′</m:t>
                            </m:r>
                          </m:sup>
                        </m:sSup>
                      </m:e>
                      <m:sup>
                        <m:r>
                          <m:t>k</m:t>
                        </m:r>
                      </m:sup>
                    </m:sSup>
                  </m:oMath>
                </a14:m>
                <a:r>
                  <a:rPr/>
                  <a:t> より、</a:t>
                </a:r>
                <a14:m>
                  <m:oMath xmlns:m="http://schemas.openxmlformats.org/officeDocument/2006/math">
                    <m:f>
                      <m:fPr>
                        <m:type m:val="bar"/>
                      </m:fPr>
                      <m:num>
                        <m:r>
                          <m:rPr>
                            <m:sty m:val="p"/>
                          </m:rPr>
                          <m:t>∂</m:t>
                        </m:r>
                        <m:sSup>
                          <m:e>
                            <m:r>
                              <m:t>x</m:t>
                            </m:r>
                          </m:e>
                          <m:sup>
                            <m:r>
                              <m:t>j</m:t>
                            </m:r>
                          </m:sup>
                        </m:sSup>
                      </m:num>
                      <m:den>
                        <m:r>
                          <m:rPr>
                            <m:sty m:val="p"/>
                          </m:rPr>
                          <m:t>∂</m:t>
                        </m:r>
                        <m:sSup>
                          <m:e>
                            <m:sSup>
                              <m:e>
                                <m:r>
                                  <m:t>x</m:t>
                                </m:r>
                              </m:e>
                              <m:sup>
                                <m:r>
                                  <m:rPr>
                                    <m:sty m:val="p"/>
                                  </m:rPr>
                                  <m:t>′</m:t>
                                </m:r>
                              </m:sup>
                            </m:sSup>
                          </m:e>
                          <m:sup>
                            <m:r>
                              <m:t>i</m:t>
                            </m:r>
                          </m:sup>
                        </m:sSup>
                      </m:den>
                    </m:f>
                    <m:r>
                      <m:rPr>
                        <m:sty m:val="p"/>
                      </m:rPr>
                      <m:t>=</m:t>
                    </m:r>
                    <m:sSubSup>
                      <m:e>
                        <m:r>
                          <m:t>T</m:t>
                        </m:r>
                      </m:e>
                      <m:sub>
                        <m:r>
                          <m:t>i</m:t>
                        </m:r>
                      </m:sub>
                      <m:sup>
                        <m:r>
                          <m:t>j</m:t>
                        </m:r>
                      </m:sup>
                    </m:sSubSup>
                  </m:oMath>
                </a14:m>
              </a:p>
              <a:p>
                <a:pPr lvl="1"/>
                <a:r>
                  <a:rPr/>
                  <a:t>したがって、</a:t>
                </a:r>
                <a14:m>
                  <m:oMath xmlns:m="http://schemas.openxmlformats.org/officeDocument/2006/math">
                    <m:f>
                      <m:fPr>
                        <m:type m:val="bar"/>
                      </m:fPr>
                      <m:num>
                        <m:r>
                          <m:rPr>
                            <m:sty m:val="p"/>
                          </m:rPr>
                          <m:t>∂</m:t>
                        </m:r>
                        <m:r>
                          <m:t>F</m:t>
                        </m:r>
                      </m:num>
                      <m:den>
                        <m:r>
                          <m:rPr>
                            <m:sty m:val="p"/>
                          </m:rPr>
                          <m:t>∂</m:t>
                        </m:r>
                        <m:sSup>
                          <m:e>
                            <m:sSup>
                              <m:e>
                                <m:r>
                                  <m:t>x</m:t>
                                </m:r>
                              </m:e>
                              <m:sup>
                                <m:r>
                                  <m:rPr>
                                    <m:sty m:val="p"/>
                                  </m:rPr>
                                  <m:t>′</m:t>
                                </m:r>
                              </m:sup>
                            </m:sSup>
                          </m:e>
                          <m:sup>
                            <m:r>
                              <m:t>i</m:t>
                            </m:r>
                          </m:sup>
                        </m:sSup>
                      </m:den>
                    </m:f>
                    <m:r>
                      <m:rPr>
                        <m:sty m:val="p"/>
                      </m:rPr>
                      <m:t>=</m:t>
                    </m:r>
                    <m:sSubSup>
                      <m:e>
                        <m:r>
                          <m:t>T</m:t>
                        </m:r>
                      </m:e>
                      <m:sub>
                        <m:r>
                          <m:t>i</m:t>
                        </m:r>
                      </m:sub>
                      <m:sup>
                        <m:r>
                          <m:t>j</m:t>
                        </m:r>
                      </m:sup>
                    </m:sSubSup>
                    <m:f>
                      <m:fPr>
                        <m:type m:val="bar"/>
                      </m:fPr>
                      <m:num>
                        <m:r>
                          <m:rPr>
                            <m:sty m:val="p"/>
                          </m:rPr>
                          <m:t>∂</m:t>
                        </m:r>
                        <m:r>
                          <m:t>F</m:t>
                        </m:r>
                      </m:num>
                      <m:den>
                        <m:r>
                          <m:rPr>
                            <m:sty m:val="p"/>
                          </m:rPr>
                          <m:t>∂</m:t>
                        </m:r>
                        <m:sSup>
                          <m:e>
                            <m:r>
                              <m:t>x</m:t>
                            </m:r>
                          </m:e>
                          <m:sup>
                            <m:r>
                              <m:t>j</m:t>
                            </m:r>
                          </m:sup>
                        </m:sSup>
                      </m:den>
                    </m:f>
                  </m:oMath>
                </a14:m>
              </a:p>
              <a:p>
                <a:pPr lvl="1"/>
                <a:r>
                  <a:rPr b="1"/>
                  <a:t>スカラーを反変成分で微分すると共変ベクトルになる</a:t>
                </a:r>
              </a:p>
            </p:txBody>
          </p:sp>
        </mc:Choice>
      </mc:AlternateContent>
      <p:pic>
        <p:nvPicPr>
          <p:cNvPr descr="images\slide23_image1.png" id="0" name="Picture 1"/>
          <p:cNvPicPr>
            <a:picLocks noGrp="1" noChangeAspect="1"/>
          </p:cNvPicPr>
          <p:nvPr/>
        </p:nvPicPr>
        <p:blipFill>
          <a:blip r:embed="rId2"/>
          <a:stretch>
            <a:fillRect/>
          </a:stretch>
        </p:blipFill>
        <p:spPr bwMode="auto">
          <a:xfrm>
            <a:off x="3568700" y="1066800"/>
            <a:ext cx="5105400" cy="21463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スライド23の図1</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共変成分と反変成分: 物性テンソル</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a:t>不変量 (スカラー) を既知の共変・反変成分で表すことで判別できる</a:t>
                </a:r>
              </a:p>
              <a:p>
                <a:pPr lvl="0"/>
                <a:r>
                  <a:rPr b="1"/>
                  <a:t>電界ベクトル</a:t>
                </a:r>
                <a:r>
                  <a:rPr/>
                  <a:t>: </a:t>
                </a:r>
                <a14:m>
                  <m:oMath xmlns:m="http://schemas.openxmlformats.org/officeDocument/2006/math">
                    <m:r>
                      <m:rPr>
                        <m:sty m:val="b"/>
                      </m:rPr>
                      <m:t>E</m:t>
                    </m:r>
                    <m:r>
                      <m:rPr>
                        <m:sty m:val="p"/>
                      </m:rPr>
                      <m:t>=</m:t>
                    </m:r>
                    <m:sSup>
                      <m:e>
                        <m:r>
                          <m:t>E</m:t>
                        </m:r>
                      </m:e>
                      <m:sup>
                        <m:r>
                          <m:t>j</m:t>
                        </m:r>
                      </m:sup>
                    </m:sSup>
                    <m:sSub>
                      <m:e>
                        <m:r>
                          <m:rPr>
                            <m:sty m:val="b"/>
                          </m:rPr>
                          <m:t>e</m:t>
                        </m:r>
                      </m:e>
                      <m:sub>
                        <m:r>
                          <m:t>j</m:t>
                        </m:r>
                      </m:sub>
                    </m:sSub>
                  </m:oMath>
                </a14:m>
              </a:p>
              <a:p>
                <a:pPr lvl="1"/>
                <a:r>
                  <a:rPr/>
                  <a:t>電界ベクトル成分 </a:t>
                </a:r>
                <a14:m>
                  <m:oMath xmlns:m="http://schemas.openxmlformats.org/officeDocument/2006/math">
                    <m:sSup>
                      <m:e>
                        <m:r>
                          <m:t>E</m:t>
                        </m:r>
                      </m:e>
                      <m:sup>
                        <m:r>
                          <m:t>j</m:t>
                        </m:r>
                      </m:sup>
                    </m:sSup>
                  </m:oMath>
                </a14:m>
                <a:r>
                  <a:rPr/>
                  <a:t>: </a:t>
                </a:r>
                <a:r>
                  <a:rPr b="1"/>
                  <a:t>反変テンソル</a:t>
                </a:r>
              </a:p>
              <a:p>
                <a:pPr lvl="0"/>
                <a:r>
                  <a:rPr b="1"/>
                  <a:t>誘電率テンソル </a:t>
                </a:r>
                <a14:m>
                  <m:oMath xmlns:m="http://schemas.openxmlformats.org/officeDocument/2006/math">
                    <m:sSub>
                      <m:e>
                        <m:r>
                          <m:t>ϵ</m:t>
                        </m:r>
                      </m:e>
                      <m:sub>
                        <m:r>
                          <m:t>i</m:t>
                        </m:r>
                        <m:r>
                          <m:t>j</m:t>
                        </m:r>
                      </m:sub>
                    </m:sSub>
                  </m:oMath>
                </a14:m>
                <a:r>
                  <a:rPr/>
                  <a:t>:</a:t>
                </a:r>
              </a:p>
              <a:p>
                <a:pPr lvl="1"/>
                <a:r>
                  <a:rPr/>
                  <a:t>自由エネルギー </a:t>
                </a:r>
                <a14:m>
                  <m:oMath xmlns:m="http://schemas.openxmlformats.org/officeDocument/2006/math">
                    <m:r>
                      <m:t>G</m:t>
                    </m:r>
                    <m:r>
                      <m:rPr>
                        <m:sty m:val="p"/>
                      </m:rPr>
                      <m:t>=</m:t>
                    </m:r>
                    <m:sSub>
                      <m:e>
                        <m:r>
                          <m:t>G</m:t>
                        </m:r>
                      </m:e>
                      <m:sub>
                        <m:r>
                          <m:t>0</m:t>
                        </m:r>
                      </m:sub>
                    </m:sSub>
                    <m:r>
                      <m:rPr>
                        <m:sty m:val="p"/>
                      </m:rPr>
                      <m:t>+</m:t>
                    </m:r>
                    <m:f>
                      <m:fPr>
                        <m:type m:val="bar"/>
                      </m:fPr>
                      <m:num>
                        <m:r>
                          <m:t>1</m:t>
                        </m:r>
                      </m:num>
                      <m:den>
                        <m:r>
                          <m:t>2</m:t>
                        </m:r>
                      </m:den>
                    </m:f>
                    <m:sSub>
                      <m:e>
                        <m:r>
                          <m:t>ϵ</m:t>
                        </m:r>
                      </m:e>
                      <m:sub>
                        <m:r>
                          <m:t>i</m:t>
                        </m:r>
                        <m:r>
                          <m:t>j</m:t>
                        </m:r>
                      </m:sub>
                    </m:sSub>
                    <m:sSup>
                      <m:e>
                        <m:r>
                          <m:t>E</m:t>
                        </m:r>
                      </m:e>
                      <m:sup>
                        <m:r>
                          <m:t>i</m:t>
                        </m:r>
                      </m:sup>
                    </m:sSup>
                    <m:sSup>
                      <m:e>
                        <m:r>
                          <m:t>E</m:t>
                        </m:r>
                      </m:e>
                      <m:sup>
                        <m:r>
                          <m:t>j</m:t>
                        </m:r>
                      </m:sup>
                    </m:sSup>
                  </m:oMath>
                </a14:m>
              </a:p>
              <a:p>
                <a:pPr lvl="1"/>
                <a14:m>
                  <m:oMath xmlns:m="http://schemas.openxmlformats.org/officeDocument/2006/math">
                    <m:r>
                      <m:t>G</m:t>
                    </m:r>
                  </m:oMath>
                </a14:m>
                <a:r>
                  <a:rPr/>
                  <a:t> はスカラー、</a:t>
                </a:r>
                <a14:m>
                  <m:oMath xmlns:m="http://schemas.openxmlformats.org/officeDocument/2006/math">
                    <m:sSup>
                      <m:e>
                        <m:r>
                          <m:t>E</m:t>
                        </m:r>
                      </m:e>
                      <m:sup>
                        <m:r>
                          <m:t>i</m:t>
                        </m:r>
                      </m:sup>
                    </m:sSup>
                    <m:r>
                      <m:rPr>
                        <m:sty m:val="p"/>
                      </m:rPr>
                      <m:t>,</m:t>
                    </m:r>
                    <m:sSup>
                      <m:e>
                        <m:r>
                          <m:t>E</m:t>
                        </m:r>
                      </m:e>
                      <m:sup>
                        <m:r>
                          <m:t>j</m:t>
                        </m:r>
                      </m:sup>
                    </m:sSup>
                  </m:oMath>
                </a14:m>
                <a:r>
                  <a:rPr/>
                  <a:t> は反変テンソルなので、</a:t>
                </a:r>
                <a14:m>
                  <m:oMath xmlns:m="http://schemas.openxmlformats.org/officeDocument/2006/math">
                    <m:sSub>
                      <m:e>
                        <m:r>
                          <m:t>ϵ</m:t>
                        </m:r>
                      </m:e>
                      <m:sub>
                        <m:r>
                          <m:t>i</m:t>
                        </m:r>
                        <m:r>
                          <m:t>j</m:t>
                        </m:r>
                      </m:sub>
                    </m:sSub>
                  </m:oMath>
                </a14:m>
                <a:r>
                  <a:rPr/>
                  <a:t> は</a:t>
                </a:r>
                <a:r>
                  <a:rPr b="1"/>
                  <a:t>2階の共変テンソル</a:t>
                </a:r>
              </a:p>
              <a:p>
                <a:pPr lvl="0"/>
                <a:r>
                  <a:rPr b="1"/>
                  <a:t>歪みテンソル </a:t>
                </a:r>
                <a14:m>
                  <m:oMath xmlns:m="http://schemas.openxmlformats.org/officeDocument/2006/math">
                    <m:sSubSup>
                      <m:e>
                        <m:r>
                          <m:t>ϵ</m:t>
                        </m:r>
                      </m:e>
                      <m:sub>
                        <m:r>
                          <m:t>j</m:t>
                        </m:r>
                      </m:sub>
                      <m:sup>
                        <m:r>
                          <m:t>i</m:t>
                        </m:r>
                      </m:sup>
                    </m:sSubSup>
                  </m:oMath>
                </a14:m>
                <a:r>
                  <a:rPr/>
                  <a:t>:</a:t>
                </a:r>
              </a:p>
              <a:p>
                <a:pPr lvl="1"/>
                <a14:m>
                  <m:oMath xmlns:m="http://schemas.openxmlformats.org/officeDocument/2006/math">
                    <m:sSubSup>
                      <m:e>
                        <m:r>
                          <m:t>ϵ</m:t>
                        </m:r>
                      </m:e>
                      <m:sub>
                        <m:r>
                          <m:t>j</m:t>
                        </m:r>
                      </m:sub>
                      <m:sup>
                        <m:r>
                          <m:t>i</m:t>
                        </m:r>
                      </m:sup>
                    </m:sSubSup>
                    <m:r>
                      <m:rPr>
                        <m:sty m:val="p"/>
                      </m:rPr>
                      <m:t>=</m:t>
                    </m:r>
                    <m:f>
                      <m:fPr>
                        <m:type m:val="bar"/>
                      </m:fPr>
                      <m:num>
                        <m:r>
                          <m:rPr>
                            <m:sty m:val="p"/>
                          </m:rPr>
                          <m:t>∂</m:t>
                        </m:r>
                        <m:r>
                          <m:rPr>
                            <m:sty m:val="p"/>
                          </m:rPr>
                          <m:t>(</m:t>
                        </m:r>
                        <m:r>
                          <m:t>δ</m:t>
                        </m:r>
                        <m:sSup>
                          <m:e>
                            <m:r>
                              <m:t>x</m:t>
                            </m:r>
                          </m:e>
                          <m:sup>
                            <m:r>
                              <m:t>i</m:t>
                            </m:r>
                          </m:sup>
                        </m:sSup>
                        <m:r>
                          <m:rPr>
                            <m:sty m:val="p"/>
                          </m:rPr>
                          <m:t>)</m:t>
                        </m:r>
                      </m:num>
                      <m:den>
                        <m:r>
                          <m:rPr>
                            <m:sty m:val="p"/>
                          </m:rPr>
                          <m:t>∂</m:t>
                        </m:r>
                        <m:sSup>
                          <m:e>
                            <m:r>
                              <m:t>x</m:t>
                            </m:r>
                          </m:e>
                          <m:sup>
                            <m:r>
                              <m:t>j</m:t>
                            </m:r>
                          </m:sup>
                        </m:sSup>
                      </m:den>
                    </m:f>
                  </m:oMath>
                </a14:m>
              </a:p>
              <a:p>
                <a:pPr lvl="1"/>
                <a14:m>
                  <m:oMath xmlns:m="http://schemas.openxmlformats.org/officeDocument/2006/math">
                    <m:r>
                      <m:t>δ</m:t>
                    </m:r>
                    <m:sSup>
                      <m:e>
                        <m:r>
                          <m:t>x</m:t>
                        </m:r>
                      </m:e>
                      <m:sup>
                        <m:r>
                          <m:t>i</m:t>
                        </m:r>
                      </m:sup>
                    </m:sSup>
                  </m:oMath>
                </a14:m>
                <a:r>
                  <a:rPr/>
                  <a:t> は反変、微分で共変になるため、</a:t>
                </a:r>
                <a14:m>
                  <m:oMath xmlns:m="http://schemas.openxmlformats.org/officeDocument/2006/math">
                    <m:sSubSup>
                      <m:e>
                        <m:r>
                          <m:t>ϵ</m:t>
                        </m:r>
                      </m:e>
                      <m:sub>
                        <m:r>
                          <m:t>j</m:t>
                        </m:r>
                      </m:sub>
                      <m:sup>
                        <m:r>
                          <m:t>i</m:t>
                        </m:r>
                      </m:sup>
                    </m:sSubSup>
                  </m:oMath>
                </a14:m>
                <a:r>
                  <a:rPr/>
                  <a:t> は</a:t>
                </a:r>
                <a:r>
                  <a:rPr b="1"/>
                  <a:t>1階反変・1階共変の混合テンソル</a:t>
                </a:r>
              </a:p>
              <a:p>
                <a:pPr lvl="0"/>
                <a:r>
                  <a:rPr b="1"/>
                  <a:t>弾性テンソル </a:t>
                </a:r>
                <a14:m>
                  <m:oMath xmlns:m="http://schemas.openxmlformats.org/officeDocument/2006/math">
                    <m:sSubSup>
                      <m:e>
                        <m:r>
                          <m:t>C</m:t>
                        </m:r>
                      </m:e>
                      <m:sub>
                        <m:r>
                          <m:t>k</m:t>
                        </m:r>
                        <m:r>
                          <m:t>l</m:t>
                        </m:r>
                      </m:sub>
                      <m:sup>
                        <m:r>
                          <m:t>i</m:t>
                        </m:r>
                        <m:r>
                          <m:t>j</m:t>
                        </m:r>
                      </m:sup>
                    </m:sSubSup>
                  </m:oMath>
                </a14:m>
                <a:r>
                  <a:rPr/>
                  <a:t>:</a:t>
                </a:r>
              </a:p>
              <a:p>
                <a:pPr lvl="1"/>
                <a14:m>
                  <m:oMath xmlns:m="http://schemas.openxmlformats.org/officeDocument/2006/math">
                    <m:r>
                      <m:t>G</m:t>
                    </m:r>
                    <m:r>
                      <m:rPr>
                        <m:sty m:val="p"/>
                      </m:rPr>
                      <m:t>=</m:t>
                    </m:r>
                    <m:sSub>
                      <m:e>
                        <m:r>
                          <m:t>G</m:t>
                        </m:r>
                      </m:e>
                      <m:sub>
                        <m:r>
                          <m:t>0</m:t>
                        </m:r>
                      </m:sub>
                    </m:sSub>
                    <m:r>
                      <m:rPr>
                        <m:sty m:val="p"/>
                      </m:rPr>
                      <m:t>+</m:t>
                    </m:r>
                    <m:f>
                      <m:fPr>
                        <m:type m:val="bar"/>
                      </m:fPr>
                      <m:num>
                        <m:r>
                          <m:t>1</m:t>
                        </m:r>
                      </m:num>
                      <m:den>
                        <m:r>
                          <m:t>2</m:t>
                        </m:r>
                      </m:den>
                    </m:f>
                    <m:sSubSup>
                      <m:e>
                        <m:r>
                          <m:t>C</m:t>
                        </m:r>
                      </m:e>
                      <m:sub>
                        <m:r>
                          <m:t>k</m:t>
                        </m:r>
                        <m:r>
                          <m:t>l</m:t>
                        </m:r>
                      </m:sub>
                      <m:sup>
                        <m:r>
                          <m:t>i</m:t>
                        </m:r>
                        <m:r>
                          <m:t>j</m:t>
                        </m:r>
                      </m:sup>
                    </m:sSubSup>
                    <m:sSubSup>
                      <m:e>
                        <m:r>
                          <m:t>ϵ</m:t>
                        </m:r>
                      </m:e>
                      <m:sub>
                        <m:r>
                          <m:t>l</m:t>
                        </m:r>
                      </m:sub>
                      <m:sup>
                        <m:r>
                          <m:t>k</m:t>
                        </m:r>
                      </m:sup>
                    </m:sSubSup>
                    <m:sSubSup>
                      <m:e>
                        <m:r>
                          <m:t>ϵ</m:t>
                        </m:r>
                      </m:e>
                      <m:sub>
                        <m:r>
                          <m:t>j</m:t>
                        </m:r>
                      </m:sub>
                      <m:sup>
                        <m:r>
                          <m:t>i</m:t>
                        </m:r>
                      </m:sup>
                    </m:sSubSup>
                  </m:oMath>
                </a14:m>
              </a:p>
              <a:p>
                <a:pPr lvl="1"/>
                <a14:m>
                  <m:oMath xmlns:m="http://schemas.openxmlformats.org/officeDocument/2006/math">
                    <m:sSubSup>
                      <m:e>
                        <m:r>
                          <m:t>C</m:t>
                        </m:r>
                      </m:e>
                      <m:sub>
                        <m:r>
                          <m:t>k</m:t>
                        </m:r>
                        <m:r>
                          <m:t>l</m:t>
                        </m:r>
                      </m:sub>
                      <m:sup>
                        <m:r>
                          <m:t>i</m:t>
                        </m:r>
                        <m:r>
                          <m:t>j</m:t>
                        </m:r>
                      </m:sup>
                    </m:sSubSup>
                  </m:oMath>
                </a14:m>
                <a:r>
                  <a:rPr/>
                  <a:t> は</a:t>
                </a:r>
                <a:r>
                  <a:rPr b="1"/>
                  <a:t>4階の混合テンソル</a:t>
                </a:r>
                <a:r>
                  <a:rPr/>
                  <a:t> (2階反変・2階共変)</a:t>
                </a:r>
              </a:p>
              <a:p>
                <a:pPr lvl="0"/>
                <a:r>
                  <a:rPr/>
                  <a:t>非直交座標系のベクトル解析は、理論解析で重要</a:t>
                </a:r>
              </a:p>
              <a:p>
                <a:pPr lvl="0"/>
                <a:r>
                  <a:rPr/>
                  <a:t>実際の材料のテンソル成分と関係づけるのは難しい:</a:t>
                </a:r>
              </a:p>
              <a:p>
                <a:pPr lvl="1"/>
                <a:r>
                  <a:rPr/>
                  <a:t>単結晶ならテンソル成分と対応付けられる</a:t>
                </a:r>
              </a:p>
              <a:p>
                <a:pPr lvl="1"/>
                <a:r>
                  <a:rPr/>
                  <a:t>多結晶の場合、対角化して主値の平均で対応づけられる</a:t>
                </a:r>
              </a:p>
              <a:p>
                <a:pPr lvl="1"/>
                <a:r>
                  <a:rPr/>
                  <a:t>理論計算 (VASP など) ではデカルト座標に関するテンソルを出力している</a:t>
                </a:r>
              </a:p>
            </p:txBody>
          </p:sp>
        </mc:Choice>
      </mc:AlternateContent>
      <p:pic>
        <p:nvPicPr>
          <p:cNvPr descr="images\slide24_image1.png" id="0" name="Picture 1"/>
          <p:cNvPicPr>
            <a:picLocks noGrp="1" noChangeAspect="1"/>
          </p:cNvPicPr>
          <p:nvPr/>
        </p:nvPicPr>
        <p:blipFill>
          <a:blip r:embed="rId2"/>
          <a:stretch>
            <a:fillRect/>
          </a:stretch>
        </p:blipFill>
        <p:spPr bwMode="auto">
          <a:xfrm>
            <a:off x="3568700" y="787400"/>
            <a:ext cx="5105400" cy="27051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スライド24の図1</a:t>
            </a:r>
          </a:p>
        </p:txBody>
      </p:sp>
    </p:spTree>
  </p:cSld>
</p:sld>
</file>

<file path=ppt/slides/slide28.xml><?xml version="1.0" encoding="UTF-8"?><p:sld xmlns:a="http://schemas.openxmlformats.org/drawingml/2006/main" xmlns:r="http://schemas.openxmlformats.org/officeDocument/2006/relationships" xmlns:p="http://schemas.openxmlformats.org/presentationml/2006/main"><p:cSld><p:spTree><p:nvGrpSpPr><p:cNvPr id="1" name="" /><p:cNvGrpSpPr /><p:nvPr /></p:nvGrpSpPr><p:grpSpPr><a:xfrm><a:off x="0" y="0" /><a:ext cx="0" cy="0" /><a:chOff x="0" y="0" /><a:chExt cx="0" cy="0" /></a:xfrm></p:grpSpPr><p:sp><p:nvSpPr><p:cNvPr id="2" name="Title 1" /><p:cNvSpPr><a:spLocks noGrp="1" /></p:cNvSpPr><p:nvPr><p:ph type="title" /></p:nvPr></p:nvSpPr><p:spPr><a:xfrm><a:off x="457201" y="204787" /><a:ext cx="3008313" cy="871538" /></a:xfrm></p:spPr><p:txBody><a:bodyPr /><a:lstStyle /><a:p><a:pPr lvl="0" indent="0" marL="0"><a:buNone /></a:pPr><a:r><a:rPr /><a:t>共変成分と反変成分: 一般的な規則</a:t></a:r></a:p></p:txBody></p:sp><mc:AlternateContent xmlns:mc="http://schemas.openxmlformats.org/markup-compatibility/2006"><mc:Choice xmlns:a14="http://schemas.microsoft.com/office/drawing/2010/main" Requires="a14"><p:sp><p:nvSpPr><p:cNvPr id="4" name="Text Placeholder 3" /><p:cNvSpPr><a:spLocks noGrp="1" /></p:cNvSpPr><p:nvPr><p:ph idx="2" sz="half" type="body" /></p:nvPr></p:nvSpPr><p:spPr /><p:txBody><a:bodyPr /><a:lstStyle /><a:p><a:pPr lvl="0" /><a:r><a:rPr /><a:t>基本ベクトルと座標の共変・反変は入れ替わる</a:t></a:r></a:p><a:p><a:pPr lvl="0" /><a:r><a:rPr /><a:t>実空間と逆空間の共変・反変は入れ替わる</a:t></a:r></a:p><a:p><a:pPr lvl="0" /><a:r><a:rPr /><a:t>微分により共変と反変が入れ替わる</a:t></a:r></a:p><a:p><a:pPr lvl="0" /><a:r><a:rPr /><a:t>計量テンソル </a:t></a:r><a14:m><m:oMath xmlns:m="http://schemas.openxmlformats.org/officeDocument/2006/math"><m:sSub><m:e><m:r><m:t>g</m:t></m:r></m:e><m:sub><m:r><m:t>i</m:t></m:r><m:r><m:t>j</m:t></m:r></m:sub></m:sSub><m:r><m:rPr><m:sty m:val="p" /></m:rPr><m:t>,</m:t></m:r><m:sSup><m:e><m:r><m:t>g</m:t></m:r></m:e><m:sup><m:r><m:t>i</m:t></m:r><m:r><m:t>j</m:t></m:r></m:sup></m:sSup></m:oMath></a14:m><a:r><a:rPr /><a:t> により、共変成分と反変成分を入れ替えられる</a:t></a:r></a:p></p:txBody></p:sp></mc:Choice></mc:AlternateContent><p:graphicFrame><p:nvGraphicFramePr><p:cNvPr id="6" name="Content Placeholder 5" /><p:cNvGraphicFramePr><a:graphicFrameLocks noGrp="1" /></p:cNvGraphicFramePr><p:nvPr><p:ph idx="1" /></p:nvPr></p:nvGraphicFramePr><p:xfrm><a:off x="3568700" y="203200" /><a:ext cx="5105400" cy="4381500" /></p:xfrm><a:graphic><a:graphicData uri="http://schemas.openxmlformats.org/drawingml/2006/table"><a:tbl><a:tblPr firstRow="1" bandRow="1"><a:tableStyleId>{5C22544A-7EE6-4342-B048-85BDC9FD1C3A}</a:tableStyleId></a:tblPr><a:tblGrid><a:gridCol w="774700" /><a:gridCol w="723900" /><a:gridCol w="520700" /><a:gridCol w="825500" /><a:gridCol w="723900" /><a:gridCol w="520700" /><a:gridCol w="1028700" /></a:tblGrid><a:tr h="0"><a:tc><a:txBody><a:bodyPr /><a:lstStyle /><a:p><a:endParaRPr /></a:p></a:txBody><a:tcPr /></a:tc><a:tc><a:txBody><a:bodyPr /><a:lstStyle /><a:p><a:pPr lvl="0" indent="0" marL="0" algn="l"><a:buNone /></a:pPr><a:r><a:rPr /><a:t>実格子ベクトル</a:t></a:r></a:p></a:txBody><a:tcPr /></a:tc><a:tc><a:txBody><a:bodyPr /><a:lstStyle /><a:p><a:pPr lvl="0" indent="0" marL="0" algn="l"><a:buNone /></a:pPr><a:r><a:rPr /><a:t>実格子座標</a:t></a:r></a:p></a:txBody><a:tcPr /></a:tc><a:tc><a:txBody><a:bodyPr /><a:lstStyle /><a:p><a:pPr lvl="0" indent="0" marL="0" algn="l"><a:buNone /></a:pPr><a:r><a:rPr /><a:t>実座標による微分</a:t></a:r></a:p></a:txBody><a:tcPr /></a:tc><a:tc><a:txBody><a:bodyPr /><a:lstStyle /><a:p><a:pPr lvl="0" indent="0" marL="0" algn="l"><a:buNone /></a:pPr><a:r><a:rPr /><a:t>逆格子ベクトル</a:t></a:r></a:p></a:txBody><a:tcPr /></a:tc><a:tc><a:txBody><a:bodyPr /><a:lstStyle /><a:p><a:pPr lvl="0" indent="0" marL="0" algn="l"><a:buNone /></a:pPr><a:r><a:rPr /><a:t>逆格子座標</a:t></a:r></a:p></a:txBody><a:tcPr /></a:tc><a:tc><a:txBody><a:bodyPr /><a:lstStyle /><a:p><a:pPr lvl="0" indent="0" marL="0" algn="l"><a:buNone /></a:pPr><a:r><a:rPr /><a:t>逆格子座標による微分</a:t></a:r></a:p></a:txBody><a:tcPr /></a:tc></a:tr><a:tr h="0"><a:tc><a:txBody><a:bodyPr /><a:lstStyle /><a:p><a:pPr lvl="0" indent="0" marL="0" algn="l"><a:buNone /></a:pPr><a:r><a:rPr b="1" /><a:t>共変成分</a:t></a:r></a:p></a:txBody></a:tc><a:tc><a:txBody><a:bodyPr /><a:lstStyle /><a:p><a:pPr lvl="0" indent="0" marL="0" algn="l"><a:buNone /></a:pPr><a14:m><m:oMath xmlns:m="http://schemas.openxmlformats.org/officeDocument/2006/math"><m:sSub><m:e><m:r><m:rPr><m:sty m:val="b" /></m:rPr><m:t>a</m:t></m:r></m:e><m:sub><m:r><m:t>i</m:t></m:r></m:sub></m:sSub></m:oMath></a14:m></a:p></a:txBody></a:tc><a:tc><a:txBody><a:bodyPr /><a:lstStyle /><a:p><a:endParaRPr /></a:p></a:txBody></a:tc><a:tc><a:txBody><a:bodyPr /><a:lstStyle /><a:p><a:pPr lvl="0" indent="0" marL="0" algn="l"><a:buNone /></a:pPr><a14:m><m:oMath xmlns:m="http://schemas.openxmlformats.org/officeDocument/2006/math"><m:f><m:fPr><m:type m:val="bar" /></m:fPr><m:num><m:r><m:rPr><m:sty m:val="p" /></m:rPr><m:t>∂</m:t></m:r><m:r><m:t>F</m:t></m:r></m:num><m:den><m:r><m:rPr><m:sty m:val="p" /></m:rPr><m:t>∂</m:t></m:r><m:sSup><m:e><m:r><m:t>x</m:t></m:r></m:e><m:sup><m:r><m:t>i</m:t></m:r></m:sup></m:sSup></m:den></m:f></m:oMath></a14:m></a:p></a:txBody></a:tc><a:tc><a:txBody><a:bodyPr /><a:lstStyle /><a:p><a:endParaRPr /></a:p></a:txBody></a:tc><a:tc><a:txBody><a:bodyPr /><a:lstStyle /><a:p><a:pPr lvl="0" indent="0" marL="0" algn="l"><a:buNone /></a:pPr><a14:m><m:oMath xmlns:m="http://schemas.openxmlformats.org/officeDocument/2006/math"><m:sSub><m:e><m:r><m:t>h</m:t></m:r></m:e><m:sub><m:r><m:t>i</m:t></m:r></m:sub></m:sSub></m:oMath></a14:m></a:p></a:txBody></a:tc><a:tc><a:txBody><a:bodyPr /><a:lstStyle /><a:p><a:endParaRPr /></a:p></a:txBody></a:tc></a:tr><a:tr h="0"><a:tc><a:txBody><a:bodyPr /><a:lstStyle /><a:p><a:pPr lvl="0" indent="0" marL="0" algn="l"><a:buNone /></a:pPr><a:r><a:rPr b="1" /><a:t>反変成分</a:t></a:r></a:p></a:txBody></a:tc><a:tc><a:txBody><a:bodyPr /><a:lstStyle /><a:p><a:endParaRPr /></a:p></a:txBody></a:tc><a:tc><a:txBody><a:bodyPr /><a:lstStyle /><a:p><a:pPr lvl="0" indent="0" marL="0" algn="l"><a:buNone /></a:pPr><a14:m><m:oMath xmlns:m="http://schemas.openxmlformats.org/officeDocument/2006/math"><m:sSup><m:e><m:r><m:t>x</m:t></m:r></m:e><m:sup><m:r><m:t>i</m:t></m:r></m:sup></m:sSup></m:oMath></a14:m></a:p></a:txBody></a:tc><a:tc><a:txBody><a:bodyPr /><a:lstStyle /><a:p><a:endParaRPr /></a:p></a:txBody></a:tc><a:tc><a:txBody><a:bodyPr /><a:lstStyle /><a:p><a:pPr lvl="0" indent="0" marL="0" algn="l"><a:buNone /></a:pPr><a14:m><m:oMath xmlns:m="http://schemas.openxmlformats.org/officeDocument/2006/math"><m:sSup><m:e><m:r><m:rPr><m:sty m:val="b" /></m:rPr><m:t>a</m:t></m:r></m:e><m:sup><m:r><m:rPr><m:sty m:val="p" /></m:rPr><m:t>*</m:t></m:r><m:r><m:t>i</m:t></m:r></m:sup></m:sSup></m:oMath></a14:m></a:p></a:txBody></a:tc><a:tc><a:txBody><a:bodyPr /><a:lstStyle /><a:p><a:endParaRPr /></a:p></a:txBody></a:tc><a:tc><a:txBody><a:bodyPr /><a:lstStyle /><a:p><a:pPr lvl="0" indent="0" marL="0" algn="l"><a:buNone /></a:pPr><a14:m><m:oMath xmlns:m="http://schemas.openxmlformats.org/officeDocument/2006/math"><m:f><m:fPr><m:type m:val="bar" /></m:fPr><m:num><m:r><m:rPr><m:sty m:val="p" /></m:rPr><m:t>∂</m:t></m:r><m:r><m:t>F</m:t></m:r></m:num><m:den><m:r><m:rPr><m:sty m:val="p" /></m:rPr><m:t>∂</m:t></m:r><m:sSub><m:e><m:r><m:t>h</m:t></m:r></m:e><m:sub><m:r><m:t>i</m:t></m:r></m:sub></m:sSub></m:den></m:f></m:oMath></a14:m></a:p></a:txBody></a:tc></a:tr></a:tbl></a:graphicData></a:graphic></p:graphicFrame></p:spTree></p:cSld></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slide25_image1.png" id="0" name="Picture 1"/>
          <p:cNvPicPr>
            <a:picLocks noGrp="1" noChangeAspect="1"/>
          </p:cNvPicPr>
          <p:nvPr/>
        </p:nvPicPr>
        <p:blipFill>
          <a:blip r:embed="rId2"/>
          <a:stretch>
            <a:fillRect/>
          </a:stretch>
        </p:blipFill>
        <p:spPr bwMode="auto">
          <a:xfrm>
            <a:off x="457200" y="1778000"/>
            <a:ext cx="8229600" cy="1714500"/>
          </a:xfrm>
          <a:prstGeom prst="rect">
            <a:avLst/>
          </a:prstGeom>
          <a:noFill/>
          <a:ln w="9525">
            <a:noFill/>
            <a:headEnd/>
            <a:tailEnd/>
          </a:ln>
        </p:spPr>
      </p:pic>
      <p:sp>
        <p:nvSpPr>
          <p:cNvPr id="1" name="TextBox 3"/>
          <p:cNvSpPr txBox="1"/>
          <p:nvPr>
            <p:ph idx="1"/>
          </p:nvPr>
        </p:nvSpPr>
        <p:spPr>
          <a:xfrm>
            <a:off x="457200" y="4076700"/>
            <a:ext cx="8229600" cy="508000"/>
          </a:xfrm>
          <a:prstGeom prst="rect">
            <a:avLst/>
          </a:prstGeom>
          <a:noFill/>
        </p:spPr>
        <p:txBody>
          <a:bodyPr/>
          <a:lstStyle/>
          <a:p>
            <a:pPr lvl="0" indent="0" marL="0" algn="ctr">
              <a:buNone/>
            </a:pPr>
            <a:r>
              <a:rPr/>
              <a:t>スライド25の図1</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実格子と逆格子</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共変座標と反変座標は同じ基底ベクトルで異なる座標の取り方に当たる</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座標1 (規定座標系, 斜座標系)</a:t>
                </a:r>
                <a:r>
                  <a:rPr/>
                  <a:t>:</a:t>
                </a:r>
              </a:p>
              <a:p>
                <a:pPr lvl="1"/>
                <a14:m>
                  <m:oMath xmlns:m="http://schemas.openxmlformats.org/officeDocument/2006/math">
                    <m:r>
                      <m:rPr>
                        <m:sty m:val="b"/>
                      </m:rPr>
                      <m:t>r</m:t>
                    </m:r>
                    <m:r>
                      <m:rPr>
                        <m:sty m:val="p"/>
                      </m:rPr>
                      <m:t>=</m:t>
                    </m:r>
                    <m:sSup>
                      <m:e>
                        <m:r>
                          <m:t>x</m:t>
                        </m:r>
                      </m:e>
                      <m:sup>
                        <m:r>
                          <m:t>1</m:t>
                        </m:r>
                      </m:sup>
                    </m:sSup>
                    <m:sSub>
                      <m:e>
                        <m:r>
                          <m:rPr>
                            <m:sty m:val="b"/>
                          </m:rPr>
                          <m:t>a</m:t>
                        </m:r>
                      </m:e>
                      <m:sub>
                        <m:r>
                          <m:t>1</m:t>
                        </m:r>
                      </m:sub>
                    </m:sSub>
                    <m:r>
                      <m:rPr>
                        <m:sty m:val="p"/>
                      </m:rPr>
                      <m:t>+</m:t>
                    </m:r>
                    <m:sSup>
                      <m:e>
                        <m:r>
                          <m:t>x</m:t>
                        </m:r>
                      </m:e>
                      <m:sup>
                        <m:r>
                          <m:t>2</m:t>
                        </m:r>
                      </m:sup>
                    </m:sSup>
                    <m:sSub>
                      <m:e>
                        <m:r>
                          <m:rPr>
                            <m:sty m:val="b"/>
                          </m:rPr>
                          <m:t>a</m:t>
                        </m:r>
                      </m:e>
                      <m:sub>
                        <m:r>
                          <m:t>2</m:t>
                        </m:r>
                      </m:sub>
                    </m:sSub>
                  </m:oMath>
                </a14:m>
              </a:p>
              <a:p>
                <a:pPr lvl="1"/>
                <a14:m>
                  <m:oMath xmlns:m="http://schemas.openxmlformats.org/officeDocument/2006/math">
                    <m:sSup>
                      <m:e>
                        <m:r>
                          <m:t>x</m:t>
                        </m:r>
                      </m:e>
                      <m:sup>
                        <m:r>
                          <m:t>1</m:t>
                        </m:r>
                      </m:sup>
                    </m:sSup>
                    <m:r>
                      <m:rPr>
                        <m:sty m:val="p"/>
                      </m:rPr>
                      <m:t>,</m:t>
                    </m:r>
                    <m:sSup>
                      <m:e>
                        <m:r>
                          <m:t>x</m:t>
                        </m:r>
                      </m:e>
                      <m:sup>
                        <m:r>
                          <m:t>2</m:t>
                        </m:r>
                      </m:sup>
                    </m:sSup>
                  </m:oMath>
                </a14:m>
                <a:r>
                  <a:rPr/>
                  <a:t> は平行四辺形の成分（反変座標）</a:t>
                </a:r>
              </a:p>
              <a:p>
                <a:pPr lvl="0"/>
                <a:r>
                  <a:rPr b="1"/>
                  <a:t>座標2 (正射影座標系)</a:t>
                </a:r>
                <a:r>
                  <a:rPr/>
                  <a:t>:</a:t>
                </a:r>
              </a:p>
              <a:p>
                <a:pPr lvl="1"/>
                <a14:m>
                  <m:oMath xmlns:m="http://schemas.openxmlformats.org/officeDocument/2006/math">
                    <m:r>
                      <m:rPr>
                        <m:sty m:val="b"/>
                      </m:rPr>
                      <m:t>r</m:t>
                    </m:r>
                    <m:r>
                      <m:rPr>
                        <m:sty m:val="p"/>
                      </m:rPr>
                      <m:t>=</m:t>
                    </m:r>
                    <m:sSub>
                      <m:e>
                        <m:r>
                          <m:t>x</m:t>
                        </m:r>
                      </m:e>
                      <m:sub>
                        <m:r>
                          <m:t>1</m:t>
                        </m:r>
                      </m:sub>
                    </m:sSub>
                    <m:sSup>
                      <m:e>
                        <m:r>
                          <m:rPr>
                            <m:sty m:val="b"/>
                          </m:rPr>
                          <m:t>a</m:t>
                        </m:r>
                      </m:e>
                      <m:sup>
                        <m:r>
                          <m:rPr>
                            <m:sty m:val="p"/>
                          </m:rPr>
                          <m:t>*</m:t>
                        </m:r>
                        <m:r>
                          <m:t>1</m:t>
                        </m:r>
                      </m:sup>
                    </m:sSup>
                    <m:r>
                      <m:rPr>
                        <m:sty m:val="p"/>
                      </m:rPr>
                      <m:t>+</m:t>
                    </m:r>
                    <m:sSub>
                      <m:e>
                        <m:r>
                          <m:t>x</m:t>
                        </m:r>
                      </m:e>
                      <m:sub>
                        <m:r>
                          <m:t>2</m:t>
                        </m:r>
                      </m:sub>
                    </m:sSub>
                    <m:sSup>
                      <m:e>
                        <m:r>
                          <m:rPr>
                            <m:sty m:val="b"/>
                          </m:rPr>
                          <m:t>a</m:t>
                        </m:r>
                      </m:e>
                      <m:sup>
                        <m:r>
                          <m:rPr>
                            <m:sty m:val="p"/>
                          </m:rPr>
                          <m:t>*</m:t>
                        </m:r>
                        <m:r>
                          <m:t>2</m:t>
                        </m:r>
                      </m:sup>
                    </m:sSup>
                  </m:oMath>
                </a14:m>
              </a:p>
              <a:p>
                <a:pPr lvl="1"/>
                <a14:m>
                  <m:oMath xmlns:m="http://schemas.openxmlformats.org/officeDocument/2006/math">
                    <m:sSub>
                      <m:e>
                        <m:r>
                          <m:t>x</m:t>
                        </m:r>
                      </m:e>
                      <m:sub>
                        <m:r>
                          <m:t>1</m:t>
                        </m:r>
                      </m:sub>
                    </m:sSub>
                    <m:r>
                      <m:rPr>
                        <m:sty m:val="p"/>
                      </m:rPr>
                      <m:t>,</m:t>
                    </m:r>
                    <m:sSub>
                      <m:e>
                        <m:r>
                          <m:t>x</m:t>
                        </m:r>
                      </m:e>
                      <m:sub>
                        <m:r>
                          <m:t>2</m:t>
                        </m:r>
                      </m:sub>
                    </m:sSub>
                  </m:oMath>
                </a14:m>
                <a:r>
                  <a:rPr/>
                  <a:t> は逆格子ベクトルに対する平行四辺形の成分（共変座標）</a:t>
                </a:r>
              </a:p>
              <a:p>
                <a:pPr lvl="1"/>
                <a:r>
                  <a:rPr/>
                  <a:t>正射影座標系は、逆格子ベクトル </a:t>
                </a:r>
                <a14:m>
                  <m:oMath xmlns:m="http://schemas.openxmlformats.org/officeDocument/2006/math">
                    <m:sSup>
                      <m:e>
                        <m:r>
                          <m:rPr>
                            <m:sty m:val="b"/>
                          </m:rPr>
                          <m:t>a</m:t>
                        </m:r>
                      </m:e>
                      <m:sup>
                        <m:r>
                          <m:rPr>
                            <m:sty m:val="p"/>
                          </m:rPr>
                          <m:t>*</m:t>
                        </m:r>
                        <m:r>
                          <m:t>i</m:t>
                        </m:r>
                      </m:sup>
                    </m:sSup>
                  </m:oMath>
                </a14:m>
                <a:r>
                  <a:rPr/>
                  <a:t> に対しては規定座標系となる</a:t>
                </a:r>
              </a:p>
              <a:p>
                <a:pPr lvl="0"/>
                <a14:m>
                  <m:oMath xmlns:m="http://schemas.openxmlformats.org/officeDocument/2006/math">
                    <m:sSub>
                      <m:e>
                        <m:r>
                          <m:rPr>
                            <m:sty m:val="b"/>
                          </m:rPr>
                          <m:t>a</m:t>
                        </m:r>
                      </m:e>
                      <m:sub>
                        <m:r>
                          <m:t>1</m:t>
                        </m:r>
                      </m:sub>
                    </m:sSub>
                    <m:r>
                      <m:rPr>
                        <m:sty m:val="p"/>
                      </m:rPr>
                      <m:t>,</m:t>
                    </m:r>
                    <m:sSub>
                      <m:e>
                        <m:r>
                          <m:rPr>
                            <m:sty m:val="b"/>
                          </m:rPr>
                          <m:t>a</m:t>
                        </m:r>
                      </m:e>
                      <m:sub>
                        <m:r>
                          <m:t>2</m:t>
                        </m:r>
                      </m:sub>
                    </m:sSub>
                  </m:oMath>
                </a14:m>
                <a:r>
                  <a:rPr/>
                  <a:t> を基準にした「反変座標」と </a:t>
                </a:r>
                <a14:m>
                  <m:oMath xmlns:m="http://schemas.openxmlformats.org/officeDocument/2006/math">
                    <m:sSubSup>
                      <m:e>
                        <m:r>
                          <m:rPr>
                            <m:sty m:val="b"/>
                          </m:rPr>
                          <m:t>a</m:t>
                        </m:r>
                      </m:e>
                      <m:sub>
                        <m:r>
                          <m:t>1</m:t>
                        </m:r>
                      </m:sub>
                      <m:sup>
                        <m:r>
                          <m:rPr>
                            <m:sty m:val="p"/>
                          </m:rPr>
                          <m:t>*</m:t>
                        </m:r>
                      </m:sup>
                    </m:sSubSup>
                    <m:r>
                      <m:rPr>
                        <m:sty m:val="p"/>
                      </m:rPr>
                      <m:t>,</m:t>
                    </m:r>
                    <m:sSubSup>
                      <m:e>
                        <m:r>
                          <m:rPr>
                            <m:sty m:val="b"/>
                          </m:rPr>
                          <m:t>a</m:t>
                        </m:r>
                      </m:e>
                      <m:sub>
                        <m:r>
                          <m:t>2</m:t>
                        </m:r>
                      </m:sub>
                      <m:sup>
                        <m:r>
                          <m:rPr>
                            <m:sty m:val="p"/>
                          </m:rPr>
                          <m:t>*</m:t>
                        </m:r>
                      </m:sup>
                    </m:sSubSup>
                  </m:oMath>
                </a14:m>
                <a:r>
                  <a:rPr/>
                  <a:t> を基準にした「反変座標」（実空間の共変座標）の幾何学的意味</a:t>
                </a:r>
              </a:p>
            </p:txBody>
          </p:sp>
        </mc:Choice>
      </mc:AlternateContent>
      <p:pic>
        <p:nvPicPr>
          <p:cNvPr descr="images\slide26_image1.png" id="0" name="Picture 1"/>
          <p:cNvPicPr>
            <a:picLocks noGrp="1" noChangeAspect="1"/>
          </p:cNvPicPr>
          <p:nvPr/>
        </p:nvPicPr>
        <p:blipFill>
          <a:blip r:embed="rId2"/>
          <a:stretch>
            <a:fillRect/>
          </a:stretch>
        </p:blipFill>
        <p:spPr bwMode="auto">
          <a:xfrm>
            <a:off x="3568700" y="1714500"/>
            <a:ext cx="5105400" cy="8509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スライド26の図1</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逆格子の描き方</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逆格子の基本ベクトル </a:t>
                </a:r>
                <a14:m>
                  <m:oMath xmlns:m="http://schemas.openxmlformats.org/officeDocument/2006/math">
                    <m:sSubSup>
                      <m:e>
                        <m:r>
                          <m:rPr>
                            <m:sty m:val="b"/>
                          </m:rPr>
                          <m:t>a</m:t>
                        </m:r>
                      </m:e>
                      <m:sub>
                        <m:r>
                          <m:t>i</m:t>
                        </m:r>
                      </m:sub>
                      <m:sup>
                        <m:r>
                          <m:rPr>
                            <m:sty m:val="p"/>
                          </m:rPr>
                          <m:t>*</m:t>
                        </m:r>
                      </m:sup>
                    </m:sSubSup>
                  </m:oMath>
                </a14:m>
                <a:r>
                  <a:rPr b="1"/>
                  <a:t> の定義</a:t>
                </a:r>
              </a:p>
              <a:p>
                <a:pPr lvl="0"/>
                <a14:m>
                  <m:oMathPara xmlns:m="http://schemas.openxmlformats.org/officeDocument/2006/math">
                    <m:oMathParaPr>
                      <m:jc m:val="center"/>
                    </m:oMathParaPr>
                    <m:oMath>
                      <m:sSubSup>
                        <m:e>
                          <m:r>
                            <m:rPr>
                              <m:sty m:val="b"/>
                            </m:rPr>
                            <m:t>a</m:t>
                          </m:r>
                        </m:e>
                        <m:sub>
                          <m:r>
                            <m:t>1</m:t>
                          </m:r>
                        </m:sub>
                        <m:sup>
                          <m:r>
                            <m:rPr>
                              <m:sty m:val="p"/>
                            </m:rPr>
                            <m:t>*</m:t>
                          </m:r>
                        </m:sup>
                      </m:sSubSup>
                      <m:r>
                        <m:rPr>
                          <m:sty m:val="p"/>
                        </m:rPr>
                        <m:t>=</m:t>
                      </m:r>
                      <m:f>
                        <m:fPr>
                          <m:type m:val="bar"/>
                        </m:fPr>
                        <m:num>
                          <m:sSub>
                            <m:e>
                              <m:r>
                                <m:rPr>
                                  <m:sty m:val="b"/>
                                </m:rPr>
                                <m:t>a</m:t>
                              </m:r>
                            </m:e>
                            <m:sub>
                              <m:r>
                                <m:t>2</m:t>
                              </m:r>
                            </m:sub>
                          </m:sSub>
                          <m:r>
                            <m:rPr>
                              <m:sty m:val="p"/>
                            </m:rPr>
                            <m:t>×</m:t>
                          </m:r>
                          <m:sSub>
                            <m:e>
                              <m:r>
                                <m:rPr>
                                  <m:sty m:val="b"/>
                                </m:rPr>
                                <m:t>a</m:t>
                              </m:r>
                            </m:e>
                            <m:sub>
                              <m:r>
                                <m:t>3</m:t>
                              </m:r>
                            </m:sub>
                          </m:sSub>
                        </m:num>
                        <m:den>
                          <m:r>
                            <m:t>V</m:t>
                          </m:r>
                        </m:den>
                      </m:f>
                    </m:oMath>
                  </m:oMathPara>
                </a14:m>
              </a:p>
              <a:p>
                <a:pPr lvl="0"/>
                <a14:m>
                  <m:oMathPara xmlns:m="http://schemas.openxmlformats.org/officeDocument/2006/math">
                    <m:oMathParaPr>
                      <m:jc m:val="center"/>
                    </m:oMathParaPr>
                    <m:oMath>
                      <m:sSubSup>
                        <m:e>
                          <m:r>
                            <m:rPr>
                              <m:sty m:val="b"/>
                            </m:rPr>
                            <m:t>a</m:t>
                          </m:r>
                        </m:e>
                        <m:sub>
                          <m:r>
                            <m:t>2</m:t>
                          </m:r>
                        </m:sub>
                        <m:sup>
                          <m:r>
                            <m:rPr>
                              <m:sty m:val="p"/>
                            </m:rPr>
                            <m:t>*</m:t>
                          </m:r>
                        </m:sup>
                      </m:sSubSup>
                      <m:r>
                        <m:rPr>
                          <m:sty m:val="p"/>
                        </m:rPr>
                        <m:t>=</m:t>
                      </m:r>
                      <m:f>
                        <m:fPr>
                          <m:type m:val="bar"/>
                        </m:fPr>
                        <m:num>
                          <m:sSub>
                            <m:e>
                              <m:r>
                                <m:rPr>
                                  <m:sty m:val="b"/>
                                </m:rPr>
                                <m:t>a</m:t>
                              </m:r>
                            </m:e>
                            <m:sub>
                              <m:r>
                                <m:t>3</m:t>
                              </m:r>
                            </m:sub>
                          </m:sSub>
                          <m:r>
                            <m:rPr>
                              <m:sty m:val="p"/>
                            </m:rPr>
                            <m:t>×</m:t>
                          </m:r>
                          <m:sSub>
                            <m:e>
                              <m:r>
                                <m:rPr>
                                  <m:sty m:val="b"/>
                                </m:rPr>
                                <m:t>a</m:t>
                              </m:r>
                            </m:e>
                            <m:sub>
                              <m:r>
                                <m:t>1</m:t>
                              </m:r>
                            </m:sub>
                          </m:sSub>
                        </m:num>
                        <m:den>
                          <m:r>
                            <m:t>V</m:t>
                          </m:r>
                        </m:den>
                      </m:f>
                    </m:oMath>
                  </m:oMathPara>
                </a14:m>
              </a:p>
              <a:p>
                <a:pPr lvl="0"/>
                <a14:m>
                  <m:oMathPara xmlns:m="http://schemas.openxmlformats.org/officeDocument/2006/math">
                    <m:oMathParaPr>
                      <m:jc m:val="center"/>
                    </m:oMathParaPr>
                    <m:oMath>
                      <m:sSubSup>
                        <m:e>
                          <m:r>
                            <m:rPr>
                              <m:sty m:val="b"/>
                            </m:rPr>
                            <m:t>a</m:t>
                          </m:r>
                        </m:e>
                        <m:sub>
                          <m:r>
                            <m:t>3</m:t>
                          </m:r>
                        </m:sub>
                        <m:sup>
                          <m:r>
                            <m:rPr>
                              <m:sty m:val="p"/>
                            </m:rPr>
                            <m:t>*</m:t>
                          </m:r>
                        </m:sup>
                      </m:sSubSup>
                      <m:r>
                        <m:rPr>
                          <m:sty m:val="p"/>
                        </m:rPr>
                        <m:t>=</m:t>
                      </m:r>
                      <m:f>
                        <m:fPr>
                          <m:type m:val="bar"/>
                        </m:fPr>
                        <m:num>
                          <m:sSub>
                            <m:e>
                              <m:r>
                                <m:rPr>
                                  <m:sty m:val="b"/>
                                </m:rPr>
                                <m:t>a</m:t>
                              </m:r>
                            </m:e>
                            <m:sub>
                              <m:r>
                                <m:t>1</m:t>
                              </m:r>
                            </m:sub>
                          </m:sSub>
                          <m:r>
                            <m:rPr>
                              <m:sty m:val="p"/>
                            </m:rPr>
                            <m:t>×</m:t>
                          </m:r>
                          <m:sSub>
                            <m:e>
                              <m:r>
                                <m:rPr>
                                  <m:sty m:val="b"/>
                                </m:rPr>
                                <m:t>a</m:t>
                              </m:r>
                            </m:e>
                            <m:sub>
                              <m:r>
                                <m:t>2</m:t>
                              </m:r>
                            </m:sub>
                          </m:sSub>
                        </m:num>
                        <m:den>
                          <m:r>
                            <m:t>V</m:t>
                          </m:r>
                        </m:den>
                      </m:f>
                    </m:oMath>
                  </m:oMathPara>
                </a14:m>
              </a:p>
              <a:p>
                <a:pPr lvl="0"/>
                <a:r>
                  <a:rPr/>
                  <a:t>(ただし </a:t>
                </a:r>
                <a14:m>
                  <m:oMath xmlns:m="http://schemas.openxmlformats.org/officeDocument/2006/math">
                    <m:r>
                      <m:t>V</m:t>
                    </m:r>
                    <m:r>
                      <m:rPr>
                        <m:sty m:val="p"/>
                      </m:rPr>
                      <m:t>=</m:t>
                    </m:r>
                    <m:sSub>
                      <m:e>
                        <m:r>
                          <m:rPr>
                            <m:sty m:val="b"/>
                          </m:rPr>
                          <m:t>a</m:t>
                        </m:r>
                      </m:e>
                      <m:sub>
                        <m:r>
                          <m:t>1</m:t>
                        </m:r>
                      </m:sub>
                    </m:sSub>
                    <m:r>
                      <m:rPr>
                        <m:sty m:val="p"/>
                      </m:rPr>
                      <m:t>⋅</m:t>
                    </m:r>
                    <m:r>
                      <m:rPr>
                        <m:sty m:val="p"/>
                      </m:rPr>
                      <m:t>(</m:t>
                    </m:r>
                    <m:sSub>
                      <m:e>
                        <m:r>
                          <m:rPr>
                            <m:sty m:val="b"/>
                          </m:rPr>
                          <m:t>a</m:t>
                        </m:r>
                      </m:e>
                      <m:sub>
                        <m:r>
                          <m:t>2</m:t>
                        </m:r>
                      </m:sub>
                    </m:sSub>
                    <m:r>
                      <m:rPr>
                        <m:sty m:val="p"/>
                      </m:rPr>
                      <m:t>×</m:t>
                    </m:r>
                    <m:sSub>
                      <m:e>
                        <m:r>
                          <m:rPr>
                            <m:sty m:val="b"/>
                          </m:rPr>
                          <m:t>a</m:t>
                        </m:r>
                      </m:e>
                      <m:sub>
                        <m:r>
                          <m:t>3</m:t>
                        </m:r>
                      </m:sub>
                    </m:sSub>
                    <m:r>
                      <m:rPr>
                        <m:sty m:val="p"/>
                      </m:rPr>
                      <m:t>)</m:t>
                    </m:r>
                  </m:oMath>
                </a14:m>
                <a:r>
                  <a:rPr/>
                  <a:t>)</a:t>
                </a:r>
              </a:p>
              <a:p>
                <a:pPr lvl="0"/>
                <a:r>
                  <a:rPr b="1"/>
                  <a:t>実格子の基本ベクトル </a:t>
                </a:r>
                <a14:m>
                  <m:oMath xmlns:m="http://schemas.openxmlformats.org/officeDocument/2006/math">
                    <m:sSub>
                      <m:e>
                        <m:r>
                          <m:rPr>
                            <m:sty m:val="b"/>
                          </m:rPr>
                          <m:t>a</m:t>
                        </m:r>
                      </m:e>
                      <m:sub>
                        <m:r>
                          <m:t>j</m:t>
                        </m:r>
                      </m:sub>
                    </m:sSub>
                  </m:oMath>
                </a14:m>
                <a:r>
                  <a:rPr b="1"/>
                  <a:t> と逆格子の基本ベクトル </a:t>
                </a:r>
                <a14:m>
                  <m:oMath xmlns:m="http://schemas.openxmlformats.org/officeDocument/2006/math">
                    <m:sSubSup>
                      <m:e>
                        <m:r>
                          <m:rPr>
                            <m:sty m:val="b"/>
                          </m:rPr>
                          <m:t>a</m:t>
                        </m:r>
                      </m:e>
                      <m:sub>
                        <m:r>
                          <m:t>i</m:t>
                        </m:r>
                      </m:sub>
                      <m:sup>
                        <m:r>
                          <m:rPr>
                            <m:sty m:val="p"/>
                          </m:rPr>
                          <m:t>*</m:t>
                        </m:r>
                      </m:sup>
                    </m:sSubSup>
                  </m:oMath>
                </a14:m>
                <a:r>
                  <a:rPr b="1"/>
                  <a:t> は直交する</a:t>
                </a:r>
              </a:p>
              <a:p>
                <a:pPr lvl="0"/>
                <a14:m>
                  <m:oMathPara xmlns:m="http://schemas.openxmlformats.org/officeDocument/2006/math">
                    <m:oMathParaPr>
                      <m:jc m:val="center"/>
                    </m:oMathParaPr>
                    <m:oMath>
                      <m:sSubSup>
                        <m:e>
                          <m:r>
                            <m:rPr>
                              <m:sty m:val="b"/>
                            </m:rPr>
                            <m:t>a</m:t>
                          </m:r>
                        </m:e>
                        <m:sub>
                          <m:r>
                            <m:t>i</m:t>
                          </m:r>
                        </m:sub>
                        <m:sup>
                          <m:r>
                            <m:rPr>
                              <m:sty m:val="p"/>
                            </m:rPr>
                            <m:t>*</m:t>
                          </m:r>
                        </m:sup>
                      </m:sSubSup>
                      <m:r>
                        <m:rPr>
                          <m:sty m:val="p"/>
                        </m:rPr>
                        <m:t>⋅</m:t>
                      </m:r>
                      <m:sSub>
                        <m:e>
                          <m:r>
                            <m:rPr>
                              <m:sty m:val="b"/>
                            </m:rPr>
                            <m:t>a</m:t>
                          </m:r>
                        </m:e>
                        <m:sub>
                          <m:r>
                            <m:t>j</m:t>
                          </m:r>
                        </m:sub>
                      </m:sSub>
                      <m:r>
                        <m:rPr>
                          <m:sty m:val="p"/>
                        </m:rPr>
                        <m:t>=</m:t>
                      </m:r>
                      <m:sSub>
                        <m:e>
                          <m:r>
                            <m:t>δ</m:t>
                          </m:r>
                        </m:e>
                        <m:sub>
                          <m:r>
                            <m:t>i</m:t>
                          </m:r>
                          <m:r>
                            <m:t>j</m:t>
                          </m:r>
                        </m:sub>
                      </m:sSub>
                    </m:oMath>
                  </m:oMathPara>
                </a14:m>
              </a:p>
              <a:p>
                <a:pPr lvl="0"/>
                <a:r>
                  <a:rPr b="1"/>
                  <a:t>逆格子の長さは実格子の長さの逆数に反比例</a:t>
                </a:r>
              </a:p>
              <a:p>
                <a:pPr lvl="0"/>
                <a14:m>
                  <m:oMathPara xmlns:m="http://schemas.openxmlformats.org/officeDocument/2006/math">
                    <m:oMathParaPr>
                      <m:jc m:val="center"/>
                    </m:oMathParaPr>
                    <m:oMath>
                      <m:r>
                        <m:rPr>
                          <m:sty m:val="p"/>
                        </m:rPr>
                        <m:t>|</m:t>
                      </m:r>
                      <m:sSubSup>
                        <m:e>
                          <m:r>
                            <m:rPr>
                              <m:sty m:val="b"/>
                            </m:rPr>
                            <m:t>a</m:t>
                          </m:r>
                        </m:e>
                        <m:sub>
                          <m:r>
                            <m:t>1</m:t>
                          </m:r>
                        </m:sub>
                        <m:sup>
                          <m:r>
                            <m:rPr>
                              <m:sty m:val="p"/>
                            </m:rPr>
                            <m:t>*</m:t>
                          </m:r>
                        </m:sup>
                      </m:sSubSup>
                      <m:r>
                        <m:rPr>
                          <m:sty m:val="p"/>
                        </m:rPr>
                        <m:t>|</m:t>
                      </m:r>
                      <m:r>
                        <m:rPr>
                          <m:sty m:val="p"/>
                        </m:rPr>
                        <m:t>∝</m:t>
                      </m:r>
                      <m:f>
                        <m:fPr>
                          <m:type m:val="bar"/>
                        </m:fPr>
                        <m:num>
                          <m:r>
                            <m:t>1</m:t>
                          </m:r>
                        </m:num>
                        <m:den>
                          <m:r>
                            <m:rPr>
                              <m:sty m:val="p"/>
                            </m:rPr>
                            <m:t>|</m:t>
                          </m:r>
                          <m:sSub>
                            <m:e>
                              <m:r>
                                <m:rPr>
                                  <m:sty m:val="b"/>
                                </m:rPr>
                                <m:t>a</m:t>
                              </m:r>
                            </m:e>
                            <m:sub>
                              <m:r>
                                <m:t>1</m:t>
                              </m:r>
                            </m:sub>
                          </m:sSub>
                          <m:r>
                            <m:rPr>
                              <m:sty m:val="p"/>
                            </m:rPr>
                            <m:t>|</m:t>
                          </m:r>
                        </m:den>
                      </m:f>
                    </m:oMath>
                  </m:oMathPara>
                </a14:m>
              </a:p>
              <a:p>
                <a:pPr lvl="0"/>
                <a:r>
                  <a:rPr b="1"/>
                  <a:t>逆格子の軸角は実格子の軸角の補角に対応</a:t>
                </a:r>
                <a:r>
                  <a:rPr/>
                  <a:t>: </a:t>
                </a:r>
                <a14:m>
                  <m:oMath xmlns:m="http://schemas.openxmlformats.org/officeDocument/2006/math">
                    <m:sSup>
                      <m:e>
                        <m:r>
                          <m:t>α</m:t>
                        </m:r>
                      </m:e>
                      <m:sup>
                        <m:r>
                          <m:rPr>
                            <m:sty m:val="p"/>
                          </m:rPr>
                          <m:t>*</m:t>
                        </m:r>
                      </m:sup>
                    </m:sSup>
                    <m:r>
                      <m:rPr>
                        <m:sty m:val="p"/>
                      </m:rPr>
                      <m:t>=</m:t>
                    </m:r>
                    <m:sSup>
                      <m:e>
                        <m:r>
                          <m:t>180</m:t>
                        </m:r>
                      </m:e>
                      <m:sup>
                        <m:r>
                          <m:rPr>
                            <m:sty m:val="p"/>
                          </m:rPr>
                          <m:t>∘</m:t>
                        </m:r>
                      </m:sup>
                    </m:sSup>
                    <m:r>
                      <m:rPr>
                        <m:sty m:val="p"/>
                      </m:rPr>
                      <m:t>−</m:t>
                    </m:r>
                    <m:r>
                      <m:t>α</m:t>
                    </m:r>
                  </m:oMath>
                </a14:m>
                <a:r>
                  <a:rPr/>
                  <a:t> (一部の場合)</a:t>
                </a:r>
              </a:p>
            </p:txBody>
          </p:sp>
        </mc:Choice>
      </mc:AlternateContent>
      <p:pic>
        <p:nvPicPr>
          <p:cNvPr descr="images\slide4_image1.png" id="0" name="Picture 1"/>
          <p:cNvPicPr>
            <a:picLocks noGrp="1" noChangeAspect="1"/>
          </p:cNvPicPr>
          <p:nvPr/>
        </p:nvPicPr>
        <p:blipFill>
          <a:blip r:embed="rId2"/>
          <a:stretch>
            <a:fillRect/>
          </a:stretch>
        </p:blipFill>
        <p:spPr bwMode="auto">
          <a:xfrm>
            <a:off x="3568700" y="800100"/>
            <a:ext cx="5105400" cy="26797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スライド4の図1</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buNone/>
            </a:pPr>
            <a:r>
              <a:rPr/>
              <a:t> スライド4の図2</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逆格子のブラベー格子: 2D面心直方格子の例</a:t>
            </a:r>
          </a:p>
        </p:txBody>
      </p:sp>
      <p:sp>
        <p:nvSpPr>
          <p:cNvPr id="3" name="Content Placeholder 2"/>
          <p:cNvSpPr>
            <a:spLocks noGrp="1"/>
          </p:cNvSpPr>
          <p:nvPr>
            <p:ph idx="1"/>
          </p:nvPr>
        </p:nvSpPr>
        <p:spPr/>
        <p:txBody>
          <a:bodyPr/>
          <a:lstStyle/>
          <a:p>
            <a:pPr lvl="0"/>
            <a:r>
              <a:rPr b="1"/>
              <a:t>実格子</a:t>
            </a:r>
          </a:p>
          <a:p>
            <a:pPr lvl="1"/>
            <a:r>
              <a:rPr/>
              <a:t>ブラベー格子からスタートした場合 (a, b)</a:t>
            </a:r>
          </a:p>
          <a:p>
            <a:pPr lvl="1"/>
            <a:r>
              <a:rPr/>
              <a:t>プリミティブ格子からスタートした場合 (ap, bp)</a:t>
            </a:r>
          </a:p>
          <a:p>
            <a:pPr lvl="0"/>
            <a:r>
              <a:rPr b="1"/>
              <a:t>逆格子</a:t>
            </a:r>
          </a:p>
          <a:p>
            <a:pPr lvl="1"/>
            <a:r>
              <a:rPr/>
              <a:t>(1/a, 1/b) や (2/a, 2/b) と異なる配列になるように見える</a:t>
            </a:r>
          </a:p>
          <a:p>
            <a:pPr lvl="0"/>
            <a:r>
              <a:rPr b="1"/>
              <a:t>問題</a:t>
            </a:r>
            <a:r>
              <a:rPr/>
              <a:t>: 逆格子の配列が一意に決まらない？</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lvl="0" indent="0" marL="0">
              <a:buNone/>
            </a:pPr>
            <a:r>
              <a:rPr/>
              <a:t>逆格子は実格子のフーリエ変換</a:t>
            </a:r>
          </a:p>
        </p:txBody>
      </p:sp>
      <mc:AlternateContent xmlns:mc="http://schemas.openxmlformats.org/markup-compatibility/2006">
        <mc:Choice xmlns:a14="http://schemas.microsoft.com/office/drawing/2010/main" Requires="a14">
          <p:sp>
            <p:nvSpPr>
              <p:cNvPr id="4" name="Text Placeholder 3"/>
              <p:cNvSpPr>
                <a:spLocks noGrp="1"/>
              </p:cNvSpPr>
              <p:nvPr>
                <p:ph idx="2" sz="half" type="body"/>
              </p:nvPr>
            </p:nvSpPr>
            <p:spPr/>
            <p:txBody>
              <a:bodyPr/>
              <a:lstStyle/>
              <a:p>
                <a:pPr lvl="0"/>
                <a:r>
                  <a:rPr b="1"/>
                  <a:t>逆格子の導入背景</a:t>
                </a:r>
                <a:r>
                  <a:rPr/>
                  <a:t>:</a:t>
                </a:r>
              </a:p>
              <a:p>
                <a:pPr lvl="1"/>
                <a:r>
                  <a:rPr b="1"/>
                  <a:t>回折現象</a:t>
                </a:r>
                <a:r>
                  <a:rPr/>
                  <a:t>: X線、中性子、電子（波）の干渉を理解するため</a:t>
                </a:r>
              </a:p>
              <a:p>
                <a:pPr lvl="1"/>
                <a:r>
                  <a:rPr b="1"/>
                  <a:t>バンド理論</a:t>
                </a:r>
                <a:r>
                  <a:rPr/>
                  <a:t>: 電子の干渉（波動関数）を理解するため</a:t>
                </a:r>
              </a:p>
              <a:p>
                <a:pPr lvl="0"/>
                <a:r>
                  <a:rPr b="1"/>
                  <a:t>散乱理論</a:t>
                </a:r>
                <a:r>
                  <a:rPr/>
                  <a:t>:</a:t>
                </a:r>
              </a:p>
              <a:p>
                <a:pPr lvl="1"/>
                <a:r>
                  <a:rPr/>
                  <a:t>散乱振幅 </a:t>
                </a:r>
                <a14:m>
                  <m:oMath xmlns:m="http://schemas.openxmlformats.org/officeDocument/2006/math">
                    <m:r>
                      <m:t>S</m:t>
                    </m:r>
                    <m:r>
                      <m:rPr>
                        <m:sty m:val="p"/>
                      </m:rPr>
                      <m:t>(</m:t>
                    </m:r>
                    <m:r>
                      <m:rPr>
                        <m:sty m:val="b"/>
                      </m:rPr>
                      <m:t>k</m:t>
                    </m:r>
                    <m:r>
                      <m:rPr>
                        <m:sty m:val="p"/>
                      </m:rPr>
                      <m:t>)</m:t>
                    </m:r>
                  </m:oMath>
                </a14:m>
                <a:r>
                  <a:rPr/>
                  <a:t> は電子密度 </a:t>
                </a:r>
                <a14:m>
                  <m:oMath xmlns:m="http://schemas.openxmlformats.org/officeDocument/2006/math">
                    <m:r>
                      <m:t>ρ</m:t>
                    </m:r>
                    <m:r>
                      <m:rPr>
                        <m:sty m:val="p"/>
                      </m:rPr>
                      <m:t>(</m:t>
                    </m:r>
                    <m:r>
                      <m:rPr>
                        <m:sty m:val="b"/>
                      </m:rPr>
                      <m:t>r</m:t>
                    </m:r>
                    <m:r>
                      <m:rPr>
                        <m:sty m:val="p"/>
                      </m:rPr>
                      <m:t>)</m:t>
                    </m:r>
                  </m:oMath>
                </a14:m>
                <a:r>
                  <a:rPr/>
                  <a:t> のフーリエ変換</a:t>
                </a:r>
              </a:p>
              <a:p>
                <a:pPr lvl="1"/>
                <a14:m>
                  <m:oMathPara xmlns:m="http://schemas.openxmlformats.org/officeDocument/2006/math">
                    <m:oMathParaPr>
                      <m:jc m:val="center"/>
                    </m:oMathParaPr>
                    <m:oMath>
                      <m:r>
                        <m:t>S</m:t>
                      </m:r>
                      <m:r>
                        <m:rPr>
                          <m:sty m:val="p"/>
                        </m:rPr>
                        <m:t>(</m:t>
                      </m:r>
                      <m:r>
                        <m:rPr>
                          <m:sty m:val="b"/>
                        </m:rPr>
                        <m:t>k</m:t>
                      </m:r>
                      <m:r>
                        <m:rPr>
                          <m:sty m:val="p"/>
                        </m:rPr>
                        <m:t>)</m:t>
                      </m:r>
                      <m:r>
                        <m:rPr>
                          <m:sty m:val="p"/>
                        </m:rPr>
                        <m:t>=</m:t>
                      </m:r>
                      <m:r>
                        <m:rPr>
                          <m:sty m:val="p"/>
                        </m:rPr>
                        <m:t>∫</m:t>
                      </m:r>
                      <m:r>
                        <m:t>ρ</m:t>
                      </m:r>
                      <m:r>
                        <m:rPr>
                          <m:sty m:val="p"/>
                        </m:rPr>
                        <m:t>(</m:t>
                      </m:r>
                      <m:r>
                        <m:rPr>
                          <m:sty m:val="b"/>
                        </m:rPr>
                        <m:t>r</m:t>
                      </m:r>
                      <m:r>
                        <m:rPr>
                          <m:sty m:val="p"/>
                        </m:rPr>
                        <m:t>)</m:t>
                      </m:r>
                      <m:r>
                        <m:rPr>
                          <m:sty m:val="p"/>
                        </m:rPr>
                        <m:t>exp</m:t>
                      </m:r>
                      <m:r>
                        <m:rPr>
                          <m:sty m:val="p"/>
                        </m:rPr>
                        <m:t>(</m:t>
                      </m:r>
                      <m:r>
                        <m:t>2</m:t>
                      </m:r>
                      <m:r>
                        <m:t>π</m:t>
                      </m:r>
                      <m:r>
                        <m:t>i</m:t>
                      </m:r>
                      <m:r>
                        <m:rPr>
                          <m:sty m:val="b"/>
                        </m:rPr>
                        <m:t>k</m:t>
                      </m:r>
                      <m:r>
                        <m:rPr>
                          <m:sty m:val="p"/>
                        </m:rPr>
                        <m:t>⋅</m:t>
                      </m:r>
                      <m:r>
                        <m:rPr>
                          <m:sty m:val="b"/>
                        </m:rPr>
                        <m:t>r</m:t>
                      </m:r>
                      <m:r>
                        <m:rPr>
                          <m:sty m:val="p"/>
                        </m:rPr>
                        <m:t>)</m:t>
                      </m:r>
                      <m:r>
                        <m:t>d</m:t>
                      </m:r>
                      <m:r>
                        <m:rPr>
                          <m:sty m:val="b"/>
                        </m:rPr>
                        <m:t>r</m:t>
                      </m:r>
                    </m:oMath>
                  </m:oMathPara>
                </a14:m>
              </a:p>
              <a:p>
                <a:pPr lvl="1"/>
                <a:r>
                  <a:rPr/>
                  <a:t>ブラッグ条件 (</a:t>
                </a:r>
                <a14:m>
                  <m:oMath xmlns:m="http://schemas.openxmlformats.org/officeDocument/2006/math">
                    <m:r>
                      <m:rPr>
                        <m:sty m:val="b"/>
                      </m:rPr>
                      <m:t>k</m:t>
                    </m:r>
                    <m:r>
                      <m:rPr>
                        <m:sty m:val="p"/>
                      </m:rPr>
                      <m:t>=</m:t>
                    </m:r>
                    <m:sSub>
                      <m:e>
                        <m:r>
                          <m:rPr>
                            <m:sty m:val="b"/>
                          </m:rPr>
                          <m:t>G</m:t>
                        </m:r>
                      </m:e>
                      <m:sub>
                        <m:r>
                          <m:t>h</m:t>
                        </m:r>
                        <m:r>
                          <m:t>k</m:t>
                        </m:r>
                        <m:r>
                          <m:t>l</m:t>
                        </m:r>
                      </m:sub>
                    </m:sSub>
                  </m:oMath>
                </a14:m>
                <a:r>
                  <a:rPr/>
                  <a:t>) 時に </a:t>
                </a:r>
                <a14:m>
                  <m:oMath xmlns:m="http://schemas.openxmlformats.org/officeDocument/2006/math">
                    <m:r>
                      <m:t>S</m:t>
                    </m:r>
                    <m:r>
                      <m:rPr>
                        <m:sty m:val="p"/>
                      </m:rPr>
                      <m:t>(</m:t>
                    </m:r>
                    <m:r>
                      <m:rPr>
                        <m:sty m:val="b"/>
                      </m:rPr>
                      <m:t>k</m:t>
                    </m:r>
                    <m:r>
                      <m:rPr>
                        <m:sty m:val="p"/>
                      </m:rPr>
                      <m:t>)</m:t>
                    </m:r>
                  </m:oMath>
                </a14:m>
                <a:r>
                  <a:rPr/>
                  <a:t> が極大になる</a:t>
                </a:r>
              </a:p>
              <a:p>
                <a:pPr lvl="1"/>
                <a:r>
                  <a:rPr/>
                  <a:t>物理的に意味があるのは </a:t>
                </a:r>
                <a14:m>
                  <m:oMath xmlns:m="http://schemas.openxmlformats.org/officeDocument/2006/math">
                    <m:r>
                      <m:t>S</m:t>
                    </m:r>
                    <m:r>
                      <m:rPr>
                        <m:sty m:val="p"/>
                      </m:rPr>
                      <m:t>(</m:t>
                    </m:r>
                    <m:sSub>
                      <m:e>
                        <m:r>
                          <m:rPr>
                            <m:sty m:val="b"/>
                          </m:rPr>
                          <m:t>G</m:t>
                        </m:r>
                      </m:e>
                      <m:sub>
                        <m:r>
                          <m:t>h</m:t>
                        </m:r>
                        <m:r>
                          <m:t>k</m:t>
                        </m:r>
                        <m:r>
                          <m:t>l</m:t>
                        </m:r>
                      </m:sub>
                    </m:sSub>
                    <m:r>
                      <m:rPr>
                        <m:sty m:val="p"/>
                      </m:rPr>
                      <m:t>)</m:t>
                    </m:r>
                    <m:r>
                      <m:rPr>
                        <m:sty m:val="p"/>
                      </m:rPr>
                      <m:t>≠</m:t>
                    </m:r>
                    <m:r>
                      <m:t>0</m:t>
                    </m:r>
                  </m:oMath>
                </a14:m>
                <a:r>
                  <a:rPr/>
                  <a:t> の逆格子点だけ: </a:t>
                </a:r>
                <a:r>
                  <a:rPr b="1"/>
                  <a:t>消滅則</a:t>
                </a:r>
                <a:r>
                  <a:rPr/>
                  <a:t>を考慮</a:t>
                </a:r>
              </a:p>
            </p:txBody>
          </p:sp>
        </mc:Choice>
      </mc:AlternateContent>
      <p:pic>
        <p:nvPicPr>
          <p:cNvPr descr="images\slide6_image1.png" id="0" name="Picture 1"/>
          <p:cNvPicPr>
            <a:picLocks noGrp="1" noChangeAspect="1"/>
          </p:cNvPicPr>
          <p:nvPr/>
        </p:nvPicPr>
        <p:blipFill>
          <a:blip r:embed="rId2"/>
          <a:stretch>
            <a:fillRect/>
          </a:stretch>
        </p:blipFill>
        <p:spPr bwMode="auto">
          <a:xfrm>
            <a:off x="3568700" y="1193800"/>
            <a:ext cx="5105400" cy="1905000"/>
          </a:xfrm>
          <a:prstGeom prst="rect">
            <a:avLst/>
          </a:prstGeom>
          <a:noFill/>
          <a:ln w="9525">
            <a:noFill/>
            <a:headEnd/>
            <a:tailEnd/>
          </a:ln>
        </p:spPr>
      </p:pic>
      <p:sp>
        <p:nvSpPr>
          <p:cNvPr id="1" name="TextBox 3"/>
          <p:cNvSpPr txBox="1"/>
          <p:nvPr>
            <p:ph idx="1"/>
          </p:nvPr>
        </p:nvSpPr>
        <p:spPr>
          <a:xfrm>
            <a:off x="3568700" y="4076700"/>
            <a:ext cx="5105400" cy="508000"/>
          </a:xfrm>
          <a:prstGeom prst="rect">
            <a:avLst/>
          </a:prstGeom>
          <a:noFill/>
        </p:spPr>
        <p:txBody>
          <a:bodyPr/>
          <a:lstStyle/>
          <a:p>
            <a:pPr lvl="0" indent="0" marL="0" algn="ctr">
              <a:buNone/>
            </a:pPr>
            <a:r>
              <a:rPr/>
              <a:t>スライド6の図1</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逆格子のブラベー格子: 消滅則を考慮すれば一意に決まる</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消滅則の適用</a:t>
                </a:r>
                <a:r>
                  <a:rPr/>
                  <a:t>:</a:t>
                </a:r>
              </a:p>
              <a:p>
                <a:pPr lvl="1"/>
                <a:r>
                  <a:rPr/>
                  <a:t>実格子の基本ベクトルから描いた逆格子点から、消滅則を満たさない点を削除する</a:t>
                </a:r>
              </a:p>
              <a:p>
                <a:pPr lvl="1"/>
                <a:r>
                  <a:rPr/>
                  <a:t>例: 2D面心直方格子の場合、</a:t>
                </a:r>
                <a14:m>
                  <m:oMath xmlns:m="http://schemas.openxmlformats.org/officeDocument/2006/math">
                    <m:r>
                      <m:rPr>
                        <m:sty m:val="p"/>
                      </m:rPr>
                      <m:t>(</m:t>
                    </m:r>
                    <m:r>
                      <m:t>h</m:t>
                    </m:r>
                    <m:r>
                      <m:rPr>
                        <m:sty m:val="p"/>
                      </m:rPr>
                      <m:t>+</m:t>
                    </m:r>
                    <m:r>
                      <m:t>k</m:t>
                    </m:r>
                    <m:r>
                      <m:rPr>
                        <m:sty m:val="p"/>
                      </m:rPr>
                      <m:t>=</m:t>
                    </m:r>
                    <m:r>
                      <m:rPr>
                        <m:nor/>
                        <m:sty m:val="p"/>
                      </m:rPr>
                      <m:t>奇数</m:t>
                    </m:r>
                    <m:r>
                      <m:rPr>
                        <m:sty m:val="p"/>
                      </m:rPr>
                      <m:t>)</m:t>
                    </m:r>
                  </m:oMath>
                </a14:m>
                <a:r>
                  <a:rPr/>
                  <a:t> の逆格子点が消滅</a:t>
                </a:r>
              </a:p>
              <a:p>
                <a:pPr lvl="0"/>
                <a:r>
                  <a:rPr b="1"/>
                  <a:t>結果</a:t>
                </a:r>
                <a:r>
                  <a:rPr/>
                  <a:t>:</a:t>
                </a:r>
              </a:p>
              <a:p>
                <a:pPr lvl="1"/>
                <a:r>
                  <a:rPr/>
                  <a:t>ブラベー格子からスタートしても、プリミティブ格子からスタートしても、消滅則を考慮すれば同じ逆格子点の配列になる</a:t>
                </a:r>
              </a:p>
              <a:p>
                <a:pPr lvl="1"/>
                <a:r>
                  <a:rPr/>
                  <a:t>矛盾が解消され、逆格子も面心格子となる</a:t>
                </a:r>
              </a:p>
            </p:txBody>
          </p:sp>
        </mc:Choice>
      </mc:AlternateContent>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ブラベー格子、消滅則と逆格子</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a:r>
                  <a:rPr b="1"/>
                  <a:t>体心立方格子 (BCC)</a:t>
                </a:r>
              </a:p>
              <a:p>
                <a:pPr lvl="1"/>
                <a:r>
                  <a:rPr/>
                  <a:t>格子点の座標: </a:t>
                </a:r>
                <a14:m>
                  <m:oMath xmlns:m="http://schemas.openxmlformats.org/officeDocument/2006/math">
                    <m:r>
                      <m:rPr>
                        <m:sty m:val="p"/>
                      </m:rPr>
                      <m:t>(</m:t>
                    </m:r>
                    <m:r>
                      <m:t>0</m:t>
                    </m:r>
                    <m:r>
                      <m:rPr>
                        <m:sty m:val="p"/>
                      </m:rPr>
                      <m:t>,</m:t>
                    </m:r>
                    <m:r>
                      <m:t>0</m:t>
                    </m:r>
                    <m:r>
                      <m:rPr>
                        <m:sty m:val="p"/>
                      </m:rPr>
                      <m:t>,</m:t>
                    </m:r>
                    <m:r>
                      <m:t>0</m:t>
                    </m:r>
                    <m:r>
                      <m:rPr>
                        <m:sty m:val="p"/>
                      </m:rPr>
                      <m:t>)</m:t>
                    </m:r>
                    <m:r>
                      <m:rPr>
                        <m:sty m:val="p"/>
                      </m:rPr>
                      <m:t>,</m:t>
                    </m:r>
                    <m:r>
                      <m:rPr>
                        <m:sty m:val="p"/>
                      </m:rPr>
                      <m:t>(</m:t>
                    </m:r>
                    <m:f>
                      <m:fPr>
                        <m:type m:val="bar"/>
                      </m:fPr>
                      <m:num>
                        <m:r>
                          <m:t>1</m:t>
                        </m:r>
                      </m:num>
                      <m:den>
                        <m:r>
                          <m:t>2</m:t>
                        </m:r>
                      </m:den>
                    </m:f>
                    <m:r>
                      <m:rPr>
                        <m:sty m:val="p"/>
                      </m:rPr>
                      <m:t>,</m:t>
                    </m:r>
                    <m:f>
                      <m:fPr>
                        <m:type m:val="bar"/>
                      </m:fPr>
                      <m:num>
                        <m:r>
                          <m:t>1</m:t>
                        </m:r>
                      </m:num>
                      <m:den>
                        <m:r>
                          <m:t>2</m:t>
                        </m:r>
                      </m:den>
                    </m:f>
                    <m:r>
                      <m:rPr>
                        <m:sty m:val="p"/>
                      </m:rPr>
                      <m:t>,</m:t>
                    </m:r>
                    <m:f>
                      <m:fPr>
                        <m:type m:val="bar"/>
                      </m:fPr>
                      <m:num>
                        <m:r>
                          <m:t>1</m:t>
                        </m:r>
                      </m:num>
                      <m:den>
                        <m:r>
                          <m:t>2</m:t>
                        </m:r>
                      </m:den>
                    </m:f>
                    <m:r>
                      <m:rPr>
                        <m:sty m:val="p"/>
                      </m:rPr>
                      <m:t>)</m:t>
                    </m:r>
                  </m:oMath>
                </a14:m>
              </a:p>
              <a:p>
                <a:pPr lvl="1"/>
                <a:r>
                  <a:rPr/>
                  <a:t>消滅しない指数: </a:t>
                </a:r>
                <a14:m>
                  <m:oMath xmlns:m="http://schemas.openxmlformats.org/officeDocument/2006/math">
                    <m:r>
                      <m:t>h</m:t>
                    </m:r>
                    <m:r>
                      <m:rPr>
                        <m:sty m:val="p"/>
                      </m:rPr>
                      <m:t>+</m:t>
                    </m:r>
                    <m:r>
                      <m:t>k</m:t>
                    </m:r>
                    <m:r>
                      <m:rPr>
                        <m:sty m:val="p"/>
                      </m:rPr>
                      <m:t>+</m:t>
                    </m:r>
                    <m:r>
                      <m:t>l</m:t>
                    </m:r>
                    <m:r>
                      <m:rPr>
                        <m:sty m:val="p"/>
                      </m:rPr>
                      <m:t>=</m:t>
                    </m:r>
                    <m:r>
                      <m:rPr>
                        <m:nor/>
                        <m:sty m:val="p"/>
                      </m:rPr>
                      <m:t>偶数</m:t>
                    </m:r>
                  </m:oMath>
                </a14:m>
              </a:p>
              <a:p>
                <a:pPr lvl="1"/>
                <a:r>
                  <a:rPr/>
                  <a:t>これは</a:t>
                </a:r>
                <a:r>
                  <a:rPr b="1"/>
                  <a:t>面心立方格子 (FCC)</a:t>
                </a:r>
                <a:r>
                  <a:rPr/>
                  <a:t>の逆格子点に対応</a:t>
                </a:r>
              </a:p>
              <a:p>
                <a:pPr lvl="0"/>
                <a:r>
                  <a:rPr b="1"/>
                  <a:t>面心立方格子 (FCC)</a:t>
                </a:r>
              </a:p>
              <a:p>
                <a:pPr lvl="1"/>
                <a:r>
                  <a:rPr/>
                  <a:t>格子点の座標: </a:t>
                </a:r>
                <a14:m>
                  <m:oMath xmlns:m="http://schemas.openxmlformats.org/officeDocument/2006/math">
                    <m:r>
                      <m:rPr>
                        <m:sty m:val="p"/>
                      </m:rPr>
                      <m:t>(</m:t>
                    </m:r>
                    <m:r>
                      <m:t>0</m:t>
                    </m:r>
                    <m:r>
                      <m:rPr>
                        <m:sty m:val="p"/>
                      </m:rPr>
                      <m:t>,</m:t>
                    </m:r>
                    <m:r>
                      <m:t>0</m:t>
                    </m:r>
                    <m:r>
                      <m:rPr>
                        <m:sty m:val="p"/>
                      </m:rPr>
                      <m:t>,</m:t>
                    </m:r>
                    <m:r>
                      <m:t>0</m:t>
                    </m:r>
                    <m:r>
                      <m:rPr>
                        <m:sty m:val="p"/>
                      </m:rPr>
                      <m:t>)</m:t>
                    </m:r>
                    <m:r>
                      <m:rPr>
                        <m:sty m:val="p"/>
                      </m:rPr>
                      <m:t>,</m:t>
                    </m:r>
                    <m:r>
                      <m:rPr>
                        <m:sty m:val="p"/>
                      </m:rPr>
                      <m:t>(</m:t>
                    </m:r>
                    <m:r>
                      <m:t>0</m:t>
                    </m:r>
                    <m:r>
                      <m:rPr>
                        <m:sty m:val="p"/>
                      </m:rPr>
                      <m:t>,</m:t>
                    </m:r>
                    <m:f>
                      <m:fPr>
                        <m:type m:val="bar"/>
                      </m:fPr>
                      <m:num>
                        <m:r>
                          <m:t>1</m:t>
                        </m:r>
                      </m:num>
                      <m:den>
                        <m:r>
                          <m:t>2</m:t>
                        </m:r>
                      </m:den>
                    </m:f>
                    <m:r>
                      <m:rPr>
                        <m:sty m:val="p"/>
                      </m:rPr>
                      <m:t>,</m:t>
                    </m:r>
                    <m:f>
                      <m:fPr>
                        <m:type m:val="bar"/>
                      </m:fPr>
                      <m:num>
                        <m:r>
                          <m:t>1</m:t>
                        </m:r>
                      </m:num>
                      <m:den>
                        <m:r>
                          <m:t>2</m:t>
                        </m:r>
                      </m:den>
                    </m:f>
                    <m:r>
                      <m:rPr>
                        <m:sty m:val="p"/>
                      </m:rPr>
                      <m:t>)</m:t>
                    </m:r>
                    <m:r>
                      <m:rPr>
                        <m:sty m:val="p"/>
                      </m:rPr>
                      <m:t>,</m:t>
                    </m:r>
                    <m:r>
                      <m:rPr>
                        <m:sty m:val="p"/>
                      </m:rPr>
                      <m:t>(</m:t>
                    </m:r>
                    <m:f>
                      <m:fPr>
                        <m:type m:val="bar"/>
                      </m:fPr>
                      <m:num>
                        <m:r>
                          <m:t>1</m:t>
                        </m:r>
                      </m:num>
                      <m:den>
                        <m:r>
                          <m:t>2</m:t>
                        </m:r>
                      </m:den>
                    </m:f>
                    <m:r>
                      <m:rPr>
                        <m:sty m:val="p"/>
                      </m:rPr>
                      <m:t>,</m:t>
                    </m:r>
                    <m:r>
                      <m:t>0</m:t>
                    </m:r>
                    <m:r>
                      <m:rPr>
                        <m:sty m:val="p"/>
                      </m:rPr>
                      <m:t>,</m:t>
                    </m:r>
                    <m:f>
                      <m:fPr>
                        <m:type m:val="bar"/>
                      </m:fPr>
                      <m:num>
                        <m:r>
                          <m:t>1</m:t>
                        </m:r>
                      </m:num>
                      <m:den>
                        <m:r>
                          <m:t>2</m:t>
                        </m:r>
                      </m:den>
                    </m:f>
                    <m:r>
                      <m:rPr>
                        <m:sty m:val="p"/>
                      </m:rPr>
                      <m:t>)</m:t>
                    </m:r>
                    <m:r>
                      <m:rPr>
                        <m:sty m:val="p"/>
                      </m:rPr>
                      <m:t>,</m:t>
                    </m:r>
                    <m:r>
                      <m:rPr>
                        <m:sty m:val="p"/>
                      </m:rPr>
                      <m:t>(</m:t>
                    </m:r>
                    <m:f>
                      <m:fPr>
                        <m:type m:val="bar"/>
                      </m:fPr>
                      <m:num>
                        <m:r>
                          <m:t>1</m:t>
                        </m:r>
                      </m:num>
                      <m:den>
                        <m:r>
                          <m:t>2</m:t>
                        </m:r>
                      </m:den>
                    </m:f>
                    <m:r>
                      <m:rPr>
                        <m:sty m:val="p"/>
                      </m:rPr>
                      <m:t>,</m:t>
                    </m:r>
                    <m:f>
                      <m:fPr>
                        <m:type m:val="bar"/>
                      </m:fPr>
                      <m:num>
                        <m:r>
                          <m:t>1</m:t>
                        </m:r>
                      </m:num>
                      <m:den>
                        <m:r>
                          <m:t>2</m:t>
                        </m:r>
                      </m:den>
                    </m:f>
                    <m:r>
                      <m:rPr>
                        <m:sty m:val="p"/>
                      </m:rPr>
                      <m:t>,</m:t>
                    </m:r>
                    <m:r>
                      <m:t>0</m:t>
                    </m:r>
                    <m:r>
                      <m:rPr>
                        <m:sty m:val="p"/>
                      </m:rPr>
                      <m:t>)</m:t>
                    </m:r>
                  </m:oMath>
                </a14:m>
              </a:p>
              <a:p>
                <a:pPr lvl="1"/>
                <a:r>
                  <a:rPr/>
                  <a:t>消滅しない指数: </a:t>
                </a:r>
                <a14:m>
                  <m:oMath xmlns:m="http://schemas.openxmlformats.org/officeDocument/2006/math">
                    <m:r>
                      <m:t>h</m:t>
                    </m:r>
                    <m:r>
                      <m:rPr>
                        <m:sty m:val="p"/>
                      </m:rPr>
                      <m:t>,</m:t>
                    </m:r>
                    <m:r>
                      <m:t>k</m:t>
                    </m:r>
                    <m:r>
                      <m:rPr>
                        <m:sty m:val="p"/>
                      </m:rPr>
                      <m:t>,</m:t>
                    </m:r>
                    <m:r>
                      <m:t>l</m:t>
                    </m:r>
                  </m:oMath>
                </a14:m>
                <a:r>
                  <a:rPr/>
                  <a:t> が非混合（すべて奇数またはすべて偶数）</a:t>
                </a:r>
              </a:p>
              <a:p>
                <a:pPr lvl="1"/>
                <a:r>
                  <a:rPr/>
                  <a:t>これは</a:t>
                </a:r>
                <a:r>
                  <a:rPr b="1"/>
                  <a:t>体心立方格子 (BCC)</a:t>
                </a:r>
                <a:r>
                  <a:rPr/>
                  <a:t>の逆格子点に対応</a:t>
                </a:r>
              </a:p>
            </p:txBody>
          </p:sp>
        </mc:Choice>
      </mc:AlternateContent>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2025-09-21T03:04:28Z</dcterms:created>
  <dcterms:modified xsi:type="dcterms:W3CDTF">2025-09-21T03:04:28Z</dcterms:modified>
</cp:coreProperties>
</file>

<file path=docProps/custom.xml><?xml version="1.0" encoding="utf-8"?>
<Properties xmlns="http://schemas.openxmlformats.org/officeDocument/2006/custom-properties" xmlns:vt="http://schemas.openxmlformats.org/officeDocument/2006/docPropsVTypes"/>
</file>