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6" Type="http://schemas.openxmlformats.org/officeDocument/2006/relationships/viewProps" Target="viewProps.xml" /><Relationship Id="rId1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8" Type="http://schemas.openxmlformats.org/officeDocument/2006/relationships/tableStyles" Target="tableStyles.xml" /><Relationship Id="rId1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逆格子と共変・反変テンソル：結晶学と物性物理学における基礎概念</a:t>
            </a:r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2.10 物性テンソルの実測と理論計算における課題</a:t>
            </a:r>
          </a:p>
          <a:p>
            <a:pPr lvl="0"/>
            <a:r>
              <a:rPr b="1"/>
              <a:t>単結晶</a:t>
            </a:r>
            <a:r>
              <a:rPr/>
              <a:t>: 単位胞の軸方向に対応付けてテンソル成分を表現。</a:t>
            </a:r>
          </a:p>
          <a:p>
            <a:pPr lvl="0"/>
            <a:r>
              <a:rPr b="1"/>
              <a:t>多結晶</a:t>
            </a:r>
            <a:r>
              <a:rPr/>
              <a:t>: 平均値として評価するため、方位平均が必要。</a:t>
            </a:r>
          </a:p>
          <a:p>
            <a:pPr lvl="0"/>
            <a:r>
              <a:rPr b="1"/>
              <a:t>理論計算 (VASPなど)</a:t>
            </a:r>
            <a:r>
              <a:rPr/>
              <a:t>: 一般にデカルト座標系でテンソル成分が出力される。</a:t>
            </a:r>
          </a:p>
          <a:p>
            <a:pPr lvl="1"/>
            <a:r>
              <a:rPr/>
              <a:t>入力ファイル (POSCAR) の格子ベクトル方位に依存。</a:t>
            </a:r>
          </a:p>
          <a:p>
            <a:pPr lvl="0"/>
            <a:r>
              <a:rPr/>
              <a:t>実験と理論の比較には、座標変換が必要となる。</a:t>
            </a:r>
          </a:p>
        </p:txBody>
      </p:sp>
    </p:spTree>
  </p:cSld>
</p:sld>
</file>

<file path=ppt/slides/slide11.xml><?xml version="1.0" encoding="UTF-8"?><p:sld xmlns:a="http://schemas.openxmlformats.org/drawingml/2006/main" xmlns:r="http://schemas.openxmlformats.org/officeDocument/2006/relationships" xmlns:p="http://schemas.openxmlformats.org/presentationml/2006/main"><p:cSld><p:spTree><p:nvGrpSpPr><p:cNvPr id="1" name="" /><p:cNvGrpSpPr /><p:nvPr /></p:nvGrpSpPr><p:grpSpPr><a:xfrm><a:off x="0" y="0" /><a:ext cx="0" cy="0" /><a:chOff x="0" y="0" /><a:chExt cx="0" cy="0" /></a:xfrm></p:grpSpPr><p:sp><p:nvSpPr><p:cNvPr id="2" name="Title 1" /><p:cNvSpPr><a:spLocks noGrp="1" /></p:cNvSpPr><p:nvPr><p:ph type="title" /></p:nvPr></p:nvSpPr><p:spPr><a:xfrm><a:off x="457201" y="204787" /><a:ext cx="3008313" cy="871538" /></a:xfrm></p:spPr><p:txBody><a:bodyPr /><a:lstStyle /><a:p><a:pPr lvl="0" indent="0" marL="0"><a:buNone /></a:pPr><a:r><a:rPr /><a:t>3. 共変・反変の基本的な規則のまとめ</a:t></a:r></a:p></p:txBody></p:sp><p:sp><p:nvSpPr><p:cNvPr id="4" name="Text Placeholder 3" /><p:cNvSpPr><a:spLocks noGrp="1" /></p:cNvSpPr><p:nvPr><p:ph idx="2" sz="half" type="body" /></p:nvPr></p:nvSpPr><p:spPr /><p:txBody><a:bodyPr /><a:lstStyle /><a:p><a:pPr lvl="0" /><a:r><a:rPr b="1" /><a:t>基本ベクトルと座標の共変・反変は入れ替わる。</a:t></a:r></a:p><a:p><a:pPr lvl="0" /><a:r><a:rPr b="1" /><a:t>実空間と逆空間の共変・反変は入れ替わる。</a:t></a:r></a:p><a:p><a:pPr lvl="0" /><a:r><a:rPr b="1" /><a:t>微分によって共変と反変が入れ替わる。</a:t></a:r></a:p><a:p><a:pPr lvl="0" /><a:r><a:rPr b="1" /><a:t>計量テンソルで共変成分と反変成分を相互変換できる (添え字の上げ下げ)。</a:t></a:r></a:p></p:txBody></p:sp><p:graphicFrame><p:nvGraphicFramePr><p:cNvPr id="6" name="Content Placeholder 5" /><p:cNvGraphicFramePr><a:graphicFrameLocks noGrp="1" /></p:cNvGraphicFramePr><p:nvPr><p:ph idx="1" /></p:nvPr></p:nvGraphicFramePr><p:xfrm><a:off x="3568700" y="203200" /><a:ext cx="5105400" cy="4381500" /></p:xfrm><a:graphic><a:graphicData uri="http://schemas.openxmlformats.org/drawingml/2006/table"><a:tbl><a:tblPr firstRow="1" bandRow="1"><a:tableStyleId>{5C22544A-7EE6-4342-B048-85BDC9FD1C3A}</a:tableStyleId></a:tblPr><a:tblGrid><a:gridCol w="1701800" /><a:gridCol w="1358900" /><a:gridCol w="901700" /><a:gridCol w="1130300" /></a:tblGrid><a:tr h="0"><a:tc><a:txBody><a:bodyPr /><a:lstStyle /><a:p><a:endParaRPr /></a:p></a:txBody><a:tcPr /></a:tc><a:tc><a:txBody><a:bodyPr /><a:lstStyle /><a:p><a:pPr lvl="0" indent="0" marL="0" algn="l"><a:buNone /></a:pPr><a:r><a:rPr /><a:t>基本ベクトル</a:t></a:r></a:p></a:txBody><a:tcPr /></a:tc><a:tc><a:txBody><a:bodyPr /><a:lstStyle /><a:p><a:pPr lvl="0" indent="0" marL="0" algn="l"><a:buNone /></a:pPr><a:r><a:rPr /><a:t>座標成分</a:t></a:r></a:p></a:txBody><a:tcPr /></a:tc><a:tc><a:txBody><a:bodyPr /><a:lstStyle /><a:p><a:pPr lvl="0" indent="0" marL="0" algn="l"><a:buNone /></a:pPr><a:r><a:rPr /><a:t>微分演算子</a:t></a:r></a:p></a:txBody><a:tcPr /></a:tc></a:tr><a:tr h="0"><a:tc><a:txBody><a:bodyPr /><a:lstStyle /><a:p><a:pPr lvl="0" indent="0" marL="0" algn="l"><a:buNone /></a:pPr><a:r><a:rPr b="1" /><a:t>実空間</a:t></a:r></a:p></a:txBody></a:tc><a:tc><a:txBody><a:bodyPr /><a:lstStyle /><a:p><a:pPr lvl="0" indent="0" marL="0" algn="l"><a:buNone /></a:pPr><a:r><a:rPr /><a:t>共変 (</a:t></a:r></a:p><a:p><a:pPr lvl="0" indent="0" marL="0" algn="l"><a:buNone /></a:pPr><a14:m><m:oMathPara xmlns:m="http://schemas.openxmlformats.org/officeDocument/2006/math"><m:oMathParaPr><m:jc m:val="center" /></m:oMathParaPr><m:oMath><m:sSub><m:e><m:r><m:rPr><m:sty m:val="b" /></m:rPr><m:t>a</m:t></m:r></m:e><m:sub><m:r><m:t>i</m:t></m:r></m:sub></m:sSub></m:oMath></m:oMathPara></a14:m></a:p><a:p><a:pPr lvl="0" indent="0" marL="0" algn="l"><a:buNone /></a:pPr><a:r><a:rPr /><a:t>)</a:t></a:r></a:p></a:txBody></a:tc><a:tc><a:txBody><a:bodyPr /><a:lstStyle /><a:p><a:pPr lvl="0" indent="0" marL="0" algn="l"><a:buNone /></a:pPr><a:r><a:rPr /><a:t>反変 (</a:t></a:r></a:p><a:p><a:pPr lvl="0" indent="0" marL="0" algn="l"><a:buNone /></a:pPr><a14:m><m:oMathPara xmlns:m="http://schemas.openxmlformats.org/officeDocument/2006/math"><m:oMathParaPr><m:jc m:val="center" /></m:oMathParaPr><m:oMath><m:sSup><m:e><m:r><m:t>x</m:t></m:r></m:e><m:sup><m:r><m:t>i</m:t></m:r></m:sup></m:sSup></m:oMath></m:oMathPara></a14:m></a:p><a:p><a:pPr lvl="0" indent="0" marL="0" algn="l"><a:buNone /></a:pPr><a:r><a:rPr /><a:t>)</a:t></a:r></a:p></a:txBody></a:tc><a:tc><a:txBody><a:bodyPr /><a:lstStyle /><a:p><a:pPr lvl="0" indent="0" marL="0" algn="l"><a:buNone /></a:pPr><a:r><a:rPr /><a:t>共変 (</a:t></a:r></a:p><a:p><a:pPr lvl="0" indent="0" marL="0" algn="l"><a:buNone /></a:pPr><a14:m><m:oMathPara xmlns:m="http://schemas.openxmlformats.org/officeDocument/2006/math"><m:oMathParaPr><m:jc m:val="center" /></m:oMathParaPr><m:oMath><m:r><m:rPr><m:sty m:val="p" /></m:rPr><m:t>∂</m:t></m:r><m:r><m:rPr><m:sty m:val="p" /></m:rPr><m:t>/</m:t></m:r><m:r><m:rPr><m:sty m:val="p" /></m:rPr><m:t>∂</m:t></m:r><m:sSup><m:e><m:r><m:t>x</m:t></m:r></m:e><m:sup><m:r><m:t>i</m:t></m:r></m:sup></m:sSup></m:oMath></m:oMathPara></a14:m></a:p><a:p><a:pPr lvl="0" indent="0" marL="0" algn="l"><a:buNone /></a:pPr><a:r><a:rPr /><a:t>)</a:t></a:r></a:p></a:txBody></a:tc></a:tr><a:tr h="0"><a:tc><a:txBody><a:bodyPr /><a:lstStyle /><a:p><a:pPr lvl="0" indent="0" marL="0" algn="l"><a:buNone /></a:pPr><a:r><a:rPr b="1" /><a:t>逆空間</a:t></a:r></a:p></a:txBody></a:tc><a:tc><a:txBody><a:bodyPr /><a:lstStyle /><a:p><a:pPr lvl="0" indent="0" marL="0" algn="l"><a:buNone /></a:pPr><a:r><a:rPr /><a:t>反変 (</a:t></a:r></a:p><a:p><a:pPr lvl="0" indent="0" marL="0" algn="l"><a:buNone /></a:pPr><a14:m><m:oMathPara xmlns:m="http://schemas.openxmlformats.org/officeDocument/2006/math"><m:oMathParaPr><m:jc m:val="center" /></m:oMathParaPr><m:oMath><m:sSup><m:e><m:r><m:rPr><m:sty m:val="b" /></m:rPr><m:t>a</m:t></m:r></m:e><m:sup><m:r><m:rPr><m:sty m:val="p" /></m:rPr><m:t>*</m:t></m:r><m:r><m:t>i</m:t></m:r></m:sup></m:sSup></m:oMath></m:oMathPara></a14:m></a:p><a:p><a:pPr lvl="0" indent="0" marL="0" algn="l"><a:buNone /></a:pPr><a:r><a:rPr /><a:t>)</a:t></a:r></a:p></a:txBody></a:tc><a:tc><a:txBody><a:bodyPr /><a:lstStyle /><a:p><a:pPr lvl="0" indent="0" marL="0" algn="l"><a:buNone /></a:pPr><a:r><a:rPr /><a:t>共変 (</a:t></a:r></a:p><a:p><a:pPr lvl="0" indent="0" marL="0" algn="l"><a:buNone /></a:pPr><a14:m><m:oMathPara xmlns:m="http://schemas.openxmlformats.org/officeDocument/2006/math"><m:oMathParaPr><m:jc m:val="center" /></m:oMathParaPr><m:oMath><m:sSub><m:e><m:r><m:t>h</m:t></m:r></m:e><m:sub><m:r><m:t>i</m:t></m:r></m:sub></m:sSub></m:oMath></m:oMathPara></a14:m></a:p><a:p><a:pPr lvl="0" indent="0" marL="0" algn="l"><a:buNone /></a:pPr><a:r><a:rPr /><a:t>)</a:t></a:r></a:p></a:txBody></a:tc><a:tc><a:txBody><a:bodyPr /><a:lstStyle /><a:p><a:pPr lvl="0" indent="0" marL="0" algn="l"><a:buNone /></a:pPr><a:r><a:rPr /><a:t>反変 (</a:t></a:r></a:p><a:p><a:pPr lvl="0" indent="0" marL="0" algn="l"><a:buNone /></a:pPr><a14:m><m:oMathPara xmlns:m="http://schemas.openxmlformats.org/officeDocument/2006/math"><m:oMathParaPr><m:jc m:val="center" /></m:oMathParaPr><m:oMath><m:r><m:rPr><m:sty m:val="p" /></m:rPr><m:t>∂</m:t></m:r><m:r><m:rPr><m:sty m:val="p" /></m:rPr><m:t>/</m:t></m:r><m:r><m:rPr><m:sty m:val="p" /></m:rPr><m:t>∂</m:t></m:r><m:sSub><m:e><m:r><m:t>h</m:t></m:r></m:e><m:sub><m:r><m:t>i</m:t></m:r></m:sub></m:sSub></m:oMath></m:oMathPara></a14:m></a:p><a:p><a:pPr lvl="0" indent="0" marL="0" algn="l"><a:buNone /></a:pPr><a:r><a:rPr /><a:t>)</a:t></a:r></a:p></a:txBody></a:tc></a:tr></a:tbl></a:graphicData></a:graphic></p:graphicFrame></p:spTree></p:cSld>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3.1 共変座標と反変座標の幾何学的解釈</a:t>
                </a:r>
              </a:p>
              <a:p>
                <a:pPr lvl="0"/>
                <a:r>
                  <a:rPr b="1"/>
                  <a:t>反変座標 (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1</m:t>
                          </m:r>
                        </m:sup>
                      </m:sSup>
                      <m:r>
                        <m:rPr>
                          <m:sty m:val="p"/>
                        </m:rPr>
                        <m:t>,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2</m:t>
                          </m:r>
                        </m:sup>
                      </m:sSup>
                    </m:oMath>
                  </m:oMathPara>
                </a14:m>
                <a:r>
                  <a:rPr b="1"/>
                  <a:t>)</a:t>
                </a:r>
                <a:r>
                  <a:rPr/>
                  <a:t>:</a:t>
                </a:r>
              </a:p>
              <a:p>
                <a:pPr lvl="1"/>
                <a:r>
                  <a:rPr/>
                  <a:t>斜交座標系における「平行な線による投影」。（通常イメージする座標）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=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1</m:t>
                          </m:r>
                        </m:sup>
                      </m:sSup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+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2</m:t>
                          </m:r>
                        </m:sup>
                      </m:sSup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 b="1"/>
                  <a:t>共変座標 (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x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,</m:t>
                      </m:r>
                      <m:sSub>
                        <m:e>
                          <m:r>
                            <m:t>x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</m:oMath>
                  </m:oMathPara>
                </a14:m>
                <a:r>
                  <a:rPr b="1"/>
                  <a:t>)</a:t>
                </a:r>
                <a:r>
                  <a:rPr/>
                  <a:t>:</a:t>
                </a:r>
              </a:p>
              <a:p>
                <a:pPr lvl="1"/>
                <a:r>
                  <a:rPr/>
                  <a:t>「垂直な線による投影」。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x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⋅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共変座標は、逆格子の基本ベクトルで張られる空間における反変座標に対応。</a:t>
                </a:r>
              </a:p>
              <a:p>
                <a:pPr lvl="1"/>
                <a:r>
                  <a:rPr/>
                  <a:t>抽象的な概念も、幾何学的に解釈することで理解が深まる。</a:t>
                </a:r>
              </a:p>
            </p:txBody>
          </p:sp>
        </mc:Choice>
      </mc:AlternateContent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ご清聴ありがとうございました。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1. 逆格子の復習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1.1 逆格子の定義</a:t>
                </a:r>
              </a:p>
              <a:p>
                <a:pPr lvl="0"/>
                <a:r>
                  <a:rPr/>
                  <a:t>実行格子の基本ベクトル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,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m:t>,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逆格子の基本ベクトル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,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,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</m:oMath>
                  </m:oMathPara>
                </a14:m>
              </a:p>
              <a:p>
                <a:pPr lvl="0"/>
                <a:r>
                  <a:rPr/>
                  <a:t>は以下で定義される: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=</m:t>
                      </m:r>
                      <m:f>
                        <m:fPr>
                          <m:type m:val="bar"/>
                        </m:fPr>
                        <m:num>
                          <m:r>
                            <m:t>2</m:t>
                          </m:r>
                          <m:r>
                            <m:t>π</m:t>
                          </m:r>
                        </m:num>
                        <m:den>
                          <m:r>
                            <m:t>V</m:t>
                          </m:r>
                        </m:den>
                      </m:f>
                      <m:r>
                        <m:rPr>
                          <m:sty m:val="p"/>
                        </m:rPr>
                        <m:t>(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m:t>×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=</m:t>
                      </m:r>
                      <m:f>
                        <m:fPr>
                          <m:type m:val="bar"/>
                        </m:fPr>
                        <m:num>
                          <m:r>
                            <m:t>2</m:t>
                          </m:r>
                          <m:r>
                            <m:t>π</m:t>
                          </m:r>
                        </m:num>
                        <m:den>
                          <m:r>
                            <m:t>V</m:t>
                          </m:r>
                        </m:den>
                      </m:f>
                      <m:r>
                        <m:rPr>
                          <m:sty m:val="p"/>
                        </m:rPr>
                        <m:t>(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m:t>×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=</m:t>
                      </m:r>
                      <m:f>
                        <m:fPr>
                          <m:type m:val="bar"/>
                        </m:fPr>
                        <m:num>
                          <m:r>
                            <m:t>2</m:t>
                          </m:r>
                          <m:r>
                            <m:t>π</m:t>
                          </m:r>
                        </m:num>
                        <m:den>
                          <m:r>
                            <m:t>V</m:t>
                          </m:r>
                        </m:den>
                      </m:f>
                      <m:r>
                        <m:rPr>
                          <m:sty m:val="p"/>
                        </m:rPr>
                        <m:t>(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×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  <a:p>
                <a:pPr lvl="0"/>
                <a:r>
                  <a:rPr/>
                  <a:t>（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t>V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p"/>
                        </m:rPr>
                        <m:t>|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⋅</m:t>
                      </m:r>
                      <m:r>
                        <m:rPr>
                          <m:sty m:val="p"/>
                        </m:rPr>
                        <m:t>(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m:t>×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m:t>)</m:t>
                      </m:r>
                      <m:r>
                        <m:rPr>
                          <m:sty m:val="p"/>
                        </m:rPr>
                        <m:t>|</m:t>
                      </m:r>
                    </m:oMath>
                  </m:oMathPara>
                </a14:m>
              </a:p>
              <a:p>
                <a:pPr lvl="0"/>
                <a:r>
                  <a:rPr/>
                  <a:t>は単位胞体積）</a:t>
                </a:r>
              </a:p>
              <a:p>
                <a:pPr lvl="0"/>
                <a:r>
                  <a:rPr b="1"/>
                  <a:t>規格直交化条件</a:t>
                </a:r>
                <a:r>
                  <a:rPr/>
                  <a:t>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⋅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j</m:t>
                          </m:r>
                        </m:sub>
                      </m:sSub>
                      <m:r>
                        <m:rPr>
                          <m:sty m:val="p"/>
                        </m:rPr>
                        <m:t>=</m:t>
                      </m:r>
                      <m:r>
                        <m:t>2</m:t>
                      </m:r>
                      <m:r>
                        <m:t>π</m:t>
                      </m:r>
                      <m:sSub>
                        <m:e>
                          <m:r>
                            <m:t>δ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</m:oMath>
                  </m:oMathPara>
                </a14:m>
              </a:p>
              <a:p>
                <a:pPr lvl="1"/>
                <a:r>
                  <a:rPr/>
                  <a:t>は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m:t>,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3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に直交。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|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|</m:t>
                      </m:r>
                    </m:oMath>
                  </m:oMathPara>
                </a14:m>
              </a:p>
              <a:p>
                <a:pPr lvl="1"/>
                <a:r>
                  <a:rPr/>
                  <a:t>は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|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m:t>|</m:t>
                      </m:r>
                    </m:oMath>
                  </m:oMathPara>
                </a14:m>
              </a:p>
              <a:p>
                <a:pPr lvl="1"/>
                <a:r>
                  <a:rPr/>
                  <a:t>に反比例。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1.2 逆格子の幾何学的解釈</a:t>
                </a:r>
              </a:p>
              <a:p>
                <a:pPr lvl="0"/>
                <a:r>
                  <a:rPr b="1"/>
                  <a:t>直交性</a:t>
                </a:r>
                <a:r>
                  <a:rPr/>
                  <a:t>: 逆格子ベクトルは、対応する実行格子ベクトルの張る平面に垂直。</a:t>
                </a:r>
              </a:p>
              <a:p>
                <a:pPr lvl="0"/>
                <a:r>
                  <a:rPr b="1"/>
                  <a:t>長さ</a:t>
                </a:r>
                <a:r>
                  <a:rPr/>
                  <a:t>: 逆格子ベクトルの長さは、実格子ベクトルの長さの逆数に比例。</a:t>
                </a:r>
              </a:p>
              <a:p>
                <a:pPr lvl="0"/>
                <a:r>
                  <a:rPr b="1"/>
                  <a:t>軸角</a:t>
                </a:r>
                <a:r>
                  <a:rPr/>
                  <a:t>: 実格子の軸角の補角に対応（おおよそ）。</a:t>
                </a:r>
              </a:p>
              <a:p>
                <a:pPr lvl="0"/>
                <a:r>
                  <a:rPr b="1"/>
                  <a:t>直交座標系以外では大まかな関係。</a:t>
                </a:r>
              </a:p>
            </p:txBody>
          </p:sp>
        </mc:Choice>
      </mc:AlternateContent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1.3 逆格子の作図と単位格子の曖昧性</a:t>
                </a:r>
              </a:p>
              <a:p>
                <a:pPr lvl="0"/>
                <a:r>
                  <a:rPr/>
                  <a:t>実行格子の基本ベクトルから逆格子を構成すると、逆格子点が配列する。</a:t>
                </a:r>
              </a:p>
              <a:p>
                <a:pPr lvl="0"/>
                <a:r>
                  <a:rPr b="1"/>
                  <a:t>問題</a:t>
                </a:r>
                <a:r>
                  <a:rPr/>
                  <a:t>: 実行格子の単位胞の取り方によって、逆格子点の配列が異なるように見える。</a:t>
                </a:r>
              </a:p>
              <a:p>
                <a:pPr lvl="1"/>
                <a:r>
                  <a:rPr/>
                  <a:t>例: ブラベー格子を単純格子と見なして逆格子を組むと、矛盾が生じるように見える。</a:t>
                </a:r>
              </a:p>
              <a:p>
                <a:pPr lvl="0"/>
                <a:r>
                  <a:rPr b="1"/>
                  <a:t>解決策</a:t>
                </a:r>
                <a:r>
                  <a:rPr/>
                  <a:t>: 逆格子は</a:t>
                </a:r>
                <a:r>
                  <a:rPr b="1"/>
                  <a:t>実行格子点そのもの</a:t>
                </a:r>
                <a:r>
                  <a:rPr/>
                  <a:t>、あるいは</a:t>
                </a:r>
                <a:r>
                  <a:rPr b="1"/>
                  <a:t>フーリエ変換の物理的意味</a:t>
                </a:r>
                <a:r>
                  <a:rPr/>
                  <a:t>から理解すべき。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1.4 フーリエ変換としての逆格子と回折現象</a:t>
                </a:r>
              </a:p>
              <a:p>
                <a:pPr lvl="0"/>
                <a:r>
                  <a:rPr/>
                  <a:t>逆格子は、X線回折やバンド理論など、</a:t>
                </a:r>
                <a:r>
                  <a:rPr b="1"/>
                  <a:t>波の干渉</a:t>
                </a:r>
                <a:r>
                  <a:rPr/>
                  <a:t>が重要な領域で導入される。</a:t>
                </a:r>
              </a:p>
              <a:p>
                <a:pPr lvl="0"/>
                <a:r>
                  <a:rPr b="1"/>
                  <a:t>散乱振幅</a:t>
                </a:r>
                <a:r>
                  <a:rPr/>
                  <a:t>: 電子密度分布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t>ρ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)</m:t>
                      </m:r>
                    </m:oMath>
                  </m:oMathPara>
                </a14:m>
              </a:p>
              <a:p>
                <a:pPr lvl="0"/>
                <a:r>
                  <a:rPr/>
                  <a:t>のフーリエ変換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t>S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rPr>
                          <m:sty m:val="b"/>
                        </m:rPr>
                        <m:t>K</m:t>
                      </m:r>
                      <m:r>
                        <m:rPr>
                          <m:sty m:val="p"/>
                        </m:rPr>
                        <m:t>)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p"/>
                        </m:rPr>
                        <m:t>∫</m:t>
                      </m:r>
                      <m:r>
                        <m:t>ρ</m:t>
                      </m:r>
                      <m:r>
                        <m:rPr>
                          <m:sty m:val="p"/>
                        </m:rPr>
                        <m:t>(</m:t>
                      </m:r>
                      <m:r>
                        <m:rPr>
                          <m:sty m:val="b"/>
                        </m:rPr>
                        <m:t>r</m:t>
                      </m:r>
                      <m:r>
                        <m:rPr>
                          <m:sty m:val="p"/>
                        </m:rPr>
                        <m:t>)</m:t>
                      </m:r>
                      <m:sSup>
                        <m:e>
                          <m:r>
                            <m:t>e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−</m:t>
                          </m:r>
                          <m:r>
                            <m:t>i</m:t>
                          </m:r>
                          <m:r>
                            <m:rPr>
                              <m:sty m:val="b"/>
                            </m:rPr>
                            <m:t>K</m:t>
                          </m:r>
                          <m:r>
                            <m:rPr>
                              <m:sty m:val="p"/>
                            </m:rPr>
                            <m:t>⋅</m:t>
                          </m:r>
                          <m:r>
                            <m:rPr>
                              <m:sty m:val="b"/>
                            </m:rPr>
                            <m:t>r</m:t>
                          </m:r>
                        </m:sup>
                      </m:sSup>
                      <m:sSup>
                        <m:e>
                          <m:r>
                            <m:t>d</m:t>
                          </m:r>
                        </m:e>
                        <m:sup>
                          <m:r>
                            <m:t>3</m:t>
                          </m:r>
                        </m:sup>
                      </m:sSup>
                      <m:r>
                        <m:rPr>
                          <m:sty m:val="b"/>
                        </m:rPr>
                        <m:t>r</m:t>
                      </m:r>
                    </m:oMath>
                  </m:oMathPara>
                </a14:m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K</m:t>
                      </m:r>
                      <m:r>
                        <m:rPr>
                          <m:sty m:val="p"/>
                        </m:rPr>
                        <m:t>=</m:t>
                      </m:r>
                      <m:r>
                        <m:rPr>
                          <m:sty m:val="b"/>
                        </m:rPr>
                        <m:t>k</m:t>
                      </m:r>
                      <m:r>
                        <m:rPr>
                          <m:sty m:val="p"/>
                        </m:rPr>
                        <m:t>−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k</m:t>
                          </m:r>
                        </m:e>
                        <m:sub>
                          <m:r>
                            <m:t>0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は散乱ベクトル。</a:t>
                </a:r>
              </a:p>
              <a:p>
                <a:pPr lvl="0"/>
                <a:r>
                  <a:rPr b="1"/>
                  <a:t>ブラッグ条件</a:t>
                </a:r>
                <a:r>
                  <a:rPr/>
                  <a:t>: 散乱ベクトル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K</m:t>
                      </m:r>
                    </m:oMath>
                  </m:oMathPara>
                </a14:m>
              </a:p>
              <a:p>
                <a:pPr lvl="0"/>
                <a:r>
                  <a:rPr/>
                  <a:t>が</a:t>
                </a:r>
                <a:r>
                  <a:rPr b="1"/>
                  <a:t>逆格子ベクトル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m:t>G</m:t>
                      </m:r>
                    </m:oMath>
                  </m:oMathPara>
                </a14:m>
                <a:r>
                  <a:rPr/>
                  <a:t> に等しいとき、散乱振幅は極大になる。</a:t>
                </a:r>
              </a:p>
              <a:p>
                <a:pPr lvl="0"/>
                <a:r>
                  <a:rPr b="1"/>
                  <a:t>物理的意味</a:t>
                </a:r>
                <a:r>
                  <a:rPr/>
                  <a:t>: 散乱振幅がゼロでない逆格子点のみが物理的に意味を持つ。</a:t>
                </a:r>
              </a:p>
            </p:txBody>
          </p:sp>
        </mc:Choice>
      </mc:AlternateContent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1.5 回折における消滅則と逆格子の修正</a:t>
            </a:r>
          </a:p>
          <a:p>
            <a:pPr lvl="0"/>
            <a:r>
              <a:rPr/>
              <a:t>結晶構造の対称性により、一部の回折ピークは観測されない (</a:t>
            </a:r>
            <a:r>
              <a:rPr b="1"/>
              <a:t>消滅則</a:t>
            </a:r>
            <a:r>
              <a:rPr/>
              <a:t>)。</a:t>
            </a:r>
          </a:p>
          <a:p>
            <a:pPr lvl="0"/>
            <a:r>
              <a:rPr/>
              <a:t>消滅則を考慮することで、逆格子点の配列の曖昧性が解消される。</a:t>
            </a:r>
          </a:p>
          <a:p>
            <a:pPr lvl="1"/>
            <a:r>
              <a:rPr/>
              <a:t>例えば、体心立方格子 (BCC) の実行格子の逆格子は、面心立方格子 (FCC) になる。</a:t>
            </a:r>
          </a:p>
          <a:p>
            <a:pPr lvl="1"/>
            <a:r>
              <a:rPr/>
              <a:t>面心立方格子 (FCC) の実行格子の逆格子は、体心立方格子 (BCC) になる。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68700" y="203200"/>
          <a:ext cx="5105400" cy="438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実行格子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逆格子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単純立方 (SC)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単純立方 (SC)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体心立方 (BCC)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面心立方 (FCC)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面心立方 (FCC)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体心立方 (BCC)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（他のブラベー格子も同様の関係）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プログラム </a:t>
            </a:r>
            <a:r>
              <a:rPr>
                <a:latin typeface="Courier"/>
              </a:rPr>
              <a:t>crystaldrawcell.py</a:t>
            </a:r>
            <a:r>
              <a:rPr/>
              <a:t> を読むと、逆格子の計算と可視化方法が理解できる。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2. 共変ベクトルと反変ベクトル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2.1 座標変換とベクトルの分類</a:t>
                </a:r>
              </a:p>
              <a:p>
                <a:pPr lvl="0"/>
                <a:r>
                  <a:rPr b="1"/>
                  <a:t>共変ベクトル (Covariant Vector)</a:t>
                </a:r>
                <a:r>
                  <a:rPr/>
                  <a:t>:</a:t>
                </a:r>
              </a:p>
              <a:p>
                <a:pPr lvl="1"/>
                <a:r>
                  <a:rPr/>
                  <a:t>基底ベクトルと同じ変換規則に従う。</a:t>
                </a:r>
              </a:p>
              <a:p>
                <a:pPr lvl="1"/>
                <a:r>
                  <a:rPr/>
                  <a:t>例: </a:t>
                </a:r>
                <a:r>
                  <a:rPr b="1"/>
                  <a:t>実行格子の基本ベクトル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  <a:r>
                  <a:rPr/>
                  <a:t>、</a:t>
                </a:r>
                <a:r>
                  <a:rPr b="1"/>
                  <a:t>逆格子の座標（ミラー指数）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h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 b="1"/>
                  <a:t>反変ベクトル (Contravariant Vector)</a:t>
                </a:r>
                <a:r>
                  <a:rPr/>
                  <a:t>:</a:t>
                </a:r>
              </a:p>
              <a:p>
                <a:pPr lvl="1"/>
                <a:r>
                  <a:rPr/>
                  <a:t>基底ベクトルとは逆の変換規則に従う。</a:t>
                </a:r>
              </a:p>
              <a:p>
                <a:pPr lvl="1"/>
                <a:r>
                  <a:rPr/>
                  <a:t>例: </a:t>
                </a:r>
                <a:r>
                  <a:rPr b="1"/>
                  <a:t>実行格子の座標成分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</m:oMath>
                  </m:oMathPara>
                </a14:m>
                <a:r>
                  <a:rPr/>
                  <a:t>、</a:t>
                </a:r>
                <a:r>
                  <a:rPr b="1"/>
                  <a:t>逆格子の基本ベクトル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2.2 計量テンソル (Metric Tensor) の共変・反変性</a:t>
                </a:r>
              </a:p>
              <a:p>
                <a:pPr lvl="0"/>
                <a:r>
                  <a:rPr b="1"/>
                  <a:t>実行格子の計量テンソル</a:t>
                </a:r>
                <a:r>
                  <a:rPr/>
                  <a:t>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  <m:r>
                        <m:rPr>
                          <m:sty m:val="p"/>
                        </m:rPr>
                        <m:t>=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m:t>⋅</m:t>
                      </m:r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が共変ベクトルなので、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は</a:t>
                </a:r>
                <a:r>
                  <a:rPr b="1"/>
                  <a:t>2回共変テンソル</a:t>
                </a:r>
                <a:r>
                  <a:rPr/>
                  <a:t>。</a:t>
                </a:r>
              </a:p>
              <a:p>
                <a:pPr lvl="0"/>
                <a:r>
                  <a:rPr b="1"/>
                  <a:t>逆格子の計量テンソル</a:t>
                </a:r>
                <a:r>
                  <a:rPr/>
                  <a:t>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t>i</m:t>
                          </m:r>
                          <m:r>
                            <m:t>j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  <m:r>
                            <m:t>i</m:t>
                          </m:r>
                        </m:sup>
                      </m:sSup>
                      <m:r>
                        <m:rPr>
                          <m:sty m:val="p"/>
                        </m:rPr>
                        <m:t>⋅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1"/>
                <a:r>
                  <a:rPr/>
                  <a:t>が反変ベクトルなので、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t>i</m:t>
                          </m:r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1"/>
                <a:r>
                  <a:rPr/>
                  <a:t>は</a:t>
                </a:r>
                <a:r>
                  <a:rPr b="1"/>
                  <a:t>2回反変テンソル</a:t>
                </a:r>
                <a:r>
                  <a:rPr/>
                  <a:t>。</a:t>
                </a:r>
              </a:p>
              <a:p>
                <a:pPr lvl="0"/>
                <a:r>
                  <a:rPr b="1"/>
                  <a:t>歴史</a:t>
                </a:r>
                <a:r>
                  <a:rPr/>
                  <a:t>: リーマン、アインシュタインがテンソルと共変・反変の概念を確立。</a:t>
                </a:r>
              </a:p>
            </p:txBody>
          </p:sp>
        </mc:Choice>
      </mc:AlternateContent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2.3 実行格子から逆格子への変換行列</a:t>
                </a:r>
              </a:p>
              <a:p>
                <a:pPr lvl="0"/>
                <a:r>
                  <a:rPr/>
                  <a:t>実行格子と逆格子の関係は、計量テンソルで結びつけられる。</a:t>
                </a:r>
              </a:p>
              <a:p>
                <a:pPr lvl="0"/>
                <a:r>
                  <a:rPr b="1"/>
                  <a:t>変換行列</a:t>
                </a:r>
                <a:r>
                  <a:rPr/>
                  <a:t>: 実空間の計量テンソルの逆行列が、逆空間の計量テンソルに一致。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m:t>*</m:t>
                          </m:r>
                        </m:sup>
                      </m:sSubSup>
                      <m:r>
                        <m:rPr>
                          <m:sty m:val="p"/>
                        </m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j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r>
                            <m:t>2</m:t>
                          </m:r>
                        </m:e>
                      </m:nary>
                      <m:r>
                        <m:t>π</m:t>
                      </m:r>
                      <m:r>
                        <m:rPr>
                          <m:sty m:val="p"/>
                        </m:rPr>
                        <m:t>(</m:t>
                      </m:r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−</m:t>
                          </m:r>
                          <m:r>
                            <m:t>1</m:t>
                          </m:r>
                        </m:sup>
                      </m:sSup>
                      <m:sSub>
                        <m:e>
                          <m:r>
                            <m:rPr>
                              <m:sty m:val="p"/>
                            </m:rPr>
                            <m:t>)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（より厳密には、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(</m:t>
                      </m:r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k</m:t>
                          </m:r>
                          <m:r>
                            <m:t>l</m:t>
                          </m:r>
                        </m:sub>
                      </m:sSub>
                      <m:sSup>
                        <m:e>
                          <m:r>
                            <m:rPr>
                              <m:sty m:val="p"/>
                            </m:rPr>
                            <m:t>)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m:t>−</m:t>
                          </m:r>
                          <m:r>
                            <m:t>1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t>k</m:t>
                          </m:r>
                          <m:r>
                            <m:t>l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）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2.4 共変ベクトルと反変ベクトルの内積は不変量</a:t>
                </a:r>
              </a:p>
              <a:p>
                <a:pPr lvl="0"/>
                <a:r>
                  <a:rPr/>
                  <a:t>共変ベクトル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v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と反変ベクトル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w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の内積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i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sSub>
                            <m:e>
                              <m:r>
                                <m:t>v</m:t>
                              </m:r>
                            </m:e>
                            <m:sub>
                              <m:r>
                                <m:t>i</m:t>
                              </m:r>
                            </m:sub>
                          </m:sSub>
                        </m:e>
                      </m:nary>
                      <m:sSup>
                        <m:e>
                          <m:r>
                            <m:t>w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は、座標変換に対して</a:t>
                </a:r>
                <a:r>
                  <a:rPr b="1"/>
                  <a:t>不変なスカラー量</a:t>
                </a:r>
                <a:r>
                  <a:rPr/>
                  <a:t>となる。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i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sSub>
                            <m:e>
                              <m:sSup>
                                <m:e>
                                  <m:r>
                                    <m:t>v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m:t>i</m:t>
                              </m:r>
                            </m:sub>
                          </m:sSub>
                        </m:e>
                      </m:nary>
                      <m:sSup>
                        <m:e>
                          <m:sSup>
                            <m:e>
                              <m:r>
                                <m:t>w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m:t>i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i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sSub>
                            <m:e>
                              <m:r>
                                <m:t>v</m:t>
                              </m:r>
                            </m:e>
                            <m:sub>
                              <m:r>
                                <m:t>i</m:t>
                              </m:r>
                            </m:sub>
                          </m:sSub>
                        </m:e>
                      </m:nary>
                      <m:sSup>
                        <m:e>
                          <m:r>
                            <m:t>w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2.5 アインシュタインの縮約記法 (Einstein Summation Convention)</a:t>
                </a:r>
              </a:p>
              <a:p>
                <a:pPr lvl="0"/>
                <a:r>
                  <a:rPr/>
                  <a:t>同じ添え字記号が上付きと下付きでペアとして現れる場合、和の記号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∑</m:t>
                      </m:r>
                    </m:oMath>
                  </m:oMathPara>
                </a14:m>
              </a:p>
              <a:p>
                <a:pPr lvl="0"/>
                <a:r>
                  <a:rPr/>
                  <a:t>を省略する。</a:t>
                </a:r>
              </a:p>
              <a:p>
                <a:pPr lvl="1"/>
                <a:r>
                  <a:rPr/>
                  <a:t>例: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(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nary>
                        <m:naryPr>
                          <m:chr m:val="∑"/>
                          <m:limLoc m:val="undOvr"/>
                          <m:subHide m:val="off"/>
                          <m:supHide m:val="on"/>
                        </m:naryPr>
                        <m:sub>
                          <m:r>
                            <m:t>i</m:t>
                          </m:r>
                        </m:sub>
                        <m:sup>
                          <m:r>
                            <m:t>​</m:t>
                          </m:r>
                        </m:sup>
                        <m:e>
                          <m:sSup>
                            <m:e>
                              <m:r>
                                <m:t>x</m:t>
                              </m:r>
                            </m:e>
                            <m:sup>
                              <m:r>
                                <m:t>i</m:t>
                              </m:r>
                            </m:sup>
                          </m:sSup>
                        </m:e>
                      </m:nary>
                      <m:sSub>
                        <m:e>
                          <m:r>
                            <m:rPr>
                              <m:sty m:val="b"/>
                            </m:rPr>
                            <m:t>a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</m:oMath>
                  </m:oMathPara>
                </a14:m>
              </a:p>
              <a:p>
                <a:pPr lvl="1"/>
                <a:r>
                  <a:rPr/>
                  <a:t>を意味する)</a:t>
                </a:r>
              </a:p>
              <a:p>
                <a:pPr lvl="0"/>
                <a:r>
                  <a:rPr b="1"/>
                  <a:t>メリット</a:t>
                </a:r>
                <a:r>
                  <a:rPr/>
                  <a:t>: 表記が簡潔になり、結果がスカラー量であることが一目でわかる。</a:t>
                </a:r>
              </a:p>
            </p:txBody>
          </p:sp>
        </mc:Choice>
      </mc:AlternateContent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2.6 添え字規則とテンソル表記</a:t>
                </a:r>
              </a:p>
              <a:p>
                <a:pPr lvl="0"/>
                <a:r>
                  <a:rPr b="1"/>
                  <a:t>共変成分</a:t>
                </a:r>
                <a:r>
                  <a:rPr/>
                  <a:t>: 下付き添え字 (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v</m:t>
                          </m:r>
                        </m:e>
                        <m:sub>
                          <m: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m:t>,</m:t>
                      </m:r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)</a:t>
                </a:r>
              </a:p>
              <a:p>
                <a:pPr lvl="0"/>
                <a:r>
                  <a:rPr b="1"/>
                  <a:t>反変成分</a:t>
                </a:r>
                <a:r>
                  <a:rPr/>
                  <a:t>: 上付き添え字 (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v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r>
                        <m:rPr>
                          <m:sty m:val="p"/>
                        </m:rPr>
                        <m:t>,</m:t>
                      </m:r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t>i</m:t>
                          </m:r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)</a:t>
                </a:r>
              </a:p>
              <a:p>
                <a:pPr lvl="0"/>
                <a:r>
                  <a:rPr/>
                  <a:t>これにより、実行格子と逆格子の計量テンソルを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と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g</m:t>
                          </m:r>
                        </m:e>
                        <m:sup>
                          <m:r>
                            <m:t>i</m:t>
                          </m:r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のように区別できる。</a:t>
                </a:r>
              </a:p>
              <a:p>
                <a:pPr lvl="0"/>
                <a:r>
                  <a:rPr/>
                  <a:t>ベクトルの長さの2乗: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|</m:t>
                      </m:r>
                      <m:r>
                        <m:rPr>
                          <m:sty m:val="b"/>
                        </m:rPr>
                        <m:t>r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m:t>|</m:t>
                          </m:r>
                        </m:e>
                        <m:sup>
                          <m: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m:t>=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j</m:t>
                          </m:r>
                        </m:sup>
                      </m:sSup>
                      <m:sSub>
                        <m:e>
                          <m:r>
                            <m:t>g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(スカラー量であることが添え字で一目瞭然)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2.7 物理法則の共変性</a:t>
                </a:r>
              </a:p>
              <a:p>
                <a:pPr lvl="0"/>
                <a:r>
                  <a:rPr/>
                  <a:t>方程式の左右が同じ添え字構造なら、その法則は座標変換に対して</a:t>
                </a:r>
                <a:r>
                  <a:rPr b="1"/>
                  <a:t>共変</a:t>
                </a:r>
                <a:r>
                  <a:rPr/>
                  <a:t>である。</a:t>
                </a:r>
              </a:p>
              <a:p>
                <a:pPr lvl="0"/>
                <a:r>
                  <a:rPr/>
                  <a:t>物理法則は対称性を満たすことが要請される。</a:t>
                </a:r>
              </a:p>
              <a:p>
                <a:pPr lvl="1"/>
                <a:r>
                  <a:rPr b="1"/>
                  <a:t>特殊相対性理論</a:t>
                </a:r>
                <a:r>
                  <a:rPr/>
                  <a:t>: ローレンツ変換に対して共変。</a:t>
                </a:r>
              </a:p>
              <a:p>
                <a:pPr lvl="1"/>
                <a:r>
                  <a:rPr b="1"/>
                  <a:t>一般相対性理論</a:t>
                </a:r>
                <a:r>
                  <a:rPr/>
                  <a:t>: 一般座標変換に対して共変。</a:t>
                </a:r>
              </a:p>
              <a:p>
                <a:pPr lvl="1"/>
                <a:r>
                  <a:rPr b="1"/>
                  <a:t>超弦理論</a:t>
                </a:r>
                <a:r>
                  <a:rPr/>
                  <a:t>: ローレンツ共変性、超対称性変換に対して不変。</a:t>
                </a:r>
              </a:p>
              <a:p>
                <a:pPr lvl="0"/>
                <a:r>
                  <a:rPr/>
                  <a:t>テンソル方程式を用いることで、対称性を明確に表現・検証できる。</a:t>
                </a:r>
              </a:p>
            </p:txBody>
          </p:sp>
        </mc:Choice>
      </mc:AlternateContent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2.8 未知のテンソル成分の共変・反変性の特定</a:t>
                </a:r>
              </a:p>
              <a:p>
                <a:pPr lvl="0"/>
                <a:r>
                  <a:rPr/>
                  <a:t>添え字規則を利用して、未知のベクトルやテンソルが共変か反変かを判別できる。</a:t>
                </a:r>
              </a:p>
              <a:p>
                <a:pPr lvl="1"/>
                <a:r>
                  <a:rPr/>
                  <a:t>例: 変換行列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t>T</m:t>
                      </m:r>
                    </m:oMath>
                  </m:oMathPara>
                </a14:m>
              </a:p>
              <a:p>
                <a:pPr lvl="1"/>
                <a:r>
                  <a:rPr/>
                  <a:t>の成分は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Sup>
                        <m:e>
                          <m:r>
                            <m:t>T</m:t>
                          </m:r>
                        </m:e>
                        <m:sub>
                          <m:r>
                            <m:t>j</m:t>
                          </m:r>
                        </m:sub>
                        <m:sup>
                          <m:r>
                            <m:t>i</m:t>
                          </m:r>
                        </m:sup>
                      </m:sSubSup>
                    </m:oMath>
                  </m:oMathPara>
                </a14:m>
              </a:p>
              <a:p>
                <a:pPr lvl="1"/>
                <a:r>
                  <a:rPr/>
                  <a:t>のように、1回の反変成分と1回の共変成分を持つ</a:t>
                </a:r>
                <a:r>
                  <a:rPr b="1"/>
                  <a:t>混合テンソル</a:t>
                </a:r>
                <a:r>
                  <a:rPr/>
                  <a:t>であると理解できる。</a:t>
                </a:r>
              </a:p>
              <a:p>
                <a:pPr lvl="1"/>
                <a:r>
                  <a:rPr/>
                  <a:t>添え字の位置で実行格子と逆格子の変換行列を区別。</a:t>
                </a:r>
              </a:p>
              <a:p>
                <a:pPr lvl="0" indent="0" marL="0">
                  <a:spcBef>
                    <a:spcPts val="3000"/>
                  </a:spcBef>
                  <a:buNone/>
                </a:pPr>
                <a:r>
                  <a:rPr b="1"/>
                  <a:t>2.9 物性テンソルの共変・反変性</a:t>
                </a:r>
              </a:p>
              <a:p>
                <a:pPr lvl="0"/>
                <a:r>
                  <a:rPr b="1"/>
                  <a:t>誘電率テンソル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ϵ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  <a:r>
                  <a:rPr/>
                  <a:t>: 電場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p>
                        <m:e>
                          <m:r>
                            <m:t>E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が反変なら、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ϵ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は</a:t>
                </a:r>
                <a:r>
                  <a:rPr b="1"/>
                  <a:t>2回共変テンソル</a:t>
                </a:r>
                <a:r>
                  <a:rPr/>
                  <a:t>。</a:t>
                </a:r>
              </a:p>
              <a:p>
                <a:pPr lvl="1"/>
                <a:r>
                  <a:rPr/>
                  <a:t>自由エネルギー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Δ</m:t>
                      </m:r>
                      <m:r>
                        <m:t>F</m:t>
                      </m:r>
                      <m:r>
                        <m:rPr>
                          <m:sty m:val="p"/>
                        </m:rPr>
                        <m:t>=</m:t>
                      </m:r>
                      <m:f>
                        <m:fPr>
                          <m:type m:val="bar"/>
                        </m:fPr>
                        <m:num>
                          <m:r>
                            <m:t>1</m:t>
                          </m:r>
                        </m:num>
                        <m:den>
                          <m:r>
                            <m:t>2</m:t>
                          </m:r>
                        </m:den>
                      </m:f>
                      <m:sSub>
                        <m:e>
                          <m:r>
                            <m:t>ϵ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  <m:sSup>
                        <m:e>
                          <m:r>
                            <m:t>E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  <m:sSup>
                        <m:e>
                          <m:r>
                            <m:t>E</m:t>
                          </m:r>
                        </m:e>
                        <m:sup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1"/>
                <a:r>
                  <a:rPr/>
                  <a:t>(スカラー)</a:t>
                </a:r>
              </a:p>
              <a:p>
                <a:pPr lvl="0"/>
                <a:r>
                  <a:rPr b="1"/>
                  <a:t>歪みテンソル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ϵ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  <a:r>
                  <a:rPr/>
                  <a:t>: 変位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Δ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i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と微分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r>
                        <m:rPr>
                          <m:sty m:val="p"/>
                        </m:rPr>
                        <m:t>∂</m:t>
                      </m:r>
                      <m:r>
                        <m:rPr>
                          <m:sty m:val="p"/>
                        </m:rPr>
                        <m:t>/</m:t>
                      </m:r>
                      <m:r>
                        <m:rPr>
                          <m:sty m:val="p"/>
                        </m:rPr>
                        <m:t>∂</m:t>
                      </m:r>
                      <m:sSup>
                        <m:e>
                          <m:r>
                            <m:t>x</m:t>
                          </m:r>
                        </m:e>
                        <m:sup>
                          <m:r>
                            <m:t>j</m:t>
                          </m:r>
                        </m:sup>
                      </m:sSup>
                    </m:oMath>
                  </m:oMathPara>
                </a14:m>
              </a:p>
              <a:p>
                <a:pPr lvl="0"/>
                <a:r>
                  <a:rPr/>
                  <a:t>を考慮すると、</a:t>
                </a:r>
                <a:r>
                  <a:rPr b="1"/>
                  <a:t>2回共変テンソル</a:t>
                </a:r>
                <a:r>
                  <a:rPr/>
                  <a:t>として扱われることが多い。</a:t>
                </a:r>
              </a:p>
              <a:p>
                <a:pPr lvl="0"/>
                <a:r>
                  <a:rPr b="1"/>
                  <a:t>弾性テンソル </a:t>
                </a:r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C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  <m:r>
                            <m:t>k</m:t>
                          </m:r>
                          <m:r>
                            <m:t>l</m:t>
                          </m:r>
                        </m:sub>
                      </m:sSub>
                    </m:oMath>
                  </m:oMathPara>
                </a14:m>
                <a:r>
                  <a:rPr/>
                  <a:t>: 応力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σ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と歪み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ϵ</m:t>
                          </m:r>
                        </m:e>
                        <m:sub>
                          <m:r>
                            <m:t>k</m:t>
                          </m:r>
                          <m:r>
                            <m:t>l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が2回共変なら、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C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  <m:r>
                            <m:t>k</m:t>
                          </m:r>
                          <m:r>
                            <m:t>l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は</a:t>
                </a:r>
                <a:r>
                  <a:rPr b="1"/>
                  <a:t>4回共変テンソル</a:t>
                </a:r>
                <a:r>
                  <a:rPr/>
                  <a:t>。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>
                      <m:sSub>
                        <m:e>
                          <m:r>
                            <m:t>σ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</m:sub>
                      </m:sSub>
                      <m:r>
                        <m:rPr>
                          <m:sty m:val="p"/>
                        </m:rPr>
                        <m:t>=</m:t>
                      </m:r>
                      <m:sSub>
                        <m:e>
                          <m:r>
                            <m:t>C</m:t>
                          </m:r>
                        </m:e>
                        <m:sub>
                          <m:r>
                            <m:t>i</m:t>
                          </m:r>
                          <m:r>
                            <m:t>j</m:t>
                          </m:r>
                          <m:r>
                            <m:t>k</m:t>
                          </m:r>
                          <m:r>
                            <m:t>l</m:t>
                          </m:r>
                        </m:sub>
                      </m:sSub>
                      <m:sSub>
                        <m:e>
                          <m:r>
                            <m:t>ϵ</m:t>
                          </m:r>
                        </m:e>
                        <m:sub>
                          <m:r>
                            <m:t>k</m:t>
                          </m:r>
                          <m:r>
                            <m:t>l</m:t>
                          </m:r>
                        </m:sub>
                      </m:sSub>
                    </m:oMath>
                  </m:oMathPara>
                </a14:m>
              </a:p>
              <a:p>
                <a:pPr lvl="0"/>
                <a:r>
                  <a:rPr/>
                  <a:t>添え字規則により、テンソル方程式の構造と性質を直感的に理解できる。</a:t>
                </a:r>
              </a:p>
            </p:txBody>
          </p:sp>
        </mc:Choice>
      </mc:AlternateContent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2025-09-21T03:03:18Z</dcterms:created>
  <dcterms:modified xsi:type="dcterms:W3CDTF">2025-09-21T03:03:18Z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