
<file path=[Content_Types].xml><?xml version="1.0" encoding="utf-8"?>
<Types xmlns="http://schemas.openxmlformats.org/package/2006/content-types">
  <Default Extension="xml" ContentType="application/xml"/>
  <Default Extension="rels" ContentType="application/vnd.openxmlformats-package.relationships+xml"/>
  <Override PartName="/docProps/app.xml" ContentType="application/vnd.openxmlformats-officedocument.extended-propertie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viewProps.xml" ContentType="application/vnd.openxmlformats-officedocument.presentationml.view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Types>
</file>

<file path=_rels/.rels><?xml version="1.0" encoding="UTF-8"?><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p="http://schemas.openxmlformats.org/presentationml/2006/main" xmlns:r="http://schemas.openxmlformats.org/officeDocument/2006/relationships" autoCompressPicture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defaultTextStyle>
    <a:defPPr>
      <a:defRPr lang="en-US"/>
    </a:defPPr>
    <a:lvl1pPr algn="l" defTabSz="457200" eaLnBrk="1" hangingPunct="1" latinLnBrk="0" marL="0" rtl="0">
      <a:defRPr kern="1200" sz="1800">
        <a:solidFill>
          <a:schemeClr val="tx1"/>
        </a:solidFill>
        <a:latin typeface="+mn-lt"/>
        <a:ea typeface="+mn-ea"/>
        <a:cs typeface="+mn-cs"/>
      </a:defRPr>
    </a:lvl1pPr>
    <a:lvl2pPr algn="l" defTabSz="457200" eaLnBrk="1" hangingPunct="1" latinLnBrk="0" marL="457200" rtl="0">
      <a:defRPr kern="1200" sz="1800">
        <a:solidFill>
          <a:schemeClr val="tx1"/>
        </a:solidFill>
        <a:latin typeface="+mn-lt"/>
        <a:ea typeface="+mn-ea"/>
        <a:cs typeface="+mn-cs"/>
      </a:defRPr>
    </a:lvl2pPr>
    <a:lvl3pPr algn="l" defTabSz="457200" eaLnBrk="1" hangingPunct="1" latinLnBrk="0" marL="914400" rtl="0">
      <a:defRPr kern="1200" sz="1800">
        <a:solidFill>
          <a:schemeClr val="tx1"/>
        </a:solidFill>
        <a:latin typeface="+mn-lt"/>
        <a:ea typeface="+mn-ea"/>
        <a:cs typeface="+mn-cs"/>
      </a:defRPr>
    </a:lvl3pPr>
    <a:lvl4pPr algn="l" defTabSz="457200" eaLnBrk="1" hangingPunct="1" latinLnBrk="0" marL="1371600" rtl="0">
      <a:defRPr kern="1200" sz="1800">
        <a:solidFill>
          <a:schemeClr val="tx1"/>
        </a:solidFill>
        <a:latin typeface="+mn-lt"/>
        <a:ea typeface="+mn-ea"/>
        <a:cs typeface="+mn-cs"/>
      </a:defRPr>
    </a:lvl4pPr>
    <a:lvl5pPr algn="l" defTabSz="457200" eaLnBrk="1" hangingPunct="1" latinLnBrk="0" marL="1828800" rtl="0">
      <a:defRPr kern="1200" sz="1800">
        <a:solidFill>
          <a:schemeClr val="tx1"/>
        </a:solidFill>
        <a:latin typeface="+mn-lt"/>
        <a:ea typeface="+mn-ea"/>
        <a:cs typeface="+mn-cs"/>
      </a:defRPr>
    </a:lvl5pPr>
    <a:lvl6pPr algn="l" defTabSz="457200" eaLnBrk="1" hangingPunct="1" latinLnBrk="0" marL="2286000" rtl="0">
      <a:defRPr kern="1200" sz="1800">
        <a:solidFill>
          <a:schemeClr val="tx1"/>
        </a:solidFill>
        <a:latin typeface="+mn-lt"/>
        <a:ea typeface="+mn-ea"/>
        <a:cs typeface="+mn-cs"/>
      </a:defRPr>
    </a:lvl6pPr>
    <a:lvl7pPr algn="l" defTabSz="457200" eaLnBrk="1" hangingPunct="1" latinLnBrk="0" marL="2743200" rtl="0">
      <a:defRPr kern="1200" sz="1800">
        <a:solidFill>
          <a:schemeClr val="tx1"/>
        </a:solidFill>
        <a:latin typeface="+mn-lt"/>
        <a:ea typeface="+mn-ea"/>
        <a:cs typeface="+mn-cs"/>
      </a:defRPr>
    </a:lvl7pPr>
    <a:lvl8pPr algn="l" defTabSz="457200" eaLnBrk="1" hangingPunct="1" latinLnBrk="0" marL="3200400" rtl="0">
      <a:defRPr kern="1200" sz="1800">
        <a:solidFill>
          <a:schemeClr val="tx1"/>
        </a:solidFill>
        <a:latin typeface="+mn-lt"/>
        <a:ea typeface="+mn-ea"/>
        <a:cs typeface="+mn-cs"/>
      </a:defRPr>
    </a:lvl8pPr>
    <a:lvl9pPr algn="l" defTabSz="457200" eaLnBrk="1" hangingPunct="1" latinLnBrk="0" marL="3657600" rtl="0">
      <a:defRPr kern="1200"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p="http://schemas.openxmlformats.org/presentationml/2006/main" xmlns:r="http://schemas.openxmlformats.org/officeDocument/2006/relationships">
  <p:normalViewPr>
    <p:restoredLeft autoAdjust="0" sz="15643"/>
    <p:restoredTop autoAdjust="0" sz="94694"/>
  </p:normalViewPr>
  <p:slideViewPr>
    <p:cSldViewPr snapToGrid="0" snapToObjects="1">
      <p:cViewPr varScale="1">
        <p:scale>
          <a:sx d="100" n="161"/>
          <a:sy d="100" n="161"/>
        </p:scale>
        <p:origin x="560" y="200"/>
      </p:cViewPr>
      <p:guideLst>
        <p:guide orient="horz" pos="1620"/>
        <p:guide pos="2880"/>
      </p:guideLst>
    </p:cSldViewPr>
  </p:slideViewPr>
  <p:outlineViewPr>
    <p:cViewPr>
      <p:scale>
        <a:sx d="100" n="33"/>
        <a:sy d="100" n="33"/>
      </p:scale>
      <p:origin x="0" y="0"/>
    </p:cViewPr>
  </p:outlineViewPr>
  <p:notesTextViewPr>
    <p:cViewPr>
      <p:scale>
        <a:sx d="100" n="100"/>
        <a:sy d="100" n="100"/>
      </p:scale>
      <p:origin x="0" y="0"/>
    </p:cViewPr>
  </p:notesTextViewPr>
  <p:gridSpacing cx="76200" cy="76200"/>
</p:viewPr>
</file>

<file path=ppt/_rels/presentation.xml.rels><?xml version="1.0" encoding="UTF-8"?><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4" Type="http://schemas.openxmlformats.org/officeDocument/2006/relationships/viewProps" Target="viewProps.xml" /><Relationship Id="rId23" Type="http://schemas.openxmlformats.org/officeDocument/2006/relationships/presProps" Target="presProps.xml" /><Relationship Id="rId1" Type="http://schemas.openxmlformats.org/officeDocument/2006/relationships/slideMaster" Target="slideMasters/slideMaster1.xml" /><Relationship Id="rId26" Type="http://schemas.openxmlformats.org/officeDocument/2006/relationships/tableStyles" Target="tableStyles.xml" /><Relationship Id="rId25"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1EB5C9-1307-BA42-ABA2-0BC069CD8E7F}" type="datetimeFigureOut">
              <a:rPr lang="en-US" smtClean="0"/>
              <a:t>1/2/22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41EB5C9-1307-BA42-ABA2-0BC069CD8E7F}" type="datetimeFigureOut">
              <a:rPr lang="en-US" smtClean="0"/>
              <a:t>1/2/22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1/2/22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Relationships xmlns="http://schemas.openxmlformats.org/package/2006/relationships"><Relationship Id="rId8" Target="../slideLayouts/slideLayout8.xml" Type="http://schemas.openxmlformats.org/officeDocument/2006/relationships/slideLayout" /><Relationship Id="rId3" Target="../slideLayouts/slideLayout3.xml" Type="http://schemas.openxmlformats.org/officeDocument/2006/relationships/slideLayout" /><Relationship Id="rId7" Target="../slideLayouts/slideLayout7.xml" Type="http://schemas.openxmlformats.org/officeDocument/2006/relationships/slideLayout" /><Relationship Id="rId12" Target="../theme/theme1.xml" Type="http://schemas.openxmlformats.org/officeDocument/2006/relationships/theme" /><Relationship Id="rId2" Target="../slideLayouts/slideLayout2.xml" Type="http://schemas.openxmlformats.org/officeDocument/2006/relationships/slideLayout" /><Relationship Id="rId1" Target="../slideLayouts/slideLayout1.xml" Type="http://schemas.openxmlformats.org/officeDocument/2006/relationships/slideLayout" /><Relationship Id="rId6" Target="../slideLayouts/slideLayout6.xml" Type="http://schemas.openxmlformats.org/officeDocument/2006/relationships/slideLayout" /><Relationship Id="rId11" Target="../slideLayouts/slideLayout11.xml" Type="http://schemas.openxmlformats.org/officeDocument/2006/relationships/slideLayout" /><Relationship Id="rId5" Target="../slideLayouts/slideLayout5.xml" Type="http://schemas.openxmlformats.org/officeDocument/2006/relationships/slideLayout" /><Relationship Id="rId10" Target="../slideLayouts/slideLayout10.xml" Type="http://schemas.openxmlformats.org/officeDocument/2006/relationships/slideLayout" /><Relationship Id="rId4" Target="../slideLayouts/slideLayout4.xml" Type="http://schemas.openxmlformats.org/officeDocument/2006/relationships/slideLayout" /><Relationship Id="rId9" Target="../slideLayouts/slideLayout9.xml" Type="http://schemas.openxmlformats.org/officeDocument/2006/relationships/slideLayout"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anchor="ctr" bIns="45720" lIns="91440" rIns="91440" rtlCol="0" tIns="45720" vert="horz">
            <a:normAutofit/>
          </a:bodyPr>
          <a:lstStyle/>
          <a:p>
            <a:r>
              <a:rPr lang="en-US"/>
              <a:t>Click to edit Master title style</a:t>
            </a:r>
          </a:p>
        </p:txBody>
      </p:sp>
      <p:sp>
        <p:nvSpPr>
          <p:cNvPr id="3" name="Text Placeholder 2"/>
          <p:cNvSpPr>
            <a:spLocks noGrp="1"/>
          </p:cNvSpPr>
          <p:nvPr>
            <p:ph idx="1" type="body"/>
          </p:nvPr>
        </p:nvSpPr>
        <p:spPr>
          <a:xfrm>
            <a:off x="457200" y="1200151"/>
            <a:ext cx="8229600" cy="3394472"/>
          </a:xfrm>
          <a:prstGeom prst="rect">
            <a:avLst/>
          </a:prstGeom>
        </p:spPr>
        <p:txBody>
          <a:bodyPr bIns="45720" lIns="91440" rIns="91440" rtlCol="0" tIns="45720"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idx="2" sz="half" type="dt"/>
          </p:nvPr>
        </p:nvSpPr>
        <p:spPr>
          <a:xfrm>
            <a:off x="457200" y="4767263"/>
            <a:ext cx="2133600" cy="273844"/>
          </a:xfrm>
          <a:prstGeom prst="rect">
            <a:avLst/>
          </a:prstGeom>
        </p:spPr>
        <p:txBody>
          <a:bodyPr anchor="ctr" bIns="45720" lIns="91440" rIns="91440" rtlCol="0" tIns="45720" vert="horz"/>
          <a:lstStyle>
            <a:lvl1pPr algn="l">
              <a:defRPr sz="900">
                <a:solidFill>
                  <a:schemeClr val="tx1">
                    <a:tint val="75000"/>
                  </a:schemeClr>
                </a:solidFill>
              </a:defRPr>
            </a:lvl1pPr>
          </a:lstStyle>
          <a:p>
            <a:fld id="{241EB5C9-1307-BA42-ABA2-0BC069CD8E7F}" type="datetimeFigureOut">
              <a:rPr lang="en-US" smtClean="0"/>
              <a:t>1/2/22</a:t>
            </a:fld>
            <a:endParaRPr lang="en-US"/>
          </a:p>
        </p:txBody>
      </p:sp>
      <p:sp>
        <p:nvSpPr>
          <p:cNvPr id="5" name="Footer Placeholder 4"/>
          <p:cNvSpPr>
            <a:spLocks noGrp="1"/>
          </p:cNvSpPr>
          <p:nvPr>
            <p:ph idx="3" sz="quarter" type="ftr"/>
          </p:nvPr>
        </p:nvSpPr>
        <p:spPr>
          <a:xfrm>
            <a:off x="3124200" y="4767263"/>
            <a:ext cx="2895600" cy="273844"/>
          </a:xfrm>
          <a:prstGeom prst="rect">
            <a:avLst/>
          </a:prstGeom>
        </p:spPr>
        <p:txBody>
          <a:bodyPr anchor="ctr" bIns="45720" lIns="91440" rIns="91440" rtlCol="0" tIns="45720" vert="horz"/>
          <a:lstStyle>
            <a:lvl1pPr algn="ctr">
              <a:defRPr sz="900">
                <a:solidFill>
                  <a:schemeClr val="tx1">
                    <a:tint val="75000"/>
                  </a:schemeClr>
                </a:solidFill>
              </a:defRPr>
            </a:lvl1pPr>
          </a:lstStyle>
          <a:p>
            <a:endParaRPr lang="en-US"/>
          </a:p>
        </p:txBody>
      </p:sp>
      <p:sp>
        <p:nvSpPr>
          <p:cNvPr id="6" name="Slide Number Placeholder 5"/>
          <p:cNvSpPr>
            <a:spLocks noGrp="1"/>
          </p:cNvSpPr>
          <p:nvPr>
            <p:ph idx="4" sz="quarter" type="sldNum"/>
          </p:nvPr>
        </p:nvSpPr>
        <p:spPr>
          <a:xfrm>
            <a:off x="6553200" y="4767263"/>
            <a:ext cx="2133600" cy="273844"/>
          </a:xfrm>
          <a:prstGeom prst="rect">
            <a:avLst/>
          </a:prstGeom>
        </p:spPr>
        <p:txBody>
          <a:bodyPr anchor="ctr" bIns="45720" lIns="91440" rIns="91440" rtlCol="0" tIns="45720" vert="horz"/>
          <a:lstStyle>
            <a:lvl1pPr algn="r">
              <a:defRPr sz="9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900" eaLnBrk="1" hangingPunct="1" latinLnBrk="0" rtl="0">
        <a:spcBef>
          <a:spcPct val="0"/>
        </a:spcBef>
        <a:buNone/>
        <a:defRPr kern="1200" sz="3300">
          <a:solidFill>
            <a:schemeClr val="tx1"/>
          </a:solidFill>
          <a:latin typeface="+mj-lt"/>
          <a:ea typeface="+mj-ea"/>
          <a:cs typeface="+mj-cs"/>
        </a:defRPr>
      </a:lvl1pPr>
    </p:titleStyle>
    <p:bodyStyle>
      <a:lvl1pPr algn="l" defTabSz="342900" eaLnBrk="1" hangingPunct="1" indent="-342900" latinLnBrk="0" marL="342900" rtl="0">
        <a:spcBef>
          <a:spcPct val="20000"/>
        </a:spcBef>
        <a:buFont typeface="Arial"/>
        <a:buChar char="•"/>
        <a:defRPr kern="1200" sz="2400">
          <a:solidFill>
            <a:schemeClr val="tx1"/>
          </a:solidFill>
          <a:latin typeface="+mn-lt"/>
          <a:ea typeface="+mn-ea"/>
          <a:cs typeface="+mn-cs"/>
        </a:defRPr>
      </a:lvl1pPr>
      <a:lvl2pPr algn="l" defTabSz="342900" eaLnBrk="1" hangingPunct="1" indent="-342900" latinLnBrk="0" marL="685800" rtl="0">
        <a:spcBef>
          <a:spcPct val="20000"/>
        </a:spcBef>
        <a:buFont typeface="Arial"/>
        <a:buChar char="–"/>
        <a:defRPr kern="1200" sz="2100">
          <a:solidFill>
            <a:schemeClr val="tx1"/>
          </a:solidFill>
          <a:latin typeface="+mn-lt"/>
          <a:ea typeface="+mn-ea"/>
          <a:cs typeface="+mn-cs"/>
        </a:defRPr>
      </a:lvl2pPr>
      <a:lvl3pPr algn="l" defTabSz="342900" eaLnBrk="1" hangingPunct="1" indent="-342900" latinLnBrk="0" marL="1028700" rtl="0">
        <a:spcBef>
          <a:spcPct val="20000"/>
        </a:spcBef>
        <a:buFont typeface="Arial"/>
        <a:buChar char="•"/>
        <a:defRPr kern="1200" sz="1800">
          <a:solidFill>
            <a:schemeClr val="tx1"/>
          </a:solidFill>
          <a:latin typeface="+mn-lt"/>
          <a:ea typeface="+mn-ea"/>
          <a:cs typeface="+mn-cs"/>
        </a:defRPr>
      </a:lvl3pPr>
      <a:lvl4pPr algn="l" defTabSz="342900" eaLnBrk="1" hangingPunct="1" indent="-342900" latinLnBrk="0" marL="1371600" rtl="0">
        <a:spcBef>
          <a:spcPct val="20000"/>
        </a:spcBef>
        <a:buFont typeface="Arial"/>
        <a:buChar char="–"/>
        <a:defRPr kern="1200" sz="1500">
          <a:solidFill>
            <a:schemeClr val="tx1"/>
          </a:solidFill>
          <a:latin typeface="+mn-lt"/>
          <a:ea typeface="+mn-ea"/>
          <a:cs typeface="+mn-cs"/>
        </a:defRPr>
      </a:lvl4pPr>
      <a:lvl5pPr algn="l" defTabSz="342900" eaLnBrk="1" hangingPunct="1" indent="-342900" latinLnBrk="0" marL="1714500" rtl="0">
        <a:spcBef>
          <a:spcPct val="20000"/>
        </a:spcBef>
        <a:buFont typeface="Arial"/>
        <a:buChar char="»"/>
        <a:defRPr kern="1200" sz="1500">
          <a:solidFill>
            <a:schemeClr val="tx1"/>
          </a:solidFill>
          <a:latin typeface="+mn-lt"/>
          <a:ea typeface="+mn-ea"/>
          <a:cs typeface="+mn-cs"/>
        </a:defRPr>
      </a:lvl5pPr>
      <a:lvl6pPr algn="l" defTabSz="342900" eaLnBrk="1" hangingPunct="1" indent="-342900" latinLnBrk="0" marL="2057400" rtl="0">
        <a:spcBef>
          <a:spcPct val="20000"/>
        </a:spcBef>
        <a:buFont typeface="Arial"/>
        <a:buChar char="•"/>
        <a:defRPr kern="1200" sz="1500">
          <a:solidFill>
            <a:schemeClr val="tx1"/>
          </a:solidFill>
          <a:latin typeface="+mn-lt"/>
          <a:ea typeface="+mn-ea"/>
          <a:cs typeface="+mn-cs"/>
        </a:defRPr>
      </a:lvl6pPr>
      <a:lvl7pPr algn="l" defTabSz="342900" eaLnBrk="1" hangingPunct="1" indent="-342900" latinLnBrk="0" marL="2400300" rtl="0">
        <a:spcBef>
          <a:spcPct val="20000"/>
        </a:spcBef>
        <a:buFont typeface="Arial"/>
        <a:buChar char="•"/>
        <a:defRPr kern="1200" sz="1500">
          <a:solidFill>
            <a:schemeClr val="tx1"/>
          </a:solidFill>
          <a:latin typeface="+mn-lt"/>
          <a:ea typeface="+mn-ea"/>
          <a:cs typeface="+mn-cs"/>
        </a:defRPr>
      </a:lvl7pPr>
      <a:lvl8pPr algn="l" defTabSz="342900" eaLnBrk="1" hangingPunct="1" indent="-342900" latinLnBrk="0" marL="2743200" rtl="0">
        <a:spcBef>
          <a:spcPct val="20000"/>
        </a:spcBef>
        <a:buFont typeface="Arial"/>
        <a:buChar char="•"/>
        <a:defRPr kern="1200" sz="1500">
          <a:solidFill>
            <a:schemeClr val="tx1"/>
          </a:solidFill>
          <a:latin typeface="+mn-lt"/>
          <a:ea typeface="+mn-ea"/>
          <a:cs typeface="+mn-cs"/>
        </a:defRPr>
      </a:lvl8pPr>
      <a:lvl9pPr algn="l" defTabSz="342900" eaLnBrk="1" hangingPunct="1" indent="-342900" latinLnBrk="0" marL="3086100" rtl="0">
        <a:spcBef>
          <a:spcPct val="20000"/>
        </a:spcBef>
        <a:buFont typeface="Arial"/>
        <a:buChar char="•"/>
        <a:defRPr kern="1200" sz="1500">
          <a:solidFill>
            <a:schemeClr val="tx1"/>
          </a:solidFill>
          <a:latin typeface="+mn-lt"/>
          <a:ea typeface="+mn-ea"/>
          <a:cs typeface="+mn-cs"/>
        </a:defRPr>
      </a:lvl9pPr>
    </p:bodyStyle>
    <p:otherStyle>
      <a:defPPr>
        <a:defRPr lang="en-US"/>
      </a:defPPr>
      <a:lvl1pPr algn="l" defTabSz="342900" eaLnBrk="1" hangingPunct="1" latinLnBrk="0" marL="0" rtl="0">
        <a:defRPr kern="1200" sz="1350">
          <a:solidFill>
            <a:schemeClr val="tx1"/>
          </a:solidFill>
          <a:latin typeface="+mn-lt"/>
          <a:ea typeface="+mn-ea"/>
          <a:cs typeface="+mn-cs"/>
        </a:defRPr>
      </a:lvl1pPr>
      <a:lvl2pPr algn="l" defTabSz="342900" eaLnBrk="1" hangingPunct="1" latinLnBrk="0" marL="342900" rtl="0">
        <a:defRPr kern="1200" sz="1350">
          <a:solidFill>
            <a:schemeClr val="tx1"/>
          </a:solidFill>
          <a:latin typeface="+mn-lt"/>
          <a:ea typeface="+mn-ea"/>
          <a:cs typeface="+mn-cs"/>
        </a:defRPr>
      </a:lvl2pPr>
      <a:lvl3pPr algn="l" defTabSz="342900" eaLnBrk="1" hangingPunct="1" latinLnBrk="0" marL="685800" rtl="0">
        <a:defRPr kern="1200" sz="1350">
          <a:solidFill>
            <a:schemeClr val="tx1"/>
          </a:solidFill>
          <a:latin typeface="+mn-lt"/>
          <a:ea typeface="+mn-ea"/>
          <a:cs typeface="+mn-cs"/>
        </a:defRPr>
      </a:lvl3pPr>
      <a:lvl4pPr algn="l" defTabSz="342900" eaLnBrk="1" hangingPunct="1" latinLnBrk="0" marL="1028700" rtl="0">
        <a:defRPr kern="1200" sz="1350">
          <a:solidFill>
            <a:schemeClr val="tx1"/>
          </a:solidFill>
          <a:latin typeface="+mn-lt"/>
          <a:ea typeface="+mn-ea"/>
          <a:cs typeface="+mn-cs"/>
        </a:defRPr>
      </a:lvl4pPr>
      <a:lvl5pPr algn="l" defTabSz="342900" eaLnBrk="1" hangingPunct="1" latinLnBrk="0" marL="1371600" rtl="0">
        <a:defRPr kern="1200" sz="1350">
          <a:solidFill>
            <a:schemeClr val="tx1"/>
          </a:solidFill>
          <a:latin typeface="+mn-lt"/>
          <a:ea typeface="+mn-ea"/>
          <a:cs typeface="+mn-cs"/>
        </a:defRPr>
      </a:lvl5pPr>
      <a:lvl6pPr algn="l" defTabSz="342900" eaLnBrk="1" hangingPunct="1" latinLnBrk="0" marL="1714500" rtl="0">
        <a:defRPr kern="1200" sz="1350">
          <a:solidFill>
            <a:schemeClr val="tx1"/>
          </a:solidFill>
          <a:latin typeface="+mn-lt"/>
          <a:ea typeface="+mn-ea"/>
          <a:cs typeface="+mn-cs"/>
        </a:defRPr>
      </a:lvl6pPr>
      <a:lvl7pPr algn="l" defTabSz="342900" eaLnBrk="1" hangingPunct="1" latinLnBrk="0" marL="2057400" rtl="0">
        <a:defRPr kern="1200" sz="1350">
          <a:solidFill>
            <a:schemeClr val="tx1"/>
          </a:solidFill>
          <a:latin typeface="+mn-lt"/>
          <a:ea typeface="+mn-ea"/>
          <a:cs typeface="+mn-cs"/>
        </a:defRPr>
      </a:lvl7pPr>
      <a:lvl8pPr algn="l" defTabSz="342900" eaLnBrk="1" hangingPunct="1" latinLnBrk="0" marL="2400300" rtl="0">
        <a:defRPr kern="1200" sz="1350">
          <a:solidFill>
            <a:schemeClr val="tx1"/>
          </a:solidFill>
          <a:latin typeface="+mn-lt"/>
          <a:ea typeface="+mn-ea"/>
          <a:cs typeface="+mn-cs"/>
        </a:defRPr>
      </a:lvl8pPr>
      <a:lvl9pPr algn="l" defTabSz="342900" eaLnBrk="1" hangingPunct="1" latinLnBrk="0" marL="2743200" rtl="0">
        <a:defRPr kern="1200" sz="135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8.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0" marL="0">
              <a:buNone/>
            </a:pPr>
            <a:r>
              <a:rPr/>
              <a:t>逆格子と共変・反変テンソル：結晶学における基礎概念</a:t>
            </a:r>
          </a:p>
        </p:txBody>
      </p:sp>
      <p:sp>
        <p:nvSpPr>
          <p:cNvPr id="3" name="Content Placeholder 2"/>
          <p:cNvSpPr>
            <a:spLocks noGrp="1"/>
          </p:cNvSpPr>
          <p:nvPr>
            <p:ph idx="1"/>
          </p:nvPr>
        </p:nvSpPr>
        <p:spPr/>
        <p:txBody>
          <a:bodyPr/>
          <a:lstStyle/>
          <a:p>
            <a:pPr lvl="0" indent="0" marL="0">
              <a:buNone/>
            </a:pPr>
            <a:r>
              <a:rPr/>
              <a:t>材料科学特論</a:t>
            </a:r>
          </a:p>
        </p:txBody>
      </p:sp>
    </p:spTree>
  </p:cSl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3. 共変・反変テンソル：導入</a:t>
                </a:r>
              </a:p>
              <a:p>
                <a:pPr lvl="0" indent="0" marL="0">
                  <a:spcBef>
                    <a:spcPts val="3000"/>
                  </a:spcBef>
                  <a:buNone/>
                </a:pPr>
                <a:r>
                  <a:rPr b="1"/>
                  <a:t>結晶学における座標変換のルール</a:t>
                </a:r>
              </a:p>
              <a:p>
                <a:pPr lvl="0"/>
                <a:r>
                  <a:rPr/>
                  <a:t>基本ベクトル系 </a:t>
                </a:r>
                <a14:m>
                  <m:oMath xmlns:m="http://schemas.openxmlformats.org/officeDocument/2006/math">
                    <m:r>
                      <m:rPr>
                        <m:sty m:val="p"/>
                      </m:rPr>
                      <m:t>{</m:t>
                    </m:r>
                    <m:sSub>
                      <m:e>
                        <m:r>
                          <m:rPr>
                            <m:sty m:val="b"/>
                          </m:rPr>
                          <m:t>a</m:t>
                        </m:r>
                      </m:e>
                      <m:sub>
                        <m:r>
                          <m:t>i</m:t>
                        </m:r>
                      </m:sub>
                    </m:sSub>
                    <m:r>
                      <m:rPr>
                        <m:sty m:val="p"/>
                      </m:rPr>
                      <m:t>}</m:t>
                    </m:r>
                  </m:oMath>
                </a14:m>
                <a:r>
                  <a:rPr/>
                  <a:t> から </a:t>
                </a:r>
                <a14:m>
                  <m:oMath xmlns:m="http://schemas.openxmlformats.org/officeDocument/2006/math">
                    <m:r>
                      <m:rPr>
                        <m:sty m:val="p"/>
                      </m:rPr>
                      <m:t>{</m:t>
                    </m:r>
                    <m:sSub>
                      <m:e>
                        <m:r>
                          <m:rPr>
                            <m:sty m:val="b"/>
                          </m:rPr>
                          <m:t>a</m:t>
                        </m:r>
                      </m:e>
                      <m:sub>
                        <m:sSup>
                          <m:e>
                            <m:r>
                              <m:t>j</m:t>
                            </m:r>
                          </m:e>
                          <m:sup>
                            <m:r>
                              <m:rPr>
                                <m:sty m:val="p"/>
                              </m:rPr>
                              <m:t>′</m:t>
                            </m:r>
                          </m:sup>
                        </m:sSup>
                      </m:sub>
                    </m:sSub>
                    <m:r>
                      <m:rPr>
                        <m:sty m:val="p"/>
                      </m:rPr>
                      <m:t>}</m:t>
                    </m:r>
                  </m:oMath>
                </a14:m>
                <a:r>
                  <a:rPr/>
                  <a:t> への変換は変換行列 </a:t>
                </a:r>
                <a14:m>
                  <m:oMath xmlns:m="http://schemas.openxmlformats.org/officeDocument/2006/math">
                    <m:r>
                      <m:t>T</m:t>
                    </m:r>
                  </m:oMath>
                </a14:m>
                <a:r>
                  <a:rPr/>
                  <a:t> で記述。</a:t>
                </a:r>
              </a:p>
              <a:p>
                <a:pPr lvl="1"/>
                <a:r>
                  <a:rPr>
                    <a:latin typeface="Courier"/>
                  </a:rPr>
                  <a:t>$$\mathbf{a}_i' = T_{ij} \mathbf{a}_j$$</a:t>
                </a:r>
              </a:p>
              <a:p>
                <a:pPr lvl="0"/>
                <a:r>
                  <a:rPr b="1"/>
                  <a:t>変換規則の分類</a:t>
                </a:r>
                <a:r>
                  <a:rPr/>
                  <a:t>:</a:t>
                </a:r>
              </a:p>
              <a:p>
                <a:pPr lvl="1" indent="-342900" marL="685800">
                  <a:buAutoNum type="arabicPeriod"/>
                </a:pPr>
                <a:r>
                  <a:rPr b="1"/>
                  <a:t>実格子ベクトル </a:t>
                </a:r>
                <a14:m>
                  <m:oMath xmlns:m="http://schemas.openxmlformats.org/officeDocument/2006/math">
                    <m:sSub>
                      <m:e>
                        <m:r>
                          <m:rPr>
                            <m:sty m:val="b"/>
                          </m:rPr>
                          <m:t>a</m:t>
                        </m:r>
                      </m:e>
                      <m:sub>
                        <m:r>
                          <m:t>i</m:t>
                        </m:r>
                      </m:sub>
                    </m:sSub>
                  </m:oMath>
                </a14:m>
                <a:r>
                  <a:rPr/>
                  <a:t>: </a:t>
                </a:r>
                <a:r>
                  <a:rPr>
                    <a:latin typeface="Courier"/>
                  </a:rPr>
                  <a:t>$T_{ij}$</a:t>
                </a:r>
                <a:r>
                  <a:rPr/>
                  <a:t> で変換される。</a:t>
                </a:r>
              </a:p>
              <a:p>
                <a:pPr lvl="1" indent="-342900" marL="685800">
                  <a:buAutoNum type="arabicPeriod"/>
                </a:pPr>
                <a:r>
                  <a:rPr b="1"/>
                  <a:t>実格子座標 </a:t>
                </a:r>
                <a14:m>
                  <m:oMath xmlns:m="http://schemas.openxmlformats.org/officeDocument/2006/math">
                    <m:sSup>
                      <m:e>
                        <m:r>
                          <m:t>x</m:t>
                        </m:r>
                      </m:e>
                      <m:sup>
                        <m:r>
                          <m:t>i</m:t>
                        </m:r>
                      </m:sup>
                    </m:sSup>
                  </m:oMath>
                </a14:m>
                <a:r>
                  <a:rPr/>
                  <a:t>: </a:t>
                </a:r>
                <a:r>
                  <a:rPr>
                    <a:latin typeface="Courier"/>
                  </a:rPr>
                  <a:t>$(T^t)^{-1}$</a:t>
                </a:r>
                <a:r>
                  <a:rPr/>
                  <a:t> で変換される。</a:t>
                </a:r>
              </a:p>
              <a:p>
                <a:pPr lvl="1" indent="-342900" marL="685800">
                  <a:buAutoNum type="arabicPeriod"/>
                </a:pPr>
                <a:r>
                  <a:rPr b="1"/>
                  <a:t>逆格子基本ベクトル </a:t>
                </a:r>
                <a14:m>
                  <m:oMath xmlns:m="http://schemas.openxmlformats.org/officeDocument/2006/math">
                    <m:sSup>
                      <m:e>
                        <m:r>
                          <m:rPr>
                            <m:sty m:val="b"/>
                          </m:rPr>
                          <m:t>a</m:t>
                        </m:r>
                      </m:e>
                      <m:sup>
                        <m:r>
                          <m:rPr>
                            <m:sty m:val="p"/>
                          </m:rPr>
                          <m:t>*</m:t>
                        </m:r>
                        <m:r>
                          <m:t>i</m:t>
                        </m:r>
                      </m:sup>
                    </m:sSup>
                  </m:oMath>
                </a14:m>
                <a:r>
                  <a:rPr/>
                  <a:t>: </a:t>
                </a:r>
                <a:r>
                  <a:rPr>
                    <a:latin typeface="Courier"/>
                  </a:rPr>
                  <a:t>$(T^t)^{-1}$</a:t>
                </a:r>
                <a:r>
                  <a:rPr/>
                  <a:t> で変換される。</a:t>
                </a:r>
              </a:p>
              <a:p>
                <a:pPr lvl="1" indent="-342900" marL="685800">
                  <a:buAutoNum type="arabicPeriod"/>
                </a:pPr>
                <a:r>
                  <a:rPr b="1"/>
                  <a:t>逆格子座標（ミラー指数） </a:t>
                </a:r>
                <a14:m>
                  <m:oMath xmlns:m="http://schemas.openxmlformats.org/officeDocument/2006/math">
                    <m:sSub>
                      <m:e>
                        <m:r>
                          <m:t>h</m:t>
                        </m:r>
                      </m:e>
                      <m:sub>
                        <m:r>
                          <m:t>i</m:t>
                        </m:r>
                      </m:sub>
                    </m:sSub>
                  </m:oMath>
                </a14:m>
                <a:r>
                  <a:rPr/>
                  <a:t>: </a:t>
                </a:r>
                <a:r>
                  <a:rPr>
                    <a:latin typeface="Courier"/>
                  </a:rPr>
                  <a:t>$T_{ij}$</a:t>
                </a:r>
                <a:r>
                  <a:rPr/>
                  <a:t> で変換される。</a:t>
                </a:r>
              </a:p>
            </p:txBody>
          </p:sp>
        </mc:Choice>
      </mc:AlternateContent>
    </p:spTree>
  </p:cSl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共変ベクトルと反変ベクトル</a:t>
                </a:r>
              </a:p>
              <a:p>
                <a:pPr lvl="0"/>
                <a:r>
                  <a:rPr b="1"/>
                  <a:t>共変ベクトル (Covariant Vector)</a:t>
                </a:r>
                <a:r>
                  <a:rPr/>
                  <a:t>:</a:t>
                </a:r>
              </a:p>
              <a:p>
                <a:pPr lvl="1"/>
                <a:r>
                  <a:rPr/>
                  <a:t>変換行列 </a:t>
                </a:r>
                <a14:m>
                  <m:oMath xmlns:m="http://schemas.openxmlformats.org/officeDocument/2006/math">
                    <m:r>
                      <m:t>T</m:t>
                    </m:r>
                  </m:oMath>
                </a14:m>
                <a:r>
                  <a:rPr/>
                  <a:t> と同じ規則で変換される。</a:t>
                </a:r>
              </a:p>
              <a:p>
                <a:pPr lvl="1"/>
                <a:r>
                  <a:rPr b="1"/>
                  <a:t>例</a:t>
                </a:r>
                <a:r>
                  <a:rPr/>
                  <a:t>: 実格子ベクトル </a:t>
                </a:r>
                <a14:m>
                  <m:oMath xmlns:m="http://schemas.openxmlformats.org/officeDocument/2006/math">
                    <m:sSub>
                      <m:e>
                        <m:r>
                          <m:rPr>
                            <m:sty m:val="b"/>
                          </m:rPr>
                          <m:t>a</m:t>
                        </m:r>
                      </m:e>
                      <m:sub>
                        <m:r>
                          <m:t>i</m:t>
                        </m:r>
                      </m:sub>
                    </m:sSub>
                  </m:oMath>
                </a14:m>
                <a:r>
                  <a:rPr/>
                  <a:t>、逆格子座標 </a:t>
                </a:r>
                <a14:m>
                  <m:oMath xmlns:m="http://schemas.openxmlformats.org/officeDocument/2006/math">
                    <m:sSub>
                      <m:e>
                        <m:r>
                          <m:t>h</m:t>
                        </m:r>
                      </m:e>
                      <m:sub>
                        <m:r>
                          <m:t>i</m:t>
                        </m:r>
                      </m:sub>
                    </m:sSub>
                  </m:oMath>
                </a14:m>
                <a:r>
                  <a:rPr/>
                  <a:t>。</a:t>
                </a:r>
              </a:p>
              <a:p>
                <a:pPr lvl="1"/>
                <a:r>
                  <a:rPr b="1"/>
                  <a:t>表記</a:t>
                </a:r>
                <a:r>
                  <a:rPr/>
                  <a:t>: 添字は</a:t>
                </a:r>
                <a:r>
                  <a:rPr b="1"/>
                  <a:t>下付き</a:t>
                </a:r>
                <a:r>
                  <a:rPr/>
                  <a:t> (</a:t>
                </a:r>
                <a14:m>
                  <m:oMath xmlns:m="http://schemas.openxmlformats.org/officeDocument/2006/math">
                    <m:sSub>
                      <m:e>
                        <m:r>
                          <m:t>A</m:t>
                        </m:r>
                      </m:e>
                      <m:sub>
                        <m:r>
                          <m:t>i</m:t>
                        </m:r>
                      </m:sub>
                    </m:sSub>
                    <m:r>
                      <m:rPr>
                        <m:sty m:val="p"/>
                      </m:rPr>
                      <m:t>,</m:t>
                    </m:r>
                    <m:sSub>
                      <m:e>
                        <m:r>
                          <m:t>B</m:t>
                        </m:r>
                      </m:e>
                      <m:sub>
                        <m:r>
                          <m:t>i</m:t>
                        </m:r>
                      </m:sub>
                    </m:sSub>
                  </m:oMath>
                </a14:m>
                <a:r>
                  <a:rPr/>
                  <a:t>)</a:t>
                </a:r>
              </a:p>
              <a:p>
                <a:pPr lvl="0"/>
                <a:r>
                  <a:rPr b="1"/>
                  <a:t>反変ベクトル (Contravariant Vector)</a:t>
                </a:r>
                <a:r>
                  <a:rPr/>
                  <a:t>:</a:t>
                </a:r>
              </a:p>
              <a:p>
                <a:pPr lvl="1"/>
                <a:r>
                  <a:rPr/>
                  <a:t>変換行列 </a:t>
                </a:r>
                <a14:m>
                  <m:oMath xmlns:m="http://schemas.openxmlformats.org/officeDocument/2006/math">
                    <m:r>
                      <m:t>T</m:t>
                    </m:r>
                  </m:oMath>
                </a14:m>
                <a:r>
                  <a:rPr/>
                  <a:t> の転置の逆行列 </a:t>
                </a:r>
                <a:r>
                  <a:rPr>
                    <a:latin typeface="Courier"/>
                  </a:rPr>
                  <a:t>$(T^t)^{-1}$</a:t>
                </a:r>
                <a:r>
                  <a:rPr/>
                  <a:t> で変換される。</a:t>
                </a:r>
              </a:p>
              <a:p>
                <a:pPr lvl="1"/>
                <a:r>
                  <a:rPr b="1"/>
                  <a:t>例</a:t>
                </a:r>
                <a:r>
                  <a:rPr/>
                  <a:t>: 実格子座標 </a:t>
                </a:r>
                <a14:m>
                  <m:oMath xmlns:m="http://schemas.openxmlformats.org/officeDocument/2006/math">
                    <m:sSup>
                      <m:e>
                        <m:r>
                          <m:t>x</m:t>
                        </m:r>
                      </m:e>
                      <m:sup>
                        <m:r>
                          <m:t>i</m:t>
                        </m:r>
                      </m:sup>
                    </m:sSup>
                  </m:oMath>
                </a14:m>
                <a:r>
                  <a:rPr/>
                  <a:t>、逆格子基本ベクトル </a:t>
                </a:r>
                <a14:m>
                  <m:oMath xmlns:m="http://schemas.openxmlformats.org/officeDocument/2006/math">
                    <m:sSup>
                      <m:e>
                        <m:r>
                          <m:rPr>
                            <m:sty m:val="b"/>
                          </m:rPr>
                          <m:t>a</m:t>
                        </m:r>
                      </m:e>
                      <m:sup>
                        <m:r>
                          <m:rPr>
                            <m:sty m:val="p"/>
                          </m:rPr>
                          <m:t>*</m:t>
                        </m:r>
                        <m:r>
                          <m:t>i</m:t>
                        </m:r>
                      </m:sup>
                    </m:sSup>
                  </m:oMath>
                </a14:m>
                <a:r>
                  <a:rPr/>
                  <a:t>。</a:t>
                </a:r>
              </a:p>
              <a:p>
                <a:pPr lvl="1"/>
                <a:r>
                  <a:rPr b="1"/>
                  <a:t>表記</a:t>
                </a:r>
                <a:r>
                  <a:rPr/>
                  <a:t>: 添字は</a:t>
                </a:r>
                <a:r>
                  <a:rPr b="1"/>
                  <a:t>上付き</a:t>
                </a:r>
                <a:r>
                  <a:rPr/>
                  <a:t> (</a:t>
                </a:r>
                <a14:m>
                  <m:oMath xmlns:m="http://schemas.openxmlformats.org/officeDocument/2006/math">
                    <m:sSup>
                      <m:e>
                        <m:r>
                          <m:t>A</m:t>
                        </m:r>
                      </m:e>
                      <m:sup>
                        <m:r>
                          <m:t>i</m:t>
                        </m:r>
                      </m:sup>
                    </m:sSup>
                    <m:r>
                      <m:rPr>
                        <m:sty m:val="p"/>
                      </m:rPr>
                      <m:t>,</m:t>
                    </m:r>
                    <m:sSup>
                      <m:e>
                        <m:r>
                          <m:t>B</m:t>
                        </m:r>
                      </m:e>
                      <m:sup>
                        <m:r>
                          <m:t>i</m:t>
                        </m:r>
                      </m:sup>
                    </m:sSup>
                  </m:oMath>
                </a14:m>
                <a:r>
                  <a:rPr/>
                  <a:t>)</a:t>
                </a:r>
              </a:p>
            </p:txBody>
          </p:sp>
        </mc:Choice>
      </mc:AlternateContent>
    </p:spTree>
  </p:cSl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計量テンソル (Metric Tensor)</a:t>
                </a:r>
              </a:p>
              <a:p>
                <a:pPr lvl="0"/>
                <a:r>
                  <a:rPr/>
                  <a:t>非直交座標系におけるベクトルの長さや内積を定義。</a:t>
                </a:r>
              </a:p>
              <a:p>
                <a:pPr lvl="0"/>
                <a:r>
                  <a:rPr/>
                  <a:t>共変成分と反変成分の相互変換（添字の昇降）に用いる。</a:t>
                </a:r>
              </a:p>
              <a:p>
                <a:pPr lvl="0" indent="0" marL="0">
                  <a:spcBef>
                    <a:spcPts val="3000"/>
                  </a:spcBef>
                  <a:buNone/>
                </a:pPr>
                <a:r>
                  <a:rPr b="1"/>
                  <a:t>実空間の計量テンソル </a:t>
                </a:r>
                <a14:m>
                  <m:oMath xmlns:m="http://schemas.openxmlformats.org/officeDocument/2006/math">
                    <m:sSub>
                      <m:e>
                        <m:r>
                          <m:t>g</m:t>
                        </m:r>
                      </m:e>
                      <m:sub>
                        <m:r>
                          <m:t>i</m:t>
                        </m:r>
                        <m:r>
                          <m:t>j</m:t>
                        </m:r>
                      </m:sub>
                    </m:sSub>
                  </m:oMath>
                </a14:m>
              </a:p>
              <a:p>
                <a:pPr lvl="0"/>
                <a:r>
                  <a:rPr/>
                  <a:t>実格子ベクトルの内積: </a:t>
                </a:r>
                <a:r>
                  <a:rPr>
                    <a:latin typeface="Courier"/>
                  </a:rPr>
                  <a:t>$$g_{ij} = \mathbf{a}_i \cdot \mathbf{a}_j$$</a:t>
                </a:r>
              </a:p>
              <a:p>
                <a:pPr lvl="0"/>
                <a:r>
                  <a:rPr b="1"/>
                  <a:t>性質</a:t>
                </a:r>
                <a:r>
                  <a:rPr/>
                  <a:t>: 2階</a:t>
                </a:r>
                <a:r>
                  <a:rPr b="1"/>
                  <a:t>共変</a:t>
                </a:r>
                <a:r>
                  <a:rPr/>
                  <a:t>テンソル</a:t>
                </a:r>
              </a:p>
              <a:p>
                <a:pPr lvl="0" indent="0" marL="0">
                  <a:spcBef>
                    <a:spcPts val="3000"/>
                  </a:spcBef>
                  <a:buNone/>
                </a:pPr>
                <a:r>
                  <a:rPr b="1"/>
                  <a:t>逆空間の計量テンソル </a:t>
                </a:r>
                <a14:m>
                  <m:oMath xmlns:m="http://schemas.openxmlformats.org/officeDocument/2006/math">
                    <m:sSup>
                      <m:e>
                        <m:r>
                          <m:t>g</m:t>
                        </m:r>
                      </m:e>
                      <m:sup>
                        <m:r>
                          <m:t>i</m:t>
                        </m:r>
                        <m:r>
                          <m:t>j</m:t>
                        </m:r>
                      </m:sup>
                    </m:sSup>
                  </m:oMath>
                </a14:m>
              </a:p>
              <a:p>
                <a:pPr lvl="0"/>
                <a:r>
                  <a:rPr/>
                  <a:t>逆格子ベクトルの内積: </a:t>
                </a:r>
                <a:r>
                  <a:rPr>
                    <a:latin typeface="Courier"/>
                  </a:rPr>
                  <a:t>$$g^{ij} = \mathbf{a}^{*i} \cdot \mathbf{a}^{*j}$$</a:t>
                </a:r>
              </a:p>
              <a:p>
                <a:pPr lvl="0"/>
                <a:r>
                  <a:rPr b="1"/>
                  <a:t>性質</a:t>
                </a:r>
                <a:r>
                  <a:rPr/>
                  <a:t>: 2階</a:t>
                </a:r>
                <a:r>
                  <a:rPr b="1"/>
                  <a:t>反変</a:t>
                </a:r>
                <a:r>
                  <a:rPr/>
                  <a:t>テンソル</a:t>
                </a:r>
              </a:p>
            </p:txBody>
          </p:sp>
        </mc:Choice>
      </mc:AlternateContent>
    </p:spTree>
  </p:cSl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spcBef>
                <a:spcPts val="3000"/>
              </a:spcBef>
              <a:buNone/>
            </a:pPr>
            <a:r>
              <a:rPr b="1"/>
              <a:t>計量テンソルの関係性</a:t>
            </a:r>
          </a:p>
          <a:p>
            <a:pPr lvl="0"/>
            <a:r>
              <a:rPr/>
              <a:t>実空間の計量テンソルと逆空間の計量テンソルは互いに逆行列の関係。 </a:t>
            </a:r>
            <a:r>
              <a:rPr>
                <a:latin typeface="Courier"/>
              </a:rPr>
              <a:t>$$g^{ik} g_{kj} = \delta_j^i$$</a:t>
            </a:r>
          </a:p>
          <a:p>
            <a:pPr lvl="0"/>
            <a:r>
              <a:rPr b="1"/>
              <a:t>添字の昇降</a:t>
            </a:r>
            <a:r>
              <a:rPr/>
              <a:t>:</a:t>
            </a:r>
          </a:p>
          <a:p>
            <a:pPr lvl="1"/>
            <a:r>
              <a:rPr/>
              <a:t>共変ベクトルから反変ベクトルへ: </a:t>
            </a:r>
            <a:r>
              <a:rPr>
                <a:latin typeface="Courier"/>
              </a:rPr>
              <a:t>$A^j = g^{jk} A_k$</a:t>
            </a:r>
          </a:p>
          <a:p>
            <a:pPr lvl="1"/>
            <a:r>
              <a:rPr/>
              <a:t>反変ベクトルから共変ベクトルへ: </a:t>
            </a:r>
            <a:r>
              <a:rPr>
                <a:latin typeface="Courier"/>
              </a:rPr>
              <a:t>$A_j = g_{jk} A^k$</a:t>
            </a:r>
          </a:p>
        </p:txBody>
      </p:sp>
    </p:spTree>
  </p:cSl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内積の不変性</a:t>
                </a:r>
              </a:p>
              <a:p>
                <a:pPr lvl="0"/>
                <a:r>
                  <a:rPr/>
                  <a:t>共変ベクトルと反変ベクトルの内積は、座標変換に対して不変な</a:t>
                </a:r>
                <a:r>
                  <a:rPr b="1"/>
                  <a:t>スカラー量</a:t>
                </a:r>
                <a:r>
                  <a:rPr/>
                  <a:t>となる。</a:t>
                </a:r>
              </a:p>
              <a:p>
                <a:pPr lvl="1"/>
                <a:r>
                  <a:rPr/>
                  <a:t>例: ベクトル </a:t>
                </a:r>
                <a14:m>
                  <m:oMath xmlns:m="http://schemas.openxmlformats.org/officeDocument/2006/math">
                    <m:r>
                      <m:rPr>
                        <m:sty m:val="b"/>
                      </m:rPr>
                      <m:t>R</m:t>
                    </m:r>
                    <m:r>
                      <m:rPr>
                        <m:sty m:val="p"/>
                      </m:rPr>
                      <m:t>=</m:t>
                    </m:r>
                    <m:sSup>
                      <m:e>
                        <m:r>
                          <m:t>x</m:t>
                        </m:r>
                      </m:e>
                      <m:sup>
                        <m:r>
                          <m:t>i</m:t>
                        </m:r>
                      </m:sup>
                    </m:sSup>
                    <m:sSub>
                      <m:e>
                        <m:r>
                          <m:rPr>
                            <m:sty m:val="b"/>
                          </m:rPr>
                          <m:t>a</m:t>
                        </m:r>
                      </m:e>
                      <m:sub>
                        <m:r>
                          <m:t>i</m:t>
                        </m:r>
                      </m:sub>
                    </m:sSub>
                  </m:oMath>
                </a14:m>
                <a:r>
                  <a:rPr/>
                  <a:t>（反変座標と共変ベクトルの内積）</a:t>
                </a:r>
              </a:p>
              <a:p>
                <a:pPr lvl="1"/>
                <a:r>
                  <a:rPr>
                    <a:latin typeface="Courier"/>
                  </a:rPr>
                  <a:t>$$x^i \mathbf{a}_i = x'^j \mathbf{a}_j'$$</a:t>
                </a:r>
              </a:p>
              <a:p>
                <a:pPr lvl="1"/>
                <a:r>
                  <a:rPr/>
                  <a:t>物理法則の普遍性を数学的に保証。</a:t>
                </a:r>
              </a:p>
            </p:txBody>
          </p:sp>
        </mc:Choice>
      </mc:AlternateContent>
    </p:spTree>
  </p:cSl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アインシュタインの縮約記法</a:t>
                </a:r>
              </a:p>
              <a:p>
                <a:pPr lvl="0"/>
                <a:r>
                  <a:rPr/>
                  <a:t>同じ添字が上付きと下付きでペアになって現れた場合、その添字について自動的に和をとる（</a:t>
                </a:r>
                <a14:m>
                  <m:oMath xmlns:m="http://schemas.openxmlformats.org/officeDocument/2006/math">
                    <m:r>
                      <m:rPr>
                        <m:sty m:val="p"/>
                      </m:rPr>
                      <m:t>∑</m:t>
                    </m:r>
                  </m:oMath>
                </a14:m>
                <a:r>
                  <a:rPr/>
                  <a:t> を省略）。</a:t>
                </a:r>
              </a:p>
              <a:p>
                <a:pPr lvl="1"/>
                <a:r>
                  <a:rPr/>
                  <a:t>例: </a:t>
                </a:r>
                <a:r>
                  <a:rPr>
                    <a:latin typeface="Courier"/>
                  </a:rPr>
                  <a:t>$x^i \mathbf{a}_i$</a:t>
                </a:r>
                <a:r>
                  <a:rPr/>
                  <a:t> は </a:t>
                </a:r>
                <a:r>
                  <a:rPr>
                    <a:latin typeface="Courier"/>
                  </a:rPr>
                  <a:t>$\sum_i x^i \mathbf{a}_i$</a:t>
                </a:r>
                <a:r>
                  <a:rPr/>
                  <a:t> を意味する。</a:t>
                </a:r>
              </a:p>
              <a:p>
                <a:pPr lvl="0"/>
                <a:r>
                  <a:rPr b="1"/>
                  <a:t>利点</a:t>
                </a:r>
                <a:r>
                  <a:rPr/>
                  <a:t>:</a:t>
                </a:r>
              </a:p>
              <a:p>
                <a:pPr lvl="1"/>
                <a:r>
                  <a:rPr/>
                  <a:t>式の簡潔化、見通しが良くなる。</a:t>
                </a:r>
              </a:p>
              <a:p>
                <a:pPr lvl="1"/>
                <a:r>
                  <a:rPr/>
                  <a:t>スカラー量の識別が容易（縮約された添字が消える）。</a:t>
                </a:r>
              </a:p>
              <a:p>
                <a:pPr lvl="1"/>
                <a:r>
                  <a:rPr/>
                  <a:t>テンソルの階数と性質が直感的にわかる。</a:t>
                </a:r>
              </a:p>
            </p:txBody>
          </p:sp>
        </mc:Choice>
      </mc:AlternateContent>
    </p:spTree>
  </p:cSl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spcBef>
                <a:spcPts val="3000"/>
              </a:spcBef>
              <a:buNone/>
            </a:pPr>
            <a:r>
              <a:rPr b="1"/>
              <a:t>物理法則の共変性</a:t>
            </a:r>
          </a:p>
          <a:p>
            <a:pPr lvl="0"/>
            <a:r>
              <a:rPr b="1"/>
              <a:t>共変である</a:t>
            </a:r>
            <a:r>
              <a:rPr/>
              <a:t>：方程式の左辺と右辺が、どのような座標変換に対しても同じ変換規則に従うこと。</a:t>
            </a:r>
          </a:p>
          <a:p>
            <a:pPr lvl="0"/>
            <a:r>
              <a:rPr b="1"/>
              <a:t>添字構造の一致</a:t>
            </a:r>
            <a:r>
              <a:rPr/>
              <a:t>: 両辺の添字構造が同じ（同じ数の上付き・下付き添字を持つ）ことを確認できれば、方程式は座標変換に対して不変であると判断できる。</a:t>
            </a:r>
          </a:p>
          <a:p>
            <a:pPr lvl="0"/>
            <a:r>
              <a:rPr b="1"/>
              <a:t>対称性</a:t>
            </a:r>
            <a:r>
              <a:rPr/>
              <a:t>: 物理法則が持つ対称性を表現するための強力なツール。</a:t>
            </a:r>
          </a:p>
          <a:p>
            <a:pPr lvl="1"/>
            <a:r>
              <a:rPr/>
              <a:t>例: 特殊相対性理論 (ローレンツ共変)、一般相対性理論 (一般共変)</a:t>
            </a:r>
          </a:p>
        </p:txBody>
      </p:sp>
    </p:spTree>
  </p:cSl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4. 微分と共変・反変テンソル</a:t>
                </a:r>
              </a:p>
              <a:p>
                <a:pPr lvl="0" indent="0" marL="0">
                  <a:spcBef>
                    <a:spcPts val="3000"/>
                  </a:spcBef>
                  <a:buNone/>
                </a:pPr>
                <a:r>
                  <a:rPr b="1"/>
                  <a:t>スカラー関数の微分</a:t>
                </a:r>
              </a:p>
              <a:p>
                <a:pPr lvl="0"/>
                <a:r>
                  <a:rPr/>
                  <a:t>スカラー関数 </a:t>
                </a:r>
                <a14:m>
                  <m:oMath xmlns:m="http://schemas.openxmlformats.org/officeDocument/2006/math">
                    <m:r>
                      <m:t>f</m:t>
                    </m:r>
                  </m:oMath>
                </a14:m>
                <a:r>
                  <a:rPr/>
                  <a:t> を</a:t>
                </a:r>
                <a:r>
                  <a:rPr b="1"/>
                  <a:t>反変座標 </a:t>
                </a:r>
                <a14:m>
                  <m:oMath xmlns:m="http://schemas.openxmlformats.org/officeDocument/2006/math">
                    <m:sSup>
                      <m:e>
                        <m:r>
                          <m:t>x</m:t>
                        </m:r>
                      </m:e>
                      <m:sup>
                        <m:r>
                          <m:t>i</m:t>
                        </m:r>
                      </m:sup>
                    </m:sSup>
                  </m:oMath>
                </a14:m>
                <a:r>
                  <a:rPr b="1"/>
                  <a:t> で微分</a:t>
                </a:r>
                <a:r>
                  <a:rPr/>
                  <a:t>した結果 (</a:t>
                </a:r>
                <a14:m>
                  <m:oMath xmlns:m="http://schemas.openxmlformats.org/officeDocument/2006/math">
                    <m:r>
                      <m:rPr>
                        <m:sty m:val="p"/>
                      </m:rPr>
                      <m:t>∂</m:t>
                    </m:r>
                    <m:r>
                      <m:t>f</m:t>
                    </m:r>
                    <m:r>
                      <m:rPr>
                        <m:sty m:val="p"/>
                      </m:rPr>
                      <m:t>/</m:t>
                    </m:r>
                    <m:r>
                      <m:rPr>
                        <m:sty m:val="p"/>
                      </m:rPr>
                      <m:t>∂</m:t>
                    </m:r>
                    <m:sSup>
                      <m:e>
                        <m:r>
                          <m:t>x</m:t>
                        </m:r>
                      </m:e>
                      <m:sup>
                        <m:r>
                          <m:t>i</m:t>
                        </m:r>
                      </m:sup>
                    </m:sSup>
                  </m:oMath>
                </a14:m>
                <a:r>
                  <a:rPr/>
                  <a:t>) は、</a:t>
                </a:r>
                <a:r>
                  <a:rPr b="1"/>
                  <a:t>共変ベクトル</a:t>
                </a:r>
                <a:r>
                  <a:rPr/>
                  <a:t>になる。</a:t>
                </a:r>
              </a:p>
              <a:p>
                <a:pPr lvl="1"/>
                <a:r>
                  <a:rPr>
                    <a:latin typeface="Courier"/>
                  </a:rPr>
                  <a:t>$$\frac{\partial f}{\partial x'^j} = \frac{\partial x^k}{\partial x'^j} \frac{\partial f}{\partial x^k} = T^k_j \frac{\partial f}{\partial x^k}$$</a:t>
                </a:r>
              </a:p>
            </p:txBody>
          </p:sp>
        </mc:Choice>
      </mc:AlternateContent>
    </p:spTree>
  </p:cSl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物性テンソルへの応用例</a:t>
                </a:r>
              </a:p>
              <a:p>
                <a:pPr lvl="0"/>
                <a:r>
                  <a:rPr b="1"/>
                  <a:t>電場ベクトル </a:t>
                </a:r>
                <a14:m>
                  <m:oMath xmlns:m="http://schemas.openxmlformats.org/officeDocument/2006/math">
                    <m:sSub>
                      <m:e>
                        <m:r>
                          <m:t>E</m:t>
                        </m:r>
                      </m:e>
                      <m:sub>
                        <m:r>
                          <m:t>i</m:t>
                        </m:r>
                      </m:sub>
                    </m:sSub>
                  </m:oMath>
                </a14:m>
                <a:r>
                  <a:rPr/>
                  <a:t>: 電位 </a:t>
                </a:r>
                <a14:m>
                  <m:oMath xmlns:m="http://schemas.openxmlformats.org/officeDocument/2006/math">
                    <m:r>
                      <m:t>ϕ</m:t>
                    </m:r>
                  </m:oMath>
                </a14:m>
                <a:r>
                  <a:rPr/>
                  <a:t> (スカラー) を反変座標で微分 → </a:t>
                </a:r>
                <a:r>
                  <a:rPr b="1"/>
                  <a:t>共変ベクトル</a:t>
                </a:r>
              </a:p>
              <a:p>
                <a:pPr lvl="1"/>
                <a:r>
                  <a:rPr>
                    <a:latin typeface="Courier"/>
                  </a:rPr>
                  <a:t>$$E_i = -\frac{\partial \phi}{\partial x^i}$$</a:t>
                </a:r>
              </a:p>
              <a:p>
                <a:pPr lvl="0"/>
                <a:r>
                  <a:rPr b="1"/>
                  <a:t>誘電率テンソル </a:t>
                </a:r>
                <a14:m>
                  <m:oMath xmlns:m="http://schemas.openxmlformats.org/officeDocument/2006/math">
                    <m:sSub>
                      <m:e>
                        <m:r>
                          <m:t>ϵ</m:t>
                        </m:r>
                      </m:e>
                      <m:sub>
                        <m:r>
                          <m:t>i</m:t>
                        </m:r>
                        <m:r>
                          <m:t>j</m:t>
                        </m:r>
                      </m:sub>
                    </m:sSub>
                  </m:oMath>
                </a14:m>
                <a:r>
                  <a:rPr/>
                  <a:t>: 電束密度 </a:t>
                </a:r>
                <a14:m>
                  <m:oMath xmlns:m="http://schemas.openxmlformats.org/officeDocument/2006/math">
                    <m:sSub>
                      <m:e>
                        <m:r>
                          <m:t>D</m:t>
                        </m:r>
                      </m:e>
                      <m:sub>
                        <m:r>
                          <m:t>i</m:t>
                        </m:r>
                      </m:sub>
                    </m:sSub>
                  </m:oMath>
                </a14:m>
                <a:r>
                  <a:rPr/>
                  <a:t> と電場 </a:t>
                </a:r>
                <a14:m>
                  <m:oMath xmlns:m="http://schemas.openxmlformats.org/officeDocument/2006/math">
                    <m:sSup>
                      <m:e>
                        <m:r>
                          <m:t>E</m:t>
                        </m:r>
                      </m:e>
                      <m:sup>
                        <m:r>
                          <m:t>j</m:t>
                        </m:r>
                      </m:sup>
                    </m:sSup>
                  </m:oMath>
                </a14:m>
                <a:r>
                  <a:rPr/>
                  <a:t> の関係 </a:t>
                </a:r>
                <a:r>
                  <a:rPr>
                    <a:latin typeface="Courier"/>
                  </a:rPr>
                  <a:t>$D_i = \epsilon_{ij} E^j$</a:t>
                </a:r>
              </a:p>
              <a:p>
                <a:pPr lvl="1"/>
                <a14:m>
                  <m:oMath xmlns:m="http://schemas.openxmlformats.org/officeDocument/2006/math">
                    <m:sSub>
                      <m:e>
                        <m:r>
                          <m:t>ϵ</m:t>
                        </m:r>
                      </m:e>
                      <m:sub>
                        <m:r>
                          <m:t>i</m:t>
                        </m:r>
                        <m:r>
                          <m:t>j</m:t>
                        </m:r>
                      </m:sub>
                    </m:sSub>
                  </m:oMath>
                </a14:m>
                <a:r>
                  <a:rPr/>
                  <a:t> は</a:t>
                </a:r>
                <a:r>
                  <a:rPr b="1"/>
                  <a:t>2階共変テンソル</a:t>
                </a:r>
              </a:p>
              <a:p>
                <a:pPr lvl="0"/>
                <a:r>
                  <a:rPr b="1"/>
                  <a:t>ひずみテンソル </a:t>
                </a:r>
                <a14:m>
                  <m:oMath xmlns:m="http://schemas.openxmlformats.org/officeDocument/2006/math">
                    <m:sSub>
                      <m:e>
                        <m:r>
                          <m:t>ϵ</m:t>
                        </m:r>
                      </m:e>
                      <m:sub>
                        <m:r>
                          <m:t>i</m:t>
                        </m:r>
                        <m:r>
                          <m:t>j</m:t>
                        </m:r>
                      </m:sub>
                    </m:sSub>
                  </m:oMath>
                </a14:m>
                <a:r>
                  <a:rPr/>
                  <a:t>: 変位 </a:t>
                </a:r>
                <a14:m>
                  <m:oMath xmlns:m="http://schemas.openxmlformats.org/officeDocument/2006/math">
                    <m:sSub>
                      <m:e>
                        <m:r>
                          <m:t>u</m:t>
                        </m:r>
                      </m:e>
                      <m:sub>
                        <m:r>
                          <m:t>i</m:t>
                        </m:r>
                      </m:sub>
                    </m:sSub>
                  </m:oMath>
                </a14:m>
                <a:r>
                  <a:rPr/>
                  <a:t> を反変座標 </a:t>
                </a:r>
                <a14:m>
                  <m:oMath xmlns:m="http://schemas.openxmlformats.org/officeDocument/2006/math">
                    <m:sSup>
                      <m:e>
                        <m:r>
                          <m:t>x</m:t>
                        </m:r>
                      </m:e>
                      <m:sup>
                        <m:r>
                          <m:t>j</m:t>
                        </m:r>
                      </m:sup>
                    </m:sSup>
                  </m:oMath>
                </a14:m>
                <a:r>
                  <a:rPr/>
                  <a:t> で微分</a:t>
                </a:r>
              </a:p>
              <a:p>
                <a:pPr lvl="1"/>
                <a:r>
                  <a:rPr>
                    <a:latin typeface="Courier"/>
                  </a:rPr>
                  <a:t>$$\epsilon_{ij} = \frac{1}{2} \left( \frac{\partial u_i}{\partial x^j} + \frac{\partial u_j}{\partial x^i} \right)$$</a:t>
                </a:r>
              </a:p>
              <a:p>
                <a:pPr lvl="1"/>
                <a14:m>
                  <m:oMath xmlns:m="http://schemas.openxmlformats.org/officeDocument/2006/math">
                    <m:sSub>
                      <m:e>
                        <m:r>
                          <m:t>ϵ</m:t>
                        </m:r>
                      </m:e>
                      <m:sub>
                        <m:r>
                          <m:t>i</m:t>
                        </m:r>
                        <m:r>
                          <m:t>j</m:t>
                        </m:r>
                      </m:sub>
                    </m:sSub>
                  </m:oMath>
                </a14:m>
                <a:r>
                  <a:rPr/>
                  <a:t> は</a:t>
                </a:r>
                <a:r>
                  <a:rPr b="1"/>
                  <a:t>2階共変テンソル</a:t>
                </a:r>
              </a:p>
              <a:p>
                <a:pPr lvl="0"/>
                <a:r>
                  <a:rPr b="1"/>
                  <a:t>弾性テンソル </a:t>
                </a:r>
                <a14:m>
                  <m:oMath xmlns:m="http://schemas.openxmlformats.org/officeDocument/2006/math">
                    <m:sSup>
                      <m:e>
                        <m:r>
                          <m:t>C</m:t>
                        </m:r>
                      </m:e>
                      <m:sup>
                        <m:r>
                          <m:t>i</m:t>
                        </m:r>
                        <m:r>
                          <m:t>j</m:t>
                        </m:r>
                        <m:r>
                          <m:t>k</m:t>
                        </m:r>
                        <m:r>
                          <m:t>l</m:t>
                        </m:r>
                      </m:sup>
                    </m:sSup>
                  </m:oMath>
                </a14:m>
                <a:r>
                  <a:rPr/>
                  <a:t>: 応力 </a:t>
                </a:r>
                <a14:m>
                  <m:oMath xmlns:m="http://schemas.openxmlformats.org/officeDocument/2006/math">
                    <m:sSup>
                      <m:e>
                        <m:r>
                          <m:t>σ</m:t>
                        </m:r>
                      </m:e>
                      <m:sup>
                        <m:r>
                          <m:t>i</m:t>
                        </m:r>
                        <m:r>
                          <m:t>j</m:t>
                        </m:r>
                      </m:sup>
                    </m:sSup>
                  </m:oMath>
                </a14:m>
                <a:r>
                  <a:rPr/>
                  <a:t> とひずみ </a:t>
                </a:r>
                <a14:m>
                  <m:oMath xmlns:m="http://schemas.openxmlformats.org/officeDocument/2006/math">
                    <m:sSub>
                      <m:e>
                        <m:r>
                          <m:t>ϵ</m:t>
                        </m:r>
                      </m:e>
                      <m:sub>
                        <m:r>
                          <m:t>k</m:t>
                        </m:r>
                        <m:r>
                          <m:t>l</m:t>
                        </m:r>
                      </m:sub>
                    </m:sSub>
                  </m:oMath>
                </a14:m>
                <a:r>
                  <a:rPr/>
                  <a:t> の関係 </a:t>
                </a:r>
                <a:r>
                  <a:rPr>
                    <a:latin typeface="Courier"/>
                  </a:rPr>
                  <a:t>$\sigma^{ij} = C^{ijkl} \epsilon_{kl}$</a:t>
                </a:r>
              </a:p>
              <a:p>
                <a:pPr lvl="1"/>
                <a14:m>
                  <m:oMath xmlns:m="http://schemas.openxmlformats.org/officeDocument/2006/math">
                    <m:sSup>
                      <m:e>
                        <m:r>
                          <m:t>C</m:t>
                        </m:r>
                      </m:e>
                      <m:sup>
                        <m:r>
                          <m:t>i</m:t>
                        </m:r>
                        <m:r>
                          <m:t>j</m:t>
                        </m:r>
                        <m:r>
                          <m:t>k</m:t>
                        </m:r>
                        <m:r>
                          <m:t>l</m:t>
                        </m:r>
                      </m:sup>
                    </m:sSup>
                  </m:oMath>
                </a14:m>
                <a:r>
                  <a:rPr/>
                  <a:t> は</a:t>
                </a:r>
                <a:r>
                  <a:rPr b="1"/>
                  <a:t>2階反変2階共変テンソル (4階テンソル)</a:t>
                </a:r>
              </a:p>
            </p:txBody>
          </p:sp>
        </mc:Choice>
      </mc:AlternateContent>
    </p:spTree>
  </p:cSl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5. 共変・反変の総括</a:t>
                </a:r>
              </a:p>
              <a:p>
                <a:pPr lvl="0" indent="0" marL="0">
                  <a:spcBef>
                    <a:spcPts val="3000"/>
                  </a:spcBef>
                  <a:buNone/>
                </a:pPr>
                <a:r>
                  <a:rPr b="1"/>
                  <a:t>変換ルールまとめ</a:t>
                </a:r>
              </a:p>
              <a:p>
                <a:pPr lvl="0"/>
                <a:r>
                  <a:rPr b="1"/>
                  <a:t>基本ベクトル </a:t>
                </a:r>
                <a14:m>
                  <m:oMath xmlns:m="http://schemas.openxmlformats.org/officeDocument/2006/math">
                    <m:r>
                      <m:rPr>
                        <m:sty m:val="p"/>
                      </m:rPr>
                      <m:t>↔</m:t>
                    </m:r>
                  </m:oMath>
                </a14:m>
                <a:r>
                  <a:rPr b="1"/>
                  <a:t> 座標</a:t>
                </a:r>
                <a:r>
                  <a:rPr/>
                  <a:t>: 共変・反変が入れ替わる。</a:t>
                </a:r>
              </a:p>
              <a:p>
                <a:pPr lvl="0"/>
                <a:r>
                  <a:rPr b="1"/>
                  <a:t>実空間 </a:t>
                </a:r>
                <a14:m>
                  <m:oMath xmlns:m="http://schemas.openxmlformats.org/officeDocument/2006/math">
                    <m:r>
                      <m:rPr>
                        <m:sty m:val="p"/>
                      </m:rPr>
                      <m:t>↔</m:t>
                    </m:r>
                  </m:oMath>
                </a14:m>
                <a:r>
                  <a:rPr b="1"/>
                  <a:t> 逆空間</a:t>
                </a:r>
                <a:r>
                  <a:rPr/>
                  <a:t>: 共変・反変が入れ替わる。</a:t>
                </a:r>
              </a:p>
              <a:p>
                <a:pPr lvl="0"/>
                <a:r>
                  <a:rPr b="1"/>
                  <a:t>微分操作</a:t>
                </a:r>
                <a:r>
                  <a:rPr/>
                  <a:t>: 反変座標で微分すると共変に、共変座標で微分すると反変に。</a:t>
                </a:r>
              </a:p>
              <a:p>
                <a:pPr lvl="0"/>
                <a:r>
                  <a:rPr b="1"/>
                  <a:t>計量テンソル</a:t>
                </a:r>
                <a:r>
                  <a:rPr/>
                  <a:t>: 添字の昇降によって共変・反変を相互変換できる。</a:t>
                </a:r>
              </a:p>
            </p:txBody>
          </p:sp>
        </mc:Choice>
      </mc:AlternateContent>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spcBef>
                <a:spcPts val="3000"/>
              </a:spcBef>
              <a:buNone/>
            </a:pPr>
            <a:r>
              <a:rPr b="1"/>
              <a:t>本講義の目的</a:t>
            </a:r>
          </a:p>
          <a:p>
            <a:pPr lvl="0"/>
            <a:r>
              <a:rPr b="1"/>
              <a:t>逆格子の復習</a:t>
            </a:r>
            <a:r>
              <a:rPr/>
              <a:t>:</a:t>
            </a:r>
          </a:p>
          <a:p>
            <a:pPr lvl="1"/>
            <a:r>
              <a:rPr/>
              <a:t>定義、幾何学的関係、物理的意味を再確認する</a:t>
            </a:r>
          </a:p>
          <a:p>
            <a:pPr lvl="1"/>
            <a:r>
              <a:rPr/>
              <a:t>X線回折、バンド理論における重要性を理解する</a:t>
            </a:r>
          </a:p>
          <a:p>
            <a:pPr lvl="0"/>
            <a:r>
              <a:rPr b="1"/>
              <a:t>共変・反変テンソルの基礎</a:t>
            </a:r>
            <a:r>
              <a:rPr/>
              <a:t>:</a:t>
            </a:r>
          </a:p>
          <a:p>
            <a:pPr lvl="1"/>
            <a:r>
              <a:rPr/>
              <a:t>座標変換ルールとベクトルの種類を学ぶ</a:t>
            </a:r>
          </a:p>
          <a:p>
            <a:pPr lvl="1"/>
            <a:r>
              <a:rPr/>
              <a:t>計量テンソル、添字規則、アインシュタインの縮約記法を理解する</a:t>
            </a:r>
          </a:p>
          <a:p>
            <a:pPr lvl="0"/>
            <a:r>
              <a:rPr b="1"/>
              <a:t>結晶物理への応用</a:t>
            </a:r>
            <a:r>
              <a:rPr/>
              <a:t>:</a:t>
            </a:r>
          </a:p>
          <a:p>
            <a:pPr lvl="1"/>
            <a:r>
              <a:rPr/>
              <a:t>物性テンソルの共変・反変性を判別できるようになる</a:t>
            </a:r>
          </a:p>
        </p:txBody>
      </p:sp>
    </p:spTree>
  </p:cSl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共変座標と反変座標の幾何学的解釈</a:t>
                </a:r>
              </a:p>
              <a:p>
                <a:pPr lvl="0"/>
                <a:r>
                  <a:rPr b="1"/>
                  <a:t>反変座標 (</a:t>
                </a:r>
                <a14:m>
                  <m:oMath xmlns:m="http://schemas.openxmlformats.org/officeDocument/2006/math">
                    <m:sSup>
                      <m:e>
                        <m:r>
                          <m:t>x</m:t>
                        </m:r>
                      </m:e>
                      <m:sup>
                        <m:r>
                          <m:t>i</m:t>
                        </m:r>
                      </m:sup>
                    </m:sSup>
                  </m:oMath>
                </a14:m>
                <a:r>
                  <a:rPr b="1"/>
                  <a:t>)</a:t>
                </a:r>
                <a:r>
                  <a:rPr/>
                  <a:t>: 基底ベクトルに</a:t>
                </a:r>
                <a:r>
                  <a:rPr b="1"/>
                  <a:t>平行</a:t>
                </a:r>
                <a:r>
                  <a:rPr/>
                  <a:t>に軸に射影して得られる座標。</a:t>
                </a:r>
              </a:p>
              <a:p>
                <a:pPr lvl="1"/>
                <a:r>
                  <a:rPr/>
                  <a:t>「規定座標系 (oblique coordinate system)」</a:t>
                </a:r>
              </a:p>
              <a:p>
                <a:pPr lvl="1"/>
                <a:r>
                  <a:rPr/>
                  <a:t>例: </a:t>
                </a:r>
                <a14:m>
                  <m:oMath xmlns:m="http://schemas.openxmlformats.org/officeDocument/2006/math">
                    <m:r>
                      <m:rPr>
                        <m:sty m:val="b"/>
                      </m:rPr>
                      <m:t>R</m:t>
                    </m:r>
                    <m:r>
                      <m:rPr>
                        <m:sty m:val="p"/>
                      </m:rPr>
                      <m:t>=</m:t>
                    </m:r>
                    <m:sSup>
                      <m:e>
                        <m:r>
                          <m:t>x</m:t>
                        </m:r>
                      </m:e>
                      <m:sup>
                        <m:r>
                          <m:t>1</m:t>
                        </m:r>
                      </m:sup>
                    </m:sSup>
                    <m:sSub>
                      <m:e>
                        <m:r>
                          <m:rPr>
                            <m:sty m:val="b"/>
                          </m:rPr>
                          <m:t>a</m:t>
                        </m:r>
                      </m:e>
                      <m:sub>
                        <m:r>
                          <m:t>1</m:t>
                        </m:r>
                      </m:sub>
                    </m:sSub>
                    <m:r>
                      <m:rPr>
                        <m:sty m:val="p"/>
                      </m:rPr>
                      <m:t>+</m:t>
                    </m:r>
                    <m:sSup>
                      <m:e>
                        <m:r>
                          <m:t>x</m:t>
                        </m:r>
                      </m:e>
                      <m:sup>
                        <m:r>
                          <m:t>2</m:t>
                        </m:r>
                      </m:sup>
                    </m:sSup>
                    <m:sSub>
                      <m:e>
                        <m:r>
                          <m:rPr>
                            <m:sty m:val="b"/>
                          </m:rPr>
                          <m:t>a</m:t>
                        </m:r>
                      </m:e>
                      <m:sub>
                        <m:r>
                          <m:t>2</m:t>
                        </m:r>
                      </m:sub>
                    </m:sSub>
                  </m:oMath>
                </a14:m>
              </a:p>
              <a:p>
                <a:pPr lvl="0"/>
                <a:r>
                  <a:rPr b="1"/>
                  <a:t>共変座標 (</a:t>
                </a:r>
                <a14:m>
                  <m:oMath xmlns:m="http://schemas.openxmlformats.org/officeDocument/2006/math">
                    <m:sSub>
                      <m:e>
                        <m:r>
                          <m:t>x</m:t>
                        </m:r>
                      </m:e>
                      <m:sub>
                        <m:r>
                          <m:t>i</m:t>
                        </m:r>
                      </m:sub>
                    </m:sSub>
                  </m:oMath>
                </a14:m>
                <a:r>
                  <a:rPr b="1"/>
                  <a:t>)</a:t>
                </a:r>
                <a:r>
                  <a:rPr/>
                  <a:t>: 基底ベクトルに</a:t>
                </a:r>
                <a:r>
                  <a:rPr b="1"/>
                  <a:t>垂直</a:t>
                </a:r>
                <a:r>
                  <a:rPr/>
                  <a:t>に軸に射影して得られる座標。</a:t>
                </a:r>
              </a:p>
              <a:p>
                <a:pPr lvl="1"/>
                <a:r>
                  <a:rPr/>
                  <a:t>「正座標系 (normal coordinate system)」</a:t>
                </a:r>
              </a:p>
              <a:p>
                <a:pPr lvl="1"/>
                <a:r>
                  <a:rPr/>
                  <a:t>例: </a:t>
                </a:r>
                <a14:m>
                  <m:oMath xmlns:m="http://schemas.openxmlformats.org/officeDocument/2006/math">
                    <m:r>
                      <m:rPr>
                        <m:sty m:val="b"/>
                      </m:rPr>
                      <m:t>R</m:t>
                    </m:r>
                    <m:r>
                      <m:rPr>
                        <m:sty m:val="p"/>
                      </m:rPr>
                      <m:t>=</m:t>
                    </m:r>
                    <m:sSub>
                      <m:e>
                        <m:r>
                          <m:t>x</m:t>
                        </m:r>
                      </m:e>
                      <m:sub>
                        <m:r>
                          <m:t>1</m:t>
                        </m:r>
                      </m:sub>
                    </m:sSub>
                    <m:sSup>
                      <m:e>
                        <m:r>
                          <m:rPr>
                            <m:sty m:val="b"/>
                          </m:rPr>
                          <m:t>a</m:t>
                        </m:r>
                      </m:e>
                      <m:sup>
                        <m:r>
                          <m:rPr>
                            <m:sty m:val="p"/>
                          </m:rPr>
                          <m:t>*</m:t>
                        </m:r>
                        <m:r>
                          <m:t>1</m:t>
                        </m:r>
                      </m:sup>
                    </m:sSup>
                    <m:r>
                      <m:rPr>
                        <m:sty m:val="p"/>
                      </m:rPr>
                      <m:t>+</m:t>
                    </m:r>
                    <m:sSub>
                      <m:e>
                        <m:r>
                          <m:t>x</m:t>
                        </m:r>
                      </m:e>
                      <m:sub>
                        <m:r>
                          <m:t>2</m:t>
                        </m:r>
                      </m:sub>
                    </m:sSub>
                    <m:sSup>
                      <m:e>
                        <m:r>
                          <m:rPr>
                            <m:sty m:val="b"/>
                          </m:rPr>
                          <m:t>a</m:t>
                        </m:r>
                      </m:e>
                      <m:sup>
                        <m:r>
                          <m:rPr>
                            <m:sty m:val="p"/>
                          </m:rPr>
                          <m:t>*</m:t>
                        </m:r>
                        <m:r>
                          <m:t>2</m:t>
                        </m:r>
                      </m:sup>
                    </m:sSup>
                  </m:oMath>
                </a14:m>
              </a:p>
              <a:p>
                <a:pPr lvl="0"/>
                <a:r>
                  <a:rPr/>
                  <a:t>同じ物理的な位置を、異なる幾何学的射影方法で表現したもの。</a:t>
                </a:r>
              </a:p>
              <a:p>
                <a:pPr lvl="0" indent="0" marL="0">
                  <a:buNone/>
                </a:pPr>
                <a:r>
                  <a:rPr/>
                  <a:t>[図1: 規定座標系と正座標系の概念図 (ベクトル </a:t>
                </a:r>
                <a14:m>
                  <m:oMath xmlns:m="http://schemas.openxmlformats.org/officeDocument/2006/math">
                    <m:sSub>
                      <m:e>
                        <m:r>
                          <m:rPr>
                            <m:sty m:val="b"/>
                          </m:rPr>
                          <m:t>a</m:t>
                        </m:r>
                      </m:e>
                      <m:sub>
                        <m:r>
                          <m:t>1</m:t>
                        </m:r>
                      </m:sub>
                    </m:sSub>
                    <m:r>
                      <m:rPr>
                        <m:sty m:val="p"/>
                      </m:rPr>
                      <m:t>,</m:t>
                    </m:r>
                    <m:sSub>
                      <m:e>
                        <m:r>
                          <m:rPr>
                            <m:sty m:val="b"/>
                          </m:rPr>
                          <m:t>a</m:t>
                        </m:r>
                      </m:e>
                      <m:sub>
                        <m:r>
                          <m:t>2</m:t>
                        </m:r>
                      </m:sub>
                    </m:sSub>
                    <m:r>
                      <m:rPr>
                        <m:sty m:val="p"/>
                      </m:rPr>
                      <m:t>,</m:t>
                    </m:r>
                    <m:sSup>
                      <m:e>
                        <m:r>
                          <m:rPr>
                            <m:sty m:val="b"/>
                          </m:rPr>
                          <m:t>a</m:t>
                        </m:r>
                      </m:e>
                      <m:sup>
                        <m:r>
                          <m:rPr>
                            <m:sty m:val="p"/>
                          </m:rPr>
                          <m:t>*</m:t>
                        </m:r>
                        <m:r>
                          <m:t>1</m:t>
                        </m:r>
                      </m:sup>
                    </m:sSup>
                    <m:r>
                      <m:rPr>
                        <m:sty m:val="p"/>
                      </m:rPr>
                      <m:t>,</m:t>
                    </m:r>
                    <m:sSup>
                      <m:e>
                        <m:r>
                          <m:rPr>
                            <m:sty m:val="b"/>
                          </m:rPr>
                          <m:t>a</m:t>
                        </m:r>
                      </m:e>
                      <m:sup>
                        <m:r>
                          <m:rPr>
                            <m:sty m:val="p"/>
                          </m:rPr>
                          <m:t>*</m:t>
                        </m:r>
                        <m:r>
                          <m:t>2</m:t>
                        </m:r>
                      </m:sup>
                    </m:sSup>
                  </m:oMath>
                </a14:m>
                <a:r>
                  <a:rPr/>
                  <a:t> と点Pの座標軸への射影を模式的に示す図)]</a:t>
                </a:r>
              </a:p>
            </p:txBody>
          </p:sp>
        </mc:Choice>
      </mc:AlternateContent>
    </p:spTree>
  </p:cSl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spcBef>
                <a:spcPts val="3000"/>
              </a:spcBef>
              <a:buNone/>
            </a:pPr>
            <a:r>
              <a:rPr b="1"/>
              <a:t>本日のまとめ</a:t>
            </a:r>
          </a:p>
          <a:p>
            <a:pPr lvl="0"/>
            <a:r>
              <a:rPr b="1"/>
              <a:t>逆格子</a:t>
            </a:r>
            <a:r>
              <a:rPr/>
              <a:t>:</a:t>
            </a:r>
          </a:p>
          <a:p>
            <a:pPr lvl="1"/>
            <a:r>
              <a:rPr/>
              <a:t>実格子のフーリエ変換であり、回折現象や電子バンド理論に不可欠。</a:t>
            </a:r>
          </a:p>
          <a:p>
            <a:pPr lvl="1"/>
            <a:r>
              <a:rPr/>
              <a:t>消滅則を考慮することで一意に定まる。</a:t>
            </a:r>
          </a:p>
          <a:p>
            <a:pPr lvl="0"/>
            <a:r>
              <a:rPr b="1"/>
              <a:t>共変・反変テンソル</a:t>
            </a:r>
            <a:r>
              <a:rPr/>
              <a:t>:</a:t>
            </a:r>
          </a:p>
          <a:p>
            <a:pPr lvl="1"/>
            <a:r>
              <a:rPr/>
              <a:t>座標変換のもとでの物理量の振る舞いを記述。</a:t>
            </a:r>
          </a:p>
          <a:p>
            <a:pPr lvl="1"/>
            <a:r>
              <a:rPr/>
              <a:t>計量テンソル、アインシュタインの縮約記法が重要。</a:t>
            </a:r>
          </a:p>
          <a:p>
            <a:pPr lvl="1"/>
            <a:r>
              <a:rPr/>
              <a:t>物性テンソルの性質理解や物理法則の普遍性確認に役立つ。</a:t>
            </a:r>
          </a:p>
          <a:p>
            <a:pPr lvl="0" indent="0" marL="0">
              <a:buNone/>
            </a:pPr>
            <a:r>
              <a:rPr/>
              <a:t>ご清聴ありがとうございました。</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1. 逆格子の定義と性質</a:t>
                </a:r>
              </a:p>
              <a:p>
                <a:pPr lvl="0" indent="0" marL="0">
                  <a:spcBef>
                    <a:spcPts val="3000"/>
                  </a:spcBef>
                  <a:buNone/>
                </a:pPr>
                <a:r>
                  <a:rPr b="1"/>
                  <a:t>逆格子ベクトルの定義</a:t>
                </a:r>
              </a:p>
              <a:p>
                <a:pPr lvl="0"/>
                <a:r>
                  <a:rPr/>
                  <a:t>実格子基本ベクトル </a:t>
                </a:r>
                <a14:m>
                  <m:oMath xmlns:m="http://schemas.openxmlformats.org/officeDocument/2006/math">
                    <m:sSub>
                      <m:e>
                        <m:r>
                          <m:rPr>
                            <m:sty m:val="b"/>
                          </m:rPr>
                          <m:t>a</m:t>
                        </m:r>
                      </m:e>
                      <m:sub>
                        <m:r>
                          <m:t>1</m:t>
                        </m:r>
                      </m:sub>
                    </m:sSub>
                    <m:r>
                      <m:rPr>
                        <m:sty m:val="p"/>
                      </m:rPr>
                      <m:t>,</m:t>
                    </m:r>
                    <m:sSub>
                      <m:e>
                        <m:r>
                          <m:rPr>
                            <m:sty m:val="b"/>
                          </m:rPr>
                          <m:t>a</m:t>
                        </m:r>
                      </m:e>
                      <m:sub>
                        <m:r>
                          <m:t>2</m:t>
                        </m:r>
                      </m:sub>
                    </m:sSub>
                    <m:r>
                      <m:rPr>
                        <m:sty m:val="p"/>
                      </m:rPr>
                      <m:t>,</m:t>
                    </m:r>
                    <m:sSub>
                      <m:e>
                        <m:r>
                          <m:rPr>
                            <m:sty m:val="b"/>
                          </m:rPr>
                          <m:t>a</m:t>
                        </m:r>
                      </m:e>
                      <m:sub>
                        <m:r>
                          <m:t>3</m:t>
                        </m:r>
                      </m:sub>
                    </m:sSub>
                  </m:oMath>
                </a14:m>
              </a:p>
              <a:p>
                <a:pPr lvl="0"/>
                <a:r>
                  <a:rPr/>
                  <a:t>逆格子基本ベクトル </a:t>
                </a:r>
                <a14:m>
                  <m:oMath xmlns:m="http://schemas.openxmlformats.org/officeDocument/2006/math">
                    <m:sSubSup>
                      <m:e>
                        <m:r>
                          <m:rPr>
                            <m:sty m:val="b"/>
                          </m:rPr>
                          <m:t>a</m:t>
                        </m:r>
                      </m:e>
                      <m:sub>
                        <m:r>
                          <m:t>1</m:t>
                        </m:r>
                      </m:sub>
                      <m:sup>
                        <m:r>
                          <m:rPr>
                            <m:sty m:val="p"/>
                          </m:rPr>
                          <m:t>*</m:t>
                        </m:r>
                      </m:sup>
                    </m:sSubSup>
                    <m:r>
                      <m:rPr>
                        <m:sty m:val="p"/>
                      </m:rPr>
                      <m:t>,</m:t>
                    </m:r>
                    <m:sSubSup>
                      <m:e>
                        <m:r>
                          <m:rPr>
                            <m:sty m:val="b"/>
                          </m:rPr>
                          <m:t>a</m:t>
                        </m:r>
                      </m:e>
                      <m:sub>
                        <m:r>
                          <m:t>2</m:t>
                        </m:r>
                      </m:sub>
                      <m:sup>
                        <m:r>
                          <m:rPr>
                            <m:sty m:val="p"/>
                          </m:rPr>
                          <m:t>*</m:t>
                        </m:r>
                      </m:sup>
                    </m:sSubSup>
                    <m:r>
                      <m:rPr>
                        <m:sty m:val="p"/>
                      </m:rPr>
                      <m:t>,</m:t>
                    </m:r>
                    <m:sSubSup>
                      <m:e>
                        <m:r>
                          <m:rPr>
                            <m:sty m:val="b"/>
                          </m:rPr>
                          <m:t>a</m:t>
                        </m:r>
                      </m:e>
                      <m:sub>
                        <m:r>
                          <m:t>3</m:t>
                        </m:r>
                      </m:sub>
                      <m:sup>
                        <m:r>
                          <m:rPr>
                            <m:sty m:val="p"/>
                          </m:rPr>
                          <m:t>*</m:t>
                        </m:r>
                      </m:sup>
                    </m:sSubSup>
                  </m:oMath>
                </a14:m>
                <a:r>
                  <a:rPr/>
                  <a:t> は以下を満たす： </a:t>
                </a:r>
                <a:r>
                  <a:rPr>
                    <a:latin typeface="Courier"/>
                  </a:rPr>
                  <a:t>$$\mathbf{a}_i^* \cdot \mathbf{a}_j = 2\pi \delta_{ij}$$</a:t>
                </a:r>
                <a:r>
                  <a:rPr/>
                  <a:t> (</a:t>
                </a:r>
                <a:r>
                  <a:rPr>
                    <a:latin typeface="Courier"/>
                  </a:rPr>
                  <a:t>$\delta_{ij}$</a:t>
                </a:r>
                <a:r>
                  <a:rPr/>
                  <a:t> はクロネッカーのデルタ)</a:t>
                </a:r>
              </a:p>
              <a:p>
                <a:pPr lvl="0"/>
                <a:r>
                  <a:rPr/>
                  <a:t>具体的には： </a:t>
                </a:r>
                <a:r>
                  <a:rPr>
                    <a:latin typeface="Courier"/>
                  </a:rPr>
                  <a:t>$$\mathbf{a}_1^* = 2\pi \frac{\mathbf{a}_2 \times \mathbf{a}_3}{\mathbf{a}_1 \cdot (\mathbf{a}_2 \times \mathbf{a}_3)}$$</a:t>
                </a:r>
                <a:r>
                  <a:rPr/>
                  <a:t> (分母は単位胞体積 </a:t>
                </a:r>
                <a14:m>
                  <m:oMath xmlns:m="http://schemas.openxmlformats.org/officeDocument/2006/math">
                    <m:r>
                      <m:t>V</m:t>
                    </m:r>
                  </m:oMath>
                </a14:m>
                <a:r>
                  <a:rPr/>
                  <a:t>)</a:t>
                </a:r>
              </a:p>
            </p:txBody>
          </p:sp>
        </mc:Choice>
      </mc:AlternateContent>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実格子と逆格子の幾何学的関係</a:t>
                </a:r>
              </a:p>
              <a:p>
                <a:pPr lvl="0"/>
                <a:r>
                  <a:rPr b="1"/>
                  <a:t>直交性</a:t>
                </a:r>
                <a:r>
                  <a:rPr/>
                  <a:t>:</a:t>
                </a:r>
              </a:p>
              <a:p>
                <a:pPr lvl="1"/>
                <a14:m>
                  <m:oMath xmlns:m="http://schemas.openxmlformats.org/officeDocument/2006/math">
                    <m:sSubSup>
                      <m:e>
                        <m:r>
                          <m:rPr>
                            <m:sty m:val="b"/>
                          </m:rPr>
                          <m:t>a</m:t>
                        </m:r>
                      </m:e>
                      <m:sub>
                        <m:r>
                          <m:t>1</m:t>
                        </m:r>
                      </m:sub>
                      <m:sup>
                        <m:r>
                          <m:rPr>
                            <m:sty m:val="p"/>
                          </m:rPr>
                          <m:t>*</m:t>
                        </m:r>
                      </m:sup>
                    </m:sSubSup>
                  </m:oMath>
                </a14:m>
                <a:r>
                  <a:rPr/>
                  <a:t> は </a:t>
                </a:r>
                <a14:m>
                  <m:oMath xmlns:m="http://schemas.openxmlformats.org/officeDocument/2006/math">
                    <m:sSub>
                      <m:e>
                        <m:r>
                          <m:rPr>
                            <m:sty m:val="b"/>
                          </m:rPr>
                          <m:t>a</m:t>
                        </m:r>
                      </m:e>
                      <m:sub>
                        <m:r>
                          <m:t>2</m:t>
                        </m:r>
                      </m:sub>
                    </m:sSub>
                    <m:r>
                      <m:rPr>
                        <m:sty m:val="p"/>
                      </m:rPr>
                      <m:t>,</m:t>
                    </m:r>
                    <m:sSub>
                      <m:e>
                        <m:r>
                          <m:rPr>
                            <m:sty m:val="b"/>
                          </m:rPr>
                          <m:t>a</m:t>
                        </m:r>
                      </m:e>
                      <m:sub>
                        <m:r>
                          <m:t>3</m:t>
                        </m:r>
                      </m:sub>
                    </m:sSub>
                  </m:oMath>
                </a14:m>
                <a:r>
                  <a:rPr/>
                  <a:t> が張る平面に垂直。</a:t>
                </a:r>
              </a:p>
              <a:p>
                <a:pPr lvl="1"/>
                <a14:m>
                  <m:oMath xmlns:m="http://schemas.openxmlformats.org/officeDocument/2006/math">
                    <m:sSubSup>
                      <m:e>
                        <m:r>
                          <m:rPr>
                            <m:sty m:val="b"/>
                          </m:rPr>
                          <m:t>a</m:t>
                        </m:r>
                      </m:e>
                      <m:sub>
                        <m:r>
                          <m:t>i</m:t>
                        </m:r>
                      </m:sub>
                      <m:sup>
                        <m:r>
                          <m:rPr>
                            <m:sty m:val="p"/>
                          </m:rPr>
                          <m:t>*</m:t>
                        </m:r>
                      </m:sup>
                    </m:sSubSup>
                  </m:oMath>
                </a14:m>
                <a:r>
                  <a:rPr/>
                  <a:t> は </a:t>
                </a:r>
                <a14:m>
                  <m:oMath xmlns:m="http://schemas.openxmlformats.org/officeDocument/2006/math">
                    <m:sSub>
                      <m:e>
                        <m:r>
                          <m:rPr>
                            <m:sty m:val="b"/>
                          </m:rPr>
                          <m:t>a</m:t>
                        </m:r>
                      </m:e>
                      <m:sub>
                        <m:r>
                          <m:t>j</m:t>
                        </m:r>
                      </m:sub>
                    </m:sSub>
                  </m:oMath>
                </a14:m>
                <a:r>
                  <a:rPr/>
                  <a:t> (</a:t>
                </a:r>
                <a:r>
                  <a:rPr>
                    <a:latin typeface="Courier"/>
                  </a:rPr>
                  <a:t>$i \neq j$</a:t>
                </a:r>
                <a:r>
                  <a:rPr/>
                  <a:t>) に直交。</a:t>
                </a:r>
              </a:p>
              <a:p>
                <a:pPr lvl="0"/>
                <a:r>
                  <a:rPr b="1"/>
                  <a:t>長さの反比例</a:t>
                </a:r>
                <a:r>
                  <a:rPr/>
                  <a:t>:</a:t>
                </a:r>
              </a:p>
              <a:p>
                <a:pPr lvl="1"/>
                <a:r>
                  <a:rPr/>
                  <a:t>逆格子ベクトルの長さは、対応する実格子ベクトルの長さにおおよそ反比例。</a:t>
                </a:r>
              </a:p>
              <a:p>
                <a:pPr lvl="1"/>
                <a:r>
                  <a:rPr/>
                  <a:t>(</a:t>
                </a:r>
                <a14:m>
                  <m:oMath xmlns:m="http://schemas.openxmlformats.org/officeDocument/2006/math">
                    <m:r>
                      <m:rPr>
                        <m:sty m:val="p"/>
                      </m:rPr>
                      <m:t>|</m:t>
                    </m:r>
                    <m:sSubSup>
                      <m:e>
                        <m:r>
                          <m:rPr>
                            <m:sty m:val="b"/>
                          </m:rPr>
                          <m:t>a</m:t>
                        </m:r>
                      </m:e>
                      <m:sub>
                        <m:r>
                          <m:t>1</m:t>
                        </m:r>
                      </m:sub>
                      <m:sup>
                        <m:r>
                          <m:rPr>
                            <m:sty m:val="p"/>
                          </m:rPr>
                          <m:t>*</m:t>
                        </m:r>
                      </m:sup>
                    </m:sSubSup>
                    <m:r>
                      <m:rPr>
                        <m:sty m:val="p"/>
                      </m:rPr>
                      <m:t>|</m:t>
                    </m:r>
                    <m:r>
                      <m:rPr>
                        <m:sty m:val="p"/>
                      </m:rPr>
                      <m:t>∝</m:t>
                    </m:r>
                    <m:r>
                      <m:t>1</m:t>
                    </m:r>
                    <m:r>
                      <m:rPr>
                        <m:sty m:val="p"/>
                      </m:rPr>
                      <m:t>/</m:t>
                    </m:r>
                    <m:r>
                      <m:rPr>
                        <m:sty m:val="p"/>
                      </m:rPr>
                      <m:t>|</m:t>
                    </m:r>
                    <m:sSub>
                      <m:e>
                        <m:r>
                          <m:rPr>
                            <m:sty m:val="b"/>
                          </m:rPr>
                          <m:t>a</m:t>
                        </m:r>
                      </m:e>
                      <m:sub>
                        <m:r>
                          <m:t>1</m:t>
                        </m:r>
                      </m:sub>
                    </m:sSub>
                    <m:r>
                      <m:rPr>
                        <m:sty m:val="p"/>
                      </m:rPr>
                      <m:t>|</m:t>
                    </m:r>
                  </m:oMath>
                </a14:m>
                <a:r>
                  <a:rPr/>
                  <a:t>)</a:t>
                </a:r>
              </a:p>
              <a:p>
                <a:pPr lvl="0"/>
                <a:r>
                  <a:rPr b="1"/>
                  <a:t>軸角の補角</a:t>
                </a:r>
                <a:r>
                  <a:rPr/>
                  <a:t>:</a:t>
                </a:r>
              </a:p>
              <a:p>
                <a:pPr lvl="1"/>
                <a:r>
                  <a:rPr/>
                  <a:t>実格子の軸角と逆格子の軸角は互いに補角に対応 (非直交系では注意が必要)。</a:t>
                </a:r>
              </a:p>
            </p:txBody>
          </p:sp>
        </mc:Choice>
      </mc:AlternateContent>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spcBef>
                <a:spcPts val="3000"/>
              </a:spcBef>
              <a:buNone/>
            </a:pPr>
            <a:r>
              <a:rPr b="1"/>
              <a:t>逆格子空間の描画と一意性の問題</a:t>
            </a:r>
          </a:p>
          <a:p>
            <a:pPr lvl="0"/>
            <a:r>
              <a:rPr/>
              <a:t>実格子の基本ベクトルの取り方（ブラベー格子 vs 基本格子）によって、描かれる逆格子点が異なるように見えることがある。</a:t>
            </a:r>
          </a:p>
          <a:p>
            <a:pPr lvl="0"/>
            <a:r>
              <a:rPr/>
              <a:t>これは、単なる幾何学的変換だけでは逆格子の物理的意味を完全に捉えきれないことを示唆。</a:t>
            </a:r>
          </a:p>
        </p:txBody>
      </p:sp>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spcBef>
                <a:spcPts val="3000"/>
              </a:spcBef>
              <a:buNone/>
            </a:pPr>
            <a:r>
              <a:rPr b="1"/>
              <a:t>2. 逆格子の物理的意味</a:t>
            </a:r>
          </a:p>
          <a:p>
            <a:pPr lvl="0" indent="0" marL="0">
              <a:spcBef>
                <a:spcPts val="3000"/>
              </a:spcBef>
              <a:buNone/>
            </a:pPr>
            <a:r>
              <a:rPr b="1"/>
              <a:t>フーリエ変換としての逆格子</a:t>
            </a:r>
          </a:p>
          <a:p>
            <a:pPr lvl="0"/>
            <a:r>
              <a:rPr b="1"/>
              <a:t>逆格子は実格子のフーリエ変換である。</a:t>
            </a:r>
          </a:p>
          <a:p>
            <a:pPr lvl="1"/>
            <a:r>
              <a:rPr/>
              <a:t>結晶の周期性を波数空間（逆格子空間）で表現。</a:t>
            </a:r>
          </a:p>
          <a:p>
            <a:pPr lvl="0"/>
            <a:r>
              <a:rPr b="1"/>
              <a:t>応用分野</a:t>
            </a:r>
            <a:r>
              <a:rPr/>
              <a:t>:</a:t>
            </a:r>
          </a:p>
          <a:p>
            <a:pPr lvl="1"/>
            <a:r>
              <a:rPr b="1"/>
              <a:t>回折現象</a:t>
            </a:r>
            <a:r>
              <a:rPr/>
              <a:t>: X線回折、電子回折、中性子回折など</a:t>
            </a:r>
          </a:p>
          <a:p>
            <a:pPr lvl="1"/>
            <a:r>
              <a:rPr b="1"/>
              <a:t>固体物理学</a:t>
            </a:r>
            <a:r>
              <a:rPr/>
              <a:t>: 電子バンド理論（ブリルアンゾーン）</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indent="0" marL="0">
                  <a:spcBef>
                    <a:spcPts val="3000"/>
                  </a:spcBef>
                  <a:buNone/>
                </a:pPr>
                <a:r>
                  <a:rPr b="1"/>
                  <a:t>X線回折とブラッグの法則</a:t>
                </a:r>
              </a:p>
              <a:p>
                <a:pPr lvl="0"/>
                <a:r>
                  <a:rPr b="1"/>
                  <a:t>ブラッグの法則</a:t>
                </a:r>
                <a:r>
                  <a:rPr/>
                  <a:t>: </a:t>
                </a:r>
                <a:r>
                  <a:rPr>
                    <a:latin typeface="Courier"/>
                  </a:rPr>
                  <a:t>$2d \sin\theta = n\lambda$</a:t>
                </a:r>
              </a:p>
              <a:p>
                <a:pPr lvl="1"/>
                <a:r>
                  <a:rPr/>
                  <a:t>結晶によるX線の回折条件。</a:t>
                </a:r>
              </a:p>
              <a:p>
                <a:pPr lvl="0"/>
                <a:r>
                  <a:rPr b="1"/>
                  <a:t>波数空間での表現（ラウエの条件）</a:t>
                </a:r>
                <a:r>
                  <a:rPr/>
                  <a:t>: </a:t>
                </a:r>
                <a:r>
                  <a:rPr>
                    <a:latin typeface="Courier"/>
                  </a:rPr>
                  <a:t>$$\Delta \mathbf{k} = \mathbf{k}' - \mathbf{k} = \mathbf{G}$$</a:t>
                </a:r>
              </a:p>
              <a:p>
                <a:pPr lvl="1"/>
                <a:r>
                  <a:rPr/>
                  <a:t>入射波 (</a:t>
                </a:r>
                <a14:m>
                  <m:oMath xmlns:m="http://schemas.openxmlformats.org/officeDocument/2006/math">
                    <m:r>
                      <m:rPr>
                        <m:sty m:val="b"/>
                      </m:rPr>
                      <m:t>k</m:t>
                    </m:r>
                  </m:oMath>
                </a14:m>
                <a:r>
                  <a:rPr/>
                  <a:t>) と回折波 (</a:t>
                </a:r>
                <a14:m>
                  <m:oMath xmlns:m="http://schemas.openxmlformats.org/officeDocument/2006/math">
                    <m:sSup>
                      <m:e>
                        <m:r>
                          <m:rPr>
                            <m:sty m:val="b"/>
                          </m:rPr>
                          <m:t>k</m:t>
                        </m:r>
                      </m:e>
                      <m:sup>
                        <m:r>
                          <m:rPr>
                            <m:sty m:val="p"/>
                          </m:rPr>
                          <m:t>′</m:t>
                        </m:r>
                      </m:sup>
                    </m:sSup>
                  </m:oMath>
                </a14:m>
                <a:r>
                  <a:rPr/>
                  <a:t>) の波数ベクトル差が</a:t>
                </a:r>
                <a:r>
                  <a:rPr b="1"/>
                  <a:t>逆格子ベクトル (</a:t>
                </a:r>
                <a14:m>
                  <m:oMath xmlns:m="http://schemas.openxmlformats.org/officeDocument/2006/math">
                    <m:r>
                      <m:rPr>
                        <m:sty m:val="b"/>
                      </m:rPr>
                      <m:t>G</m:t>
                    </m:r>
                  </m:oMath>
                </a14:m>
                <a:r>
                  <a:rPr b="1"/>
                  <a:t>)</a:t>
                </a:r>
                <a:r>
                  <a:rPr/>
                  <a:t> に一致するとき、回折が起こる。</a:t>
                </a:r>
              </a:p>
              <a:p>
                <a:pPr lvl="1"/>
                <a:r>
                  <a:rPr/>
                  <a:t>物理的に意味があるのは逆格子点のみ。</a:t>
                </a:r>
              </a:p>
            </p:txBody>
          </p:sp>
        </mc:Choice>
      </mc:AlternateContent>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indent="0" marL="0">
              <a:spcBef>
                <a:spcPts val="3000"/>
              </a:spcBef>
              <a:buNone/>
            </a:pPr>
            <a:r>
              <a:rPr b="1"/>
              <a:t>回折における消滅則と逆格子の一意性</a:t>
            </a:r>
          </a:p>
          <a:p>
            <a:pPr lvl="0"/>
            <a:r>
              <a:rPr b="1"/>
              <a:t>消滅則</a:t>
            </a:r>
            <a:r>
              <a:rPr/>
              <a:t>: 特定の逆格子点に対応する回折ピークが観測されない現象。</a:t>
            </a:r>
          </a:p>
          <a:p>
            <a:pPr lvl="1"/>
            <a:r>
              <a:rPr/>
              <a:t>結晶内の原子配置の対称性に起因。</a:t>
            </a:r>
          </a:p>
          <a:p>
            <a:pPr lvl="0"/>
            <a:r>
              <a:rPr b="1"/>
              <a:t>例</a:t>
            </a:r>
            <a:r>
              <a:rPr/>
              <a:t>:</a:t>
            </a:r>
          </a:p>
          <a:p>
            <a:pPr lvl="1"/>
            <a:r>
              <a:rPr b="1"/>
              <a:t>体心立方格子 (BCC)</a:t>
            </a:r>
            <a:r>
              <a:rPr/>
              <a:t>: </a:t>
            </a:r>
            <a:r>
              <a:rPr>
                <a:latin typeface="Courier"/>
              </a:rPr>
              <a:t>$h+k+l$</a:t>
            </a:r>
            <a:r>
              <a:rPr/>
              <a:t> が奇数の回折は消滅。</a:t>
            </a:r>
          </a:p>
          <a:p>
            <a:pPr lvl="2"/>
            <a:r>
              <a:rPr/>
              <a:t>逆格子は</a:t>
            </a:r>
            <a:r>
              <a:rPr b="1"/>
              <a:t>面心立方格子 (FCC)</a:t>
            </a:r>
            <a:r>
              <a:rPr/>
              <a:t> になる。</a:t>
            </a:r>
          </a:p>
          <a:p>
            <a:pPr lvl="1"/>
            <a:r>
              <a:rPr b="1"/>
              <a:t>面心立方格子 (FCC)</a:t>
            </a:r>
            <a:r>
              <a:rPr/>
              <a:t>: </a:t>
            </a:r>
            <a:r>
              <a:rPr>
                <a:latin typeface="Courier"/>
              </a:rPr>
              <a:t>$h, k, l$</a:t>
            </a:r>
            <a:r>
              <a:rPr/>
              <a:t> がすべて偶数、またはすべて奇数の回折のみ観測。</a:t>
            </a:r>
          </a:p>
          <a:p>
            <a:pPr lvl="2"/>
            <a:r>
              <a:rPr/>
              <a:t>逆格子は</a:t>
            </a:r>
            <a:r>
              <a:rPr b="1"/>
              <a:t>体心立方格子 (BCC)</a:t>
            </a:r>
            <a:r>
              <a:rPr/>
              <a:t> になる。</a:t>
            </a:r>
          </a:p>
          <a:p>
            <a:pPr lvl="0"/>
            <a:r>
              <a:rPr/>
              <a:t>消滅則を考慮することで、逆格子点の配列は一意に定まる。</a:t>
            </a:r>
          </a:p>
          <a:p>
            <a:pPr lvl="0"/>
            <a:r>
              <a:rPr>
                <a:latin typeface="Courier"/>
              </a:rPr>
              <a:t>crystaldrawcell.py</a:t>
            </a:r>
            <a:r>
              <a:rPr/>
              <a:t> のようなプログラムで可視化・学習可能。</a:t>
            </a:r>
          </a:p>
        </p:txBody>
      </p:sp>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2" sz="half" type="body"/>
          </p:nvPr>
        </p:nvSpPr>
        <p:spPr/>
        <p:txBody>
          <a:bodyPr/>
          <a:lstStyle/>
          <a:p>
            <a:pPr lvl="0" indent="0" marL="0">
              <a:spcBef>
                <a:spcPts val="3000"/>
              </a:spcBef>
              <a:buNone/>
            </a:pPr>
            <a:r>
              <a:rPr b="1"/>
              <a:t>ブラベー格子と逆格子の対応</a:t>
            </a:r>
          </a:p>
        </p:txBody>
      </p:sp>
      <p:graphicFrame>
        <p:nvGraphicFramePr>
          <p:cNvPr id="6" name="Content Placeholder 5"/>
          <p:cNvGraphicFramePr>
            <a:graphicFrameLocks noGrp="1"/>
          </p:cNvGraphicFramePr>
          <p:nvPr>
            <p:ph idx="1"/>
          </p:nvPr>
        </p:nvGraphicFramePr>
        <p:xfrm>
          <a:off x="3568700" y="203200"/>
          <a:ext cx="5105400" cy="4381500"/>
        </p:xfrm>
        <a:graphic>
          <a:graphicData uri="http://schemas.openxmlformats.org/drawingml/2006/table">
            <a:tbl>
              <a:tblPr firstRow="1" bandRow="1">
                <a:tableStyleId>{5C22544A-7EE6-4342-B048-85BDC9FD1C3A}</a:tableStyleId>
              </a:tblPr>
              <a:tblGrid>
                <a:gridCol w="2552700"/>
                <a:gridCol w="2552700"/>
              </a:tblGrid>
              <a:tr h="0">
                <a:tc>
                  <a:txBody>
                    <a:bodyPr/>
                    <a:lstStyle/>
                    <a:p>
                      <a:pPr lvl="0" indent="0" marL="0" algn="l">
                        <a:buNone/>
                      </a:pPr>
                      <a:r>
                        <a:rPr/>
                        <a:t>実格子</a:t>
                      </a:r>
                    </a:p>
                  </a:txBody>
                  <a:tcPr/>
                </a:tc>
                <a:tc>
                  <a:txBody>
                    <a:bodyPr/>
                    <a:lstStyle/>
                    <a:p>
                      <a:pPr lvl="0" indent="0" marL="0" algn="l">
                        <a:buNone/>
                      </a:pPr>
                      <a:r>
                        <a:rPr/>
                        <a:t>逆格子</a:t>
                      </a:r>
                    </a:p>
                  </a:txBody>
                  <a:tcPr/>
                </a:tc>
              </a:tr>
              <a:tr h="0">
                <a:tc>
                  <a:txBody>
                    <a:bodyPr/>
                    <a:lstStyle/>
                    <a:p>
                      <a:pPr lvl="0" indent="0" marL="0" algn="l">
                        <a:buNone/>
                      </a:pPr>
                      <a:r>
                        <a:rPr/>
                        <a:t>単純立方 (SC)</a:t>
                      </a:r>
                    </a:p>
                  </a:txBody>
                </a:tc>
                <a:tc>
                  <a:txBody>
                    <a:bodyPr/>
                    <a:lstStyle/>
                    <a:p>
                      <a:pPr lvl="0" indent="0" marL="0" algn="l">
                        <a:buNone/>
                      </a:pPr>
                      <a:r>
                        <a:rPr/>
                        <a:t>単純立方 (SC)</a:t>
                      </a:r>
                    </a:p>
                  </a:txBody>
                </a:tc>
              </a:tr>
              <a:tr h="0">
                <a:tc>
                  <a:txBody>
                    <a:bodyPr/>
                    <a:lstStyle/>
                    <a:p>
                      <a:pPr lvl="0" indent="0" marL="0" algn="l">
                        <a:buNone/>
                      </a:pPr>
                      <a:r>
                        <a:rPr/>
                        <a:t>体心立方 (BCC)</a:t>
                      </a:r>
                    </a:p>
                  </a:txBody>
                </a:tc>
                <a:tc>
                  <a:txBody>
                    <a:bodyPr/>
                    <a:lstStyle/>
                    <a:p>
                      <a:pPr lvl="0" indent="0" marL="0" algn="l">
                        <a:buNone/>
                      </a:pPr>
                      <a:r>
                        <a:rPr/>
                        <a:t>面心立方 (FCC)</a:t>
                      </a:r>
                    </a:p>
                  </a:txBody>
                </a:tc>
              </a:tr>
              <a:tr h="0">
                <a:tc>
                  <a:txBody>
                    <a:bodyPr/>
                    <a:lstStyle/>
                    <a:p>
                      <a:pPr lvl="0" indent="0" marL="0" algn="l">
                        <a:buNone/>
                      </a:pPr>
                      <a:r>
                        <a:rPr/>
                        <a:t>面心立方 (FCC)</a:t>
                      </a:r>
                    </a:p>
                  </a:txBody>
                </a:tc>
                <a:tc>
                  <a:txBody>
                    <a:bodyPr/>
                    <a:lstStyle/>
                    <a:p>
                      <a:pPr lvl="0" indent="0" marL="0" algn="l">
                        <a:buNone/>
                      </a:pPr>
                      <a:r>
                        <a:rPr/>
                        <a:t>体心立方 (BCC)</a:t>
                      </a:r>
                    </a:p>
                  </a:txBody>
                </a:tc>
              </a:tr>
              <a:tr h="0">
                <a:tc>
                  <a:txBody>
                    <a:bodyPr/>
                    <a:lstStyle/>
                    <a:p>
                      <a:pPr lvl="0" indent="0" marL="0" algn="l">
                        <a:buNone/>
                      </a:pPr>
                      <a:r>
                        <a:rPr/>
                        <a:t>… (他の格子系も同様の対応関係)</a:t>
                      </a:r>
                    </a:p>
                  </a:txBody>
                </a:tc>
                <a:tc>
                  <a:txBody>
                    <a:bodyPr/>
                    <a:lstStyle/>
                    <a:p>
                      <a:pPr lvl="0" indent="0" marL="0" algn="l">
                        <a:buNone/>
                      </a:pPr>
                      <a:r>
                        <a:rPr/>
                        <a:t>…</a:t>
                      </a:r>
                    </a:p>
                  </a:txBody>
                </a:tc>
              </a:tr>
            </a:tbl>
          </a:graphicData>
        </a:graphic>
      </p:graphicFrame>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49</Words>
  <Application>Microsoft Macintosh PowerPoint</Application>
  <PresentationFormat>On-screen Show (16:9)</PresentationFormat>
  <Paragraphs>15</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Presentation Title</vt:lpstr>
      <vt:lpstr>Slide Title</vt:lpstr>
      <vt:lpstr>Section header</vt:lpstr>
      <vt:lpstr>Slide Title for Two-Content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terms:created xsi:type="dcterms:W3CDTF">2025-09-21T03:25:36Z</dcterms:created>
  <dcterms:modified xsi:type="dcterms:W3CDTF">2025-09-21T03:25:36Z</dcterms:modified>
</cp:coreProperties>
</file>

<file path=docProps/custom.xml><?xml version="1.0" encoding="utf-8"?>
<Properties xmlns="http://schemas.openxmlformats.org/officeDocument/2006/custom-properties" xmlns:vt="http://schemas.openxmlformats.org/officeDocument/2006/docPropsVTypes"/>
</file>