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576" y="-461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1E7BE9DC-3D21-1482-4AFC-E88FB0AD9C4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字幕 2">
            <a:extLst>
              <a:ext uri="{FF2B5EF4-FFF2-40B4-BE49-F238E27FC236}">
                <a16:creationId xmlns:a16="http://schemas.microsoft.com/office/drawing/2014/main" id="{3DA584DD-D2BA-7836-BC69-75028525DF1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ja-JP" altLang="en-US"/>
              <a:t>マスター サブタイトルの書式設定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05B49FA-CEFE-5E44-1029-D4ABD5A786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4E83-670F-4CB0-8E71-59C60CCE37D2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839754D3-081E-9536-DF5F-4C026167C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C93697FE-1F98-684D-5598-8029BD66B6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0A8E-345E-4D34-9045-A562C8F4D6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90830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7396F16F-9319-6DF6-A740-93DF9411BEB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14B0E3AD-E583-E458-45A3-479050BC00F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E16E3AA9-5102-B1CA-247E-1ED05DDF7B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4E83-670F-4CB0-8E71-59C60CCE37D2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1156B45-EA5F-05A8-8C0B-09AF2675CB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C1E6EBF-84CF-F273-B583-44105416F37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0A8E-345E-4D34-9045-A562C8F4D6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439835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>
            <a:extLst>
              <a:ext uri="{FF2B5EF4-FFF2-40B4-BE49-F238E27FC236}">
                <a16:creationId xmlns:a16="http://schemas.microsoft.com/office/drawing/2014/main" id="{54287962-6A13-34F9-5AF6-04EB4F113BD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>
            <a:extLst>
              <a:ext uri="{FF2B5EF4-FFF2-40B4-BE49-F238E27FC236}">
                <a16:creationId xmlns:a16="http://schemas.microsoft.com/office/drawing/2014/main" id="{CC953871-7AF3-A52E-127F-00B24D2C91F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95B25077-1281-CA4B-C1B6-D235BAEF37D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4E83-670F-4CB0-8E71-59C60CCE37D2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C9FB5FE-831D-FDFD-09A1-999DF17AF3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FA9A984D-AA58-73DA-821E-07BE2AF04D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0A8E-345E-4D34-9045-A562C8F4D6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8875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34BF839F-3C67-EFD9-8CD1-A7784E567A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8BAE7D82-2E0C-8C2C-DE3D-26437E0883E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F1C21E6B-6506-8653-7AD5-F5D07E1C88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4E83-670F-4CB0-8E71-59C60CCE37D2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4E0C9902-F296-B551-F918-E0567C4383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078E463E-5765-04CA-F400-D233608AEF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0A8E-345E-4D34-9045-A562C8F4D6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868693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EAE49A5-6247-318B-3A35-ADFAE16E011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7969E076-F07F-A3E8-F65A-678FCFEB566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288A7B49-1071-3BF0-80DB-03E95FC579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4E83-670F-4CB0-8E71-59C60CCE37D2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0D5C2ED4-7ABE-0842-9B86-31FCD420F4B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B99C89B2-22AF-F76A-2867-2F50349BD0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0A8E-345E-4D34-9045-A562C8F4D6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65086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AF9CC1C2-5BE2-4926-D1A4-AEACE7821FB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17C1B0F6-C74E-A716-C3D6-04B80E7352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6F84CE7B-4914-A5B2-7C87-786F7FE0C91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5E64BDE-52FC-E07A-F602-D788D035F9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4E83-670F-4CB0-8E71-59C60CCE37D2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2C59353E-EB7C-0F78-C62E-B23A412EA7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218FF38B-9373-0B61-1E19-E058A9F45E9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0A8E-345E-4D34-9045-A562C8F4D6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385854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24EF18D0-524D-D0BF-9FA4-309A51BFBB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BEB105D7-C3E6-BF46-10C4-E4157A2F7D3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4" name="コンテンツ プレースホルダー 3">
            <a:extLst>
              <a:ext uri="{FF2B5EF4-FFF2-40B4-BE49-F238E27FC236}">
                <a16:creationId xmlns:a16="http://schemas.microsoft.com/office/drawing/2014/main" id="{F805D0BB-E1C9-0999-CC4A-64A9F1BC4FF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5" name="テキスト プレースホルダー 4">
            <a:extLst>
              <a:ext uri="{FF2B5EF4-FFF2-40B4-BE49-F238E27FC236}">
                <a16:creationId xmlns:a16="http://schemas.microsoft.com/office/drawing/2014/main" id="{9150EA84-66DB-8EA2-68A9-BB749DA7F455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6" name="コンテンツ プレースホルダー 5">
            <a:extLst>
              <a:ext uri="{FF2B5EF4-FFF2-40B4-BE49-F238E27FC236}">
                <a16:creationId xmlns:a16="http://schemas.microsoft.com/office/drawing/2014/main" id="{AEBF0C6D-D470-95C9-EF93-0542F0F440B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7" name="日付プレースホルダー 6">
            <a:extLst>
              <a:ext uri="{FF2B5EF4-FFF2-40B4-BE49-F238E27FC236}">
                <a16:creationId xmlns:a16="http://schemas.microsoft.com/office/drawing/2014/main" id="{FC52EC11-BC92-BD87-270F-6AD9A997A9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4E83-670F-4CB0-8E71-59C60CCE37D2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8" name="フッター プレースホルダー 7">
            <a:extLst>
              <a:ext uri="{FF2B5EF4-FFF2-40B4-BE49-F238E27FC236}">
                <a16:creationId xmlns:a16="http://schemas.microsoft.com/office/drawing/2014/main" id="{2476D251-89DC-EAEE-CB16-AE0714B43F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>
            <a:extLst>
              <a:ext uri="{FF2B5EF4-FFF2-40B4-BE49-F238E27FC236}">
                <a16:creationId xmlns:a16="http://schemas.microsoft.com/office/drawing/2014/main" id="{D8FBA1C1-EE7A-6173-03B7-F1BA56CD65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0A8E-345E-4D34-9045-A562C8F4D6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2251474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0099E34A-9614-E228-5131-F80E0DB6EE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日付プレースホルダー 2">
            <a:extLst>
              <a:ext uri="{FF2B5EF4-FFF2-40B4-BE49-F238E27FC236}">
                <a16:creationId xmlns:a16="http://schemas.microsoft.com/office/drawing/2014/main" id="{352AECC3-6556-806E-17CA-430285EB66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4E83-670F-4CB0-8E71-59C60CCE37D2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4" name="フッター プレースホルダー 3">
            <a:extLst>
              <a:ext uri="{FF2B5EF4-FFF2-40B4-BE49-F238E27FC236}">
                <a16:creationId xmlns:a16="http://schemas.microsoft.com/office/drawing/2014/main" id="{289A67DC-AB02-1B66-6A1D-F6094B936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>
            <a:extLst>
              <a:ext uri="{FF2B5EF4-FFF2-40B4-BE49-F238E27FC236}">
                <a16:creationId xmlns:a16="http://schemas.microsoft.com/office/drawing/2014/main" id="{0FADD5CC-73A9-CCDD-D773-C34AD644E5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0A8E-345E-4D34-9045-A562C8F4D6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27772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>
            <a:extLst>
              <a:ext uri="{FF2B5EF4-FFF2-40B4-BE49-F238E27FC236}">
                <a16:creationId xmlns:a16="http://schemas.microsoft.com/office/drawing/2014/main" id="{41FDE085-59D8-B6EC-D5C9-16F20DBC04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4E83-670F-4CB0-8E71-59C60CCE37D2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3" name="フッター プレースホルダー 2">
            <a:extLst>
              <a:ext uri="{FF2B5EF4-FFF2-40B4-BE49-F238E27FC236}">
                <a16:creationId xmlns:a16="http://schemas.microsoft.com/office/drawing/2014/main" id="{4E385DE6-CC52-8F8D-B6A5-634BA5DDB7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>
            <a:extLst>
              <a:ext uri="{FF2B5EF4-FFF2-40B4-BE49-F238E27FC236}">
                <a16:creationId xmlns:a16="http://schemas.microsoft.com/office/drawing/2014/main" id="{2E831EA1-2C69-0006-ABA9-E830C34E938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0A8E-345E-4D34-9045-A562C8F4D6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1190315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648BD4ED-6EF7-47A3-7A9B-ABB7CB8E60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コンテンツ プレースホルダー 2">
            <a:extLst>
              <a:ext uri="{FF2B5EF4-FFF2-40B4-BE49-F238E27FC236}">
                <a16:creationId xmlns:a16="http://schemas.microsoft.com/office/drawing/2014/main" id="{C7403D6C-758D-9351-1D99-49EDC31F3FB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5A3AFB64-EBD3-19DA-0411-7E8EC18367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E5B458C6-1017-1CE4-3613-1922A0F0160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4E83-670F-4CB0-8E71-59C60CCE37D2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A63B3BA8-359F-F594-BA9B-AB8FC9C543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E20E50B8-69E1-5D96-55BD-028917F2F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0A8E-345E-4D34-9045-A562C8F4D6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6673208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>
            <a:extLst>
              <a:ext uri="{FF2B5EF4-FFF2-40B4-BE49-F238E27FC236}">
                <a16:creationId xmlns:a16="http://schemas.microsoft.com/office/drawing/2014/main" id="{BE48D21B-62ED-EE84-285B-773F09D1A21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図プレースホルダー 2">
            <a:extLst>
              <a:ext uri="{FF2B5EF4-FFF2-40B4-BE49-F238E27FC236}">
                <a16:creationId xmlns:a16="http://schemas.microsoft.com/office/drawing/2014/main" id="{BF8FE719-6D99-51B4-B935-FCFF40C3149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>
            <a:extLst>
              <a:ext uri="{FF2B5EF4-FFF2-40B4-BE49-F238E27FC236}">
                <a16:creationId xmlns:a16="http://schemas.microsoft.com/office/drawing/2014/main" id="{2E86403F-71C1-DAFD-5498-06DAB7D0690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ja-JP" altLang="en-US"/>
              <a:t>マスター テキストの書式設定</a:t>
            </a:r>
          </a:p>
        </p:txBody>
      </p:sp>
      <p:sp>
        <p:nvSpPr>
          <p:cNvPr id="5" name="日付プレースホルダー 4">
            <a:extLst>
              <a:ext uri="{FF2B5EF4-FFF2-40B4-BE49-F238E27FC236}">
                <a16:creationId xmlns:a16="http://schemas.microsoft.com/office/drawing/2014/main" id="{22718787-4BC2-8501-1A8E-3550A7F7BB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9F4E83-670F-4CB0-8E71-59C60CCE37D2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6" name="フッター プレースホルダー 5">
            <a:extLst>
              <a:ext uri="{FF2B5EF4-FFF2-40B4-BE49-F238E27FC236}">
                <a16:creationId xmlns:a16="http://schemas.microsoft.com/office/drawing/2014/main" id="{B3C22732-B7B0-AA65-DA24-6F508C11CB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>
            <a:extLst>
              <a:ext uri="{FF2B5EF4-FFF2-40B4-BE49-F238E27FC236}">
                <a16:creationId xmlns:a16="http://schemas.microsoft.com/office/drawing/2014/main" id="{968CB326-2C4B-2E76-8BB2-B14E4E0A4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9D80A8E-345E-4D34-9045-A562C8F4D6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59523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>
            <a:extLst>
              <a:ext uri="{FF2B5EF4-FFF2-40B4-BE49-F238E27FC236}">
                <a16:creationId xmlns:a16="http://schemas.microsoft.com/office/drawing/2014/main" id="{59869C8D-4A40-E47C-34AF-926C8F1258F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/>
              <a:t>マスター タイトルの書式設定</a:t>
            </a:r>
          </a:p>
        </p:txBody>
      </p:sp>
      <p:sp>
        <p:nvSpPr>
          <p:cNvPr id="3" name="テキスト プレースホルダー 2">
            <a:extLst>
              <a:ext uri="{FF2B5EF4-FFF2-40B4-BE49-F238E27FC236}">
                <a16:creationId xmlns:a16="http://schemas.microsoft.com/office/drawing/2014/main" id="{366E88A1-3872-FA3C-E3D2-02ED6191954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4" name="日付プレースホルダー 3">
            <a:extLst>
              <a:ext uri="{FF2B5EF4-FFF2-40B4-BE49-F238E27FC236}">
                <a16:creationId xmlns:a16="http://schemas.microsoft.com/office/drawing/2014/main" id="{8EEB40DC-0F65-563D-6C47-845B83897C9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9F4E83-670F-4CB0-8E71-59C60CCE37D2}" type="datetimeFigureOut">
              <a:rPr kumimoji="1" lang="ja-JP" altLang="en-US" smtClean="0"/>
              <a:t>2025/6/4</a:t>
            </a:fld>
            <a:endParaRPr kumimoji="1" lang="ja-JP" altLang="en-US"/>
          </a:p>
        </p:txBody>
      </p:sp>
      <p:sp>
        <p:nvSpPr>
          <p:cNvPr id="5" name="フッター プレースホルダー 4">
            <a:extLst>
              <a:ext uri="{FF2B5EF4-FFF2-40B4-BE49-F238E27FC236}">
                <a16:creationId xmlns:a16="http://schemas.microsoft.com/office/drawing/2014/main" id="{A20F3013-6F0C-FB40-F71E-524C8FDE556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>
            <a:extLst>
              <a:ext uri="{FF2B5EF4-FFF2-40B4-BE49-F238E27FC236}">
                <a16:creationId xmlns:a16="http://schemas.microsoft.com/office/drawing/2014/main" id="{ED900251-093E-EDA7-725D-ECE5F4625B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C9D80A8E-345E-4D34-9045-A562C8F4D6F6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168169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405DCDC0-2238-9911-EC82-5552679ECCE1}"/>
              </a:ext>
            </a:extLst>
          </p:cNvPr>
          <p:cNvSpPr txBox="1"/>
          <p:nvPr/>
        </p:nvSpPr>
        <p:spPr>
          <a:xfrm>
            <a:off x="323850" y="295276"/>
            <a:ext cx="11010900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修正目的</a:t>
            </a:r>
            <a:endParaRPr lang="en-US" altLang="ja-JP" dirty="0"/>
          </a:p>
          <a:p>
            <a:r>
              <a:rPr lang="ja-JP" altLang="en-US" dirty="0"/>
              <a:t>・</a:t>
            </a:r>
            <a:r>
              <a:rPr lang="en-US" altLang="ja-JP" dirty="0"/>
              <a:t>StandardGraph.xlsm</a:t>
            </a:r>
            <a:r>
              <a:rPr lang="ja-JP" altLang="en-US" dirty="0"/>
              <a:t>の</a:t>
            </a:r>
            <a:r>
              <a:rPr lang="en-US" altLang="ja-JP" dirty="0"/>
              <a:t>VBA</a:t>
            </a:r>
            <a:r>
              <a:rPr lang="ja-JP" altLang="en-US" dirty="0"/>
              <a:t>を活かしたまま、</a:t>
            </a:r>
            <a:r>
              <a:rPr lang="en-US" altLang="ja-JP" dirty="0"/>
              <a:t>VASP</a:t>
            </a:r>
            <a:r>
              <a:rPr lang="ja-JP" altLang="en-US" dirty="0"/>
              <a:t>のバンド構造データを</a:t>
            </a:r>
            <a:r>
              <a:rPr lang="en-US" altLang="ja-JP" dirty="0"/>
              <a:t>Excel</a:t>
            </a:r>
            <a:r>
              <a:rPr lang="ja-JP" altLang="en-US" dirty="0"/>
              <a:t>でグラフ化する</a:t>
            </a:r>
            <a:endParaRPr lang="en-US" altLang="ja-JP" dirty="0"/>
          </a:p>
          <a:p>
            <a:r>
              <a:rPr lang="ja-JP" altLang="en-US" dirty="0"/>
              <a:t>・</a:t>
            </a:r>
            <a:r>
              <a:rPr lang="en-US" altLang="ja-JP" dirty="0"/>
              <a:t>k</a:t>
            </a:r>
            <a:r>
              <a:rPr lang="ja-JP" altLang="en-US" dirty="0"/>
              <a:t>点文字を辞書型変数を使ってギリシャ文字に変換する</a:t>
            </a:r>
            <a:endParaRPr lang="en-US" altLang="ja-JP" dirty="0"/>
          </a:p>
          <a:p>
            <a:r>
              <a:rPr kumimoji="1" lang="ja-JP" altLang="en-US" dirty="0"/>
              <a:t>・バンドデータを</a:t>
            </a:r>
            <a:r>
              <a:rPr kumimoji="1" lang="en-US" altLang="ja-JP" dirty="0"/>
              <a:t>matrix</a:t>
            </a:r>
            <a:r>
              <a:rPr kumimoji="1" lang="ja-JP" altLang="en-US" dirty="0"/>
              <a:t>にする</a:t>
            </a:r>
            <a:endParaRPr kumimoji="1" lang="en-US" altLang="ja-JP" dirty="0"/>
          </a:p>
          <a:p>
            <a:r>
              <a:rPr lang="ja-JP" altLang="en-US" dirty="0"/>
              <a:t>・</a:t>
            </a:r>
            <a:r>
              <a:rPr lang="en-US" altLang="ja-JP" dirty="0"/>
              <a:t>BZ</a:t>
            </a:r>
            <a:r>
              <a:rPr lang="ja-JP" altLang="en-US" dirty="0"/>
              <a:t>境界線データを簡単化する</a:t>
            </a:r>
            <a:endParaRPr lang="en-US" altLang="ja-JP" dirty="0"/>
          </a:p>
          <a:p>
            <a:r>
              <a:rPr kumimoji="1" lang="ja-JP" altLang="en-US" dirty="0"/>
              <a:t>・起動時引数を指定できるようにする</a:t>
            </a:r>
            <a:endParaRPr kumimoji="1" lang="en-US" altLang="ja-JP" dirty="0"/>
          </a:p>
          <a:p>
            <a:endParaRPr lang="en-US" altLang="ja-JP" dirty="0"/>
          </a:p>
          <a:p>
            <a:r>
              <a:rPr lang="ja-JP" altLang="en-US" dirty="0"/>
              <a:t>修正手順</a:t>
            </a: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ja-JP" altLang="en-US" dirty="0"/>
              <a:t>コメントの追加</a:t>
            </a: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ja-JP" altLang="en-US" dirty="0"/>
              <a:t>関数化、リファクタリング、</a:t>
            </a:r>
            <a:r>
              <a:rPr lang="en-US" altLang="ja-JP" dirty="0"/>
              <a:t> docstring</a:t>
            </a:r>
            <a:r>
              <a:rPr lang="ja-JP" altLang="en-US" dirty="0"/>
              <a:t>の追加</a:t>
            </a: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ja-JP" altLang="en-US" dirty="0"/>
              <a:t>起動時引数を指定できるようにする</a:t>
            </a: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en-US" altLang="ja-JP" dirty="0"/>
              <a:t>StandardGraph.xlsm</a:t>
            </a:r>
            <a:r>
              <a:rPr lang="ja-JP" altLang="en-US" dirty="0"/>
              <a:t>を</a:t>
            </a:r>
            <a:r>
              <a:rPr lang="en-US" altLang="ja-JP" dirty="0"/>
              <a:t>template</a:t>
            </a:r>
            <a:r>
              <a:rPr lang="ja-JP" altLang="en-US" dirty="0"/>
              <a:t>として読み込み、</a:t>
            </a:r>
            <a:br>
              <a:rPr lang="en-US" altLang="ja-JP" dirty="0"/>
            </a:br>
            <a:r>
              <a:rPr lang="en-US" altLang="ja-JP" dirty="0"/>
              <a:t>pandas</a:t>
            </a:r>
            <a:r>
              <a:rPr lang="ja-JP" altLang="en-US" dirty="0"/>
              <a:t>ではなく</a:t>
            </a:r>
            <a:r>
              <a:rPr lang="en-US" altLang="ja-JP" dirty="0" err="1"/>
              <a:t>openpyxl</a:t>
            </a:r>
            <a:r>
              <a:rPr lang="ja-JP" altLang="en-US" dirty="0"/>
              <a:t>で書き込む</a:t>
            </a: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en-US" altLang="ja-JP" dirty="0"/>
              <a:t>k</a:t>
            </a:r>
            <a:r>
              <a:rPr lang="ja-JP" altLang="en-US" dirty="0"/>
              <a:t>点文字を辞書型変数を使ってギリシャ文字に変換し、データラベルとして使える形式で書き込</a:t>
            </a: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en-US" altLang="ja-JP" dirty="0"/>
              <a:t>BZ</a:t>
            </a:r>
            <a:r>
              <a:rPr lang="ja-JP" altLang="en-US" dirty="0"/>
              <a:t>境界線データを簡単化する</a:t>
            </a: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ja-JP" altLang="en-US" dirty="0"/>
              <a:t>バンドデータを</a:t>
            </a:r>
            <a:r>
              <a:rPr lang="en-US" altLang="ja-JP" dirty="0"/>
              <a:t>matrix</a:t>
            </a:r>
            <a:r>
              <a:rPr lang="ja-JP" altLang="en-US" dirty="0"/>
              <a:t>にする</a:t>
            </a:r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09478477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>
          <a:extLst>
            <a:ext uri="{FF2B5EF4-FFF2-40B4-BE49-F238E27FC236}">
              <a16:creationId xmlns:a16="http://schemas.microsoft.com/office/drawing/2014/main" id="{4C0F5F89-9238-B65E-E0C3-0D6606A6318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CE21DC21-4034-D8DE-02E6-232BEC1EB50E}"/>
              </a:ext>
            </a:extLst>
          </p:cNvPr>
          <p:cNvSpPr txBox="1"/>
          <p:nvPr/>
        </p:nvSpPr>
        <p:spPr>
          <a:xfrm>
            <a:off x="323850" y="295276"/>
            <a:ext cx="11010900" cy="178202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dirty="0"/>
              <a:t>修正手順</a:t>
            </a:r>
            <a:endParaRPr lang="en-US" altLang="ja-JP" dirty="0"/>
          </a:p>
          <a:p>
            <a:pPr marL="342900" indent="-342900">
              <a:buFont typeface="+mj-lt"/>
              <a:buAutoNum type="arabicPeriod"/>
            </a:pPr>
            <a:r>
              <a:rPr lang="ja-JP" altLang="en-US" dirty="0"/>
              <a:t>コメントの追加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簡単な作業は</a:t>
            </a:r>
            <a:r>
              <a:rPr lang="en-US" altLang="ja-JP" dirty="0"/>
              <a:t>MS365</a:t>
            </a:r>
            <a:r>
              <a:rPr lang="ja-JP" altLang="en-US" dirty="0"/>
              <a:t> </a:t>
            </a:r>
            <a:r>
              <a:rPr lang="en-US" altLang="ja-JP" dirty="0"/>
              <a:t>Copilot</a:t>
            </a:r>
            <a:r>
              <a:rPr lang="ja-JP" altLang="en-US" dirty="0"/>
              <a:t>と思ったけど、全コードを出力してくれなかったので</a:t>
            </a:r>
            <a:br>
              <a:rPr lang="en-US" altLang="ja-JP" dirty="0"/>
            </a:br>
            <a:r>
              <a:rPr lang="en-US" altLang="ja-JP" dirty="0"/>
              <a:t>ChatGPT</a:t>
            </a:r>
            <a:r>
              <a:rPr lang="ja-JP" altLang="en-US" dirty="0"/>
              <a:t> </a:t>
            </a:r>
            <a:r>
              <a:rPr lang="en-US" altLang="ja-JP" dirty="0"/>
              <a:t>4o</a:t>
            </a:r>
            <a:r>
              <a:rPr lang="ja-JP" altLang="en-US" dirty="0"/>
              <a:t>でプロンプト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Q:</a:t>
            </a:r>
            <a:r>
              <a:rPr lang="ja-JP" altLang="en-US" dirty="0"/>
              <a:t> 以下のプログラムについて、コードは変えず、詳しいコメントと、何をしているかの説明を入れてください</a:t>
            </a:r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2. </a:t>
            </a:r>
            <a:r>
              <a:rPr lang="ja-JP" altLang="en-US" dirty="0"/>
              <a:t>関数化、リファクタリング、</a:t>
            </a:r>
            <a:r>
              <a:rPr lang="en-US" altLang="ja-JP" dirty="0"/>
              <a:t> docstring</a:t>
            </a:r>
            <a:r>
              <a:rPr lang="ja-JP" altLang="en-US" dirty="0"/>
              <a:t>の追加</a:t>
            </a:r>
            <a:endParaRPr lang="en-US" altLang="ja-JP" dirty="0"/>
          </a:p>
          <a:p>
            <a:r>
              <a:rPr lang="en-US" altLang="ja-JP" dirty="0"/>
              <a:t>Q: </a:t>
            </a:r>
            <a:r>
              <a:rPr lang="ja-JP" altLang="en-US" dirty="0"/>
              <a:t>以下のプログラムを関数毎にまとめ、</a:t>
            </a:r>
            <a:r>
              <a:rPr lang="en-US" altLang="ja-JP" dirty="0"/>
              <a:t>docstring</a:t>
            </a:r>
            <a:r>
              <a:rPr lang="ja-JP" altLang="en-US" dirty="0"/>
              <a:t>を追加してください</a:t>
            </a:r>
          </a:p>
          <a:p>
            <a:endParaRPr lang="en-US" altLang="ja-JP" dirty="0"/>
          </a:p>
          <a:p>
            <a:r>
              <a:rPr lang="en-US" altLang="ja-JP" dirty="0"/>
              <a:t>3. </a:t>
            </a:r>
            <a:r>
              <a:rPr lang="ja-JP" altLang="en-US" dirty="0"/>
              <a:t>起動時引数を指定できるようにする</a:t>
            </a:r>
            <a:endParaRPr lang="en-US" altLang="ja-JP" dirty="0"/>
          </a:p>
          <a:p>
            <a:r>
              <a:rPr lang="en-US" altLang="ja-JP" dirty="0"/>
              <a:t>4o</a:t>
            </a:r>
            <a:r>
              <a:rPr lang="ja-JP" altLang="en-US" dirty="0"/>
              <a:t>で詰まったので、高速・推論機能のある</a:t>
            </a:r>
            <a:r>
              <a:rPr lang="en-US" altLang="ja-JP" dirty="0"/>
              <a:t>o4-mini</a:t>
            </a:r>
            <a:r>
              <a:rPr lang="ja-JP" altLang="en-US" dirty="0"/>
              <a:t>に変更</a:t>
            </a:r>
            <a:endParaRPr lang="en-US" altLang="ja-JP" dirty="0"/>
          </a:p>
          <a:p>
            <a:r>
              <a:rPr lang="en-US" altLang="ja-JP" dirty="0"/>
              <a:t>Q:</a:t>
            </a:r>
            <a:r>
              <a:rPr lang="ja-JP" altLang="en-US" dirty="0"/>
              <a:t>以下の修正をしてください</a:t>
            </a:r>
          </a:p>
          <a:p>
            <a:r>
              <a:rPr lang="ja-JP" altLang="en-US" dirty="0"/>
              <a:t>＃ </a:t>
            </a:r>
            <a:r>
              <a:rPr lang="en-US" altLang="ja-JP" dirty="0" err="1"/>
              <a:t>argparse</a:t>
            </a:r>
            <a:r>
              <a:rPr lang="ja-JP" altLang="en-US" dirty="0"/>
              <a:t>を使い、作業ディレクトリ </a:t>
            </a:r>
            <a:r>
              <a:rPr lang="en-US" altLang="ja-JP" dirty="0" err="1"/>
              <a:t>work_dir</a:t>
            </a:r>
            <a:r>
              <a:rPr lang="en-US" altLang="ja-JP" dirty="0"/>
              <a:t> </a:t>
            </a:r>
            <a:r>
              <a:rPr lang="ja-JP" altLang="en-US" dirty="0"/>
              <a:t>を起動時引数で指定できるように。</a:t>
            </a:r>
          </a:p>
          <a:p>
            <a:r>
              <a:rPr lang="ja-JP" altLang="en-US" dirty="0"/>
              <a:t>ファイルパスも、</a:t>
            </a:r>
            <a:r>
              <a:rPr lang="en-US" altLang="ja-JP" dirty="0" err="1"/>
              <a:t>work_dir</a:t>
            </a:r>
            <a:r>
              <a:rPr lang="ja-JP" altLang="en-US" dirty="0"/>
              <a:t>を基準にしてください。</a:t>
            </a:r>
          </a:p>
          <a:p>
            <a:r>
              <a:rPr lang="ja-JP" altLang="en-US" dirty="0"/>
              <a:t>＃ バンド図のエネルギー範囲を</a:t>
            </a:r>
            <a:r>
              <a:rPr lang="en-US" altLang="ja-JP" dirty="0" err="1"/>
              <a:t>chart.y_axis.scaling.max</a:t>
            </a:r>
            <a:r>
              <a:rPr lang="en-US" altLang="ja-JP" dirty="0"/>
              <a:t>, </a:t>
            </a:r>
            <a:r>
              <a:rPr lang="en-US" altLang="ja-JP" dirty="0" err="1"/>
              <a:t>chart.y_axis.scaling.min</a:t>
            </a:r>
            <a:r>
              <a:rPr lang="en-US" altLang="ja-JP" dirty="0"/>
              <a:t> </a:t>
            </a:r>
            <a:r>
              <a:rPr lang="ja-JP" altLang="en-US" dirty="0"/>
              <a:t>で指定していますが、これらも起動時引数</a:t>
            </a:r>
            <a:r>
              <a:rPr lang="en-US" altLang="ja-JP" dirty="0"/>
              <a:t>Emax, Emin</a:t>
            </a:r>
            <a:r>
              <a:rPr lang="ja-JP" altLang="en-US" dirty="0"/>
              <a:t>で指定できるように</a:t>
            </a:r>
          </a:p>
          <a:p>
            <a:r>
              <a:rPr lang="en-US" altLang="ja-JP" dirty="0"/>
              <a:t># </a:t>
            </a:r>
            <a:r>
              <a:rPr lang="ja-JP" altLang="en-US" dirty="0"/>
              <a:t>起動時引数の 初期値は、</a:t>
            </a:r>
            <a:r>
              <a:rPr lang="en-US" altLang="ja-JP" dirty="0"/>
              <a:t>initialize()</a:t>
            </a:r>
            <a:r>
              <a:rPr lang="ja-JP" altLang="en-US" dirty="0"/>
              <a:t>関数で</a:t>
            </a:r>
            <a:r>
              <a:rPr lang="en-US" altLang="ja-JP" dirty="0" err="1"/>
              <a:t>types.simpleNamespace</a:t>
            </a:r>
            <a:r>
              <a:rPr lang="ja-JP" altLang="en-US" dirty="0"/>
              <a:t>型の</a:t>
            </a:r>
            <a:r>
              <a:rPr lang="en-US" altLang="ja-JP" dirty="0" err="1"/>
              <a:t>cfg</a:t>
            </a:r>
            <a:r>
              <a:rPr lang="ja-JP" altLang="en-US" dirty="0"/>
              <a:t>変数を作り、その属性として与えて、</a:t>
            </a:r>
            <a:r>
              <a:rPr lang="en-US" altLang="ja-JP" dirty="0" err="1"/>
              <a:t>cfg</a:t>
            </a:r>
            <a:r>
              <a:rPr lang="ja-JP" altLang="en-US" dirty="0"/>
              <a:t>を返してください。</a:t>
            </a:r>
            <a:r>
              <a:rPr lang="en-US" altLang="ja-JP" dirty="0" err="1"/>
              <a:t>argpars</a:t>
            </a:r>
            <a:r>
              <a:rPr lang="ja-JP" altLang="en-US" dirty="0"/>
              <a:t>の設定・読み込みも</a:t>
            </a:r>
            <a:r>
              <a:rPr lang="en-US" altLang="ja-JP" dirty="0"/>
              <a:t>initialize()</a:t>
            </a:r>
            <a:r>
              <a:rPr lang="ja-JP" altLang="en-US" dirty="0"/>
              <a:t>関数で行います</a:t>
            </a:r>
          </a:p>
          <a:p>
            <a:r>
              <a:rPr lang="en-US" altLang="ja-JP" dirty="0"/>
              <a:t># </a:t>
            </a:r>
            <a:r>
              <a:rPr lang="ja-JP" altLang="en-US" dirty="0"/>
              <a:t>ファイルパスの生成を分離し、各関数には、必要に応じてファイルパス変数と</a:t>
            </a:r>
            <a:r>
              <a:rPr lang="en-US" altLang="ja-JP" dirty="0" err="1"/>
              <a:t>cfg</a:t>
            </a:r>
            <a:r>
              <a:rPr lang="ja-JP" altLang="en-US" dirty="0"/>
              <a:t>変数を渡してください</a:t>
            </a:r>
          </a:p>
          <a:p>
            <a:endParaRPr lang="en-US" altLang="ja-JP" dirty="0"/>
          </a:p>
          <a:p>
            <a:r>
              <a:rPr lang="en-US" altLang="ja-JP" dirty="0"/>
              <a:t>4.</a:t>
            </a:r>
            <a:r>
              <a:rPr lang="ja-JP" altLang="en-US" dirty="0"/>
              <a:t> </a:t>
            </a:r>
            <a:r>
              <a:rPr lang="en-US" altLang="ja-JP" dirty="0"/>
              <a:t>StandardGraph.xlsm</a:t>
            </a:r>
          </a:p>
          <a:p>
            <a:r>
              <a:rPr lang="en-US" altLang="ja-JP" dirty="0"/>
              <a:t>Q:</a:t>
            </a:r>
            <a:r>
              <a:rPr lang="ja-JP" altLang="en-US" dirty="0"/>
              <a:t> </a:t>
            </a:r>
            <a:r>
              <a:rPr lang="en-US" altLang="ja-JP" dirty="0"/>
              <a:t>pandas</a:t>
            </a:r>
            <a:r>
              <a:rPr lang="ja-JP" altLang="en-US" dirty="0"/>
              <a:t>で書き込んでいますが、</a:t>
            </a:r>
            <a:r>
              <a:rPr lang="en-US" altLang="ja-JP" dirty="0"/>
              <a:t> StandardGraph.xlsm</a:t>
            </a:r>
            <a:r>
              <a:rPr lang="ja-JP" altLang="en-US" dirty="0"/>
              <a:t>を</a:t>
            </a:r>
            <a:r>
              <a:rPr lang="en-US" altLang="ja-JP" dirty="0"/>
              <a:t>VBA,</a:t>
            </a:r>
            <a:r>
              <a:rPr lang="ja-JP" altLang="en-US" dirty="0"/>
              <a:t>数式を有効にして</a:t>
            </a:r>
            <a:r>
              <a:rPr lang="en-US" altLang="ja-JP" dirty="0"/>
              <a:t>template</a:t>
            </a:r>
            <a:r>
              <a:rPr lang="ja-JP" altLang="en-US" dirty="0"/>
              <a:t>として読み込み、各シートを追加して書き込んでください</a:t>
            </a:r>
            <a:endParaRPr lang="en-US" altLang="ja-JP" dirty="0"/>
          </a:p>
          <a:p>
            <a:endParaRPr lang="en-US" altLang="ja-JP" dirty="0"/>
          </a:p>
          <a:p>
            <a:r>
              <a:rPr lang="ja-JP" altLang="en-US" dirty="0"/>
              <a:t>エラーが出たのでリフレクション</a:t>
            </a:r>
            <a:br>
              <a:rPr lang="en-US" altLang="ja-JP" dirty="0"/>
            </a:br>
            <a:r>
              <a:rPr lang="en-US" altLang="ja-JP" dirty="0"/>
              <a:t>Q:</a:t>
            </a:r>
            <a:r>
              <a:rPr lang="ja-JP" altLang="en-US" dirty="0"/>
              <a:t>エラーが出ました</a:t>
            </a:r>
          </a:p>
          <a:p>
            <a:r>
              <a:rPr lang="en-US" altLang="ja-JP" dirty="0"/>
              <a:t>Traceback (most recent call last): </a:t>
            </a:r>
          </a:p>
          <a:p>
            <a:r>
              <a:rPr lang="en-US" altLang="ja-JP" dirty="0"/>
              <a:t>File "G:\ZnO_band_jtanaka\combined_band4.py", line 286, in &lt;module&gt; </a:t>
            </a:r>
          </a:p>
          <a:p>
            <a:r>
              <a:rPr lang="en-US" altLang="ja-JP" dirty="0" err="1"/>
              <a:t>export_to_excel_template</a:t>
            </a:r>
            <a:r>
              <a:rPr lang="en-US" altLang="ja-JP" dirty="0"/>
              <a:t>(</a:t>
            </a:r>
            <a:r>
              <a:rPr lang="en-US" altLang="ja-JP" dirty="0" err="1"/>
              <a:t>cfg</a:t>
            </a:r>
            <a:r>
              <a:rPr lang="en-US" altLang="ja-JP" dirty="0"/>
              <a:t>, </a:t>
            </a:r>
            <a:r>
              <a:rPr lang="en-US" altLang="ja-JP" dirty="0" err="1"/>
              <a:t>df_band</a:t>
            </a:r>
            <a:r>
              <a:rPr lang="en-US" altLang="ja-JP" dirty="0"/>
              <a:t>, </a:t>
            </a:r>
            <a:r>
              <a:rPr lang="en-US" altLang="ja-JP" dirty="0" err="1"/>
              <a:t>df_klines</a:t>
            </a:r>
            <a:r>
              <a:rPr lang="en-US" altLang="ja-JP" dirty="0"/>
              <a:t>, </a:t>
            </a:r>
            <a:r>
              <a:rPr lang="en-US" altLang="ja-JP" dirty="0" err="1"/>
              <a:t>df_klabels</a:t>
            </a:r>
            <a:r>
              <a:rPr lang="en-US" altLang="ja-JP" dirty="0"/>
              <a:t>, </a:t>
            </a:r>
            <a:r>
              <a:rPr lang="en-US" altLang="ja-JP" dirty="0" err="1"/>
              <a:t>df_gap</a:t>
            </a:r>
            <a:r>
              <a:rPr lang="en-US" altLang="ja-JP" dirty="0"/>
              <a:t>) </a:t>
            </a:r>
          </a:p>
          <a:p>
            <a:r>
              <a:rPr lang="en-US" altLang="ja-JP" dirty="0"/>
              <a:t>File "G:\ZnO_band_jtanaka\combined_band4.py", line 208, in </a:t>
            </a:r>
            <a:r>
              <a:rPr lang="en-US" altLang="ja-JP" dirty="0" err="1"/>
              <a:t>export_to_excel_template</a:t>
            </a:r>
            <a:r>
              <a:rPr lang="en-US" altLang="ja-JP" dirty="0"/>
              <a:t> </a:t>
            </a:r>
          </a:p>
          <a:p>
            <a:r>
              <a:rPr lang="en-US" altLang="ja-JP" dirty="0"/>
              <a:t>with </a:t>
            </a:r>
            <a:r>
              <a:rPr lang="en-US" altLang="ja-JP" dirty="0" err="1"/>
              <a:t>pd.ExcelWriter</a:t>
            </a:r>
            <a:r>
              <a:rPr lang="en-US" altLang="ja-JP" dirty="0"/>
              <a:t>(</a:t>
            </a:r>
            <a:r>
              <a:rPr lang="en-US" altLang="ja-JP" dirty="0" err="1"/>
              <a:t>cfg.template</a:t>
            </a:r>
            <a:r>
              <a:rPr lang="en-US" altLang="ja-JP" dirty="0"/>
              <a:t>, engine="</a:t>
            </a:r>
            <a:r>
              <a:rPr lang="en-US" altLang="ja-JP" dirty="0" err="1"/>
              <a:t>openpyxl</a:t>
            </a:r>
            <a:r>
              <a:rPr lang="en-US" altLang="ja-JP" dirty="0"/>
              <a:t>", mode='a', </a:t>
            </a:r>
            <a:r>
              <a:rPr lang="en-US" altLang="ja-JP" dirty="0" err="1"/>
              <a:t>keep_vba</a:t>
            </a:r>
            <a:r>
              <a:rPr lang="en-US" altLang="ja-JP" dirty="0"/>
              <a:t>=True) as writer:</a:t>
            </a:r>
          </a:p>
          <a:p>
            <a:endParaRPr lang="en-US" altLang="ja-JP" dirty="0"/>
          </a:p>
          <a:p>
            <a:r>
              <a:rPr lang="en-US" altLang="ja-JP" dirty="0"/>
              <a:t>Pandas</a:t>
            </a:r>
            <a:r>
              <a:rPr lang="ja-JP" altLang="en-US" dirty="0"/>
              <a:t>を使っていることに気づいたので修正</a:t>
            </a:r>
            <a:br>
              <a:rPr lang="en-US" altLang="ja-JP" dirty="0"/>
            </a:br>
            <a:r>
              <a:rPr lang="en-US" altLang="ja-JP" dirty="0"/>
              <a:t>Q:</a:t>
            </a:r>
            <a:r>
              <a:rPr lang="ja-JP" altLang="en-US" dirty="0"/>
              <a:t> </a:t>
            </a:r>
            <a:r>
              <a:rPr lang="en-US" altLang="ja-JP" dirty="0"/>
              <a:t>pandas</a:t>
            </a:r>
            <a:r>
              <a:rPr lang="ja-JP" altLang="en-US" dirty="0"/>
              <a:t>を使わず、</a:t>
            </a:r>
            <a:r>
              <a:rPr lang="en-US" altLang="ja-JP" dirty="0" err="1"/>
              <a:t>openpyxl</a:t>
            </a:r>
            <a:r>
              <a:rPr lang="ja-JP" altLang="en-US" dirty="0"/>
              <a:t>をつかって</a:t>
            </a:r>
            <a:r>
              <a:rPr lang="en-US" altLang="ja-JP" dirty="0" err="1"/>
              <a:t>keep_vba</a:t>
            </a:r>
            <a:r>
              <a:rPr lang="ja-JP" altLang="en-US" dirty="0"/>
              <a:t>をそのまま使えませんか</a:t>
            </a:r>
          </a:p>
          <a:p>
            <a:endParaRPr lang="ja-JP" altLang="en-US" dirty="0"/>
          </a:p>
          <a:p>
            <a:r>
              <a:rPr lang="en-US" altLang="ja-JP" dirty="0"/>
              <a:t>5.</a:t>
            </a:r>
            <a:r>
              <a:rPr lang="ja-JP" altLang="en-US" dirty="0"/>
              <a:t> 例外処理</a:t>
            </a:r>
            <a:br>
              <a:rPr lang="en-US" altLang="ja-JP" dirty="0"/>
            </a:br>
            <a:r>
              <a:rPr lang="ja-JP" altLang="en-US" dirty="0"/>
              <a:t>実は、</a:t>
            </a:r>
            <a:r>
              <a:rPr lang="en-US" altLang="ja-JP" dirty="0"/>
              <a:t>template</a:t>
            </a:r>
            <a:r>
              <a:rPr lang="ja-JP" altLang="en-US" dirty="0"/>
              <a:t>の初期値を間違えて指定していたので修正するとともに、</a:t>
            </a:r>
            <a:br>
              <a:rPr lang="en-US" altLang="ja-JP" dirty="0"/>
            </a:br>
            <a:r>
              <a:rPr lang="ja-JP" altLang="en-US" dirty="0"/>
              <a:t>ファイルが見つからないなどの例外処理を依頼</a:t>
            </a:r>
            <a:br>
              <a:rPr lang="en-US" altLang="ja-JP" dirty="0"/>
            </a:br>
            <a:r>
              <a:rPr lang="en-US" altLang="ja-JP" dirty="0"/>
              <a:t>Q:</a:t>
            </a:r>
            <a:r>
              <a:rPr lang="ja-JP" altLang="en-US" dirty="0"/>
              <a:t> </a:t>
            </a:r>
            <a:r>
              <a:rPr lang="en-US" altLang="ja-JP" dirty="0"/>
              <a:t>template</a:t>
            </a:r>
            <a:r>
              <a:rPr lang="ja-JP" altLang="en-US" dirty="0"/>
              <a:t>ファイルの初期値を</a:t>
            </a:r>
            <a:r>
              <a:rPr lang="en-US" altLang="ja-JP" dirty="0"/>
              <a:t>StandardGraph.xlsm</a:t>
            </a:r>
            <a:r>
              <a:rPr lang="ja-JP" altLang="en-US" dirty="0"/>
              <a:t>に修正してください。また、ファイル読み込み・書き込みエラーなど、想定される例外処理を加えてください。例外処理にはなるべく</a:t>
            </a:r>
            <a:r>
              <a:rPr lang="en-US" altLang="ja-JP" dirty="0"/>
              <a:t>if~</a:t>
            </a:r>
            <a:r>
              <a:rPr lang="ja-JP" altLang="en-US" dirty="0"/>
              <a:t>をつかい、</a:t>
            </a:r>
            <a:r>
              <a:rPr lang="en-US" altLang="ja-JP" dirty="0"/>
              <a:t>try~</a:t>
            </a:r>
            <a:r>
              <a:rPr lang="ja-JP" altLang="en-US" dirty="0"/>
              <a:t>は使わないでください</a:t>
            </a:r>
            <a:endParaRPr lang="en-US" altLang="ja-JP" dirty="0"/>
          </a:p>
          <a:p>
            <a:endParaRPr lang="en-US" altLang="ja-JP" dirty="0"/>
          </a:p>
          <a:p>
            <a:r>
              <a:rPr lang="en-US" altLang="ja-JP" dirty="0"/>
              <a:t>6.</a:t>
            </a:r>
            <a:r>
              <a:rPr lang="ja-JP" altLang="en-US" dirty="0"/>
              <a:t> ギリシャ文字の置換</a:t>
            </a:r>
            <a:br>
              <a:rPr lang="en-US" altLang="ja-JP" dirty="0"/>
            </a:br>
            <a:r>
              <a:rPr lang="en-US" altLang="ja-JP" dirty="0"/>
              <a:t>Q:KLABELS</a:t>
            </a:r>
            <a:r>
              <a:rPr lang="ja-JP" altLang="en-US" dirty="0"/>
              <a:t>の内容は以下のように、ギリシャ文字を英語名でかいています。</a:t>
            </a:r>
            <a:r>
              <a:rPr lang="en-US" altLang="ja-JP" dirty="0"/>
              <a:t>KLABELS</a:t>
            </a:r>
            <a:r>
              <a:rPr lang="ja-JP" altLang="en-US" dirty="0"/>
              <a:t>を読み込んだ後、ギリシャ文字に対応する文字を辞書型変数で定義し、置換してください</a:t>
            </a:r>
          </a:p>
          <a:p>
            <a:r>
              <a:rPr lang="en-US" altLang="ja-JP" dirty="0"/>
              <a:t>K-Label Coordinate of high-symmetry k-point in band-structure plots </a:t>
            </a:r>
          </a:p>
          <a:p>
            <a:r>
              <a:rPr lang="en-US" altLang="ja-JP" dirty="0"/>
              <a:t>GAMMA 0.000 </a:t>
            </a:r>
          </a:p>
          <a:p>
            <a:r>
              <a:rPr lang="en-US" altLang="ja-JP" dirty="0"/>
              <a:t>M 1.121 </a:t>
            </a:r>
          </a:p>
          <a:p>
            <a:r>
              <a:rPr lang="en-US" altLang="ja-JP" dirty="0"/>
              <a:t>K 1.768 </a:t>
            </a:r>
          </a:p>
          <a:p>
            <a:r>
              <a:rPr lang="en-US" altLang="ja-JP" dirty="0"/>
              <a:t>GAMMA 3.062 </a:t>
            </a:r>
          </a:p>
          <a:p>
            <a:r>
              <a:rPr lang="en-US" altLang="ja-JP" dirty="0"/>
              <a:t>A 3.663 </a:t>
            </a:r>
          </a:p>
          <a:p>
            <a:r>
              <a:rPr lang="en-US" altLang="ja-JP" dirty="0"/>
              <a:t>L 4.783 </a:t>
            </a:r>
          </a:p>
          <a:p>
            <a:r>
              <a:rPr lang="en-US" altLang="ja-JP" dirty="0"/>
              <a:t>H 5.431 </a:t>
            </a:r>
          </a:p>
          <a:p>
            <a:r>
              <a:rPr lang="en-US" altLang="ja-JP" dirty="0"/>
              <a:t>A|L 6.725 </a:t>
            </a:r>
          </a:p>
          <a:p>
            <a:r>
              <a:rPr lang="en-US" altLang="ja-JP" dirty="0"/>
              <a:t>M|H 7.326 </a:t>
            </a:r>
          </a:p>
          <a:p>
            <a:r>
              <a:rPr lang="en-US" altLang="ja-JP"/>
              <a:t>K 7.927 </a:t>
            </a:r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  <a:p>
            <a:endParaRPr lang="en-US" altLang="ja-JP" dirty="0"/>
          </a:p>
        </p:txBody>
      </p:sp>
    </p:spTree>
    <p:extLst>
      <p:ext uri="{BB962C8B-B14F-4D97-AF65-F5344CB8AC3E}">
        <p14:creationId xmlns:p14="http://schemas.microsoft.com/office/powerpoint/2010/main" val="11038428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游ゴシック Light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46</TotalTime>
  <Words>724</Words>
  <Application>Microsoft Office PowerPoint</Application>
  <PresentationFormat>ワイド画面</PresentationFormat>
  <Paragraphs>63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游ゴシック</vt:lpstr>
      <vt:lpstr>游ゴシック Light</vt:lpstr>
      <vt:lpstr>Arial</vt:lpstr>
      <vt:lpstr>Office テーマ</vt:lpstr>
      <vt:lpstr>PowerPoint プレゼンテーション</vt:lpstr>
      <vt:lpstr>PowerPoint プレゼンテーション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利夫 神谷</dc:creator>
  <cp:lastModifiedBy>利夫 神谷</cp:lastModifiedBy>
  <cp:revision>7</cp:revision>
  <dcterms:created xsi:type="dcterms:W3CDTF">2025-06-03T18:40:53Z</dcterms:created>
  <dcterms:modified xsi:type="dcterms:W3CDTF">2025-06-03T19:27:27Z</dcterms:modified>
</cp:coreProperties>
</file>