
<file path=[Content_Types].xml><?xml version="1.0" encoding="utf-8"?>
<Types xmlns="http://schemas.openxmlformats.org/package/2006/content-types">
  <Default Extension="jpeg" ContentType="image/jpeg"/>
  <Default Extension="rels" ContentType="application/vnd.openxmlformats-package.relationships+xml"/>
  <Default Extension="wmf" ContentType="image/x-wmf"/>
  <Default Extension="xml" ContentType="application/xml"/>
  <Override PartName="/docProps/app.xml" ContentType="application/vnd.openxmlformats-officedocument.extended-properties+xml"/>
  <Override PartName="/docProps/core.xml" ContentType="application/vnd.openxmlformats-package.core-properties+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99" r:id="rId1"/>
    <p:sldMasterId id="2147484127" r:id="rId2"/>
    <p:sldMasterId id="2147484177" r:id="rId3"/>
  </p:sldMasterIdLst>
  <p:notesMasterIdLst>
    <p:notesMasterId r:id="rId8"/>
  </p:notesMasterIdLst>
  <p:sldIdLst>
    <p:sldId id="560" r:id="rId4"/>
    <p:sldId id="570" r:id="rId5"/>
    <p:sldId id="571" r:id="rId6"/>
    <p:sldId id="572" r:id="rId7"/>
  </p:sldIdLst>
  <p:sldSz cx="9144000" cy="6858000" type="screen4x3"/>
  <p:notesSz cx="6858000" cy="9144000"/>
  <p:defaultTextStyle>
    <a:defPPr>
      <a:defRPr lang="ja-JP"/>
    </a:defPPr>
    <a:lvl1pPr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1pPr>
    <a:lvl2pPr marL="4572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2pPr>
    <a:lvl3pPr marL="9144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3pPr>
    <a:lvl4pPr marL="13716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4pPr>
    <a:lvl5pPr marL="18288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2787"/>
    <p:restoredTop sz="90929"/>
  </p:normalViewPr>
  <p:slideViewPr>
    <p:cSldViewPr>
      <p:cViewPr varScale="1">
        <p:scale>
          <a:sx n="103" d="100"/>
          <a:sy n="103" d="100"/>
        </p:scale>
        <p:origin x="1392"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notesMaster" Target="notesMasters/notesMaster1.xml"/><Relationship Id="rId9" Type="http://schemas.openxmlformats.org/officeDocument/2006/relationships/presProps" Target="presProps.xml"/><Relationship Id="rId10" Type="http://schemas.openxmlformats.org/officeDocument/2006/relationships/viewProps" Target="viewProps.xml"/><Relationship Id="rId11" Type="http://schemas.openxmlformats.org/officeDocument/2006/relationships/theme" Target="theme/theme1.xml"/><Relationship Id="rId1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ja-JP"/>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ja-JP"/>
          </a:p>
        </p:txBody>
      </p:sp>
      <p:sp>
        <p:nvSpPr>
          <p:cNvPr id="1208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ja-JP"/>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B4BD8B8B-FAF3-4307-8755-F013154E0066}" type="slidenum">
              <a:rPr lang="en-US" altLang="ja-JP"/>
              <a:pPr/>
              <a:t>‹#›</a:t>
            </a:fld>
            <a:endParaRPr lang="en-US" altLang="ja-JP"/>
          </a:p>
        </p:txBody>
      </p:sp>
    </p:spTree>
    <p:extLst>
      <p:ext uri="{BB962C8B-B14F-4D97-AF65-F5344CB8AC3E}">
        <p14:creationId xmlns:p14="http://schemas.microsoft.com/office/powerpoint/2010/main" val="38286973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スライド イメージ プレースホルダー 1"/>
          <p:cNvSpPr>
            <a:spLocks noGrp="1" noRot="1" noChangeAspect="1" noTextEdit="1"/>
          </p:cNvSpPr>
          <p:nvPr>
            <p:ph type="sldImg"/>
          </p:nvPr>
        </p:nvSpPr>
        <p:spPr>
          <a:ln/>
        </p:spPr>
      </p:sp>
      <p:sp>
        <p:nvSpPr>
          <p:cNvPr id="47106" name="ノート プレースホルダー 2"/>
          <p:cNvSpPr>
            <a:spLocks noGrp="1"/>
          </p:cNvSpPr>
          <p:nvPr>
            <p:ph type="body" idx="1"/>
          </p:nvPr>
        </p:nvSpPr>
        <p:spPr/>
        <p:txBody>
          <a:bodyPr/>
          <a:lstStyle/>
          <a:p>
            <a:pPr>
              <a:defRPr/>
            </a:pPr>
            <a:r>
              <a:rPr lang="ja-JP" altLang="ja-JP" dirty="0">
                <a:latin typeface="+mn-lt"/>
                <a:ea typeface="+mn-ea"/>
              </a:rPr>
              <a:t>これは一度熱処理した膜を室温～</a:t>
            </a:r>
            <a:r>
              <a:rPr lang="en-US" altLang="ja-JP" dirty="0">
                <a:latin typeface="+mn-lt"/>
                <a:ea typeface="+mn-ea"/>
              </a:rPr>
              <a:t>300</a:t>
            </a:r>
            <a:r>
              <a:rPr lang="ja-JP" altLang="ja-JP" dirty="0">
                <a:latin typeface="+mn-lt"/>
                <a:ea typeface="+mn-ea"/>
              </a:rPr>
              <a:t>℃まで３回繰り返し測定したキャリア密度と移動度の関係です。初めの</a:t>
            </a:r>
            <a:r>
              <a:rPr lang="en-US" altLang="ja-JP" dirty="0">
                <a:latin typeface="+mn-lt"/>
                <a:ea typeface="+mn-ea"/>
              </a:rPr>
              <a:t>1st</a:t>
            </a:r>
            <a:r>
              <a:rPr lang="ja-JP" altLang="ja-JP" dirty="0">
                <a:latin typeface="+mn-lt"/>
                <a:ea typeface="+mn-ea"/>
              </a:rPr>
              <a:t>サイクルにおいてキャリア密度は５００</a:t>
            </a:r>
            <a:r>
              <a:rPr lang="en-US" altLang="ja-JP" dirty="0">
                <a:latin typeface="+mn-lt"/>
                <a:ea typeface="+mn-ea"/>
              </a:rPr>
              <a:t>K</a:t>
            </a:r>
            <a:r>
              <a:rPr lang="ja-JP" altLang="ja-JP" dirty="0">
                <a:latin typeface="+mn-lt"/>
                <a:ea typeface="+mn-ea"/>
              </a:rPr>
              <a:t>あたりから減少しました。一方、移動度も５００</a:t>
            </a:r>
            <a:r>
              <a:rPr lang="en-US" altLang="ja-JP" dirty="0">
                <a:latin typeface="+mn-lt"/>
                <a:ea typeface="+mn-ea"/>
              </a:rPr>
              <a:t>K</a:t>
            </a:r>
            <a:r>
              <a:rPr lang="ja-JP" altLang="ja-JP" dirty="0">
                <a:latin typeface="+mn-lt"/>
                <a:ea typeface="+mn-ea"/>
              </a:rPr>
              <a:t>あたりで最大値</a:t>
            </a:r>
            <a:r>
              <a:rPr lang="en-US" altLang="ja-JP" dirty="0">
                <a:latin typeface="+mn-lt"/>
                <a:ea typeface="+mn-ea"/>
              </a:rPr>
              <a:t>16</a:t>
            </a:r>
            <a:r>
              <a:rPr lang="ja-JP" altLang="ja-JP" dirty="0">
                <a:latin typeface="+mn-lt"/>
                <a:ea typeface="+mn-ea"/>
              </a:rPr>
              <a:t>程度をとり、以降は減少しました。仮に移動度のグラフにおいてボルツマン型温度依存性を仮定するとμ０の値は約６０という大きな値になりました。</a:t>
            </a:r>
            <a:r>
              <a:rPr lang="en-US" altLang="ja-JP" dirty="0">
                <a:latin typeface="+mn-lt"/>
                <a:ea typeface="+mn-ea"/>
              </a:rPr>
              <a:t> </a:t>
            </a:r>
            <a:endParaRPr lang="ja-JP" altLang="ja-JP" dirty="0">
              <a:latin typeface="+mn-lt"/>
              <a:ea typeface="+mn-ea"/>
            </a:endParaRPr>
          </a:p>
          <a:p>
            <a:pPr>
              <a:spcBef>
                <a:spcPct val="0"/>
              </a:spcBef>
              <a:defRPr/>
            </a:pPr>
            <a:endParaRPr lang="en-US" altLang="ja-JP" dirty="0"/>
          </a:p>
        </p:txBody>
      </p:sp>
      <p:sp>
        <p:nvSpPr>
          <p:cNvPr id="409604"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3994">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877" indent="-285722" defTabSz="953994">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2888" indent="-228578" defTabSz="953994">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043" indent="-228578" defTabSz="953994">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199" indent="-228578" defTabSz="953994">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354" indent="-228578" defTabSz="953994"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509" indent="-228578" defTabSz="953994"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8664" indent="-228578" defTabSz="953994"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5819" indent="-228578" defTabSz="953994"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858025D4-F8BA-43C4-AD1F-1D33DF0F26CD}" type="slidenum">
              <a:rPr lang="ja-JP" altLang="en-US" sz="1300">
                <a:solidFill>
                  <a:srgbClr val="000000"/>
                </a:solidFill>
                <a:ea typeface="ＭＳ Ｐゴシック" panose="020B0600070205080204" pitchFamily="50" charset="-128"/>
              </a:rPr>
              <a:pPr>
                <a:spcBef>
                  <a:spcPct val="0"/>
                </a:spcBef>
              </a:pPr>
              <a:t>1</a:t>
            </a:fld>
            <a:endParaRPr lang="en-US" altLang="ja-JP" sz="1300">
              <a:solidFill>
                <a:srgbClr val="000000"/>
              </a:solidFill>
              <a:ea typeface="ＭＳ Ｐゴシック" panose="020B0600070205080204" pitchFamily="50" charset="-128"/>
            </a:endParaRPr>
          </a:p>
        </p:txBody>
      </p:sp>
    </p:spTree>
    <p:extLst>
      <p:ext uri="{BB962C8B-B14F-4D97-AF65-F5344CB8AC3E}">
        <p14:creationId xmlns:p14="http://schemas.microsoft.com/office/powerpoint/2010/main" val="308604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スライド イメージ プレースホルダー 1"/>
          <p:cNvSpPr>
            <a:spLocks noGrp="1" noRot="1" noChangeAspect="1" noTextEdit="1"/>
          </p:cNvSpPr>
          <p:nvPr>
            <p:ph type="sldImg"/>
          </p:nvPr>
        </p:nvSpPr>
        <p:spPr>
          <a:ln/>
        </p:spPr>
      </p:sp>
      <p:sp>
        <p:nvSpPr>
          <p:cNvPr id="24578" name="ノート プレースホルダー 2"/>
          <p:cNvSpPr>
            <a:spLocks noGrp="1"/>
          </p:cNvSpPr>
          <p:nvPr>
            <p:ph type="body" idx="1"/>
          </p:nvPr>
        </p:nvSpPr>
        <p:spPr/>
        <p:txBody>
          <a:bodyPr/>
          <a:lstStyle/>
          <a:p>
            <a:pPr>
              <a:defRPr/>
            </a:pPr>
            <a:r>
              <a:rPr lang="ja-JP" altLang="ja-JP" dirty="0">
                <a:latin typeface="+mn-lt"/>
                <a:ea typeface="+mn-ea"/>
              </a:rPr>
              <a:t>そこで本研究の目的ですが、広く使われている１：１：１組成の</a:t>
            </a:r>
            <a:r>
              <a:rPr lang="en-US" altLang="ja-JP" dirty="0">
                <a:latin typeface="+mn-lt"/>
                <a:ea typeface="+mn-ea"/>
              </a:rPr>
              <a:t>a-IGZO</a:t>
            </a:r>
            <a:r>
              <a:rPr lang="ja-JP" altLang="ja-JP" dirty="0">
                <a:latin typeface="+mn-lt"/>
                <a:ea typeface="+mn-ea"/>
              </a:rPr>
              <a:t>においてどの程度まで移動度が大きくなるのか確認することを最終目的</a:t>
            </a:r>
            <a:r>
              <a:rPr lang="ja-JP" altLang="en-US" dirty="0">
                <a:latin typeface="+mn-lt"/>
                <a:ea typeface="+mn-ea"/>
              </a:rPr>
              <a:t>と</a:t>
            </a:r>
            <a:r>
              <a:rPr lang="ja-JP" altLang="ja-JP" dirty="0">
                <a:latin typeface="+mn-lt"/>
                <a:ea typeface="+mn-ea"/>
              </a:rPr>
              <a:t>して、高温でのホール効果測定を行いました。しかし、</a:t>
            </a:r>
            <a:r>
              <a:rPr lang="en-US" altLang="ja-JP" dirty="0">
                <a:latin typeface="+mn-lt"/>
                <a:ea typeface="+mn-ea"/>
              </a:rPr>
              <a:t>a-IGZO</a:t>
            </a:r>
            <a:r>
              <a:rPr lang="ja-JP" altLang="ja-JP" dirty="0">
                <a:latin typeface="+mn-lt"/>
                <a:ea typeface="+mn-ea"/>
              </a:rPr>
              <a:t>は高温での熱処理の際に、キャリア密度は大きな時間変化をし、また繰り返し測定により不安定性が現れたため、このような因子を排除し、信頼できるホール効果測定方法の検討をしました。また、このようにして得られたでーたから、単一ドナー準位モデル、パーコレーションモデルによる温度依存性の解析を行いました。</a:t>
            </a:r>
          </a:p>
        </p:txBody>
      </p:sp>
      <p:sp>
        <p:nvSpPr>
          <p:cNvPr id="393220"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4088">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54088">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77F9C100-A047-4675-893A-AB0B48603A60}" type="slidenum">
              <a:rPr lang="ja-JP" altLang="en-US" sz="1300">
                <a:solidFill>
                  <a:srgbClr val="000000"/>
                </a:solidFill>
                <a:ea typeface="ＭＳ Ｐゴシック" panose="020B0600070205080204" pitchFamily="50" charset="-128"/>
              </a:rPr>
              <a:pPr>
                <a:spcBef>
                  <a:spcPct val="0"/>
                </a:spcBef>
              </a:pPr>
              <a:t>2</a:t>
            </a:fld>
            <a:endParaRPr lang="en-US" altLang="ja-JP" sz="1300">
              <a:solidFill>
                <a:srgbClr val="000000"/>
              </a:solidFill>
              <a:ea typeface="ＭＳ Ｐゴシック" panose="020B0600070205080204" pitchFamily="50" charset="-128"/>
            </a:endParaRPr>
          </a:p>
        </p:txBody>
      </p:sp>
    </p:spTree>
    <p:extLst>
      <p:ext uri="{BB962C8B-B14F-4D97-AF65-F5344CB8AC3E}">
        <p14:creationId xmlns:p14="http://schemas.microsoft.com/office/powerpoint/2010/main" val="2338403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スライド イメージ プレースホルダー 1"/>
          <p:cNvSpPr>
            <a:spLocks noGrp="1" noRot="1" noChangeAspect="1" noTextEdit="1"/>
          </p:cNvSpPr>
          <p:nvPr>
            <p:ph type="sldImg"/>
          </p:nvPr>
        </p:nvSpPr>
        <p:spPr>
          <a:ln/>
        </p:spPr>
      </p:sp>
      <p:sp>
        <p:nvSpPr>
          <p:cNvPr id="26626" name="ノート プレースホルダー 2"/>
          <p:cNvSpPr>
            <a:spLocks noGrp="1"/>
          </p:cNvSpPr>
          <p:nvPr>
            <p:ph type="body" idx="1"/>
          </p:nvPr>
        </p:nvSpPr>
        <p:spPr/>
        <p:txBody>
          <a:bodyPr/>
          <a:lstStyle/>
          <a:p>
            <a:pPr>
              <a:defRPr/>
            </a:pPr>
            <a:r>
              <a:rPr lang="en-US" altLang="ja-JP" dirty="0">
                <a:latin typeface="+mn-lt"/>
                <a:ea typeface="+mn-ea"/>
              </a:rPr>
              <a:t>a-IGZO</a:t>
            </a:r>
            <a:r>
              <a:rPr lang="ja-JP" altLang="ja-JP" dirty="0">
                <a:latin typeface="+mn-lt"/>
                <a:ea typeface="+mn-ea"/>
              </a:rPr>
              <a:t>は</a:t>
            </a:r>
            <a:r>
              <a:rPr lang="en-US" altLang="ja-JP" dirty="0">
                <a:latin typeface="+mn-lt"/>
                <a:ea typeface="+mn-ea"/>
              </a:rPr>
              <a:t>RF</a:t>
            </a:r>
            <a:r>
              <a:rPr lang="ja-JP" altLang="ja-JP" dirty="0">
                <a:latin typeface="+mn-lt"/>
                <a:ea typeface="+mn-ea"/>
              </a:rPr>
              <a:t>マグネトロンスパッタリング法で成膜し、成膜条件は</a:t>
            </a:r>
            <a:r>
              <a:rPr lang="en-US" altLang="ja-JP" dirty="0">
                <a:latin typeface="+mn-lt"/>
                <a:ea typeface="+mn-ea"/>
              </a:rPr>
              <a:t>TFT</a:t>
            </a:r>
            <a:r>
              <a:rPr lang="ja-JP" altLang="ja-JP" dirty="0">
                <a:latin typeface="+mn-lt"/>
                <a:ea typeface="+mn-ea"/>
              </a:rPr>
              <a:t>で最適化したものを使いました。また、熱処理をしていない</a:t>
            </a:r>
            <a:r>
              <a:rPr lang="en-US" altLang="ja-JP" dirty="0">
                <a:latin typeface="+mn-lt"/>
                <a:ea typeface="+mn-ea"/>
              </a:rPr>
              <a:t>IGZO</a:t>
            </a:r>
            <a:r>
              <a:rPr lang="ja-JP" altLang="ja-JP" dirty="0">
                <a:latin typeface="+mn-lt"/>
                <a:ea typeface="+mn-ea"/>
              </a:rPr>
              <a:t>の安定性、均一性は悪いということがこれまで報告されてきているため、ディスプレイなどの試作に使われる３００℃という温度で熱処理しました。次に、</a:t>
            </a:r>
            <a:r>
              <a:rPr lang="en-US" altLang="ja-JP" dirty="0">
                <a:latin typeface="+mn-lt"/>
                <a:ea typeface="+mn-ea"/>
              </a:rPr>
              <a:t>ITO</a:t>
            </a:r>
            <a:r>
              <a:rPr lang="ja-JP" altLang="ja-JP" dirty="0">
                <a:latin typeface="+mn-lt"/>
                <a:ea typeface="+mn-ea"/>
              </a:rPr>
              <a:t>を用いてフォトリソグラフィによりファンデルパウ法の電極形成を行いました。測定は、</a:t>
            </a:r>
            <a:r>
              <a:rPr lang="en-US" altLang="ja-JP" dirty="0">
                <a:latin typeface="+mn-lt"/>
                <a:ea typeface="+mn-ea"/>
              </a:rPr>
              <a:t>AC</a:t>
            </a:r>
            <a:r>
              <a:rPr lang="ja-JP" altLang="ja-JP" dirty="0">
                <a:latin typeface="+mn-lt"/>
                <a:ea typeface="+mn-ea"/>
              </a:rPr>
              <a:t>ホール効果測定装置、本研究ではすべて酸素雰囲気で行いました。</a:t>
            </a:r>
          </a:p>
        </p:txBody>
      </p:sp>
      <p:sp>
        <p:nvSpPr>
          <p:cNvPr id="395268"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4088">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54088">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50F719E9-CEBF-45A2-9C36-C389D1745855}" type="slidenum">
              <a:rPr lang="ja-JP" altLang="en-US" sz="1300">
                <a:solidFill>
                  <a:srgbClr val="000000"/>
                </a:solidFill>
                <a:ea typeface="ＭＳ Ｐゴシック" panose="020B0600070205080204" pitchFamily="50" charset="-128"/>
              </a:rPr>
              <a:pPr>
                <a:spcBef>
                  <a:spcPct val="0"/>
                </a:spcBef>
              </a:pPr>
              <a:t>3</a:t>
            </a:fld>
            <a:endParaRPr lang="en-US" altLang="ja-JP" sz="1300">
              <a:solidFill>
                <a:srgbClr val="000000"/>
              </a:solidFill>
              <a:ea typeface="ＭＳ Ｐゴシック" panose="020B0600070205080204" pitchFamily="50" charset="-128"/>
            </a:endParaRPr>
          </a:p>
        </p:txBody>
      </p:sp>
    </p:spTree>
    <p:extLst>
      <p:ext uri="{BB962C8B-B14F-4D97-AF65-F5344CB8AC3E}">
        <p14:creationId xmlns:p14="http://schemas.microsoft.com/office/powerpoint/2010/main" val="33424899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スライド イメージ プレースホルダー 1"/>
          <p:cNvSpPr>
            <a:spLocks noGrp="1" noRot="1" noChangeAspect="1" noTextEdit="1"/>
          </p:cNvSpPr>
          <p:nvPr>
            <p:ph type="sldImg"/>
          </p:nvPr>
        </p:nvSpPr>
        <p:spPr>
          <a:ln/>
        </p:spPr>
      </p:sp>
      <p:sp>
        <p:nvSpPr>
          <p:cNvPr id="29698" name="ノート プレースホルダー 2"/>
          <p:cNvSpPr>
            <a:spLocks noGrp="1"/>
          </p:cNvSpPr>
          <p:nvPr>
            <p:ph type="body" idx="1"/>
          </p:nvPr>
        </p:nvSpPr>
        <p:spPr/>
        <p:txBody>
          <a:bodyPr/>
          <a:lstStyle/>
          <a:p>
            <a:pPr>
              <a:defRPr/>
            </a:pPr>
            <a:r>
              <a:rPr lang="ja-JP" altLang="ja-JP" dirty="0">
                <a:latin typeface="+mn-lt"/>
                <a:ea typeface="+mn-ea"/>
              </a:rPr>
              <a:t>３００℃での測定結果について説明します。</a:t>
            </a:r>
          </a:p>
          <a:p>
            <a:pPr>
              <a:defRPr/>
            </a:pPr>
            <a:r>
              <a:rPr lang="en-US" altLang="ja-JP" dirty="0">
                <a:latin typeface="+mn-lt"/>
                <a:ea typeface="+mn-ea"/>
              </a:rPr>
              <a:t>a-IGZO</a:t>
            </a:r>
            <a:r>
              <a:rPr lang="ja-JP" altLang="ja-JP" dirty="0">
                <a:latin typeface="+mn-lt"/>
                <a:ea typeface="+mn-ea"/>
              </a:rPr>
              <a:t>は３００℃以下で還元され、キャリア密度は１８乗程度まで増加し、３００℃いじょうでは　酸化され減少します。このことは過去の報告と一致しています。この際、初期の移動度は２５程度と見積もられ、時間経過とともに１０程度まで戻ります。ここで問題なのが、キャリア密度が３桁も変化しているのに対し、この測定値が本当に進退できる値なのかということです。</a:t>
            </a:r>
          </a:p>
        </p:txBody>
      </p:sp>
      <p:sp>
        <p:nvSpPr>
          <p:cNvPr id="397316"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4088">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54088">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0C47906-ABE3-4C92-B176-E8882C3315EF}" type="slidenum">
              <a:rPr lang="ja-JP" altLang="en-US" sz="1300">
                <a:solidFill>
                  <a:srgbClr val="000000"/>
                </a:solidFill>
                <a:ea typeface="ＭＳ Ｐゴシック" panose="020B0600070205080204" pitchFamily="50" charset="-128"/>
              </a:rPr>
              <a:pPr>
                <a:spcBef>
                  <a:spcPct val="0"/>
                </a:spcBef>
              </a:pPr>
              <a:t>4</a:t>
            </a:fld>
            <a:endParaRPr lang="en-US" altLang="ja-JP" sz="1300">
              <a:solidFill>
                <a:srgbClr val="000000"/>
              </a:solidFill>
              <a:ea typeface="ＭＳ Ｐゴシック" panose="020B0600070205080204" pitchFamily="50" charset="-128"/>
            </a:endParaRPr>
          </a:p>
        </p:txBody>
      </p:sp>
    </p:spTree>
    <p:extLst>
      <p:ext uri="{BB962C8B-B14F-4D97-AF65-F5344CB8AC3E}">
        <p14:creationId xmlns:p14="http://schemas.microsoft.com/office/powerpoint/2010/main" val="22193891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86328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7130133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26272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934663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151057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723687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118021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618505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7233770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597924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844002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193639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97692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311685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31451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baseline="-25000"/>
            </a:lvl1pPr>
          </a:lstStyle>
          <a:p>
            <a:pPr>
              <a:defRPr/>
            </a:pPr>
            <a:fld id="{AAE87691-1848-4482-BC6A-4D8FF133F774}" type="datetimeFigureOut">
              <a:rPr lang="ja-JP" altLang="en-US"/>
              <a:pPr>
                <a:defRPr/>
              </a:pPr>
              <a:t>2025/3/27</a:t>
            </a:fld>
            <a:endParaRPr lang="ja-JP" altLang="en-US"/>
          </a:p>
        </p:txBody>
      </p:sp>
      <p:sp>
        <p:nvSpPr>
          <p:cNvPr id="5"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baseline="-25000" smtClean="0"/>
            </a:lvl1pPr>
          </a:lstStyle>
          <a:p>
            <a:pPr>
              <a:defRPr/>
            </a:pPr>
            <a:fld id="{0DEF2354-00C7-4E18-AFFF-232A1F991635}" type="slidenum">
              <a:rPr lang="ja-JP" altLang="en-US"/>
              <a:pPr>
                <a:defRPr/>
              </a:pPr>
              <a:t>‹#›</a:t>
            </a:fld>
            <a:endParaRPr lang="ja-JP" altLang="en-US"/>
          </a:p>
        </p:txBody>
      </p:sp>
    </p:spTree>
    <p:extLst>
      <p:ext uri="{BB962C8B-B14F-4D97-AF65-F5344CB8AC3E}">
        <p14:creationId xmlns:p14="http://schemas.microsoft.com/office/powerpoint/2010/main" val="3182907244"/>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baseline="-25000"/>
            </a:lvl1pPr>
          </a:lstStyle>
          <a:p>
            <a:pPr>
              <a:defRPr/>
            </a:pPr>
            <a:fld id="{207EA500-AC05-415D-A976-DDD94BD1BA71}" type="datetimeFigureOut">
              <a:rPr lang="ja-JP" altLang="en-US"/>
              <a:pPr>
                <a:defRPr/>
              </a:pPr>
              <a:t>2025/3/27</a:t>
            </a:fld>
            <a:endParaRPr lang="ja-JP" altLang="en-US"/>
          </a:p>
        </p:txBody>
      </p:sp>
      <p:sp>
        <p:nvSpPr>
          <p:cNvPr id="5"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baseline="-25000" smtClean="0"/>
            </a:lvl1pPr>
          </a:lstStyle>
          <a:p>
            <a:pPr>
              <a:defRPr/>
            </a:pPr>
            <a:fld id="{68BEFCC8-D29A-438A-A992-F5BD0B6E4095}" type="slidenum">
              <a:rPr lang="ja-JP" altLang="en-US"/>
              <a:pPr>
                <a:defRPr/>
              </a:pPr>
              <a:t>‹#›</a:t>
            </a:fld>
            <a:endParaRPr lang="ja-JP" altLang="en-US"/>
          </a:p>
        </p:txBody>
      </p:sp>
    </p:spTree>
    <p:extLst>
      <p:ext uri="{BB962C8B-B14F-4D97-AF65-F5344CB8AC3E}">
        <p14:creationId xmlns:p14="http://schemas.microsoft.com/office/powerpoint/2010/main" val="822567100"/>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baseline="-25000"/>
            </a:lvl1pPr>
          </a:lstStyle>
          <a:p>
            <a:pPr>
              <a:defRPr/>
            </a:pPr>
            <a:fld id="{AFC57588-F4E9-4F1A-8496-68FDA92809A7}" type="datetimeFigureOut">
              <a:rPr lang="ja-JP" altLang="en-US"/>
              <a:pPr>
                <a:defRPr/>
              </a:pPr>
              <a:t>2025/3/27</a:t>
            </a:fld>
            <a:endParaRPr lang="ja-JP" altLang="en-US"/>
          </a:p>
        </p:txBody>
      </p:sp>
      <p:sp>
        <p:nvSpPr>
          <p:cNvPr id="5"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baseline="-25000" smtClean="0"/>
            </a:lvl1pPr>
          </a:lstStyle>
          <a:p>
            <a:pPr>
              <a:defRPr/>
            </a:pPr>
            <a:fld id="{875F6A02-9E91-4C53-9F80-725DF630CAE9}" type="slidenum">
              <a:rPr lang="ja-JP" altLang="en-US"/>
              <a:pPr>
                <a:defRPr/>
              </a:pPr>
              <a:t>‹#›</a:t>
            </a:fld>
            <a:endParaRPr lang="ja-JP" altLang="en-US"/>
          </a:p>
        </p:txBody>
      </p:sp>
    </p:spTree>
    <p:extLst>
      <p:ext uri="{BB962C8B-B14F-4D97-AF65-F5344CB8AC3E}">
        <p14:creationId xmlns:p14="http://schemas.microsoft.com/office/powerpoint/2010/main" val="3487096349"/>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3"/>
          <p:cNvSpPr>
            <a:spLocks noGrp="1"/>
          </p:cNvSpPr>
          <p:nvPr>
            <p:ph type="dt" sz="half" idx="10"/>
          </p:nvPr>
        </p:nvSpPr>
        <p:spPr/>
        <p:txBody>
          <a:bodyPr/>
          <a:lstStyle>
            <a:lvl1pPr>
              <a:defRPr baseline="-25000"/>
            </a:lvl1pPr>
          </a:lstStyle>
          <a:p>
            <a:pPr>
              <a:defRPr/>
            </a:pPr>
            <a:fld id="{7E532C48-BC0D-4327-834D-7C50F27F6524}" type="datetimeFigureOut">
              <a:rPr lang="ja-JP" altLang="en-US"/>
              <a:pPr>
                <a:defRPr/>
              </a:pPr>
              <a:t>2025/3/27</a:t>
            </a:fld>
            <a:endParaRPr lang="ja-JP" altLang="en-US"/>
          </a:p>
        </p:txBody>
      </p:sp>
      <p:sp>
        <p:nvSpPr>
          <p:cNvPr id="6"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baseline="-25000" smtClean="0"/>
            </a:lvl1pPr>
          </a:lstStyle>
          <a:p>
            <a:pPr>
              <a:defRPr/>
            </a:pPr>
            <a:fld id="{4B521134-6566-4D5F-9975-C8BA5E39FB19}" type="slidenum">
              <a:rPr lang="ja-JP" altLang="en-US"/>
              <a:pPr>
                <a:defRPr/>
              </a:pPr>
              <a:t>‹#›</a:t>
            </a:fld>
            <a:endParaRPr lang="ja-JP" altLang="en-US"/>
          </a:p>
        </p:txBody>
      </p:sp>
    </p:spTree>
    <p:extLst>
      <p:ext uri="{BB962C8B-B14F-4D97-AF65-F5344CB8AC3E}">
        <p14:creationId xmlns:p14="http://schemas.microsoft.com/office/powerpoint/2010/main" val="4055657645"/>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3"/>
          <p:cNvSpPr>
            <a:spLocks noGrp="1"/>
          </p:cNvSpPr>
          <p:nvPr>
            <p:ph type="dt" sz="half" idx="10"/>
          </p:nvPr>
        </p:nvSpPr>
        <p:spPr/>
        <p:txBody>
          <a:bodyPr/>
          <a:lstStyle>
            <a:lvl1pPr>
              <a:defRPr baseline="-25000"/>
            </a:lvl1pPr>
          </a:lstStyle>
          <a:p>
            <a:pPr>
              <a:defRPr/>
            </a:pPr>
            <a:fld id="{5424BA8B-44EE-4F93-A106-440846A803C4}" type="datetimeFigureOut">
              <a:rPr lang="ja-JP" altLang="en-US"/>
              <a:pPr>
                <a:defRPr/>
              </a:pPr>
              <a:t>2025/3/27</a:t>
            </a:fld>
            <a:endParaRPr lang="ja-JP" altLang="en-US"/>
          </a:p>
        </p:txBody>
      </p:sp>
      <p:sp>
        <p:nvSpPr>
          <p:cNvPr id="8"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9" name="スライド番号プレースホルダー 5"/>
          <p:cNvSpPr>
            <a:spLocks noGrp="1"/>
          </p:cNvSpPr>
          <p:nvPr>
            <p:ph type="sldNum" sz="quarter" idx="12"/>
          </p:nvPr>
        </p:nvSpPr>
        <p:spPr/>
        <p:txBody>
          <a:bodyPr/>
          <a:lstStyle>
            <a:lvl1pPr>
              <a:defRPr baseline="-25000" smtClean="0"/>
            </a:lvl1pPr>
          </a:lstStyle>
          <a:p>
            <a:pPr>
              <a:defRPr/>
            </a:pPr>
            <a:fld id="{6EC4D74F-9C9F-41CE-ADE7-DB5F9BBB4094}" type="slidenum">
              <a:rPr lang="ja-JP" altLang="en-US"/>
              <a:pPr>
                <a:defRPr/>
              </a:pPr>
              <a:t>‹#›</a:t>
            </a:fld>
            <a:endParaRPr lang="ja-JP" altLang="en-US"/>
          </a:p>
        </p:txBody>
      </p:sp>
    </p:spTree>
    <p:extLst>
      <p:ext uri="{BB962C8B-B14F-4D97-AF65-F5344CB8AC3E}">
        <p14:creationId xmlns:p14="http://schemas.microsoft.com/office/powerpoint/2010/main" val="4165674893"/>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3"/>
          <p:cNvSpPr>
            <a:spLocks noGrp="1"/>
          </p:cNvSpPr>
          <p:nvPr>
            <p:ph type="dt" sz="half" idx="10"/>
          </p:nvPr>
        </p:nvSpPr>
        <p:spPr/>
        <p:txBody>
          <a:bodyPr/>
          <a:lstStyle>
            <a:lvl1pPr>
              <a:defRPr baseline="-25000"/>
            </a:lvl1pPr>
          </a:lstStyle>
          <a:p>
            <a:pPr>
              <a:defRPr/>
            </a:pPr>
            <a:fld id="{0FD6E803-A67C-4B09-84FA-19AE4FE71B47}" type="datetimeFigureOut">
              <a:rPr lang="ja-JP" altLang="en-US"/>
              <a:pPr>
                <a:defRPr/>
              </a:pPr>
              <a:t>2025/3/27</a:t>
            </a:fld>
            <a:endParaRPr lang="ja-JP" altLang="en-US"/>
          </a:p>
        </p:txBody>
      </p:sp>
      <p:sp>
        <p:nvSpPr>
          <p:cNvPr id="4"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5" name="スライド番号プレースホルダー 5"/>
          <p:cNvSpPr>
            <a:spLocks noGrp="1"/>
          </p:cNvSpPr>
          <p:nvPr>
            <p:ph type="sldNum" sz="quarter" idx="12"/>
          </p:nvPr>
        </p:nvSpPr>
        <p:spPr/>
        <p:txBody>
          <a:bodyPr/>
          <a:lstStyle>
            <a:lvl1pPr>
              <a:defRPr baseline="-25000" smtClean="0"/>
            </a:lvl1pPr>
          </a:lstStyle>
          <a:p>
            <a:pPr>
              <a:defRPr/>
            </a:pPr>
            <a:fld id="{C042D879-4179-4E80-93C5-002A2517ED7A}" type="slidenum">
              <a:rPr lang="ja-JP" altLang="en-US"/>
              <a:pPr>
                <a:defRPr/>
              </a:pPr>
              <a:t>‹#›</a:t>
            </a:fld>
            <a:endParaRPr lang="ja-JP" altLang="en-US"/>
          </a:p>
        </p:txBody>
      </p:sp>
    </p:spTree>
    <p:extLst>
      <p:ext uri="{BB962C8B-B14F-4D97-AF65-F5344CB8AC3E}">
        <p14:creationId xmlns:p14="http://schemas.microsoft.com/office/powerpoint/2010/main" val="3396277458"/>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baseline="-25000"/>
            </a:lvl1pPr>
          </a:lstStyle>
          <a:p>
            <a:pPr>
              <a:defRPr/>
            </a:pPr>
            <a:fld id="{15DB2CDB-CD9E-491A-B7D7-3F80C5A256D5}" type="datetimeFigureOut">
              <a:rPr lang="ja-JP" altLang="en-US"/>
              <a:pPr>
                <a:defRPr/>
              </a:pPr>
              <a:t>2025/3/27</a:t>
            </a:fld>
            <a:endParaRPr lang="ja-JP" altLang="en-US"/>
          </a:p>
        </p:txBody>
      </p:sp>
      <p:sp>
        <p:nvSpPr>
          <p:cNvPr id="3"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4" name="スライド番号プレースホルダー 5"/>
          <p:cNvSpPr>
            <a:spLocks noGrp="1"/>
          </p:cNvSpPr>
          <p:nvPr>
            <p:ph type="sldNum" sz="quarter" idx="12"/>
          </p:nvPr>
        </p:nvSpPr>
        <p:spPr/>
        <p:txBody>
          <a:bodyPr/>
          <a:lstStyle>
            <a:lvl1pPr>
              <a:defRPr baseline="-25000" smtClean="0"/>
            </a:lvl1pPr>
          </a:lstStyle>
          <a:p>
            <a:pPr>
              <a:defRPr/>
            </a:pPr>
            <a:fld id="{FB6D8E2E-2D63-48A4-BDEE-84E360918817}" type="slidenum">
              <a:rPr lang="ja-JP" altLang="en-US"/>
              <a:pPr>
                <a:defRPr/>
              </a:pPr>
              <a:t>‹#›</a:t>
            </a:fld>
            <a:endParaRPr lang="ja-JP" altLang="en-US"/>
          </a:p>
        </p:txBody>
      </p:sp>
    </p:spTree>
    <p:extLst>
      <p:ext uri="{BB962C8B-B14F-4D97-AF65-F5344CB8AC3E}">
        <p14:creationId xmlns:p14="http://schemas.microsoft.com/office/powerpoint/2010/main" val="147815295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4085210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baseline="-25000"/>
            </a:lvl1pPr>
          </a:lstStyle>
          <a:p>
            <a:pPr>
              <a:defRPr/>
            </a:pPr>
            <a:fld id="{6B87ADF7-BCBD-4312-91AA-EC0F6E899C0A}" type="datetimeFigureOut">
              <a:rPr lang="ja-JP" altLang="en-US"/>
              <a:pPr>
                <a:defRPr/>
              </a:pPr>
              <a:t>2025/3/27</a:t>
            </a:fld>
            <a:endParaRPr lang="ja-JP" altLang="en-US"/>
          </a:p>
        </p:txBody>
      </p:sp>
      <p:sp>
        <p:nvSpPr>
          <p:cNvPr id="6"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baseline="-25000" smtClean="0"/>
            </a:lvl1pPr>
          </a:lstStyle>
          <a:p>
            <a:pPr>
              <a:defRPr/>
            </a:pPr>
            <a:fld id="{35285EF1-309A-4CC4-98F6-F6D4123B72A3}" type="slidenum">
              <a:rPr lang="ja-JP" altLang="en-US"/>
              <a:pPr>
                <a:defRPr/>
              </a:pPr>
              <a:t>‹#›</a:t>
            </a:fld>
            <a:endParaRPr lang="ja-JP" altLang="en-US"/>
          </a:p>
        </p:txBody>
      </p:sp>
    </p:spTree>
    <p:extLst>
      <p:ext uri="{BB962C8B-B14F-4D97-AF65-F5344CB8AC3E}">
        <p14:creationId xmlns:p14="http://schemas.microsoft.com/office/powerpoint/2010/main" val="2704437734"/>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baseline="-25000"/>
            </a:lvl1pPr>
          </a:lstStyle>
          <a:p>
            <a:pPr>
              <a:defRPr/>
            </a:pPr>
            <a:fld id="{F07913CC-60AC-42B8-90EF-689B212B51AD}" type="datetimeFigureOut">
              <a:rPr lang="ja-JP" altLang="en-US"/>
              <a:pPr>
                <a:defRPr/>
              </a:pPr>
              <a:t>2025/3/27</a:t>
            </a:fld>
            <a:endParaRPr lang="ja-JP" altLang="en-US"/>
          </a:p>
        </p:txBody>
      </p:sp>
      <p:sp>
        <p:nvSpPr>
          <p:cNvPr id="6"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baseline="-25000" smtClean="0"/>
            </a:lvl1pPr>
          </a:lstStyle>
          <a:p>
            <a:pPr>
              <a:defRPr/>
            </a:pPr>
            <a:fld id="{EBB03561-C15D-4F7A-AAC5-AFF0EA4A3AF3}" type="slidenum">
              <a:rPr lang="ja-JP" altLang="en-US"/>
              <a:pPr>
                <a:defRPr/>
              </a:pPr>
              <a:t>‹#›</a:t>
            </a:fld>
            <a:endParaRPr lang="ja-JP" altLang="en-US"/>
          </a:p>
        </p:txBody>
      </p:sp>
    </p:spTree>
    <p:extLst>
      <p:ext uri="{BB962C8B-B14F-4D97-AF65-F5344CB8AC3E}">
        <p14:creationId xmlns:p14="http://schemas.microsoft.com/office/powerpoint/2010/main" val="1097939965"/>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baseline="-25000"/>
            </a:lvl1pPr>
          </a:lstStyle>
          <a:p>
            <a:pPr>
              <a:defRPr/>
            </a:pPr>
            <a:fld id="{006E5D87-08D8-4A3F-B24D-999FD6B9D5D7}" type="datetimeFigureOut">
              <a:rPr lang="ja-JP" altLang="en-US"/>
              <a:pPr>
                <a:defRPr/>
              </a:pPr>
              <a:t>2025/3/27</a:t>
            </a:fld>
            <a:endParaRPr lang="ja-JP" altLang="en-US"/>
          </a:p>
        </p:txBody>
      </p:sp>
      <p:sp>
        <p:nvSpPr>
          <p:cNvPr id="5"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baseline="-25000" smtClean="0"/>
            </a:lvl1pPr>
          </a:lstStyle>
          <a:p>
            <a:pPr>
              <a:defRPr/>
            </a:pPr>
            <a:fld id="{B530FD20-0F3E-4ECD-808D-8105A8000632}" type="slidenum">
              <a:rPr lang="ja-JP" altLang="en-US"/>
              <a:pPr>
                <a:defRPr/>
              </a:pPr>
              <a:t>‹#›</a:t>
            </a:fld>
            <a:endParaRPr lang="ja-JP" altLang="en-US"/>
          </a:p>
        </p:txBody>
      </p:sp>
    </p:spTree>
    <p:extLst>
      <p:ext uri="{BB962C8B-B14F-4D97-AF65-F5344CB8AC3E}">
        <p14:creationId xmlns:p14="http://schemas.microsoft.com/office/powerpoint/2010/main" val="2469486156"/>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baseline="-25000"/>
            </a:lvl1pPr>
          </a:lstStyle>
          <a:p>
            <a:pPr>
              <a:defRPr/>
            </a:pPr>
            <a:fld id="{549BC5C1-3F8E-41F1-9432-645BB35D5E4A}" type="datetimeFigureOut">
              <a:rPr lang="ja-JP" altLang="en-US"/>
              <a:pPr>
                <a:defRPr/>
              </a:pPr>
              <a:t>2025/3/27</a:t>
            </a:fld>
            <a:endParaRPr lang="ja-JP" altLang="en-US"/>
          </a:p>
        </p:txBody>
      </p:sp>
      <p:sp>
        <p:nvSpPr>
          <p:cNvPr id="5"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baseline="-25000" smtClean="0"/>
            </a:lvl1pPr>
          </a:lstStyle>
          <a:p>
            <a:pPr>
              <a:defRPr/>
            </a:pPr>
            <a:fld id="{6CBE6FE8-D7CA-4909-8877-2AA543CF9F06}" type="slidenum">
              <a:rPr lang="ja-JP" altLang="en-US"/>
              <a:pPr>
                <a:defRPr/>
              </a:pPr>
              <a:t>‹#›</a:t>
            </a:fld>
            <a:endParaRPr lang="ja-JP" altLang="en-US"/>
          </a:p>
        </p:txBody>
      </p:sp>
    </p:spTree>
    <p:extLst>
      <p:ext uri="{BB962C8B-B14F-4D97-AF65-F5344CB8AC3E}">
        <p14:creationId xmlns:p14="http://schemas.microsoft.com/office/powerpoint/2010/main" val="16641587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00266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42876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55403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01369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53797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81470817"/>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 Id="rId11" Type="http://schemas.openxmlformats.org/officeDocument/2006/relationships/slideLayout" Target="../slideLayouts/slideLayout33.xml"/><Relationship Id="rId12"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BC418FC3-C0C9-4EE0-A738-E0BEDD9790E4}" type="datetimeFigureOut">
              <a:rPr lang="ja-JP" altLang="en-US" smtClean="0">
                <a:solidFill>
                  <a:prstClr val="black">
                    <a:tint val="75000"/>
                  </a:prstClr>
                </a:solidFill>
                <a:latin typeface="Calibri"/>
                <a:ea typeface="ＭＳ Ｐゴシック"/>
              </a:rPr>
              <a:pPr fontAlgn="auto">
                <a:spcBef>
                  <a:spcPts val="0"/>
                </a:spcBef>
                <a:spcAft>
                  <a:spcPts val="0"/>
                </a:spcAft>
              </a:pPr>
              <a:t>2025/3/27</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D128F3E-9B19-4A21-B2D4-E62F03272E89}" type="slidenum">
              <a:rPr lang="ja-JP" altLang="en-US" smtClean="0">
                <a:solidFill>
                  <a:prstClr val="black">
                    <a:tint val="75000"/>
                  </a:prstClr>
                </a:solidFill>
                <a:latin typeface="Calibri"/>
                <a:ea typeface="ＭＳ Ｐゴシック"/>
              </a:rPr>
              <a:pPr fontAlgn="auto">
                <a:spcBef>
                  <a:spcPts val="0"/>
                </a:spcBef>
                <a:spcAft>
                  <a:spcPts val="0"/>
                </a:spcAft>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614670370"/>
      </p:ext>
    </p:extLst>
  </p:cSld>
  <p:clrMap bg1="lt1" tx1="dk1" bg2="lt2" tx2="dk2" accent1="accent1" accent2="accent2" accent3="accent3" accent4="accent4" accent5="accent5" accent6="accent6" hlink="hlink" folHlink="folHlink"/>
  <p:sldLayoutIdLst>
    <p:sldLayoutId id="2147484100" r:id="rId1"/>
    <p:sldLayoutId id="2147484101" r:id="rId2"/>
    <p:sldLayoutId id="2147484102" r:id="rId3"/>
    <p:sldLayoutId id="2147484103" r:id="rId4"/>
    <p:sldLayoutId id="2147484104" r:id="rId5"/>
    <p:sldLayoutId id="2147484105" r:id="rId6"/>
    <p:sldLayoutId id="2147484106" r:id="rId7"/>
    <p:sldLayoutId id="2147484107" r:id="rId8"/>
    <p:sldLayoutId id="2147484108" r:id="rId9"/>
    <p:sldLayoutId id="2147484109" r:id="rId10"/>
    <p:sldLayoutId id="2147484110"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BA69E4B2-901D-4936-8E57-6497846D84CD}" type="datetimeFigureOut">
              <a:rPr lang="ja-JP" altLang="en-US" smtClean="0">
                <a:solidFill>
                  <a:prstClr val="black">
                    <a:tint val="75000"/>
                  </a:prstClr>
                </a:solidFill>
                <a:latin typeface="Calibri"/>
              </a:rPr>
              <a:pPr fontAlgn="auto">
                <a:spcBef>
                  <a:spcPts val="0"/>
                </a:spcBef>
                <a:spcAft>
                  <a:spcPts val="0"/>
                </a:spcAft>
              </a:pPr>
              <a:t>2025/3/27</a:t>
            </a:fld>
            <a:endParaRPr lang="ja-JP" altLang="en-US">
              <a:solidFill>
                <a:prstClr val="black">
                  <a:tint val="75000"/>
                </a:prstClr>
              </a:solidFill>
              <a:latin typeface="Calibri"/>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ja-JP" altLang="en-US">
              <a:solidFill>
                <a:prstClr val="black">
                  <a:tint val="75000"/>
                </a:prstClr>
              </a:solidFill>
              <a:latin typeface="Calibri"/>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C41D5FA-D2BE-4AFD-9F2E-DF4309AB2DF0}" type="slidenum">
              <a:rPr lang="ja-JP" altLang="en-US" smtClean="0">
                <a:solidFill>
                  <a:prstClr val="black">
                    <a:tint val="75000"/>
                  </a:prstClr>
                </a:solidFill>
                <a:latin typeface="Calibri"/>
              </a:rPr>
              <a:pPr fontAlgn="auto">
                <a:spcBef>
                  <a:spcPts val="0"/>
                </a:spcBef>
                <a:spcAft>
                  <a:spcPts val="0"/>
                </a:spcAft>
              </a:pPr>
              <a:t>‹#›</a:t>
            </a:fld>
            <a:endParaRPr lang="ja-JP" altLang="en-US">
              <a:solidFill>
                <a:prstClr val="black">
                  <a:tint val="75000"/>
                </a:prstClr>
              </a:solidFill>
              <a:latin typeface="Calibri"/>
            </a:endParaRPr>
          </a:p>
        </p:txBody>
      </p:sp>
    </p:spTree>
    <p:extLst>
      <p:ext uri="{BB962C8B-B14F-4D97-AF65-F5344CB8AC3E}">
        <p14:creationId xmlns:p14="http://schemas.microsoft.com/office/powerpoint/2010/main" val="2100984461"/>
      </p:ext>
    </p:extLst>
  </p:cSld>
  <p:clrMap bg1="lt1" tx1="dk1" bg2="lt2" tx2="dk2" accent1="accent1" accent2="accent2" accent3="accent3" accent4="accent4" accent5="accent5" accent6="accent6" hlink="hlink" folHlink="folHlink"/>
  <p:sldLayoutIdLst>
    <p:sldLayoutId id="2147484128" r:id="rId1"/>
    <p:sldLayoutId id="2147484129" r:id="rId2"/>
    <p:sldLayoutId id="2147484130" r:id="rId3"/>
    <p:sldLayoutId id="2147484131" r:id="rId4"/>
    <p:sldLayoutId id="2147484132" r:id="rId5"/>
    <p:sldLayoutId id="2147484133" r:id="rId6"/>
    <p:sldLayoutId id="2147484134" r:id="rId7"/>
    <p:sldLayoutId id="2147484135" r:id="rId8"/>
    <p:sldLayoutId id="2147484136" r:id="rId9"/>
    <p:sldLayoutId id="2147484137" r:id="rId10"/>
    <p:sldLayoutId id="2147484138" r:id="rId11"/>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146" name="タイトル プレースホルダー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p>
        </p:txBody>
      </p:sp>
      <p:sp>
        <p:nvSpPr>
          <p:cNvPr id="6147" name="テキスト プレースホルダー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baseline="0">
                <a:solidFill>
                  <a:prstClr val="black">
                    <a:tint val="75000"/>
                  </a:prstClr>
                </a:solidFill>
                <a:latin typeface="+mn-lt"/>
                <a:ea typeface="+mn-ea"/>
              </a:defRPr>
            </a:lvl1pPr>
          </a:lstStyle>
          <a:p>
            <a:pPr>
              <a:defRPr/>
            </a:pPr>
            <a:fld id="{3B52A620-7EC9-4D38-8A5B-5195B3961368}" type="datetimeFigureOut">
              <a:rPr lang="ja-JP" altLang="en-US"/>
              <a:pPr>
                <a:defRPr/>
              </a:pPr>
              <a:t>2025/3/27</a:t>
            </a:fld>
            <a:endParaRPr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baseline="0">
                <a:solidFill>
                  <a:prstClr val="black">
                    <a:tint val="75000"/>
                  </a:prstClr>
                </a:solidFill>
                <a:latin typeface="+mn-lt"/>
                <a:ea typeface="+mn-ea"/>
              </a:defRPr>
            </a:lvl1pPr>
          </a:lstStyle>
          <a:p>
            <a:pPr>
              <a:defRPr/>
            </a:pPr>
            <a:endParaRPr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baseline="0" smtClean="0">
                <a:solidFill>
                  <a:srgbClr val="898989"/>
                </a:solidFill>
                <a:latin typeface="Calibri" panose="020F0502020204030204" pitchFamily="34" charset="0"/>
                <a:ea typeface="ＭＳ Ｐゴシック" panose="020B0600070205080204" pitchFamily="50" charset="-128"/>
              </a:defRPr>
            </a:lvl1pPr>
          </a:lstStyle>
          <a:p>
            <a:pPr>
              <a:defRPr/>
            </a:pPr>
            <a:fld id="{614902E9-7DFB-4428-B925-FAD48049535B}" type="slidenum">
              <a:rPr lang="ja-JP" altLang="en-US"/>
              <a:pPr>
                <a:defRPr/>
              </a:pPr>
              <a:t>‹#›</a:t>
            </a:fld>
            <a:endParaRPr lang="ja-JP" altLang="en-US"/>
          </a:p>
        </p:txBody>
      </p:sp>
    </p:spTree>
    <p:extLst>
      <p:ext uri="{BB962C8B-B14F-4D97-AF65-F5344CB8AC3E}">
        <p14:creationId xmlns:p14="http://schemas.microsoft.com/office/powerpoint/2010/main" val="3431336991"/>
      </p:ext>
    </p:extLst>
  </p:cSld>
  <p:clrMap bg1="lt1" tx1="dk1" bg2="lt2" tx2="dk2" accent1="accent1" accent2="accent2" accent3="accent3" accent4="accent4" accent5="accent5" accent6="accent6" hlink="hlink" folHlink="folHlink"/>
  <p:sldLayoutIdLst>
    <p:sldLayoutId id="2147484178" r:id="rId1"/>
    <p:sldLayoutId id="2147484179" r:id="rId2"/>
    <p:sldLayoutId id="2147484180" r:id="rId3"/>
    <p:sldLayoutId id="2147484181" r:id="rId4"/>
    <p:sldLayoutId id="2147484182" r:id="rId5"/>
    <p:sldLayoutId id="2147484183" r:id="rId6"/>
    <p:sldLayoutId id="2147484184" r:id="rId7"/>
    <p:sldLayoutId id="2147484185" r:id="rId8"/>
    <p:sldLayoutId id="2147484186" r:id="rId9"/>
    <p:sldLayoutId id="2147484187" r:id="rId10"/>
    <p:sldLayoutId id="2147484188" r:id="rId11"/>
  </p:sldLayoutIdLst>
  <p:transition/>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xml"/><Relationship Id="rId3" Type="http://schemas.openxmlformats.org/officeDocument/2006/relationships/oleObject" Target="../embeddings/oleObject1.bin"/><Relationship Id="rId4" Type="http://schemas.openxmlformats.org/officeDocument/2006/relationships/image" Target="../media/image1.wmf"/><Relationship Id="rId5" Type="http://schemas.openxmlformats.org/officeDocument/2006/relationships/oleObject" Target="../embeddings/oleObject2.bin"/><Relationship Id="rId6" Type="http://schemas.openxmlformats.org/officeDocument/2006/relationships/image" Target="../media/image2.wmf"/><Relationship Id="rId7" Type="http://schemas.openxmlformats.org/officeDocument/2006/relationships/oleObject" Target="../embeddings/oleObject3.bin"/><Relationship Id="rId8" Type="http://schemas.openxmlformats.org/officeDocument/2006/relationships/image" Target="../media/image3.wmf"/><Relationship Id="rId9" Type="http://schemas.openxmlformats.org/officeDocument/2006/relationships/oleObject" Target="../embeddings/oleObject4.bin"/><Relationship Id="rId10" Type="http://schemas.openxmlformats.org/officeDocument/2006/relationships/image" Target="../media/image4.wmf"/><Relationship Id="rId11" Type="http://schemas.openxmlformats.org/officeDocument/2006/relationships/oleObject" Target="../embeddings/oleObject5.bin"/><Relationship Id="rId12" Type="http://schemas.openxmlformats.org/officeDocument/2006/relationships/image" Target="../media/image5.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4.xml"/><Relationship Id="rId3" Type="http://schemas.openxmlformats.org/officeDocument/2006/relationships/oleObject" Target="../embeddings/oleObject6.bin"/><Relationship Id="rId4" Type="http://schemas.openxmlformats.org/officeDocument/2006/relationships/image" Target="../media/image6.wmf"/><Relationship Id="rId5" Type="http://schemas.openxmlformats.org/officeDocument/2006/relationships/oleObject" Target="../embeddings/oleObject7.bin"/><Relationship Id="rId6" Type="http://schemas.openxmlformats.org/officeDocument/2006/relationships/image" Target="../media/image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角丸四角形 45"/>
          <p:cNvSpPr/>
          <p:nvPr/>
        </p:nvSpPr>
        <p:spPr>
          <a:xfrm>
            <a:off x="1522413" y="5286375"/>
            <a:ext cx="2957512" cy="1009650"/>
          </a:xfrm>
          <a:prstGeom prst="roundRect">
            <a:avLst/>
          </a:prstGeom>
        </p:spPr>
        <p:style>
          <a:lnRef idx="2">
            <a:schemeClr val="accent4"/>
          </a:lnRef>
          <a:fillRef idx="1">
            <a:schemeClr val="lt1"/>
          </a:fillRef>
          <a:effectRef idx="0">
            <a:schemeClr val="accent4"/>
          </a:effectRef>
          <a:fontRef idx="minor">
            <a:schemeClr val="dk1"/>
          </a:fontRef>
        </p:style>
        <p:txBody>
          <a:bodyPr anchor="ctr"/>
          <a:lstStyle/>
          <a:p>
            <a:pPr algn="ctr">
              <a:defRPr/>
            </a:pPr>
            <a:endParaRPr lang="ja-JP" altLang="en-US" b="1">
              <a:solidFill>
                <a:prstClr val="black"/>
              </a:solidFill>
            </a:endParaRPr>
          </a:p>
        </p:txBody>
      </p:sp>
      <p:sp>
        <p:nvSpPr>
          <p:cNvPr id="408579" name="テキスト ボックス 12"/>
          <p:cNvSpPr txBox="1">
            <a:spLocks noChangeArrowheads="1"/>
          </p:cNvSpPr>
          <p:nvPr/>
        </p:nvSpPr>
        <p:spPr bwMode="auto">
          <a:xfrm>
            <a:off x="250825" y="188913"/>
            <a:ext cx="731996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Carrier density and mobility instability at high temperatures</a:t>
            </a:r>
          </a:p>
        </p:txBody>
      </p:sp>
      <p:grpSp>
        <p:nvGrpSpPr>
          <p:cNvPr id="408580" name="グループ化 1"/>
          <p:cNvGrpSpPr>
            <a:grpSpLocks/>
          </p:cNvGrpSpPr>
          <p:nvPr/>
        </p:nvGrpSpPr>
        <p:grpSpPr bwMode="auto">
          <a:xfrm>
            <a:off x="-107950" y="981075"/>
            <a:ext cx="5256213" cy="4321175"/>
            <a:chOff x="-323850" y="836613"/>
            <a:chExt cx="5327650" cy="4537075"/>
          </a:xfrm>
        </p:grpSpPr>
        <p:sp>
          <p:nvSpPr>
            <p:cNvPr id="5" name="フリーフォーム 4"/>
            <p:cNvSpPr/>
            <p:nvPr/>
          </p:nvSpPr>
          <p:spPr>
            <a:xfrm>
              <a:off x="903875" y="1553344"/>
              <a:ext cx="3268032" cy="2300207"/>
            </a:xfrm>
            <a:custGeom>
              <a:avLst/>
              <a:gdLst>
                <a:gd name="connsiteX0" fmla="*/ 3102902 w 3267289"/>
                <a:gd name="connsiteY0" fmla="*/ 1518186 h 2299022"/>
                <a:gd name="connsiteX1" fmla="*/ 2640565 w 3267289"/>
                <a:gd name="connsiteY1" fmla="*/ 1425719 h 2299022"/>
                <a:gd name="connsiteX2" fmla="*/ 1767262 w 3267289"/>
                <a:gd name="connsiteY2" fmla="*/ 922285 h 2299022"/>
                <a:gd name="connsiteX3" fmla="*/ 1181635 w 3267289"/>
                <a:gd name="connsiteY3" fmla="*/ 429125 h 2299022"/>
                <a:gd name="connsiteX4" fmla="*/ 739846 w 3267289"/>
                <a:gd name="connsiteY4" fmla="*/ 90078 h 2299022"/>
                <a:gd name="connsiteX5" fmla="*/ 298057 w 3267289"/>
                <a:gd name="connsiteY5" fmla="*/ 59256 h 2299022"/>
                <a:gd name="connsiteX6" fmla="*/ 107 w 3267289"/>
                <a:gd name="connsiteY6" fmla="*/ 809269 h 2299022"/>
                <a:gd name="connsiteX7" fmla="*/ 328880 w 3267289"/>
                <a:gd name="connsiteY7" fmla="*/ 1220235 h 2299022"/>
                <a:gd name="connsiteX8" fmla="*/ 760394 w 3267289"/>
                <a:gd name="connsiteY8" fmla="*/ 1353800 h 2299022"/>
                <a:gd name="connsiteX9" fmla="*/ 1253554 w 3267289"/>
                <a:gd name="connsiteY9" fmla="*/ 1477089 h 2299022"/>
                <a:gd name="connsiteX10" fmla="*/ 1849455 w 3267289"/>
                <a:gd name="connsiteY10" fmla="*/ 1610653 h 2299022"/>
                <a:gd name="connsiteX11" fmla="*/ 2650839 w 3267289"/>
                <a:gd name="connsiteY11" fmla="*/ 1970249 h 2299022"/>
                <a:gd name="connsiteX12" fmla="*/ 3267289 w 3267289"/>
                <a:gd name="connsiteY12" fmla="*/ 2299022 h 2299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67289" h="2299022">
                  <a:moveTo>
                    <a:pt x="3102902" y="1518186"/>
                  </a:moveTo>
                  <a:cubicBezTo>
                    <a:pt x="2983037" y="1521611"/>
                    <a:pt x="2863172" y="1525036"/>
                    <a:pt x="2640565" y="1425719"/>
                  </a:cubicBezTo>
                  <a:cubicBezTo>
                    <a:pt x="2417958" y="1326402"/>
                    <a:pt x="2010417" y="1088384"/>
                    <a:pt x="1767262" y="922285"/>
                  </a:cubicBezTo>
                  <a:cubicBezTo>
                    <a:pt x="1524107" y="756186"/>
                    <a:pt x="1352871" y="567826"/>
                    <a:pt x="1181635" y="429125"/>
                  </a:cubicBezTo>
                  <a:cubicBezTo>
                    <a:pt x="1010399" y="290424"/>
                    <a:pt x="887109" y="151723"/>
                    <a:pt x="739846" y="90078"/>
                  </a:cubicBezTo>
                  <a:cubicBezTo>
                    <a:pt x="592583" y="28433"/>
                    <a:pt x="421347" y="-60609"/>
                    <a:pt x="298057" y="59256"/>
                  </a:cubicBezTo>
                  <a:cubicBezTo>
                    <a:pt x="174767" y="179121"/>
                    <a:pt x="-5030" y="615773"/>
                    <a:pt x="107" y="809269"/>
                  </a:cubicBezTo>
                  <a:cubicBezTo>
                    <a:pt x="5244" y="1002765"/>
                    <a:pt x="202166" y="1129480"/>
                    <a:pt x="328880" y="1220235"/>
                  </a:cubicBezTo>
                  <a:cubicBezTo>
                    <a:pt x="455594" y="1310990"/>
                    <a:pt x="606282" y="1310991"/>
                    <a:pt x="760394" y="1353800"/>
                  </a:cubicBezTo>
                  <a:cubicBezTo>
                    <a:pt x="914506" y="1396609"/>
                    <a:pt x="1072044" y="1434280"/>
                    <a:pt x="1253554" y="1477089"/>
                  </a:cubicBezTo>
                  <a:cubicBezTo>
                    <a:pt x="1435064" y="1519898"/>
                    <a:pt x="1616574" y="1528460"/>
                    <a:pt x="1849455" y="1610653"/>
                  </a:cubicBezTo>
                  <a:cubicBezTo>
                    <a:pt x="2082336" y="1692846"/>
                    <a:pt x="2414533" y="1855521"/>
                    <a:pt x="2650839" y="1970249"/>
                  </a:cubicBezTo>
                  <a:cubicBezTo>
                    <a:pt x="2887145" y="2084977"/>
                    <a:pt x="3077217" y="2191999"/>
                    <a:pt x="3267289" y="2299022"/>
                  </a:cubicBezTo>
                </a:path>
              </a:pathLst>
            </a:custGeom>
            <a:ln>
              <a:solidFill>
                <a:srgbClr val="FF0000"/>
              </a:solidFill>
            </a:ln>
          </p:spPr>
          <p:style>
            <a:lnRef idx="3">
              <a:schemeClr val="accent2"/>
            </a:lnRef>
            <a:fillRef idx="0">
              <a:schemeClr val="accent2"/>
            </a:fillRef>
            <a:effectRef idx="2">
              <a:schemeClr val="accent2"/>
            </a:effectRef>
            <a:fontRef idx="minor">
              <a:schemeClr val="tx1"/>
            </a:fontRef>
          </p:style>
          <p:txBody>
            <a:bodyPr anchor="ctr"/>
            <a:lstStyle/>
            <a:p>
              <a:pPr algn="ctr">
                <a:defRPr/>
              </a:pPr>
              <a:endParaRPr lang="ja-JP" altLang="en-US" b="1">
                <a:solidFill>
                  <a:prstClr val="black"/>
                </a:solidFill>
              </a:endParaRPr>
            </a:p>
          </p:txBody>
        </p:sp>
        <p:sp>
          <p:nvSpPr>
            <p:cNvPr id="6" name="フリーフォーム 5"/>
            <p:cNvSpPr/>
            <p:nvPr/>
          </p:nvSpPr>
          <p:spPr>
            <a:xfrm>
              <a:off x="934447" y="2555102"/>
              <a:ext cx="3216543" cy="1463465"/>
            </a:xfrm>
            <a:custGeom>
              <a:avLst/>
              <a:gdLst>
                <a:gd name="connsiteX0" fmla="*/ 3215822 w 3215822"/>
                <a:gd name="connsiteY0" fmla="*/ 1317013 h 1460852"/>
                <a:gd name="connsiteX1" fmla="*/ 2609646 w 3215822"/>
                <a:gd name="connsiteY1" fmla="*/ 1029337 h 1460852"/>
                <a:gd name="connsiteX2" fmla="*/ 1828810 w 3215822"/>
                <a:gd name="connsiteY2" fmla="*/ 567000 h 1460852"/>
                <a:gd name="connsiteX3" fmla="*/ 1181538 w 3215822"/>
                <a:gd name="connsiteY3" fmla="*/ 340968 h 1460852"/>
                <a:gd name="connsiteX4" fmla="*/ 729475 w 3215822"/>
                <a:gd name="connsiteY4" fmla="*/ 125211 h 1460852"/>
                <a:gd name="connsiteX5" fmla="*/ 328783 w 3215822"/>
                <a:gd name="connsiteY5" fmla="*/ 32744 h 1460852"/>
                <a:gd name="connsiteX6" fmla="*/ 10 w 3215822"/>
                <a:gd name="connsiteY6" fmla="*/ 22469 h 1460852"/>
                <a:gd name="connsiteX7" fmla="*/ 339058 w 3215822"/>
                <a:gd name="connsiteY7" fmla="*/ 320420 h 1460852"/>
                <a:gd name="connsiteX8" fmla="*/ 750024 w 3215822"/>
                <a:gd name="connsiteY8" fmla="*/ 474532 h 1460852"/>
                <a:gd name="connsiteX9" fmla="*/ 1191813 w 3215822"/>
                <a:gd name="connsiteY9" fmla="*/ 597822 h 1460852"/>
                <a:gd name="connsiteX10" fmla="*/ 1808262 w 3215822"/>
                <a:gd name="connsiteY10" fmla="*/ 772483 h 1460852"/>
                <a:gd name="connsiteX11" fmla="*/ 2619920 w 3215822"/>
                <a:gd name="connsiteY11" fmla="*/ 1152627 h 1460852"/>
                <a:gd name="connsiteX12" fmla="*/ 3164451 w 3215822"/>
                <a:gd name="connsiteY12" fmla="*/ 1460852 h 146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15822" h="1460852">
                  <a:moveTo>
                    <a:pt x="3215822" y="1317013"/>
                  </a:moveTo>
                  <a:cubicBezTo>
                    <a:pt x="3028318" y="1235676"/>
                    <a:pt x="2840815" y="1154339"/>
                    <a:pt x="2609646" y="1029337"/>
                  </a:cubicBezTo>
                  <a:cubicBezTo>
                    <a:pt x="2378477" y="904335"/>
                    <a:pt x="2066828" y="681728"/>
                    <a:pt x="1828810" y="567000"/>
                  </a:cubicBezTo>
                  <a:cubicBezTo>
                    <a:pt x="1590792" y="452272"/>
                    <a:pt x="1364760" y="414599"/>
                    <a:pt x="1181538" y="340968"/>
                  </a:cubicBezTo>
                  <a:cubicBezTo>
                    <a:pt x="998315" y="267336"/>
                    <a:pt x="871601" y="176582"/>
                    <a:pt x="729475" y="125211"/>
                  </a:cubicBezTo>
                  <a:cubicBezTo>
                    <a:pt x="587349" y="73840"/>
                    <a:pt x="450360" y="49868"/>
                    <a:pt x="328783" y="32744"/>
                  </a:cubicBezTo>
                  <a:cubicBezTo>
                    <a:pt x="207205" y="15620"/>
                    <a:pt x="-1702" y="-25477"/>
                    <a:pt x="10" y="22469"/>
                  </a:cubicBezTo>
                  <a:cubicBezTo>
                    <a:pt x="1722" y="70415"/>
                    <a:pt x="214056" y="245076"/>
                    <a:pt x="339058" y="320420"/>
                  </a:cubicBezTo>
                  <a:cubicBezTo>
                    <a:pt x="464060" y="395764"/>
                    <a:pt x="607898" y="428298"/>
                    <a:pt x="750024" y="474532"/>
                  </a:cubicBezTo>
                  <a:cubicBezTo>
                    <a:pt x="892150" y="520766"/>
                    <a:pt x="1191813" y="597822"/>
                    <a:pt x="1191813" y="597822"/>
                  </a:cubicBezTo>
                  <a:cubicBezTo>
                    <a:pt x="1368186" y="647480"/>
                    <a:pt x="1570244" y="680015"/>
                    <a:pt x="1808262" y="772483"/>
                  </a:cubicBezTo>
                  <a:cubicBezTo>
                    <a:pt x="2046280" y="864950"/>
                    <a:pt x="2393888" y="1037899"/>
                    <a:pt x="2619920" y="1152627"/>
                  </a:cubicBezTo>
                  <a:cubicBezTo>
                    <a:pt x="2845951" y="1267355"/>
                    <a:pt x="3005201" y="1364103"/>
                    <a:pt x="3164451" y="1460852"/>
                  </a:cubicBezTo>
                </a:path>
              </a:pathLst>
            </a:custGeom>
            <a:ln>
              <a:solidFill>
                <a:srgbClr val="0070C0"/>
              </a:solidFill>
            </a:ln>
          </p:spPr>
          <p:style>
            <a:lnRef idx="3">
              <a:schemeClr val="accent1"/>
            </a:lnRef>
            <a:fillRef idx="0">
              <a:schemeClr val="accent1"/>
            </a:fillRef>
            <a:effectRef idx="2">
              <a:schemeClr val="accent1"/>
            </a:effectRef>
            <a:fontRef idx="minor">
              <a:schemeClr val="tx1"/>
            </a:fontRef>
          </p:style>
          <p:txBody>
            <a:bodyPr anchor="ctr"/>
            <a:lstStyle/>
            <a:p>
              <a:pPr algn="ctr">
                <a:defRPr/>
              </a:pPr>
              <a:endParaRPr lang="ja-JP" altLang="en-US" b="1">
                <a:solidFill>
                  <a:prstClr val="black"/>
                </a:solidFill>
              </a:endParaRPr>
            </a:p>
          </p:txBody>
        </p:sp>
        <p:sp>
          <p:nvSpPr>
            <p:cNvPr id="7" name="フリーフォーム 6"/>
            <p:cNvSpPr/>
            <p:nvPr/>
          </p:nvSpPr>
          <p:spPr>
            <a:xfrm>
              <a:off x="894221" y="2640109"/>
              <a:ext cx="3216542" cy="1366790"/>
            </a:xfrm>
            <a:custGeom>
              <a:avLst/>
              <a:gdLst>
                <a:gd name="connsiteX0" fmla="*/ 3113205 w 3215947"/>
                <a:gd name="connsiteY0" fmla="*/ 1366134 h 1366134"/>
                <a:gd name="connsiteX1" fmla="*/ 2650868 w 3215947"/>
                <a:gd name="connsiteY1" fmla="*/ 1129829 h 1366134"/>
                <a:gd name="connsiteX2" fmla="*/ 1839210 w 3215947"/>
                <a:gd name="connsiteY2" fmla="*/ 616121 h 1366134"/>
                <a:gd name="connsiteX3" fmla="*/ 1222760 w 3215947"/>
                <a:gd name="connsiteY3" fmla="*/ 297622 h 1366134"/>
                <a:gd name="connsiteX4" fmla="*/ 739875 w 3215947"/>
                <a:gd name="connsiteY4" fmla="*/ 102413 h 1366134"/>
                <a:gd name="connsiteX5" fmla="*/ 370005 w 3215947"/>
                <a:gd name="connsiteY5" fmla="*/ 20220 h 1366134"/>
                <a:gd name="connsiteX6" fmla="*/ 136 w 3215947"/>
                <a:gd name="connsiteY6" fmla="*/ 20220 h 1366134"/>
                <a:gd name="connsiteX7" fmla="*/ 411102 w 3215947"/>
                <a:gd name="connsiteY7" fmla="*/ 246251 h 1366134"/>
                <a:gd name="connsiteX8" fmla="*/ 770697 w 3215947"/>
                <a:gd name="connsiteY8" fmla="*/ 328444 h 1366134"/>
                <a:gd name="connsiteX9" fmla="*/ 1325502 w 3215947"/>
                <a:gd name="connsiteY9" fmla="*/ 462009 h 1366134"/>
                <a:gd name="connsiteX10" fmla="*/ 1849484 w 3215947"/>
                <a:gd name="connsiteY10" fmla="*/ 646943 h 1366134"/>
                <a:gd name="connsiteX11" fmla="*/ 2702239 w 3215947"/>
                <a:gd name="connsiteY11" fmla="*/ 1047635 h 1366134"/>
                <a:gd name="connsiteX12" fmla="*/ 3215947 w 3215947"/>
                <a:gd name="connsiteY12" fmla="*/ 1325038 h 1366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15947" h="1366134">
                  <a:moveTo>
                    <a:pt x="3113205" y="1366134"/>
                  </a:moveTo>
                  <a:cubicBezTo>
                    <a:pt x="2988202" y="1310482"/>
                    <a:pt x="2863200" y="1254831"/>
                    <a:pt x="2650868" y="1129829"/>
                  </a:cubicBezTo>
                  <a:cubicBezTo>
                    <a:pt x="2438535" y="1004827"/>
                    <a:pt x="2077228" y="754822"/>
                    <a:pt x="1839210" y="616121"/>
                  </a:cubicBezTo>
                  <a:cubicBezTo>
                    <a:pt x="1601192" y="477420"/>
                    <a:pt x="1405982" y="383240"/>
                    <a:pt x="1222760" y="297622"/>
                  </a:cubicBezTo>
                  <a:cubicBezTo>
                    <a:pt x="1039538" y="212004"/>
                    <a:pt x="882001" y="148647"/>
                    <a:pt x="739875" y="102413"/>
                  </a:cubicBezTo>
                  <a:cubicBezTo>
                    <a:pt x="597749" y="56179"/>
                    <a:pt x="493295" y="33919"/>
                    <a:pt x="370005" y="20220"/>
                  </a:cubicBezTo>
                  <a:cubicBezTo>
                    <a:pt x="246715" y="6521"/>
                    <a:pt x="-6713" y="-17452"/>
                    <a:pt x="136" y="20220"/>
                  </a:cubicBezTo>
                  <a:cubicBezTo>
                    <a:pt x="6985" y="57892"/>
                    <a:pt x="282675" y="194880"/>
                    <a:pt x="411102" y="246251"/>
                  </a:cubicBezTo>
                  <a:cubicBezTo>
                    <a:pt x="539529" y="297622"/>
                    <a:pt x="770697" y="328444"/>
                    <a:pt x="770697" y="328444"/>
                  </a:cubicBezTo>
                  <a:cubicBezTo>
                    <a:pt x="923097" y="364404"/>
                    <a:pt x="1145704" y="408926"/>
                    <a:pt x="1325502" y="462009"/>
                  </a:cubicBezTo>
                  <a:cubicBezTo>
                    <a:pt x="1505300" y="515092"/>
                    <a:pt x="1620028" y="549339"/>
                    <a:pt x="1849484" y="646943"/>
                  </a:cubicBezTo>
                  <a:cubicBezTo>
                    <a:pt x="2078940" y="744547"/>
                    <a:pt x="2474495" y="934619"/>
                    <a:pt x="2702239" y="1047635"/>
                  </a:cubicBezTo>
                  <a:cubicBezTo>
                    <a:pt x="2929983" y="1160651"/>
                    <a:pt x="3072965" y="1242844"/>
                    <a:pt x="3215947" y="1325038"/>
                  </a:cubicBezTo>
                </a:path>
              </a:pathLst>
            </a:custGeom>
            <a:ln>
              <a:solidFill>
                <a:srgbClr val="00B050"/>
              </a:solidFill>
            </a:ln>
          </p:spPr>
          <p:style>
            <a:lnRef idx="3">
              <a:schemeClr val="accent3"/>
            </a:lnRef>
            <a:fillRef idx="0">
              <a:schemeClr val="accent3"/>
            </a:fillRef>
            <a:effectRef idx="2">
              <a:schemeClr val="accent3"/>
            </a:effectRef>
            <a:fontRef idx="minor">
              <a:schemeClr val="tx1"/>
            </a:fontRef>
          </p:style>
          <p:txBody>
            <a:bodyPr anchor="ctr"/>
            <a:lstStyle/>
            <a:p>
              <a:pPr algn="ctr">
                <a:defRPr/>
              </a:pPr>
              <a:endParaRPr lang="ja-JP" altLang="en-US" b="1">
                <a:solidFill>
                  <a:prstClr val="black"/>
                </a:solidFill>
              </a:endParaRPr>
            </a:p>
          </p:txBody>
        </p:sp>
        <p:graphicFrame>
          <p:nvGraphicFramePr>
            <p:cNvPr id="408615" name="Object 314"/>
            <p:cNvGraphicFramePr>
              <a:graphicFrameLocks noChangeAspect="1"/>
            </p:cNvGraphicFramePr>
            <p:nvPr/>
          </p:nvGraphicFramePr>
          <p:xfrm>
            <a:off x="-323850" y="836613"/>
            <a:ext cx="5327650" cy="4537075"/>
          </p:xfrm>
          <a:graphic>
            <a:graphicData uri="http://schemas.openxmlformats.org/presentationml/2006/ole">
              <mc:AlternateContent xmlns:mc="http://schemas.openxmlformats.org/markup-compatibility/2006">
                <mc:Choice xmlns:v="urn:schemas-microsoft-com:vml" Requires="v">
                  <p:oleObj r:id="rId3" imgW="4158691" imgH="2905354" progId="Origin50.Graph">
                    <p:embed/>
                  </p:oleObj>
                </mc:Choice>
                <mc:Fallback>
                  <p:oleObj r:id="rId3" imgW="4158691" imgH="2905354" progId="Origin50.Grap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836613"/>
                          <a:ext cx="5327650"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12" name="直線矢印コネクタ 11"/>
            <p:cNvCxnSpPr/>
            <p:nvPr/>
          </p:nvCxnSpPr>
          <p:spPr>
            <a:xfrm flipH="1" flipV="1">
              <a:off x="3203244" y="2555102"/>
              <a:ext cx="505250" cy="363366"/>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408617" name="テキスト ボックス 13"/>
            <p:cNvSpPr txBox="1">
              <a:spLocks noChangeArrowheads="1"/>
            </p:cNvSpPr>
            <p:nvPr/>
          </p:nvSpPr>
          <p:spPr bwMode="auto">
            <a:xfrm>
              <a:off x="2981325" y="2238375"/>
              <a:ext cx="9302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b="1">
                  <a:solidFill>
                    <a:srgbClr val="FF0000"/>
                  </a:solidFill>
                </a:rPr>
                <a:t>1</a:t>
              </a:r>
              <a:r>
                <a:rPr lang="en-US" altLang="ja-JP" sz="1800" b="1" baseline="30000">
                  <a:solidFill>
                    <a:srgbClr val="FF0000"/>
                  </a:solidFill>
                </a:rPr>
                <a:t>st</a:t>
              </a:r>
              <a:r>
                <a:rPr lang="en-US" altLang="ja-JP" sz="1800" b="1">
                  <a:solidFill>
                    <a:srgbClr val="FF0000"/>
                  </a:solidFill>
                </a:rPr>
                <a:t> cycle</a:t>
              </a:r>
              <a:endParaRPr lang="ja-JP" altLang="en-US" sz="1800" b="1">
                <a:solidFill>
                  <a:srgbClr val="FF0000"/>
                </a:solidFill>
              </a:endParaRPr>
            </a:p>
          </p:txBody>
        </p:sp>
        <p:sp>
          <p:nvSpPr>
            <p:cNvPr id="408618" name="テキスト ボックス 15"/>
            <p:cNvSpPr txBox="1">
              <a:spLocks noChangeArrowheads="1"/>
            </p:cNvSpPr>
            <p:nvPr/>
          </p:nvSpPr>
          <p:spPr bwMode="auto">
            <a:xfrm>
              <a:off x="1522413" y="2325688"/>
              <a:ext cx="9794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b="1">
                  <a:solidFill>
                    <a:srgbClr val="0070C0"/>
                  </a:solidFill>
                </a:rPr>
                <a:t>2</a:t>
              </a:r>
              <a:r>
                <a:rPr lang="en-US" altLang="ja-JP" sz="1800" b="1" baseline="30000">
                  <a:solidFill>
                    <a:srgbClr val="0070C0"/>
                  </a:solidFill>
                </a:rPr>
                <a:t>nd</a:t>
              </a:r>
              <a:r>
                <a:rPr lang="en-US" altLang="ja-JP" sz="1800" b="1">
                  <a:solidFill>
                    <a:srgbClr val="0070C0"/>
                  </a:solidFill>
                </a:rPr>
                <a:t> cycle</a:t>
              </a:r>
              <a:endParaRPr lang="ja-JP" altLang="en-US" sz="1800" b="1">
                <a:solidFill>
                  <a:srgbClr val="0070C0"/>
                </a:solidFill>
              </a:endParaRPr>
            </a:p>
          </p:txBody>
        </p:sp>
        <p:sp>
          <p:nvSpPr>
            <p:cNvPr id="408619" name="テキスト ボックス 17"/>
            <p:cNvSpPr txBox="1">
              <a:spLocks noChangeArrowheads="1"/>
            </p:cNvSpPr>
            <p:nvPr/>
          </p:nvSpPr>
          <p:spPr bwMode="auto">
            <a:xfrm>
              <a:off x="920750" y="3068638"/>
              <a:ext cx="9509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b="1">
                  <a:solidFill>
                    <a:srgbClr val="00B050"/>
                  </a:solidFill>
                </a:rPr>
                <a:t>3</a:t>
              </a:r>
              <a:r>
                <a:rPr lang="en-US" altLang="ja-JP" sz="1800" b="1" baseline="30000">
                  <a:solidFill>
                    <a:srgbClr val="00B050"/>
                  </a:solidFill>
                </a:rPr>
                <a:t>rd</a:t>
              </a:r>
              <a:r>
                <a:rPr lang="en-US" altLang="ja-JP" sz="1800" b="1">
                  <a:solidFill>
                    <a:srgbClr val="00B050"/>
                  </a:solidFill>
                </a:rPr>
                <a:t> cycle</a:t>
              </a:r>
              <a:endParaRPr lang="ja-JP" altLang="en-US" sz="1800" b="1">
                <a:solidFill>
                  <a:srgbClr val="00B050"/>
                </a:solidFill>
              </a:endParaRPr>
            </a:p>
          </p:txBody>
        </p:sp>
        <p:cxnSp>
          <p:nvCxnSpPr>
            <p:cNvPr id="21" name="直線矢印コネクタ 20"/>
            <p:cNvCxnSpPr>
              <a:endCxn id="408618" idx="2"/>
            </p:cNvCxnSpPr>
            <p:nvPr/>
          </p:nvCxnSpPr>
          <p:spPr>
            <a:xfrm flipH="1" flipV="1">
              <a:off x="2010919" y="2695114"/>
              <a:ext cx="490768" cy="223353"/>
            </a:xfrm>
            <a:prstGeom prst="straightConnector1">
              <a:avLst/>
            </a:prstGeom>
            <a:ln>
              <a:solidFill>
                <a:srgbClr val="0070C0"/>
              </a:solidFill>
              <a:tailEnd type="arrow"/>
            </a:ln>
          </p:spPr>
          <p:style>
            <a:lnRef idx="2">
              <a:schemeClr val="accent1"/>
            </a:lnRef>
            <a:fillRef idx="0">
              <a:schemeClr val="accent1"/>
            </a:fillRef>
            <a:effectRef idx="1">
              <a:schemeClr val="accent1"/>
            </a:effectRef>
            <a:fontRef idx="minor">
              <a:schemeClr val="tx1"/>
            </a:fontRef>
          </p:style>
        </p:cxnSp>
        <p:cxnSp>
          <p:nvCxnSpPr>
            <p:cNvPr id="23" name="直線矢印コネクタ 22"/>
            <p:cNvCxnSpPr>
              <a:endCxn id="408619" idx="0"/>
            </p:cNvCxnSpPr>
            <p:nvPr/>
          </p:nvCxnSpPr>
          <p:spPr>
            <a:xfrm>
              <a:off x="934447" y="2918468"/>
              <a:ext cx="461805" cy="150014"/>
            </a:xfrm>
            <a:prstGeom prst="straightConnector1">
              <a:avLst/>
            </a:prstGeom>
            <a:ln>
              <a:solidFill>
                <a:srgbClr val="00B050"/>
              </a:solidFill>
              <a:tailEnd type="arrow"/>
            </a:ln>
          </p:spPr>
          <p:style>
            <a:lnRef idx="2">
              <a:schemeClr val="accent3"/>
            </a:lnRef>
            <a:fillRef idx="0">
              <a:schemeClr val="accent3"/>
            </a:fillRef>
            <a:effectRef idx="1">
              <a:schemeClr val="accent3"/>
            </a:effectRef>
            <a:fontRef idx="minor">
              <a:schemeClr val="tx1"/>
            </a:fontRef>
          </p:style>
        </p:cxnSp>
      </p:grpSp>
      <p:graphicFrame>
        <p:nvGraphicFramePr>
          <p:cNvPr id="408581" name="Object 316"/>
          <p:cNvGraphicFramePr>
            <a:graphicFrameLocks noChangeAspect="1"/>
          </p:cNvGraphicFramePr>
          <p:nvPr/>
        </p:nvGraphicFramePr>
        <p:xfrm>
          <a:off x="1765300" y="5334000"/>
          <a:ext cx="2432050" cy="889000"/>
        </p:xfrm>
        <a:graphic>
          <a:graphicData uri="http://schemas.openxmlformats.org/presentationml/2006/ole">
            <mc:AlternateContent xmlns:mc="http://schemas.openxmlformats.org/markup-compatibility/2006">
              <mc:Choice xmlns:v="urn:schemas-microsoft-com:vml" Requires="v">
                <p:oleObj name="数式" r:id="rId5" imgW="1180588" imgH="431613" progId="Equation.3">
                  <p:embed/>
                </p:oleObj>
              </mc:Choice>
              <mc:Fallback>
                <p:oleObj name="数式" r:id="rId5" imgW="1180588" imgH="431613"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65300" y="5334000"/>
                        <a:ext cx="243205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08582" name="テキスト ボックス 40"/>
          <p:cNvSpPr txBox="1">
            <a:spLocks noChangeArrowheads="1"/>
          </p:cNvSpPr>
          <p:nvPr/>
        </p:nvSpPr>
        <p:spPr bwMode="auto">
          <a:xfrm>
            <a:off x="3559175" y="5373688"/>
            <a:ext cx="2778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b="1">
                <a:solidFill>
                  <a:srgbClr val="000000"/>
                </a:solidFill>
              </a:rPr>
              <a:t> </a:t>
            </a:r>
          </a:p>
        </p:txBody>
      </p:sp>
      <p:sp>
        <p:nvSpPr>
          <p:cNvPr id="20" name="右矢印 19"/>
          <p:cNvSpPr/>
          <p:nvPr/>
        </p:nvSpPr>
        <p:spPr>
          <a:xfrm>
            <a:off x="5597525" y="5334000"/>
            <a:ext cx="401638" cy="4778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b="1">
              <a:solidFill>
                <a:prstClr val="white"/>
              </a:solidFill>
            </a:endParaRPr>
          </a:p>
        </p:txBody>
      </p:sp>
      <p:sp>
        <p:nvSpPr>
          <p:cNvPr id="408584" name="テキスト ボックス 21"/>
          <p:cNvSpPr txBox="1">
            <a:spLocks noChangeArrowheads="1"/>
          </p:cNvSpPr>
          <p:nvPr/>
        </p:nvSpPr>
        <p:spPr bwMode="auto">
          <a:xfrm>
            <a:off x="420688" y="6296025"/>
            <a:ext cx="49371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Assuming Boltzmann-type temperature dependence</a:t>
            </a:r>
            <a:endParaRPr lang="en-US" altLang="ja-JP" sz="2800" b="1">
              <a:solidFill>
                <a:srgbClr val="000000"/>
              </a:solidFill>
              <a:cs typeface="Times New Roman" panose="02020603050405020304" pitchFamily="18" charset="0"/>
            </a:endParaRPr>
          </a:p>
        </p:txBody>
      </p:sp>
      <p:sp>
        <p:nvSpPr>
          <p:cNvPr id="408585" name="テキスト ボックス 43"/>
          <p:cNvSpPr txBox="1">
            <a:spLocks noChangeArrowheads="1"/>
          </p:cNvSpPr>
          <p:nvPr/>
        </p:nvSpPr>
        <p:spPr bwMode="auto">
          <a:xfrm>
            <a:off x="4775200" y="5154613"/>
            <a:ext cx="7493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b="1">
                <a:solidFill>
                  <a:srgbClr val="000000"/>
                </a:solidFill>
              </a:rPr>
              <a:t> </a:t>
            </a:r>
            <a:r>
              <a:rPr lang="en-US" altLang="ja-JP" sz="4400" b="1" i="1">
                <a:solidFill>
                  <a:srgbClr val="000000"/>
                </a:solidFill>
                <a:latin typeface="Times New Roman" panose="02020603050405020304" pitchFamily="18" charset="0"/>
                <a:cs typeface="Times New Roman" panose="02020603050405020304" pitchFamily="18" charset="0"/>
              </a:rPr>
              <a:t>μ0</a:t>
            </a:r>
            <a:endParaRPr lang="ja-JP" altLang="en-US" b="1">
              <a:solidFill>
                <a:srgbClr val="000000"/>
              </a:solidFill>
            </a:endParaRPr>
          </a:p>
        </p:txBody>
      </p:sp>
      <p:grpSp>
        <p:nvGrpSpPr>
          <p:cNvPr id="408586" name="グループ化 2"/>
          <p:cNvGrpSpPr>
            <a:grpSpLocks/>
          </p:cNvGrpSpPr>
          <p:nvPr/>
        </p:nvGrpSpPr>
        <p:grpSpPr bwMode="auto">
          <a:xfrm>
            <a:off x="4284663" y="981075"/>
            <a:ext cx="5254625" cy="4319588"/>
            <a:chOff x="3933825" y="854075"/>
            <a:chExt cx="5743575" cy="4554538"/>
          </a:xfrm>
        </p:grpSpPr>
        <p:cxnSp>
          <p:nvCxnSpPr>
            <p:cNvPr id="26" name="直線コネクタ 25"/>
            <p:cNvCxnSpPr/>
            <p:nvPr/>
          </p:nvCxnSpPr>
          <p:spPr>
            <a:xfrm flipH="1" flipV="1">
              <a:off x="5030483" y="1553743"/>
              <a:ext cx="2866582" cy="1544961"/>
            </a:xfrm>
            <a:prstGeom prst="line">
              <a:avLst/>
            </a:prstGeom>
            <a:ln>
              <a:tailEnd type="arrow"/>
            </a:ln>
          </p:spPr>
          <p:style>
            <a:lnRef idx="2">
              <a:schemeClr val="dk1"/>
            </a:lnRef>
            <a:fillRef idx="0">
              <a:schemeClr val="dk1"/>
            </a:fillRef>
            <a:effectRef idx="1">
              <a:schemeClr val="dk1"/>
            </a:effectRef>
            <a:fontRef idx="minor">
              <a:schemeClr val="tx1"/>
            </a:fontRef>
          </p:style>
        </p:cxnSp>
        <p:sp>
          <p:nvSpPr>
            <p:cNvPr id="27" name="フリーフォーム 26"/>
            <p:cNvSpPr/>
            <p:nvPr/>
          </p:nvSpPr>
          <p:spPr>
            <a:xfrm>
              <a:off x="5266473" y="1927011"/>
              <a:ext cx="3383677" cy="1688911"/>
            </a:xfrm>
            <a:custGeom>
              <a:avLst/>
              <a:gdLst>
                <a:gd name="connsiteX0" fmla="*/ 3331901 w 3384453"/>
                <a:gd name="connsiteY0" fmla="*/ 1195087 h 1689074"/>
                <a:gd name="connsiteX1" fmla="*/ 2764342 w 3384453"/>
                <a:gd name="connsiteY1" fmla="*/ 1174067 h 1689074"/>
                <a:gd name="connsiteX2" fmla="*/ 1944536 w 3384453"/>
                <a:gd name="connsiteY2" fmla="*/ 827225 h 1689074"/>
                <a:gd name="connsiteX3" fmla="*/ 1282384 w 3384453"/>
                <a:gd name="connsiteY3" fmla="*/ 427832 h 1689074"/>
                <a:gd name="connsiteX4" fmla="*/ 746356 w 3384453"/>
                <a:gd name="connsiteY4" fmla="*/ 123032 h 1689074"/>
                <a:gd name="connsiteX5" fmla="*/ 283901 w 3384453"/>
                <a:gd name="connsiteY5" fmla="*/ 17929 h 1689074"/>
                <a:gd name="connsiteX6" fmla="*/ 122 w 3384453"/>
                <a:gd name="connsiteY6" fmla="*/ 469874 h 1689074"/>
                <a:gd name="connsiteX7" fmla="*/ 315432 w 3384453"/>
                <a:gd name="connsiteY7" fmla="*/ 753653 h 1689074"/>
                <a:gd name="connsiteX8" fmla="*/ 798908 w 3384453"/>
                <a:gd name="connsiteY8" fmla="*/ 921818 h 1689074"/>
                <a:gd name="connsiteX9" fmla="*/ 1334936 w 3384453"/>
                <a:gd name="connsiteY9" fmla="*/ 1037432 h 1689074"/>
                <a:gd name="connsiteX10" fmla="*/ 2028618 w 3384453"/>
                <a:gd name="connsiteY10" fmla="*/ 1153046 h 1689074"/>
                <a:gd name="connsiteX11" fmla="*/ 2848425 w 3384453"/>
                <a:gd name="connsiteY11" fmla="*/ 1373763 h 1689074"/>
                <a:gd name="connsiteX12" fmla="*/ 3384453 w 3384453"/>
                <a:gd name="connsiteY12" fmla="*/ 1689074 h 1689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84453" h="1689074">
                  <a:moveTo>
                    <a:pt x="3331901" y="1195087"/>
                  </a:moveTo>
                  <a:cubicBezTo>
                    <a:pt x="3163735" y="1215232"/>
                    <a:pt x="2995569" y="1235377"/>
                    <a:pt x="2764342" y="1174067"/>
                  </a:cubicBezTo>
                  <a:cubicBezTo>
                    <a:pt x="2533115" y="1112757"/>
                    <a:pt x="2191529" y="951597"/>
                    <a:pt x="1944536" y="827225"/>
                  </a:cubicBezTo>
                  <a:cubicBezTo>
                    <a:pt x="1697543" y="702852"/>
                    <a:pt x="1482081" y="545198"/>
                    <a:pt x="1282384" y="427832"/>
                  </a:cubicBezTo>
                  <a:cubicBezTo>
                    <a:pt x="1082687" y="310466"/>
                    <a:pt x="912770" y="191349"/>
                    <a:pt x="746356" y="123032"/>
                  </a:cubicBezTo>
                  <a:cubicBezTo>
                    <a:pt x="579942" y="54715"/>
                    <a:pt x="408273" y="-39878"/>
                    <a:pt x="283901" y="17929"/>
                  </a:cubicBezTo>
                  <a:cubicBezTo>
                    <a:pt x="159529" y="75736"/>
                    <a:pt x="-5133" y="347253"/>
                    <a:pt x="122" y="469874"/>
                  </a:cubicBezTo>
                  <a:cubicBezTo>
                    <a:pt x="5377" y="592495"/>
                    <a:pt x="182301" y="678329"/>
                    <a:pt x="315432" y="753653"/>
                  </a:cubicBezTo>
                  <a:cubicBezTo>
                    <a:pt x="448563" y="828977"/>
                    <a:pt x="628991" y="874522"/>
                    <a:pt x="798908" y="921818"/>
                  </a:cubicBezTo>
                  <a:cubicBezTo>
                    <a:pt x="968825" y="969114"/>
                    <a:pt x="1129984" y="998894"/>
                    <a:pt x="1334936" y="1037432"/>
                  </a:cubicBezTo>
                  <a:cubicBezTo>
                    <a:pt x="1539888" y="1075970"/>
                    <a:pt x="1776370" y="1096991"/>
                    <a:pt x="2028618" y="1153046"/>
                  </a:cubicBezTo>
                  <a:cubicBezTo>
                    <a:pt x="2280866" y="1209101"/>
                    <a:pt x="2622453" y="1284425"/>
                    <a:pt x="2848425" y="1373763"/>
                  </a:cubicBezTo>
                  <a:cubicBezTo>
                    <a:pt x="3074397" y="1463101"/>
                    <a:pt x="3229425" y="1576087"/>
                    <a:pt x="3384453" y="1689074"/>
                  </a:cubicBezTo>
                </a:path>
              </a:pathLst>
            </a:custGeom>
            <a:ln>
              <a:solidFill>
                <a:srgbClr val="FF0000"/>
              </a:solidFill>
            </a:ln>
          </p:spPr>
          <p:style>
            <a:lnRef idx="3">
              <a:schemeClr val="accent2"/>
            </a:lnRef>
            <a:fillRef idx="0">
              <a:schemeClr val="accent2"/>
            </a:fillRef>
            <a:effectRef idx="2">
              <a:schemeClr val="accent2"/>
            </a:effectRef>
            <a:fontRef idx="minor">
              <a:schemeClr val="tx1"/>
            </a:fontRef>
          </p:style>
          <p:txBody>
            <a:bodyPr anchor="ctr"/>
            <a:lstStyle/>
            <a:p>
              <a:pPr algn="ctr">
                <a:defRPr/>
              </a:pPr>
              <a:endParaRPr lang="ja-JP" altLang="en-US" b="1">
                <a:solidFill>
                  <a:prstClr val="black"/>
                </a:solidFill>
              </a:endParaRPr>
            </a:p>
          </p:txBody>
        </p:sp>
        <p:sp>
          <p:nvSpPr>
            <p:cNvPr id="408599" name="テキスト ボックス 27"/>
            <p:cNvSpPr txBox="1">
              <a:spLocks noChangeArrowheads="1"/>
            </p:cNvSpPr>
            <p:nvPr/>
          </p:nvSpPr>
          <p:spPr bwMode="auto">
            <a:xfrm>
              <a:off x="6967538" y="2184400"/>
              <a:ext cx="9302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b="1">
                  <a:solidFill>
                    <a:srgbClr val="FF0000"/>
                  </a:solidFill>
                </a:rPr>
                <a:t>1</a:t>
              </a:r>
              <a:r>
                <a:rPr lang="en-US" altLang="ja-JP" sz="1800" b="1" baseline="30000">
                  <a:solidFill>
                    <a:srgbClr val="FF0000"/>
                  </a:solidFill>
                </a:rPr>
                <a:t>st</a:t>
              </a:r>
              <a:r>
                <a:rPr lang="en-US" altLang="ja-JP" sz="1800" b="1">
                  <a:solidFill>
                    <a:srgbClr val="FF0000"/>
                  </a:solidFill>
                </a:rPr>
                <a:t> cycle</a:t>
              </a:r>
              <a:endParaRPr lang="ja-JP" altLang="en-US" sz="1800" b="1">
                <a:solidFill>
                  <a:srgbClr val="FF0000"/>
                </a:solidFill>
              </a:endParaRPr>
            </a:p>
          </p:txBody>
        </p:sp>
        <p:cxnSp>
          <p:nvCxnSpPr>
            <p:cNvPr id="30" name="直線矢印コネクタ 29"/>
            <p:cNvCxnSpPr/>
            <p:nvPr/>
          </p:nvCxnSpPr>
          <p:spPr>
            <a:xfrm flipH="1" flipV="1">
              <a:off x="6526242" y="2064267"/>
              <a:ext cx="432069" cy="321379"/>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cxnSp>
          <p:nvCxnSpPr>
            <p:cNvPr id="32" name="直線矢印コネクタ 31"/>
            <p:cNvCxnSpPr/>
            <p:nvPr/>
          </p:nvCxnSpPr>
          <p:spPr>
            <a:xfrm flipH="1" flipV="1">
              <a:off x="7456320" y="3252698"/>
              <a:ext cx="440746" cy="219273"/>
            </a:xfrm>
            <a:prstGeom prst="straightConnector1">
              <a:avLst/>
            </a:prstGeom>
            <a:ln>
              <a:solidFill>
                <a:srgbClr val="0070C0"/>
              </a:solidFill>
              <a:tailEnd type="arrow"/>
            </a:ln>
          </p:spPr>
          <p:style>
            <a:lnRef idx="2">
              <a:schemeClr val="accent1"/>
            </a:lnRef>
            <a:fillRef idx="0">
              <a:schemeClr val="accent1"/>
            </a:fillRef>
            <a:effectRef idx="1">
              <a:schemeClr val="accent1"/>
            </a:effectRef>
            <a:fontRef idx="minor">
              <a:schemeClr val="tx1"/>
            </a:fontRef>
          </p:style>
        </p:cxnSp>
        <p:sp>
          <p:nvSpPr>
            <p:cNvPr id="408602" name="テキスト ボックス 32"/>
            <p:cNvSpPr txBox="1">
              <a:spLocks noChangeArrowheads="1"/>
            </p:cNvSpPr>
            <p:nvPr/>
          </p:nvSpPr>
          <p:spPr bwMode="auto">
            <a:xfrm>
              <a:off x="6756400" y="3246438"/>
              <a:ext cx="981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b="1">
                  <a:solidFill>
                    <a:srgbClr val="0070C0"/>
                  </a:solidFill>
                </a:rPr>
                <a:t>2</a:t>
              </a:r>
              <a:r>
                <a:rPr lang="en-US" altLang="ja-JP" sz="1800" b="1" baseline="30000">
                  <a:solidFill>
                    <a:srgbClr val="0070C0"/>
                  </a:solidFill>
                </a:rPr>
                <a:t>nd</a:t>
              </a:r>
              <a:r>
                <a:rPr lang="en-US" altLang="ja-JP" sz="1800" b="1">
                  <a:solidFill>
                    <a:srgbClr val="0070C0"/>
                  </a:solidFill>
                </a:rPr>
                <a:t> cycle</a:t>
              </a:r>
              <a:endParaRPr lang="ja-JP" altLang="en-US" sz="1800" b="1">
                <a:solidFill>
                  <a:srgbClr val="0070C0"/>
                </a:solidFill>
              </a:endParaRPr>
            </a:p>
          </p:txBody>
        </p:sp>
        <p:cxnSp>
          <p:nvCxnSpPr>
            <p:cNvPr id="34" name="直線矢印コネクタ 33"/>
            <p:cNvCxnSpPr/>
            <p:nvPr/>
          </p:nvCxnSpPr>
          <p:spPr>
            <a:xfrm>
              <a:off x="5358439" y="2869387"/>
              <a:ext cx="609062" cy="110474"/>
            </a:xfrm>
            <a:prstGeom prst="straightConnector1">
              <a:avLst/>
            </a:prstGeom>
            <a:ln>
              <a:solidFill>
                <a:srgbClr val="00B050"/>
              </a:solidFill>
              <a:tailEnd type="arrow"/>
            </a:ln>
          </p:spPr>
          <p:style>
            <a:lnRef idx="2">
              <a:schemeClr val="accent3"/>
            </a:lnRef>
            <a:fillRef idx="0">
              <a:schemeClr val="accent3"/>
            </a:fillRef>
            <a:effectRef idx="1">
              <a:schemeClr val="accent3"/>
            </a:effectRef>
            <a:fontRef idx="minor">
              <a:schemeClr val="tx1"/>
            </a:fontRef>
          </p:style>
        </p:cxnSp>
        <p:sp>
          <p:nvSpPr>
            <p:cNvPr id="408604" name="テキスト ボックス 34"/>
            <p:cNvSpPr txBox="1">
              <a:spLocks noChangeArrowheads="1"/>
            </p:cNvSpPr>
            <p:nvPr/>
          </p:nvSpPr>
          <p:spPr bwMode="auto">
            <a:xfrm>
              <a:off x="5030788" y="2913063"/>
              <a:ext cx="9509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b="1">
                  <a:solidFill>
                    <a:srgbClr val="00B050"/>
                  </a:solidFill>
                </a:rPr>
                <a:t>3</a:t>
              </a:r>
              <a:r>
                <a:rPr lang="en-US" altLang="ja-JP" sz="1800" b="1" baseline="30000">
                  <a:solidFill>
                    <a:srgbClr val="00B050"/>
                  </a:solidFill>
                </a:rPr>
                <a:t>rd</a:t>
              </a:r>
              <a:r>
                <a:rPr lang="en-US" altLang="ja-JP" sz="1800" b="1">
                  <a:solidFill>
                    <a:srgbClr val="00B050"/>
                  </a:solidFill>
                </a:rPr>
                <a:t> cycle</a:t>
              </a:r>
              <a:endParaRPr lang="ja-JP" altLang="en-US" sz="1800" b="1">
                <a:solidFill>
                  <a:srgbClr val="00B050"/>
                </a:solidFill>
              </a:endParaRPr>
            </a:p>
          </p:txBody>
        </p:sp>
        <p:cxnSp>
          <p:nvCxnSpPr>
            <p:cNvPr id="36" name="直線コネクタ 35"/>
            <p:cNvCxnSpPr>
              <a:stCxn id="38" idx="2"/>
            </p:cNvCxnSpPr>
            <p:nvPr/>
          </p:nvCxnSpPr>
          <p:spPr>
            <a:xfrm flipH="1" flipV="1">
              <a:off x="5030483" y="2223282"/>
              <a:ext cx="2212404" cy="687952"/>
            </a:xfrm>
            <a:prstGeom prst="line">
              <a:avLst/>
            </a:prstGeom>
            <a:ln>
              <a:tailEnd type="arrow"/>
            </a:ln>
          </p:spPr>
          <p:style>
            <a:lnRef idx="2">
              <a:schemeClr val="dk1"/>
            </a:lnRef>
            <a:fillRef idx="0">
              <a:schemeClr val="dk1"/>
            </a:fillRef>
            <a:effectRef idx="1">
              <a:schemeClr val="dk1"/>
            </a:effectRef>
            <a:fontRef idx="minor">
              <a:schemeClr val="tx1"/>
            </a:fontRef>
          </p:style>
        </p:cxnSp>
        <p:cxnSp>
          <p:nvCxnSpPr>
            <p:cNvPr id="37" name="直線コネクタ 36"/>
            <p:cNvCxnSpPr>
              <a:stCxn id="39" idx="3"/>
            </p:cNvCxnSpPr>
            <p:nvPr/>
          </p:nvCxnSpPr>
          <p:spPr>
            <a:xfrm flipH="1" flipV="1">
              <a:off x="5030483" y="2325387"/>
              <a:ext cx="1535668" cy="448591"/>
            </a:xfrm>
            <a:prstGeom prst="line">
              <a:avLst/>
            </a:prstGeom>
            <a:ln>
              <a:tailEnd type="arrow"/>
            </a:ln>
          </p:spPr>
          <p:style>
            <a:lnRef idx="2">
              <a:schemeClr val="dk1"/>
            </a:lnRef>
            <a:fillRef idx="0">
              <a:schemeClr val="dk1"/>
            </a:fillRef>
            <a:effectRef idx="1">
              <a:schemeClr val="dk1"/>
            </a:effectRef>
            <a:fontRef idx="minor">
              <a:schemeClr val="tx1"/>
            </a:fontRef>
          </p:style>
        </p:cxnSp>
        <p:sp>
          <p:nvSpPr>
            <p:cNvPr id="38" name="フリーフォーム 37"/>
            <p:cNvSpPr/>
            <p:nvPr/>
          </p:nvSpPr>
          <p:spPr>
            <a:xfrm>
              <a:off x="5275149" y="2427491"/>
              <a:ext cx="3343768" cy="1198474"/>
            </a:xfrm>
            <a:custGeom>
              <a:avLst/>
              <a:gdLst>
                <a:gd name="connsiteX0" fmla="*/ 3342449 w 3342449"/>
                <a:gd name="connsiteY0" fmla="*/ 1199203 h 1199203"/>
                <a:gd name="connsiteX1" fmla="*/ 2827442 w 3342449"/>
                <a:gd name="connsiteY1" fmla="*/ 925934 h 1199203"/>
                <a:gd name="connsiteX2" fmla="*/ 1965594 w 3342449"/>
                <a:gd name="connsiteY2" fmla="*/ 484500 h 1199203"/>
                <a:gd name="connsiteX3" fmla="*/ 1282421 w 3342449"/>
                <a:gd name="connsiteY3" fmla="*/ 284803 h 1199203"/>
                <a:gd name="connsiteX4" fmla="*/ 767414 w 3342449"/>
                <a:gd name="connsiteY4" fmla="*/ 106127 h 1199203"/>
                <a:gd name="connsiteX5" fmla="*/ 347000 w 3342449"/>
                <a:gd name="connsiteY5" fmla="*/ 1024 h 1199203"/>
                <a:gd name="connsiteX6" fmla="*/ 159 w 3342449"/>
                <a:gd name="connsiteY6" fmla="*/ 64086 h 1199203"/>
                <a:gd name="connsiteX7" fmla="*/ 389042 w 3342449"/>
                <a:gd name="connsiteY7" fmla="*/ 242762 h 1199203"/>
                <a:gd name="connsiteX8" fmla="*/ 809456 w 3342449"/>
                <a:gd name="connsiteY8" fmla="*/ 379396 h 1199203"/>
                <a:gd name="connsiteX9" fmla="*/ 1292932 w 3342449"/>
                <a:gd name="connsiteY9" fmla="*/ 410927 h 1199203"/>
                <a:gd name="connsiteX10" fmla="*/ 1934063 w 3342449"/>
                <a:gd name="connsiteY10" fmla="*/ 473989 h 1199203"/>
                <a:gd name="connsiteX11" fmla="*/ 2795911 w 3342449"/>
                <a:gd name="connsiteY11" fmla="*/ 505520 h 1199203"/>
                <a:gd name="connsiteX12" fmla="*/ 3268876 w 3342449"/>
                <a:gd name="connsiteY12" fmla="*/ 505520 h 1199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42449" h="1199203">
                  <a:moveTo>
                    <a:pt x="3342449" y="1199203"/>
                  </a:moveTo>
                  <a:lnTo>
                    <a:pt x="2827442" y="925934"/>
                  </a:lnTo>
                  <a:cubicBezTo>
                    <a:pt x="2597966" y="806817"/>
                    <a:pt x="2223097" y="591355"/>
                    <a:pt x="1965594" y="484500"/>
                  </a:cubicBezTo>
                  <a:cubicBezTo>
                    <a:pt x="1708091" y="377645"/>
                    <a:pt x="1482118" y="347865"/>
                    <a:pt x="1282421" y="284803"/>
                  </a:cubicBezTo>
                  <a:cubicBezTo>
                    <a:pt x="1082724" y="221741"/>
                    <a:pt x="923317" y="153423"/>
                    <a:pt x="767414" y="106127"/>
                  </a:cubicBezTo>
                  <a:cubicBezTo>
                    <a:pt x="611511" y="58831"/>
                    <a:pt x="474876" y="8031"/>
                    <a:pt x="347000" y="1024"/>
                  </a:cubicBezTo>
                  <a:cubicBezTo>
                    <a:pt x="219124" y="-5983"/>
                    <a:pt x="-6848" y="23796"/>
                    <a:pt x="159" y="64086"/>
                  </a:cubicBezTo>
                  <a:cubicBezTo>
                    <a:pt x="7166" y="104376"/>
                    <a:pt x="254159" y="190210"/>
                    <a:pt x="389042" y="242762"/>
                  </a:cubicBezTo>
                  <a:cubicBezTo>
                    <a:pt x="523925" y="295314"/>
                    <a:pt x="658808" y="351369"/>
                    <a:pt x="809456" y="379396"/>
                  </a:cubicBezTo>
                  <a:cubicBezTo>
                    <a:pt x="960104" y="407423"/>
                    <a:pt x="1105497" y="395161"/>
                    <a:pt x="1292932" y="410927"/>
                  </a:cubicBezTo>
                  <a:cubicBezTo>
                    <a:pt x="1480366" y="426692"/>
                    <a:pt x="1683566" y="458223"/>
                    <a:pt x="1934063" y="473989"/>
                  </a:cubicBezTo>
                  <a:cubicBezTo>
                    <a:pt x="2184560" y="489755"/>
                    <a:pt x="2573442" y="500265"/>
                    <a:pt x="2795911" y="505520"/>
                  </a:cubicBezTo>
                  <a:cubicBezTo>
                    <a:pt x="3018380" y="510775"/>
                    <a:pt x="3143628" y="508147"/>
                    <a:pt x="3268876" y="505520"/>
                  </a:cubicBezTo>
                </a:path>
              </a:pathLst>
            </a:custGeom>
            <a:ln>
              <a:solidFill>
                <a:srgbClr val="0070C0"/>
              </a:solidFill>
            </a:ln>
          </p:spPr>
          <p:style>
            <a:lnRef idx="3">
              <a:schemeClr val="accent1"/>
            </a:lnRef>
            <a:fillRef idx="0">
              <a:schemeClr val="accent1"/>
            </a:fillRef>
            <a:effectRef idx="2">
              <a:schemeClr val="accent1"/>
            </a:effectRef>
            <a:fontRef idx="minor">
              <a:schemeClr val="tx1"/>
            </a:fontRef>
          </p:style>
          <p:txBody>
            <a:bodyPr anchor="ctr"/>
            <a:lstStyle/>
            <a:p>
              <a:pPr algn="ctr">
                <a:defRPr/>
              </a:pPr>
              <a:endParaRPr lang="ja-JP" altLang="en-US" b="1">
                <a:solidFill>
                  <a:prstClr val="black"/>
                </a:solidFill>
              </a:endParaRPr>
            </a:p>
          </p:txBody>
        </p:sp>
        <p:sp>
          <p:nvSpPr>
            <p:cNvPr id="39" name="フリーフォーム 38"/>
            <p:cNvSpPr/>
            <p:nvPr/>
          </p:nvSpPr>
          <p:spPr>
            <a:xfrm>
              <a:off x="5219622" y="2506162"/>
              <a:ext cx="3359384" cy="473698"/>
            </a:xfrm>
            <a:custGeom>
              <a:avLst/>
              <a:gdLst>
                <a:gd name="connsiteX0" fmla="*/ 3328841 w 3359663"/>
                <a:gd name="connsiteY0" fmla="*/ 473340 h 473340"/>
                <a:gd name="connsiteX1" fmla="*/ 2825407 w 3359663"/>
                <a:gd name="connsiteY1" fmla="*/ 452791 h 473340"/>
                <a:gd name="connsiteX2" fmla="*/ 1982926 w 3359663"/>
                <a:gd name="connsiteY2" fmla="*/ 360324 h 473340"/>
                <a:gd name="connsiteX3" fmla="*/ 1345929 w 3359663"/>
                <a:gd name="connsiteY3" fmla="*/ 267856 h 473340"/>
                <a:gd name="connsiteX4" fmla="*/ 863043 w 3359663"/>
                <a:gd name="connsiteY4" fmla="*/ 113744 h 473340"/>
                <a:gd name="connsiteX5" fmla="*/ 390432 w 3359663"/>
                <a:gd name="connsiteY5" fmla="*/ 728 h 473340"/>
                <a:gd name="connsiteX6" fmla="*/ 14 w 3359663"/>
                <a:gd name="connsiteY6" fmla="*/ 72647 h 473340"/>
                <a:gd name="connsiteX7" fmla="*/ 380158 w 3359663"/>
                <a:gd name="connsiteY7" fmla="*/ 216486 h 473340"/>
                <a:gd name="connsiteX8" fmla="*/ 1376751 w 3359663"/>
                <a:gd name="connsiteY8" fmla="*/ 288405 h 473340"/>
                <a:gd name="connsiteX9" fmla="*/ 1982926 w 3359663"/>
                <a:gd name="connsiteY9" fmla="*/ 319227 h 473340"/>
                <a:gd name="connsiteX10" fmla="*/ 3359663 w 3359663"/>
                <a:gd name="connsiteY10" fmla="*/ 370598 h 473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59663" h="473340">
                  <a:moveTo>
                    <a:pt x="3328841" y="473340"/>
                  </a:moveTo>
                  <a:cubicBezTo>
                    <a:pt x="3189283" y="472483"/>
                    <a:pt x="3049726" y="471627"/>
                    <a:pt x="2825407" y="452791"/>
                  </a:cubicBezTo>
                  <a:cubicBezTo>
                    <a:pt x="2601088" y="433955"/>
                    <a:pt x="2229506" y="391147"/>
                    <a:pt x="1982926" y="360324"/>
                  </a:cubicBezTo>
                  <a:cubicBezTo>
                    <a:pt x="1736346" y="329501"/>
                    <a:pt x="1532576" y="308953"/>
                    <a:pt x="1345929" y="267856"/>
                  </a:cubicBezTo>
                  <a:cubicBezTo>
                    <a:pt x="1159282" y="226759"/>
                    <a:pt x="1022292" y="158265"/>
                    <a:pt x="863043" y="113744"/>
                  </a:cubicBezTo>
                  <a:cubicBezTo>
                    <a:pt x="703793" y="69223"/>
                    <a:pt x="534270" y="7577"/>
                    <a:pt x="390432" y="728"/>
                  </a:cubicBezTo>
                  <a:cubicBezTo>
                    <a:pt x="246594" y="-6121"/>
                    <a:pt x="1726" y="36687"/>
                    <a:pt x="14" y="72647"/>
                  </a:cubicBezTo>
                  <a:cubicBezTo>
                    <a:pt x="-1698" y="108607"/>
                    <a:pt x="150702" y="180526"/>
                    <a:pt x="380158" y="216486"/>
                  </a:cubicBezTo>
                  <a:cubicBezTo>
                    <a:pt x="609614" y="252446"/>
                    <a:pt x="1109623" y="271282"/>
                    <a:pt x="1376751" y="288405"/>
                  </a:cubicBezTo>
                  <a:cubicBezTo>
                    <a:pt x="1643879" y="305528"/>
                    <a:pt x="1982926" y="319227"/>
                    <a:pt x="1982926" y="319227"/>
                  </a:cubicBezTo>
                  <a:lnTo>
                    <a:pt x="3359663" y="370598"/>
                  </a:lnTo>
                </a:path>
              </a:pathLst>
            </a:custGeom>
            <a:ln>
              <a:solidFill>
                <a:srgbClr val="00B050"/>
              </a:solidFill>
            </a:ln>
          </p:spPr>
          <p:style>
            <a:lnRef idx="3">
              <a:schemeClr val="accent5"/>
            </a:lnRef>
            <a:fillRef idx="0">
              <a:schemeClr val="accent5"/>
            </a:fillRef>
            <a:effectRef idx="2">
              <a:schemeClr val="accent5"/>
            </a:effectRef>
            <a:fontRef idx="minor">
              <a:schemeClr val="tx1"/>
            </a:fontRef>
          </p:style>
          <p:txBody>
            <a:bodyPr anchor="ctr"/>
            <a:lstStyle/>
            <a:p>
              <a:pPr algn="ctr">
                <a:defRPr/>
              </a:pPr>
              <a:endParaRPr lang="ja-JP" altLang="en-US" b="1">
                <a:solidFill>
                  <a:prstClr val="black"/>
                </a:solidFill>
              </a:endParaRPr>
            </a:p>
          </p:txBody>
        </p:sp>
        <p:graphicFrame>
          <p:nvGraphicFramePr>
            <p:cNvPr id="408609" name="Object 315"/>
            <p:cNvGraphicFramePr>
              <a:graphicFrameLocks noChangeAspect="1"/>
            </p:cNvGraphicFramePr>
            <p:nvPr/>
          </p:nvGraphicFramePr>
          <p:xfrm>
            <a:off x="3933825" y="854075"/>
            <a:ext cx="5743575" cy="4554538"/>
          </p:xfrm>
          <a:graphic>
            <a:graphicData uri="http://schemas.openxmlformats.org/presentationml/2006/ole">
              <mc:AlternateContent xmlns:mc="http://schemas.openxmlformats.org/markup-compatibility/2006">
                <mc:Choice xmlns:v="urn:schemas-microsoft-com:vml" Requires="v">
                  <p:oleObj r:id="rId7" imgW="4158691" imgH="2905354" progId="Origin50.Graph">
                    <p:embed/>
                  </p:oleObj>
                </mc:Choice>
                <mc:Fallback>
                  <p:oleObj r:id="rId7" imgW="4158691" imgH="2905354" progId="Origin50.Graph">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33825" y="854075"/>
                          <a:ext cx="5743575" cy="455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08610" name="Object 318"/>
            <p:cNvGraphicFramePr>
              <a:graphicFrameLocks noChangeAspect="1"/>
            </p:cNvGraphicFramePr>
            <p:nvPr/>
          </p:nvGraphicFramePr>
          <p:xfrm>
            <a:off x="5459413" y="1554163"/>
            <a:ext cx="1079500" cy="303212"/>
          </p:xfrm>
          <a:graphic>
            <a:graphicData uri="http://schemas.openxmlformats.org/presentationml/2006/ole">
              <mc:AlternateContent xmlns:mc="http://schemas.openxmlformats.org/markup-compatibility/2006">
                <mc:Choice xmlns:v="urn:schemas-microsoft-com:vml" Requires="v">
                  <p:oleObj name="数式" r:id="rId9" imgW="812447" imgH="228501" progId="Equation.3">
                    <p:embed/>
                  </p:oleObj>
                </mc:Choice>
                <mc:Fallback>
                  <p:oleObj name="数式" r:id="rId9" imgW="812447" imgH="228501"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459413" y="1554163"/>
                          <a:ext cx="10795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08611" name="Object 319"/>
            <p:cNvGraphicFramePr>
              <a:graphicFrameLocks noChangeAspect="1"/>
            </p:cNvGraphicFramePr>
            <p:nvPr/>
          </p:nvGraphicFramePr>
          <p:xfrm>
            <a:off x="5645150" y="2171700"/>
            <a:ext cx="642938" cy="231775"/>
          </p:xfrm>
          <a:graphic>
            <a:graphicData uri="http://schemas.openxmlformats.org/presentationml/2006/ole">
              <mc:AlternateContent xmlns:mc="http://schemas.openxmlformats.org/markup-compatibility/2006">
                <mc:Choice xmlns:v="urn:schemas-microsoft-com:vml" Requires="v">
                  <p:oleObj name="数式" r:id="rId11" imgW="494870" imgH="177646" progId="Equation.3">
                    <p:embed/>
                  </p:oleObj>
                </mc:Choice>
                <mc:Fallback>
                  <p:oleObj name="数式" r:id="rId11" imgW="494870" imgH="177646"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45150" y="2171700"/>
                          <a:ext cx="6429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408587" name="テキスト ボックス 41"/>
          <p:cNvSpPr txBox="1">
            <a:spLocks noChangeArrowheads="1"/>
          </p:cNvSpPr>
          <p:nvPr/>
        </p:nvSpPr>
        <p:spPr bwMode="auto">
          <a:xfrm>
            <a:off x="8555038" y="-26988"/>
            <a:ext cx="625475" cy="368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b="1">
                <a:solidFill>
                  <a:srgbClr val="000000"/>
                </a:solidFill>
              </a:rPr>
              <a:t>8/12</a:t>
            </a:r>
            <a:endParaRPr lang="ja-JP" altLang="en-US" sz="1800" b="1">
              <a:solidFill>
                <a:srgbClr val="000000"/>
              </a:solidFill>
            </a:endParaRPr>
          </a:p>
        </p:txBody>
      </p:sp>
      <p:sp>
        <p:nvSpPr>
          <p:cNvPr id="40" name="テキスト ボックス 39"/>
          <p:cNvSpPr txBox="1"/>
          <p:nvPr/>
        </p:nvSpPr>
        <p:spPr>
          <a:xfrm>
            <a:off x="6064250" y="5357813"/>
            <a:ext cx="2809875" cy="120015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defRPr/>
            </a:pPr>
            <a:r>
              <a:t>1st cycle 58cm2/Vs</a:t>
            </a:r>
            <a:endParaRPr lang="en-US" altLang="ja-JP" sz="1600" b="1" dirty="0">
              <a:solidFill>
                <a:prstClr val="black"/>
              </a:solidFill>
            </a:endParaRPr>
          </a:p>
          <a:p>
            <a:pPr>
              <a:defRPr/>
            </a:pPr>
            <a:r>
              <a:rPr lang="en-US" altLang="ja-JP" sz="1600" b="1" dirty="0">
                <a:solidFill>
                  <a:srgbClr val="0070C0"/>
                </a:solidFill>
              </a:rPr>
              <a:t>2</a:t>
            </a:r>
            <a:r>
              <a:rPr lang="en-US" altLang="ja-JP" sz="1600" b="1" baseline="30000" dirty="0">
                <a:solidFill>
                  <a:srgbClr val="0070C0"/>
                </a:solidFill>
              </a:rPr>
              <a:t>nd</a:t>
            </a:r>
            <a:r>
              <a:rPr lang="en-US" altLang="ja-JP" sz="1600" b="1" dirty="0">
                <a:solidFill>
                  <a:srgbClr val="0070C0"/>
                </a:solidFill>
              </a:rPr>
              <a:t> cycle     26</a:t>
            </a:r>
            <a:r>
              <a:rPr lang="en-US" altLang="ja-JP" sz="1600" b="1" dirty="0">
                <a:solidFill>
                  <a:prstClr val="black"/>
                </a:solidFill>
              </a:rPr>
              <a:t>cm</a:t>
            </a:r>
            <a:r>
              <a:rPr lang="en-US" altLang="ja-JP" sz="1600" b="1" baseline="30000" dirty="0">
                <a:solidFill>
                  <a:prstClr val="black"/>
                </a:solidFill>
              </a:rPr>
              <a:t>2</a:t>
            </a:r>
            <a:r>
              <a:rPr lang="en-US" altLang="ja-JP" sz="1600" b="1" dirty="0">
                <a:solidFill>
                  <a:prstClr val="black"/>
                </a:solidFill>
              </a:rPr>
              <a:t>/</a:t>
            </a:r>
            <a:r>
              <a:rPr lang="en-US" altLang="ja-JP" sz="1600" b="1" dirty="0" err="1">
                <a:solidFill>
                  <a:prstClr val="black"/>
                </a:solidFill>
              </a:rPr>
              <a:t>Vs</a:t>
            </a:r>
            <a:endParaRPr lang="en-US" altLang="ja-JP" sz="1600" b="1" dirty="0">
              <a:solidFill>
                <a:prstClr val="black"/>
              </a:solidFill>
            </a:endParaRPr>
          </a:p>
          <a:p>
            <a:pPr>
              <a:defRPr/>
            </a:pPr>
            <a:r>
              <a:rPr lang="en-US" altLang="ja-JP" sz="1600" b="1" dirty="0">
                <a:solidFill>
                  <a:srgbClr val="00B050"/>
                </a:solidFill>
              </a:rPr>
              <a:t>3</a:t>
            </a:r>
            <a:r>
              <a:rPr lang="en-US" altLang="ja-JP" sz="1600" b="1" baseline="30000" dirty="0">
                <a:solidFill>
                  <a:srgbClr val="00B050"/>
                </a:solidFill>
              </a:rPr>
              <a:t>rd</a:t>
            </a:r>
            <a:r>
              <a:rPr lang="en-US" altLang="ja-JP" sz="1600" b="1" dirty="0">
                <a:solidFill>
                  <a:srgbClr val="00B050"/>
                </a:solidFill>
              </a:rPr>
              <a:t> cycle      24</a:t>
            </a:r>
            <a:r>
              <a:rPr lang="en-US" altLang="ja-JP" sz="1600" b="1" dirty="0">
                <a:solidFill>
                  <a:prstClr val="black"/>
                </a:solidFill>
              </a:rPr>
              <a:t>cm</a:t>
            </a:r>
            <a:r>
              <a:rPr lang="en-US" altLang="ja-JP" sz="1600" b="1" baseline="30000" dirty="0">
                <a:solidFill>
                  <a:prstClr val="black"/>
                </a:solidFill>
              </a:rPr>
              <a:t>2</a:t>
            </a:r>
            <a:r>
              <a:rPr lang="en-US" altLang="ja-JP" sz="1600" b="1" dirty="0">
                <a:solidFill>
                  <a:prstClr val="black"/>
                </a:solidFill>
              </a:rPr>
              <a:t>/</a:t>
            </a:r>
            <a:r>
              <a:rPr lang="en-US" altLang="ja-JP" sz="1600" b="1" dirty="0" err="1">
                <a:solidFill>
                  <a:prstClr val="black"/>
                </a:solidFill>
              </a:rPr>
              <a:t>Vs</a:t>
            </a:r>
            <a:endParaRPr lang="ja-JP" altLang="en-US" sz="1600" b="1" dirty="0">
              <a:solidFill>
                <a:prstClr val="black"/>
              </a:solidFill>
            </a:endParaRPr>
          </a:p>
        </p:txBody>
      </p:sp>
      <p:sp>
        <p:nvSpPr>
          <p:cNvPr id="4" name="正方形/長方形 3"/>
          <p:cNvSpPr/>
          <p:nvPr/>
        </p:nvSpPr>
        <p:spPr>
          <a:xfrm>
            <a:off x="2195513" y="4868863"/>
            <a:ext cx="804862" cy="285750"/>
          </a:xfrm>
          <a:prstGeom prst="rect">
            <a:avLst/>
          </a:prstGeom>
          <a:solidFill>
            <a:schemeClr val="bg1"/>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endParaRPr lang="ja-JP" altLang="en-US" b="1">
              <a:solidFill>
                <a:prstClr val="white"/>
              </a:solidFill>
            </a:endParaRPr>
          </a:p>
        </p:txBody>
      </p:sp>
      <p:sp>
        <p:nvSpPr>
          <p:cNvPr id="41" name="正方形/長方形 40"/>
          <p:cNvSpPr/>
          <p:nvPr/>
        </p:nvSpPr>
        <p:spPr>
          <a:xfrm>
            <a:off x="6659563" y="4868863"/>
            <a:ext cx="804862" cy="285750"/>
          </a:xfrm>
          <a:prstGeom prst="rect">
            <a:avLst/>
          </a:prstGeom>
          <a:solidFill>
            <a:schemeClr val="bg1"/>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endParaRPr lang="ja-JP" altLang="en-US" b="1">
              <a:solidFill>
                <a:prstClr val="white"/>
              </a:solidFill>
            </a:endParaRPr>
          </a:p>
        </p:txBody>
      </p:sp>
      <p:sp>
        <p:nvSpPr>
          <p:cNvPr id="408591" name="テキスト ボックス 7"/>
          <p:cNvSpPr txBox="1">
            <a:spLocks noChangeArrowheads="1"/>
          </p:cNvSpPr>
          <p:nvPr/>
        </p:nvSpPr>
        <p:spPr bwMode="auto">
          <a:xfrm>
            <a:off x="6300788" y="4797425"/>
            <a:ext cx="17430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2400" b="1">
                <a:solidFill>
                  <a:srgbClr val="000000"/>
                </a:solidFill>
                <a:latin typeface="Times New Roman" panose="02020603050405020304" pitchFamily="18" charset="0"/>
                <a:cs typeface="Times New Roman" panose="02020603050405020304" pitchFamily="18" charset="0"/>
              </a:rPr>
              <a:t>1000/T</a:t>
            </a:r>
            <a:r>
              <a:rPr lang="ja-JP" altLang="en-US" sz="2400" b="1">
                <a:solidFill>
                  <a:srgbClr val="000000"/>
                </a:solidFill>
                <a:latin typeface="Times New Roman" panose="02020603050405020304" pitchFamily="18" charset="0"/>
                <a:cs typeface="Times New Roman" panose="02020603050405020304" pitchFamily="18" charset="0"/>
              </a:rPr>
              <a:t> </a:t>
            </a:r>
            <a:r>
              <a:rPr lang="en-US" altLang="ja-JP" sz="2400" b="1">
                <a:solidFill>
                  <a:srgbClr val="000000"/>
                </a:solidFill>
                <a:latin typeface="Times New Roman" panose="02020603050405020304" pitchFamily="18" charset="0"/>
                <a:cs typeface="Times New Roman" panose="02020603050405020304" pitchFamily="18" charset="0"/>
              </a:rPr>
              <a:t>(K</a:t>
            </a:r>
            <a:r>
              <a:rPr lang="en-US" altLang="ja-JP" sz="2400" b="1" baseline="30000">
                <a:solidFill>
                  <a:srgbClr val="000000"/>
                </a:solidFill>
                <a:latin typeface="Times New Roman" panose="02020603050405020304" pitchFamily="18" charset="0"/>
                <a:cs typeface="Times New Roman" panose="02020603050405020304" pitchFamily="18" charset="0"/>
              </a:rPr>
              <a:t>-1</a:t>
            </a:r>
            <a:r>
              <a:rPr lang="en-US" altLang="ja-JP" sz="2400" b="1">
                <a:solidFill>
                  <a:srgbClr val="000000"/>
                </a:solidFill>
                <a:latin typeface="Times New Roman" panose="02020603050405020304" pitchFamily="18" charset="0"/>
                <a:cs typeface="Times New Roman" panose="02020603050405020304" pitchFamily="18" charset="0"/>
              </a:rPr>
              <a:t>)</a:t>
            </a:r>
            <a:endParaRPr lang="ja-JP" altLang="en-US" sz="2400" b="1">
              <a:solidFill>
                <a:srgbClr val="000000"/>
              </a:solidFill>
              <a:latin typeface="Times New Roman" panose="02020603050405020304" pitchFamily="18" charset="0"/>
              <a:cs typeface="Times New Roman" panose="02020603050405020304" pitchFamily="18" charset="0"/>
            </a:endParaRPr>
          </a:p>
        </p:txBody>
      </p:sp>
      <p:sp>
        <p:nvSpPr>
          <p:cNvPr id="408592" name="テキスト ボックス 41"/>
          <p:cNvSpPr txBox="1">
            <a:spLocks noChangeArrowheads="1"/>
          </p:cNvSpPr>
          <p:nvPr/>
        </p:nvSpPr>
        <p:spPr bwMode="auto">
          <a:xfrm>
            <a:off x="1820863" y="4767263"/>
            <a:ext cx="17430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2400" b="1">
                <a:solidFill>
                  <a:srgbClr val="000000"/>
                </a:solidFill>
                <a:latin typeface="Times New Roman" panose="02020603050405020304" pitchFamily="18" charset="0"/>
                <a:cs typeface="Times New Roman" panose="02020603050405020304" pitchFamily="18" charset="0"/>
              </a:rPr>
              <a:t>1000/T</a:t>
            </a:r>
            <a:r>
              <a:rPr lang="ja-JP" altLang="en-US" sz="2400" b="1">
                <a:solidFill>
                  <a:srgbClr val="000000"/>
                </a:solidFill>
                <a:latin typeface="Times New Roman" panose="02020603050405020304" pitchFamily="18" charset="0"/>
                <a:cs typeface="Times New Roman" panose="02020603050405020304" pitchFamily="18" charset="0"/>
              </a:rPr>
              <a:t> </a:t>
            </a:r>
            <a:r>
              <a:rPr lang="en-US" altLang="ja-JP" sz="2400" b="1">
                <a:solidFill>
                  <a:srgbClr val="000000"/>
                </a:solidFill>
                <a:latin typeface="Times New Roman" panose="02020603050405020304" pitchFamily="18" charset="0"/>
                <a:cs typeface="Times New Roman" panose="02020603050405020304" pitchFamily="18" charset="0"/>
              </a:rPr>
              <a:t>(K</a:t>
            </a:r>
            <a:r>
              <a:rPr lang="en-US" altLang="ja-JP" sz="2400" b="1" baseline="30000">
                <a:solidFill>
                  <a:srgbClr val="000000"/>
                </a:solidFill>
                <a:latin typeface="Times New Roman" panose="02020603050405020304" pitchFamily="18" charset="0"/>
                <a:cs typeface="Times New Roman" panose="02020603050405020304" pitchFamily="18" charset="0"/>
              </a:rPr>
              <a:t>-1</a:t>
            </a:r>
            <a:r>
              <a:rPr lang="en-US" altLang="ja-JP" sz="2400" b="1">
                <a:solidFill>
                  <a:srgbClr val="000000"/>
                </a:solidFill>
                <a:latin typeface="Times New Roman" panose="02020603050405020304" pitchFamily="18" charset="0"/>
                <a:cs typeface="Times New Roman" panose="02020603050405020304" pitchFamily="18" charset="0"/>
              </a:rPr>
              <a:t>)</a:t>
            </a:r>
            <a:endParaRPr lang="ja-JP" altLang="en-US" sz="2400" b="1">
              <a:solidFill>
                <a:srgbClr val="000000"/>
              </a:solidFill>
              <a:latin typeface="Times New Roman" panose="02020603050405020304" pitchFamily="18" charset="0"/>
              <a:cs typeface="Times New Roman" panose="02020603050405020304" pitchFamily="18" charset="0"/>
            </a:endParaRPr>
          </a:p>
        </p:txBody>
      </p:sp>
      <p:sp>
        <p:nvSpPr>
          <p:cNvPr id="10" name="正方形/長方形 9"/>
          <p:cNvSpPr/>
          <p:nvPr/>
        </p:nvSpPr>
        <p:spPr>
          <a:xfrm>
            <a:off x="168275" y="1557338"/>
            <a:ext cx="360363" cy="32400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b="1">
              <a:solidFill>
                <a:prstClr val="white"/>
              </a:solidFill>
            </a:endParaRPr>
          </a:p>
        </p:txBody>
      </p:sp>
      <p:sp>
        <p:nvSpPr>
          <p:cNvPr id="44" name="正方形/長方形 43"/>
          <p:cNvSpPr/>
          <p:nvPr/>
        </p:nvSpPr>
        <p:spPr>
          <a:xfrm>
            <a:off x="4640263" y="1412875"/>
            <a:ext cx="360362" cy="3240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b="1">
              <a:solidFill>
                <a:prstClr val="white"/>
              </a:solidFill>
            </a:endParaRPr>
          </a:p>
        </p:txBody>
      </p:sp>
      <p:sp>
        <p:nvSpPr>
          <p:cNvPr id="47" name="テキスト ボックス 46"/>
          <p:cNvSpPr txBox="1"/>
          <p:nvPr/>
        </p:nvSpPr>
        <p:spPr>
          <a:xfrm>
            <a:off x="-1297854" y="2852936"/>
            <a:ext cx="3205558" cy="461665"/>
          </a:xfrm>
          <a:prstGeom prst="rect">
            <a:avLst/>
          </a:prstGeom>
          <a:noFill/>
          <a:scene3d>
            <a:camera prst="orthographicFront">
              <a:rot lat="0" lon="0" rev="5400000"/>
            </a:camera>
            <a:lightRig rig="threePt" dir="t"/>
          </a:scene3d>
        </p:spPr>
        <p:txBody>
          <a:bodyPr wrap="none">
            <a:spAutoFit/>
          </a:bodyPr>
          <a:lstStyle/>
          <a:p>
            <a:pPr>
              <a:defRPr/>
            </a:pPr>
            <a:r>
              <a:rPr lang="en-US" altLang="ja-JP" sz="1600" b="1" dirty="0">
                <a:solidFill>
                  <a:prstClr val="black"/>
                </a:solidFill>
                <a:cs typeface="Times New Roman" pitchFamily="18" charset="0"/>
              </a:rPr>
              <a:t>Carrier density, N (cm</a:t>
            </a:r>
            <a:r>
              <a:rPr lang="en-US" altLang="ja-JP" sz="1600" b="1" baseline="30000" dirty="0">
                <a:solidFill>
                  <a:prstClr val="black"/>
                </a:solidFill>
                <a:cs typeface="Times New Roman" pitchFamily="18" charset="0"/>
              </a:rPr>
              <a:t>-3</a:t>
            </a:r>
            <a:r>
              <a:rPr lang="en-US" altLang="ja-JP" sz="1600" b="1" dirty="0">
                <a:solidFill>
                  <a:prstClr val="black"/>
                </a:solidFill>
                <a:cs typeface="Times New Roman" pitchFamily="18" charset="0"/>
              </a:rPr>
              <a:t>)</a:t>
            </a:r>
            <a:endParaRPr lang="ja-JP" altLang="en-US" sz="1600" b="1" dirty="0">
              <a:solidFill>
                <a:prstClr val="black"/>
              </a:solidFill>
              <a:cs typeface="Times New Roman" pitchFamily="18" charset="0"/>
            </a:endParaRPr>
          </a:p>
        </p:txBody>
      </p:sp>
      <p:sp>
        <p:nvSpPr>
          <p:cNvPr id="14" name="テキスト ボックス 13"/>
          <p:cNvSpPr txBox="1"/>
          <p:nvPr/>
        </p:nvSpPr>
        <p:spPr>
          <a:xfrm>
            <a:off x="3139503" y="2780928"/>
            <a:ext cx="3317768" cy="461665"/>
          </a:xfrm>
          <a:prstGeom prst="rect">
            <a:avLst/>
          </a:prstGeom>
          <a:noFill/>
          <a:scene3d>
            <a:camera prst="orthographicFront">
              <a:rot lat="0" lon="0" rev="5400000"/>
            </a:camera>
            <a:lightRig rig="threePt" dir="t"/>
          </a:scene3d>
        </p:spPr>
        <p:txBody>
          <a:bodyPr wrap="none">
            <a:spAutoFit/>
          </a:bodyPr>
          <a:lstStyle/>
          <a:p>
            <a:pPr>
              <a:defRPr/>
            </a:pPr>
            <a:r>
              <a:rPr lang="en-US" altLang="ja-JP" sz="1600" b="1" dirty="0">
                <a:solidFill>
                  <a:prstClr val="black"/>
                </a:solidFill>
                <a:cs typeface="Times New Roman" pitchFamily="18" charset="0"/>
              </a:rPr>
              <a:t>Hall mobility, μ (cm</a:t>
            </a:r>
            <a:r>
              <a:rPr lang="en-US" altLang="ja-JP" sz="1600" b="1" baseline="30000" dirty="0">
                <a:solidFill>
                  <a:prstClr val="black"/>
                </a:solidFill>
                <a:cs typeface="Times New Roman" pitchFamily="18" charset="0"/>
              </a:rPr>
              <a:t>2</a:t>
            </a:r>
            <a:r>
              <a:rPr lang="en-US" altLang="ja-JP" sz="1600" b="1" dirty="0">
                <a:solidFill>
                  <a:prstClr val="black"/>
                </a:solidFill>
                <a:cs typeface="Times New Roman" pitchFamily="18" charset="0"/>
              </a:rPr>
              <a:t>/</a:t>
            </a:r>
            <a:r>
              <a:rPr lang="en-US" altLang="ja-JP" sz="1600" b="1" dirty="0" err="1">
                <a:solidFill>
                  <a:prstClr val="black"/>
                </a:solidFill>
                <a:cs typeface="Times New Roman" pitchFamily="18" charset="0"/>
              </a:rPr>
              <a:t>Vs</a:t>
            </a:r>
            <a:r>
              <a:rPr lang="en-US" altLang="ja-JP" sz="1600" b="1" dirty="0">
                <a:solidFill>
                  <a:prstClr val="black"/>
                </a:solidFill>
                <a:cs typeface="Times New Roman" pitchFamily="18" charset="0"/>
              </a:rPr>
              <a:t>)</a:t>
            </a:r>
            <a:endParaRPr lang="ja-JP" altLang="en-US" sz="1600" b="1" dirty="0">
              <a:solidFill>
                <a:prstClr val="black"/>
              </a:solidFill>
              <a:cs typeface="Times New Roman" pitchFamily="18" charset="0"/>
            </a:endParaRPr>
          </a:p>
        </p:txBody>
      </p:sp>
    </p:spTree>
    <p:extLst>
      <p:ext uri="{BB962C8B-B14F-4D97-AF65-F5344CB8AC3E}">
        <p14:creationId xmlns:p14="http://schemas.microsoft.com/office/powerpoint/2010/main" val="35270977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テキスト ボックス 1"/>
          <p:cNvSpPr txBox="1">
            <a:spLocks noChangeArrowheads="1"/>
          </p:cNvSpPr>
          <p:nvPr/>
        </p:nvSpPr>
        <p:spPr bwMode="auto">
          <a:xfrm>
            <a:off x="260350" y="333375"/>
            <a:ext cx="29654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Purpose of this study</a:t>
            </a:r>
          </a:p>
        </p:txBody>
      </p:sp>
      <p:sp>
        <p:nvSpPr>
          <p:cNvPr id="392195" name="テキスト ボックス 23"/>
          <p:cNvSpPr txBox="1">
            <a:spLocks noChangeArrowheads="1"/>
          </p:cNvSpPr>
          <p:nvPr/>
        </p:nvSpPr>
        <p:spPr bwMode="auto">
          <a:xfrm>
            <a:off x="1908175" y="2492375"/>
            <a:ext cx="58039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nSpc>
                <a:spcPct val="200000"/>
              </a:lnSpc>
              <a:spcBef>
                <a:spcPct val="0"/>
              </a:spcBef>
              <a:buFontTx/>
              <a:buNone/>
            </a:pPr>
            <a:r>
              <a:t>Reliable Hall Effectiveness Measurement Methods</a:t>
            </a:r>
            <a:endParaRPr lang="en-US" altLang="ja-JP" sz="3600">
              <a:solidFill>
                <a:srgbClr val="000000"/>
              </a:solidFill>
            </a:endParaRPr>
          </a:p>
          <a:p>
            <a:pPr>
              <a:lnSpc>
                <a:spcPct val="200000"/>
              </a:lnSpc>
              <a:spcBef>
                <a:spcPct val="0"/>
              </a:spcBef>
              <a:buFontTx/>
              <a:buNone/>
            </a:pPr>
            <a:endParaRPr lang="en-US" altLang="ja-JP" sz="3600">
              <a:solidFill>
                <a:srgbClr val="000000"/>
              </a:solidFill>
            </a:endParaRPr>
          </a:p>
          <a:p>
            <a:pPr>
              <a:lnSpc>
                <a:spcPct val="200000"/>
              </a:lnSpc>
              <a:spcBef>
                <a:spcPct val="0"/>
              </a:spcBef>
              <a:buFontTx/>
              <a:buNone/>
            </a:pPr>
            <a:r>
              <a:t>Temperature Dependence Analysis</a:t>
            </a:r>
          </a:p>
        </p:txBody>
      </p:sp>
      <p:sp>
        <p:nvSpPr>
          <p:cNvPr id="26" name="右矢印 25"/>
          <p:cNvSpPr/>
          <p:nvPr/>
        </p:nvSpPr>
        <p:spPr>
          <a:xfrm>
            <a:off x="1563688" y="2973388"/>
            <a:ext cx="344487" cy="36036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sz="3600">
              <a:solidFill>
                <a:prstClr val="white"/>
              </a:solidFill>
            </a:endParaRPr>
          </a:p>
        </p:txBody>
      </p:sp>
      <p:sp>
        <p:nvSpPr>
          <p:cNvPr id="32" name="右矢印 31"/>
          <p:cNvSpPr/>
          <p:nvPr/>
        </p:nvSpPr>
        <p:spPr>
          <a:xfrm>
            <a:off x="1557338" y="5229225"/>
            <a:ext cx="344487" cy="358775"/>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sz="3600">
              <a:solidFill>
                <a:prstClr val="white"/>
              </a:solidFill>
            </a:endParaRPr>
          </a:p>
        </p:txBody>
      </p:sp>
      <p:sp>
        <p:nvSpPr>
          <p:cNvPr id="34" name="テキスト ボックス 33"/>
          <p:cNvSpPr txBox="1"/>
          <p:nvPr/>
        </p:nvSpPr>
        <p:spPr>
          <a:xfrm>
            <a:off x="463550" y="1447800"/>
            <a:ext cx="8513763" cy="646113"/>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pPr algn="ctr" fontAlgn="auto">
              <a:spcBef>
                <a:spcPts val="0"/>
              </a:spcBef>
              <a:spcAft>
                <a:spcPts val="0"/>
              </a:spcAft>
              <a:defRPr/>
            </a:pPr>
            <a:r>
              <a:t>What is the maximum mobility of a-IGZO (In:Ga:Zn = 1:1:1)?</a:t>
            </a:r>
          </a:p>
        </p:txBody>
      </p:sp>
      <p:sp>
        <p:nvSpPr>
          <p:cNvPr id="392199" name="テキスト ボックス 8"/>
          <p:cNvSpPr txBox="1">
            <a:spLocks noChangeArrowheads="1"/>
          </p:cNvSpPr>
          <p:nvPr/>
        </p:nvSpPr>
        <p:spPr bwMode="auto">
          <a:xfrm>
            <a:off x="8555038" y="-26988"/>
            <a:ext cx="625475" cy="368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a:solidFill>
                  <a:srgbClr val="000000"/>
                </a:solidFill>
              </a:rPr>
              <a:t>3/12</a:t>
            </a:r>
            <a:endParaRPr lang="ja-JP" altLang="en-US" sz="1800">
              <a:solidFill>
                <a:srgbClr val="000000"/>
              </a:solidFill>
            </a:endParaRPr>
          </a:p>
        </p:txBody>
      </p:sp>
      <p:sp>
        <p:nvSpPr>
          <p:cNvPr id="392200" name="テキスト ボックス 1"/>
          <p:cNvSpPr txBox="1">
            <a:spLocks noChangeArrowheads="1"/>
          </p:cNvSpPr>
          <p:nvPr/>
        </p:nvSpPr>
        <p:spPr bwMode="auto">
          <a:xfrm>
            <a:off x="-88900" y="954088"/>
            <a:ext cx="18319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ultimate goal</a:t>
            </a:r>
          </a:p>
        </p:txBody>
      </p:sp>
      <p:sp>
        <p:nvSpPr>
          <p:cNvPr id="392201" name="テキスト ボックス 1"/>
          <p:cNvSpPr txBox="1">
            <a:spLocks noChangeArrowheads="1"/>
          </p:cNvSpPr>
          <p:nvPr/>
        </p:nvSpPr>
        <p:spPr bwMode="auto">
          <a:xfrm>
            <a:off x="487363" y="2276475"/>
            <a:ext cx="37115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High Temperature Hall Effect Measurement</a:t>
            </a:r>
          </a:p>
        </p:txBody>
      </p:sp>
      <p:sp>
        <p:nvSpPr>
          <p:cNvPr id="392202" name="テキスト ボックス 1"/>
          <p:cNvSpPr txBox="1">
            <a:spLocks noChangeArrowheads="1"/>
          </p:cNvSpPr>
          <p:nvPr/>
        </p:nvSpPr>
        <p:spPr bwMode="auto">
          <a:xfrm>
            <a:off x="2555875" y="5589588"/>
            <a:ext cx="47386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Single Donor Level Model Percolation Model</a:t>
            </a:r>
            <a:endParaRPr lang="en-US" altLang="ja-JP" sz="3600" b="1">
              <a:solidFill>
                <a:srgbClr val="0070C0"/>
              </a:solidFill>
            </a:endParaRPr>
          </a:p>
        </p:txBody>
      </p:sp>
      <p:sp>
        <p:nvSpPr>
          <p:cNvPr id="392203" name="正方形/長方形 1"/>
          <p:cNvSpPr>
            <a:spLocks noChangeArrowheads="1"/>
          </p:cNvSpPr>
          <p:nvPr/>
        </p:nvSpPr>
        <p:spPr bwMode="auto">
          <a:xfrm>
            <a:off x="2627313" y="3513138"/>
            <a:ext cx="58737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Instability due to repeated measurements and thermal history → Cause</a:t>
            </a:r>
            <a:endParaRPr lang="ja-JP" altLang="en-US" sz="2800">
              <a:solidFill>
                <a:srgbClr val="000000"/>
              </a:solidFill>
              <a:latin typeface="Arial" panose="020B0604020202020204" pitchFamily="34" charset="0"/>
            </a:endParaRPr>
          </a:p>
        </p:txBody>
      </p:sp>
    </p:spTree>
    <p:extLst>
      <p:ext uri="{BB962C8B-B14F-4D97-AF65-F5344CB8AC3E}">
        <p14:creationId xmlns:p14="http://schemas.microsoft.com/office/powerpoint/2010/main" val="204175373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角丸四角形 29"/>
          <p:cNvSpPr/>
          <p:nvPr/>
        </p:nvSpPr>
        <p:spPr>
          <a:xfrm>
            <a:off x="323850" y="3705225"/>
            <a:ext cx="4392613" cy="3036888"/>
          </a:xfrm>
          <a:prstGeom prst="round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394243" name="テキスト ボックス 1"/>
          <p:cNvSpPr txBox="1">
            <a:spLocks noChangeArrowheads="1"/>
          </p:cNvSpPr>
          <p:nvPr/>
        </p:nvSpPr>
        <p:spPr bwMode="auto">
          <a:xfrm>
            <a:off x="179388" y="115888"/>
            <a:ext cx="16906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Experiment I</a:t>
            </a:r>
            <a:endParaRPr lang="ja-JP" altLang="en-US" sz="3600" b="1">
              <a:solidFill>
                <a:srgbClr val="0070C0"/>
              </a:solidFill>
              <a:cs typeface="Times New Roman" panose="02020603050405020304" pitchFamily="18" charset="0"/>
            </a:endParaRPr>
          </a:p>
        </p:txBody>
      </p:sp>
      <p:sp>
        <p:nvSpPr>
          <p:cNvPr id="394244" name="テキスト ボックス 2"/>
          <p:cNvSpPr txBox="1">
            <a:spLocks noChangeArrowheads="1"/>
          </p:cNvSpPr>
          <p:nvPr/>
        </p:nvSpPr>
        <p:spPr bwMode="auto">
          <a:xfrm>
            <a:off x="179388" y="876300"/>
            <a:ext cx="70754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a-IGZO deposition conditions -RF magnetron sputtering</a:t>
            </a:r>
          </a:p>
        </p:txBody>
      </p:sp>
      <p:sp>
        <p:nvSpPr>
          <p:cNvPr id="4" name="Text Box 24"/>
          <p:cNvSpPr txBox="1">
            <a:spLocks noChangeArrowheads="1"/>
          </p:cNvSpPr>
          <p:nvPr/>
        </p:nvSpPr>
        <p:spPr bwMode="auto">
          <a:xfrm>
            <a:off x="68263" y="1344613"/>
            <a:ext cx="5684837" cy="1754187"/>
          </a:xfrm>
          <a:prstGeom prst="rect">
            <a:avLst/>
          </a:prstGeom>
          <a:ln/>
        </p:spPr>
        <p:style>
          <a:lnRef idx="2">
            <a:schemeClr val="dk1"/>
          </a:lnRef>
          <a:fillRef idx="1">
            <a:schemeClr val="lt1"/>
          </a:fillRef>
          <a:effectRef idx="0">
            <a:schemeClr val="dk1"/>
          </a:effectRef>
          <a:fontRef idx="minor">
            <a:schemeClr val="dk1"/>
          </a:fontRef>
        </p:style>
        <p:txBody>
          <a:bodyPr>
            <a:spAutoFit/>
          </a:bodyPr>
          <a:lstStyle>
            <a:lvl1pPr eaLnBrk="0" hangingPunct="0">
              <a:tabLst>
                <a:tab pos="2419350" algn="l"/>
              </a:tabLst>
              <a:defRPr kumimoji="1" sz="2400">
                <a:solidFill>
                  <a:schemeClr val="tx1"/>
                </a:solidFill>
                <a:latin typeface="Times New Roman" pitchFamily="18" charset="0"/>
                <a:ea typeface="ＭＳ Ｐゴシック" charset="-128"/>
              </a:defRPr>
            </a:lvl1pPr>
            <a:lvl2pPr marL="742950" indent="-285750" eaLnBrk="0" hangingPunct="0">
              <a:tabLst>
                <a:tab pos="2419350" algn="l"/>
              </a:tabLst>
              <a:defRPr kumimoji="1" sz="2400">
                <a:solidFill>
                  <a:schemeClr val="tx1"/>
                </a:solidFill>
                <a:latin typeface="Times New Roman" pitchFamily="18" charset="0"/>
                <a:ea typeface="ＭＳ Ｐゴシック" charset="-128"/>
              </a:defRPr>
            </a:lvl2pPr>
            <a:lvl3pPr marL="1143000" indent="-228600" eaLnBrk="0" hangingPunct="0">
              <a:tabLst>
                <a:tab pos="2419350" algn="l"/>
              </a:tabLst>
              <a:defRPr kumimoji="1" sz="2400">
                <a:solidFill>
                  <a:schemeClr val="tx1"/>
                </a:solidFill>
                <a:latin typeface="Times New Roman" pitchFamily="18" charset="0"/>
                <a:ea typeface="ＭＳ Ｐゴシック" charset="-128"/>
              </a:defRPr>
            </a:lvl3pPr>
            <a:lvl4pPr marL="1600200" indent="-228600" eaLnBrk="0" hangingPunct="0">
              <a:tabLst>
                <a:tab pos="2419350" algn="l"/>
              </a:tabLst>
              <a:defRPr kumimoji="1" sz="2400">
                <a:solidFill>
                  <a:schemeClr val="tx1"/>
                </a:solidFill>
                <a:latin typeface="Times New Roman" pitchFamily="18" charset="0"/>
                <a:ea typeface="ＭＳ Ｐゴシック" charset="-128"/>
              </a:defRPr>
            </a:lvl4pPr>
            <a:lvl5pPr marL="2057400" indent="-228600" eaLnBrk="0" hangingPunct="0">
              <a:tabLst>
                <a:tab pos="2419350" algn="l"/>
              </a:tabLst>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tabLst>
                <a:tab pos="2419350" algn="l"/>
              </a:tabLs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tabLst>
                <a:tab pos="2419350" algn="l"/>
              </a:tabLs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tabLst>
                <a:tab pos="2419350" algn="l"/>
              </a:tabLs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tabLst>
                <a:tab pos="2419350" algn="l"/>
              </a:tabLs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defRPr/>
            </a:pPr>
            <a:r>
              <a:t>RF Output : 70 W</a:t>
            </a:r>
          </a:p>
          <a:p>
            <a:pPr eaLnBrk="1" fontAlgn="auto" hangingPunct="1">
              <a:spcBef>
                <a:spcPts val="0"/>
              </a:spcBef>
              <a:spcAft>
                <a:spcPts val="0"/>
              </a:spcAft>
              <a:defRPr/>
            </a:pPr>
            <a:r>
              <a:t>Ar/O2 比 : 19.4 : 0.6 sccm</a:t>
            </a:r>
            <a:endParaRPr lang="en-US" altLang="ja-JP" sz="1800" dirty="0">
              <a:solidFill>
                <a:prstClr val="black"/>
              </a:solidFill>
            </a:endParaRPr>
          </a:p>
          <a:p>
            <a:pPr eaLnBrk="1" fontAlgn="auto" hangingPunct="1">
              <a:spcBef>
                <a:spcPts val="0"/>
              </a:spcBef>
              <a:spcAft>
                <a:spcPts val="0"/>
              </a:spcAft>
              <a:defRPr/>
            </a:pPr>
            <a:r>
              <a:t>Full pressure : 0.55 Pa</a:t>
            </a:r>
          </a:p>
          <a:p>
            <a:pPr eaLnBrk="1" fontAlgn="auto" hangingPunct="1">
              <a:spcBef>
                <a:spcPts val="0"/>
              </a:spcBef>
              <a:spcAft>
                <a:spcPts val="0"/>
              </a:spcAft>
              <a:defRPr/>
            </a:pPr>
            <a:r>
              <a:t>Film formation time : 9 min</a:t>
            </a:r>
          </a:p>
          <a:p>
            <a:pPr eaLnBrk="1" fontAlgn="auto" hangingPunct="1">
              <a:spcBef>
                <a:spcPts val="0"/>
              </a:spcBef>
              <a:spcAft>
                <a:spcPts val="0"/>
              </a:spcAft>
              <a:defRPr/>
            </a:pPr>
            <a:r>
              <a:t>膜厚 : 40 nm</a:t>
            </a:r>
          </a:p>
          <a:p>
            <a:pPr eaLnBrk="1" fontAlgn="auto" hangingPunct="1">
              <a:spcBef>
                <a:spcPts val="0"/>
              </a:spcBef>
              <a:spcAft>
                <a:spcPts val="0"/>
              </a:spcAft>
              <a:defRPr/>
            </a:pPr>
            <a:r>
              <a:t>Target : Polycrystalline InGaZnO4</a:t>
            </a:r>
            <a:endParaRPr lang="en-US" altLang="ja-JP" sz="1800" dirty="0">
              <a:solidFill>
                <a:prstClr val="black"/>
              </a:solidFill>
            </a:endParaRPr>
          </a:p>
        </p:txBody>
      </p:sp>
      <p:sp>
        <p:nvSpPr>
          <p:cNvPr id="394246" name="テキスト ボックス 5"/>
          <p:cNvSpPr txBox="1">
            <a:spLocks noChangeArrowheads="1"/>
          </p:cNvSpPr>
          <p:nvPr/>
        </p:nvSpPr>
        <p:spPr bwMode="auto">
          <a:xfrm>
            <a:off x="1020763" y="3792538"/>
            <a:ext cx="29924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a-IGZO sputtering</a:t>
            </a:r>
          </a:p>
        </p:txBody>
      </p:sp>
      <p:sp>
        <p:nvSpPr>
          <p:cNvPr id="394247" name="テキスト ボックス 6"/>
          <p:cNvSpPr txBox="1">
            <a:spLocks noChangeArrowheads="1"/>
          </p:cNvSpPr>
          <p:nvPr/>
        </p:nvSpPr>
        <p:spPr bwMode="auto">
          <a:xfrm>
            <a:off x="1195388" y="5561013"/>
            <a:ext cx="26431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photolithography</a:t>
            </a:r>
          </a:p>
        </p:txBody>
      </p:sp>
      <p:sp>
        <p:nvSpPr>
          <p:cNvPr id="394248" name="テキスト ボックス 7"/>
          <p:cNvSpPr txBox="1">
            <a:spLocks noChangeArrowheads="1"/>
          </p:cNvSpPr>
          <p:nvPr/>
        </p:nvSpPr>
        <p:spPr bwMode="auto">
          <a:xfrm>
            <a:off x="1257300" y="6308725"/>
            <a:ext cx="25257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ITO sputtering</a:t>
            </a:r>
          </a:p>
        </p:txBody>
      </p:sp>
      <p:sp>
        <p:nvSpPr>
          <p:cNvPr id="20" name="テキスト ボックス 19"/>
          <p:cNvSpPr txBox="1"/>
          <p:nvPr/>
        </p:nvSpPr>
        <p:spPr>
          <a:xfrm>
            <a:off x="8221663" y="2773363"/>
            <a:ext cx="650875" cy="400050"/>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fontAlgn="auto">
              <a:spcBef>
                <a:spcPts val="0"/>
              </a:spcBef>
              <a:spcAft>
                <a:spcPts val="0"/>
              </a:spcAft>
              <a:defRPr/>
            </a:pPr>
            <a:r>
              <a:rPr lang="en-US" altLang="ja-JP" sz="2000" b="1" dirty="0">
                <a:solidFill>
                  <a:prstClr val="black"/>
                </a:solidFill>
                <a:latin typeface="Times New Roman" pitchFamily="18" charset="0"/>
                <a:cs typeface="Times New Roman" pitchFamily="18" charset="0"/>
              </a:rPr>
              <a:t>ITO</a:t>
            </a:r>
            <a:endParaRPr lang="ja-JP" altLang="en-US" sz="2000" b="1" dirty="0">
              <a:solidFill>
                <a:prstClr val="black"/>
              </a:solidFill>
              <a:latin typeface="Times New Roman" pitchFamily="18" charset="0"/>
              <a:cs typeface="Times New Roman" pitchFamily="18" charset="0"/>
            </a:endParaRPr>
          </a:p>
        </p:txBody>
      </p:sp>
      <p:grpSp>
        <p:nvGrpSpPr>
          <p:cNvPr id="394250" name="グループ化 4"/>
          <p:cNvGrpSpPr>
            <a:grpSpLocks/>
          </p:cNvGrpSpPr>
          <p:nvPr/>
        </p:nvGrpSpPr>
        <p:grpSpPr bwMode="auto">
          <a:xfrm>
            <a:off x="5303838" y="3427413"/>
            <a:ext cx="3589337" cy="1441450"/>
            <a:chOff x="4050620" y="4396462"/>
            <a:chExt cx="4625836" cy="2148133"/>
          </a:xfrm>
        </p:grpSpPr>
        <p:sp>
          <p:nvSpPr>
            <p:cNvPr id="9" name="直方体 8"/>
            <p:cNvSpPr/>
            <p:nvPr/>
          </p:nvSpPr>
          <p:spPr>
            <a:xfrm>
              <a:off x="4050620" y="4725305"/>
              <a:ext cx="4625836" cy="1738853"/>
            </a:xfrm>
            <a:prstGeom prst="cube">
              <a:avLst>
                <a:gd name="adj" fmla="val 71652"/>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13" name="直方体 12"/>
            <p:cNvSpPr/>
            <p:nvPr/>
          </p:nvSpPr>
          <p:spPr>
            <a:xfrm>
              <a:off x="4050620" y="4580993"/>
              <a:ext cx="4625836" cy="1402910"/>
            </a:xfrm>
            <a:prstGeom prst="cube">
              <a:avLst>
                <a:gd name="adj" fmla="val 8819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dirty="0">
                <a:solidFill>
                  <a:prstClr val="white"/>
                </a:solidFill>
              </a:endParaRPr>
            </a:p>
          </p:txBody>
        </p:sp>
        <p:sp>
          <p:nvSpPr>
            <p:cNvPr id="14" name="直方体 13"/>
            <p:cNvSpPr/>
            <p:nvPr/>
          </p:nvSpPr>
          <p:spPr>
            <a:xfrm>
              <a:off x="7792616" y="4396462"/>
              <a:ext cx="859289" cy="369062"/>
            </a:xfrm>
            <a:prstGeom prst="cube">
              <a:avLst>
                <a:gd name="adj" fmla="val 49109"/>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16" name="直方体 15"/>
            <p:cNvSpPr/>
            <p:nvPr/>
          </p:nvSpPr>
          <p:spPr>
            <a:xfrm>
              <a:off x="6640761" y="5446871"/>
              <a:ext cx="955446" cy="369062"/>
            </a:xfrm>
            <a:prstGeom prst="cube">
              <a:avLst>
                <a:gd name="adj" fmla="val 49109"/>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17" name="直方体 16"/>
            <p:cNvSpPr/>
            <p:nvPr/>
          </p:nvSpPr>
          <p:spPr>
            <a:xfrm>
              <a:off x="4050620" y="5446871"/>
              <a:ext cx="859289" cy="378526"/>
            </a:xfrm>
            <a:prstGeom prst="cube">
              <a:avLst>
                <a:gd name="adj" fmla="val 49109"/>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18" name="直方体 17"/>
            <p:cNvSpPr/>
            <p:nvPr/>
          </p:nvSpPr>
          <p:spPr>
            <a:xfrm>
              <a:off x="5087903" y="4405925"/>
              <a:ext cx="859289" cy="369062"/>
            </a:xfrm>
            <a:prstGeom prst="cube">
              <a:avLst>
                <a:gd name="adj" fmla="val 49109"/>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19" name="テキスト ボックス 18"/>
            <p:cNvSpPr txBox="1"/>
            <p:nvPr/>
          </p:nvSpPr>
          <p:spPr>
            <a:xfrm>
              <a:off x="5699636" y="4829400"/>
              <a:ext cx="1262335" cy="551229"/>
            </a:xfrm>
            <a:prstGeom prst="rect">
              <a:avLst/>
            </a:prstGeom>
          </p:spPr>
          <p:style>
            <a:lnRef idx="2">
              <a:schemeClr val="accent4"/>
            </a:lnRef>
            <a:fillRef idx="1">
              <a:schemeClr val="lt1"/>
            </a:fillRef>
            <a:effectRef idx="0">
              <a:schemeClr val="accent4"/>
            </a:effectRef>
            <a:fontRef idx="minor">
              <a:schemeClr val="dk1"/>
            </a:fontRef>
          </p:style>
          <p:txBody>
            <a:bodyPr wrap="none">
              <a:spAutoFit/>
            </a:bodyPr>
            <a:lstStyle/>
            <a:p>
              <a:pPr fontAlgn="auto">
                <a:spcBef>
                  <a:spcPts val="0"/>
                </a:spcBef>
                <a:spcAft>
                  <a:spcPts val="0"/>
                </a:spcAft>
                <a:defRPr/>
              </a:pPr>
              <a:r>
                <a:rPr lang="en-US" altLang="ja-JP" sz="1800" b="1" dirty="0">
                  <a:solidFill>
                    <a:prstClr val="black"/>
                  </a:solidFill>
                  <a:latin typeface="Times New Roman" pitchFamily="18" charset="0"/>
                  <a:cs typeface="Times New Roman" pitchFamily="18" charset="0"/>
                </a:rPr>
                <a:t>a-IGZO</a:t>
              </a:r>
              <a:endParaRPr lang="ja-JP" altLang="en-US" sz="1800" b="1" dirty="0">
                <a:solidFill>
                  <a:prstClr val="black"/>
                </a:solidFill>
                <a:latin typeface="Times New Roman" pitchFamily="18" charset="0"/>
                <a:cs typeface="Times New Roman" pitchFamily="18" charset="0"/>
              </a:endParaRPr>
            </a:p>
          </p:txBody>
        </p:sp>
        <p:sp>
          <p:nvSpPr>
            <p:cNvPr id="394268" name="テキスト ボックス 22"/>
            <p:cNvSpPr txBox="1">
              <a:spLocks noChangeArrowheads="1"/>
            </p:cNvSpPr>
            <p:nvPr/>
          </p:nvSpPr>
          <p:spPr bwMode="auto">
            <a:xfrm>
              <a:off x="4792070" y="5948158"/>
              <a:ext cx="1768918" cy="59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000">
                  <a:solidFill>
                    <a:srgbClr val="000000"/>
                  </a:solidFill>
                </a:rPr>
                <a:t>ガラス基板</a:t>
              </a:r>
            </a:p>
          </p:txBody>
        </p:sp>
      </p:grpSp>
      <p:sp>
        <p:nvSpPr>
          <p:cNvPr id="25" name="テキスト ボックス 24"/>
          <p:cNvSpPr txBox="1"/>
          <p:nvPr/>
        </p:nvSpPr>
        <p:spPr>
          <a:xfrm>
            <a:off x="179388" y="3249613"/>
            <a:ext cx="4244975" cy="52387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t>Sample Preparation Process</a:t>
            </a:r>
          </a:p>
        </p:txBody>
      </p:sp>
      <p:sp>
        <p:nvSpPr>
          <p:cNvPr id="28" name="下矢印 27"/>
          <p:cNvSpPr/>
          <p:nvPr/>
        </p:nvSpPr>
        <p:spPr>
          <a:xfrm>
            <a:off x="2328863" y="4203700"/>
            <a:ext cx="382587" cy="3270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29" name="下矢印 28"/>
          <p:cNvSpPr/>
          <p:nvPr/>
        </p:nvSpPr>
        <p:spPr>
          <a:xfrm>
            <a:off x="2328863" y="5981700"/>
            <a:ext cx="382587" cy="3270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394254" name="テキスト ボックス 30"/>
          <p:cNvSpPr txBox="1">
            <a:spLocks noChangeArrowheads="1"/>
          </p:cNvSpPr>
          <p:nvPr/>
        </p:nvSpPr>
        <p:spPr bwMode="auto">
          <a:xfrm>
            <a:off x="6294438" y="1430338"/>
            <a:ext cx="1673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Electrode: ITO</a:t>
            </a:r>
            <a:endParaRPr lang="ja-JP" altLang="en-US" sz="2800" u="sng">
              <a:solidFill>
                <a:srgbClr val="000000"/>
              </a:solidFill>
              <a:latin typeface="Times New Roman" panose="02020603050405020304" pitchFamily="18" charset="0"/>
              <a:cs typeface="Times New Roman" panose="02020603050405020304" pitchFamily="18" charset="0"/>
            </a:endParaRPr>
          </a:p>
        </p:txBody>
      </p:sp>
      <p:sp>
        <p:nvSpPr>
          <p:cNvPr id="394255" name="テキスト ボックス 32"/>
          <p:cNvSpPr txBox="1">
            <a:spLocks noChangeArrowheads="1"/>
          </p:cNvSpPr>
          <p:nvPr/>
        </p:nvSpPr>
        <p:spPr bwMode="auto">
          <a:xfrm>
            <a:off x="6122988" y="1916113"/>
            <a:ext cx="294798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en-US" altLang="ja-JP" sz="2400">
                <a:solidFill>
                  <a:srgbClr val="000000"/>
                </a:solidFill>
                <a:latin typeface="Times New Roman" panose="02020603050405020304" pitchFamily="18" charset="0"/>
                <a:cs typeface="Times New Roman" panose="02020603050405020304" pitchFamily="18" charset="0"/>
              </a:rPr>
              <a:t>In</a:t>
            </a:r>
            <a:r>
              <a:rPr lang="en-US" altLang="ja-JP" sz="2400" baseline="-25000">
                <a:solidFill>
                  <a:srgbClr val="000000"/>
                </a:solidFill>
                <a:latin typeface="Times New Roman" panose="02020603050405020304" pitchFamily="18" charset="0"/>
                <a:cs typeface="Times New Roman" panose="02020603050405020304" pitchFamily="18" charset="0"/>
              </a:rPr>
              <a:t>2</a:t>
            </a:r>
            <a:r>
              <a:rPr lang="en-US" altLang="ja-JP" sz="2400">
                <a:solidFill>
                  <a:srgbClr val="000000"/>
                </a:solidFill>
                <a:latin typeface="Times New Roman" panose="02020603050405020304" pitchFamily="18" charset="0"/>
                <a:cs typeface="Times New Roman" panose="02020603050405020304" pitchFamily="18" charset="0"/>
              </a:rPr>
              <a:t>O</a:t>
            </a:r>
            <a:r>
              <a:rPr lang="en-US" altLang="ja-JP" sz="2400" baseline="-25000">
                <a:solidFill>
                  <a:srgbClr val="000000"/>
                </a:solidFill>
                <a:latin typeface="Times New Roman" panose="02020603050405020304" pitchFamily="18" charset="0"/>
                <a:cs typeface="Times New Roman" panose="02020603050405020304" pitchFamily="18" charset="0"/>
              </a:rPr>
              <a:t>3</a:t>
            </a:r>
            <a:r>
              <a:rPr lang="en-US" altLang="ja-JP" sz="2400">
                <a:solidFill>
                  <a:srgbClr val="000000"/>
                </a:solidFill>
                <a:latin typeface="Times New Roman" panose="02020603050405020304" pitchFamily="18" charset="0"/>
                <a:cs typeface="Times New Roman" panose="02020603050405020304" pitchFamily="18" charset="0"/>
              </a:rPr>
              <a:t> (10% Sn doped)</a:t>
            </a:r>
          </a:p>
          <a:p>
            <a:pPr algn="ctr">
              <a:spcBef>
                <a:spcPct val="0"/>
              </a:spcBef>
              <a:buFontTx/>
              <a:buNone/>
            </a:pPr>
            <a:r>
              <a:rPr lang="en-US" altLang="ja-JP" sz="2400">
                <a:solidFill>
                  <a:srgbClr val="000000"/>
                </a:solidFill>
                <a:latin typeface="Times New Roman" panose="02020603050405020304" pitchFamily="18" charset="0"/>
                <a:cs typeface="Times New Roman" panose="02020603050405020304" pitchFamily="18" charset="0"/>
              </a:rPr>
              <a:t>Thickness: 100nm</a:t>
            </a:r>
            <a:endParaRPr lang="ja-JP" altLang="en-US" sz="2400">
              <a:solidFill>
                <a:srgbClr val="000000"/>
              </a:solidFill>
              <a:latin typeface="Times New Roman" panose="02020603050405020304" pitchFamily="18" charset="0"/>
              <a:cs typeface="Times New Roman" panose="02020603050405020304" pitchFamily="18" charset="0"/>
            </a:endParaRPr>
          </a:p>
        </p:txBody>
      </p:sp>
      <p:cxnSp>
        <p:nvCxnSpPr>
          <p:cNvPr id="11" name="直線矢印コネクタ 10"/>
          <p:cNvCxnSpPr/>
          <p:nvPr/>
        </p:nvCxnSpPr>
        <p:spPr>
          <a:xfrm>
            <a:off x="8547100" y="3146425"/>
            <a:ext cx="7938" cy="3429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5616" name="テキスト ボックス 14"/>
          <p:cNvSpPr txBox="1">
            <a:spLocks noChangeArrowheads="1"/>
          </p:cNvSpPr>
          <p:nvPr/>
        </p:nvSpPr>
        <p:spPr bwMode="auto">
          <a:xfrm>
            <a:off x="12700" y="4575175"/>
            <a:ext cx="5208588" cy="646113"/>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spAutoFit/>
          </a:bodyPr>
          <a:lstStyle/>
          <a:p>
            <a:pPr>
              <a:defRPr/>
            </a:pPr>
            <a:r>
              <a:t>Annealing (N2→O2, 300oC)</a:t>
            </a:r>
            <a:endParaRPr lang="ja-JP" altLang="en-US" dirty="0">
              <a:solidFill>
                <a:prstClr val="black"/>
              </a:solidFill>
            </a:endParaRPr>
          </a:p>
        </p:txBody>
      </p:sp>
      <p:sp>
        <p:nvSpPr>
          <p:cNvPr id="32" name="下矢印 31"/>
          <p:cNvSpPr/>
          <p:nvPr/>
        </p:nvSpPr>
        <p:spPr>
          <a:xfrm>
            <a:off x="2328863" y="5314950"/>
            <a:ext cx="382587" cy="3270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394259" name="テキスト ボックス 20"/>
          <p:cNvSpPr txBox="1">
            <a:spLocks noChangeArrowheads="1"/>
          </p:cNvSpPr>
          <p:nvPr/>
        </p:nvSpPr>
        <p:spPr bwMode="auto">
          <a:xfrm>
            <a:off x="4826000" y="5084763"/>
            <a:ext cx="424815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AC Hall measurement - van der Pauw</a:t>
            </a:r>
          </a:p>
          <a:p>
            <a:pPr>
              <a:spcBef>
                <a:spcPct val="0"/>
              </a:spcBef>
              <a:buFontTx/>
              <a:buNone/>
            </a:pPr>
            <a:r>
              <a:t>Hall magnetic field : 0.34T</a:t>
            </a:r>
          </a:p>
          <a:p>
            <a:pPr>
              <a:spcBef>
                <a:spcPct val="0"/>
              </a:spcBef>
              <a:buFontTx/>
              <a:buNone/>
            </a:pPr>
            <a:r>
              <a:t>Temperature : High Temperature Measurement Room Temperature ~ 300oC</a:t>
            </a:r>
          </a:p>
          <a:p>
            <a:pPr>
              <a:spcBef>
                <a:spcPct val="0"/>
              </a:spcBef>
              <a:buFontTx/>
              <a:buNone/>
            </a:pPr>
            <a:r>
              <a:t>　　　　　　　　　Low Temperature Measurement Room Temperature~160K</a:t>
            </a:r>
            <a:endParaRPr lang="en-US" altLang="ja-JP" sz="3600">
              <a:solidFill>
                <a:srgbClr val="FF0000"/>
              </a:solidFill>
              <a:latin typeface="Times New Roman" panose="02020603050405020304" pitchFamily="18" charset="0"/>
            </a:endParaRPr>
          </a:p>
          <a:p>
            <a:pPr>
              <a:spcBef>
                <a:spcPct val="0"/>
              </a:spcBef>
              <a:buFontTx/>
              <a:buNone/>
            </a:pPr>
            <a:r>
              <a:t>Measurement atmosphere : Oxygen</a:t>
            </a:r>
            <a:endParaRPr lang="en-US" altLang="ja-JP" sz="3600">
              <a:solidFill>
                <a:srgbClr val="FF0000"/>
              </a:solidFill>
            </a:endParaRPr>
          </a:p>
        </p:txBody>
      </p:sp>
      <p:sp>
        <p:nvSpPr>
          <p:cNvPr id="394260" name="テキスト ボックス 34"/>
          <p:cNvSpPr txBox="1">
            <a:spLocks noChangeArrowheads="1"/>
          </p:cNvSpPr>
          <p:nvPr/>
        </p:nvSpPr>
        <p:spPr bwMode="auto">
          <a:xfrm>
            <a:off x="8555038" y="-26988"/>
            <a:ext cx="625475" cy="368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a:solidFill>
                  <a:srgbClr val="000000"/>
                </a:solidFill>
              </a:rPr>
              <a:t>4/12</a:t>
            </a:r>
            <a:endParaRPr lang="ja-JP" altLang="en-US" sz="1800">
              <a:solidFill>
                <a:srgbClr val="000000"/>
              </a:solidFill>
            </a:endParaRPr>
          </a:p>
        </p:txBody>
      </p:sp>
    </p:spTree>
    <p:extLst>
      <p:ext uri="{BB962C8B-B14F-4D97-AF65-F5344CB8AC3E}">
        <p14:creationId xmlns:p14="http://schemas.microsoft.com/office/powerpoint/2010/main" val="62523630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627784" y="4293096"/>
            <a:ext cx="2808312" cy="646331"/>
          </a:xfrm>
          <a:prstGeom prst="rect">
            <a:avLst/>
          </a:prstGeom>
          <a:noFill/>
          <a:scene3d>
            <a:camera prst="orthographicFront">
              <a:rot lat="0" lon="0" rev="5400000"/>
            </a:camera>
            <a:lightRig rig="threePt" dir="t"/>
          </a:scene3d>
        </p:spPr>
        <p:txBody>
          <a:bodyPr>
            <a:spAutoFit/>
          </a:bodyPr>
          <a:lstStyle/>
          <a:p>
            <a:pPr fontAlgn="auto">
              <a:spcBef>
                <a:spcPts val="0"/>
              </a:spcBef>
              <a:spcAft>
                <a:spcPts val="0"/>
              </a:spcAft>
              <a:defRPr/>
            </a:pPr>
            <a:r>
              <a:rPr lang="el-GR" altLang="ja-JP" sz="3600" dirty="0">
                <a:solidFill>
                  <a:prstClr val="black"/>
                </a:solidFill>
                <a:ea typeface="ＭＳ Ｐゴシック"/>
                <a:cs typeface="Times New Roman" pitchFamily="18" charset="0"/>
              </a:rPr>
              <a:t>μ</a:t>
            </a:r>
            <a:r>
              <a:rPr lang="en-US" altLang="ja-JP" sz="3600" baseline="-25000" dirty="0">
                <a:solidFill>
                  <a:prstClr val="black"/>
                </a:solidFill>
                <a:ea typeface="ＭＳ Ｐゴシック"/>
                <a:cs typeface="Times New Roman" pitchFamily="18" charset="0"/>
              </a:rPr>
              <a:t>Hall</a:t>
            </a:r>
            <a:r>
              <a:rPr lang="en-US" altLang="ja-JP" sz="3600" dirty="0">
                <a:solidFill>
                  <a:prstClr val="black"/>
                </a:solidFill>
                <a:ea typeface="ＭＳ Ｐゴシック"/>
                <a:cs typeface="Times New Roman" pitchFamily="18" charset="0"/>
              </a:rPr>
              <a:t> (cm</a:t>
            </a:r>
            <a:r>
              <a:rPr lang="en-US" altLang="ja-JP" sz="3600" baseline="30000" dirty="0">
                <a:solidFill>
                  <a:prstClr val="black"/>
                </a:solidFill>
                <a:ea typeface="ＭＳ Ｐゴシック"/>
                <a:cs typeface="Times New Roman" pitchFamily="18" charset="0"/>
              </a:rPr>
              <a:t>2</a:t>
            </a:r>
            <a:r>
              <a:rPr lang="en-US" altLang="ja-JP" sz="3600" dirty="0">
                <a:solidFill>
                  <a:prstClr val="black"/>
                </a:solidFill>
                <a:ea typeface="ＭＳ Ｐゴシック"/>
                <a:cs typeface="Times New Roman" pitchFamily="18" charset="0"/>
              </a:rPr>
              <a:t>/</a:t>
            </a:r>
            <a:r>
              <a:rPr lang="en-US" altLang="ja-JP" sz="3600" dirty="0" err="1">
                <a:solidFill>
                  <a:prstClr val="black"/>
                </a:solidFill>
                <a:ea typeface="ＭＳ Ｐゴシック"/>
                <a:cs typeface="Times New Roman" pitchFamily="18" charset="0"/>
              </a:rPr>
              <a:t>Vs</a:t>
            </a:r>
            <a:r>
              <a:rPr lang="en-US" altLang="ja-JP" sz="3600" dirty="0">
                <a:solidFill>
                  <a:prstClr val="black"/>
                </a:solidFill>
                <a:ea typeface="ＭＳ Ｐゴシック"/>
                <a:cs typeface="Times New Roman" pitchFamily="18" charset="0"/>
              </a:rPr>
              <a:t>)</a:t>
            </a:r>
            <a:endParaRPr lang="ja-JP" altLang="en-US" sz="3600" dirty="0">
              <a:solidFill>
                <a:prstClr val="black"/>
              </a:solidFill>
              <a:ea typeface="ＭＳ Ｐゴシック"/>
              <a:cs typeface="Times New Roman" pitchFamily="18" charset="0"/>
            </a:endParaRPr>
          </a:p>
        </p:txBody>
      </p:sp>
      <p:sp>
        <p:nvSpPr>
          <p:cNvPr id="5" name="テキスト ボックス 4"/>
          <p:cNvSpPr txBox="1"/>
          <p:nvPr/>
        </p:nvSpPr>
        <p:spPr>
          <a:xfrm>
            <a:off x="3131840" y="1404065"/>
            <a:ext cx="1768433" cy="584775"/>
          </a:xfrm>
          <a:prstGeom prst="rect">
            <a:avLst/>
          </a:prstGeom>
          <a:noFill/>
          <a:scene3d>
            <a:camera prst="orthographicFront">
              <a:rot lat="0" lon="0" rev="5400000"/>
            </a:camera>
            <a:lightRig rig="threePt" dir="t"/>
          </a:scene3d>
        </p:spPr>
        <p:txBody>
          <a:bodyPr wrap="none">
            <a:spAutoFit/>
          </a:bodyPr>
          <a:lstStyle/>
          <a:p>
            <a:pPr fontAlgn="auto">
              <a:spcBef>
                <a:spcPts val="0"/>
              </a:spcBef>
              <a:spcAft>
                <a:spcPts val="0"/>
              </a:spcAft>
              <a:defRPr/>
            </a:pPr>
            <a:r>
              <a:rPr lang="en-US" altLang="ja-JP" sz="3200" dirty="0">
                <a:solidFill>
                  <a:prstClr val="black"/>
                </a:solidFill>
                <a:ea typeface="ＭＳ Ｐゴシック"/>
                <a:cs typeface="Times New Roman" pitchFamily="18" charset="0"/>
              </a:rPr>
              <a:t>N</a:t>
            </a:r>
            <a:r>
              <a:rPr lang="en-US" altLang="ja-JP" sz="3200" baseline="-25000" dirty="0">
                <a:solidFill>
                  <a:prstClr val="black"/>
                </a:solidFill>
                <a:ea typeface="ＭＳ Ｐゴシック"/>
                <a:cs typeface="Times New Roman" pitchFamily="18" charset="0"/>
              </a:rPr>
              <a:t>e</a:t>
            </a:r>
            <a:r>
              <a:rPr lang="en-US" altLang="ja-JP" sz="3200" dirty="0">
                <a:solidFill>
                  <a:prstClr val="black"/>
                </a:solidFill>
                <a:ea typeface="ＭＳ Ｐゴシック"/>
                <a:cs typeface="Times New Roman" pitchFamily="18" charset="0"/>
              </a:rPr>
              <a:t> (cm</a:t>
            </a:r>
            <a:r>
              <a:rPr lang="en-US" altLang="ja-JP" sz="3200" baseline="30000" dirty="0">
                <a:solidFill>
                  <a:prstClr val="black"/>
                </a:solidFill>
                <a:ea typeface="ＭＳ Ｐゴシック"/>
                <a:cs typeface="Times New Roman" pitchFamily="18" charset="0"/>
              </a:rPr>
              <a:t>-3</a:t>
            </a:r>
            <a:r>
              <a:rPr lang="en-US" altLang="ja-JP" sz="3200" dirty="0">
                <a:solidFill>
                  <a:prstClr val="black"/>
                </a:solidFill>
                <a:ea typeface="ＭＳ Ｐゴシック"/>
                <a:cs typeface="Times New Roman" pitchFamily="18" charset="0"/>
              </a:rPr>
              <a:t>)</a:t>
            </a:r>
            <a:endParaRPr lang="ja-JP" altLang="en-US" sz="3200" dirty="0">
              <a:solidFill>
                <a:prstClr val="black"/>
              </a:solidFill>
              <a:ea typeface="ＭＳ Ｐゴシック"/>
              <a:cs typeface="Times New Roman" pitchFamily="18" charset="0"/>
            </a:endParaRPr>
          </a:p>
        </p:txBody>
      </p:sp>
      <p:sp>
        <p:nvSpPr>
          <p:cNvPr id="6" name="フリーフォーム 5"/>
          <p:cNvSpPr/>
          <p:nvPr/>
        </p:nvSpPr>
        <p:spPr>
          <a:xfrm>
            <a:off x="5078413" y="3467100"/>
            <a:ext cx="3525837" cy="1744663"/>
          </a:xfrm>
          <a:custGeom>
            <a:avLst/>
            <a:gdLst>
              <a:gd name="connsiteX0" fmla="*/ 0 w 3525253"/>
              <a:gd name="connsiteY0" fmla="*/ 0 h 1744579"/>
              <a:gd name="connsiteX1" fmla="*/ 108284 w 3525253"/>
              <a:gd name="connsiteY1" fmla="*/ 457200 h 1744579"/>
              <a:gd name="connsiteX2" fmla="*/ 156411 w 3525253"/>
              <a:gd name="connsiteY2" fmla="*/ 613610 h 1744579"/>
              <a:gd name="connsiteX3" fmla="*/ 288758 w 3525253"/>
              <a:gd name="connsiteY3" fmla="*/ 1034715 h 1744579"/>
              <a:gd name="connsiteX4" fmla="*/ 433137 w 3525253"/>
              <a:gd name="connsiteY4" fmla="*/ 1167063 h 1744579"/>
              <a:gd name="connsiteX5" fmla="*/ 649705 w 3525253"/>
              <a:gd name="connsiteY5" fmla="*/ 1311442 h 1744579"/>
              <a:gd name="connsiteX6" fmla="*/ 1118937 w 3525253"/>
              <a:gd name="connsiteY6" fmla="*/ 1479884 h 1744579"/>
              <a:gd name="connsiteX7" fmla="*/ 1720516 w 3525253"/>
              <a:gd name="connsiteY7" fmla="*/ 1564105 h 1744579"/>
              <a:gd name="connsiteX8" fmla="*/ 2298032 w 3525253"/>
              <a:gd name="connsiteY8" fmla="*/ 1624263 h 1744579"/>
              <a:gd name="connsiteX9" fmla="*/ 2827421 w 3525253"/>
              <a:gd name="connsiteY9" fmla="*/ 1684421 h 1744579"/>
              <a:gd name="connsiteX10" fmla="*/ 3525253 w 3525253"/>
              <a:gd name="connsiteY10" fmla="*/ 1744579 h 1744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25253" h="1744579">
                <a:moveTo>
                  <a:pt x="0" y="0"/>
                </a:moveTo>
                <a:cubicBezTo>
                  <a:pt x="41108" y="177466"/>
                  <a:pt x="82216" y="354932"/>
                  <a:pt x="108284" y="457200"/>
                </a:cubicBezTo>
                <a:cubicBezTo>
                  <a:pt x="134352" y="559468"/>
                  <a:pt x="126332" y="517358"/>
                  <a:pt x="156411" y="613610"/>
                </a:cubicBezTo>
                <a:cubicBezTo>
                  <a:pt x="186490" y="709862"/>
                  <a:pt x="242637" y="942473"/>
                  <a:pt x="288758" y="1034715"/>
                </a:cubicBezTo>
                <a:cubicBezTo>
                  <a:pt x="334879" y="1126957"/>
                  <a:pt x="372979" y="1120942"/>
                  <a:pt x="433137" y="1167063"/>
                </a:cubicBezTo>
                <a:cubicBezTo>
                  <a:pt x="493295" y="1213184"/>
                  <a:pt x="535405" y="1259305"/>
                  <a:pt x="649705" y="1311442"/>
                </a:cubicBezTo>
                <a:cubicBezTo>
                  <a:pt x="764005" y="1363579"/>
                  <a:pt x="940469" y="1437774"/>
                  <a:pt x="1118937" y="1479884"/>
                </a:cubicBezTo>
                <a:cubicBezTo>
                  <a:pt x="1297405" y="1521994"/>
                  <a:pt x="1524000" y="1540042"/>
                  <a:pt x="1720516" y="1564105"/>
                </a:cubicBezTo>
                <a:cubicBezTo>
                  <a:pt x="1917032" y="1588168"/>
                  <a:pt x="2298032" y="1624263"/>
                  <a:pt x="2298032" y="1624263"/>
                </a:cubicBezTo>
                <a:lnTo>
                  <a:pt x="2827421" y="1684421"/>
                </a:lnTo>
                <a:cubicBezTo>
                  <a:pt x="3031958" y="1704474"/>
                  <a:pt x="3278605" y="1724526"/>
                  <a:pt x="3525253" y="1744579"/>
                </a:cubicBezTo>
              </a:path>
            </a:pathLst>
          </a:custGeom>
        </p:spPr>
        <p:style>
          <a:lnRef idx="3">
            <a:schemeClr val="dk1"/>
          </a:lnRef>
          <a:fillRef idx="0">
            <a:schemeClr val="dk1"/>
          </a:fillRef>
          <a:effectRef idx="2">
            <a:schemeClr val="dk1"/>
          </a:effectRef>
          <a:fontRef idx="minor">
            <a:schemeClr val="tx1"/>
          </a:fontRef>
        </p:style>
        <p:txBody>
          <a:bodyPr anchor="ctr"/>
          <a:lstStyle/>
          <a:p>
            <a:pPr algn="ctr" fontAlgn="auto">
              <a:spcBef>
                <a:spcPts val="0"/>
              </a:spcBef>
              <a:spcAft>
                <a:spcPts val="0"/>
              </a:spcAft>
              <a:defRPr/>
            </a:pPr>
            <a:endParaRPr lang="ja-JP" altLang="en-US" sz="1800">
              <a:solidFill>
                <a:prstClr val="black"/>
              </a:solidFill>
            </a:endParaRPr>
          </a:p>
        </p:txBody>
      </p:sp>
      <p:sp>
        <p:nvSpPr>
          <p:cNvPr id="10" name="フリーフォーム 9"/>
          <p:cNvSpPr/>
          <p:nvPr/>
        </p:nvSpPr>
        <p:spPr>
          <a:xfrm>
            <a:off x="5110163" y="565150"/>
            <a:ext cx="3444875" cy="2405063"/>
          </a:xfrm>
          <a:custGeom>
            <a:avLst/>
            <a:gdLst>
              <a:gd name="connsiteX0" fmla="*/ 3473 w 3444505"/>
              <a:gd name="connsiteY0" fmla="*/ 0 h 2406315"/>
              <a:gd name="connsiteX1" fmla="*/ 3473 w 3444505"/>
              <a:gd name="connsiteY1" fmla="*/ 180473 h 2406315"/>
              <a:gd name="connsiteX2" fmla="*/ 39568 w 3444505"/>
              <a:gd name="connsiteY2" fmla="*/ 541421 h 2406315"/>
              <a:gd name="connsiteX3" fmla="*/ 99726 w 3444505"/>
              <a:gd name="connsiteY3" fmla="*/ 866273 h 2406315"/>
              <a:gd name="connsiteX4" fmla="*/ 147852 w 3444505"/>
              <a:gd name="connsiteY4" fmla="*/ 1010652 h 2406315"/>
              <a:gd name="connsiteX5" fmla="*/ 220041 w 3444505"/>
              <a:gd name="connsiteY5" fmla="*/ 1203158 h 2406315"/>
              <a:gd name="connsiteX6" fmla="*/ 304263 w 3444505"/>
              <a:gd name="connsiteY6" fmla="*/ 1419726 h 2406315"/>
              <a:gd name="connsiteX7" fmla="*/ 436610 w 3444505"/>
              <a:gd name="connsiteY7" fmla="*/ 1624263 h 2406315"/>
              <a:gd name="connsiteX8" fmla="*/ 617084 w 3444505"/>
              <a:gd name="connsiteY8" fmla="*/ 1792705 h 2406315"/>
              <a:gd name="connsiteX9" fmla="*/ 821620 w 3444505"/>
              <a:gd name="connsiteY9" fmla="*/ 1937084 h 2406315"/>
              <a:gd name="connsiteX10" fmla="*/ 1122410 w 3444505"/>
              <a:gd name="connsiteY10" fmla="*/ 2081463 h 2406315"/>
              <a:gd name="connsiteX11" fmla="*/ 1483357 w 3444505"/>
              <a:gd name="connsiteY11" fmla="*/ 2225842 h 2406315"/>
              <a:gd name="connsiteX12" fmla="*/ 1844305 w 3444505"/>
              <a:gd name="connsiteY12" fmla="*/ 2286000 h 2406315"/>
              <a:gd name="connsiteX13" fmla="*/ 2181189 w 3444505"/>
              <a:gd name="connsiteY13" fmla="*/ 2346158 h 2406315"/>
              <a:gd name="connsiteX14" fmla="*/ 2686515 w 3444505"/>
              <a:gd name="connsiteY14" fmla="*/ 2358189 h 2406315"/>
              <a:gd name="connsiteX15" fmla="*/ 3203873 w 3444505"/>
              <a:gd name="connsiteY15" fmla="*/ 2394284 h 2406315"/>
              <a:gd name="connsiteX16" fmla="*/ 3444505 w 3444505"/>
              <a:gd name="connsiteY16" fmla="*/ 2406315 h 240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44505" h="2406315">
                <a:moveTo>
                  <a:pt x="3473" y="0"/>
                </a:moveTo>
                <a:cubicBezTo>
                  <a:pt x="465" y="45118"/>
                  <a:pt x="-2543" y="90236"/>
                  <a:pt x="3473" y="180473"/>
                </a:cubicBezTo>
                <a:cubicBezTo>
                  <a:pt x="9489" y="270710"/>
                  <a:pt x="23526" y="427121"/>
                  <a:pt x="39568" y="541421"/>
                </a:cubicBezTo>
                <a:cubicBezTo>
                  <a:pt x="55610" y="655721"/>
                  <a:pt x="81679" y="788068"/>
                  <a:pt x="99726" y="866273"/>
                </a:cubicBezTo>
                <a:cubicBezTo>
                  <a:pt x="117773" y="944478"/>
                  <a:pt x="127800" y="954505"/>
                  <a:pt x="147852" y="1010652"/>
                </a:cubicBezTo>
                <a:cubicBezTo>
                  <a:pt x="167905" y="1066800"/>
                  <a:pt x="193973" y="1134979"/>
                  <a:pt x="220041" y="1203158"/>
                </a:cubicBezTo>
                <a:cubicBezTo>
                  <a:pt x="246109" y="1271337"/>
                  <a:pt x="268168" y="1349542"/>
                  <a:pt x="304263" y="1419726"/>
                </a:cubicBezTo>
                <a:cubicBezTo>
                  <a:pt x="340358" y="1489910"/>
                  <a:pt x="384473" y="1562100"/>
                  <a:pt x="436610" y="1624263"/>
                </a:cubicBezTo>
                <a:cubicBezTo>
                  <a:pt x="488747" y="1686426"/>
                  <a:pt x="552916" y="1740568"/>
                  <a:pt x="617084" y="1792705"/>
                </a:cubicBezTo>
                <a:cubicBezTo>
                  <a:pt x="681252" y="1844842"/>
                  <a:pt x="737399" y="1888958"/>
                  <a:pt x="821620" y="1937084"/>
                </a:cubicBezTo>
                <a:cubicBezTo>
                  <a:pt x="905841" y="1985210"/>
                  <a:pt x="1012121" y="2033337"/>
                  <a:pt x="1122410" y="2081463"/>
                </a:cubicBezTo>
                <a:cubicBezTo>
                  <a:pt x="1232700" y="2129589"/>
                  <a:pt x="1363041" y="2191753"/>
                  <a:pt x="1483357" y="2225842"/>
                </a:cubicBezTo>
                <a:cubicBezTo>
                  <a:pt x="1603673" y="2259932"/>
                  <a:pt x="1844305" y="2286000"/>
                  <a:pt x="1844305" y="2286000"/>
                </a:cubicBezTo>
                <a:cubicBezTo>
                  <a:pt x="1960610" y="2306053"/>
                  <a:pt x="2040821" y="2334127"/>
                  <a:pt x="2181189" y="2346158"/>
                </a:cubicBezTo>
                <a:cubicBezTo>
                  <a:pt x="2321557" y="2358189"/>
                  <a:pt x="2516068" y="2350168"/>
                  <a:pt x="2686515" y="2358189"/>
                </a:cubicBezTo>
                <a:cubicBezTo>
                  <a:pt x="2856962" y="2366210"/>
                  <a:pt x="3077541" y="2386263"/>
                  <a:pt x="3203873" y="2394284"/>
                </a:cubicBezTo>
                <a:cubicBezTo>
                  <a:pt x="3330205" y="2402305"/>
                  <a:pt x="3387355" y="2404310"/>
                  <a:pt x="3444505" y="2406315"/>
                </a:cubicBezTo>
              </a:path>
            </a:pathLst>
          </a:custGeom>
          <a:ln>
            <a:solidFill>
              <a:srgbClr val="0070C0"/>
            </a:solidFill>
          </a:ln>
        </p:spPr>
        <p:style>
          <a:lnRef idx="3">
            <a:schemeClr val="accent1"/>
          </a:lnRef>
          <a:fillRef idx="0">
            <a:schemeClr val="accent1"/>
          </a:fillRef>
          <a:effectRef idx="2">
            <a:schemeClr val="accent1"/>
          </a:effectRef>
          <a:fontRef idx="minor">
            <a:schemeClr val="tx1"/>
          </a:fontRef>
        </p:style>
        <p:txBody>
          <a:bodyPr anchor="ctr"/>
          <a:lstStyle/>
          <a:p>
            <a:pPr algn="ctr" fontAlgn="auto">
              <a:spcBef>
                <a:spcPts val="0"/>
              </a:spcBef>
              <a:spcAft>
                <a:spcPts val="0"/>
              </a:spcAft>
              <a:defRPr/>
            </a:pPr>
            <a:endParaRPr lang="ja-JP" altLang="en-US" sz="1800">
              <a:solidFill>
                <a:prstClr val="black"/>
              </a:solidFill>
            </a:endParaRPr>
          </a:p>
        </p:txBody>
      </p:sp>
      <p:sp>
        <p:nvSpPr>
          <p:cNvPr id="396294" name="テキスト ボックス 10"/>
          <p:cNvSpPr txBox="1">
            <a:spLocks noChangeArrowheads="1"/>
          </p:cNvSpPr>
          <p:nvPr/>
        </p:nvSpPr>
        <p:spPr bwMode="auto">
          <a:xfrm>
            <a:off x="36513" y="219075"/>
            <a:ext cx="44640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Result: relaxation of carrier density and</a:t>
            </a:r>
            <a:endParaRPr lang="en-US" altLang="ja-JP" sz="2800">
              <a:solidFill>
                <a:srgbClr val="002060"/>
              </a:solidFill>
              <a:latin typeface="HGP創英角ｺﾞｼｯｸUB" panose="020B0900000000000000" pitchFamily="50" charset="-128"/>
              <a:ea typeface="HGP創英角ｺﾞｼｯｸUB" panose="020B0900000000000000" pitchFamily="50" charset="-128"/>
            </a:endParaRPr>
          </a:p>
          <a:p>
            <a:pPr>
              <a:spcBef>
                <a:spcPct val="0"/>
              </a:spcBef>
              <a:buFontTx/>
              <a:buNone/>
            </a:pPr>
            <a:r>
              <a:t>             Mobility Relationships</a:t>
            </a:r>
            <a:endParaRPr lang="en-US" altLang="ja-JP" sz="2800">
              <a:solidFill>
                <a:srgbClr val="002060"/>
              </a:solidFill>
              <a:latin typeface="HGP創英角ｺﾞｼｯｸUB" panose="020B0900000000000000" pitchFamily="50" charset="-128"/>
              <a:ea typeface="HGP創英角ｺﾞｼｯｸUB" panose="020B0900000000000000" pitchFamily="50" charset="-128"/>
            </a:endParaRPr>
          </a:p>
        </p:txBody>
      </p:sp>
      <p:sp>
        <p:nvSpPr>
          <p:cNvPr id="12" name="テキスト ボックス 11"/>
          <p:cNvSpPr txBox="1"/>
          <p:nvPr/>
        </p:nvSpPr>
        <p:spPr>
          <a:xfrm>
            <a:off x="6443663" y="565150"/>
            <a:ext cx="2236787" cy="1076325"/>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pPr algn="ctr" fontAlgn="auto">
              <a:spcBef>
                <a:spcPts val="0"/>
              </a:spcBef>
              <a:spcAft>
                <a:spcPts val="0"/>
              </a:spcAft>
              <a:defRPr/>
            </a:pPr>
            <a:r>
              <a:t>Oxygen atmosphere</a:t>
            </a:r>
            <a:endParaRPr lang="en-US" altLang="ja-JP" sz="3200" dirty="0">
              <a:solidFill>
                <a:prstClr val="black"/>
              </a:solidFill>
            </a:endParaRPr>
          </a:p>
          <a:p>
            <a:pPr algn="ctr" fontAlgn="auto">
              <a:spcBef>
                <a:spcPts val="0"/>
              </a:spcBef>
              <a:spcAft>
                <a:spcPts val="0"/>
              </a:spcAft>
              <a:defRPr/>
            </a:pPr>
            <a:r>
              <a:rPr lang="en-US" altLang="ja-JP" sz="3200" dirty="0">
                <a:solidFill>
                  <a:srgbClr val="FF0000"/>
                </a:solidFill>
                <a:latin typeface="Times New Roman" pitchFamily="18" charset="0"/>
                <a:cs typeface="Times New Roman" pitchFamily="18" charset="0"/>
              </a:rPr>
              <a:t>300</a:t>
            </a:r>
            <a:r>
              <a:rPr lang="en-US" altLang="ja-JP" sz="3200" baseline="30000" dirty="0">
                <a:solidFill>
                  <a:srgbClr val="FF0000"/>
                </a:solidFill>
                <a:latin typeface="Times New Roman" pitchFamily="18" charset="0"/>
                <a:cs typeface="Times New Roman" pitchFamily="18" charset="0"/>
              </a:rPr>
              <a:t>o</a:t>
            </a:r>
            <a:r>
              <a:rPr lang="en-US" altLang="ja-JP" sz="3200" dirty="0">
                <a:solidFill>
                  <a:srgbClr val="FF0000"/>
                </a:solidFill>
                <a:latin typeface="Times New Roman" pitchFamily="18" charset="0"/>
                <a:cs typeface="Times New Roman" pitchFamily="18" charset="0"/>
              </a:rPr>
              <a:t>C</a:t>
            </a:r>
            <a:endParaRPr lang="ja-JP" altLang="en-US" sz="3200" dirty="0">
              <a:solidFill>
                <a:prstClr val="black"/>
              </a:solidFill>
              <a:latin typeface="Times New Roman" pitchFamily="18" charset="0"/>
              <a:cs typeface="Times New Roman" pitchFamily="18" charset="0"/>
            </a:endParaRPr>
          </a:p>
        </p:txBody>
      </p:sp>
      <p:sp>
        <p:nvSpPr>
          <p:cNvPr id="396296" name="テキスト ボックス 12"/>
          <p:cNvSpPr txBox="1">
            <a:spLocks noChangeArrowheads="1"/>
          </p:cNvSpPr>
          <p:nvPr/>
        </p:nvSpPr>
        <p:spPr bwMode="auto">
          <a:xfrm>
            <a:off x="-109538" y="2420938"/>
            <a:ext cx="4125913"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t>Hall measurement at constant temperature</a:t>
            </a:r>
            <a:endParaRPr lang="en-US" altLang="ja-JP" sz="2400">
              <a:solidFill>
                <a:srgbClr val="000000"/>
              </a:solidFill>
            </a:endParaRPr>
          </a:p>
          <a:p>
            <a:pPr algn="ctr">
              <a:spcBef>
                <a:spcPct val="0"/>
              </a:spcBef>
              <a:buFontTx/>
              <a:buNone/>
            </a:pPr>
            <a:r>
              <a:t>To repeat, a very large</a:t>
            </a:r>
            <a:endParaRPr lang="en-US" altLang="ja-JP" sz="2400">
              <a:solidFill>
                <a:srgbClr val="000000"/>
              </a:solidFill>
            </a:endParaRPr>
          </a:p>
          <a:p>
            <a:pPr algn="ctr">
              <a:spcBef>
                <a:spcPct val="0"/>
              </a:spcBef>
              <a:buFontTx/>
              <a:buNone/>
            </a:pPr>
            <a:r>
              <a:t>A value of μ was obtained.</a:t>
            </a:r>
            <a:endParaRPr lang="en-US" altLang="ja-JP" sz="2400">
              <a:solidFill>
                <a:srgbClr val="000000"/>
              </a:solidFill>
            </a:endParaRPr>
          </a:p>
        </p:txBody>
      </p:sp>
      <p:sp>
        <p:nvSpPr>
          <p:cNvPr id="14" name="下矢印 13"/>
          <p:cNvSpPr/>
          <p:nvPr/>
        </p:nvSpPr>
        <p:spPr>
          <a:xfrm>
            <a:off x="1509713" y="4359275"/>
            <a:ext cx="1008062" cy="7207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396298" name="テキスト ボックス 14"/>
          <p:cNvSpPr txBox="1">
            <a:spLocks noChangeArrowheads="1"/>
          </p:cNvSpPr>
          <p:nvPr/>
        </p:nvSpPr>
        <p:spPr bwMode="auto">
          <a:xfrm>
            <a:off x="19050" y="5967413"/>
            <a:ext cx="42799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Are these values reliable?</a:t>
            </a:r>
          </a:p>
        </p:txBody>
      </p:sp>
      <p:sp>
        <p:nvSpPr>
          <p:cNvPr id="396299" name="テキスト ボックス 15"/>
          <p:cNvSpPr txBox="1">
            <a:spLocks noChangeArrowheads="1"/>
          </p:cNvSpPr>
          <p:nvPr/>
        </p:nvSpPr>
        <p:spPr bwMode="auto">
          <a:xfrm>
            <a:off x="5867400" y="6373813"/>
            <a:ext cx="20494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a:solidFill>
                  <a:srgbClr val="000000"/>
                </a:solidFill>
                <a:latin typeface="Times New Roman" panose="02020603050405020304" pitchFamily="18" charset="0"/>
                <a:cs typeface="Times New Roman" panose="02020603050405020304" pitchFamily="18" charset="0"/>
              </a:rPr>
              <a:t>Time (min)</a:t>
            </a:r>
            <a:endParaRPr lang="ja-JP" altLang="en-US">
              <a:solidFill>
                <a:srgbClr val="000000"/>
              </a:solidFill>
              <a:latin typeface="Times New Roman" panose="02020603050405020304" pitchFamily="18" charset="0"/>
              <a:cs typeface="Times New Roman" panose="02020603050405020304" pitchFamily="18" charset="0"/>
            </a:endParaRPr>
          </a:p>
        </p:txBody>
      </p:sp>
      <p:sp>
        <p:nvSpPr>
          <p:cNvPr id="396300" name="テキスト ボックス 17"/>
          <p:cNvSpPr txBox="1">
            <a:spLocks noChangeArrowheads="1"/>
          </p:cNvSpPr>
          <p:nvPr/>
        </p:nvSpPr>
        <p:spPr bwMode="auto">
          <a:xfrm>
            <a:off x="8513763" y="-3175"/>
            <a:ext cx="6254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a:solidFill>
                  <a:srgbClr val="000000"/>
                </a:solidFill>
              </a:rPr>
              <a:t>5/12</a:t>
            </a:r>
            <a:endParaRPr lang="ja-JP" altLang="en-US" sz="1800">
              <a:solidFill>
                <a:srgbClr val="000000"/>
              </a:solidFill>
            </a:endParaRPr>
          </a:p>
        </p:txBody>
      </p:sp>
      <p:graphicFrame>
        <p:nvGraphicFramePr>
          <p:cNvPr id="396301" name="オブジェクト 1"/>
          <p:cNvGraphicFramePr>
            <a:graphicFrameLocks/>
          </p:cNvGraphicFramePr>
          <p:nvPr/>
        </p:nvGraphicFramePr>
        <p:xfrm>
          <a:off x="3779838" y="2808288"/>
          <a:ext cx="5759450" cy="3959225"/>
        </p:xfrm>
        <a:graphic>
          <a:graphicData uri="http://schemas.openxmlformats.org/presentationml/2006/ole">
            <mc:AlternateContent xmlns:mc="http://schemas.openxmlformats.org/markup-compatibility/2006">
              <mc:Choice xmlns:v="urn:schemas-microsoft-com:vml" Requires="v">
                <p:oleObj r:id="rId3" imgW="4158691" imgH="2905354" progId="">
                  <p:embed/>
                </p:oleObj>
              </mc:Choice>
              <mc:Fallback>
                <p:oleObj r:id="rId3" imgW="4158691" imgH="2905354" progId="">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838" y="2808288"/>
                        <a:ext cx="5759450" cy="395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96302" name="オブジェクト 2"/>
          <p:cNvGraphicFramePr>
            <a:graphicFrameLocks/>
          </p:cNvGraphicFramePr>
          <p:nvPr/>
        </p:nvGraphicFramePr>
        <p:xfrm>
          <a:off x="3779838" y="-33338"/>
          <a:ext cx="5759450" cy="3959226"/>
        </p:xfrm>
        <a:graphic>
          <a:graphicData uri="http://schemas.openxmlformats.org/presentationml/2006/ole">
            <mc:AlternateContent xmlns:mc="http://schemas.openxmlformats.org/markup-compatibility/2006">
              <mc:Choice xmlns:v="urn:schemas-microsoft-com:vml" Requires="v">
                <p:oleObj r:id="rId5" imgW="4158691" imgH="2905354" progId="">
                  <p:embed/>
                </p:oleObj>
              </mc:Choice>
              <mc:Fallback>
                <p:oleObj r:id="rId5" imgW="4158691" imgH="2905354" progId="">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79838" y="-33338"/>
                        <a:ext cx="5759450" cy="3959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79741041"/>
      </p:ext>
    </p:extLst>
  </p:cSld>
  <p:clrMapOvr>
    <a:masterClrMapping/>
  </p:clrMapOvr>
  <p:transition/>
</p:sld>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TotalTime>
  <Words>707</Words>
  <Application>Microsoft Office PowerPoint</Application>
  <PresentationFormat>画面に合わせる (4:3)</PresentationFormat>
  <Paragraphs>74</Paragraphs>
  <Slides>4</Slides>
  <Notes>4</Notes>
  <HiddenSlides>0</HiddenSlides>
  <MMClips>0</MMClips>
  <ScaleCrop>false</ScaleCrop>
  <HeadingPairs>
    <vt:vector size="8" baseType="variant">
      <vt:variant>
        <vt:lpstr>使用されているフォント</vt:lpstr>
      </vt:variant>
      <vt:variant>
        <vt:i4>5</vt:i4>
      </vt:variant>
      <vt:variant>
        <vt:lpstr>テーマ</vt:lpstr>
      </vt:variant>
      <vt:variant>
        <vt:i4>3</vt:i4>
      </vt:variant>
      <vt:variant>
        <vt:lpstr>埋め込まれた OLE サーバー</vt:lpstr>
      </vt:variant>
      <vt:variant>
        <vt:i4>2</vt:i4>
      </vt:variant>
      <vt:variant>
        <vt:lpstr>スライド タイトル</vt:lpstr>
      </vt:variant>
      <vt:variant>
        <vt:i4>4</vt:i4>
      </vt:variant>
    </vt:vector>
  </HeadingPairs>
  <TitlesOfParts>
    <vt:vector size="14" baseType="lpstr">
      <vt:lpstr>HGP創英角ｺﾞｼｯｸUB</vt:lpstr>
      <vt:lpstr>ＭＳ Ｐゴシック</vt:lpstr>
      <vt:lpstr>Arial</vt:lpstr>
      <vt:lpstr>Calibri</vt:lpstr>
      <vt:lpstr>Times New Roman</vt:lpstr>
      <vt:lpstr>デザインの設定</vt:lpstr>
      <vt:lpstr>4_Office ​​テーマ</vt:lpstr>
      <vt:lpstr>1_Office ​​テーマ</vt:lpstr>
      <vt:lpstr>Origin50.Graph</vt:lpstr>
      <vt:lpstr>数式</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Toshio Kamiya</dc:creator>
  <cp:lastModifiedBy>利夫 神谷</cp:lastModifiedBy>
  <cp:revision>62</cp:revision>
  <dcterms:created xsi:type="dcterms:W3CDTF">2008-01-30T21:05:30Z</dcterms:created>
  <dcterms:modified xsi:type="dcterms:W3CDTF">2025-03-27T08:16:27Z</dcterms:modified>
</cp:coreProperties>
</file>