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9" r:id="rId1"/>
    <p:sldMasterId id="2147484127" r:id="rId2"/>
    <p:sldMasterId id="2147484177" r:id="rId3"/>
  </p:sldMasterIdLst>
  <p:notesMasterIdLst>
    <p:notesMasterId r:id="rId8"/>
  </p:notesMasterIdLst>
  <p:sldIdLst>
    <p:sldId id="560" r:id="rId4"/>
    <p:sldId id="570" r:id="rId5"/>
    <p:sldId id="571" r:id="rId6"/>
    <p:sldId id="572" r:id="rId7"/>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2787"/>
    <p:restoredTop sz="90929"/>
  </p:normalViewPr>
  <p:slideViewPr>
    <p:cSldViewPr>
      <p:cViewPr varScale="1">
        <p:scale>
          <a:sx n="103" d="100"/>
          <a:sy n="103" d="100"/>
        </p:scale>
        <p:origin x="139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1208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4BD8B8B-FAF3-4307-8755-F013154E0066}" type="slidenum">
              <a:rPr lang="en-US" altLang="ja-JP"/>
              <a:pPr/>
              <a:t>‹#›</a:t>
            </a:fld>
            <a:endParaRPr lang="en-US" altLang="ja-JP"/>
          </a:p>
        </p:txBody>
      </p:sp>
    </p:spTree>
    <p:extLst>
      <p:ext uri="{BB962C8B-B14F-4D97-AF65-F5344CB8AC3E}">
        <p14:creationId xmlns:p14="http://schemas.microsoft.com/office/powerpoint/2010/main" val="38286973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スライド イメージ プレースホルダー 1"/>
          <p:cNvSpPr>
            <a:spLocks noGrp="1" noRot="1" noChangeAspect="1" noTextEdit="1"/>
          </p:cNvSpPr>
          <p:nvPr>
            <p:ph type="sldImg"/>
          </p:nvPr>
        </p:nvSpPr>
        <p:spPr>
          <a:ln/>
        </p:spPr>
      </p:sp>
      <p:sp>
        <p:nvSpPr>
          <p:cNvPr id="47106" name="ノート プレースホルダー 2"/>
          <p:cNvSpPr>
            <a:spLocks noGrp="1"/>
          </p:cNvSpPr>
          <p:nvPr>
            <p:ph type="body" idx="1"/>
          </p:nvPr>
        </p:nvSpPr>
        <p:spPr/>
        <p:txBody>
          <a:bodyPr/>
          <a:lstStyle/>
          <a:p>
            <a:pPr>
              <a:defRPr/>
            </a:pPr>
            <a:r>
              <a:rPr lang="ja-JP" altLang="ja-JP" dirty="0">
                <a:latin typeface="+mn-lt"/>
                <a:ea typeface="+mn-ea"/>
              </a:rPr>
              <a:t>これは一度熱処理した膜を室温～</a:t>
            </a:r>
            <a:r>
              <a:rPr lang="en-US" altLang="ja-JP" dirty="0">
                <a:latin typeface="+mn-lt"/>
                <a:ea typeface="+mn-ea"/>
              </a:rPr>
              <a:t>300</a:t>
            </a:r>
            <a:r>
              <a:rPr lang="ja-JP" altLang="ja-JP" dirty="0">
                <a:latin typeface="+mn-lt"/>
                <a:ea typeface="+mn-ea"/>
              </a:rPr>
              <a:t>℃まで３回繰り返し測定したキャリア密度と移動度の関係です。初めの</a:t>
            </a:r>
            <a:r>
              <a:rPr lang="en-US" altLang="ja-JP" dirty="0">
                <a:latin typeface="+mn-lt"/>
                <a:ea typeface="+mn-ea"/>
              </a:rPr>
              <a:t>1st</a:t>
            </a:r>
            <a:r>
              <a:rPr lang="ja-JP" altLang="ja-JP" dirty="0">
                <a:latin typeface="+mn-lt"/>
                <a:ea typeface="+mn-ea"/>
              </a:rPr>
              <a:t>サイクルにおいてキャリア密度は５００</a:t>
            </a:r>
            <a:r>
              <a:rPr lang="en-US" altLang="ja-JP" dirty="0">
                <a:latin typeface="+mn-lt"/>
                <a:ea typeface="+mn-ea"/>
              </a:rPr>
              <a:t>K</a:t>
            </a:r>
            <a:r>
              <a:rPr lang="ja-JP" altLang="ja-JP" dirty="0">
                <a:latin typeface="+mn-lt"/>
                <a:ea typeface="+mn-ea"/>
              </a:rPr>
              <a:t>あたりから減少しました。一方、移動度も５００</a:t>
            </a:r>
            <a:r>
              <a:rPr lang="en-US" altLang="ja-JP" dirty="0">
                <a:latin typeface="+mn-lt"/>
                <a:ea typeface="+mn-ea"/>
              </a:rPr>
              <a:t>K</a:t>
            </a:r>
            <a:r>
              <a:rPr lang="ja-JP" altLang="ja-JP" dirty="0">
                <a:latin typeface="+mn-lt"/>
                <a:ea typeface="+mn-ea"/>
              </a:rPr>
              <a:t>あたりで最大値</a:t>
            </a:r>
            <a:r>
              <a:rPr lang="en-US" altLang="ja-JP" dirty="0">
                <a:latin typeface="+mn-lt"/>
                <a:ea typeface="+mn-ea"/>
              </a:rPr>
              <a:t>16</a:t>
            </a:r>
            <a:r>
              <a:rPr lang="ja-JP" altLang="ja-JP" dirty="0">
                <a:latin typeface="+mn-lt"/>
                <a:ea typeface="+mn-ea"/>
              </a:rPr>
              <a:t>程度をとり、以降は減少しました。仮に移動度のグラフにおいてボルツマン型温度依存性を仮定するとμ０の値は約６０という大きな値になりました。</a:t>
            </a:r>
            <a:r>
              <a:rPr lang="en-US" altLang="ja-JP" dirty="0">
                <a:latin typeface="+mn-lt"/>
                <a:ea typeface="+mn-ea"/>
              </a:rPr>
              <a:t> </a:t>
            </a:r>
            <a:endParaRPr lang="ja-JP" altLang="ja-JP" dirty="0">
              <a:latin typeface="+mn-lt"/>
              <a:ea typeface="+mn-ea"/>
            </a:endParaRPr>
          </a:p>
          <a:p>
            <a:pPr>
              <a:spcBef>
                <a:spcPct val="0"/>
              </a:spcBef>
              <a:defRPr/>
            </a:pPr>
            <a:endParaRPr lang="en-US" altLang="ja-JP" dirty="0"/>
          </a:p>
        </p:txBody>
      </p:sp>
      <p:sp>
        <p:nvSpPr>
          <p:cNvPr id="40960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3994">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877" indent="-285722" defTabSz="953994">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2888"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043"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199"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35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50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866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581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58025D4-F8BA-43C4-AD1F-1D33DF0F26CD}" type="slidenum">
              <a:rPr lang="ja-JP" altLang="en-US" sz="1300">
                <a:solidFill>
                  <a:srgbClr val="000000"/>
                </a:solidFill>
                <a:ea typeface="ＭＳ Ｐゴシック" panose="020B0600070205080204" pitchFamily="50" charset="-128"/>
              </a:rPr>
              <a:pPr>
                <a:spcBef>
                  <a:spcPct val="0"/>
                </a:spcBef>
              </a:pPr>
              <a:t>1</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0860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スライド イメージ プレースホルダー 1"/>
          <p:cNvSpPr>
            <a:spLocks noGrp="1" noRot="1" noChangeAspect="1" noTextEdit="1"/>
          </p:cNvSpPr>
          <p:nvPr>
            <p:ph type="sldImg"/>
          </p:nvPr>
        </p:nvSpPr>
        <p:spPr>
          <a:ln/>
        </p:spPr>
      </p:sp>
      <p:sp>
        <p:nvSpPr>
          <p:cNvPr id="24578" name="ノート プレースホルダー 2"/>
          <p:cNvSpPr>
            <a:spLocks noGrp="1"/>
          </p:cNvSpPr>
          <p:nvPr>
            <p:ph type="body" idx="1"/>
          </p:nvPr>
        </p:nvSpPr>
        <p:spPr/>
        <p:txBody>
          <a:bodyPr/>
          <a:lstStyle/>
          <a:p>
            <a:pPr>
              <a:defRPr/>
            </a:pPr>
            <a:r>
              <a:rPr lang="ja-JP" altLang="ja-JP" dirty="0">
                <a:latin typeface="+mn-lt"/>
                <a:ea typeface="+mn-ea"/>
              </a:rPr>
              <a:t>そこで本研究の目的ですが、広く使われている１：１：１組成の</a:t>
            </a:r>
            <a:r>
              <a:rPr lang="en-US" altLang="ja-JP" dirty="0">
                <a:latin typeface="+mn-lt"/>
                <a:ea typeface="+mn-ea"/>
              </a:rPr>
              <a:t>a-IGZO</a:t>
            </a:r>
            <a:r>
              <a:rPr lang="ja-JP" altLang="ja-JP" dirty="0">
                <a:latin typeface="+mn-lt"/>
                <a:ea typeface="+mn-ea"/>
              </a:rPr>
              <a:t>においてどの程度まで移動度が大きくなるのか確認することを最終目的</a:t>
            </a:r>
            <a:r>
              <a:rPr lang="ja-JP" altLang="en-US" dirty="0">
                <a:latin typeface="+mn-lt"/>
                <a:ea typeface="+mn-ea"/>
              </a:rPr>
              <a:t>と</a:t>
            </a:r>
            <a:r>
              <a:rPr lang="ja-JP" altLang="ja-JP" dirty="0">
                <a:latin typeface="+mn-lt"/>
                <a:ea typeface="+mn-ea"/>
              </a:rPr>
              <a:t>して、高温でのホール効果測定を行いました。しかし、</a:t>
            </a:r>
            <a:r>
              <a:rPr lang="en-US" altLang="ja-JP" dirty="0">
                <a:latin typeface="+mn-lt"/>
                <a:ea typeface="+mn-ea"/>
              </a:rPr>
              <a:t>a-IGZO</a:t>
            </a:r>
            <a:r>
              <a:rPr lang="ja-JP" altLang="ja-JP" dirty="0">
                <a:latin typeface="+mn-lt"/>
                <a:ea typeface="+mn-ea"/>
              </a:rPr>
              <a:t>は高温での熱処理の際に、キャリア密度は大きな時間変化をし、また繰り返し測定により不安定性が現れたため、このような因子を排除し、信頼できるホール効果測定方法の検討をしました。また、このようにして得られたでーたから、単一ドナー準位モデル、パーコレーションモデルによる温度依存性の解析を行いました。</a:t>
            </a:r>
          </a:p>
        </p:txBody>
      </p:sp>
      <p:sp>
        <p:nvSpPr>
          <p:cNvPr id="3932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7F9C100-A047-4675-893A-AB0B48603A60}" type="slidenum">
              <a:rPr lang="ja-JP" altLang="en-US" sz="1300">
                <a:solidFill>
                  <a:srgbClr val="000000"/>
                </a:solidFill>
                <a:ea typeface="ＭＳ Ｐゴシック" panose="020B0600070205080204" pitchFamily="50" charset="-128"/>
              </a:rPr>
              <a:pPr>
                <a:spcBef>
                  <a:spcPct val="0"/>
                </a:spcBef>
              </a:pPr>
              <a:t>2</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33840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スライド イメージ プレースホルダー 1"/>
          <p:cNvSpPr>
            <a:spLocks noGrp="1" noRot="1" noChangeAspect="1" noTextEdit="1"/>
          </p:cNvSpPr>
          <p:nvPr>
            <p:ph type="sldImg"/>
          </p:nvPr>
        </p:nvSpPr>
        <p:spPr>
          <a:ln/>
        </p:spPr>
      </p:sp>
      <p:sp>
        <p:nvSpPr>
          <p:cNvPr id="26626" name="ノート プレースホルダー 2"/>
          <p:cNvSpPr>
            <a:spLocks noGrp="1"/>
          </p:cNvSpPr>
          <p:nvPr>
            <p:ph type="body" idx="1"/>
          </p:nvPr>
        </p:nvSpPr>
        <p:spPr/>
        <p:txBody>
          <a:bodyPr/>
          <a:lstStyle/>
          <a:p>
            <a:pPr>
              <a:defRPr/>
            </a:pPr>
            <a:r>
              <a:rPr lang="en-US" altLang="ja-JP" dirty="0">
                <a:latin typeface="+mn-lt"/>
                <a:ea typeface="+mn-ea"/>
              </a:rPr>
              <a:t>a-IGZO</a:t>
            </a:r>
            <a:r>
              <a:rPr lang="ja-JP" altLang="ja-JP" dirty="0">
                <a:latin typeface="+mn-lt"/>
                <a:ea typeface="+mn-ea"/>
              </a:rPr>
              <a:t>は</a:t>
            </a:r>
            <a:r>
              <a:rPr lang="en-US" altLang="ja-JP" dirty="0">
                <a:latin typeface="+mn-lt"/>
                <a:ea typeface="+mn-ea"/>
              </a:rPr>
              <a:t>RF</a:t>
            </a:r>
            <a:r>
              <a:rPr lang="ja-JP" altLang="ja-JP" dirty="0">
                <a:latin typeface="+mn-lt"/>
                <a:ea typeface="+mn-ea"/>
              </a:rPr>
              <a:t>マグネトロンスパッタリング法で成膜し、成膜条件は</a:t>
            </a:r>
            <a:r>
              <a:rPr lang="en-US" altLang="ja-JP" dirty="0">
                <a:latin typeface="+mn-lt"/>
                <a:ea typeface="+mn-ea"/>
              </a:rPr>
              <a:t>TFT</a:t>
            </a:r>
            <a:r>
              <a:rPr lang="ja-JP" altLang="ja-JP" dirty="0">
                <a:latin typeface="+mn-lt"/>
                <a:ea typeface="+mn-ea"/>
              </a:rPr>
              <a:t>で最適化したものを使いました。また、熱処理をしていない</a:t>
            </a:r>
            <a:r>
              <a:rPr lang="en-US" altLang="ja-JP" dirty="0">
                <a:latin typeface="+mn-lt"/>
                <a:ea typeface="+mn-ea"/>
              </a:rPr>
              <a:t>IGZO</a:t>
            </a:r>
            <a:r>
              <a:rPr lang="ja-JP" altLang="ja-JP" dirty="0">
                <a:latin typeface="+mn-lt"/>
                <a:ea typeface="+mn-ea"/>
              </a:rPr>
              <a:t>の安定性、均一性は悪いということがこれまで報告されてきているため、ディスプレイなどの試作に使われる３００℃という温度で熱処理しました。次に、</a:t>
            </a:r>
            <a:r>
              <a:rPr lang="en-US" altLang="ja-JP" dirty="0">
                <a:latin typeface="+mn-lt"/>
                <a:ea typeface="+mn-ea"/>
              </a:rPr>
              <a:t>ITO</a:t>
            </a:r>
            <a:r>
              <a:rPr lang="ja-JP" altLang="ja-JP" dirty="0">
                <a:latin typeface="+mn-lt"/>
                <a:ea typeface="+mn-ea"/>
              </a:rPr>
              <a:t>を用いてフォトリソグラフィによりファンデルパウ法の電極形成を行いました。測定は、</a:t>
            </a:r>
            <a:r>
              <a:rPr lang="en-US" altLang="ja-JP" dirty="0">
                <a:latin typeface="+mn-lt"/>
                <a:ea typeface="+mn-ea"/>
              </a:rPr>
              <a:t>AC</a:t>
            </a:r>
            <a:r>
              <a:rPr lang="ja-JP" altLang="ja-JP" dirty="0">
                <a:latin typeface="+mn-lt"/>
                <a:ea typeface="+mn-ea"/>
              </a:rPr>
              <a:t>ホール効果測定装置、本研究ではすべて酸素雰囲気で行いました。</a:t>
            </a:r>
          </a:p>
        </p:txBody>
      </p:sp>
      <p:sp>
        <p:nvSpPr>
          <p:cNvPr id="3952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0F719E9-CEBF-45A2-9C36-C389D1745855}" type="slidenum">
              <a:rPr lang="ja-JP" altLang="en-US" sz="1300">
                <a:solidFill>
                  <a:srgbClr val="000000"/>
                </a:solidFill>
                <a:ea typeface="ＭＳ Ｐゴシック" panose="020B0600070205080204" pitchFamily="50" charset="-128"/>
              </a:rPr>
              <a:pPr>
                <a:spcBef>
                  <a:spcPct val="0"/>
                </a:spcBef>
              </a:pPr>
              <a:t>3</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34248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スライド イメージ プレースホルダー 1"/>
          <p:cNvSpPr>
            <a:spLocks noGrp="1" noRot="1" noChangeAspect="1" noTextEdit="1"/>
          </p:cNvSpPr>
          <p:nvPr>
            <p:ph type="sldImg"/>
          </p:nvPr>
        </p:nvSpPr>
        <p:spPr>
          <a:ln/>
        </p:spPr>
      </p:sp>
      <p:sp>
        <p:nvSpPr>
          <p:cNvPr id="29698" name="ノート プレースホルダー 2"/>
          <p:cNvSpPr>
            <a:spLocks noGrp="1"/>
          </p:cNvSpPr>
          <p:nvPr>
            <p:ph type="body" idx="1"/>
          </p:nvPr>
        </p:nvSpPr>
        <p:spPr/>
        <p:txBody>
          <a:bodyPr/>
          <a:lstStyle/>
          <a:p>
            <a:pPr>
              <a:defRPr/>
            </a:pPr>
            <a:r>
              <a:rPr lang="ja-JP" altLang="ja-JP" dirty="0">
                <a:latin typeface="+mn-lt"/>
                <a:ea typeface="+mn-ea"/>
              </a:rPr>
              <a:t>３００℃での測定結果について説明します。</a:t>
            </a:r>
          </a:p>
          <a:p>
            <a:pPr>
              <a:defRPr/>
            </a:pPr>
            <a:r>
              <a:rPr lang="en-US" altLang="ja-JP" dirty="0">
                <a:latin typeface="+mn-lt"/>
                <a:ea typeface="+mn-ea"/>
              </a:rPr>
              <a:t>a-IGZO</a:t>
            </a:r>
            <a:r>
              <a:rPr lang="ja-JP" altLang="ja-JP" dirty="0">
                <a:latin typeface="+mn-lt"/>
                <a:ea typeface="+mn-ea"/>
              </a:rPr>
              <a:t>は３００℃以下で還元され、キャリア密度は１８乗程度まで増加し、３００℃いじょうでは　酸化され減少します。このことは過去の報告と一致しています。この際、初期の移動度は２５程度と見積もられ、時間経過とともに１０程度まで戻ります。ここで問題なのが、キャリア密度が３桁も変化しているのに対し、この測定値が本当に進退できる値なのかということです。</a:t>
            </a:r>
          </a:p>
        </p:txBody>
      </p:sp>
      <p:sp>
        <p:nvSpPr>
          <p:cNvPr id="39731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0C47906-ABE3-4C92-B176-E8882C3315EF}" type="slidenum">
              <a:rPr lang="ja-JP" altLang="en-US" sz="1300">
                <a:solidFill>
                  <a:srgbClr val="000000"/>
                </a:solidFill>
                <a:ea typeface="ＭＳ Ｐゴシック" panose="020B0600070205080204" pitchFamily="50" charset="-128"/>
              </a:rPr>
              <a:pPr>
                <a:spcBef>
                  <a:spcPct val="0"/>
                </a:spcBef>
              </a:pPr>
              <a:t>4</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219389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86328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3013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6272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93466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5105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2368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118021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618505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233770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97924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844002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19363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769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1168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145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AE87691-1848-4482-BC6A-4D8FF133F774}"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0DEF2354-00C7-4E18-AFFF-232A1F991635}" type="slidenum">
              <a:rPr lang="ja-JP" altLang="en-US"/>
              <a:pPr>
                <a:defRPr/>
              </a:pPr>
              <a:t>‹#›</a:t>
            </a:fld>
            <a:endParaRPr lang="ja-JP" altLang="en-US"/>
          </a:p>
        </p:txBody>
      </p:sp>
    </p:spTree>
    <p:extLst>
      <p:ext uri="{BB962C8B-B14F-4D97-AF65-F5344CB8AC3E}">
        <p14:creationId xmlns:p14="http://schemas.microsoft.com/office/powerpoint/2010/main" val="318290724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207EA500-AC05-415D-A976-DDD94BD1BA71}"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8BEFCC8-D29A-438A-A992-F5BD0B6E4095}" type="slidenum">
              <a:rPr lang="ja-JP" altLang="en-US"/>
              <a:pPr>
                <a:defRPr/>
              </a:pPr>
              <a:t>‹#›</a:t>
            </a:fld>
            <a:endParaRPr lang="ja-JP" altLang="en-US"/>
          </a:p>
        </p:txBody>
      </p:sp>
    </p:spTree>
    <p:extLst>
      <p:ext uri="{BB962C8B-B14F-4D97-AF65-F5344CB8AC3E}">
        <p14:creationId xmlns:p14="http://schemas.microsoft.com/office/powerpoint/2010/main" val="82256710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FC57588-F4E9-4F1A-8496-68FDA92809A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875F6A02-9E91-4C53-9F80-725DF630CAE9}" type="slidenum">
              <a:rPr lang="ja-JP" altLang="en-US"/>
              <a:pPr>
                <a:defRPr/>
              </a:pPr>
              <a:t>‹#›</a:t>
            </a:fld>
            <a:endParaRPr lang="ja-JP" altLang="en-US"/>
          </a:p>
        </p:txBody>
      </p:sp>
    </p:spTree>
    <p:extLst>
      <p:ext uri="{BB962C8B-B14F-4D97-AF65-F5344CB8AC3E}">
        <p14:creationId xmlns:p14="http://schemas.microsoft.com/office/powerpoint/2010/main" val="348709634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baseline="-25000"/>
            </a:lvl1pPr>
          </a:lstStyle>
          <a:p>
            <a:pPr>
              <a:defRPr/>
            </a:pPr>
            <a:fld id="{7E532C48-BC0D-4327-834D-7C50F27F6524}"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4B521134-6566-4D5F-9975-C8BA5E39FB19}" type="slidenum">
              <a:rPr lang="ja-JP" altLang="en-US"/>
              <a:pPr>
                <a:defRPr/>
              </a:pPr>
              <a:t>‹#›</a:t>
            </a:fld>
            <a:endParaRPr lang="ja-JP" altLang="en-US"/>
          </a:p>
        </p:txBody>
      </p:sp>
    </p:spTree>
    <p:extLst>
      <p:ext uri="{BB962C8B-B14F-4D97-AF65-F5344CB8AC3E}">
        <p14:creationId xmlns:p14="http://schemas.microsoft.com/office/powerpoint/2010/main" val="405565764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baseline="-25000"/>
            </a:lvl1pPr>
          </a:lstStyle>
          <a:p>
            <a:pPr>
              <a:defRPr/>
            </a:pPr>
            <a:fld id="{5424BA8B-44EE-4F93-A106-440846A803C4}" type="datetimeFigureOut">
              <a:rPr lang="ja-JP" altLang="en-US"/>
              <a:pPr>
                <a:defRPr/>
              </a:pPr>
              <a:t>2025/3/27</a:t>
            </a:fld>
            <a:endParaRPr lang="ja-JP" altLang="en-US"/>
          </a:p>
        </p:txBody>
      </p:sp>
      <p:sp>
        <p:nvSpPr>
          <p:cNvPr id="8"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baseline="-25000" smtClean="0"/>
            </a:lvl1pPr>
          </a:lstStyle>
          <a:p>
            <a:pPr>
              <a:defRPr/>
            </a:pPr>
            <a:fld id="{6EC4D74F-9C9F-41CE-ADE7-DB5F9BBB4094}" type="slidenum">
              <a:rPr lang="ja-JP" altLang="en-US"/>
              <a:pPr>
                <a:defRPr/>
              </a:pPr>
              <a:t>‹#›</a:t>
            </a:fld>
            <a:endParaRPr lang="ja-JP" altLang="en-US"/>
          </a:p>
        </p:txBody>
      </p:sp>
    </p:spTree>
    <p:extLst>
      <p:ext uri="{BB962C8B-B14F-4D97-AF65-F5344CB8AC3E}">
        <p14:creationId xmlns:p14="http://schemas.microsoft.com/office/powerpoint/2010/main" val="416567489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baseline="-25000"/>
            </a:lvl1pPr>
          </a:lstStyle>
          <a:p>
            <a:pPr>
              <a:defRPr/>
            </a:pPr>
            <a:fld id="{0FD6E803-A67C-4B09-84FA-19AE4FE71B47}" type="datetimeFigureOut">
              <a:rPr lang="ja-JP" altLang="en-US"/>
              <a:pPr>
                <a:defRPr/>
              </a:pPr>
              <a:t>2025/3/27</a:t>
            </a:fld>
            <a:endParaRPr lang="ja-JP" altLang="en-US"/>
          </a:p>
        </p:txBody>
      </p:sp>
      <p:sp>
        <p:nvSpPr>
          <p:cNvPr id="4"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baseline="-25000" smtClean="0"/>
            </a:lvl1pPr>
          </a:lstStyle>
          <a:p>
            <a:pPr>
              <a:defRPr/>
            </a:pPr>
            <a:fld id="{C042D879-4179-4E80-93C5-002A2517ED7A}" type="slidenum">
              <a:rPr lang="ja-JP" altLang="en-US"/>
              <a:pPr>
                <a:defRPr/>
              </a:pPr>
              <a:t>‹#›</a:t>
            </a:fld>
            <a:endParaRPr lang="ja-JP" altLang="en-US"/>
          </a:p>
        </p:txBody>
      </p:sp>
    </p:spTree>
    <p:extLst>
      <p:ext uri="{BB962C8B-B14F-4D97-AF65-F5344CB8AC3E}">
        <p14:creationId xmlns:p14="http://schemas.microsoft.com/office/powerpoint/2010/main" val="339627745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baseline="-25000"/>
            </a:lvl1pPr>
          </a:lstStyle>
          <a:p>
            <a:pPr>
              <a:defRPr/>
            </a:pPr>
            <a:fld id="{15DB2CDB-CD9E-491A-B7D7-3F80C5A256D5}" type="datetimeFigureOut">
              <a:rPr lang="ja-JP" altLang="en-US"/>
              <a:pPr>
                <a:defRPr/>
              </a:pPr>
              <a:t>2025/3/27</a:t>
            </a:fld>
            <a:endParaRPr lang="ja-JP" altLang="en-US"/>
          </a:p>
        </p:txBody>
      </p:sp>
      <p:sp>
        <p:nvSpPr>
          <p:cNvPr id="3"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baseline="-25000" smtClean="0"/>
            </a:lvl1pPr>
          </a:lstStyle>
          <a:p>
            <a:pPr>
              <a:defRPr/>
            </a:pPr>
            <a:fld id="{FB6D8E2E-2D63-48A4-BDEE-84E360918817}" type="slidenum">
              <a:rPr lang="ja-JP" altLang="en-US"/>
              <a:pPr>
                <a:defRPr/>
              </a:pPr>
              <a:t>‹#›</a:t>
            </a:fld>
            <a:endParaRPr lang="ja-JP" altLang="en-US"/>
          </a:p>
        </p:txBody>
      </p:sp>
    </p:spTree>
    <p:extLst>
      <p:ext uri="{BB962C8B-B14F-4D97-AF65-F5344CB8AC3E}">
        <p14:creationId xmlns:p14="http://schemas.microsoft.com/office/powerpoint/2010/main" val="147815295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40852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6B87ADF7-BCBD-4312-91AA-EC0F6E899C0A}"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35285EF1-309A-4CC4-98F6-F6D4123B72A3}" type="slidenum">
              <a:rPr lang="ja-JP" altLang="en-US"/>
              <a:pPr>
                <a:defRPr/>
              </a:pPr>
              <a:t>‹#›</a:t>
            </a:fld>
            <a:endParaRPr lang="ja-JP" altLang="en-US"/>
          </a:p>
        </p:txBody>
      </p:sp>
    </p:spTree>
    <p:extLst>
      <p:ext uri="{BB962C8B-B14F-4D97-AF65-F5344CB8AC3E}">
        <p14:creationId xmlns:p14="http://schemas.microsoft.com/office/powerpoint/2010/main" val="270443773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F07913CC-60AC-42B8-90EF-689B212B51AD}"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EBB03561-C15D-4F7A-AAC5-AFF0EA4A3AF3}" type="slidenum">
              <a:rPr lang="ja-JP" altLang="en-US"/>
              <a:pPr>
                <a:defRPr/>
              </a:pPr>
              <a:t>‹#›</a:t>
            </a:fld>
            <a:endParaRPr lang="ja-JP" altLang="en-US"/>
          </a:p>
        </p:txBody>
      </p:sp>
    </p:spTree>
    <p:extLst>
      <p:ext uri="{BB962C8B-B14F-4D97-AF65-F5344CB8AC3E}">
        <p14:creationId xmlns:p14="http://schemas.microsoft.com/office/powerpoint/2010/main" val="109793996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006E5D87-08D8-4A3F-B24D-999FD6B9D5D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B530FD20-0F3E-4ECD-808D-8105A8000632}" type="slidenum">
              <a:rPr lang="ja-JP" altLang="en-US"/>
              <a:pPr>
                <a:defRPr/>
              </a:pPr>
              <a:t>‹#›</a:t>
            </a:fld>
            <a:endParaRPr lang="ja-JP" altLang="en-US"/>
          </a:p>
        </p:txBody>
      </p:sp>
    </p:spTree>
    <p:extLst>
      <p:ext uri="{BB962C8B-B14F-4D97-AF65-F5344CB8AC3E}">
        <p14:creationId xmlns:p14="http://schemas.microsoft.com/office/powerpoint/2010/main" val="246948615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549BC5C1-3F8E-41F1-9432-645BB35D5E4A}"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CBE6FE8-D7CA-4909-8877-2AA543CF9F06}" type="slidenum">
              <a:rPr lang="ja-JP" altLang="en-US"/>
              <a:pPr>
                <a:defRPr/>
              </a:pPr>
              <a:t>‹#›</a:t>
            </a:fld>
            <a:endParaRPr lang="ja-JP" altLang="en-US"/>
          </a:p>
        </p:txBody>
      </p:sp>
    </p:spTree>
    <p:extLst>
      <p:ext uri="{BB962C8B-B14F-4D97-AF65-F5344CB8AC3E}">
        <p14:creationId xmlns:p14="http://schemas.microsoft.com/office/powerpoint/2010/main" val="16641587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026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2876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5540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136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379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81470817"/>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C418FC3-C0C9-4EE0-A738-E0BEDD9790E4}" type="datetimeFigureOut">
              <a:rPr lang="ja-JP" altLang="en-US" smtClean="0">
                <a:solidFill>
                  <a:prstClr val="black">
                    <a:tint val="75000"/>
                  </a:prstClr>
                </a:solidFill>
                <a:latin typeface="Calibri"/>
                <a:ea typeface="ＭＳ Ｐゴシック"/>
              </a:rPr>
              <a:pPr fontAlgn="auto">
                <a:spcBef>
                  <a:spcPts val="0"/>
                </a:spcBef>
                <a:spcAft>
                  <a:spcPts val="0"/>
                </a:spcAft>
              </a:pPr>
              <a:t>2025/3/27</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D128F3E-9B19-4A21-B2D4-E62F03272E89}"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14670370"/>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A69E4B2-901D-4936-8E57-6497846D84CD}" type="datetimeFigureOut">
              <a:rPr lang="ja-JP" altLang="en-US" smtClean="0">
                <a:solidFill>
                  <a:prstClr val="black">
                    <a:tint val="75000"/>
                  </a:prstClr>
                </a:solidFill>
                <a:latin typeface="Calibri"/>
              </a:rPr>
              <a:pPr fontAlgn="auto">
                <a:spcBef>
                  <a:spcPts val="0"/>
                </a:spcBef>
                <a:spcAft>
                  <a:spcPts val="0"/>
                </a:spcAft>
              </a:pPr>
              <a:t>2025/3/27</a:t>
            </a:fld>
            <a:endParaRPr lang="ja-JP" altLang="en-US">
              <a:solidFill>
                <a:prstClr val="black">
                  <a:tint val="75000"/>
                </a:prstClr>
              </a:solidFill>
              <a:latin typeface="Calibri"/>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C41D5FA-D2BE-4AFD-9F2E-DF4309AB2DF0}" type="slidenum">
              <a:rPr lang="ja-JP" altLang="en-US" smtClean="0">
                <a:solidFill>
                  <a:prstClr val="black">
                    <a:tint val="75000"/>
                  </a:prstClr>
                </a:solidFill>
                <a:latin typeface="Calibri"/>
              </a:rPr>
              <a:pPr fontAlgn="auto">
                <a:spcBef>
                  <a:spcPts val="0"/>
                </a:spcBef>
                <a:spcAft>
                  <a:spcPts val="0"/>
                </a:spcAft>
              </a:pPr>
              <a:t>‹#›</a:t>
            </a:fld>
            <a:endParaRPr lang="ja-JP" altLang="en-US">
              <a:solidFill>
                <a:prstClr val="black">
                  <a:tint val="75000"/>
                </a:prstClr>
              </a:solidFill>
              <a:latin typeface="Calibri"/>
            </a:endParaRPr>
          </a:p>
        </p:txBody>
      </p:sp>
    </p:spTree>
    <p:extLst>
      <p:ext uri="{BB962C8B-B14F-4D97-AF65-F5344CB8AC3E}">
        <p14:creationId xmlns:p14="http://schemas.microsoft.com/office/powerpoint/2010/main" val="2100984461"/>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614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baseline="0">
                <a:solidFill>
                  <a:prstClr val="black">
                    <a:tint val="75000"/>
                  </a:prstClr>
                </a:solidFill>
                <a:latin typeface="+mn-lt"/>
                <a:ea typeface="+mn-ea"/>
              </a:defRPr>
            </a:lvl1pPr>
          </a:lstStyle>
          <a:p>
            <a:pPr>
              <a:defRPr/>
            </a:pPr>
            <a:fld id="{3B52A620-7EC9-4D38-8A5B-5195B3961368}" type="datetimeFigureOut">
              <a:rPr lang="ja-JP" altLang="en-US"/>
              <a:pPr>
                <a:defRPr/>
              </a:pPr>
              <a:t>2025/3/27</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aseline="0">
                <a:solidFill>
                  <a:prstClr val="black">
                    <a:tint val="75000"/>
                  </a:prst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aseline="0" smtClean="0">
                <a:solidFill>
                  <a:srgbClr val="898989"/>
                </a:solidFill>
                <a:latin typeface="Calibri" panose="020F0502020204030204" pitchFamily="34" charset="0"/>
                <a:ea typeface="ＭＳ Ｐゴシック" panose="020B0600070205080204" pitchFamily="50" charset="-128"/>
              </a:defRPr>
            </a:lvl1pPr>
          </a:lstStyle>
          <a:p>
            <a:pPr>
              <a:defRPr/>
            </a:pPr>
            <a:fld id="{614902E9-7DFB-4428-B925-FAD48049535B}" type="slidenum">
              <a:rPr lang="ja-JP" altLang="en-US"/>
              <a:pPr>
                <a:defRPr/>
              </a:pPr>
              <a:t>‹#›</a:t>
            </a:fld>
            <a:endParaRPr lang="ja-JP" altLang="en-US"/>
          </a:p>
        </p:txBody>
      </p:sp>
    </p:spTree>
    <p:extLst>
      <p:ext uri="{BB962C8B-B14F-4D97-AF65-F5344CB8AC3E}">
        <p14:creationId xmlns:p14="http://schemas.microsoft.com/office/powerpoint/2010/main" val="3431336991"/>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Lst>
  <p:transition/>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oleObject" Target="../embeddings/oleObject1.bin"/><Relationship Id="rId4" Type="http://schemas.openxmlformats.org/officeDocument/2006/relationships/image" Target="../media/image1.wmf"/><Relationship Id="rId5" Type="http://schemas.openxmlformats.org/officeDocument/2006/relationships/oleObject" Target="../embeddings/oleObject2.bin"/><Relationship Id="rId6" Type="http://schemas.openxmlformats.org/officeDocument/2006/relationships/image" Target="../media/image2.wmf"/><Relationship Id="rId7" Type="http://schemas.openxmlformats.org/officeDocument/2006/relationships/oleObject" Target="../embeddings/oleObject3.bin"/><Relationship Id="rId8" Type="http://schemas.openxmlformats.org/officeDocument/2006/relationships/image" Target="../media/image3.wmf"/><Relationship Id="rId9" Type="http://schemas.openxmlformats.org/officeDocument/2006/relationships/oleObject" Target="../embeddings/oleObject4.bin"/><Relationship Id="rId10" Type="http://schemas.openxmlformats.org/officeDocument/2006/relationships/image" Target="../media/image4.wmf"/><Relationship Id="rId11" Type="http://schemas.openxmlformats.org/officeDocument/2006/relationships/oleObject" Target="../embeddings/oleObject5.bin"/><Relationship Id="rId12" Type="http://schemas.openxmlformats.org/officeDocument/2006/relationships/image" Target="../media/image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 Id="rId3" Type="http://schemas.openxmlformats.org/officeDocument/2006/relationships/oleObject" Target="../embeddings/oleObject6.bin"/><Relationship Id="rId4" Type="http://schemas.openxmlformats.org/officeDocument/2006/relationships/image" Target="../media/image6.wmf"/><Relationship Id="rId5" Type="http://schemas.openxmlformats.org/officeDocument/2006/relationships/oleObject" Target="../embeddings/oleObject7.bin"/><Relationship Id="rId6"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a:xfrm>
            <a:off x="1522413" y="5286375"/>
            <a:ext cx="2957512" cy="100965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a:solidFill>
                <a:prstClr val="black"/>
              </a:solidFill>
            </a:endParaRPr>
          </a:p>
        </p:txBody>
      </p:sp>
      <p:sp>
        <p:nvSpPr>
          <p:cNvPr id="408579" name="テキスト ボックス 12"/>
          <p:cNvSpPr txBox="1">
            <a:spLocks noChangeArrowheads="1"/>
          </p:cNvSpPr>
          <p:nvPr/>
        </p:nvSpPr>
        <p:spPr bwMode="auto">
          <a:xfrm>
            <a:off x="250825" y="188913"/>
            <a:ext cx="73199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Instability of Carrier Density and Mobility at High Temperatures</a:t>
            </a:r>
          </a:p>
        </p:txBody>
      </p:sp>
      <p:grpSp>
        <p:nvGrpSpPr>
          <p:cNvPr id="408580" name="グループ化 1"/>
          <p:cNvGrpSpPr>
            <a:grpSpLocks/>
          </p:cNvGrpSpPr>
          <p:nvPr/>
        </p:nvGrpSpPr>
        <p:grpSpPr bwMode="auto">
          <a:xfrm>
            <a:off x="-107950" y="981075"/>
            <a:ext cx="5256213" cy="4321175"/>
            <a:chOff x="-323850" y="836613"/>
            <a:chExt cx="5327650" cy="4537075"/>
          </a:xfrm>
        </p:grpSpPr>
        <p:sp>
          <p:nvSpPr>
            <p:cNvPr id="5" name="フリーフォーム 4"/>
            <p:cNvSpPr/>
            <p:nvPr/>
          </p:nvSpPr>
          <p:spPr>
            <a:xfrm>
              <a:off x="903875" y="1553344"/>
              <a:ext cx="3268032" cy="2300207"/>
            </a:xfrm>
            <a:custGeom>
              <a:avLst/>
              <a:gdLst>
                <a:gd name="connsiteX0" fmla="*/ 3102902 w 3267289"/>
                <a:gd name="connsiteY0" fmla="*/ 1518186 h 2299022"/>
                <a:gd name="connsiteX1" fmla="*/ 2640565 w 3267289"/>
                <a:gd name="connsiteY1" fmla="*/ 1425719 h 2299022"/>
                <a:gd name="connsiteX2" fmla="*/ 1767262 w 3267289"/>
                <a:gd name="connsiteY2" fmla="*/ 922285 h 2299022"/>
                <a:gd name="connsiteX3" fmla="*/ 1181635 w 3267289"/>
                <a:gd name="connsiteY3" fmla="*/ 429125 h 2299022"/>
                <a:gd name="connsiteX4" fmla="*/ 739846 w 3267289"/>
                <a:gd name="connsiteY4" fmla="*/ 90078 h 2299022"/>
                <a:gd name="connsiteX5" fmla="*/ 298057 w 3267289"/>
                <a:gd name="connsiteY5" fmla="*/ 59256 h 2299022"/>
                <a:gd name="connsiteX6" fmla="*/ 107 w 3267289"/>
                <a:gd name="connsiteY6" fmla="*/ 809269 h 2299022"/>
                <a:gd name="connsiteX7" fmla="*/ 328880 w 3267289"/>
                <a:gd name="connsiteY7" fmla="*/ 1220235 h 2299022"/>
                <a:gd name="connsiteX8" fmla="*/ 760394 w 3267289"/>
                <a:gd name="connsiteY8" fmla="*/ 1353800 h 2299022"/>
                <a:gd name="connsiteX9" fmla="*/ 1253554 w 3267289"/>
                <a:gd name="connsiteY9" fmla="*/ 1477089 h 2299022"/>
                <a:gd name="connsiteX10" fmla="*/ 1849455 w 3267289"/>
                <a:gd name="connsiteY10" fmla="*/ 1610653 h 2299022"/>
                <a:gd name="connsiteX11" fmla="*/ 2650839 w 3267289"/>
                <a:gd name="connsiteY11" fmla="*/ 1970249 h 2299022"/>
                <a:gd name="connsiteX12" fmla="*/ 3267289 w 3267289"/>
                <a:gd name="connsiteY12" fmla="*/ 2299022 h 229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67289" h="2299022">
                  <a:moveTo>
                    <a:pt x="3102902" y="1518186"/>
                  </a:moveTo>
                  <a:cubicBezTo>
                    <a:pt x="2983037" y="1521611"/>
                    <a:pt x="2863172" y="1525036"/>
                    <a:pt x="2640565" y="1425719"/>
                  </a:cubicBezTo>
                  <a:cubicBezTo>
                    <a:pt x="2417958" y="1326402"/>
                    <a:pt x="2010417" y="1088384"/>
                    <a:pt x="1767262" y="922285"/>
                  </a:cubicBezTo>
                  <a:cubicBezTo>
                    <a:pt x="1524107" y="756186"/>
                    <a:pt x="1352871" y="567826"/>
                    <a:pt x="1181635" y="429125"/>
                  </a:cubicBezTo>
                  <a:cubicBezTo>
                    <a:pt x="1010399" y="290424"/>
                    <a:pt x="887109" y="151723"/>
                    <a:pt x="739846" y="90078"/>
                  </a:cubicBezTo>
                  <a:cubicBezTo>
                    <a:pt x="592583" y="28433"/>
                    <a:pt x="421347" y="-60609"/>
                    <a:pt x="298057" y="59256"/>
                  </a:cubicBezTo>
                  <a:cubicBezTo>
                    <a:pt x="174767" y="179121"/>
                    <a:pt x="-5030" y="615773"/>
                    <a:pt x="107" y="809269"/>
                  </a:cubicBezTo>
                  <a:cubicBezTo>
                    <a:pt x="5244" y="1002765"/>
                    <a:pt x="202166" y="1129480"/>
                    <a:pt x="328880" y="1220235"/>
                  </a:cubicBezTo>
                  <a:cubicBezTo>
                    <a:pt x="455594" y="1310990"/>
                    <a:pt x="606282" y="1310991"/>
                    <a:pt x="760394" y="1353800"/>
                  </a:cubicBezTo>
                  <a:cubicBezTo>
                    <a:pt x="914506" y="1396609"/>
                    <a:pt x="1072044" y="1434280"/>
                    <a:pt x="1253554" y="1477089"/>
                  </a:cubicBezTo>
                  <a:cubicBezTo>
                    <a:pt x="1435064" y="1519898"/>
                    <a:pt x="1616574" y="1528460"/>
                    <a:pt x="1849455" y="1610653"/>
                  </a:cubicBezTo>
                  <a:cubicBezTo>
                    <a:pt x="2082336" y="1692846"/>
                    <a:pt x="2414533" y="1855521"/>
                    <a:pt x="2650839" y="1970249"/>
                  </a:cubicBezTo>
                  <a:cubicBezTo>
                    <a:pt x="2887145" y="2084977"/>
                    <a:pt x="3077217" y="2191999"/>
                    <a:pt x="3267289" y="2299022"/>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6" name="フリーフォーム 5"/>
            <p:cNvSpPr/>
            <p:nvPr/>
          </p:nvSpPr>
          <p:spPr>
            <a:xfrm>
              <a:off x="934447" y="2555102"/>
              <a:ext cx="3216543" cy="1463465"/>
            </a:xfrm>
            <a:custGeom>
              <a:avLst/>
              <a:gdLst>
                <a:gd name="connsiteX0" fmla="*/ 3215822 w 3215822"/>
                <a:gd name="connsiteY0" fmla="*/ 1317013 h 1460852"/>
                <a:gd name="connsiteX1" fmla="*/ 2609646 w 3215822"/>
                <a:gd name="connsiteY1" fmla="*/ 1029337 h 1460852"/>
                <a:gd name="connsiteX2" fmla="*/ 1828810 w 3215822"/>
                <a:gd name="connsiteY2" fmla="*/ 567000 h 1460852"/>
                <a:gd name="connsiteX3" fmla="*/ 1181538 w 3215822"/>
                <a:gd name="connsiteY3" fmla="*/ 340968 h 1460852"/>
                <a:gd name="connsiteX4" fmla="*/ 729475 w 3215822"/>
                <a:gd name="connsiteY4" fmla="*/ 125211 h 1460852"/>
                <a:gd name="connsiteX5" fmla="*/ 328783 w 3215822"/>
                <a:gd name="connsiteY5" fmla="*/ 32744 h 1460852"/>
                <a:gd name="connsiteX6" fmla="*/ 10 w 3215822"/>
                <a:gd name="connsiteY6" fmla="*/ 22469 h 1460852"/>
                <a:gd name="connsiteX7" fmla="*/ 339058 w 3215822"/>
                <a:gd name="connsiteY7" fmla="*/ 320420 h 1460852"/>
                <a:gd name="connsiteX8" fmla="*/ 750024 w 3215822"/>
                <a:gd name="connsiteY8" fmla="*/ 474532 h 1460852"/>
                <a:gd name="connsiteX9" fmla="*/ 1191813 w 3215822"/>
                <a:gd name="connsiteY9" fmla="*/ 597822 h 1460852"/>
                <a:gd name="connsiteX10" fmla="*/ 1808262 w 3215822"/>
                <a:gd name="connsiteY10" fmla="*/ 772483 h 1460852"/>
                <a:gd name="connsiteX11" fmla="*/ 2619920 w 3215822"/>
                <a:gd name="connsiteY11" fmla="*/ 1152627 h 1460852"/>
                <a:gd name="connsiteX12" fmla="*/ 3164451 w 3215822"/>
                <a:gd name="connsiteY12" fmla="*/ 1460852 h 146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822" h="1460852">
                  <a:moveTo>
                    <a:pt x="3215822" y="1317013"/>
                  </a:moveTo>
                  <a:cubicBezTo>
                    <a:pt x="3028318" y="1235676"/>
                    <a:pt x="2840815" y="1154339"/>
                    <a:pt x="2609646" y="1029337"/>
                  </a:cubicBezTo>
                  <a:cubicBezTo>
                    <a:pt x="2378477" y="904335"/>
                    <a:pt x="2066828" y="681728"/>
                    <a:pt x="1828810" y="567000"/>
                  </a:cubicBezTo>
                  <a:cubicBezTo>
                    <a:pt x="1590792" y="452272"/>
                    <a:pt x="1364760" y="414599"/>
                    <a:pt x="1181538" y="340968"/>
                  </a:cubicBezTo>
                  <a:cubicBezTo>
                    <a:pt x="998315" y="267336"/>
                    <a:pt x="871601" y="176582"/>
                    <a:pt x="729475" y="125211"/>
                  </a:cubicBezTo>
                  <a:cubicBezTo>
                    <a:pt x="587349" y="73840"/>
                    <a:pt x="450360" y="49868"/>
                    <a:pt x="328783" y="32744"/>
                  </a:cubicBezTo>
                  <a:cubicBezTo>
                    <a:pt x="207205" y="15620"/>
                    <a:pt x="-1702" y="-25477"/>
                    <a:pt x="10" y="22469"/>
                  </a:cubicBezTo>
                  <a:cubicBezTo>
                    <a:pt x="1722" y="70415"/>
                    <a:pt x="214056" y="245076"/>
                    <a:pt x="339058" y="320420"/>
                  </a:cubicBezTo>
                  <a:cubicBezTo>
                    <a:pt x="464060" y="395764"/>
                    <a:pt x="607898" y="428298"/>
                    <a:pt x="750024" y="474532"/>
                  </a:cubicBezTo>
                  <a:cubicBezTo>
                    <a:pt x="892150" y="520766"/>
                    <a:pt x="1191813" y="597822"/>
                    <a:pt x="1191813" y="597822"/>
                  </a:cubicBezTo>
                  <a:cubicBezTo>
                    <a:pt x="1368186" y="647480"/>
                    <a:pt x="1570244" y="680015"/>
                    <a:pt x="1808262" y="772483"/>
                  </a:cubicBezTo>
                  <a:cubicBezTo>
                    <a:pt x="2046280" y="864950"/>
                    <a:pt x="2393888" y="1037899"/>
                    <a:pt x="2619920" y="1152627"/>
                  </a:cubicBezTo>
                  <a:cubicBezTo>
                    <a:pt x="2845951" y="1267355"/>
                    <a:pt x="3005201" y="1364103"/>
                    <a:pt x="3164451" y="1460852"/>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7" name="フリーフォーム 6"/>
            <p:cNvSpPr/>
            <p:nvPr/>
          </p:nvSpPr>
          <p:spPr>
            <a:xfrm>
              <a:off x="894221" y="2640109"/>
              <a:ext cx="3216542" cy="1366790"/>
            </a:xfrm>
            <a:custGeom>
              <a:avLst/>
              <a:gdLst>
                <a:gd name="connsiteX0" fmla="*/ 3113205 w 3215947"/>
                <a:gd name="connsiteY0" fmla="*/ 1366134 h 1366134"/>
                <a:gd name="connsiteX1" fmla="*/ 2650868 w 3215947"/>
                <a:gd name="connsiteY1" fmla="*/ 1129829 h 1366134"/>
                <a:gd name="connsiteX2" fmla="*/ 1839210 w 3215947"/>
                <a:gd name="connsiteY2" fmla="*/ 616121 h 1366134"/>
                <a:gd name="connsiteX3" fmla="*/ 1222760 w 3215947"/>
                <a:gd name="connsiteY3" fmla="*/ 297622 h 1366134"/>
                <a:gd name="connsiteX4" fmla="*/ 739875 w 3215947"/>
                <a:gd name="connsiteY4" fmla="*/ 102413 h 1366134"/>
                <a:gd name="connsiteX5" fmla="*/ 370005 w 3215947"/>
                <a:gd name="connsiteY5" fmla="*/ 20220 h 1366134"/>
                <a:gd name="connsiteX6" fmla="*/ 136 w 3215947"/>
                <a:gd name="connsiteY6" fmla="*/ 20220 h 1366134"/>
                <a:gd name="connsiteX7" fmla="*/ 411102 w 3215947"/>
                <a:gd name="connsiteY7" fmla="*/ 246251 h 1366134"/>
                <a:gd name="connsiteX8" fmla="*/ 770697 w 3215947"/>
                <a:gd name="connsiteY8" fmla="*/ 328444 h 1366134"/>
                <a:gd name="connsiteX9" fmla="*/ 1325502 w 3215947"/>
                <a:gd name="connsiteY9" fmla="*/ 462009 h 1366134"/>
                <a:gd name="connsiteX10" fmla="*/ 1849484 w 3215947"/>
                <a:gd name="connsiteY10" fmla="*/ 646943 h 1366134"/>
                <a:gd name="connsiteX11" fmla="*/ 2702239 w 3215947"/>
                <a:gd name="connsiteY11" fmla="*/ 1047635 h 1366134"/>
                <a:gd name="connsiteX12" fmla="*/ 3215947 w 3215947"/>
                <a:gd name="connsiteY12" fmla="*/ 1325038 h 136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947" h="1366134">
                  <a:moveTo>
                    <a:pt x="3113205" y="1366134"/>
                  </a:moveTo>
                  <a:cubicBezTo>
                    <a:pt x="2988202" y="1310482"/>
                    <a:pt x="2863200" y="1254831"/>
                    <a:pt x="2650868" y="1129829"/>
                  </a:cubicBezTo>
                  <a:cubicBezTo>
                    <a:pt x="2438535" y="1004827"/>
                    <a:pt x="2077228" y="754822"/>
                    <a:pt x="1839210" y="616121"/>
                  </a:cubicBezTo>
                  <a:cubicBezTo>
                    <a:pt x="1601192" y="477420"/>
                    <a:pt x="1405982" y="383240"/>
                    <a:pt x="1222760" y="297622"/>
                  </a:cubicBezTo>
                  <a:cubicBezTo>
                    <a:pt x="1039538" y="212004"/>
                    <a:pt x="882001" y="148647"/>
                    <a:pt x="739875" y="102413"/>
                  </a:cubicBezTo>
                  <a:cubicBezTo>
                    <a:pt x="597749" y="56179"/>
                    <a:pt x="493295" y="33919"/>
                    <a:pt x="370005" y="20220"/>
                  </a:cubicBezTo>
                  <a:cubicBezTo>
                    <a:pt x="246715" y="6521"/>
                    <a:pt x="-6713" y="-17452"/>
                    <a:pt x="136" y="20220"/>
                  </a:cubicBezTo>
                  <a:cubicBezTo>
                    <a:pt x="6985" y="57892"/>
                    <a:pt x="282675" y="194880"/>
                    <a:pt x="411102" y="246251"/>
                  </a:cubicBezTo>
                  <a:cubicBezTo>
                    <a:pt x="539529" y="297622"/>
                    <a:pt x="770697" y="328444"/>
                    <a:pt x="770697" y="328444"/>
                  </a:cubicBezTo>
                  <a:cubicBezTo>
                    <a:pt x="923097" y="364404"/>
                    <a:pt x="1145704" y="408926"/>
                    <a:pt x="1325502" y="462009"/>
                  </a:cubicBezTo>
                  <a:cubicBezTo>
                    <a:pt x="1505300" y="515092"/>
                    <a:pt x="1620028" y="549339"/>
                    <a:pt x="1849484" y="646943"/>
                  </a:cubicBezTo>
                  <a:cubicBezTo>
                    <a:pt x="2078940" y="744547"/>
                    <a:pt x="2474495" y="934619"/>
                    <a:pt x="2702239" y="1047635"/>
                  </a:cubicBezTo>
                  <a:cubicBezTo>
                    <a:pt x="2929983" y="1160651"/>
                    <a:pt x="3072965" y="1242844"/>
                    <a:pt x="3215947" y="1325038"/>
                  </a:cubicBezTo>
                </a:path>
              </a:pathLst>
            </a:custGeom>
            <a:ln>
              <a:solidFill>
                <a:srgbClr val="00B050"/>
              </a:solidFill>
            </a:ln>
          </p:spPr>
          <p:style>
            <a:lnRef idx="3">
              <a:schemeClr val="accent3"/>
            </a:lnRef>
            <a:fillRef idx="0">
              <a:schemeClr val="accent3"/>
            </a:fillRef>
            <a:effectRef idx="2">
              <a:schemeClr val="accent3"/>
            </a:effectRef>
            <a:fontRef idx="minor">
              <a:schemeClr val="tx1"/>
            </a:fontRef>
          </p:style>
          <p:txBody>
            <a:bodyPr anchor="ctr"/>
            <a:lstStyle/>
            <a:p>
              <a:pPr algn="ctr">
                <a:defRPr/>
              </a:pPr>
              <a:endParaRPr lang="ja-JP" altLang="en-US" b="1">
                <a:solidFill>
                  <a:prstClr val="black"/>
                </a:solidFill>
              </a:endParaRPr>
            </a:p>
          </p:txBody>
        </p:sp>
        <p:graphicFrame>
          <p:nvGraphicFramePr>
            <p:cNvPr id="408615" name="Object 314"/>
            <p:cNvGraphicFramePr>
              <a:graphicFrameLocks noChangeAspect="1"/>
            </p:cNvGraphicFramePr>
            <p:nvPr/>
          </p:nvGraphicFramePr>
          <p:xfrm>
            <a:off x="-323850" y="836613"/>
            <a:ext cx="5327650" cy="4537075"/>
          </p:xfrm>
          <a:graphic>
            <a:graphicData uri="http://schemas.openxmlformats.org/presentationml/2006/ole">
              <mc:AlternateContent xmlns:mc="http://schemas.openxmlformats.org/markup-compatibility/2006">
                <mc:Choice xmlns:v="urn:schemas-microsoft-com:vml" Requires="v">
                  <p:oleObj r:id="rId3" imgW="4158691" imgH="2905354" progId="Origin50.Graph">
                    <p:embed/>
                  </p:oleObj>
                </mc:Choice>
                <mc:Fallback>
                  <p:oleObj r:id="rId3" imgW="4158691" imgH="2905354"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836613"/>
                          <a:ext cx="532765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直線矢印コネクタ 11"/>
            <p:cNvCxnSpPr/>
            <p:nvPr/>
          </p:nvCxnSpPr>
          <p:spPr>
            <a:xfrm flipH="1" flipV="1">
              <a:off x="3203244" y="2555102"/>
              <a:ext cx="505250" cy="36336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08617" name="テキスト ボックス 13"/>
            <p:cNvSpPr txBox="1">
              <a:spLocks noChangeArrowheads="1"/>
            </p:cNvSpPr>
            <p:nvPr/>
          </p:nvSpPr>
          <p:spPr bwMode="auto">
            <a:xfrm>
              <a:off x="2981325" y="2238375"/>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sp>
          <p:nvSpPr>
            <p:cNvPr id="408618" name="テキスト ボックス 15"/>
            <p:cNvSpPr txBox="1">
              <a:spLocks noChangeArrowheads="1"/>
            </p:cNvSpPr>
            <p:nvPr/>
          </p:nvSpPr>
          <p:spPr bwMode="auto">
            <a:xfrm>
              <a:off x="1522413" y="2325688"/>
              <a:ext cx="979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sp>
          <p:nvSpPr>
            <p:cNvPr id="408619" name="テキスト ボックス 17"/>
            <p:cNvSpPr txBox="1">
              <a:spLocks noChangeArrowheads="1"/>
            </p:cNvSpPr>
            <p:nvPr/>
          </p:nvSpPr>
          <p:spPr bwMode="auto">
            <a:xfrm>
              <a:off x="920750" y="3068638"/>
              <a:ext cx="950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21" name="直線矢印コネクタ 20"/>
            <p:cNvCxnSpPr>
              <a:endCxn id="408618" idx="2"/>
            </p:cNvCxnSpPr>
            <p:nvPr/>
          </p:nvCxnSpPr>
          <p:spPr>
            <a:xfrm flipH="1" flipV="1">
              <a:off x="2010919" y="2695114"/>
              <a:ext cx="490768" cy="22335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a:endCxn id="408619" idx="0"/>
            </p:cNvCxnSpPr>
            <p:nvPr/>
          </p:nvCxnSpPr>
          <p:spPr>
            <a:xfrm>
              <a:off x="934447" y="2918468"/>
              <a:ext cx="461805" cy="15001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grpSp>
      <p:graphicFrame>
        <p:nvGraphicFramePr>
          <p:cNvPr id="408581" name="Object 316"/>
          <p:cNvGraphicFramePr>
            <a:graphicFrameLocks noChangeAspect="1"/>
          </p:cNvGraphicFramePr>
          <p:nvPr/>
        </p:nvGraphicFramePr>
        <p:xfrm>
          <a:off x="1765300" y="5334000"/>
          <a:ext cx="2432050" cy="889000"/>
        </p:xfrm>
        <a:graphic>
          <a:graphicData uri="http://schemas.openxmlformats.org/presentationml/2006/ole">
            <mc:AlternateContent xmlns:mc="http://schemas.openxmlformats.org/markup-compatibility/2006">
              <mc:Choice xmlns:v="urn:schemas-microsoft-com:vml" Requires="v">
                <p:oleObj name="数式" r:id="rId5" imgW="1180588" imgH="431613" progId="Equation.3">
                  <p:embed/>
                </p:oleObj>
              </mc:Choice>
              <mc:Fallback>
                <p:oleObj name="数式" r:id="rId5" imgW="1180588" imgH="4316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5300" y="5334000"/>
                        <a:ext cx="243205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8582" name="テキスト ボックス 40"/>
          <p:cNvSpPr txBox="1">
            <a:spLocks noChangeArrowheads="1"/>
          </p:cNvSpPr>
          <p:nvPr/>
        </p:nvSpPr>
        <p:spPr bwMode="auto">
          <a:xfrm>
            <a:off x="3559175" y="5373688"/>
            <a:ext cx="277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p>
        </p:txBody>
      </p:sp>
      <p:sp>
        <p:nvSpPr>
          <p:cNvPr id="20" name="右矢印 19"/>
          <p:cNvSpPr/>
          <p:nvPr/>
        </p:nvSpPr>
        <p:spPr>
          <a:xfrm>
            <a:off x="5597525" y="5334000"/>
            <a:ext cx="401638" cy="477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08584" name="テキスト ボックス 21"/>
          <p:cNvSpPr txBox="1">
            <a:spLocks noChangeArrowheads="1"/>
          </p:cNvSpPr>
          <p:nvPr/>
        </p:nvSpPr>
        <p:spPr bwMode="auto">
          <a:xfrm>
            <a:off x="420688" y="6296025"/>
            <a:ext cx="4937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Assumption of Boltzmann-Type Temperature Dependence</a:t>
            </a:r>
            <a:endParaRPr lang="en-US" altLang="ja-JP" sz="2800" b="1">
              <a:solidFill>
                <a:srgbClr val="000000"/>
              </a:solidFill>
              <a:cs typeface="Times New Roman" panose="02020603050405020304" pitchFamily="18" charset="0"/>
            </a:endParaRPr>
          </a:p>
        </p:txBody>
      </p:sp>
      <p:sp>
        <p:nvSpPr>
          <p:cNvPr id="408585" name="テキスト ボックス 43"/>
          <p:cNvSpPr txBox="1">
            <a:spLocks noChangeArrowheads="1"/>
          </p:cNvSpPr>
          <p:nvPr/>
        </p:nvSpPr>
        <p:spPr bwMode="auto">
          <a:xfrm>
            <a:off x="4775200" y="51546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r>
              <a:rPr lang="en-US" altLang="ja-JP" sz="4400" b="1" i="1">
                <a:solidFill>
                  <a:srgbClr val="000000"/>
                </a:solidFill>
                <a:latin typeface="Times New Roman" panose="02020603050405020304" pitchFamily="18" charset="0"/>
                <a:cs typeface="Times New Roman" panose="02020603050405020304" pitchFamily="18" charset="0"/>
              </a:rPr>
              <a:t>μ0</a:t>
            </a:r>
            <a:endParaRPr lang="ja-JP" altLang="en-US" b="1">
              <a:solidFill>
                <a:srgbClr val="000000"/>
              </a:solidFill>
            </a:endParaRPr>
          </a:p>
        </p:txBody>
      </p:sp>
      <p:grpSp>
        <p:nvGrpSpPr>
          <p:cNvPr id="408586" name="グループ化 2"/>
          <p:cNvGrpSpPr>
            <a:grpSpLocks/>
          </p:cNvGrpSpPr>
          <p:nvPr/>
        </p:nvGrpSpPr>
        <p:grpSpPr bwMode="auto">
          <a:xfrm>
            <a:off x="4284663" y="981075"/>
            <a:ext cx="5254625" cy="4319588"/>
            <a:chOff x="3933825" y="854075"/>
            <a:chExt cx="5743575" cy="4554538"/>
          </a:xfrm>
        </p:grpSpPr>
        <p:cxnSp>
          <p:nvCxnSpPr>
            <p:cNvPr id="26" name="直線コネクタ 25"/>
            <p:cNvCxnSpPr/>
            <p:nvPr/>
          </p:nvCxnSpPr>
          <p:spPr>
            <a:xfrm flipH="1" flipV="1">
              <a:off x="5030483" y="1553743"/>
              <a:ext cx="2866582" cy="154496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27" name="フリーフォーム 26"/>
            <p:cNvSpPr/>
            <p:nvPr/>
          </p:nvSpPr>
          <p:spPr>
            <a:xfrm>
              <a:off x="5266473" y="1927011"/>
              <a:ext cx="3383677" cy="1688911"/>
            </a:xfrm>
            <a:custGeom>
              <a:avLst/>
              <a:gdLst>
                <a:gd name="connsiteX0" fmla="*/ 3331901 w 3384453"/>
                <a:gd name="connsiteY0" fmla="*/ 1195087 h 1689074"/>
                <a:gd name="connsiteX1" fmla="*/ 2764342 w 3384453"/>
                <a:gd name="connsiteY1" fmla="*/ 1174067 h 1689074"/>
                <a:gd name="connsiteX2" fmla="*/ 1944536 w 3384453"/>
                <a:gd name="connsiteY2" fmla="*/ 827225 h 1689074"/>
                <a:gd name="connsiteX3" fmla="*/ 1282384 w 3384453"/>
                <a:gd name="connsiteY3" fmla="*/ 427832 h 1689074"/>
                <a:gd name="connsiteX4" fmla="*/ 746356 w 3384453"/>
                <a:gd name="connsiteY4" fmla="*/ 123032 h 1689074"/>
                <a:gd name="connsiteX5" fmla="*/ 283901 w 3384453"/>
                <a:gd name="connsiteY5" fmla="*/ 17929 h 1689074"/>
                <a:gd name="connsiteX6" fmla="*/ 122 w 3384453"/>
                <a:gd name="connsiteY6" fmla="*/ 469874 h 1689074"/>
                <a:gd name="connsiteX7" fmla="*/ 315432 w 3384453"/>
                <a:gd name="connsiteY7" fmla="*/ 753653 h 1689074"/>
                <a:gd name="connsiteX8" fmla="*/ 798908 w 3384453"/>
                <a:gd name="connsiteY8" fmla="*/ 921818 h 1689074"/>
                <a:gd name="connsiteX9" fmla="*/ 1334936 w 3384453"/>
                <a:gd name="connsiteY9" fmla="*/ 1037432 h 1689074"/>
                <a:gd name="connsiteX10" fmla="*/ 2028618 w 3384453"/>
                <a:gd name="connsiteY10" fmla="*/ 1153046 h 1689074"/>
                <a:gd name="connsiteX11" fmla="*/ 2848425 w 3384453"/>
                <a:gd name="connsiteY11" fmla="*/ 1373763 h 1689074"/>
                <a:gd name="connsiteX12" fmla="*/ 3384453 w 3384453"/>
                <a:gd name="connsiteY12" fmla="*/ 1689074 h 168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84453" h="1689074">
                  <a:moveTo>
                    <a:pt x="3331901" y="1195087"/>
                  </a:moveTo>
                  <a:cubicBezTo>
                    <a:pt x="3163735" y="1215232"/>
                    <a:pt x="2995569" y="1235377"/>
                    <a:pt x="2764342" y="1174067"/>
                  </a:cubicBezTo>
                  <a:cubicBezTo>
                    <a:pt x="2533115" y="1112757"/>
                    <a:pt x="2191529" y="951597"/>
                    <a:pt x="1944536" y="827225"/>
                  </a:cubicBezTo>
                  <a:cubicBezTo>
                    <a:pt x="1697543" y="702852"/>
                    <a:pt x="1482081" y="545198"/>
                    <a:pt x="1282384" y="427832"/>
                  </a:cubicBezTo>
                  <a:cubicBezTo>
                    <a:pt x="1082687" y="310466"/>
                    <a:pt x="912770" y="191349"/>
                    <a:pt x="746356" y="123032"/>
                  </a:cubicBezTo>
                  <a:cubicBezTo>
                    <a:pt x="579942" y="54715"/>
                    <a:pt x="408273" y="-39878"/>
                    <a:pt x="283901" y="17929"/>
                  </a:cubicBezTo>
                  <a:cubicBezTo>
                    <a:pt x="159529" y="75736"/>
                    <a:pt x="-5133" y="347253"/>
                    <a:pt x="122" y="469874"/>
                  </a:cubicBezTo>
                  <a:cubicBezTo>
                    <a:pt x="5377" y="592495"/>
                    <a:pt x="182301" y="678329"/>
                    <a:pt x="315432" y="753653"/>
                  </a:cubicBezTo>
                  <a:cubicBezTo>
                    <a:pt x="448563" y="828977"/>
                    <a:pt x="628991" y="874522"/>
                    <a:pt x="798908" y="921818"/>
                  </a:cubicBezTo>
                  <a:cubicBezTo>
                    <a:pt x="968825" y="969114"/>
                    <a:pt x="1129984" y="998894"/>
                    <a:pt x="1334936" y="1037432"/>
                  </a:cubicBezTo>
                  <a:cubicBezTo>
                    <a:pt x="1539888" y="1075970"/>
                    <a:pt x="1776370" y="1096991"/>
                    <a:pt x="2028618" y="1153046"/>
                  </a:cubicBezTo>
                  <a:cubicBezTo>
                    <a:pt x="2280866" y="1209101"/>
                    <a:pt x="2622453" y="1284425"/>
                    <a:pt x="2848425" y="1373763"/>
                  </a:cubicBezTo>
                  <a:cubicBezTo>
                    <a:pt x="3074397" y="1463101"/>
                    <a:pt x="3229425" y="1576087"/>
                    <a:pt x="3384453" y="1689074"/>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408599" name="テキスト ボックス 27"/>
            <p:cNvSpPr txBox="1">
              <a:spLocks noChangeArrowheads="1"/>
            </p:cNvSpPr>
            <p:nvPr/>
          </p:nvSpPr>
          <p:spPr bwMode="auto">
            <a:xfrm>
              <a:off x="6967538" y="2184400"/>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cxnSp>
          <p:nvCxnSpPr>
            <p:cNvPr id="30" name="直線矢印コネクタ 29"/>
            <p:cNvCxnSpPr/>
            <p:nvPr/>
          </p:nvCxnSpPr>
          <p:spPr>
            <a:xfrm flipH="1" flipV="1">
              <a:off x="6526242" y="2064267"/>
              <a:ext cx="432069" cy="321379"/>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32" name="直線矢印コネクタ 31"/>
            <p:cNvCxnSpPr/>
            <p:nvPr/>
          </p:nvCxnSpPr>
          <p:spPr>
            <a:xfrm flipH="1" flipV="1">
              <a:off x="7456320" y="3252698"/>
              <a:ext cx="440746" cy="21927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sp>
          <p:nvSpPr>
            <p:cNvPr id="408602" name="テキスト ボックス 32"/>
            <p:cNvSpPr txBox="1">
              <a:spLocks noChangeArrowheads="1"/>
            </p:cNvSpPr>
            <p:nvPr/>
          </p:nvSpPr>
          <p:spPr bwMode="auto">
            <a:xfrm>
              <a:off x="6756400" y="3246438"/>
              <a:ext cx="981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cxnSp>
          <p:nvCxnSpPr>
            <p:cNvPr id="34" name="直線矢印コネクタ 33"/>
            <p:cNvCxnSpPr/>
            <p:nvPr/>
          </p:nvCxnSpPr>
          <p:spPr>
            <a:xfrm>
              <a:off x="5358439" y="2869387"/>
              <a:ext cx="609062" cy="11047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sp>
          <p:nvSpPr>
            <p:cNvPr id="408604" name="テキスト ボックス 34"/>
            <p:cNvSpPr txBox="1">
              <a:spLocks noChangeArrowheads="1"/>
            </p:cNvSpPr>
            <p:nvPr/>
          </p:nvSpPr>
          <p:spPr bwMode="auto">
            <a:xfrm>
              <a:off x="5030788" y="2913063"/>
              <a:ext cx="9509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36" name="直線コネクタ 35"/>
            <p:cNvCxnSpPr>
              <a:stCxn id="38" idx="2"/>
            </p:cNvCxnSpPr>
            <p:nvPr/>
          </p:nvCxnSpPr>
          <p:spPr>
            <a:xfrm flipH="1" flipV="1">
              <a:off x="5030483" y="2223282"/>
              <a:ext cx="2212404" cy="687952"/>
            </a:xfrm>
            <a:prstGeom prst="line">
              <a:avLst/>
            </a:prstGeom>
            <a:ln>
              <a:tailEnd type="arrow"/>
            </a:ln>
          </p:spPr>
          <p:style>
            <a:lnRef idx="2">
              <a:schemeClr val="dk1"/>
            </a:lnRef>
            <a:fillRef idx="0">
              <a:schemeClr val="dk1"/>
            </a:fillRef>
            <a:effectRef idx="1">
              <a:schemeClr val="dk1"/>
            </a:effectRef>
            <a:fontRef idx="minor">
              <a:schemeClr val="tx1"/>
            </a:fontRef>
          </p:style>
        </p:cxnSp>
        <p:cxnSp>
          <p:nvCxnSpPr>
            <p:cNvPr id="37" name="直線コネクタ 36"/>
            <p:cNvCxnSpPr>
              <a:stCxn id="39" idx="3"/>
            </p:cNvCxnSpPr>
            <p:nvPr/>
          </p:nvCxnSpPr>
          <p:spPr>
            <a:xfrm flipH="1" flipV="1">
              <a:off x="5030483" y="2325387"/>
              <a:ext cx="1535668" cy="44859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38" name="フリーフォーム 37"/>
            <p:cNvSpPr/>
            <p:nvPr/>
          </p:nvSpPr>
          <p:spPr>
            <a:xfrm>
              <a:off x="5275149" y="2427491"/>
              <a:ext cx="3343768" cy="1198474"/>
            </a:xfrm>
            <a:custGeom>
              <a:avLst/>
              <a:gdLst>
                <a:gd name="connsiteX0" fmla="*/ 3342449 w 3342449"/>
                <a:gd name="connsiteY0" fmla="*/ 1199203 h 1199203"/>
                <a:gd name="connsiteX1" fmla="*/ 2827442 w 3342449"/>
                <a:gd name="connsiteY1" fmla="*/ 925934 h 1199203"/>
                <a:gd name="connsiteX2" fmla="*/ 1965594 w 3342449"/>
                <a:gd name="connsiteY2" fmla="*/ 484500 h 1199203"/>
                <a:gd name="connsiteX3" fmla="*/ 1282421 w 3342449"/>
                <a:gd name="connsiteY3" fmla="*/ 284803 h 1199203"/>
                <a:gd name="connsiteX4" fmla="*/ 767414 w 3342449"/>
                <a:gd name="connsiteY4" fmla="*/ 106127 h 1199203"/>
                <a:gd name="connsiteX5" fmla="*/ 347000 w 3342449"/>
                <a:gd name="connsiteY5" fmla="*/ 1024 h 1199203"/>
                <a:gd name="connsiteX6" fmla="*/ 159 w 3342449"/>
                <a:gd name="connsiteY6" fmla="*/ 64086 h 1199203"/>
                <a:gd name="connsiteX7" fmla="*/ 389042 w 3342449"/>
                <a:gd name="connsiteY7" fmla="*/ 242762 h 1199203"/>
                <a:gd name="connsiteX8" fmla="*/ 809456 w 3342449"/>
                <a:gd name="connsiteY8" fmla="*/ 379396 h 1199203"/>
                <a:gd name="connsiteX9" fmla="*/ 1292932 w 3342449"/>
                <a:gd name="connsiteY9" fmla="*/ 410927 h 1199203"/>
                <a:gd name="connsiteX10" fmla="*/ 1934063 w 3342449"/>
                <a:gd name="connsiteY10" fmla="*/ 473989 h 1199203"/>
                <a:gd name="connsiteX11" fmla="*/ 2795911 w 3342449"/>
                <a:gd name="connsiteY11" fmla="*/ 505520 h 1199203"/>
                <a:gd name="connsiteX12" fmla="*/ 3268876 w 3342449"/>
                <a:gd name="connsiteY12" fmla="*/ 505520 h 1199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2449" h="1199203">
                  <a:moveTo>
                    <a:pt x="3342449" y="1199203"/>
                  </a:moveTo>
                  <a:lnTo>
                    <a:pt x="2827442" y="925934"/>
                  </a:lnTo>
                  <a:cubicBezTo>
                    <a:pt x="2597966" y="806817"/>
                    <a:pt x="2223097" y="591355"/>
                    <a:pt x="1965594" y="484500"/>
                  </a:cubicBezTo>
                  <a:cubicBezTo>
                    <a:pt x="1708091" y="377645"/>
                    <a:pt x="1482118" y="347865"/>
                    <a:pt x="1282421" y="284803"/>
                  </a:cubicBezTo>
                  <a:cubicBezTo>
                    <a:pt x="1082724" y="221741"/>
                    <a:pt x="923317" y="153423"/>
                    <a:pt x="767414" y="106127"/>
                  </a:cubicBezTo>
                  <a:cubicBezTo>
                    <a:pt x="611511" y="58831"/>
                    <a:pt x="474876" y="8031"/>
                    <a:pt x="347000" y="1024"/>
                  </a:cubicBezTo>
                  <a:cubicBezTo>
                    <a:pt x="219124" y="-5983"/>
                    <a:pt x="-6848" y="23796"/>
                    <a:pt x="159" y="64086"/>
                  </a:cubicBezTo>
                  <a:cubicBezTo>
                    <a:pt x="7166" y="104376"/>
                    <a:pt x="254159" y="190210"/>
                    <a:pt x="389042" y="242762"/>
                  </a:cubicBezTo>
                  <a:cubicBezTo>
                    <a:pt x="523925" y="295314"/>
                    <a:pt x="658808" y="351369"/>
                    <a:pt x="809456" y="379396"/>
                  </a:cubicBezTo>
                  <a:cubicBezTo>
                    <a:pt x="960104" y="407423"/>
                    <a:pt x="1105497" y="395161"/>
                    <a:pt x="1292932" y="410927"/>
                  </a:cubicBezTo>
                  <a:cubicBezTo>
                    <a:pt x="1480366" y="426692"/>
                    <a:pt x="1683566" y="458223"/>
                    <a:pt x="1934063" y="473989"/>
                  </a:cubicBezTo>
                  <a:cubicBezTo>
                    <a:pt x="2184560" y="489755"/>
                    <a:pt x="2573442" y="500265"/>
                    <a:pt x="2795911" y="505520"/>
                  </a:cubicBezTo>
                  <a:cubicBezTo>
                    <a:pt x="3018380" y="510775"/>
                    <a:pt x="3143628" y="508147"/>
                    <a:pt x="3268876" y="505520"/>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39" name="フリーフォーム 38"/>
            <p:cNvSpPr/>
            <p:nvPr/>
          </p:nvSpPr>
          <p:spPr>
            <a:xfrm>
              <a:off x="5219622" y="2506162"/>
              <a:ext cx="3359384" cy="473698"/>
            </a:xfrm>
            <a:custGeom>
              <a:avLst/>
              <a:gdLst>
                <a:gd name="connsiteX0" fmla="*/ 3328841 w 3359663"/>
                <a:gd name="connsiteY0" fmla="*/ 473340 h 473340"/>
                <a:gd name="connsiteX1" fmla="*/ 2825407 w 3359663"/>
                <a:gd name="connsiteY1" fmla="*/ 452791 h 473340"/>
                <a:gd name="connsiteX2" fmla="*/ 1982926 w 3359663"/>
                <a:gd name="connsiteY2" fmla="*/ 360324 h 473340"/>
                <a:gd name="connsiteX3" fmla="*/ 1345929 w 3359663"/>
                <a:gd name="connsiteY3" fmla="*/ 267856 h 473340"/>
                <a:gd name="connsiteX4" fmla="*/ 863043 w 3359663"/>
                <a:gd name="connsiteY4" fmla="*/ 113744 h 473340"/>
                <a:gd name="connsiteX5" fmla="*/ 390432 w 3359663"/>
                <a:gd name="connsiteY5" fmla="*/ 728 h 473340"/>
                <a:gd name="connsiteX6" fmla="*/ 14 w 3359663"/>
                <a:gd name="connsiteY6" fmla="*/ 72647 h 473340"/>
                <a:gd name="connsiteX7" fmla="*/ 380158 w 3359663"/>
                <a:gd name="connsiteY7" fmla="*/ 216486 h 473340"/>
                <a:gd name="connsiteX8" fmla="*/ 1376751 w 3359663"/>
                <a:gd name="connsiteY8" fmla="*/ 288405 h 473340"/>
                <a:gd name="connsiteX9" fmla="*/ 1982926 w 3359663"/>
                <a:gd name="connsiteY9" fmla="*/ 319227 h 473340"/>
                <a:gd name="connsiteX10" fmla="*/ 3359663 w 3359663"/>
                <a:gd name="connsiteY10" fmla="*/ 370598 h 4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59663" h="473340">
                  <a:moveTo>
                    <a:pt x="3328841" y="473340"/>
                  </a:moveTo>
                  <a:cubicBezTo>
                    <a:pt x="3189283" y="472483"/>
                    <a:pt x="3049726" y="471627"/>
                    <a:pt x="2825407" y="452791"/>
                  </a:cubicBezTo>
                  <a:cubicBezTo>
                    <a:pt x="2601088" y="433955"/>
                    <a:pt x="2229506" y="391147"/>
                    <a:pt x="1982926" y="360324"/>
                  </a:cubicBezTo>
                  <a:cubicBezTo>
                    <a:pt x="1736346" y="329501"/>
                    <a:pt x="1532576" y="308953"/>
                    <a:pt x="1345929" y="267856"/>
                  </a:cubicBezTo>
                  <a:cubicBezTo>
                    <a:pt x="1159282" y="226759"/>
                    <a:pt x="1022292" y="158265"/>
                    <a:pt x="863043" y="113744"/>
                  </a:cubicBezTo>
                  <a:cubicBezTo>
                    <a:pt x="703793" y="69223"/>
                    <a:pt x="534270" y="7577"/>
                    <a:pt x="390432" y="728"/>
                  </a:cubicBezTo>
                  <a:cubicBezTo>
                    <a:pt x="246594" y="-6121"/>
                    <a:pt x="1726" y="36687"/>
                    <a:pt x="14" y="72647"/>
                  </a:cubicBezTo>
                  <a:cubicBezTo>
                    <a:pt x="-1698" y="108607"/>
                    <a:pt x="150702" y="180526"/>
                    <a:pt x="380158" y="216486"/>
                  </a:cubicBezTo>
                  <a:cubicBezTo>
                    <a:pt x="609614" y="252446"/>
                    <a:pt x="1109623" y="271282"/>
                    <a:pt x="1376751" y="288405"/>
                  </a:cubicBezTo>
                  <a:cubicBezTo>
                    <a:pt x="1643879" y="305528"/>
                    <a:pt x="1982926" y="319227"/>
                    <a:pt x="1982926" y="319227"/>
                  </a:cubicBezTo>
                  <a:lnTo>
                    <a:pt x="3359663" y="370598"/>
                  </a:lnTo>
                </a:path>
              </a:pathLst>
            </a:custGeom>
            <a:ln>
              <a:solidFill>
                <a:srgbClr val="00B050"/>
              </a:solidFill>
            </a:ln>
          </p:spPr>
          <p:style>
            <a:lnRef idx="3">
              <a:schemeClr val="accent5"/>
            </a:lnRef>
            <a:fillRef idx="0">
              <a:schemeClr val="accent5"/>
            </a:fillRef>
            <a:effectRef idx="2">
              <a:schemeClr val="accent5"/>
            </a:effectRef>
            <a:fontRef idx="minor">
              <a:schemeClr val="tx1"/>
            </a:fontRef>
          </p:style>
          <p:txBody>
            <a:bodyPr anchor="ctr"/>
            <a:lstStyle/>
            <a:p>
              <a:pPr algn="ctr">
                <a:defRPr/>
              </a:pPr>
              <a:endParaRPr lang="ja-JP" altLang="en-US" b="1">
                <a:solidFill>
                  <a:prstClr val="black"/>
                </a:solidFill>
              </a:endParaRPr>
            </a:p>
          </p:txBody>
        </p:sp>
        <p:graphicFrame>
          <p:nvGraphicFramePr>
            <p:cNvPr id="408609" name="Object 315"/>
            <p:cNvGraphicFramePr>
              <a:graphicFrameLocks noChangeAspect="1"/>
            </p:cNvGraphicFramePr>
            <p:nvPr/>
          </p:nvGraphicFramePr>
          <p:xfrm>
            <a:off x="3933825" y="854075"/>
            <a:ext cx="5743575" cy="4554538"/>
          </p:xfrm>
          <a:graphic>
            <a:graphicData uri="http://schemas.openxmlformats.org/presentationml/2006/ole">
              <mc:AlternateContent xmlns:mc="http://schemas.openxmlformats.org/markup-compatibility/2006">
                <mc:Choice xmlns:v="urn:schemas-microsoft-com:vml" Requires="v">
                  <p:oleObj r:id="rId7" imgW="4158691" imgH="2905354" progId="Origin50.Graph">
                    <p:embed/>
                  </p:oleObj>
                </mc:Choice>
                <mc:Fallback>
                  <p:oleObj r:id="rId7" imgW="4158691" imgH="2905354" progId="Origin50.Graph">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3825" y="854075"/>
                          <a:ext cx="5743575"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0" name="Object 318"/>
            <p:cNvGraphicFramePr>
              <a:graphicFrameLocks noChangeAspect="1"/>
            </p:cNvGraphicFramePr>
            <p:nvPr/>
          </p:nvGraphicFramePr>
          <p:xfrm>
            <a:off x="5459413" y="1554163"/>
            <a:ext cx="1079500" cy="303212"/>
          </p:xfrm>
          <a:graphic>
            <a:graphicData uri="http://schemas.openxmlformats.org/presentationml/2006/ole">
              <mc:AlternateContent xmlns:mc="http://schemas.openxmlformats.org/markup-compatibility/2006">
                <mc:Choice xmlns:v="urn:schemas-microsoft-com:vml" Requires="v">
                  <p:oleObj name="数式" r:id="rId9" imgW="812447" imgH="228501" progId="Equation.3">
                    <p:embed/>
                  </p:oleObj>
                </mc:Choice>
                <mc:Fallback>
                  <p:oleObj name="数式" r:id="rId9" imgW="812447" imgH="228501"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59413" y="1554163"/>
                          <a:ext cx="10795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1" name="Object 319"/>
            <p:cNvGraphicFramePr>
              <a:graphicFrameLocks noChangeAspect="1"/>
            </p:cNvGraphicFramePr>
            <p:nvPr/>
          </p:nvGraphicFramePr>
          <p:xfrm>
            <a:off x="5645150" y="2171700"/>
            <a:ext cx="642938" cy="231775"/>
          </p:xfrm>
          <a:graphic>
            <a:graphicData uri="http://schemas.openxmlformats.org/presentationml/2006/ole">
              <mc:AlternateContent xmlns:mc="http://schemas.openxmlformats.org/markup-compatibility/2006">
                <mc:Choice xmlns:v="urn:schemas-microsoft-com:vml" Requires="v">
                  <p:oleObj name="数式" r:id="rId11" imgW="494870" imgH="177646" progId="Equation.3">
                    <p:embed/>
                  </p:oleObj>
                </mc:Choice>
                <mc:Fallback>
                  <p:oleObj name="数式" r:id="rId11" imgW="494870"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45150" y="2171700"/>
                          <a:ext cx="6429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08587" name="テキスト ボックス 41"/>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8/12</a:t>
            </a:r>
            <a:endParaRPr lang="ja-JP" altLang="en-US" sz="1800" b="1">
              <a:solidFill>
                <a:srgbClr val="000000"/>
              </a:solidFill>
            </a:endParaRPr>
          </a:p>
        </p:txBody>
      </p:sp>
      <p:sp>
        <p:nvSpPr>
          <p:cNvPr id="40" name="テキスト ボックス 39"/>
          <p:cNvSpPr txBox="1"/>
          <p:nvPr/>
        </p:nvSpPr>
        <p:spPr>
          <a:xfrm>
            <a:off x="6064250" y="5357813"/>
            <a:ext cx="2809875" cy="12001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t>1st cycle  58 cm²/Vs</a:t>
            </a:r>
            <a:endParaRPr lang="en-US" altLang="ja-JP" sz="1600" b="1" dirty="0">
              <a:solidFill>
                <a:prstClr val="black"/>
              </a:solidFill>
            </a:endParaRPr>
          </a:p>
          <a:p>
            <a:pPr>
              <a:defRPr/>
            </a:pPr>
            <a:r>
              <a:t>2nd cycle     26 cm²/Vs</a:t>
            </a:r>
            <a:endParaRPr lang="en-US" altLang="ja-JP" sz="1600" b="1" dirty="0">
              <a:solidFill>
                <a:prstClr val="black"/>
              </a:solidFill>
            </a:endParaRPr>
          </a:p>
          <a:p>
            <a:pPr>
              <a:defRPr/>
            </a:pPr>
            <a:r>
              <a:t>3rd Cycle      24 cm²/Vs</a:t>
            </a:r>
            <a:endParaRPr lang="ja-JP" altLang="en-US" sz="1600" b="1" dirty="0">
              <a:solidFill>
                <a:prstClr val="black"/>
              </a:solidFill>
            </a:endParaRPr>
          </a:p>
        </p:txBody>
      </p:sp>
      <p:sp>
        <p:nvSpPr>
          <p:cNvPr id="4" name="正方形/長方形 3"/>
          <p:cNvSpPr/>
          <p:nvPr/>
        </p:nvSpPr>
        <p:spPr>
          <a:xfrm>
            <a:off x="219551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1" name="正方形/長方形 40"/>
          <p:cNvSpPr/>
          <p:nvPr/>
        </p:nvSpPr>
        <p:spPr>
          <a:xfrm>
            <a:off x="665956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08591" name="テキスト ボックス 7"/>
          <p:cNvSpPr txBox="1">
            <a:spLocks noChangeArrowheads="1"/>
          </p:cNvSpPr>
          <p:nvPr/>
        </p:nvSpPr>
        <p:spPr bwMode="auto">
          <a:xfrm>
            <a:off x="6300788" y="4797425"/>
            <a:ext cx="1743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1000/T (K⁻¹)</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408592" name="テキスト ボックス 41"/>
          <p:cNvSpPr txBox="1">
            <a:spLocks noChangeArrowheads="1"/>
          </p:cNvSpPr>
          <p:nvPr/>
        </p:nvSpPr>
        <p:spPr bwMode="auto">
          <a:xfrm>
            <a:off x="1820863" y="4767263"/>
            <a:ext cx="1743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1000/T (K⁻¹)</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10" name="正方形/長方形 9"/>
          <p:cNvSpPr/>
          <p:nvPr/>
        </p:nvSpPr>
        <p:spPr>
          <a:xfrm>
            <a:off x="168275" y="1557338"/>
            <a:ext cx="360363" cy="3240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4" name="正方形/長方形 43"/>
          <p:cNvSpPr/>
          <p:nvPr/>
        </p:nvSpPr>
        <p:spPr>
          <a:xfrm>
            <a:off x="4640263" y="1412875"/>
            <a:ext cx="360362"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7" name="テキスト ボックス 46"/>
          <p:cNvSpPr txBox="1"/>
          <p:nvPr/>
        </p:nvSpPr>
        <p:spPr>
          <a:xfrm>
            <a:off x="-1297854" y="2852936"/>
            <a:ext cx="3205558" cy="461665"/>
          </a:xfrm>
          <a:prstGeom prst="rect">
            <a:avLst/>
          </a:prstGeom>
          <a:noFill/>
          <a:scene3d>
            <a:camera prst="orthographicFront">
              <a:rot lat="0" lon="0" rev="5400000"/>
            </a:camera>
            <a:lightRig rig="threePt" dir="t"/>
          </a:scene3d>
        </p:spPr>
        <p:txBody>
          <a:bodyPr wrap="none">
            <a:spAutoFit/>
          </a:bodyPr>
          <a:lstStyle/>
          <a:p>
            <a:pPr>
              <a:defRPr/>
            </a:pPr>
            <a:r>
              <a:t>Carrier Density, N (cm⁻³)</a:t>
            </a:r>
            <a:endParaRPr lang="ja-JP" altLang="en-US" sz="1600" b="1" dirty="0">
              <a:solidFill>
                <a:prstClr val="black"/>
              </a:solidFill>
              <a:cs typeface="Times New Roman" pitchFamily="18" charset="0"/>
            </a:endParaRPr>
          </a:p>
        </p:txBody>
      </p:sp>
      <p:sp>
        <p:nvSpPr>
          <p:cNvPr id="14" name="テキスト ボックス 13"/>
          <p:cNvSpPr txBox="1"/>
          <p:nvPr/>
        </p:nvSpPr>
        <p:spPr>
          <a:xfrm>
            <a:off x="3139503" y="2780928"/>
            <a:ext cx="3317768" cy="461665"/>
          </a:xfrm>
          <a:prstGeom prst="rect">
            <a:avLst/>
          </a:prstGeom>
          <a:noFill/>
          <a:scene3d>
            <a:camera prst="orthographicFront">
              <a:rot lat="0" lon="0" rev="5400000"/>
            </a:camera>
            <a:lightRig rig="threePt" dir="t"/>
          </a:scene3d>
        </p:spPr>
        <p:txBody>
          <a:bodyPr wrap="none">
            <a:spAutoFit/>
          </a:bodyPr>
          <a:lstStyle/>
          <a:p>
            <a:pPr>
              <a:defRPr/>
            </a:pPr>
            <a:r>
              <a:t>Hall mobility, μ (cm²/V·s)</a:t>
            </a:r>
            <a:endParaRPr lang="ja-JP" altLang="en-US" sz="1600" b="1" dirty="0">
              <a:solidFill>
                <a:prstClr val="black"/>
              </a:solidFill>
              <a:cs typeface="Times New Roman" pitchFamily="18" charset="0"/>
            </a:endParaRPr>
          </a:p>
        </p:txBody>
      </p:sp>
    </p:spTree>
    <p:extLst>
      <p:ext uri="{BB962C8B-B14F-4D97-AF65-F5344CB8AC3E}">
        <p14:creationId xmlns:p14="http://schemas.microsoft.com/office/powerpoint/2010/main" val="35270977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テキスト ボックス 1"/>
          <p:cNvSpPr txBox="1">
            <a:spLocks noChangeArrowheads="1"/>
          </p:cNvSpPr>
          <p:nvPr/>
        </p:nvSpPr>
        <p:spPr bwMode="auto">
          <a:xfrm>
            <a:off x="260350" y="333375"/>
            <a:ext cx="2965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Objective of This Study</a:t>
            </a:r>
          </a:p>
        </p:txBody>
      </p:sp>
      <p:sp>
        <p:nvSpPr>
          <p:cNvPr id="392195" name="テキスト ボックス 23"/>
          <p:cNvSpPr txBox="1">
            <a:spLocks noChangeArrowheads="1"/>
          </p:cNvSpPr>
          <p:nvPr/>
        </p:nvSpPr>
        <p:spPr bwMode="auto">
          <a:xfrm>
            <a:off x="1908175" y="2492375"/>
            <a:ext cx="58039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nSpc>
                <a:spcPct val="200000"/>
              </a:lnSpc>
              <a:spcBef>
                <a:spcPct val="0"/>
              </a:spcBef>
              <a:buFontTx/>
              <a:buNone/>
            </a:pPr>
            <a:r>
              <a:t>Reliable Hall Effect Measurement Method</a:t>
            </a:r>
            <a:endParaRPr lang="en-US" altLang="ja-JP" sz="3600">
              <a:solidFill>
                <a:srgbClr val="000000"/>
              </a:solidFill>
            </a:endParaRPr>
          </a:p>
          <a:p>
            <a:pPr>
              <a:lnSpc>
                <a:spcPct val="200000"/>
              </a:lnSpc>
              <a:spcBef>
                <a:spcPct val="0"/>
              </a:spcBef>
              <a:buFontTx/>
              <a:buNone/>
            </a:pPr>
            <a:endParaRPr lang="en-US" altLang="ja-JP" sz="3600">
              <a:solidFill>
                <a:srgbClr val="000000"/>
              </a:solidFill>
            </a:endParaRPr>
          </a:p>
          <a:p>
            <a:pPr>
              <a:lnSpc>
                <a:spcPct val="200000"/>
              </a:lnSpc>
              <a:spcBef>
                <a:spcPct val="0"/>
              </a:spcBef>
              <a:buFontTx/>
              <a:buNone/>
            </a:pPr>
            <a:r>
              <a:t>Analysis of Temperature Dependence</a:t>
            </a:r>
          </a:p>
        </p:txBody>
      </p:sp>
      <p:sp>
        <p:nvSpPr>
          <p:cNvPr id="26" name="右矢印 25"/>
          <p:cNvSpPr/>
          <p:nvPr/>
        </p:nvSpPr>
        <p:spPr>
          <a:xfrm>
            <a:off x="1563688" y="2973388"/>
            <a:ext cx="344487" cy="36036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2" name="右矢印 31"/>
          <p:cNvSpPr/>
          <p:nvPr/>
        </p:nvSpPr>
        <p:spPr>
          <a:xfrm>
            <a:off x="1557338" y="5229225"/>
            <a:ext cx="344487" cy="358775"/>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4" name="テキスト ボックス 33"/>
          <p:cNvSpPr txBox="1"/>
          <p:nvPr/>
        </p:nvSpPr>
        <p:spPr>
          <a:xfrm>
            <a:off x="463550" y="1447800"/>
            <a:ext cx="8513763" cy="646113"/>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t>Maximum mobility of a-IGZO (In:Ga:Zn = 1:1:1)?</a:t>
            </a:r>
          </a:p>
        </p:txBody>
      </p:sp>
      <p:sp>
        <p:nvSpPr>
          <p:cNvPr id="392199" name="テキスト ボックス 8"/>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3/12</a:t>
            </a:r>
            <a:endParaRPr lang="ja-JP" altLang="en-US" sz="1800">
              <a:solidFill>
                <a:srgbClr val="000000"/>
              </a:solidFill>
            </a:endParaRPr>
          </a:p>
        </p:txBody>
      </p:sp>
      <p:sp>
        <p:nvSpPr>
          <p:cNvPr id="392200" name="テキスト ボックス 1"/>
          <p:cNvSpPr txBox="1">
            <a:spLocks noChangeArrowheads="1"/>
          </p:cNvSpPr>
          <p:nvPr/>
        </p:nvSpPr>
        <p:spPr bwMode="auto">
          <a:xfrm>
            <a:off x="-88900" y="954088"/>
            <a:ext cx="18319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Final Objective</a:t>
            </a:r>
          </a:p>
        </p:txBody>
      </p:sp>
      <p:sp>
        <p:nvSpPr>
          <p:cNvPr id="392201" name="テキスト ボックス 1"/>
          <p:cNvSpPr txBox="1">
            <a:spLocks noChangeArrowheads="1"/>
          </p:cNvSpPr>
          <p:nvPr/>
        </p:nvSpPr>
        <p:spPr bwMode="auto">
          <a:xfrm>
            <a:off x="487363" y="2276475"/>
            <a:ext cx="3711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High-Temperature Hall Effect Measurement</a:t>
            </a:r>
          </a:p>
        </p:txBody>
      </p:sp>
      <p:sp>
        <p:nvSpPr>
          <p:cNvPr id="392202" name="テキスト ボックス 1"/>
          <p:cNvSpPr txBox="1">
            <a:spLocks noChangeArrowheads="1"/>
          </p:cNvSpPr>
          <p:nvPr/>
        </p:nvSpPr>
        <p:spPr bwMode="auto">
          <a:xfrm>
            <a:off x="2555875" y="5589588"/>
            <a:ext cx="4738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Single Donor Level Model  </a:t>
            </a:r>
            <a:br/>
            <a:r>
              <a:t>Percolation Model</a:t>
            </a:r>
            <a:endParaRPr lang="en-US" altLang="ja-JP" sz="3600" b="1">
              <a:solidFill>
                <a:srgbClr val="0070C0"/>
              </a:solidFill>
            </a:endParaRPr>
          </a:p>
        </p:txBody>
      </p:sp>
      <p:sp>
        <p:nvSpPr>
          <p:cNvPr id="392203" name="正方形/長方形 1"/>
          <p:cNvSpPr>
            <a:spLocks noChangeArrowheads="1"/>
          </p:cNvSpPr>
          <p:nvPr/>
        </p:nvSpPr>
        <p:spPr bwMode="auto">
          <a:xfrm>
            <a:off x="2627313" y="3513138"/>
            <a:ext cx="58737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Repeated Measurements, Instability Due to Thermal History  </a:t>
            </a:r>
            <a:br/>
            <a:r>
              <a:t>　　　　→ Causes</a:t>
            </a:r>
            <a:endParaRPr lang="ja-JP" altLang="en-US" sz="2800">
              <a:solidFill>
                <a:srgbClr val="000000"/>
              </a:solidFill>
              <a:latin typeface="Arial" panose="020B0604020202020204" pitchFamily="34" charset="0"/>
            </a:endParaRPr>
          </a:p>
        </p:txBody>
      </p:sp>
    </p:spTree>
    <p:extLst>
      <p:ext uri="{BB962C8B-B14F-4D97-AF65-F5344CB8AC3E}">
        <p14:creationId xmlns:p14="http://schemas.microsoft.com/office/powerpoint/2010/main" val="204175373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角丸四角形 29"/>
          <p:cNvSpPr/>
          <p:nvPr/>
        </p:nvSpPr>
        <p:spPr>
          <a:xfrm>
            <a:off x="323850" y="3705225"/>
            <a:ext cx="4392613" cy="3036888"/>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43" name="テキスト ボックス 1"/>
          <p:cNvSpPr txBox="1">
            <a:spLocks noChangeArrowheads="1"/>
          </p:cNvSpPr>
          <p:nvPr/>
        </p:nvSpPr>
        <p:spPr bwMode="auto">
          <a:xfrm>
            <a:off x="179388" y="115888"/>
            <a:ext cx="16906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Experiment I</a:t>
            </a:r>
            <a:endParaRPr lang="ja-JP" altLang="en-US" sz="3600" b="1">
              <a:solidFill>
                <a:srgbClr val="0070C0"/>
              </a:solidFill>
              <a:cs typeface="Times New Roman" panose="02020603050405020304" pitchFamily="18" charset="0"/>
            </a:endParaRPr>
          </a:p>
        </p:txBody>
      </p:sp>
      <p:sp>
        <p:nvSpPr>
          <p:cNvPr id="394244" name="テキスト ボックス 2"/>
          <p:cNvSpPr txBox="1">
            <a:spLocks noChangeArrowheads="1"/>
          </p:cNvSpPr>
          <p:nvPr/>
        </p:nvSpPr>
        <p:spPr bwMode="auto">
          <a:xfrm>
            <a:off x="179388" y="876300"/>
            <a:ext cx="70754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a-IGZO Deposition Conditions – RF Magnetron Sputtering –</a:t>
            </a:r>
          </a:p>
        </p:txBody>
      </p:sp>
      <p:sp>
        <p:nvSpPr>
          <p:cNvPr id="4" name="Text Box 24"/>
          <p:cNvSpPr txBox="1">
            <a:spLocks noChangeArrowheads="1"/>
          </p:cNvSpPr>
          <p:nvPr/>
        </p:nvSpPr>
        <p:spPr bwMode="auto">
          <a:xfrm>
            <a:off x="68263" y="1344613"/>
            <a:ext cx="5684837" cy="1754187"/>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tabLst>
                <a:tab pos="2419350" algn="l"/>
              </a:tabLst>
              <a:defRPr kumimoji="1" sz="2400">
                <a:solidFill>
                  <a:schemeClr val="tx1"/>
                </a:solidFill>
                <a:latin typeface="Times New Roman" pitchFamily="18" charset="0"/>
                <a:ea typeface="ＭＳ Ｐゴシック" charset="-128"/>
              </a:defRPr>
            </a:lvl1pPr>
            <a:lvl2pPr marL="742950" indent="-285750" eaLnBrk="0" hangingPunct="0">
              <a:tabLst>
                <a:tab pos="2419350" algn="l"/>
              </a:tabLst>
              <a:defRPr kumimoji="1" sz="2400">
                <a:solidFill>
                  <a:schemeClr val="tx1"/>
                </a:solidFill>
                <a:latin typeface="Times New Roman" pitchFamily="18" charset="0"/>
                <a:ea typeface="ＭＳ Ｐゴシック" charset="-128"/>
              </a:defRPr>
            </a:lvl2pPr>
            <a:lvl3pPr marL="1143000" indent="-228600" eaLnBrk="0" hangingPunct="0">
              <a:tabLst>
                <a:tab pos="2419350" algn="l"/>
              </a:tabLst>
              <a:defRPr kumimoji="1" sz="2400">
                <a:solidFill>
                  <a:schemeClr val="tx1"/>
                </a:solidFill>
                <a:latin typeface="Times New Roman" pitchFamily="18" charset="0"/>
                <a:ea typeface="ＭＳ Ｐゴシック" charset="-128"/>
              </a:defRPr>
            </a:lvl3pPr>
            <a:lvl4pPr marL="1600200" indent="-228600" eaLnBrk="0" hangingPunct="0">
              <a:tabLst>
                <a:tab pos="2419350" algn="l"/>
              </a:tabLst>
              <a:defRPr kumimoji="1" sz="2400">
                <a:solidFill>
                  <a:schemeClr val="tx1"/>
                </a:solidFill>
                <a:latin typeface="Times New Roman" pitchFamily="18" charset="0"/>
                <a:ea typeface="ＭＳ Ｐゴシック" charset="-128"/>
              </a:defRPr>
            </a:lvl4pPr>
            <a:lvl5pPr marL="2057400" indent="-228600" eaLnBrk="0" hangingPunct="0">
              <a:tabLst>
                <a:tab pos="2419350"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defRPr/>
            </a:pPr>
            <a:r>
              <a:t>RF Output: 70 W</a:t>
            </a:r>
          </a:p>
          <a:p>
            <a:pPr eaLnBrk="1" fontAlgn="auto" hangingPunct="1">
              <a:spcBef>
                <a:spcPts val="0"/>
              </a:spcBef>
              <a:spcAft>
                <a:spcPts val="0"/>
              </a:spcAft>
              <a:defRPr/>
            </a:pPr>
            <a:r>
              <a:t>Ar/O2 Ratio: 19.4 : 0.6 sccm</a:t>
            </a:r>
            <a:endParaRPr lang="en-US" altLang="ja-JP" sz="1800" dirty="0">
              <a:solidFill>
                <a:prstClr val="black"/>
              </a:solidFill>
            </a:endParaRPr>
          </a:p>
          <a:p>
            <a:pPr eaLnBrk="1" fontAlgn="auto" hangingPunct="1">
              <a:spcBef>
                <a:spcPts val="0"/>
              </a:spcBef>
              <a:spcAft>
                <a:spcPts val="0"/>
              </a:spcAft>
              <a:defRPr/>
            </a:pPr>
            <a:r>
              <a:t>Total Pressure: 0.55 Pa</a:t>
            </a:r>
          </a:p>
          <a:p>
            <a:pPr eaLnBrk="1" fontAlgn="auto" hangingPunct="1">
              <a:spcBef>
                <a:spcPts val="0"/>
              </a:spcBef>
              <a:spcAft>
                <a:spcPts val="0"/>
              </a:spcAft>
              <a:defRPr/>
            </a:pPr>
            <a:r>
              <a:t>Deposition Time: 9 min</a:t>
            </a:r>
          </a:p>
          <a:p>
            <a:pPr eaLnBrk="1" fontAlgn="auto" hangingPunct="1">
              <a:spcBef>
                <a:spcPts val="0"/>
              </a:spcBef>
              <a:spcAft>
                <a:spcPts val="0"/>
              </a:spcAft>
              <a:defRPr/>
            </a:pPr>
            <a:r>
              <a:t>Film Thickness: 40 nm</a:t>
            </a:r>
          </a:p>
          <a:p>
            <a:pPr eaLnBrk="1" fontAlgn="auto" hangingPunct="1">
              <a:spcBef>
                <a:spcPts val="0"/>
              </a:spcBef>
              <a:spcAft>
                <a:spcPts val="0"/>
              </a:spcAft>
              <a:defRPr/>
            </a:pPr>
            <a:r>
              <a:t>Target: Polycrystalline InGaZnO4</a:t>
            </a:r>
            <a:endParaRPr lang="en-US" altLang="ja-JP" sz="1800" dirty="0">
              <a:solidFill>
                <a:prstClr val="black"/>
              </a:solidFill>
            </a:endParaRPr>
          </a:p>
        </p:txBody>
      </p:sp>
      <p:sp>
        <p:nvSpPr>
          <p:cNvPr id="394246" name="テキスト ボックス 5"/>
          <p:cNvSpPr txBox="1">
            <a:spLocks noChangeArrowheads="1"/>
          </p:cNvSpPr>
          <p:nvPr/>
        </p:nvSpPr>
        <p:spPr bwMode="auto">
          <a:xfrm>
            <a:off x="1020763" y="3792538"/>
            <a:ext cx="2992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a-IGZO Sputtering</a:t>
            </a:r>
          </a:p>
        </p:txBody>
      </p:sp>
      <p:sp>
        <p:nvSpPr>
          <p:cNvPr id="394247" name="テキスト ボックス 6"/>
          <p:cNvSpPr txBox="1">
            <a:spLocks noChangeArrowheads="1"/>
          </p:cNvSpPr>
          <p:nvPr/>
        </p:nvSpPr>
        <p:spPr bwMode="auto">
          <a:xfrm>
            <a:off x="1195388" y="5561013"/>
            <a:ext cx="2643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Photolithography</a:t>
            </a:r>
          </a:p>
        </p:txBody>
      </p:sp>
      <p:sp>
        <p:nvSpPr>
          <p:cNvPr id="394248" name="テキスト ボックス 7"/>
          <p:cNvSpPr txBox="1">
            <a:spLocks noChangeArrowheads="1"/>
          </p:cNvSpPr>
          <p:nvPr/>
        </p:nvSpPr>
        <p:spPr bwMode="auto">
          <a:xfrm>
            <a:off x="1257300" y="6308725"/>
            <a:ext cx="252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ITO Sputtering</a:t>
            </a:r>
          </a:p>
        </p:txBody>
      </p:sp>
      <p:sp>
        <p:nvSpPr>
          <p:cNvPr id="20" name="テキスト ボックス 19"/>
          <p:cNvSpPr txBox="1"/>
          <p:nvPr/>
        </p:nvSpPr>
        <p:spPr>
          <a:xfrm>
            <a:off x="8221663" y="2773363"/>
            <a:ext cx="650875" cy="40005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t>ITO</a:t>
            </a:r>
            <a:endParaRPr lang="ja-JP" altLang="en-US" sz="2000" b="1" dirty="0">
              <a:solidFill>
                <a:prstClr val="black"/>
              </a:solidFill>
              <a:latin typeface="Times New Roman" pitchFamily="18" charset="0"/>
              <a:cs typeface="Times New Roman" pitchFamily="18" charset="0"/>
            </a:endParaRPr>
          </a:p>
        </p:txBody>
      </p:sp>
      <p:grpSp>
        <p:nvGrpSpPr>
          <p:cNvPr id="394250" name="グループ化 4"/>
          <p:cNvGrpSpPr>
            <a:grpSpLocks/>
          </p:cNvGrpSpPr>
          <p:nvPr/>
        </p:nvGrpSpPr>
        <p:grpSpPr bwMode="auto">
          <a:xfrm>
            <a:off x="5303838" y="3427413"/>
            <a:ext cx="3589337" cy="1441450"/>
            <a:chOff x="4050620" y="4396462"/>
            <a:chExt cx="4625836" cy="2148133"/>
          </a:xfrm>
        </p:grpSpPr>
        <p:sp>
          <p:nvSpPr>
            <p:cNvPr id="9" name="直方体 8"/>
            <p:cNvSpPr/>
            <p:nvPr/>
          </p:nvSpPr>
          <p:spPr>
            <a:xfrm>
              <a:off x="4050620" y="4725305"/>
              <a:ext cx="4625836" cy="1738853"/>
            </a:xfrm>
            <a:prstGeom prst="cube">
              <a:avLst>
                <a:gd name="adj" fmla="val 7165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3" name="直方体 12"/>
            <p:cNvSpPr/>
            <p:nvPr/>
          </p:nvSpPr>
          <p:spPr>
            <a:xfrm>
              <a:off x="4050620" y="4580993"/>
              <a:ext cx="4625836" cy="1402910"/>
            </a:xfrm>
            <a:prstGeom prst="cube">
              <a:avLst>
                <a:gd name="adj" fmla="val 88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dirty="0">
                <a:solidFill>
                  <a:prstClr val="white"/>
                </a:solidFill>
              </a:endParaRPr>
            </a:p>
          </p:txBody>
        </p:sp>
        <p:sp>
          <p:nvSpPr>
            <p:cNvPr id="14" name="直方体 13"/>
            <p:cNvSpPr/>
            <p:nvPr/>
          </p:nvSpPr>
          <p:spPr>
            <a:xfrm>
              <a:off x="7792616" y="4396462"/>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6" name="直方体 15"/>
            <p:cNvSpPr/>
            <p:nvPr/>
          </p:nvSpPr>
          <p:spPr>
            <a:xfrm>
              <a:off x="6640761" y="5446871"/>
              <a:ext cx="955446"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7" name="直方体 16"/>
            <p:cNvSpPr/>
            <p:nvPr/>
          </p:nvSpPr>
          <p:spPr>
            <a:xfrm>
              <a:off x="4050620" y="5446871"/>
              <a:ext cx="859289" cy="378526"/>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8" name="直方体 17"/>
            <p:cNvSpPr/>
            <p:nvPr/>
          </p:nvSpPr>
          <p:spPr>
            <a:xfrm>
              <a:off x="5087903" y="4405925"/>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9" name="テキスト ボックス 18"/>
            <p:cNvSpPr txBox="1"/>
            <p:nvPr/>
          </p:nvSpPr>
          <p:spPr>
            <a:xfrm>
              <a:off x="5699636" y="4829400"/>
              <a:ext cx="1262335" cy="551229"/>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en-US" altLang="ja-JP" sz="1800" b="1" dirty="0">
                  <a:solidFill>
                    <a:prstClr val="black"/>
                  </a:solidFill>
                  <a:latin typeface="Times New Roman" pitchFamily="18" charset="0"/>
                  <a:cs typeface="Times New Roman" pitchFamily="18" charset="0"/>
                </a:rPr>
                <a:t>a-IGZO</a:t>
              </a:r>
              <a:endParaRPr lang="ja-JP" altLang="en-US" sz="1800" b="1" dirty="0">
                <a:solidFill>
                  <a:prstClr val="black"/>
                </a:solidFill>
                <a:latin typeface="Times New Roman" pitchFamily="18" charset="0"/>
                <a:cs typeface="Times New Roman" pitchFamily="18" charset="0"/>
              </a:endParaRPr>
            </a:p>
          </p:txBody>
        </p:sp>
        <p:sp>
          <p:nvSpPr>
            <p:cNvPr id="394268" name="テキスト ボックス 22"/>
            <p:cNvSpPr txBox="1">
              <a:spLocks noChangeArrowheads="1"/>
            </p:cNvSpPr>
            <p:nvPr/>
          </p:nvSpPr>
          <p:spPr bwMode="auto">
            <a:xfrm>
              <a:off x="4792070" y="5948158"/>
              <a:ext cx="1768918" cy="59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a:solidFill>
                    <a:srgbClr val="000000"/>
                  </a:solidFill>
                </a:rPr>
                <a:t>ガラス基板</a:t>
              </a:r>
            </a:p>
          </p:txBody>
        </p:sp>
      </p:grpSp>
      <p:sp>
        <p:nvSpPr>
          <p:cNvPr id="25" name="テキスト ボックス 24"/>
          <p:cNvSpPr txBox="1"/>
          <p:nvPr/>
        </p:nvSpPr>
        <p:spPr>
          <a:xfrm>
            <a:off x="179388" y="3249613"/>
            <a:ext cx="4244975" cy="5238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t>Preparation Process of Measurement Samples</a:t>
            </a:r>
          </a:p>
        </p:txBody>
      </p:sp>
      <p:sp>
        <p:nvSpPr>
          <p:cNvPr id="28" name="下矢印 27"/>
          <p:cNvSpPr/>
          <p:nvPr/>
        </p:nvSpPr>
        <p:spPr>
          <a:xfrm>
            <a:off x="2328863" y="4203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29" name="下矢印 28"/>
          <p:cNvSpPr/>
          <p:nvPr/>
        </p:nvSpPr>
        <p:spPr>
          <a:xfrm>
            <a:off x="2328863" y="5981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4" name="テキスト ボックス 30"/>
          <p:cNvSpPr txBox="1">
            <a:spLocks noChangeArrowheads="1"/>
          </p:cNvSpPr>
          <p:nvPr/>
        </p:nvSpPr>
        <p:spPr bwMode="auto">
          <a:xfrm>
            <a:off x="6294438" y="1430338"/>
            <a:ext cx="1673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Electrode: ITO</a:t>
            </a:r>
            <a:endParaRPr lang="ja-JP" altLang="en-US" sz="2800" u="sng">
              <a:solidFill>
                <a:srgbClr val="000000"/>
              </a:solidFill>
              <a:latin typeface="Times New Roman" panose="02020603050405020304" pitchFamily="18" charset="0"/>
              <a:cs typeface="Times New Roman" panose="02020603050405020304" pitchFamily="18" charset="0"/>
            </a:endParaRPr>
          </a:p>
        </p:txBody>
      </p:sp>
      <p:sp>
        <p:nvSpPr>
          <p:cNvPr id="394255" name="テキスト ボックス 32"/>
          <p:cNvSpPr txBox="1">
            <a:spLocks noChangeArrowheads="1"/>
          </p:cNvSpPr>
          <p:nvPr/>
        </p:nvSpPr>
        <p:spPr bwMode="auto">
          <a:xfrm>
            <a:off x="6122988" y="1916113"/>
            <a:ext cx="29479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t>In2O3 (10% Sn-doped)</a:t>
            </a:r>
          </a:p>
          <a:p>
            <a:pPr algn="ctr">
              <a:spcBef>
                <a:spcPct val="0"/>
              </a:spcBef>
              <a:buFontTx/>
              <a:buNone/>
            </a:pPr>
            <a:r>
              <a:t>Thickness: 100 nm</a:t>
            </a:r>
            <a:endParaRPr lang="ja-JP" altLang="en-US" sz="2400">
              <a:solidFill>
                <a:srgbClr val="000000"/>
              </a:solidFill>
              <a:latin typeface="Times New Roman" panose="02020603050405020304" pitchFamily="18" charset="0"/>
              <a:cs typeface="Times New Roman" panose="02020603050405020304" pitchFamily="18" charset="0"/>
            </a:endParaRPr>
          </a:p>
        </p:txBody>
      </p:sp>
      <p:cxnSp>
        <p:nvCxnSpPr>
          <p:cNvPr id="11" name="直線矢印コネクタ 10"/>
          <p:cNvCxnSpPr/>
          <p:nvPr/>
        </p:nvCxnSpPr>
        <p:spPr>
          <a:xfrm>
            <a:off x="8547100" y="3146425"/>
            <a:ext cx="7938" cy="342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616" name="テキスト ボックス 14"/>
          <p:cNvSpPr txBox="1">
            <a:spLocks noChangeArrowheads="1"/>
          </p:cNvSpPr>
          <p:nvPr/>
        </p:nvSpPr>
        <p:spPr bwMode="auto">
          <a:xfrm>
            <a:off x="12700" y="4575175"/>
            <a:ext cx="5208588" cy="6461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t>Annealing (N2→O2, 300°C)</a:t>
            </a:r>
            <a:endParaRPr lang="ja-JP" altLang="en-US" dirty="0">
              <a:solidFill>
                <a:prstClr val="black"/>
              </a:solidFill>
            </a:endParaRPr>
          </a:p>
        </p:txBody>
      </p:sp>
      <p:sp>
        <p:nvSpPr>
          <p:cNvPr id="32" name="下矢印 31"/>
          <p:cNvSpPr/>
          <p:nvPr/>
        </p:nvSpPr>
        <p:spPr>
          <a:xfrm>
            <a:off x="2328863" y="531495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9" name="テキスト ボックス 20"/>
          <p:cNvSpPr txBox="1">
            <a:spLocks noChangeArrowheads="1"/>
          </p:cNvSpPr>
          <p:nvPr/>
        </p:nvSpPr>
        <p:spPr bwMode="auto">
          <a:xfrm>
            <a:off x="4826000" y="5084763"/>
            <a:ext cx="42481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AC Hall Measurement - van der Pauw -</a:t>
            </a:r>
          </a:p>
          <a:p>
            <a:pPr>
              <a:spcBef>
                <a:spcPct val="0"/>
              </a:spcBef>
              <a:buFontTx/>
              <a:buNone/>
            </a:pPr>
            <a:r>
              <a:t>Hall Magnetic Field: 0.34 T</a:t>
            </a:r>
          </a:p>
          <a:p>
            <a:pPr>
              <a:spcBef>
                <a:spcPct val="0"/>
              </a:spcBef>
              <a:buFontTx/>
              <a:buNone/>
            </a:pPr>
            <a:r>
              <a:t>Temperature: High-Temperature Measurement (Room Temperature to 300°C)</a:t>
            </a:r>
          </a:p>
          <a:p>
            <a:pPr>
              <a:spcBef>
                <a:spcPct val="0"/>
              </a:spcBef>
              <a:buFontTx/>
              <a:buNone/>
            </a:pPr>
            <a:r>
              <a:t>Low-Temperature Measurements: Room Temperature to 160 K</a:t>
            </a:r>
            <a:endParaRPr lang="en-US" altLang="ja-JP" sz="3600">
              <a:solidFill>
                <a:srgbClr val="FF0000"/>
              </a:solidFill>
              <a:latin typeface="Times New Roman" panose="02020603050405020304" pitchFamily="18" charset="0"/>
            </a:endParaRPr>
          </a:p>
          <a:p>
            <a:pPr>
              <a:spcBef>
                <a:spcPct val="0"/>
              </a:spcBef>
              <a:buFontTx/>
              <a:buNone/>
            </a:pPr>
            <a:r>
              <a:t>Measurement Atmosphere: Oxygen</a:t>
            </a:r>
            <a:endParaRPr lang="en-US" altLang="ja-JP" sz="3600">
              <a:solidFill>
                <a:srgbClr val="FF0000"/>
              </a:solidFill>
            </a:endParaRPr>
          </a:p>
        </p:txBody>
      </p:sp>
      <p:sp>
        <p:nvSpPr>
          <p:cNvPr id="394260" name="テキスト ボックス 34"/>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4/12</a:t>
            </a:r>
            <a:endParaRPr lang="ja-JP" altLang="en-US" sz="1800">
              <a:solidFill>
                <a:srgbClr val="000000"/>
              </a:solidFill>
            </a:endParaRPr>
          </a:p>
        </p:txBody>
      </p:sp>
    </p:spTree>
    <p:extLst>
      <p:ext uri="{BB962C8B-B14F-4D97-AF65-F5344CB8AC3E}">
        <p14:creationId xmlns:p14="http://schemas.microsoft.com/office/powerpoint/2010/main" val="62523630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627784" y="4293096"/>
            <a:ext cx="2808312" cy="646331"/>
          </a:xfrm>
          <a:prstGeom prst="rect">
            <a:avLst/>
          </a:prstGeom>
          <a:noFill/>
          <a:scene3d>
            <a:camera prst="orthographicFront">
              <a:rot lat="0" lon="0" rev="5400000"/>
            </a:camera>
            <a:lightRig rig="threePt" dir="t"/>
          </a:scene3d>
        </p:spPr>
        <p:txBody>
          <a:bodyPr>
            <a:spAutoFit/>
          </a:bodyPr>
          <a:lstStyle/>
          <a:p>
            <a:pPr fontAlgn="auto">
              <a:spcBef>
                <a:spcPts val="0"/>
              </a:spcBef>
              <a:spcAft>
                <a:spcPts val="0"/>
              </a:spcAft>
              <a:defRPr/>
            </a:pPr>
            <a:r>
              <a:t>μHall (cm²/Vs)</a:t>
            </a:r>
            <a:endParaRPr lang="ja-JP" altLang="en-US" sz="3600" dirty="0">
              <a:solidFill>
                <a:prstClr val="black"/>
              </a:solidFill>
              <a:ea typeface="ＭＳ Ｐゴシック"/>
              <a:cs typeface="Times New Roman" pitchFamily="18" charset="0"/>
            </a:endParaRPr>
          </a:p>
        </p:txBody>
      </p:sp>
      <p:sp>
        <p:nvSpPr>
          <p:cNvPr id="5" name="テキスト ボックス 4"/>
          <p:cNvSpPr txBox="1"/>
          <p:nvPr/>
        </p:nvSpPr>
        <p:spPr>
          <a:xfrm>
            <a:off x="3131840" y="1404065"/>
            <a:ext cx="1768433" cy="584775"/>
          </a:xfrm>
          <a:prstGeom prst="rect">
            <a:avLst/>
          </a:prstGeom>
          <a:noFill/>
          <a:scene3d>
            <a:camera prst="orthographicFront">
              <a:rot lat="0" lon="0" rev="5400000"/>
            </a:camera>
            <a:lightRig rig="threePt" dir="t"/>
          </a:scene3d>
        </p:spPr>
        <p:txBody>
          <a:bodyPr wrap="none">
            <a:spAutoFit/>
          </a:bodyPr>
          <a:lstStyle/>
          <a:p>
            <a:pPr fontAlgn="auto">
              <a:spcBef>
                <a:spcPts val="0"/>
              </a:spcBef>
              <a:spcAft>
                <a:spcPts val="0"/>
              </a:spcAft>
              <a:defRPr/>
            </a:pPr>
            <a:r>
              <a:t>Ne (cm⁻³)</a:t>
            </a:r>
            <a:endParaRPr lang="ja-JP" altLang="en-US" sz="3200" dirty="0">
              <a:solidFill>
                <a:prstClr val="black"/>
              </a:solidFill>
              <a:ea typeface="ＭＳ Ｐゴシック"/>
              <a:cs typeface="Times New Roman" pitchFamily="18" charset="0"/>
            </a:endParaRPr>
          </a:p>
        </p:txBody>
      </p:sp>
      <p:sp>
        <p:nvSpPr>
          <p:cNvPr id="6" name="フリーフォーム 5"/>
          <p:cNvSpPr/>
          <p:nvPr/>
        </p:nvSpPr>
        <p:spPr>
          <a:xfrm>
            <a:off x="5078413" y="3467100"/>
            <a:ext cx="3525837" cy="1744663"/>
          </a:xfrm>
          <a:custGeom>
            <a:avLst/>
            <a:gdLst>
              <a:gd name="connsiteX0" fmla="*/ 0 w 3525253"/>
              <a:gd name="connsiteY0" fmla="*/ 0 h 1744579"/>
              <a:gd name="connsiteX1" fmla="*/ 108284 w 3525253"/>
              <a:gd name="connsiteY1" fmla="*/ 457200 h 1744579"/>
              <a:gd name="connsiteX2" fmla="*/ 156411 w 3525253"/>
              <a:gd name="connsiteY2" fmla="*/ 613610 h 1744579"/>
              <a:gd name="connsiteX3" fmla="*/ 288758 w 3525253"/>
              <a:gd name="connsiteY3" fmla="*/ 1034715 h 1744579"/>
              <a:gd name="connsiteX4" fmla="*/ 433137 w 3525253"/>
              <a:gd name="connsiteY4" fmla="*/ 1167063 h 1744579"/>
              <a:gd name="connsiteX5" fmla="*/ 649705 w 3525253"/>
              <a:gd name="connsiteY5" fmla="*/ 1311442 h 1744579"/>
              <a:gd name="connsiteX6" fmla="*/ 1118937 w 3525253"/>
              <a:gd name="connsiteY6" fmla="*/ 1479884 h 1744579"/>
              <a:gd name="connsiteX7" fmla="*/ 1720516 w 3525253"/>
              <a:gd name="connsiteY7" fmla="*/ 1564105 h 1744579"/>
              <a:gd name="connsiteX8" fmla="*/ 2298032 w 3525253"/>
              <a:gd name="connsiteY8" fmla="*/ 1624263 h 1744579"/>
              <a:gd name="connsiteX9" fmla="*/ 2827421 w 3525253"/>
              <a:gd name="connsiteY9" fmla="*/ 1684421 h 1744579"/>
              <a:gd name="connsiteX10" fmla="*/ 3525253 w 3525253"/>
              <a:gd name="connsiteY10" fmla="*/ 1744579 h 1744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5253" h="1744579">
                <a:moveTo>
                  <a:pt x="0" y="0"/>
                </a:moveTo>
                <a:cubicBezTo>
                  <a:pt x="41108" y="177466"/>
                  <a:pt x="82216" y="354932"/>
                  <a:pt x="108284" y="457200"/>
                </a:cubicBezTo>
                <a:cubicBezTo>
                  <a:pt x="134352" y="559468"/>
                  <a:pt x="126332" y="517358"/>
                  <a:pt x="156411" y="613610"/>
                </a:cubicBezTo>
                <a:cubicBezTo>
                  <a:pt x="186490" y="709862"/>
                  <a:pt x="242637" y="942473"/>
                  <a:pt x="288758" y="1034715"/>
                </a:cubicBezTo>
                <a:cubicBezTo>
                  <a:pt x="334879" y="1126957"/>
                  <a:pt x="372979" y="1120942"/>
                  <a:pt x="433137" y="1167063"/>
                </a:cubicBezTo>
                <a:cubicBezTo>
                  <a:pt x="493295" y="1213184"/>
                  <a:pt x="535405" y="1259305"/>
                  <a:pt x="649705" y="1311442"/>
                </a:cubicBezTo>
                <a:cubicBezTo>
                  <a:pt x="764005" y="1363579"/>
                  <a:pt x="940469" y="1437774"/>
                  <a:pt x="1118937" y="1479884"/>
                </a:cubicBezTo>
                <a:cubicBezTo>
                  <a:pt x="1297405" y="1521994"/>
                  <a:pt x="1524000" y="1540042"/>
                  <a:pt x="1720516" y="1564105"/>
                </a:cubicBezTo>
                <a:cubicBezTo>
                  <a:pt x="1917032" y="1588168"/>
                  <a:pt x="2298032" y="1624263"/>
                  <a:pt x="2298032" y="1624263"/>
                </a:cubicBezTo>
                <a:lnTo>
                  <a:pt x="2827421" y="1684421"/>
                </a:lnTo>
                <a:cubicBezTo>
                  <a:pt x="3031958" y="1704474"/>
                  <a:pt x="3278605" y="1724526"/>
                  <a:pt x="3525253" y="1744579"/>
                </a:cubicBezTo>
              </a:path>
            </a:pathLst>
          </a:cu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10" name="フリーフォーム 9"/>
          <p:cNvSpPr/>
          <p:nvPr/>
        </p:nvSpPr>
        <p:spPr>
          <a:xfrm>
            <a:off x="5110163" y="565150"/>
            <a:ext cx="3444875" cy="2405063"/>
          </a:xfrm>
          <a:custGeom>
            <a:avLst/>
            <a:gdLst>
              <a:gd name="connsiteX0" fmla="*/ 3473 w 3444505"/>
              <a:gd name="connsiteY0" fmla="*/ 0 h 2406315"/>
              <a:gd name="connsiteX1" fmla="*/ 3473 w 3444505"/>
              <a:gd name="connsiteY1" fmla="*/ 180473 h 2406315"/>
              <a:gd name="connsiteX2" fmla="*/ 39568 w 3444505"/>
              <a:gd name="connsiteY2" fmla="*/ 541421 h 2406315"/>
              <a:gd name="connsiteX3" fmla="*/ 99726 w 3444505"/>
              <a:gd name="connsiteY3" fmla="*/ 866273 h 2406315"/>
              <a:gd name="connsiteX4" fmla="*/ 147852 w 3444505"/>
              <a:gd name="connsiteY4" fmla="*/ 1010652 h 2406315"/>
              <a:gd name="connsiteX5" fmla="*/ 220041 w 3444505"/>
              <a:gd name="connsiteY5" fmla="*/ 1203158 h 2406315"/>
              <a:gd name="connsiteX6" fmla="*/ 304263 w 3444505"/>
              <a:gd name="connsiteY6" fmla="*/ 1419726 h 2406315"/>
              <a:gd name="connsiteX7" fmla="*/ 436610 w 3444505"/>
              <a:gd name="connsiteY7" fmla="*/ 1624263 h 2406315"/>
              <a:gd name="connsiteX8" fmla="*/ 617084 w 3444505"/>
              <a:gd name="connsiteY8" fmla="*/ 1792705 h 2406315"/>
              <a:gd name="connsiteX9" fmla="*/ 821620 w 3444505"/>
              <a:gd name="connsiteY9" fmla="*/ 1937084 h 2406315"/>
              <a:gd name="connsiteX10" fmla="*/ 1122410 w 3444505"/>
              <a:gd name="connsiteY10" fmla="*/ 2081463 h 2406315"/>
              <a:gd name="connsiteX11" fmla="*/ 1483357 w 3444505"/>
              <a:gd name="connsiteY11" fmla="*/ 2225842 h 2406315"/>
              <a:gd name="connsiteX12" fmla="*/ 1844305 w 3444505"/>
              <a:gd name="connsiteY12" fmla="*/ 2286000 h 2406315"/>
              <a:gd name="connsiteX13" fmla="*/ 2181189 w 3444505"/>
              <a:gd name="connsiteY13" fmla="*/ 2346158 h 2406315"/>
              <a:gd name="connsiteX14" fmla="*/ 2686515 w 3444505"/>
              <a:gd name="connsiteY14" fmla="*/ 2358189 h 2406315"/>
              <a:gd name="connsiteX15" fmla="*/ 3203873 w 3444505"/>
              <a:gd name="connsiteY15" fmla="*/ 2394284 h 2406315"/>
              <a:gd name="connsiteX16" fmla="*/ 3444505 w 3444505"/>
              <a:gd name="connsiteY16" fmla="*/ 2406315 h 240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4505" h="2406315">
                <a:moveTo>
                  <a:pt x="3473" y="0"/>
                </a:moveTo>
                <a:cubicBezTo>
                  <a:pt x="465" y="45118"/>
                  <a:pt x="-2543" y="90236"/>
                  <a:pt x="3473" y="180473"/>
                </a:cubicBezTo>
                <a:cubicBezTo>
                  <a:pt x="9489" y="270710"/>
                  <a:pt x="23526" y="427121"/>
                  <a:pt x="39568" y="541421"/>
                </a:cubicBezTo>
                <a:cubicBezTo>
                  <a:pt x="55610" y="655721"/>
                  <a:pt x="81679" y="788068"/>
                  <a:pt x="99726" y="866273"/>
                </a:cubicBezTo>
                <a:cubicBezTo>
                  <a:pt x="117773" y="944478"/>
                  <a:pt x="127800" y="954505"/>
                  <a:pt x="147852" y="1010652"/>
                </a:cubicBezTo>
                <a:cubicBezTo>
                  <a:pt x="167905" y="1066800"/>
                  <a:pt x="193973" y="1134979"/>
                  <a:pt x="220041" y="1203158"/>
                </a:cubicBezTo>
                <a:cubicBezTo>
                  <a:pt x="246109" y="1271337"/>
                  <a:pt x="268168" y="1349542"/>
                  <a:pt x="304263" y="1419726"/>
                </a:cubicBezTo>
                <a:cubicBezTo>
                  <a:pt x="340358" y="1489910"/>
                  <a:pt x="384473" y="1562100"/>
                  <a:pt x="436610" y="1624263"/>
                </a:cubicBezTo>
                <a:cubicBezTo>
                  <a:pt x="488747" y="1686426"/>
                  <a:pt x="552916" y="1740568"/>
                  <a:pt x="617084" y="1792705"/>
                </a:cubicBezTo>
                <a:cubicBezTo>
                  <a:pt x="681252" y="1844842"/>
                  <a:pt x="737399" y="1888958"/>
                  <a:pt x="821620" y="1937084"/>
                </a:cubicBezTo>
                <a:cubicBezTo>
                  <a:pt x="905841" y="1985210"/>
                  <a:pt x="1012121" y="2033337"/>
                  <a:pt x="1122410" y="2081463"/>
                </a:cubicBezTo>
                <a:cubicBezTo>
                  <a:pt x="1232700" y="2129589"/>
                  <a:pt x="1363041" y="2191753"/>
                  <a:pt x="1483357" y="2225842"/>
                </a:cubicBezTo>
                <a:cubicBezTo>
                  <a:pt x="1603673" y="2259932"/>
                  <a:pt x="1844305" y="2286000"/>
                  <a:pt x="1844305" y="2286000"/>
                </a:cubicBezTo>
                <a:cubicBezTo>
                  <a:pt x="1960610" y="2306053"/>
                  <a:pt x="2040821" y="2334127"/>
                  <a:pt x="2181189" y="2346158"/>
                </a:cubicBezTo>
                <a:cubicBezTo>
                  <a:pt x="2321557" y="2358189"/>
                  <a:pt x="2516068" y="2350168"/>
                  <a:pt x="2686515" y="2358189"/>
                </a:cubicBezTo>
                <a:cubicBezTo>
                  <a:pt x="2856962" y="2366210"/>
                  <a:pt x="3077541" y="2386263"/>
                  <a:pt x="3203873" y="2394284"/>
                </a:cubicBezTo>
                <a:cubicBezTo>
                  <a:pt x="3330205" y="2402305"/>
                  <a:pt x="3387355" y="2404310"/>
                  <a:pt x="3444505" y="2406315"/>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396294" name="テキスト ボックス 10"/>
          <p:cNvSpPr txBox="1">
            <a:spLocks noChangeArrowheads="1"/>
          </p:cNvSpPr>
          <p:nvPr/>
        </p:nvSpPr>
        <p:spPr bwMode="auto">
          <a:xfrm>
            <a:off x="36513" y="219075"/>
            <a:ext cx="4464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Results: Relaxation of Carrier Density</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a:p>
            <a:pPr>
              <a:spcBef>
                <a:spcPct val="0"/>
              </a:spcBef>
              <a:buFontTx/>
              <a:buNone/>
            </a:pPr>
            <a:r>
              <a:t>Relationship of Mobilities</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12" name="テキスト ボックス 11"/>
          <p:cNvSpPr txBox="1"/>
          <p:nvPr/>
        </p:nvSpPr>
        <p:spPr>
          <a:xfrm>
            <a:off x="6443663" y="565150"/>
            <a:ext cx="2236787" cy="107632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t>Oxygen Atmosphere</a:t>
            </a:r>
            <a:endParaRPr lang="en-US" altLang="ja-JP" sz="3200" dirty="0">
              <a:solidFill>
                <a:prstClr val="black"/>
              </a:solidFill>
            </a:endParaRPr>
          </a:p>
          <a:p>
            <a:pPr algn="ctr" fontAlgn="auto">
              <a:spcBef>
                <a:spcPts val="0"/>
              </a:spcBef>
              <a:spcAft>
                <a:spcPts val="0"/>
              </a:spcAft>
              <a:defRPr/>
            </a:pPr>
            <a:r>
              <a:t>300°C</a:t>
            </a:r>
            <a:endParaRPr lang="ja-JP" altLang="en-US" sz="3200" dirty="0">
              <a:solidFill>
                <a:prstClr val="black"/>
              </a:solidFill>
              <a:latin typeface="Times New Roman" pitchFamily="18" charset="0"/>
              <a:cs typeface="Times New Roman" pitchFamily="18" charset="0"/>
            </a:endParaRPr>
          </a:p>
        </p:txBody>
      </p:sp>
      <p:sp>
        <p:nvSpPr>
          <p:cNvPr id="396296" name="テキスト ボックス 12"/>
          <p:cNvSpPr txBox="1">
            <a:spLocks noChangeArrowheads="1"/>
          </p:cNvSpPr>
          <p:nvPr/>
        </p:nvSpPr>
        <p:spPr bwMode="auto">
          <a:xfrm>
            <a:off x="-109538" y="2420938"/>
            <a:ext cx="41259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t>Hall measurement at a constant temperature</a:t>
            </a:r>
            <a:endParaRPr lang="en-US" altLang="ja-JP" sz="2400">
              <a:solidFill>
                <a:srgbClr val="000000"/>
              </a:solidFill>
            </a:endParaRPr>
          </a:p>
          <a:p>
            <a:pPr algn="ctr">
              <a:spcBef>
                <a:spcPct val="0"/>
              </a:spcBef>
              <a:buFontTx/>
              <a:buNone/>
            </a:pPr>
            <a:r>
              <a:t>To reiterate, extremely large</a:t>
            </a:r>
            <a:endParaRPr lang="en-US" altLang="ja-JP" sz="2400">
              <a:solidFill>
                <a:srgbClr val="000000"/>
              </a:solidFill>
            </a:endParaRPr>
          </a:p>
          <a:p>
            <a:pPr algn="ctr">
              <a:spcBef>
                <a:spcPct val="0"/>
              </a:spcBef>
              <a:buFontTx/>
              <a:buNone/>
            </a:pPr>
            <a:r>
              <a:t>Obtained values of μ</a:t>
            </a:r>
            <a:endParaRPr lang="en-US" altLang="ja-JP" sz="2400">
              <a:solidFill>
                <a:srgbClr val="000000"/>
              </a:solidFill>
            </a:endParaRPr>
          </a:p>
        </p:txBody>
      </p:sp>
      <p:sp>
        <p:nvSpPr>
          <p:cNvPr id="14" name="下矢印 13"/>
          <p:cNvSpPr/>
          <p:nvPr/>
        </p:nvSpPr>
        <p:spPr>
          <a:xfrm>
            <a:off x="1509713" y="4359275"/>
            <a:ext cx="10080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6298" name="テキスト ボックス 14"/>
          <p:cNvSpPr txBox="1">
            <a:spLocks noChangeArrowheads="1"/>
          </p:cNvSpPr>
          <p:nvPr/>
        </p:nvSpPr>
        <p:spPr bwMode="auto">
          <a:xfrm>
            <a:off x="19050" y="5967413"/>
            <a:ext cx="42799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Is This Value Reliable?</a:t>
            </a:r>
          </a:p>
        </p:txBody>
      </p:sp>
      <p:sp>
        <p:nvSpPr>
          <p:cNvPr id="396299" name="テキスト ボックス 15"/>
          <p:cNvSpPr txBox="1">
            <a:spLocks noChangeArrowheads="1"/>
          </p:cNvSpPr>
          <p:nvPr/>
        </p:nvSpPr>
        <p:spPr bwMode="auto">
          <a:xfrm>
            <a:off x="5867400" y="6373813"/>
            <a:ext cx="2049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Time (min)</a:t>
            </a:r>
            <a:endParaRPr lang="ja-JP" altLang="en-US">
              <a:solidFill>
                <a:srgbClr val="000000"/>
              </a:solidFill>
              <a:latin typeface="Times New Roman" panose="02020603050405020304" pitchFamily="18" charset="0"/>
              <a:cs typeface="Times New Roman" panose="02020603050405020304" pitchFamily="18" charset="0"/>
            </a:endParaRPr>
          </a:p>
        </p:txBody>
      </p:sp>
      <p:sp>
        <p:nvSpPr>
          <p:cNvPr id="396300" name="テキスト ボックス 17"/>
          <p:cNvSpPr txBox="1">
            <a:spLocks noChangeArrowheads="1"/>
          </p:cNvSpPr>
          <p:nvPr/>
        </p:nvSpPr>
        <p:spPr bwMode="auto">
          <a:xfrm>
            <a:off x="8513763" y="-3175"/>
            <a:ext cx="625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t>5/12</a:t>
            </a:r>
            <a:endParaRPr lang="ja-JP" altLang="en-US" sz="1800">
              <a:solidFill>
                <a:srgbClr val="000000"/>
              </a:solidFill>
            </a:endParaRPr>
          </a:p>
        </p:txBody>
      </p:sp>
      <p:graphicFrame>
        <p:nvGraphicFramePr>
          <p:cNvPr id="396301" name="オブジェクト 1"/>
          <p:cNvGraphicFramePr>
            <a:graphicFrameLocks/>
          </p:cNvGraphicFramePr>
          <p:nvPr/>
        </p:nvGraphicFramePr>
        <p:xfrm>
          <a:off x="3779838" y="2808288"/>
          <a:ext cx="5759450" cy="3959225"/>
        </p:xfrm>
        <a:graphic>
          <a:graphicData uri="http://schemas.openxmlformats.org/presentationml/2006/ole">
            <mc:AlternateContent xmlns:mc="http://schemas.openxmlformats.org/markup-compatibility/2006">
              <mc:Choice xmlns:v="urn:schemas-microsoft-com:vml" Requires="v">
                <p:oleObj r:id="rId3" imgW="4158691" imgH="2905354" progId="">
                  <p:embed/>
                </p:oleObj>
              </mc:Choice>
              <mc:Fallback>
                <p:oleObj r:id="rId3" imgW="4158691" imgH="2905354"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808288"/>
                        <a:ext cx="575945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96302" name="オブジェクト 2"/>
          <p:cNvGraphicFramePr>
            <a:graphicFrameLocks/>
          </p:cNvGraphicFramePr>
          <p:nvPr/>
        </p:nvGraphicFramePr>
        <p:xfrm>
          <a:off x="3779838" y="-33338"/>
          <a:ext cx="5759450" cy="3959226"/>
        </p:xfrm>
        <a:graphic>
          <a:graphicData uri="http://schemas.openxmlformats.org/presentationml/2006/ole">
            <mc:AlternateContent xmlns:mc="http://schemas.openxmlformats.org/markup-compatibility/2006">
              <mc:Choice xmlns:v="urn:schemas-microsoft-com:vml" Requires="v">
                <p:oleObj r:id="rId5" imgW="4158691" imgH="2905354" progId="">
                  <p:embed/>
                </p:oleObj>
              </mc:Choice>
              <mc:Fallback>
                <p:oleObj r:id="rId5" imgW="4158691" imgH="2905354" progId="">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838" y="-33338"/>
                        <a:ext cx="5759450" cy="395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79741041"/>
      </p:ext>
    </p:extLst>
  </p:cSld>
  <p:clrMapOvr>
    <a:masterClrMapping/>
  </p:clrMapOvr>
  <p:transition/>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707</Words>
  <Application>Microsoft Office PowerPoint</Application>
  <PresentationFormat>画面に合わせる (4:3)</PresentationFormat>
  <Paragraphs>74</Paragraphs>
  <Slides>4</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2</vt:i4>
      </vt:variant>
      <vt:variant>
        <vt:lpstr>スライド タイトル</vt:lpstr>
      </vt:variant>
      <vt:variant>
        <vt:i4>4</vt:i4>
      </vt:variant>
    </vt:vector>
  </HeadingPairs>
  <TitlesOfParts>
    <vt:vector size="14" baseType="lpstr">
      <vt:lpstr>HGP創英角ｺﾞｼｯｸUB</vt:lpstr>
      <vt:lpstr>ＭＳ Ｐゴシック</vt:lpstr>
      <vt:lpstr>Arial</vt:lpstr>
      <vt:lpstr>Calibri</vt:lpstr>
      <vt:lpstr>Times New Roman</vt:lpstr>
      <vt:lpstr>デザインの設定</vt:lpstr>
      <vt:lpstr>4_Office ​​テーマ</vt:lpstr>
      <vt:lpstr>1_Office ​​テーマ</vt:lpstr>
      <vt:lpstr>Origin50.Graph</vt:lpstr>
      <vt:lpstr>数式</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Toshio Kamiya</dc:creator>
  <cp:lastModifiedBy>利夫 神谷</cp:lastModifiedBy>
  <cp:revision>62</cp:revision>
  <dcterms:created xsi:type="dcterms:W3CDTF">2008-01-30T21:05:30Z</dcterms:created>
  <dcterms:modified xsi:type="dcterms:W3CDTF">2025-03-27T08:16:27Z</dcterms:modified>
</cp:coreProperties>
</file>