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5" r:id="rId2"/>
    <p:sldMasterId id="2147484096" r:id="rId3"/>
    <p:sldMasterId id="2147484145" r:id="rId4"/>
    <p:sldMasterId id="2147484183" r:id="rId5"/>
    <p:sldMasterId id="2147484195" r:id="rId6"/>
    <p:sldMasterId id="2147484209" r:id="rId7"/>
    <p:sldMasterId id="2147484235" r:id="rId8"/>
    <p:sldMasterId id="2147484421" r:id="rId9"/>
    <p:sldMasterId id="2147484434" r:id="rId10"/>
    <p:sldMasterId id="2147484447" r:id="rId11"/>
  </p:sldMasterIdLst>
  <p:notesMasterIdLst>
    <p:notesMasterId r:id="rId48"/>
  </p:notesMasterIdLst>
  <p:handoutMasterIdLst>
    <p:handoutMasterId r:id="rId49"/>
  </p:handoutMasterIdLst>
  <p:sldIdLst>
    <p:sldId id="865" r:id="rId12"/>
    <p:sldId id="5017" r:id="rId13"/>
    <p:sldId id="4380" r:id="rId14"/>
    <p:sldId id="4381" r:id="rId15"/>
    <p:sldId id="4359" r:id="rId16"/>
    <p:sldId id="4353" r:id="rId17"/>
    <p:sldId id="3969" r:id="rId18"/>
    <p:sldId id="1988" r:id="rId19"/>
    <p:sldId id="4366" r:id="rId20"/>
    <p:sldId id="374" r:id="rId21"/>
    <p:sldId id="4406" r:id="rId22"/>
    <p:sldId id="363" r:id="rId23"/>
    <p:sldId id="4407" r:id="rId24"/>
    <p:sldId id="365" r:id="rId25"/>
    <p:sldId id="3970" r:id="rId26"/>
    <p:sldId id="4369" r:id="rId27"/>
    <p:sldId id="3726" r:id="rId28"/>
    <p:sldId id="366" r:id="rId29"/>
    <p:sldId id="339" r:id="rId30"/>
    <p:sldId id="4367" r:id="rId31"/>
    <p:sldId id="4409" r:id="rId32"/>
    <p:sldId id="4400" r:id="rId33"/>
    <p:sldId id="4387" r:id="rId34"/>
    <p:sldId id="4388" r:id="rId35"/>
    <p:sldId id="1881" r:id="rId36"/>
    <p:sldId id="4389" r:id="rId37"/>
    <p:sldId id="4408" r:id="rId38"/>
    <p:sldId id="5095" r:id="rId39"/>
    <p:sldId id="4376" r:id="rId40"/>
    <p:sldId id="5084" r:id="rId41"/>
    <p:sldId id="1073" r:id="rId42"/>
    <p:sldId id="1072" r:id="rId43"/>
    <p:sldId id="4372" r:id="rId44"/>
    <p:sldId id="4373" r:id="rId45"/>
    <p:sldId id="4374" r:id="rId46"/>
    <p:sldId id="4375" r:id="rId47"/>
  </p:sldIdLst>
  <p:sldSz cx="12192000" cy="6858000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ECEF0"/>
    <a:srgbClr val="F9E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7028" autoAdjust="0"/>
  </p:normalViewPr>
  <p:slideViewPr>
    <p:cSldViewPr>
      <p:cViewPr varScale="1">
        <p:scale>
          <a:sx n="91" d="100"/>
          <a:sy n="91" d="100"/>
        </p:scale>
        <p:origin x="245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0A00D201-132A-4CA8-B4A3-0E4FE8DBA7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7888"/>
            <a:ext cx="494188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03070DE4-2C6F-4B15-A48E-7677F4896D9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66294E8-CF56-4848-A3B5-7413B75C715D}" type="slidenum">
              <a:rPr lang="en-US" altLang="ja-JP" sz="1200" smtClean="0"/>
              <a:pPr eaLnBrk="1" hangingPunct="1"/>
              <a:t>1</a:t>
            </a:fld>
            <a:endParaRPr lang="en-US" altLang="ja-JP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D008C-FC44-4FFE-AD74-2352C53C401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31" tIns="42367" rIns="84731" bIns="42367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87801-2C9C-4697-A030-B33B377FA25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8319" tIns="39159" rIns="78319" bIns="39159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436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9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 defTabSz="9049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 defTabSz="9049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 defTabSz="9049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 defTabSz="9049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defTabSz="9049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defTabSz="9049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defTabSz="9049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defTabSz="9049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04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675F1-E24E-4B9C-8ED6-FFD8D2C203D8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04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3091" name="Rectangle 7"/>
          <p:cNvSpPr txBox="1">
            <a:spLocks noGrp="1" noChangeArrowheads="1"/>
          </p:cNvSpPr>
          <p:nvPr/>
        </p:nvSpPr>
        <p:spPr bwMode="auto">
          <a:xfrm>
            <a:off x="3777181" y="9305315"/>
            <a:ext cx="2889449" cy="49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02" tIns="42003" rIns="84002" bIns="42003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388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4A8B3-7532-44EF-8CEF-C23373B79CC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388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3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" y="736600"/>
            <a:ext cx="6524625" cy="3670300"/>
          </a:xfrm>
          <a:solidFill>
            <a:srgbClr val="FFFFFF"/>
          </a:solidFill>
          <a:ln/>
        </p:spPr>
      </p:sp>
      <p:sp>
        <p:nvSpPr>
          <p:cNvPr id="473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764" y="4653446"/>
            <a:ext cx="5331103" cy="440919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7645" tIns="38822" rIns="77645" bIns="38822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138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651F-5141-B079-320D-926D2A0F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1031">
            <a:extLst>
              <a:ext uri="{FF2B5EF4-FFF2-40B4-BE49-F238E27FC236}">
                <a16:creationId xmlns:a16="http://schemas.microsoft.com/office/drawing/2014/main" id="{10BD4DBF-C1B1-DFD5-6B8C-EFCC14BE2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C76A1-8EE1-4470-B7DA-F05B051922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7123" name="Rectangle 2">
            <a:extLst>
              <a:ext uri="{FF2B5EF4-FFF2-40B4-BE49-F238E27FC236}">
                <a16:creationId xmlns:a16="http://schemas.microsoft.com/office/drawing/2014/main" id="{49E1F5E1-88CF-C136-40C8-D3E3FF62E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7713"/>
            <a:ext cx="6615113" cy="3722687"/>
          </a:xfrm>
          <a:ln/>
        </p:spPr>
      </p:sp>
      <p:sp>
        <p:nvSpPr>
          <p:cNvPr id="517124" name="Rectangle 3">
            <a:extLst>
              <a:ext uri="{FF2B5EF4-FFF2-40B4-BE49-F238E27FC236}">
                <a16:creationId xmlns:a16="http://schemas.microsoft.com/office/drawing/2014/main" id="{B3240B71-3405-6BA0-53B2-074E1AC1D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0400"/>
          </a:xfrm>
          <a:noFill/>
        </p:spPr>
        <p:txBody>
          <a:bodyPr lIns="91365" tIns="45682" rIns="91365" bIns="4568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7194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8AB55-6025-4245-5299-712665A4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31">
            <a:extLst>
              <a:ext uri="{FF2B5EF4-FFF2-40B4-BE49-F238E27FC236}">
                <a16:creationId xmlns:a16="http://schemas.microsoft.com/office/drawing/2014/main" id="{4B113280-6676-5E66-AB8D-DD4FD279F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75558F-6622-48D0-95EE-825F63B11A1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099" name="Rectangle 7">
            <a:extLst>
              <a:ext uri="{FF2B5EF4-FFF2-40B4-BE49-F238E27FC236}">
                <a16:creationId xmlns:a16="http://schemas.microsoft.com/office/drawing/2014/main" id="{98A4E61D-ACBC-7365-D0C1-B717639EB3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FFA1E-75D3-488F-98BB-DF0861737D98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100" name="Rectangle 7">
            <a:extLst>
              <a:ext uri="{FF2B5EF4-FFF2-40B4-BE49-F238E27FC236}">
                <a16:creationId xmlns:a16="http://schemas.microsoft.com/office/drawing/2014/main" id="{108AE690-97D2-08AD-8B0F-C662F761FB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55" tIns="43677" rIns="87355" bIns="43677" anchor="b"/>
          <a:lstStyle>
            <a:lvl1pPr defTabSz="8715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715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715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715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715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715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71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99861-46A4-4AF7-B274-8BC1AC3D226E}" type="slidenum"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1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101" name="Rectangle 2">
            <a:extLst>
              <a:ext uri="{FF2B5EF4-FFF2-40B4-BE49-F238E27FC236}">
                <a16:creationId xmlns:a16="http://schemas.microsoft.com/office/drawing/2014/main" id="{84AEB783-AA84-0060-BF72-BD94D121D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132102" name="Rectangle 3">
            <a:extLst>
              <a:ext uri="{FF2B5EF4-FFF2-40B4-BE49-F238E27FC236}">
                <a16:creationId xmlns:a16="http://schemas.microsoft.com/office/drawing/2014/main" id="{0ED0A461-8208-52D6-B3E5-C1F6A5775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93" tIns="45696" rIns="91393" bIns="4569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468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6942C-36E5-A1BC-E585-4A07E801E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E431C88F-7E35-5F3C-9C7E-87E4DBA70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294E8-CF56-4848-A3B5-7413B75C715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F9F62364-AB6B-8554-29FB-F5F8A0212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8287" cy="3724275"/>
          </a:xfrm>
          <a:solidFill>
            <a:srgbClr val="FFFFFF"/>
          </a:solidFill>
          <a:ln/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439CA0CA-BF01-CB2C-2985-84A60D6EB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962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D008C-FC44-4FFE-AD74-2352C53C401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31" tIns="42367" rIns="84731" bIns="42367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87801-2C9C-4697-A030-B33B377FA25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8319" tIns="39159" rIns="78319" bIns="39159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16732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D008C-FC44-4FFE-AD74-2352C53C401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31" tIns="42367" rIns="84731" bIns="42367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87801-2C9C-4697-A030-B33B377FA25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8319" tIns="39159" rIns="78319" bIns="39159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60943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AD008C-FC44-4FFE-AD74-2352C53C401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31" tIns="42367" rIns="84731" bIns="42367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87801-2C9C-4697-A030-B33B377FA25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8319" tIns="39159" rIns="78319" bIns="39159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7792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7B342-C8F3-4D58-A306-3DAE0329C6E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5608" y="8686579"/>
            <a:ext cx="2972393" cy="4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A198D-262F-4A51-9CE0-BAA3EB2F763F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222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49" y="4343290"/>
            <a:ext cx="5025104" cy="4115315"/>
          </a:xfrm>
          <a:noFill/>
        </p:spPr>
        <p:txBody>
          <a:bodyPr lIns="91422" tIns="45711" rIns="91422" bIns="4571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056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3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6561" indent="-283293" defTabSz="94903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3170" indent="-226634" defTabSz="94903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6438" indent="-226634" defTabSz="94903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06" indent="-226634" defTabSz="94903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2974" indent="-226634" defTabSz="94903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46243" indent="-226634" defTabSz="94903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99511" indent="-226634" defTabSz="94903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52779" indent="-226634" defTabSz="94903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490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7D164-D239-4A2F-BD7C-7828C878D4C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903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1" name="Rectangle 7"/>
          <p:cNvSpPr txBox="1">
            <a:spLocks noGrp="1" noChangeArrowheads="1"/>
          </p:cNvSpPr>
          <p:nvPr/>
        </p:nvSpPr>
        <p:spPr bwMode="auto">
          <a:xfrm>
            <a:off x="3846313" y="8622977"/>
            <a:ext cx="2941299" cy="4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5" tIns="45323" rIns="90645" bIns="45323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94B80-D260-4192-A7C0-0B5F22B246A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2" name="Rectangle 2"/>
          <p:cNvSpPr>
            <a:spLocks noChangeArrowheads="1"/>
          </p:cNvSpPr>
          <p:nvPr/>
        </p:nvSpPr>
        <p:spPr bwMode="auto">
          <a:xfrm>
            <a:off x="3844744" y="11031"/>
            <a:ext cx="2942869" cy="4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3" name="Rectangle 3"/>
          <p:cNvSpPr>
            <a:spLocks noChangeArrowheads="1"/>
          </p:cNvSpPr>
          <p:nvPr/>
        </p:nvSpPr>
        <p:spPr bwMode="auto">
          <a:xfrm>
            <a:off x="3844744" y="8640312"/>
            <a:ext cx="2942869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96" tIns="0" rIns="19096" bIns="0" anchor="b"/>
          <a:lstStyle>
            <a:lvl1pPr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768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tumChe"/>
                <a:ea typeface="DotumChe"/>
                <a:cs typeface="DotumChe"/>
              </a:rPr>
              <a:t>9</a:t>
            </a:r>
          </a:p>
        </p:txBody>
      </p:sp>
      <p:sp>
        <p:nvSpPr>
          <p:cNvPr id="606214" name="Rectangle 4"/>
          <p:cNvSpPr>
            <a:spLocks noChangeArrowheads="1"/>
          </p:cNvSpPr>
          <p:nvPr/>
        </p:nvSpPr>
        <p:spPr bwMode="auto">
          <a:xfrm>
            <a:off x="-1571" y="8640312"/>
            <a:ext cx="2941300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5" name="Rectangle 5"/>
          <p:cNvSpPr>
            <a:spLocks noChangeArrowheads="1"/>
          </p:cNvSpPr>
          <p:nvPr/>
        </p:nvSpPr>
        <p:spPr bwMode="auto">
          <a:xfrm>
            <a:off x="-1571" y="11031"/>
            <a:ext cx="2941300" cy="4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6" name="Rectangle 6"/>
          <p:cNvSpPr>
            <a:spLocks noChangeArrowheads="1"/>
          </p:cNvSpPr>
          <p:nvPr/>
        </p:nvSpPr>
        <p:spPr bwMode="auto">
          <a:xfrm>
            <a:off x="3841600" y="6303"/>
            <a:ext cx="2946012" cy="4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7" name="Rectangle 7"/>
          <p:cNvSpPr>
            <a:spLocks noChangeArrowheads="1"/>
          </p:cNvSpPr>
          <p:nvPr/>
        </p:nvSpPr>
        <p:spPr bwMode="auto">
          <a:xfrm>
            <a:off x="3841600" y="8640312"/>
            <a:ext cx="2946012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96" tIns="0" rIns="19096" bIns="0" anchor="b"/>
          <a:lstStyle>
            <a:lvl1pPr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768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tumChe"/>
                <a:ea typeface="DotumChe"/>
                <a:cs typeface="DotumChe"/>
              </a:rPr>
              <a:t>11</a:t>
            </a:r>
          </a:p>
        </p:txBody>
      </p:sp>
      <p:sp>
        <p:nvSpPr>
          <p:cNvPr id="606218" name="Rectangle 8"/>
          <p:cNvSpPr>
            <a:spLocks noChangeArrowheads="1"/>
          </p:cNvSpPr>
          <p:nvPr/>
        </p:nvSpPr>
        <p:spPr bwMode="auto">
          <a:xfrm>
            <a:off x="-1571" y="8640312"/>
            <a:ext cx="2941300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19" name="Rectangle 9"/>
          <p:cNvSpPr>
            <a:spLocks noChangeArrowheads="1"/>
          </p:cNvSpPr>
          <p:nvPr/>
        </p:nvSpPr>
        <p:spPr bwMode="auto">
          <a:xfrm>
            <a:off x="-1571" y="6303"/>
            <a:ext cx="2941300" cy="4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20" name="Rectangle 10"/>
          <p:cNvSpPr>
            <a:spLocks noChangeArrowheads="1"/>
          </p:cNvSpPr>
          <p:nvPr/>
        </p:nvSpPr>
        <p:spPr bwMode="auto">
          <a:xfrm>
            <a:off x="3841600" y="4728"/>
            <a:ext cx="2946012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21" name="Rectangle 11"/>
          <p:cNvSpPr>
            <a:spLocks noChangeArrowheads="1"/>
          </p:cNvSpPr>
          <p:nvPr/>
        </p:nvSpPr>
        <p:spPr bwMode="auto">
          <a:xfrm>
            <a:off x="3841600" y="8634009"/>
            <a:ext cx="2946012" cy="4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96" tIns="0" rIns="19096" bIns="0" anchor="b"/>
          <a:lstStyle>
            <a:lvl1pPr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7683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768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otumChe"/>
                <a:cs typeface="DotumChe"/>
              </a:rPr>
              <a:t>9</a:t>
            </a:r>
          </a:p>
        </p:txBody>
      </p:sp>
      <p:sp>
        <p:nvSpPr>
          <p:cNvPr id="606222" name="Rectangle 12"/>
          <p:cNvSpPr>
            <a:spLocks noChangeArrowheads="1"/>
          </p:cNvSpPr>
          <p:nvPr/>
        </p:nvSpPr>
        <p:spPr bwMode="auto">
          <a:xfrm>
            <a:off x="-1572" y="8634009"/>
            <a:ext cx="2938157" cy="4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23" name="Rectangle 13"/>
          <p:cNvSpPr>
            <a:spLocks noChangeArrowheads="1"/>
          </p:cNvSpPr>
          <p:nvPr/>
        </p:nvSpPr>
        <p:spPr bwMode="auto">
          <a:xfrm>
            <a:off x="-1572" y="4728"/>
            <a:ext cx="2938157" cy="42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82" tIns="41841" rIns="83682" bIns="41841" anchor="ctr"/>
          <a:lstStyle>
            <a:lvl1pPr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8445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844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6224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50888"/>
            <a:ext cx="5335588" cy="3001962"/>
          </a:xfrm>
          <a:ln w="12700" cap="flat">
            <a:solidFill>
              <a:schemeClr val="tx1"/>
            </a:solidFill>
          </a:ln>
        </p:spPr>
      </p:sp>
      <p:sp>
        <p:nvSpPr>
          <p:cNvPr id="60622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00302" y="4317792"/>
            <a:ext cx="4977582" cy="3128036"/>
          </a:xfrm>
          <a:noFill/>
        </p:spPr>
        <p:txBody>
          <a:bodyPr lIns="92300" tIns="46151" rIns="92300" bIns="46151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1363"/>
            <a:ext cx="6567487" cy="36957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48" y="4686538"/>
            <a:ext cx="5387667" cy="4439132"/>
          </a:xfrm>
          <a:noFill/>
        </p:spPr>
        <p:txBody>
          <a:bodyPr lIns="90846" tIns="45422" rIns="90846" bIns="45422"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565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CF86-A1C3-38EA-F9FD-670A4B6DF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03E8FA30-0B3F-750F-CA04-77C460DC5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DAEC9-E156-4B5A-991F-BC5D5AA5015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9EB70F13-6336-8B38-9B5B-07ACC0A7B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CCEF1A82-7735-BB7F-CBCD-D32DDBAA0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78" tIns="47439" rIns="94878" bIns="4743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715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DAEC9-E156-4B5A-991F-BC5D5AA5015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78" tIns="47439" rIns="94878" bIns="4743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0486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AA46A-A3D3-A9B4-497D-2CFB87D0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E2394506-880F-B296-A93F-D5855AE6F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DAEC9-E156-4B5A-991F-BC5D5AA50156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09B759A0-294D-38B1-7136-2C7FA1532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solidFill>
            <a:srgbClr val="FFFFFF"/>
          </a:solidFill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137B089D-05B8-9381-D898-28CD95A11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878" tIns="47439" rIns="94878" bIns="4743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0775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55483-6E45-47A7-857D-74BA535AFD60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31" tIns="42367" rIns="84731" bIns="42367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4CA74-E904-43F9-803E-A08E2FF15C4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8319" tIns="39159" rIns="78319" bIns="39159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10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14FA7-EC18-49F4-9836-DF3B5D079D1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94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26" tIns="43964" rIns="87926" bIns="43964" anchor="b"/>
          <a:lstStyle>
            <a:lvl1pPr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8461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8461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A9E4E-18B2-448D-987B-ECFFB5CA5C3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41363"/>
            <a:ext cx="6575425" cy="3698875"/>
          </a:xfrm>
          <a:solidFill>
            <a:srgbClr val="FFFFFF"/>
          </a:solidFill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687888"/>
            <a:ext cx="5386387" cy="4441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1271" tIns="40635" rIns="81271" bIns="40635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32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3D1F5-B0A0-4E8A-9A41-693F614E49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10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5173-47DD-473B-A2C2-5B53628A8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5178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54DD-477C-4A4D-9B9C-530081B1B5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8025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C681-38B3-4DA7-9F2E-C492D8B96C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5848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DAE1-2435-4368-925D-19ECEA0D26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57094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9A30-8B3C-4ADD-AB4B-C36BDC543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568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702E-99A3-4ED7-BC7A-49B82A56DB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601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EB2558-A9D1-477B-BFA6-7523C103B1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20155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940CF4-3D53-45F0-AEC7-EC02D2CACC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26721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91F6B5-C7CB-4421-BDBE-CA49DBA2DE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97472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A5F215-F735-467C-9D08-79C76FB065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92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4D5A08-E45F-4D43-8AE5-170F426352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025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B7C-0DB2-4C87-BB26-12B02978C1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5631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97BDC7-5426-468C-983B-B299DD32B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23941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69F796-502F-4D0D-8BE3-6207F9B13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06917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CED37E-1286-406D-BF35-2D2409AE2A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7371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FF7ED3-9013-4282-8446-2C72FB798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79148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57D119-8E37-43CA-B220-4C9A381F2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9714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F25645-0CCC-4F23-BE3D-56F54559CE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839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98A17-A488-4ADF-87A2-81CE2E6BC9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9053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74053F-86B4-41E0-9A9C-5C652B0A4A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829335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59B44F-A558-4F5E-8DC3-7A8D7CD280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121933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B568E4-42A8-4DEB-ADC8-3FCA8A56E0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83880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9388-97BB-4069-B704-F4EF6BDA10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824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FBB42-FF94-4FEB-A71C-31F9F0B18D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036667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B4F247-C235-4F82-AE26-BBD9FE6E36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798871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571703-76F9-4C58-8B07-1E74F125E7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942037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64C299-6272-4EFE-B185-6E275F8B0F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665874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67DE04-A55F-4733-9318-D71041F614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051330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6E28E-1F6E-49EB-88AF-11EF6D8654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337658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84B8FA-7628-4037-B75A-CFB186CD46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70122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79FE65-B330-44D8-BD48-6926CB907B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982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71528-7196-4D95-A04F-976A4E4D8F8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53A4-320E-45E9-99E6-3294C7A6A2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28CC-EEA3-4B55-9F45-122783E677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4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1C5B-8065-45D8-95C9-3857459DC0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58A6-F834-41F2-852D-3A6B6F3D41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DA1F-B8A2-4832-8D7A-8FC7023A142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31E1-BC53-4AF4-AFCA-FD2B1F1C1D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F15B-D7EC-4346-AE00-9FCC720CBC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406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0872-EBEB-4FFA-81F4-401395C781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4C96-B89D-4463-9745-35B9B03629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55D2-D5D0-42D8-AF76-C6FCA88DDF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6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1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1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3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2D9-40AD-471D-B7AB-87D3788EDD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357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5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5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41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F5508-0B8C-4AFD-8DAC-1A25422199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78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44165-4266-490D-A43D-AEA8D485BD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487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AE0F46-59FC-401C-9FD5-A012882027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5657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25862B-9AB3-4D68-952E-BE08E260E3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252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C807E-9D88-444A-BD9E-17C689A4B3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2651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E82B3D-1FCE-4875-B407-4867FE13A5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274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4493C-2800-46A6-9161-A99A8D8F3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603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83210-9CED-4895-9E09-EC0E4BC189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2428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E8F09A-DF23-49CA-8BA4-5C90A6DC05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4267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D62D9F-7CB8-4DAF-A872-38AFC17622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5648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D53CB-9229-45BA-8AD2-EC989C5354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9837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5C429F-066B-4D40-830D-CDC31AEAA6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55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C609-F2CC-4C69-B4FC-46F446B53E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1698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9F047-DBEA-4810-BE17-D7125A078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4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6E952-3A18-4297-BB50-7943F1D189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640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455B-B68F-4820-BC4F-D905873D91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383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7CC3-42B8-46BA-9E6D-C3AFF7112F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6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E5C95-84D5-43DC-8380-4F38D2F06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824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8B3C-BE50-40B1-8894-E0B867DA99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690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6C32-D218-4308-B5E8-D8E7D3C34F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6056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5048D-A38C-4078-BE3E-857138C556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89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5A95-2CD0-41E8-AD7D-738722F7DC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660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C005-0CE1-4D9A-A5A3-4AAFAFA57C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5132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F29A-3512-47B8-87F8-08FCBEBF25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602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335E53-8700-43AD-8C2A-25A0776D46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678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200D05B-5E36-4797-8E62-0D558A0E0E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115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EE9FE2-A56B-4EA7-A786-ECE7AE6B95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1153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4D07B9-1565-4700-BD6B-768783EAC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2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BF1C-FA65-4871-A403-CF583B1FFE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2142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B60BF0-00F2-40A2-8832-9AA4E3500D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67737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05CB33-7CF0-40D1-B5CC-216AA738A9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620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C7B05B-1416-4F79-9530-23305903CB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3294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60D047-463B-4B73-86FD-B62EED2575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5438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8F4442-84C3-4A8C-AA34-EBC67C0221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2695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F94498-5F35-4707-938B-EE649F4978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0284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1664D-8022-4352-B0F5-FEED4205F2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8016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7F2604-A9A6-4360-885B-EBF0E166DB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78229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-24"/>
            <a:ext cx="12192000" cy="1357322"/>
          </a:xfrm>
          <a:prstGeom prst="rect">
            <a:avLst/>
          </a:prstGeom>
          <a:gradFill flip="none" rotWithShape="1">
            <a:gsLst>
              <a:gs pos="0">
                <a:srgbClr val="0E0E88"/>
              </a:gs>
              <a:gs pos="39999">
                <a:srgbClr val="0E0E88">
                  <a:alpha val="52000"/>
                </a:srgbClr>
              </a:gs>
              <a:gs pos="70000">
                <a:srgbClr val="0E0E88">
                  <a:alpha val="22000"/>
                </a:srgbClr>
              </a:gs>
              <a:gs pos="100000">
                <a:srgbClr val="0E0E88">
                  <a:alpha val="2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29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929E411-F7AB-489B-8770-00D32FC98E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93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394F-19E3-48F9-9203-FCE5E37321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911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BB4441F-8B77-436E-9803-70DAAF0E28C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114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96256BF-DF88-48B2-A01C-A0C87C7AA8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9064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8064343-9EA9-4DBB-825C-1D9A67024A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336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10A3DFC-17B0-4F13-8E70-754F6987E1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4458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A27692B-F24F-4855-AA26-B51F8BF2999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1110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7C2DE069-E465-42F7-9ED1-0A1C927AEA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1118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4BE51C0-320E-4501-BA91-94F683B48D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8006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AF9FC80-D11D-4D49-8A50-37FA77093A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193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79097B9-E9CE-44B6-93C4-666FF9877E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3822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F91FBF0-8D43-4A3C-B778-C83FB873324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393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FA544-1485-4266-8A90-D1BD78D50C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4641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8CCFEB7-3341-4DAC-BAAE-6E4043B598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3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lIns="144000"/>
          <a:lstStyle>
            <a:lvl1pPr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7648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8C712EE-71A0-4815-80F6-E022BADCECFD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64B501-76D8-4F12-85E3-46D56739C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181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796823E-B0B3-4BCD-883D-C40A46F890BF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8A4A0C-F979-42EA-8FD6-E8091756B7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6743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2A7CFE6-B456-4D9B-8B5D-B8FFF315F0F9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232925-7975-4475-BB41-C4811F55FA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00164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C26DDAE-B605-4089-916F-80B563C954C9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DE8591-59F0-40BD-8ADC-58C9F5B8CC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2397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1B486DC-88C0-47DF-BD02-83C65DDAC36C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C6D581-C221-4236-9A07-E0937E95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513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27A7657-33FB-4864-96F7-A37290C0D1AA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A03AAE-05B4-4892-95B0-5FD0FCD502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83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2CA9CDB-5300-47FF-96E3-A20915FEE90F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1027D-E8E6-44F7-B166-3B8CC00190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79931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6EF3F4-8A03-4933-9A61-BDAADD9ECE8E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41B2BD-6DBE-42F4-8F14-91917CCD8D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486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DA21-0E8E-4B8D-BF7B-B1E7C93032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0536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3087DD-A19C-4F00-82B8-29B21A480454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CC9543-58CF-4A31-BA71-372E659589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751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A5F3938-2932-4708-ABC8-71D1C1FA4753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939D16-5F21-4820-8959-C96A00133E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975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1BD8E17-8046-4F24-9E04-1BD4DFE4DA7B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EE9216-EC04-4BA8-B522-425DA612F0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596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3980-87D9-44F2-9DA2-435A20C203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773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3F66-809F-4033-9AA1-B1621D2CD8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0768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E462-E3C1-441B-B84B-67FFFDE86F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68177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747B-D47A-465F-A0CE-F1E7B04CBA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0171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B251-0702-47D5-A264-882BCC25CE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2132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C724-576D-4A6F-9751-47E92C7FB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51814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83A7-6491-4E9D-B5DB-4B75904764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527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66EC2-1C3B-4D30-9466-90F20B9F58E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 pitchFamily="50" charset="-128"/>
              </a:defRPr>
            </a:lvl1pPr>
          </a:lstStyle>
          <a:p>
            <a:pPr>
              <a:defRPr/>
            </a:pPr>
            <a:fld id="{7B1CFF72-5015-497E-85EA-9FF0AD4CD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1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E5258C-B481-4BFC-8F51-72DAFD3628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99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E0738A2A-82CF-40B1-91AF-6557956732E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8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1BE2CB-0A48-4509-8F82-8677E8C91B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2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32603F6-4C3F-4BA3-924D-12B7413E1F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785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5CA1CC-1B83-4397-BB5D-AFE59EBD9B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36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9C52F429-4151-4E4F-9F9E-69E3C19DF2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064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9BA48418-B0AA-47DE-82E0-AD15ED52CF35}" type="datetimeFigureOut">
              <a:rPr lang="ja-JP" altLang="en-US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F214F5-6B10-4B16-A53F-51DC58B46E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980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DA89CC-9DD7-4B8F-897D-1EA3D4522CF7}" type="slidenum">
              <a:rPr lang="en-US" altLang="ja-JP" b="0">
                <a:ea typeface="ＭＳ Ｐゴシック"/>
              </a:rPr>
              <a:pPr>
                <a:defRPr/>
              </a:pPr>
              <a:t>‹#›</a:t>
            </a:fld>
            <a:endParaRPr lang="en-US" altLang="ja-JP" b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28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78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2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5.xml"/><Relationship Id="rId6" Type="http://schemas.openxmlformats.org/officeDocument/2006/relationships/oleObject" Target="../embeddings/oleObject3.bin"/><Relationship Id="rId5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0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1.png"/><Relationship Id="rId7" Type="http://schemas.openxmlformats.org/officeDocument/2006/relationships/image" Target="../media/image6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4077072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東京工業大学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総合研究院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元素戦略</a:t>
            </a:r>
            <a:r>
              <a:rPr lang="en-US" altLang="ja-JP" sz="2600" b="1" dirty="0">
                <a:latin typeface="+mn-ea"/>
                <a:ea typeface="+mn-ea"/>
              </a:rPr>
              <a:t>MDX</a:t>
            </a:r>
            <a:r>
              <a:rPr lang="ja-JP" altLang="en-US" sz="2600" b="1" dirty="0">
                <a:latin typeface="+mn-ea"/>
                <a:ea typeface="+mn-ea"/>
              </a:rPr>
              <a:t>研究センター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>
                <a:latin typeface="+mn-ea"/>
                <a:ea typeface="+mn-ea"/>
              </a:rPr>
              <a:t>フロンティア材料研究所</a:t>
            </a:r>
            <a:endParaRPr lang="ja-JP" altLang="en-US" sz="2600" b="1" dirty="0">
              <a:latin typeface="+mn-ea"/>
              <a:ea typeface="+mn-ea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67808" y="3436706"/>
            <a:ext cx="2324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ja-JP" altLang="en-US" sz="2600" b="1" dirty="0">
                <a:latin typeface="+mn-ea"/>
                <a:ea typeface="+mn-ea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1612066"/>
            <a:ext cx="9144000" cy="16764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薄膜トランジスタの原理と評価</a:t>
            </a:r>
            <a:b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</a:b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－簡単な近似－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TFT</a:t>
            </a:r>
            <a:r>
              <a:rPr lang="ja-JP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の構造と動作原理</a:t>
            </a:r>
            <a:endParaRPr lang="en-US" altLang="ja-JP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5923" name="Text Box 1027"/>
          <p:cNvSpPr txBox="1">
            <a:spLocks noChangeArrowheads="1"/>
          </p:cNvSpPr>
          <p:nvPr/>
        </p:nvSpPr>
        <p:spPr bwMode="auto">
          <a:xfrm>
            <a:off x="1524000" y="762001"/>
            <a:ext cx="4497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ボトムゲート、トップコンタクト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24" name="Text Box 1028"/>
          <p:cNvSpPr txBox="1">
            <a:spLocks noChangeAspect="1" noChangeArrowheads="1"/>
          </p:cNvSpPr>
          <p:nvPr/>
        </p:nvSpPr>
        <p:spPr bwMode="auto">
          <a:xfrm>
            <a:off x="8345488" y="2030413"/>
            <a:ext cx="2339102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半導体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(~30 nm)</a:t>
            </a:r>
          </a:p>
        </p:txBody>
      </p:sp>
      <p:sp>
        <p:nvSpPr>
          <p:cNvPr id="465925" name="Text Box 1029"/>
          <p:cNvSpPr txBox="1">
            <a:spLocks noChangeAspect="1" noChangeArrowheads="1"/>
          </p:cNvSpPr>
          <p:nvPr/>
        </p:nvSpPr>
        <p:spPr bwMode="auto">
          <a:xfrm>
            <a:off x="8534401" y="2781301"/>
            <a:ext cx="787395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</a:t>
            </a:r>
            <a:r>
              <a:rPr kumimoji="1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Si</a:t>
            </a:r>
          </a:p>
        </p:txBody>
      </p:sp>
      <p:sp>
        <p:nvSpPr>
          <p:cNvPr id="465928" name="Rectangle 1032"/>
          <p:cNvSpPr>
            <a:spLocks noChangeAspect="1" noChangeArrowheads="1"/>
          </p:cNvSpPr>
          <p:nvPr/>
        </p:nvSpPr>
        <p:spPr bwMode="auto">
          <a:xfrm>
            <a:off x="6119813" y="2235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29" name="Text Box 1033"/>
          <p:cNvSpPr txBox="1">
            <a:spLocks noChangeAspect="1" noChangeArrowheads="1"/>
          </p:cNvSpPr>
          <p:nvPr/>
        </p:nvSpPr>
        <p:spPr bwMode="auto">
          <a:xfrm>
            <a:off x="8458200" y="2420939"/>
            <a:ext cx="2146742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SiO</a:t>
            </a:r>
            <a:r>
              <a:rPr kumimoji="1" lang="en-US" altLang="ja-JP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(~150 nm)</a:t>
            </a:r>
          </a:p>
        </p:txBody>
      </p:sp>
      <p:pic>
        <p:nvPicPr>
          <p:cNvPr id="465930" name="Picture 1034" descr="Grap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1"/>
            <a:ext cx="5257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31" name="Line 1035"/>
          <p:cNvSpPr>
            <a:spLocks noChangeShapeType="1"/>
          </p:cNvSpPr>
          <p:nvPr/>
        </p:nvSpPr>
        <p:spPr bwMode="auto">
          <a:xfrm>
            <a:off x="3124200" y="15621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32" name="Line 1036"/>
          <p:cNvSpPr>
            <a:spLocks noChangeShapeType="1"/>
          </p:cNvSpPr>
          <p:nvPr/>
        </p:nvSpPr>
        <p:spPr bwMode="auto">
          <a:xfrm flipH="1">
            <a:off x="3124200" y="30861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33" name="Line 1037"/>
          <p:cNvSpPr>
            <a:spLocks noChangeShapeType="1"/>
          </p:cNvSpPr>
          <p:nvPr/>
        </p:nvSpPr>
        <p:spPr bwMode="auto">
          <a:xfrm flipH="1">
            <a:off x="3124200" y="15621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34" name="Line 1038"/>
          <p:cNvSpPr>
            <a:spLocks noChangeShapeType="1"/>
          </p:cNvSpPr>
          <p:nvPr/>
        </p:nvSpPr>
        <p:spPr bwMode="auto">
          <a:xfrm>
            <a:off x="4267200" y="1562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65935" name="Group 1039"/>
          <p:cNvGrpSpPr>
            <a:grpSpLocks/>
          </p:cNvGrpSpPr>
          <p:nvPr/>
        </p:nvGrpSpPr>
        <p:grpSpPr bwMode="auto">
          <a:xfrm rot="-5400000">
            <a:off x="2751138" y="2097088"/>
            <a:ext cx="746125" cy="381000"/>
            <a:chOff x="172" y="3744"/>
            <a:chExt cx="470" cy="240"/>
          </a:xfrm>
        </p:grpSpPr>
        <p:grpSp>
          <p:nvGrpSpPr>
            <p:cNvPr id="465969" name="Group 1040"/>
            <p:cNvGrpSpPr>
              <a:grpSpLocks/>
            </p:cNvGrpSpPr>
            <p:nvPr/>
          </p:nvGrpSpPr>
          <p:grpSpPr bwMode="auto">
            <a:xfrm>
              <a:off x="172" y="3744"/>
              <a:ext cx="470" cy="240"/>
              <a:chOff x="172" y="3744"/>
              <a:chExt cx="470" cy="240"/>
            </a:xfrm>
          </p:grpSpPr>
          <p:grpSp>
            <p:nvGrpSpPr>
              <p:cNvPr id="465975" name="Group 1041"/>
              <p:cNvGrpSpPr>
                <a:grpSpLocks/>
              </p:cNvGrpSpPr>
              <p:nvPr/>
            </p:nvGrpSpPr>
            <p:grpSpPr bwMode="auto">
              <a:xfrm>
                <a:off x="172" y="3744"/>
                <a:ext cx="470" cy="240"/>
                <a:chOff x="172" y="3744"/>
                <a:chExt cx="470" cy="240"/>
              </a:xfrm>
            </p:grpSpPr>
            <p:sp>
              <p:nvSpPr>
                <p:cNvPr id="465977" name="Oval 1042"/>
                <p:cNvSpPr>
                  <a:spLocks noChangeArrowheads="1"/>
                </p:cNvSpPr>
                <p:nvPr/>
              </p:nvSpPr>
              <p:spPr bwMode="auto">
                <a:xfrm>
                  <a:off x="498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5978" name="Rectangle 1043"/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5979" name="Oval 1044"/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5976" name="Rectangle 1045"/>
              <p:cNvSpPr>
                <a:spLocks noChangeArrowheads="1"/>
              </p:cNvSpPr>
              <p:nvPr/>
            </p:nvSpPr>
            <p:spPr bwMode="auto">
              <a:xfrm>
                <a:off x="528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5970" name="Group 1046"/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465971" name="Oval 1047"/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72" name="Rectangle 1048"/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73" name="Oval 1049"/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74" name="Rectangle 1050"/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5936" name="Line 1051"/>
          <p:cNvSpPr>
            <a:spLocks noChangeShapeType="1"/>
          </p:cNvSpPr>
          <p:nvPr/>
        </p:nvSpPr>
        <p:spPr bwMode="auto">
          <a:xfrm>
            <a:off x="7772400" y="1562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37" name="Line 1052"/>
          <p:cNvSpPr>
            <a:spLocks noChangeShapeType="1"/>
          </p:cNvSpPr>
          <p:nvPr/>
        </p:nvSpPr>
        <p:spPr bwMode="auto">
          <a:xfrm flipH="1">
            <a:off x="4267200" y="15621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65938" name="Group 1053"/>
          <p:cNvGrpSpPr>
            <a:grpSpLocks/>
          </p:cNvGrpSpPr>
          <p:nvPr/>
        </p:nvGrpSpPr>
        <p:grpSpPr bwMode="auto">
          <a:xfrm rot="10800000">
            <a:off x="5562601" y="1381125"/>
            <a:ext cx="746125" cy="381000"/>
            <a:chOff x="172" y="3744"/>
            <a:chExt cx="470" cy="240"/>
          </a:xfrm>
        </p:grpSpPr>
        <p:grpSp>
          <p:nvGrpSpPr>
            <p:cNvPr id="465958" name="Group 1054"/>
            <p:cNvGrpSpPr>
              <a:grpSpLocks/>
            </p:cNvGrpSpPr>
            <p:nvPr/>
          </p:nvGrpSpPr>
          <p:grpSpPr bwMode="auto">
            <a:xfrm>
              <a:off x="172" y="3744"/>
              <a:ext cx="470" cy="240"/>
              <a:chOff x="172" y="3744"/>
              <a:chExt cx="470" cy="240"/>
            </a:xfrm>
          </p:grpSpPr>
          <p:grpSp>
            <p:nvGrpSpPr>
              <p:cNvPr id="465964" name="Group 1055"/>
              <p:cNvGrpSpPr>
                <a:grpSpLocks/>
              </p:cNvGrpSpPr>
              <p:nvPr/>
            </p:nvGrpSpPr>
            <p:grpSpPr bwMode="auto">
              <a:xfrm>
                <a:off x="172" y="3744"/>
                <a:ext cx="470" cy="240"/>
                <a:chOff x="172" y="3744"/>
                <a:chExt cx="470" cy="240"/>
              </a:xfrm>
            </p:grpSpPr>
            <p:sp>
              <p:nvSpPr>
                <p:cNvPr id="465966" name="Oval 1056"/>
                <p:cNvSpPr>
                  <a:spLocks noChangeArrowheads="1"/>
                </p:cNvSpPr>
                <p:nvPr/>
              </p:nvSpPr>
              <p:spPr bwMode="auto">
                <a:xfrm>
                  <a:off x="498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5967" name="Rectangle 1057"/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5968" name="Oval 1058"/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5965" name="Rectangle 1059"/>
              <p:cNvSpPr>
                <a:spLocks noChangeArrowheads="1"/>
              </p:cNvSpPr>
              <p:nvPr/>
            </p:nvSpPr>
            <p:spPr bwMode="auto">
              <a:xfrm>
                <a:off x="528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65959" name="Group 1060"/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465960" name="Oval 1061"/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61" name="Rectangle 1062"/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62" name="Oval 1063"/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5963" name="Rectangle 1064"/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5939" name="Line 1065"/>
          <p:cNvSpPr>
            <a:spLocks noChangeShapeType="1"/>
          </p:cNvSpPr>
          <p:nvPr/>
        </p:nvSpPr>
        <p:spPr bwMode="auto">
          <a:xfrm flipH="1">
            <a:off x="6238875" y="15621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40" name="Rectangle 1066"/>
          <p:cNvSpPr>
            <a:spLocks noChangeAspect="1" noChangeArrowheads="1"/>
          </p:cNvSpPr>
          <p:nvPr/>
        </p:nvSpPr>
        <p:spPr bwMode="auto">
          <a:xfrm>
            <a:off x="3622675" y="2771775"/>
            <a:ext cx="4821238" cy="36988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1" name="Rectangle 1067"/>
          <p:cNvSpPr>
            <a:spLocks noChangeAspect="1" noChangeArrowheads="1"/>
          </p:cNvSpPr>
          <p:nvPr/>
        </p:nvSpPr>
        <p:spPr bwMode="auto">
          <a:xfrm>
            <a:off x="7102475" y="1925638"/>
            <a:ext cx="1341438" cy="368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2" name="Rectangle 1068"/>
          <p:cNvSpPr>
            <a:spLocks noChangeAspect="1" noChangeArrowheads="1"/>
          </p:cNvSpPr>
          <p:nvPr/>
        </p:nvSpPr>
        <p:spPr bwMode="auto">
          <a:xfrm>
            <a:off x="3622675" y="1925638"/>
            <a:ext cx="1265238" cy="368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3" name="Rectangle 1069"/>
          <p:cNvSpPr>
            <a:spLocks noChangeAspect="1" noChangeArrowheads="1"/>
          </p:cNvSpPr>
          <p:nvPr/>
        </p:nvSpPr>
        <p:spPr bwMode="auto">
          <a:xfrm>
            <a:off x="3622675" y="2413000"/>
            <a:ext cx="4821238" cy="3698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4" name="Rectangle 1070"/>
          <p:cNvSpPr>
            <a:spLocks noChangeAspect="1" noChangeArrowheads="1"/>
          </p:cNvSpPr>
          <p:nvPr/>
        </p:nvSpPr>
        <p:spPr bwMode="auto">
          <a:xfrm>
            <a:off x="3622675" y="2198688"/>
            <a:ext cx="4821238" cy="368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5" name="Rectangle 1071"/>
          <p:cNvSpPr>
            <a:spLocks noChangeArrowheads="1"/>
          </p:cNvSpPr>
          <p:nvPr/>
        </p:nvSpPr>
        <p:spPr bwMode="auto">
          <a:xfrm>
            <a:off x="5478463" y="2865438"/>
            <a:ext cx="97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ゲート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6" name="Line 1072"/>
          <p:cNvSpPr>
            <a:spLocks noChangeShapeType="1"/>
          </p:cNvSpPr>
          <p:nvPr/>
        </p:nvSpPr>
        <p:spPr bwMode="auto">
          <a:xfrm>
            <a:off x="3124200" y="260508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47" name="Rectangle 1073"/>
          <p:cNvSpPr>
            <a:spLocks noChangeArrowheads="1"/>
          </p:cNvSpPr>
          <p:nvPr/>
        </p:nvSpPr>
        <p:spPr bwMode="auto">
          <a:xfrm>
            <a:off x="3200400" y="3729038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8" name="Rectangle 1074"/>
          <p:cNvSpPr>
            <a:spLocks noChangeArrowheads="1"/>
          </p:cNvSpPr>
          <p:nvPr/>
        </p:nvSpPr>
        <p:spPr bwMode="auto">
          <a:xfrm>
            <a:off x="4343400" y="46482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49" name="Rectangle 1075"/>
          <p:cNvSpPr>
            <a:spLocks noChangeArrowheads="1"/>
          </p:cNvSpPr>
          <p:nvPr/>
        </p:nvSpPr>
        <p:spPr bwMode="auto">
          <a:xfrm>
            <a:off x="6248400" y="4389411"/>
            <a:ext cx="609600" cy="1382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5951" name="Object 3"/>
              <p:cNvSpPr txBox="1"/>
              <p:nvPr/>
            </p:nvSpPr>
            <p:spPr bwMode="auto">
              <a:xfrm>
                <a:off x="6849174" y="3724275"/>
                <a:ext cx="3999354" cy="666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r>
                        <a:rPr lang="ja-JP" alt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ja-JP" alt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ja-JP" alt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6595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9174" y="3724275"/>
                <a:ext cx="3999354" cy="666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5952" name="Line 1078"/>
          <p:cNvSpPr>
            <a:spLocks noChangeShapeType="1"/>
          </p:cNvSpPr>
          <p:nvPr/>
        </p:nvSpPr>
        <p:spPr bwMode="auto">
          <a:xfrm flipH="1" flipV="1">
            <a:off x="6810375" y="253365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5953" name="Rectangle 1079"/>
          <p:cNvSpPr>
            <a:spLocks noChangeArrowheads="1"/>
          </p:cNvSpPr>
          <p:nvPr/>
        </p:nvSpPr>
        <p:spPr bwMode="auto">
          <a:xfrm>
            <a:off x="3778250" y="2330450"/>
            <a:ext cx="465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–  –  –  –  –  –  –  –  –  –  –  –  –  –  –  –  –  –  –  –  –  –  </a:t>
            </a:r>
          </a:p>
        </p:txBody>
      </p:sp>
      <p:graphicFrame>
        <p:nvGraphicFramePr>
          <p:cNvPr id="465954" name="Object 4"/>
          <p:cNvGraphicFramePr>
            <a:graphicFrameLocks noChangeAspect="1"/>
          </p:cNvGraphicFramePr>
          <p:nvPr/>
        </p:nvGraphicFramePr>
        <p:xfrm>
          <a:off x="2054226" y="1828800"/>
          <a:ext cx="9175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41300" imgH="228600" progId="Equation.3">
                  <p:embed/>
                </p:oleObj>
              </mc:Choice>
              <mc:Fallback>
                <p:oleObj name="数式" r:id="rId5" imgW="241300" imgH="228600" progId="Equation.3">
                  <p:embed/>
                  <p:pic>
                    <p:nvPicPr>
                      <p:cNvPr id="4659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6" y="1828800"/>
                        <a:ext cx="9175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55" name="Object 5"/>
          <p:cNvGraphicFramePr>
            <a:graphicFrameLocks noChangeAspect="1"/>
          </p:cNvGraphicFramePr>
          <p:nvPr/>
        </p:nvGraphicFramePr>
        <p:xfrm>
          <a:off x="6473826" y="728664"/>
          <a:ext cx="9175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241300" imgH="228600" progId="Equation.3">
                  <p:embed/>
                </p:oleObj>
              </mc:Choice>
              <mc:Fallback>
                <p:oleObj name="数式" r:id="rId7" imgW="241300" imgH="228600" progId="Equation.3">
                  <p:embed/>
                  <p:pic>
                    <p:nvPicPr>
                      <p:cNvPr id="4659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6" y="728664"/>
                        <a:ext cx="91757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56" name="Rectangle 1082"/>
          <p:cNvSpPr>
            <a:spLocks noChangeArrowheads="1"/>
          </p:cNvSpPr>
          <p:nvPr/>
        </p:nvSpPr>
        <p:spPr bwMode="auto">
          <a:xfrm>
            <a:off x="3733800" y="2693781"/>
            <a:ext cx="464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 + + + + + + + + + + + + + + + + + + + + + + 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オブジェクト 1"/>
              <p:cNvSpPr txBox="1"/>
              <p:nvPr/>
            </p:nvSpPr>
            <p:spPr bwMode="auto">
              <a:xfrm>
                <a:off x="4306888" y="4448175"/>
                <a:ext cx="6901680" cy="1323975"/>
              </a:xfrm>
              <a:prstGeom prst="rect">
                <a:avLst/>
              </a:prstGeom>
              <a:noFill/>
              <a:ln w="412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ja-JP" alt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𝑑𝑟𝑖𝑓𝑡</m:t>
                          </m:r>
                        </m:sub>
                      </m:sSub>
                      <m:sSub>
                        <m:sSubPr>
                          <m:ctrlP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ja-JP" alt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ja-JP" alt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60" name="オブジェクト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888" y="4448175"/>
                <a:ext cx="6901680" cy="1323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412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5926" name="Text Box 1030"/>
          <p:cNvSpPr txBox="1">
            <a:spLocks noChangeAspect="1" noChangeArrowheads="1"/>
          </p:cNvSpPr>
          <p:nvPr/>
        </p:nvSpPr>
        <p:spPr bwMode="auto">
          <a:xfrm>
            <a:off x="4252913" y="1638301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ソース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27" name="Text Box 1031"/>
          <p:cNvSpPr txBox="1">
            <a:spLocks noChangeAspect="1" noChangeArrowheads="1"/>
          </p:cNvSpPr>
          <p:nvPr/>
        </p:nvSpPr>
        <p:spPr bwMode="auto">
          <a:xfrm>
            <a:off x="6600825" y="1638301"/>
            <a:ext cx="118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ドレイン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5957" name="Rectangle 1083"/>
          <p:cNvSpPr>
            <a:spLocks noChangeArrowheads="1"/>
          </p:cNvSpPr>
          <p:nvPr/>
        </p:nvSpPr>
        <p:spPr bwMode="auto">
          <a:xfrm>
            <a:off x="7146925" y="5486401"/>
            <a:ext cx="2909888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理想的な場合</a:t>
            </a:r>
            <a:endParaRPr kumimoji="1" lang="en-US" altLang="ja-JP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B9D9C-17FA-D905-3EA7-834D8984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F8D628E-E2C7-11DF-13C1-4B59F5A66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865114"/>
            <a:ext cx="3749744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</a:rPr>
              <a:t>n</a:t>
            </a:r>
            <a:r>
              <a:rPr lang="ja-JP" altLang="en-US" b="1" dirty="0">
                <a:solidFill>
                  <a:srgbClr val="000000"/>
                </a:solidFill>
              </a:rPr>
              <a:t>チャネル</a:t>
            </a:r>
            <a:r>
              <a:rPr lang="en-US" altLang="ja-JP" b="1" dirty="0">
                <a:solidFill>
                  <a:srgbClr val="000000"/>
                </a:solidFill>
              </a:rPr>
              <a:t>MOS FET</a:t>
            </a:r>
          </a:p>
        </p:txBody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B0372559-F0BA-645D-E713-91568934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FET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vs.</a:t>
            </a: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 </a:t>
            </a: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TFT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C9B11-A748-48B4-7FA7-68D8881E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4" y="3305846"/>
            <a:ext cx="5533643" cy="8092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CFE47C3-1ED8-ABCF-F27A-9FC155B4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87" y="2139191"/>
            <a:ext cx="1762021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n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+</a:t>
            </a:r>
            <a:r>
              <a:rPr lang="en-US" altLang="ja-JP" sz="2000" b="1" dirty="0">
                <a:solidFill>
                  <a:srgbClr val="FF0000"/>
                </a:solidFill>
              </a:rPr>
              <a:t> c-Si contact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CF5AABB-E335-04F7-47AD-1E2F30D6AA46}"/>
              </a:ext>
            </a:extLst>
          </p:cNvPr>
          <p:cNvSpPr>
            <a:spLocks/>
          </p:cNvSpPr>
          <p:nvPr/>
        </p:nvSpPr>
        <p:spPr bwMode="auto">
          <a:xfrm>
            <a:off x="1917871" y="3305846"/>
            <a:ext cx="271558" cy="444689"/>
          </a:xfrm>
          <a:custGeom>
            <a:avLst/>
            <a:gdLst>
              <a:gd name="T0" fmla="*/ 2147483646 w 106"/>
              <a:gd name="T1" fmla="*/ 0 h 161"/>
              <a:gd name="T2" fmla="*/ 2147483646 w 106"/>
              <a:gd name="T3" fmla="*/ 2147483646 h 161"/>
              <a:gd name="T4" fmla="*/ 2147483646 w 106"/>
              <a:gd name="T5" fmla="*/ 2147483646 h 161"/>
              <a:gd name="T6" fmla="*/ 2147483646 w 106"/>
              <a:gd name="T7" fmla="*/ 2147483646 h 161"/>
              <a:gd name="T8" fmla="*/ 0 w 106"/>
              <a:gd name="T9" fmla="*/ 2147483646 h 161"/>
              <a:gd name="T10" fmla="*/ 2147483646 w 106"/>
              <a:gd name="T11" fmla="*/ 2147483646 h 161"/>
              <a:gd name="T12" fmla="*/ 2147483646 w 106"/>
              <a:gd name="T13" fmla="*/ 2147483646 h 161"/>
              <a:gd name="T14" fmla="*/ 2147483646 w 106"/>
              <a:gd name="T15" fmla="*/ 2147483646 h 1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61">
                <a:moveTo>
                  <a:pt x="25" y="0"/>
                </a:moveTo>
                <a:cubicBezTo>
                  <a:pt x="21" y="12"/>
                  <a:pt x="17" y="25"/>
                  <a:pt x="13" y="37"/>
                </a:cubicBezTo>
                <a:cubicBezTo>
                  <a:pt x="11" y="43"/>
                  <a:pt x="7" y="56"/>
                  <a:pt x="7" y="56"/>
                </a:cubicBezTo>
                <a:cubicBezTo>
                  <a:pt x="9" y="66"/>
                  <a:pt x="15" y="77"/>
                  <a:pt x="13" y="87"/>
                </a:cubicBezTo>
                <a:cubicBezTo>
                  <a:pt x="12" y="93"/>
                  <a:pt x="0" y="93"/>
                  <a:pt x="0" y="99"/>
                </a:cubicBezTo>
                <a:cubicBezTo>
                  <a:pt x="0" y="114"/>
                  <a:pt x="25" y="116"/>
                  <a:pt x="38" y="124"/>
                </a:cubicBezTo>
                <a:cubicBezTo>
                  <a:pt x="100" y="161"/>
                  <a:pt x="104" y="158"/>
                  <a:pt x="106" y="161"/>
                </a:cubicBezTo>
                <a:lnTo>
                  <a:pt x="53" y="144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B173403-C5E0-D32F-86DD-2F73C3240C6B}"/>
              </a:ext>
            </a:extLst>
          </p:cNvPr>
          <p:cNvSpPr>
            <a:spLocks/>
          </p:cNvSpPr>
          <p:nvPr/>
        </p:nvSpPr>
        <p:spPr bwMode="auto">
          <a:xfrm>
            <a:off x="647183" y="3289273"/>
            <a:ext cx="1442334" cy="290015"/>
          </a:xfrm>
          <a:custGeom>
            <a:avLst/>
            <a:gdLst>
              <a:gd name="T0" fmla="*/ 2147483646 w 563"/>
              <a:gd name="T1" fmla="*/ 2147483646 h 105"/>
              <a:gd name="T2" fmla="*/ 2147483646 w 563"/>
              <a:gd name="T3" fmla="*/ 2147483646 h 105"/>
              <a:gd name="T4" fmla="*/ 2147483646 w 563"/>
              <a:gd name="T5" fmla="*/ 2147483646 h 105"/>
              <a:gd name="T6" fmla="*/ 2147483646 w 563"/>
              <a:gd name="T7" fmla="*/ 2147483646 h 105"/>
              <a:gd name="T8" fmla="*/ 2147483646 w 563"/>
              <a:gd name="T9" fmla="*/ 2147483646 h 105"/>
              <a:gd name="T10" fmla="*/ 2147483646 w 563"/>
              <a:gd name="T11" fmla="*/ 2147483646 h 105"/>
              <a:gd name="T12" fmla="*/ 2147483646 w 563"/>
              <a:gd name="T13" fmla="*/ 2147483646 h 105"/>
              <a:gd name="T14" fmla="*/ 2147483646 w 563"/>
              <a:gd name="T15" fmla="*/ 2147483646 h 105"/>
              <a:gd name="T16" fmla="*/ 2147483646 w 563"/>
              <a:gd name="T17" fmla="*/ 2147483646 h 105"/>
              <a:gd name="T18" fmla="*/ 2147483646 w 563"/>
              <a:gd name="T19" fmla="*/ 2147483646 h 105"/>
              <a:gd name="T20" fmla="*/ 2147483646 w 563"/>
              <a:gd name="T21" fmla="*/ 2147483646 h 105"/>
              <a:gd name="T22" fmla="*/ 2147483646 w 563"/>
              <a:gd name="T23" fmla="*/ 2147483646 h 105"/>
              <a:gd name="T24" fmla="*/ 2147483646 w 563"/>
              <a:gd name="T25" fmla="*/ 2147483646 h 105"/>
              <a:gd name="T26" fmla="*/ 2147483646 w 563"/>
              <a:gd name="T27" fmla="*/ 2147483646 h 105"/>
              <a:gd name="T28" fmla="*/ 2147483646 w 563"/>
              <a:gd name="T29" fmla="*/ 2147483646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3" h="105">
                <a:moveTo>
                  <a:pt x="477" y="6"/>
                </a:moveTo>
                <a:cubicBezTo>
                  <a:pt x="563" y="6"/>
                  <a:pt x="525" y="5"/>
                  <a:pt x="537" y="5"/>
                </a:cubicBezTo>
                <a:cubicBezTo>
                  <a:pt x="549" y="5"/>
                  <a:pt x="547" y="0"/>
                  <a:pt x="548" y="9"/>
                </a:cubicBezTo>
                <a:cubicBezTo>
                  <a:pt x="549" y="18"/>
                  <a:pt x="547" y="43"/>
                  <a:pt x="546" y="56"/>
                </a:cubicBezTo>
                <a:cubicBezTo>
                  <a:pt x="545" y="69"/>
                  <a:pt x="543" y="80"/>
                  <a:pt x="539" y="86"/>
                </a:cubicBezTo>
                <a:cubicBezTo>
                  <a:pt x="535" y="92"/>
                  <a:pt x="534" y="92"/>
                  <a:pt x="522" y="95"/>
                </a:cubicBezTo>
                <a:cubicBezTo>
                  <a:pt x="510" y="98"/>
                  <a:pt x="530" y="100"/>
                  <a:pt x="464" y="102"/>
                </a:cubicBezTo>
                <a:cubicBezTo>
                  <a:pt x="398" y="104"/>
                  <a:pt x="197" y="105"/>
                  <a:pt x="128" y="104"/>
                </a:cubicBezTo>
                <a:cubicBezTo>
                  <a:pt x="59" y="103"/>
                  <a:pt x="67" y="104"/>
                  <a:pt x="50" y="98"/>
                </a:cubicBezTo>
                <a:cubicBezTo>
                  <a:pt x="33" y="92"/>
                  <a:pt x="30" y="78"/>
                  <a:pt x="26" y="69"/>
                </a:cubicBezTo>
                <a:cubicBezTo>
                  <a:pt x="22" y="60"/>
                  <a:pt x="24" y="52"/>
                  <a:pt x="24" y="44"/>
                </a:cubicBezTo>
                <a:cubicBezTo>
                  <a:pt x="24" y="36"/>
                  <a:pt x="23" y="27"/>
                  <a:pt x="24" y="21"/>
                </a:cubicBezTo>
                <a:cubicBezTo>
                  <a:pt x="25" y="15"/>
                  <a:pt x="19" y="10"/>
                  <a:pt x="27" y="8"/>
                </a:cubicBezTo>
                <a:cubicBezTo>
                  <a:pt x="35" y="6"/>
                  <a:pt x="0" y="6"/>
                  <a:pt x="75" y="6"/>
                </a:cubicBezTo>
                <a:cubicBezTo>
                  <a:pt x="150" y="6"/>
                  <a:pt x="393" y="6"/>
                  <a:pt x="477" y="6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2C2D7-701C-F0A5-5DDF-A3FAD795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652" y="3305846"/>
            <a:ext cx="1967518" cy="26515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F24141-6557-919F-6AE9-F3BF69EED4F3}"/>
              </a:ext>
            </a:extLst>
          </p:cNvPr>
          <p:cNvSpPr>
            <a:spLocks/>
          </p:cNvSpPr>
          <p:nvPr/>
        </p:nvSpPr>
        <p:spPr bwMode="auto">
          <a:xfrm>
            <a:off x="3898199" y="3283749"/>
            <a:ext cx="1442334" cy="290015"/>
          </a:xfrm>
          <a:custGeom>
            <a:avLst/>
            <a:gdLst>
              <a:gd name="T0" fmla="*/ 2147483646 w 563"/>
              <a:gd name="T1" fmla="*/ 2147483646 h 105"/>
              <a:gd name="T2" fmla="*/ 2147483646 w 563"/>
              <a:gd name="T3" fmla="*/ 2147483646 h 105"/>
              <a:gd name="T4" fmla="*/ 2147483646 w 563"/>
              <a:gd name="T5" fmla="*/ 2147483646 h 105"/>
              <a:gd name="T6" fmla="*/ 2147483646 w 563"/>
              <a:gd name="T7" fmla="*/ 2147483646 h 105"/>
              <a:gd name="T8" fmla="*/ 2147483646 w 563"/>
              <a:gd name="T9" fmla="*/ 2147483646 h 105"/>
              <a:gd name="T10" fmla="*/ 2147483646 w 563"/>
              <a:gd name="T11" fmla="*/ 2147483646 h 105"/>
              <a:gd name="T12" fmla="*/ 2147483646 w 563"/>
              <a:gd name="T13" fmla="*/ 2147483646 h 105"/>
              <a:gd name="T14" fmla="*/ 2147483646 w 563"/>
              <a:gd name="T15" fmla="*/ 2147483646 h 105"/>
              <a:gd name="T16" fmla="*/ 2147483646 w 563"/>
              <a:gd name="T17" fmla="*/ 2147483646 h 105"/>
              <a:gd name="T18" fmla="*/ 2147483646 w 563"/>
              <a:gd name="T19" fmla="*/ 2147483646 h 105"/>
              <a:gd name="T20" fmla="*/ 2147483646 w 563"/>
              <a:gd name="T21" fmla="*/ 2147483646 h 105"/>
              <a:gd name="T22" fmla="*/ 2147483646 w 563"/>
              <a:gd name="T23" fmla="*/ 2147483646 h 105"/>
              <a:gd name="T24" fmla="*/ 2147483646 w 563"/>
              <a:gd name="T25" fmla="*/ 2147483646 h 105"/>
              <a:gd name="T26" fmla="*/ 2147483646 w 563"/>
              <a:gd name="T27" fmla="*/ 2147483646 h 105"/>
              <a:gd name="T28" fmla="*/ 2147483646 w 563"/>
              <a:gd name="T29" fmla="*/ 2147483646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3" h="105">
                <a:moveTo>
                  <a:pt x="477" y="6"/>
                </a:moveTo>
                <a:cubicBezTo>
                  <a:pt x="563" y="6"/>
                  <a:pt x="525" y="5"/>
                  <a:pt x="537" y="5"/>
                </a:cubicBezTo>
                <a:cubicBezTo>
                  <a:pt x="549" y="5"/>
                  <a:pt x="547" y="0"/>
                  <a:pt x="548" y="9"/>
                </a:cubicBezTo>
                <a:cubicBezTo>
                  <a:pt x="549" y="18"/>
                  <a:pt x="547" y="43"/>
                  <a:pt x="546" y="56"/>
                </a:cubicBezTo>
                <a:cubicBezTo>
                  <a:pt x="545" y="69"/>
                  <a:pt x="543" y="80"/>
                  <a:pt x="539" y="86"/>
                </a:cubicBezTo>
                <a:cubicBezTo>
                  <a:pt x="535" y="92"/>
                  <a:pt x="534" y="92"/>
                  <a:pt x="522" y="95"/>
                </a:cubicBezTo>
                <a:cubicBezTo>
                  <a:pt x="510" y="98"/>
                  <a:pt x="530" y="100"/>
                  <a:pt x="464" y="102"/>
                </a:cubicBezTo>
                <a:cubicBezTo>
                  <a:pt x="398" y="104"/>
                  <a:pt x="197" y="105"/>
                  <a:pt x="128" y="104"/>
                </a:cubicBezTo>
                <a:cubicBezTo>
                  <a:pt x="59" y="103"/>
                  <a:pt x="67" y="104"/>
                  <a:pt x="50" y="98"/>
                </a:cubicBezTo>
                <a:cubicBezTo>
                  <a:pt x="33" y="92"/>
                  <a:pt x="30" y="78"/>
                  <a:pt x="26" y="69"/>
                </a:cubicBezTo>
                <a:cubicBezTo>
                  <a:pt x="22" y="60"/>
                  <a:pt x="24" y="52"/>
                  <a:pt x="24" y="44"/>
                </a:cubicBezTo>
                <a:cubicBezTo>
                  <a:pt x="24" y="36"/>
                  <a:pt x="23" y="27"/>
                  <a:pt x="24" y="21"/>
                </a:cubicBezTo>
                <a:cubicBezTo>
                  <a:pt x="25" y="15"/>
                  <a:pt x="19" y="10"/>
                  <a:pt x="27" y="8"/>
                </a:cubicBezTo>
                <a:cubicBezTo>
                  <a:pt x="35" y="6"/>
                  <a:pt x="0" y="6"/>
                  <a:pt x="75" y="6"/>
                </a:cubicBezTo>
                <a:cubicBezTo>
                  <a:pt x="150" y="6"/>
                  <a:pt x="393" y="6"/>
                  <a:pt x="477" y="6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E22897-B874-9CFB-6B74-6508CD0AE013}"/>
              </a:ext>
            </a:extLst>
          </p:cNvPr>
          <p:cNvSpPr>
            <a:spLocks/>
          </p:cNvSpPr>
          <p:nvPr/>
        </p:nvSpPr>
        <p:spPr bwMode="auto">
          <a:xfrm>
            <a:off x="1930682" y="3040689"/>
            <a:ext cx="2213457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B0A82A-E416-24A7-A756-E1BAD11EC0F5}"/>
              </a:ext>
            </a:extLst>
          </p:cNvPr>
          <p:cNvSpPr>
            <a:spLocks/>
          </p:cNvSpPr>
          <p:nvPr/>
        </p:nvSpPr>
        <p:spPr bwMode="auto">
          <a:xfrm>
            <a:off x="823953" y="3040689"/>
            <a:ext cx="1106728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9D60FCB-A832-8B11-5226-AE148878DD71}"/>
              </a:ext>
            </a:extLst>
          </p:cNvPr>
          <p:cNvSpPr>
            <a:spLocks/>
          </p:cNvSpPr>
          <p:nvPr/>
        </p:nvSpPr>
        <p:spPr bwMode="auto">
          <a:xfrm>
            <a:off x="2053652" y="2775532"/>
            <a:ext cx="1844548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F244FCB-4E6F-07A8-DFAA-F4414A202ACA}"/>
              </a:ext>
            </a:extLst>
          </p:cNvPr>
          <p:cNvSpPr>
            <a:spLocks/>
          </p:cNvSpPr>
          <p:nvPr/>
        </p:nvSpPr>
        <p:spPr bwMode="auto">
          <a:xfrm>
            <a:off x="5127898" y="3040689"/>
            <a:ext cx="614849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043DBA3-A5B8-35F6-E12A-3A7E78D55BF9}"/>
              </a:ext>
            </a:extLst>
          </p:cNvPr>
          <p:cNvSpPr>
            <a:spLocks/>
          </p:cNvSpPr>
          <p:nvPr/>
        </p:nvSpPr>
        <p:spPr bwMode="auto">
          <a:xfrm>
            <a:off x="4082654" y="3040689"/>
            <a:ext cx="1106728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9F8E4E8-468D-B6AC-17FE-D9EE5BF99E47}"/>
              </a:ext>
            </a:extLst>
          </p:cNvPr>
          <p:cNvSpPr>
            <a:spLocks/>
          </p:cNvSpPr>
          <p:nvPr/>
        </p:nvSpPr>
        <p:spPr bwMode="auto">
          <a:xfrm>
            <a:off x="209104" y="3040689"/>
            <a:ext cx="614849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19FC3BF-16CE-BFB8-E5A2-C7C020FA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47" y="2043760"/>
            <a:ext cx="2252540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チャネル </a:t>
            </a:r>
            <a:r>
              <a:rPr lang="en-US" altLang="ja-JP" sz="2000" b="1" dirty="0">
                <a:solidFill>
                  <a:srgbClr val="FF0000"/>
                </a:solidFill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</a:rPr>
              <a:t>反転</a:t>
            </a:r>
            <a:r>
              <a:rPr lang="en-US" altLang="ja-JP" sz="2000" b="1" dirty="0">
                <a:solidFill>
                  <a:srgbClr val="FF0000"/>
                </a:solidFill>
              </a:rPr>
              <a:t>n</a:t>
            </a:r>
            <a:r>
              <a:rPr lang="ja-JP" altLang="en-US" sz="2000" b="1" dirty="0">
                <a:solidFill>
                  <a:srgbClr val="FF0000"/>
                </a:solidFill>
              </a:rPr>
              <a:t>型</a:t>
            </a:r>
            <a:r>
              <a:rPr lang="en-US" altLang="ja-JP" sz="2000" b="1" dirty="0">
                <a:solidFill>
                  <a:srgbClr val="FF0000"/>
                </a:solidFill>
              </a:rPr>
              <a:t>)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1A89BD96-A9F1-6414-F77A-13CB90C4E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2034" y="2557230"/>
            <a:ext cx="260337" cy="91519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99D9023-C432-C78C-DD67-2B8F7E0BD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366" y="2464799"/>
            <a:ext cx="210074" cy="95429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099028FD-634D-1678-8811-7D6894DCB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441" y="4101317"/>
            <a:ext cx="0" cy="3977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D2FC01-8C00-82CC-C188-6D9AC27D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471" y="4366474"/>
            <a:ext cx="245940" cy="26515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8D9BB-EB52-492B-930B-3A8FF70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410" y="4187277"/>
            <a:ext cx="2186817" cy="5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00"/>
                </a:solidFill>
              </a:rPr>
              <a:t>Substrate bias</a:t>
            </a:r>
          </a:p>
        </p:txBody>
      </p:sp>
      <p:sp>
        <p:nvSpPr>
          <p:cNvPr id="176258" name="Rectangle 92">
            <a:extLst>
              <a:ext uri="{FF2B5EF4-FFF2-40B4-BE49-F238E27FC236}">
                <a16:creationId xmlns:a16="http://schemas.microsoft.com/office/drawing/2014/main" id="{CEF22EB6-48E7-E32E-3172-784E956E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41" y="2633061"/>
            <a:ext cx="800219" cy="4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</a:rPr>
              <a:t>ソース</a:t>
            </a:r>
          </a:p>
        </p:txBody>
      </p:sp>
      <p:sp>
        <p:nvSpPr>
          <p:cNvPr id="176267" name="Rectangle 101">
            <a:extLst>
              <a:ext uri="{FF2B5EF4-FFF2-40B4-BE49-F238E27FC236}">
                <a16:creationId xmlns:a16="http://schemas.microsoft.com/office/drawing/2014/main" id="{512C1930-A067-F851-8318-B9B03AD25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893" y="1666464"/>
            <a:ext cx="1960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thermal SiO</a:t>
            </a:r>
            <a:r>
              <a:rPr lang="en-US" altLang="ja-JP" sz="2000" baseline="-25000" dirty="0">
                <a:solidFill>
                  <a:srgbClr val="000000"/>
                </a:solidFill>
              </a:rPr>
              <a:t>2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</a:rPr>
              <a:t>etc</a:t>
            </a:r>
            <a:r>
              <a:rPr lang="en-US" altLang="ja-JP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6268" name="Line 102">
            <a:extLst>
              <a:ext uri="{FF2B5EF4-FFF2-40B4-BE49-F238E27FC236}">
                <a16:creationId xmlns:a16="http://schemas.microsoft.com/office/drawing/2014/main" id="{FFBC675E-9632-3BA2-256E-3EBCB7F92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7815" y="2084681"/>
            <a:ext cx="543313" cy="114021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6135" name="Rectangle 92">
            <a:extLst>
              <a:ext uri="{FF2B5EF4-FFF2-40B4-BE49-F238E27FC236}">
                <a16:creationId xmlns:a16="http://schemas.microsoft.com/office/drawing/2014/main" id="{0550FE87-A396-410C-0590-4A3C595B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189" y="2638881"/>
            <a:ext cx="934871" cy="4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</a:rPr>
              <a:t>ドレイン</a:t>
            </a:r>
          </a:p>
        </p:txBody>
      </p:sp>
      <p:sp>
        <p:nvSpPr>
          <p:cNvPr id="176136" name="Text Box 16">
            <a:extLst>
              <a:ext uri="{FF2B5EF4-FFF2-40B4-BE49-F238E27FC236}">
                <a16:creationId xmlns:a16="http://schemas.microsoft.com/office/drawing/2014/main" id="{E92717EA-61CF-AA02-88AA-D5D739B4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51" y="3615666"/>
            <a:ext cx="798617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</a:rPr>
              <a:t>p</a:t>
            </a:r>
            <a:r>
              <a:rPr lang="ja-JP" altLang="en-US" sz="2000" b="1" dirty="0">
                <a:solidFill>
                  <a:srgbClr val="000000"/>
                </a:solidFill>
              </a:rPr>
              <a:t>型</a:t>
            </a:r>
            <a:r>
              <a:rPr lang="en-US" altLang="ja-JP" sz="2000" b="1" dirty="0">
                <a:solidFill>
                  <a:srgbClr val="000000"/>
                </a:solidFill>
              </a:rPr>
              <a:t>Si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A9DE5925-5D82-21E8-F16A-43B76462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826" y="882265"/>
            <a:ext cx="3948517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00"/>
                </a:solidFill>
              </a:rPr>
              <a:t>n</a:t>
            </a:r>
            <a:r>
              <a:rPr lang="ja-JP" altLang="en-US" b="1" dirty="0">
                <a:solidFill>
                  <a:srgbClr val="000000"/>
                </a:solidFill>
              </a:rPr>
              <a:t>チャネル酸化物</a:t>
            </a:r>
            <a:r>
              <a:rPr lang="en-US" altLang="ja-JP" b="1" dirty="0">
                <a:solidFill>
                  <a:srgbClr val="000000"/>
                </a:solidFill>
              </a:rPr>
              <a:t>TFT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39582FD4-FB20-8721-BEB6-9314F8837227}"/>
              </a:ext>
            </a:extLst>
          </p:cNvPr>
          <p:cNvSpPr>
            <a:spLocks/>
          </p:cNvSpPr>
          <p:nvPr/>
        </p:nvSpPr>
        <p:spPr bwMode="auto">
          <a:xfrm>
            <a:off x="7907353" y="3322997"/>
            <a:ext cx="271558" cy="444689"/>
          </a:xfrm>
          <a:custGeom>
            <a:avLst/>
            <a:gdLst>
              <a:gd name="T0" fmla="*/ 2147483646 w 106"/>
              <a:gd name="T1" fmla="*/ 0 h 161"/>
              <a:gd name="T2" fmla="*/ 2147483646 w 106"/>
              <a:gd name="T3" fmla="*/ 2147483646 h 161"/>
              <a:gd name="T4" fmla="*/ 2147483646 w 106"/>
              <a:gd name="T5" fmla="*/ 2147483646 h 161"/>
              <a:gd name="T6" fmla="*/ 2147483646 w 106"/>
              <a:gd name="T7" fmla="*/ 2147483646 h 161"/>
              <a:gd name="T8" fmla="*/ 0 w 106"/>
              <a:gd name="T9" fmla="*/ 2147483646 h 161"/>
              <a:gd name="T10" fmla="*/ 2147483646 w 106"/>
              <a:gd name="T11" fmla="*/ 2147483646 h 161"/>
              <a:gd name="T12" fmla="*/ 2147483646 w 106"/>
              <a:gd name="T13" fmla="*/ 2147483646 h 161"/>
              <a:gd name="T14" fmla="*/ 2147483646 w 106"/>
              <a:gd name="T15" fmla="*/ 2147483646 h 1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61">
                <a:moveTo>
                  <a:pt x="25" y="0"/>
                </a:moveTo>
                <a:cubicBezTo>
                  <a:pt x="21" y="12"/>
                  <a:pt x="17" y="25"/>
                  <a:pt x="13" y="37"/>
                </a:cubicBezTo>
                <a:cubicBezTo>
                  <a:pt x="11" y="43"/>
                  <a:pt x="7" y="56"/>
                  <a:pt x="7" y="56"/>
                </a:cubicBezTo>
                <a:cubicBezTo>
                  <a:pt x="9" y="66"/>
                  <a:pt x="15" y="77"/>
                  <a:pt x="13" y="87"/>
                </a:cubicBezTo>
                <a:cubicBezTo>
                  <a:pt x="12" y="93"/>
                  <a:pt x="0" y="93"/>
                  <a:pt x="0" y="99"/>
                </a:cubicBezTo>
                <a:cubicBezTo>
                  <a:pt x="0" y="114"/>
                  <a:pt x="25" y="116"/>
                  <a:pt x="38" y="124"/>
                </a:cubicBezTo>
                <a:cubicBezTo>
                  <a:pt x="100" y="161"/>
                  <a:pt x="104" y="158"/>
                  <a:pt x="106" y="161"/>
                </a:cubicBezTo>
                <a:lnTo>
                  <a:pt x="53" y="144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FEB9F6A4-FB31-460A-9793-A056526028E8}"/>
              </a:ext>
            </a:extLst>
          </p:cNvPr>
          <p:cNvSpPr>
            <a:spLocks/>
          </p:cNvSpPr>
          <p:nvPr/>
        </p:nvSpPr>
        <p:spPr bwMode="auto">
          <a:xfrm>
            <a:off x="7920164" y="3057840"/>
            <a:ext cx="2213457" cy="461665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E2D700CD-37C9-56B1-E04C-DC81B3FB6B3A}"/>
              </a:ext>
            </a:extLst>
          </p:cNvPr>
          <p:cNvSpPr>
            <a:spLocks/>
          </p:cNvSpPr>
          <p:nvPr/>
        </p:nvSpPr>
        <p:spPr bwMode="auto">
          <a:xfrm>
            <a:off x="6813435" y="3057840"/>
            <a:ext cx="1106728" cy="461665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7D11DCFE-9A35-CDAD-2FEC-0DB091E6D8CD}"/>
              </a:ext>
            </a:extLst>
          </p:cNvPr>
          <p:cNvSpPr>
            <a:spLocks/>
          </p:cNvSpPr>
          <p:nvPr/>
        </p:nvSpPr>
        <p:spPr bwMode="auto">
          <a:xfrm>
            <a:off x="8043134" y="2792683"/>
            <a:ext cx="1844548" cy="265157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C6DBDDC0-BC2F-DB30-5E80-FE5796C8B63D}"/>
              </a:ext>
            </a:extLst>
          </p:cNvPr>
          <p:cNvSpPr>
            <a:spLocks/>
          </p:cNvSpPr>
          <p:nvPr/>
        </p:nvSpPr>
        <p:spPr bwMode="auto">
          <a:xfrm>
            <a:off x="11117380" y="3057840"/>
            <a:ext cx="614849" cy="461665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D27723AD-8CBC-0DD2-F21A-8AAF72DFAB31}"/>
              </a:ext>
            </a:extLst>
          </p:cNvPr>
          <p:cNvSpPr>
            <a:spLocks/>
          </p:cNvSpPr>
          <p:nvPr/>
        </p:nvSpPr>
        <p:spPr bwMode="auto">
          <a:xfrm>
            <a:off x="10072136" y="3057840"/>
            <a:ext cx="1106728" cy="461665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FF98D305-2ACF-10B0-C145-3B56CE9CBD3E}"/>
              </a:ext>
            </a:extLst>
          </p:cNvPr>
          <p:cNvSpPr>
            <a:spLocks/>
          </p:cNvSpPr>
          <p:nvPr/>
        </p:nvSpPr>
        <p:spPr bwMode="auto">
          <a:xfrm>
            <a:off x="6198586" y="3057840"/>
            <a:ext cx="614849" cy="461665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87CC353A-48B8-AA08-73B9-E50BC8A2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404" y="1883670"/>
            <a:ext cx="2273379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チャネル </a:t>
            </a:r>
            <a:r>
              <a:rPr lang="en-US" altLang="ja-JP" sz="2000" b="1" dirty="0">
                <a:solidFill>
                  <a:srgbClr val="FF0000"/>
                </a:solidFill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</a:rPr>
              <a:t>蓄積</a:t>
            </a:r>
            <a:r>
              <a:rPr lang="en-US" altLang="ja-JP" sz="2000" b="1" dirty="0">
                <a:solidFill>
                  <a:srgbClr val="FF0000"/>
                </a:solidFill>
              </a:rPr>
              <a:t>n</a:t>
            </a:r>
            <a:r>
              <a:rPr lang="ja-JP" altLang="en-US" sz="2000" b="1" dirty="0">
                <a:solidFill>
                  <a:srgbClr val="FF0000"/>
                </a:solidFill>
              </a:rPr>
              <a:t>型</a:t>
            </a:r>
            <a:r>
              <a:rPr lang="en-US" altLang="ja-JP" sz="2000" b="1" dirty="0">
                <a:solidFill>
                  <a:srgbClr val="FF0000"/>
                </a:solidFill>
              </a:rPr>
              <a:t>)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Line 18">
            <a:extLst>
              <a:ext uri="{FF2B5EF4-FFF2-40B4-BE49-F238E27FC236}">
                <a16:creationId xmlns:a16="http://schemas.microsoft.com/office/drawing/2014/main" id="{A38899A7-C809-8008-949E-46FF52F59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6717" y="2243217"/>
            <a:ext cx="210074" cy="95429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2" name="Rectangle 92">
            <a:extLst>
              <a:ext uri="{FF2B5EF4-FFF2-40B4-BE49-F238E27FC236}">
                <a16:creationId xmlns:a16="http://schemas.microsoft.com/office/drawing/2014/main" id="{5F0CDB05-3D81-D758-4D38-8A5C4FC6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923" y="2650212"/>
            <a:ext cx="800219" cy="4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</a:rPr>
              <a:t>ソース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:a16="http://schemas.microsoft.com/office/drawing/2014/main" id="{1D3220F6-1D0E-F348-BF17-3FCAD4C4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5" y="1683615"/>
            <a:ext cx="1960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thermal SiO</a:t>
            </a:r>
            <a:r>
              <a:rPr lang="en-US" altLang="ja-JP" sz="2000" baseline="-25000" dirty="0">
                <a:solidFill>
                  <a:srgbClr val="000000"/>
                </a:solidFill>
              </a:rPr>
              <a:t>2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</a:rPr>
              <a:t>etc</a:t>
            </a:r>
            <a:r>
              <a:rPr lang="en-US" altLang="ja-JP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4" name="Line 102">
            <a:extLst>
              <a:ext uri="{FF2B5EF4-FFF2-40B4-BE49-F238E27FC236}">
                <a16:creationId xmlns:a16="http://schemas.microsoft.com/office/drawing/2014/main" id="{C2EFC47E-2DF2-C803-351D-756913113E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7297" y="2101832"/>
            <a:ext cx="543313" cy="114021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C9358112-7EB7-00D7-810E-F225FF3D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671" y="2656032"/>
            <a:ext cx="934871" cy="4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</a:rPr>
              <a:t>ドレイン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2E6B515-5388-A9C0-00D7-09BCCB8B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586" y="3319701"/>
            <a:ext cx="5533643" cy="461665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" name="Text Box 16">
            <a:extLst>
              <a:ext uri="{FF2B5EF4-FFF2-40B4-BE49-F238E27FC236}">
                <a16:creationId xmlns:a16="http://schemas.microsoft.com/office/drawing/2014/main" id="{DC3F3BD0-013E-2609-F4AB-C6E1CB51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658" y="3376074"/>
            <a:ext cx="896399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</a:rPr>
              <a:t>ガラス</a:t>
            </a:r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DB4EED48-B53E-1756-A680-89FFA49F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196" y="4783851"/>
            <a:ext cx="427873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チャネル構造</a:t>
            </a:r>
            <a:r>
              <a:rPr lang="en-US" altLang="ja-JP" b="1" dirty="0">
                <a:solidFill>
                  <a:srgbClr val="FF0000"/>
                </a:solidFill>
              </a:rPr>
              <a:t>: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  <a:r>
              <a:rPr lang="en-US" altLang="ja-JP" b="1" dirty="0">
                <a:solidFill>
                  <a:srgbClr val="FF0000"/>
                </a:solidFill>
              </a:rPr>
              <a:t>PN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en-US" altLang="ja-JP" b="1" dirty="0">
                <a:solidFill>
                  <a:srgbClr val="FF0000"/>
                </a:solidFill>
              </a:rPr>
              <a:t>on</a:t>
            </a:r>
            <a:r>
              <a:rPr lang="ja-JP" altLang="en-US" b="1" dirty="0">
                <a:solidFill>
                  <a:srgbClr val="FF0000"/>
                </a:solidFill>
              </a:rPr>
              <a:t>動作時</a:t>
            </a:r>
            <a:r>
              <a:rPr lang="en-US" altLang="ja-JP" b="1" dirty="0">
                <a:solidFill>
                  <a:srgbClr val="FF0000"/>
                </a:solidFill>
              </a:rPr>
              <a:t>: N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  <a:r>
              <a:rPr lang="en-US" altLang="ja-JP" b="1" dirty="0">
                <a:solidFill>
                  <a:srgbClr val="FF0000"/>
                </a:solidFill>
              </a:rPr>
              <a:t>NN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      </a:t>
            </a:r>
            <a:r>
              <a:rPr lang="en-US" altLang="ja-JP" b="1" dirty="0">
                <a:solidFill>
                  <a:srgbClr val="FF0000"/>
                </a:solidFill>
              </a:rPr>
              <a:t>off</a:t>
            </a:r>
            <a:r>
              <a:rPr lang="ja-JP" altLang="en-US" b="1" dirty="0">
                <a:solidFill>
                  <a:srgbClr val="FF0000"/>
                </a:solidFill>
              </a:rPr>
              <a:t>動作</a:t>
            </a:r>
            <a:r>
              <a:rPr lang="en-US" altLang="ja-JP" b="1" dirty="0">
                <a:solidFill>
                  <a:srgbClr val="FF0000"/>
                </a:solidFill>
              </a:rPr>
              <a:t>: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  <a:r>
              <a:rPr lang="en-US" altLang="ja-JP" b="1" dirty="0">
                <a:solidFill>
                  <a:srgbClr val="FF0000"/>
                </a:solidFill>
              </a:rPr>
              <a:t>P</a:t>
            </a:r>
            <a:r>
              <a:rPr lang="ja-JP" altLang="en-US" b="1" dirty="0">
                <a:solidFill>
                  <a:srgbClr val="FF0000"/>
                </a:solidFill>
              </a:rPr>
              <a:t>逆接合</a:t>
            </a:r>
            <a:endParaRPr lang="en-US" altLang="ja-JP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        </a:t>
            </a:r>
            <a:r>
              <a:rPr lang="ja-JP" altLang="en-US" b="1" dirty="0">
                <a:solidFill>
                  <a:srgbClr val="FF0000"/>
                </a:solidFill>
              </a:rPr>
              <a:t>　　　　と低い</a:t>
            </a:r>
            <a:r>
              <a:rPr lang="en-US" altLang="ja-JP" b="1" dirty="0" err="1">
                <a:solidFill>
                  <a:srgbClr val="FF0000"/>
                </a:solidFill>
              </a:rPr>
              <a:t>I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off</a:t>
            </a:r>
            <a:endParaRPr lang="en-US" altLang="ja-JP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 Box 16">
            <a:extLst>
              <a:ext uri="{FF2B5EF4-FFF2-40B4-BE49-F238E27FC236}">
                <a16:creationId xmlns:a16="http://schemas.microsoft.com/office/drawing/2014/main" id="{2D703933-69C0-D5F4-16DE-6536E6AF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4783851"/>
            <a:ext cx="55707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チャネル構造</a:t>
            </a:r>
            <a:r>
              <a:rPr lang="en-US" altLang="ja-JP" b="1" dirty="0">
                <a:solidFill>
                  <a:srgbClr val="FF0000"/>
                </a:solidFill>
              </a:rPr>
              <a:t>: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NN</a:t>
            </a:r>
            <a:r>
              <a:rPr lang="en-US" altLang="ja-JP" b="1" baseline="30000" dirty="0">
                <a:solidFill>
                  <a:srgbClr val="FF0000"/>
                </a:solidFill>
              </a:rPr>
              <a:t>-</a:t>
            </a:r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ja-JP" altLang="en-US" b="1" baseline="30000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(MN</a:t>
            </a:r>
            <a:r>
              <a:rPr lang="en-US" altLang="ja-JP" b="1" baseline="30000" dirty="0">
                <a:solidFill>
                  <a:srgbClr val="FF0000"/>
                </a:solidFill>
              </a:rPr>
              <a:t>-</a:t>
            </a:r>
            <a:r>
              <a:rPr lang="en-US" altLang="ja-JP" b="1" dirty="0">
                <a:solidFill>
                  <a:srgbClr val="FF0000"/>
                </a:solidFill>
              </a:rPr>
              <a:t>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en-US" altLang="ja-JP" b="1" dirty="0">
                <a:solidFill>
                  <a:srgbClr val="FF0000"/>
                </a:solidFill>
              </a:rPr>
              <a:t>on</a:t>
            </a:r>
            <a:r>
              <a:rPr lang="ja-JP" altLang="en-US" b="1" dirty="0">
                <a:solidFill>
                  <a:srgbClr val="FF0000"/>
                </a:solidFill>
              </a:rPr>
              <a:t>動作時</a:t>
            </a:r>
            <a:r>
              <a:rPr lang="en-US" altLang="ja-JP" b="1" dirty="0">
                <a:solidFill>
                  <a:srgbClr val="FF0000"/>
                </a:solidFill>
              </a:rPr>
              <a:t>: NNN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(MNM)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 </a:t>
            </a:r>
            <a:r>
              <a:rPr lang="en-US" altLang="ja-JP" b="1" dirty="0">
                <a:solidFill>
                  <a:srgbClr val="FF0000"/>
                </a:solidFill>
              </a:rPr>
              <a:t>off</a:t>
            </a:r>
            <a:r>
              <a:rPr lang="ja-JP" altLang="en-US" b="1" dirty="0">
                <a:solidFill>
                  <a:srgbClr val="FF0000"/>
                </a:solidFill>
              </a:rPr>
              <a:t>動作</a:t>
            </a:r>
            <a:r>
              <a:rPr lang="en-US" altLang="ja-JP" b="1" dirty="0">
                <a:solidFill>
                  <a:srgbClr val="FF0000"/>
                </a:solidFill>
              </a:rPr>
              <a:t>:</a:t>
            </a:r>
            <a:r>
              <a:rPr lang="ja-JP" altLang="en-US" b="1" dirty="0">
                <a:solidFill>
                  <a:srgbClr val="FF0000"/>
                </a:solidFill>
              </a:rPr>
              <a:t> チャネルの低い</a:t>
            </a:r>
            <a:r>
              <a:rPr lang="en-US" altLang="ja-JP" b="1" dirty="0" err="1">
                <a:solidFill>
                  <a:srgbClr val="FF0000"/>
                </a:solidFill>
              </a:rPr>
              <a:t>I</a:t>
            </a:r>
            <a:r>
              <a:rPr lang="en-US" altLang="ja-JP" b="1" baseline="-25000" dirty="0" err="1">
                <a:solidFill>
                  <a:srgbClr val="FF0000"/>
                </a:solidFill>
              </a:rPr>
              <a:t>off</a:t>
            </a:r>
            <a:endParaRPr lang="en-US" altLang="ja-JP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>
            <a:extLst>
              <a:ext uri="{FF2B5EF4-FFF2-40B4-BE49-F238E27FC236}">
                <a16:creationId xmlns:a16="http://schemas.microsoft.com/office/drawing/2014/main" id="{4CEBAE55-2CE0-5695-9032-A4EC289D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487243"/>
            <a:ext cx="25146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FF804B-6A01-D2C0-7042-D4E404A42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7292" y="116632"/>
            <a:ext cx="9144000" cy="838200"/>
          </a:xfrm>
        </p:spPr>
        <p:txBody>
          <a:bodyPr/>
          <a:lstStyle/>
          <a:p>
            <a:pPr algn="ctr" eaLnBrk="1" hangingPunct="1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平面型電界効果型トランジスタの構造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0F856-B752-28D9-2400-FF3B4207A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6" y="2061816"/>
            <a:ext cx="3429000" cy="4651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18E2DF-2096-4FCA-7D0D-FFE9C866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281" y="1509366"/>
            <a:ext cx="15271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c-Si contact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B2231F2-04ED-B3FF-9E5E-B8B7C186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556" y="2069753"/>
            <a:ext cx="774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c-Si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A9A9984-63B9-CB9C-F70F-E3E0A06FDC0C}"/>
              </a:ext>
            </a:extLst>
          </p:cNvPr>
          <p:cNvSpPr>
            <a:spLocks/>
          </p:cNvSpPr>
          <p:nvPr/>
        </p:nvSpPr>
        <p:spPr bwMode="auto">
          <a:xfrm>
            <a:off x="1324718" y="2061816"/>
            <a:ext cx="168275" cy="255587"/>
          </a:xfrm>
          <a:custGeom>
            <a:avLst/>
            <a:gdLst>
              <a:gd name="T0" fmla="*/ 2147483646 w 106"/>
              <a:gd name="T1" fmla="*/ 0 h 161"/>
              <a:gd name="T2" fmla="*/ 2147483646 w 106"/>
              <a:gd name="T3" fmla="*/ 2147483646 h 161"/>
              <a:gd name="T4" fmla="*/ 2147483646 w 106"/>
              <a:gd name="T5" fmla="*/ 2147483646 h 161"/>
              <a:gd name="T6" fmla="*/ 2147483646 w 106"/>
              <a:gd name="T7" fmla="*/ 2147483646 h 161"/>
              <a:gd name="T8" fmla="*/ 0 w 106"/>
              <a:gd name="T9" fmla="*/ 2147483646 h 161"/>
              <a:gd name="T10" fmla="*/ 2147483646 w 106"/>
              <a:gd name="T11" fmla="*/ 2147483646 h 161"/>
              <a:gd name="T12" fmla="*/ 2147483646 w 106"/>
              <a:gd name="T13" fmla="*/ 2147483646 h 161"/>
              <a:gd name="T14" fmla="*/ 2147483646 w 106"/>
              <a:gd name="T15" fmla="*/ 2147483646 h 1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" h="161">
                <a:moveTo>
                  <a:pt x="25" y="0"/>
                </a:moveTo>
                <a:cubicBezTo>
                  <a:pt x="21" y="12"/>
                  <a:pt x="17" y="25"/>
                  <a:pt x="13" y="37"/>
                </a:cubicBezTo>
                <a:cubicBezTo>
                  <a:pt x="11" y="43"/>
                  <a:pt x="7" y="56"/>
                  <a:pt x="7" y="56"/>
                </a:cubicBezTo>
                <a:cubicBezTo>
                  <a:pt x="9" y="66"/>
                  <a:pt x="15" y="77"/>
                  <a:pt x="13" y="87"/>
                </a:cubicBezTo>
                <a:cubicBezTo>
                  <a:pt x="12" y="93"/>
                  <a:pt x="0" y="93"/>
                  <a:pt x="0" y="99"/>
                </a:cubicBezTo>
                <a:cubicBezTo>
                  <a:pt x="0" y="114"/>
                  <a:pt x="25" y="116"/>
                  <a:pt x="38" y="124"/>
                </a:cubicBezTo>
                <a:cubicBezTo>
                  <a:pt x="100" y="161"/>
                  <a:pt x="104" y="158"/>
                  <a:pt x="106" y="161"/>
                </a:cubicBezTo>
                <a:lnTo>
                  <a:pt x="53" y="144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C2B61AB-1F83-DA0F-AA02-9CC3FD6770E9}"/>
              </a:ext>
            </a:extLst>
          </p:cNvPr>
          <p:cNvSpPr>
            <a:spLocks/>
          </p:cNvSpPr>
          <p:nvPr/>
        </p:nvSpPr>
        <p:spPr bwMode="auto">
          <a:xfrm>
            <a:off x="537318" y="2052291"/>
            <a:ext cx="893763" cy="166687"/>
          </a:xfrm>
          <a:custGeom>
            <a:avLst/>
            <a:gdLst>
              <a:gd name="T0" fmla="*/ 2147483646 w 563"/>
              <a:gd name="T1" fmla="*/ 2147483646 h 105"/>
              <a:gd name="T2" fmla="*/ 2147483646 w 563"/>
              <a:gd name="T3" fmla="*/ 2147483646 h 105"/>
              <a:gd name="T4" fmla="*/ 2147483646 w 563"/>
              <a:gd name="T5" fmla="*/ 2147483646 h 105"/>
              <a:gd name="T6" fmla="*/ 2147483646 w 563"/>
              <a:gd name="T7" fmla="*/ 2147483646 h 105"/>
              <a:gd name="T8" fmla="*/ 2147483646 w 563"/>
              <a:gd name="T9" fmla="*/ 2147483646 h 105"/>
              <a:gd name="T10" fmla="*/ 2147483646 w 563"/>
              <a:gd name="T11" fmla="*/ 2147483646 h 105"/>
              <a:gd name="T12" fmla="*/ 2147483646 w 563"/>
              <a:gd name="T13" fmla="*/ 2147483646 h 105"/>
              <a:gd name="T14" fmla="*/ 2147483646 w 563"/>
              <a:gd name="T15" fmla="*/ 2147483646 h 105"/>
              <a:gd name="T16" fmla="*/ 2147483646 w 563"/>
              <a:gd name="T17" fmla="*/ 2147483646 h 105"/>
              <a:gd name="T18" fmla="*/ 2147483646 w 563"/>
              <a:gd name="T19" fmla="*/ 2147483646 h 105"/>
              <a:gd name="T20" fmla="*/ 2147483646 w 563"/>
              <a:gd name="T21" fmla="*/ 2147483646 h 105"/>
              <a:gd name="T22" fmla="*/ 2147483646 w 563"/>
              <a:gd name="T23" fmla="*/ 2147483646 h 105"/>
              <a:gd name="T24" fmla="*/ 2147483646 w 563"/>
              <a:gd name="T25" fmla="*/ 2147483646 h 105"/>
              <a:gd name="T26" fmla="*/ 2147483646 w 563"/>
              <a:gd name="T27" fmla="*/ 2147483646 h 105"/>
              <a:gd name="T28" fmla="*/ 2147483646 w 563"/>
              <a:gd name="T29" fmla="*/ 2147483646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3" h="105">
                <a:moveTo>
                  <a:pt x="477" y="6"/>
                </a:moveTo>
                <a:cubicBezTo>
                  <a:pt x="563" y="6"/>
                  <a:pt x="525" y="5"/>
                  <a:pt x="537" y="5"/>
                </a:cubicBezTo>
                <a:cubicBezTo>
                  <a:pt x="549" y="5"/>
                  <a:pt x="547" y="0"/>
                  <a:pt x="548" y="9"/>
                </a:cubicBezTo>
                <a:cubicBezTo>
                  <a:pt x="549" y="18"/>
                  <a:pt x="547" y="43"/>
                  <a:pt x="546" y="56"/>
                </a:cubicBezTo>
                <a:cubicBezTo>
                  <a:pt x="545" y="69"/>
                  <a:pt x="543" y="80"/>
                  <a:pt x="539" y="86"/>
                </a:cubicBezTo>
                <a:cubicBezTo>
                  <a:pt x="535" y="92"/>
                  <a:pt x="534" y="92"/>
                  <a:pt x="522" y="95"/>
                </a:cubicBezTo>
                <a:cubicBezTo>
                  <a:pt x="510" y="98"/>
                  <a:pt x="530" y="100"/>
                  <a:pt x="464" y="102"/>
                </a:cubicBezTo>
                <a:cubicBezTo>
                  <a:pt x="398" y="104"/>
                  <a:pt x="197" y="105"/>
                  <a:pt x="128" y="104"/>
                </a:cubicBezTo>
                <a:cubicBezTo>
                  <a:pt x="59" y="103"/>
                  <a:pt x="67" y="104"/>
                  <a:pt x="50" y="98"/>
                </a:cubicBezTo>
                <a:cubicBezTo>
                  <a:pt x="33" y="92"/>
                  <a:pt x="30" y="78"/>
                  <a:pt x="26" y="69"/>
                </a:cubicBezTo>
                <a:cubicBezTo>
                  <a:pt x="22" y="60"/>
                  <a:pt x="24" y="52"/>
                  <a:pt x="24" y="44"/>
                </a:cubicBezTo>
                <a:cubicBezTo>
                  <a:pt x="24" y="36"/>
                  <a:pt x="23" y="27"/>
                  <a:pt x="24" y="21"/>
                </a:cubicBezTo>
                <a:cubicBezTo>
                  <a:pt x="25" y="15"/>
                  <a:pt x="19" y="10"/>
                  <a:pt x="27" y="8"/>
                </a:cubicBezTo>
                <a:cubicBezTo>
                  <a:pt x="35" y="6"/>
                  <a:pt x="0" y="6"/>
                  <a:pt x="75" y="6"/>
                </a:cubicBezTo>
                <a:cubicBezTo>
                  <a:pt x="150" y="6"/>
                  <a:pt x="393" y="6"/>
                  <a:pt x="477" y="6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FC9F65-5640-292C-2FAE-ECF33A84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856" y="2061816"/>
            <a:ext cx="1219200" cy="1524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B2C62F5-E7F2-15E5-4178-D32082DA49D0}"/>
              </a:ext>
            </a:extLst>
          </p:cNvPr>
          <p:cNvSpPr>
            <a:spLocks/>
          </p:cNvSpPr>
          <p:nvPr/>
        </p:nvSpPr>
        <p:spPr bwMode="auto">
          <a:xfrm>
            <a:off x="2551856" y="2049116"/>
            <a:ext cx="893763" cy="166687"/>
          </a:xfrm>
          <a:custGeom>
            <a:avLst/>
            <a:gdLst>
              <a:gd name="T0" fmla="*/ 2147483646 w 563"/>
              <a:gd name="T1" fmla="*/ 2147483646 h 105"/>
              <a:gd name="T2" fmla="*/ 2147483646 w 563"/>
              <a:gd name="T3" fmla="*/ 2147483646 h 105"/>
              <a:gd name="T4" fmla="*/ 2147483646 w 563"/>
              <a:gd name="T5" fmla="*/ 2147483646 h 105"/>
              <a:gd name="T6" fmla="*/ 2147483646 w 563"/>
              <a:gd name="T7" fmla="*/ 2147483646 h 105"/>
              <a:gd name="T8" fmla="*/ 2147483646 w 563"/>
              <a:gd name="T9" fmla="*/ 2147483646 h 105"/>
              <a:gd name="T10" fmla="*/ 2147483646 w 563"/>
              <a:gd name="T11" fmla="*/ 2147483646 h 105"/>
              <a:gd name="T12" fmla="*/ 2147483646 w 563"/>
              <a:gd name="T13" fmla="*/ 2147483646 h 105"/>
              <a:gd name="T14" fmla="*/ 2147483646 w 563"/>
              <a:gd name="T15" fmla="*/ 2147483646 h 105"/>
              <a:gd name="T16" fmla="*/ 2147483646 w 563"/>
              <a:gd name="T17" fmla="*/ 2147483646 h 105"/>
              <a:gd name="T18" fmla="*/ 2147483646 w 563"/>
              <a:gd name="T19" fmla="*/ 2147483646 h 105"/>
              <a:gd name="T20" fmla="*/ 2147483646 w 563"/>
              <a:gd name="T21" fmla="*/ 2147483646 h 105"/>
              <a:gd name="T22" fmla="*/ 2147483646 w 563"/>
              <a:gd name="T23" fmla="*/ 2147483646 h 105"/>
              <a:gd name="T24" fmla="*/ 2147483646 w 563"/>
              <a:gd name="T25" fmla="*/ 2147483646 h 105"/>
              <a:gd name="T26" fmla="*/ 2147483646 w 563"/>
              <a:gd name="T27" fmla="*/ 2147483646 h 105"/>
              <a:gd name="T28" fmla="*/ 2147483646 w 563"/>
              <a:gd name="T29" fmla="*/ 2147483646 h 1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3" h="105">
                <a:moveTo>
                  <a:pt x="477" y="6"/>
                </a:moveTo>
                <a:cubicBezTo>
                  <a:pt x="563" y="6"/>
                  <a:pt x="525" y="5"/>
                  <a:pt x="537" y="5"/>
                </a:cubicBezTo>
                <a:cubicBezTo>
                  <a:pt x="549" y="5"/>
                  <a:pt x="547" y="0"/>
                  <a:pt x="548" y="9"/>
                </a:cubicBezTo>
                <a:cubicBezTo>
                  <a:pt x="549" y="18"/>
                  <a:pt x="547" y="43"/>
                  <a:pt x="546" y="56"/>
                </a:cubicBezTo>
                <a:cubicBezTo>
                  <a:pt x="545" y="69"/>
                  <a:pt x="543" y="80"/>
                  <a:pt x="539" y="86"/>
                </a:cubicBezTo>
                <a:cubicBezTo>
                  <a:pt x="535" y="92"/>
                  <a:pt x="534" y="92"/>
                  <a:pt x="522" y="95"/>
                </a:cubicBezTo>
                <a:cubicBezTo>
                  <a:pt x="510" y="98"/>
                  <a:pt x="530" y="100"/>
                  <a:pt x="464" y="102"/>
                </a:cubicBezTo>
                <a:cubicBezTo>
                  <a:pt x="398" y="104"/>
                  <a:pt x="197" y="105"/>
                  <a:pt x="128" y="104"/>
                </a:cubicBezTo>
                <a:cubicBezTo>
                  <a:pt x="59" y="103"/>
                  <a:pt x="67" y="104"/>
                  <a:pt x="50" y="98"/>
                </a:cubicBezTo>
                <a:cubicBezTo>
                  <a:pt x="33" y="92"/>
                  <a:pt x="30" y="78"/>
                  <a:pt x="26" y="69"/>
                </a:cubicBezTo>
                <a:cubicBezTo>
                  <a:pt x="22" y="60"/>
                  <a:pt x="24" y="52"/>
                  <a:pt x="24" y="44"/>
                </a:cubicBezTo>
                <a:cubicBezTo>
                  <a:pt x="24" y="36"/>
                  <a:pt x="23" y="27"/>
                  <a:pt x="24" y="21"/>
                </a:cubicBezTo>
                <a:cubicBezTo>
                  <a:pt x="25" y="15"/>
                  <a:pt x="19" y="10"/>
                  <a:pt x="27" y="8"/>
                </a:cubicBezTo>
                <a:cubicBezTo>
                  <a:pt x="35" y="6"/>
                  <a:pt x="0" y="6"/>
                  <a:pt x="75" y="6"/>
                </a:cubicBezTo>
                <a:cubicBezTo>
                  <a:pt x="150" y="6"/>
                  <a:pt x="393" y="6"/>
                  <a:pt x="477" y="6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15DA8B6-C787-337B-7C53-CAEA50028FFD}"/>
              </a:ext>
            </a:extLst>
          </p:cNvPr>
          <p:cNvSpPr>
            <a:spLocks/>
          </p:cNvSpPr>
          <p:nvPr/>
        </p:nvSpPr>
        <p:spPr bwMode="auto">
          <a:xfrm>
            <a:off x="1332656" y="1909416"/>
            <a:ext cx="13716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5922CD7-4153-C76C-4C29-08EAA47AB573}"/>
              </a:ext>
            </a:extLst>
          </p:cNvPr>
          <p:cNvSpPr>
            <a:spLocks/>
          </p:cNvSpPr>
          <p:nvPr/>
        </p:nvSpPr>
        <p:spPr bwMode="auto">
          <a:xfrm>
            <a:off x="646856" y="1909416"/>
            <a:ext cx="6858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D5550AD-CC2A-63A1-2117-D90865A0F9A5}"/>
              </a:ext>
            </a:extLst>
          </p:cNvPr>
          <p:cNvSpPr>
            <a:spLocks/>
          </p:cNvSpPr>
          <p:nvPr/>
        </p:nvSpPr>
        <p:spPr bwMode="auto">
          <a:xfrm>
            <a:off x="1408856" y="1757016"/>
            <a:ext cx="1143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51562DB-02F1-25F8-3F8E-36FD3962D27B}"/>
              </a:ext>
            </a:extLst>
          </p:cNvPr>
          <p:cNvSpPr>
            <a:spLocks/>
          </p:cNvSpPr>
          <p:nvPr/>
        </p:nvSpPr>
        <p:spPr bwMode="auto">
          <a:xfrm>
            <a:off x="3313856" y="1909416"/>
            <a:ext cx="381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70C3E8F-4F22-D067-B6D8-EF987BE7378D}"/>
              </a:ext>
            </a:extLst>
          </p:cNvPr>
          <p:cNvSpPr>
            <a:spLocks/>
          </p:cNvSpPr>
          <p:nvPr/>
        </p:nvSpPr>
        <p:spPr bwMode="auto">
          <a:xfrm>
            <a:off x="2666156" y="1909416"/>
            <a:ext cx="6858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63693DD-D21D-9B46-70D2-062C3A8EA3B9}"/>
              </a:ext>
            </a:extLst>
          </p:cNvPr>
          <p:cNvSpPr>
            <a:spLocks/>
          </p:cNvSpPr>
          <p:nvPr/>
        </p:nvSpPr>
        <p:spPr bwMode="auto">
          <a:xfrm>
            <a:off x="265856" y="1909416"/>
            <a:ext cx="381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BA46ADF1-CE98-F642-1DCC-C1FEAE4E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06" y="1315691"/>
            <a:ext cx="11318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チャネル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2ACCF7E-3FA7-BF32-CFEE-0B80A16E2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5406" y="1841153"/>
            <a:ext cx="69850" cy="2968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0A91A970-90EB-9C49-DD7B-F66B83AE1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4306" y="1688753"/>
            <a:ext cx="107950" cy="438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588E7FCF-A23D-8932-AB73-29226A0E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256" y="251901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824980-3BD9-4CAC-5822-293F26DD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056" y="267141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2834D1-9A8F-0A37-135F-7DDB3A8E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256" y="2671416"/>
            <a:ext cx="14605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Substrate bias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75CD70-74DB-1E05-EF24-F44EBEFA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306" y="2763491"/>
            <a:ext cx="34290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B08A9D06-D475-8C1D-DB5E-7EA2D6F9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506" y="2763491"/>
            <a:ext cx="2546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絶縁性基板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ガラスなど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0E2DBE7-6EF6-BAEB-7E50-C6CBC971B855}"/>
              </a:ext>
            </a:extLst>
          </p:cNvPr>
          <p:cNvSpPr>
            <a:spLocks/>
          </p:cNvSpPr>
          <p:nvPr/>
        </p:nvSpPr>
        <p:spPr bwMode="auto">
          <a:xfrm>
            <a:off x="5314106" y="2611091"/>
            <a:ext cx="1295400" cy="152400"/>
          </a:xfrm>
          <a:custGeom>
            <a:avLst/>
            <a:gdLst>
              <a:gd name="T0" fmla="*/ 2147483646 w 816"/>
              <a:gd name="T1" fmla="*/ 0 h 96"/>
              <a:gd name="T2" fmla="*/ 0 w 816"/>
              <a:gd name="T3" fmla="*/ 2147483646 h 96"/>
              <a:gd name="T4" fmla="*/ 2147483646 w 816"/>
              <a:gd name="T5" fmla="*/ 2147483646 h 96"/>
              <a:gd name="T6" fmla="*/ 2147483646 w 816"/>
              <a:gd name="T7" fmla="*/ 0 h 96"/>
              <a:gd name="T8" fmla="*/ 2147483646 w 816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96">
                <a:moveTo>
                  <a:pt x="96" y="0"/>
                </a:moveTo>
                <a:lnTo>
                  <a:pt x="0" y="96"/>
                </a:lnTo>
                <a:lnTo>
                  <a:pt x="816" y="96"/>
                </a:lnTo>
                <a:lnTo>
                  <a:pt x="720" y="0"/>
                </a:lnTo>
                <a:lnTo>
                  <a:pt x="9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AB16E8E-EE5F-240B-76F1-FF08A695829B}"/>
              </a:ext>
            </a:extLst>
          </p:cNvPr>
          <p:cNvSpPr>
            <a:spLocks/>
          </p:cNvSpPr>
          <p:nvPr/>
        </p:nvSpPr>
        <p:spPr bwMode="auto">
          <a:xfrm>
            <a:off x="4247306" y="2382491"/>
            <a:ext cx="3429000" cy="381000"/>
          </a:xfrm>
          <a:custGeom>
            <a:avLst/>
            <a:gdLst>
              <a:gd name="T0" fmla="*/ 0 w 2160"/>
              <a:gd name="T1" fmla="*/ 2147483646 h 240"/>
              <a:gd name="T2" fmla="*/ 2147483646 w 2160"/>
              <a:gd name="T3" fmla="*/ 2147483646 h 240"/>
              <a:gd name="T4" fmla="*/ 2147483646 w 2160"/>
              <a:gd name="T5" fmla="*/ 2147483646 h 240"/>
              <a:gd name="T6" fmla="*/ 2147483646 w 2160"/>
              <a:gd name="T7" fmla="*/ 2147483646 h 240"/>
              <a:gd name="T8" fmla="*/ 2147483646 w 2160"/>
              <a:gd name="T9" fmla="*/ 2147483646 h 240"/>
              <a:gd name="T10" fmla="*/ 2147483646 w 2160"/>
              <a:gd name="T11" fmla="*/ 2147483646 h 240"/>
              <a:gd name="T12" fmla="*/ 2147483646 w 2160"/>
              <a:gd name="T13" fmla="*/ 2147483646 h 240"/>
              <a:gd name="T14" fmla="*/ 2147483646 w 2160"/>
              <a:gd name="T15" fmla="*/ 2147483646 h 240"/>
              <a:gd name="T16" fmla="*/ 2147483646 w 2160"/>
              <a:gd name="T17" fmla="*/ 0 h 240"/>
              <a:gd name="T18" fmla="*/ 2147483646 w 2160"/>
              <a:gd name="T19" fmla="*/ 0 h 240"/>
              <a:gd name="T20" fmla="*/ 2147483646 w 2160"/>
              <a:gd name="T21" fmla="*/ 2147483646 h 240"/>
              <a:gd name="T22" fmla="*/ 0 w 2160"/>
              <a:gd name="T23" fmla="*/ 2147483646 h 240"/>
              <a:gd name="T24" fmla="*/ 0 w 2160"/>
              <a:gd name="T25" fmla="*/ 2147483646 h 2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" h="240">
                <a:moveTo>
                  <a:pt x="0" y="240"/>
                </a:moveTo>
                <a:lnTo>
                  <a:pt x="672" y="240"/>
                </a:lnTo>
                <a:lnTo>
                  <a:pt x="768" y="144"/>
                </a:lnTo>
                <a:lnTo>
                  <a:pt x="1392" y="144"/>
                </a:lnTo>
                <a:lnTo>
                  <a:pt x="1488" y="240"/>
                </a:lnTo>
                <a:lnTo>
                  <a:pt x="2160" y="240"/>
                </a:lnTo>
                <a:lnTo>
                  <a:pt x="2160" y="96"/>
                </a:lnTo>
                <a:lnTo>
                  <a:pt x="1536" y="96"/>
                </a:lnTo>
                <a:lnTo>
                  <a:pt x="1440" y="0"/>
                </a:lnTo>
                <a:lnTo>
                  <a:pt x="720" y="0"/>
                </a:lnTo>
                <a:lnTo>
                  <a:pt x="624" y="96"/>
                </a:lnTo>
                <a:lnTo>
                  <a:pt x="0" y="96"/>
                </a:lnTo>
                <a:lnTo>
                  <a:pt x="0" y="240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41E3A5B-C179-2D8C-05EE-81D427567B11}"/>
              </a:ext>
            </a:extLst>
          </p:cNvPr>
          <p:cNvSpPr>
            <a:spLocks/>
          </p:cNvSpPr>
          <p:nvPr/>
        </p:nvSpPr>
        <p:spPr bwMode="auto">
          <a:xfrm>
            <a:off x="5085506" y="2230091"/>
            <a:ext cx="1752600" cy="304800"/>
          </a:xfrm>
          <a:custGeom>
            <a:avLst/>
            <a:gdLst>
              <a:gd name="T0" fmla="*/ 0 w 1104"/>
              <a:gd name="T1" fmla="*/ 2147483646 h 192"/>
              <a:gd name="T2" fmla="*/ 2147483646 w 1104"/>
              <a:gd name="T3" fmla="*/ 2147483646 h 192"/>
              <a:gd name="T4" fmla="*/ 2147483646 w 1104"/>
              <a:gd name="T5" fmla="*/ 2147483646 h 192"/>
              <a:gd name="T6" fmla="*/ 2147483646 w 1104"/>
              <a:gd name="T7" fmla="*/ 2147483646 h 192"/>
              <a:gd name="T8" fmla="*/ 2147483646 w 1104"/>
              <a:gd name="T9" fmla="*/ 2147483646 h 192"/>
              <a:gd name="T10" fmla="*/ 2147483646 w 1104"/>
              <a:gd name="T11" fmla="*/ 2147483646 h 192"/>
              <a:gd name="T12" fmla="*/ 2147483646 w 1104"/>
              <a:gd name="T13" fmla="*/ 2147483646 h 192"/>
              <a:gd name="T14" fmla="*/ 2147483646 w 1104"/>
              <a:gd name="T15" fmla="*/ 2147483646 h 192"/>
              <a:gd name="T16" fmla="*/ 2147483646 w 1104"/>
              <a:gd name="T17" fmla="*/ 0 h 192"/>
              <a:gd name="T18" fmla="*/ 2147483646 w 1104"/>
              <a:gd name="T19" fmla="*/ 0 h 192"/>
              <a:gd name="T20" fmla="*/ 2147483646 w 1104"/>
              <a:gd name="T21" fmla="*/ 2147483646 h 192"/>
              <a:gd name="T22" fmla="*/ 0 w 1104"/>
              <a:gd name="T23" fmla="*/ 2147483646 h 192"/>
              <a:gd name="T24" fmla="*/ 0 w 1104"/>
              <a:gd name="T25" fmla="*/ 2147483646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192">
                <a:moveTo>
                  <a:pt x="0" y="192"/>
                </a:moveTo>
                <a:lnTo>
                  <a:pt x="96" y="192"/>
                </a:lnTo>
                <a:lnTo>
                  <a:pt x="192" y="96"/>
                </a:lnTo>
                <a:lnTo>
                  <a:pt x="912" y="96"/>
                </a:lnTo>
                <a:lnTo>
                  <a:pt x="1008" y="192"/>
                </a:lnTo>
                <a:lnTo>
                  <a:pt x="1104" y="192"/>
                </a:lnTo>
                <a:lnTo>
                  <a:pt x="1104" y="96"/>
                </a:lnTo>
                <a:lnTo>
                  <a:pt x="1002" y="96"/>
                </a:lnTo>
                <a:lnTo>
                  <a:pt x="918" y="0"/>
                </a:lnTo>
                <a:lnTo>
                  <a:pt x="192" y="0"/>
                </a:lnTo>
                <a:lnTo>
                  <a:pt x="96" y="96"/>
                </a:lnTo>
                <a:lnTo>
                  <a:pt x="0" y="96"/>
                </a:lnTo>
                <a:lnTo>
                  <a:pt x="0" y="192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DA9C2F2-A9E1-14FD-FF71-AA811D446A71}"/>
              </a:ext>
            </a:extLst>
          </p:cNvPr>
          <p:cNvSpPr>
            <a:spLocks/>
          </p:cNvSpPr>
          <p:nvPr/>
        </p:nvSpPr>
        <p:spPr bwMode="auto">
          <a:xfrm>
            <a:off x="5085506" y="2153891"/>
            <a:ext cx="1752600" cy="228600"/>
          </a:xfrm>
          <a:custGeom>
            <a:avLst/>
            <a:gdLst>
              <a:gd name="T0" fmla="*/ 0 w 1104"/>
              <a:gd name="T1" fmla="*/ 2147483646 h 144"/>
              <a:gd name="T2" fmla="*/ 2147483646 w 1104"/>
              <a:gd name="T3" fmla="*/ 2147483646 h 144"/>
              <a:gd name="T4" fmla="*/ 2147483646 w 1104"/>
              <a:gd name="T5" fmla="*/ 2147483646 h 144"/>
              <a:gd name="T6" fmla="*/ 2147483646 w 1104"/>
              <a:gd name="T7" fmla="*/ 2147483646 h 144"/>
              <a:gd name="T8" fmla="*/ 2147483646 w 1104"/>
              <a:gd name="T9" fmla="*/ 2147483646 h 144"/>
              <a:gd name="T10" fmla="*/ 2147483646 w 1104"/>
              <a:gd name="T11" fmla="*/ 2147483646 h 144"/>
              <a:gd name="T12" fmla="*/ 2147483646 w 1104"/>
              <a:gd name="T13" fmla="*/ 2147483646 h 144"/>
              <a:gd name="T14" fmla="*/ 2147483646 w 1104"/>
              <a:gd name="T15" fmla="*/ 2147483646 h 144"/>
              <a:gd name="T16" fmla="*/ 2147483646 w 1104"/>
              <a:gd name="T17" fmla="*/ 0 h 144"/>
              <a:gd name="T18" fmla="*/ 2147483646 w 1104"/>
              <a:gd name="T19" fmla="*/ 0 h 144"/>
              <a:gd name="T20" fmla="*/ 2147483646 w 1104"/>
              <a:gd name="T21" fmla="*/ 2147483646 h 144"/>
              <a:gd name="T22" fmla="*/ 0 w 1104"/>
              <a:gd name="T23" fmla="*/ 2147483646 h 144"/>
              <a:gd name="T24" fmla="*/ 0 w 1104"/>
              <a:gd name="T25" fmla="*/ 2147483646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144">
                <a:moveTo>
                  <a:pt x="0" y="144"/>
                </a:moveTo>
                <a:lnTo>
                  <a:pt x="96" y="144"/>
                </a:lnTo>
                <a:lnTo>
                  <a:pt x="192" y="48"/>
                </a:lnTo>
                <a:lnTo>
                  <a:pt x="912" y="48"/>
                </a:lnTo>
                <a:lnTo>
                  <a:pt x="1008" y="144"/>
                </a:lnTo>
                <a:lnTo>
                  <a:pt x="1104" y="144"/>
                </a:lnTo>
                <a:lnTo>
                  <a:pt x="1104" y="96"/>
                </a:lnTo>
                <a:lnTo>
                  <a:pt x="1008" y="96"/>
                </a:lnTo>
                <a:lnTo>
                  <a:pt x="912" y="0"/>
                </a:lnTo>
                <a:lnTo>
                  <a:pt x="192" y="0"/>
                </a:lnTo>
                <a:lnTo>
                  <a:pt x="96" y="96"/>
                </a:lnTo>
                <a:lnTo>
                  <a:pt x="0" y="96"/>
                </a:lnTo>
                <a:lnTo>
                  <a:pt x="0" y="144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2CACDE1-1731-B748-3AF2-763DBBF49F19}"/>
              </a:ext>
            </a:extLst>
          </p:cNvPr>
          <p:cNvSpPr>
            <a:spLocks/>
          </p:cNvSpPr>
          <p:nvPr/>
        </p:nvSpPr>
        <p:spPr bwMode="auto">
          <a:xfrm>
            <a:off x="4247306" y="1925291"/>
            <a:ext cx="1219200" cy="609600"/>
          </a:xfrm>
          <a:custGeom>
            <a:avLst/>
            <a:gdLst>
              <a:gd name="T0" fmla="*/ 0 w 768"/>
              <a:gd name="T1" fmla="*/ 2147483646 h 384"/>
              <a:gd name="T2" fmla="*/ 2147483646 w 768"/>
              <a:gd name="T3" fmla="*/ 2147483646 h 384"/>
              <a:gd name="T4" fmla="*/ 2147483646 w 768"/>
              <a:gd name="T5" fmla="*/ 2147483646 h 384"/>
              <a:gd name="T6" fmla="*/ 2147483646 w 768"/>
              <a:gd name="T7" fmla="*/ 2147483646 h 384"/>
              <a:gd name="T8" fmla="*/ 2147483646 w 768"/>
              <a:gd name="T9" fmla="*/ 2147483646 h 384"/>
              <a:gd name="T10" fmla="*/ 2147483646 w 768"/>
              <a:gd name="T11" fmla="*/ 2147483646 h 384"/>
              <a:gd name="T12" fmla="*/ 2147483646 w 768"/>
              <a:gd name="T13" fmla="*/ 0 h 384"/>
              <a:gd name="T14" fmla="*/ 2147483646 w 768"/>
              <a:gd name="T15" fmla="*/ 0 h 384"/>
              <a:gd name="T16" fmla="*/ 2147483646 w 768"/>
              <a:gd name="T17" fmla="*/ 2147483646 h 384"/>
              <a:gd name="T18" fmla="*/ 2147483646 w 768"/>
              <a:gd name="T19" fmla="*/ 2147483646 h 384"/>
              <a:gd name="T20" fmla="*/ 2147483646 w 768"/>
              <a:gd name="T21" fmla="*/ 2147483646 h 384"/>
              <a:gd name="T22" fmla="*/ 0 w 768"/>
              <a:gd name="T23" fmla="*/ 2147483646 h 384"/>
              <a:gd name="T24" fmla="*/ 0 w 768"/>
              <a:gd name="T25" fmla="*/ 2147483646 h 3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8" h="384">
                <a:moveTo>
                  <a:pt x="0" y="384"/>
                </a:moveTo>
                <a:lnTo>
                  <a:pt x="528" y="384"/>
                </a:lnTo>
                <a:lnTo>
                  <a:pt x="528" y="240"/>
                </a:lnTo>
                <a:lnTo>
                  <a:pt x="624" y="240"/>
                </a:lnTo>
                <a:lnTo>
                  <a:pt x="720" y="144"/>
                </a:lnTo>
                <a:lnTo>
                  <a:pt x="768" y="144"/>
                </a:lnTo>
                <a:lnTo>
                  <a:pt x="768" y="0"/>
                </a:lnTo>
                <a:lnTo>
                  <a:pt x="720" y="0"/>
                </a:lnTo>
                <a:lnTo>
                  <a:pt x="576" y="144"/>
                </a:lnTo>
                <a:lnTo>
                  <a:pt x="432" y="144"/>
                </a:lnTo>
                <a:lnTo>
                  <a:pt x="432" y="288"/>
                </a:lnTo>
                <a:lnTo>
                  <a:pt x="0" y="288"/>
                </a:lnTo>
                <a:lnTo>
                  <a:pt x="0" y="384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AFE08EC-9A95-7CE9-FA95-0BE64FE8AF1C}"/>
              </a:ext>
            </a:extLst>
          </p:cNvPr>
          <p:cNvSpPr>
            <a:spLocks/>
          </p:cNvSpPr>
          <p:nvPr/>
        </p:nvSpPr>
        <p:spPr bwMode="auto">
          <a:xfrm>
            <a:off x="6457106" y="1925291"/>
            <a:ext cx="1219200" cy="609600"/>
          </a:xfrm>
          <a:custGeom>
            <a:avLst/>
            <a:gdLst>
              <a:gd name="T0" fmla="*/ 2147483646 w 768"/>
              <a:gd name="T1" fmla="*/ 2147483646 h 384"/>
              <a:gd name="T2" fmla="*/ 2147483646 w 768"/>
              <a:gd name="T3" fmla="*/ 2147483646 h 384"/>
              <a:gd name="T4" fmla="*/ 2147483646 w 768"/>
              <a:gd name="T5" fmla="*/ 2147483646 h 384"/>
              <a:gd name="T6" fmla="*/ 2147483646 w 768"/>
              <a:gd name="T7" fmla="*/ 2147483646 h 384"/>
              <a:gd name="T8" fmla="*/ 2147483646 w 768"/>
              <a:gd name="T9" fmla="*/ 2147483646 h 384"/>
              <a:gd name="T10" fmla="*/ 0 w 768"/>
              <a:gd name="T11" fmla="*/ 2147483646 h 384"/>
              <a:gd name="T12" fmla="*/ 0 w 768"/>
              <a:gd name="T13" fmla="*/ 0 h 384"/>
              <a:gd name="T14" fmla="*/ 2147483646 w 768"/>
              <a:gd name="T15" fmla="*/ 0 h 384"/>
              <a:gd name="T16" fmla="*/ 2147483646 w 768"/>
              <a:gd name="T17" fmla="*/ 2147483646 h 384"/>
              <a:gd name="T18" fmla="*/ 2147483646 w 768"/>
              <a:gd name="T19" fmla="*/ 2147483646 h 384"/>
              <a:gd name="T20" fmla="*/ 2147483646 w 768"/>
              <a:gd name="T21" fmla="*/ 2147483646 h 384"/>
              <a:gd name="T22" fmla="*/ 2147483646 w 768"/>
              <a:gd name="T23" fmla="*/ 2147483646 h 384"/>
              <a:gd name="T24" fmla="*/ 2147483646 w 768"/>
              <a:gd name="T25" fmla="*/ 2147483646 h 3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68" h="384">
                <a:moveTo>
                  <a:pt x="768" y="384"/>
                </a:moveTo>
                <a:lnTo>
                  <a:pt x="240" y="384"/>
                </a:lnTo>
                <a:lnTo>
                  <a:pt x="240" y="240"/>
                </a:lnTo>
                <a:lnTo>
                  <a:pt x="144" y="240"/>
                </a:lnTo>
                <a:lnTo>
                  <a:pt x="48" y="144"/>
                </a:lnTo>
                <a:lnTo>
                  <a:pt x="0" y="144"/>
                </a:lnTo>
                <a:lnTo>
                  <a:pt x="0" y="0"/>
                </a:lnTo>
                <a:lnTo>
                  <a:pt x="48" y="0"/>
                </a:lnTo>
                <a:lnTo>
                  <a:pt x="192" y="144"/>
                </a:lnTo>
                <a:lnTo>
                  <a:pt x="330" y="144"/>
                </a:lnTo>
                <a:lnTo>
                  <a:pt x="330" y="288"/>
                </a:lnTo>
                <a:lnTo>
                  <a:pt x="768" y="288"/>
                </a:lnTo>
                <a:lnTo>
                  <a:pt x="768" y="384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02FF5-6114-BE97-756F-F87F4B62DF08}"/>
              </a:ext>
            </a:extLst>
          </p:cNvPr>
          <p:cNvSpPr>
            <a:spLocks/>
          </p:cNvSpPr>
          <p:nvPr/>
        </p:nvSpPr>
        <p:spPr bwMode="auto">
          <a:xfrm>
            <a:off x="4247306" y="1696691"/>
            <a:ext cx="3429000" cy="685800"/>
          </a:xfrm>
          <a:custGeom>
            <a:avLst/>
            <a:gdLst>
              <a:gd name="T0" fmla="*/ 0 w 2160"/>
              <a:gd name="T1" fmla="*/ 2147483646 h 432"/>
              <a:gd name="T2" fmla="*/ 2147483646 w 2160"/>
              <a:gd name="T3" fmla="*/ 2147483646 h 432"/>
              <a:gd name="T4" fmla="*/ 2147483646 w 2160"/>
              <a:gd name="T5" fmla="*/ 2147483646 h 432"/>
              <a:gd name="T6" fmla="*/ 2147483646 w 2160"/>
              <a:gd name="T7" fmla="*/ 2147483646 h 432"/>
              <a:gd name="T8" fmla="*/ 2147483646 w 2160"/>
              <a:gd name="T9" fmla="*/ 2147483646 h 432"/>
              <a:gd name="T10" fmla="*/ 2147483646 w 2160"/>
              <a:gd name="T11" fmla="*/ 2147483646 h 432"/>
              <a:gd name="T12" fmla="*/ 2147483646 w 2160"/>
              <a:gd name="T13" fmla="*/ 2147483646 h 432"/>
              <a:gd name="T14" fmla="*/ 2147483646 w 2160"/>
              <a:gd name="T15" fmla="*/ 2147483646 h 432"/>
              <a:gd name="T16" fmla="*/ 2147483646 w 2160"/>
              <a:gd name="T17" fmla="*/ 2147483646 h 432"/>
              <a:gd name="T18" fmla="*/ 2147483646 w 2160"/>
              <a:gd name="T19" fmla="*/ 2147483646 h 432"/>
              <a:gd name="T20" fmla="*/ 2147483646 w 2160"/>
              <a:gd name="T21" fmla="*/ 2147483646 h 432"/>
              <a:gd name="T22" fmla="*/ 2147483646 w 2160"/>
              <a:gd name="T23" fmla="*/ 2147483646 h 432"/>
              <a:gd name="T24" fmla="*/ 2147483646 w 2160"/>
              <a:gd name="T25" fmla="*/ 2147483646 h 432"/>
              <a:gd name="T26" fmla="*/ 2147483646 w 2160"/>
              <a:gd name="T27" fmla="*/ 2147483646 h 432"/>
              <a:gd name="T28" fmla="*/ 2147483646 w 2160"/>
              <a:gd name="T29" fmla="*/ 2147483646 h 432"/>
              <a:gd name="T30" fmla="*/ 2147483646 w 2160"/>
              <a:gd name="T31" fmla="*/ 2147483646 h 432"/>
              <a:gd name="T32" fmla="*/ 2147483646 w 2160"/>
              <a:gd name="T33" fmla="*/ 2147483646 h 432"/>
              <a:gd name="T34" fmla="*/ 2147483646 w 2160"/>
              <a:gd name="T35" fmla="*/ 2147483646 h 432"/>
              <a:gd name="T36" fmla="*/ 2147483646 w 2160"/>
              <a:gd name="T37" fmla="*/ 2147483646 h 432"/>
              <a:gd name="T38" fmla="*/ 2147483646 w 2160"/>
              <a:gd name="T39" fmla="*/ 2147483646 h 432"/>
              <a:gd name="T40" fmla="*/ 2147483646 w 2160"/>
              <a:gd name="T41" fmla="*/ 0 h 432"/>
              <a:gd name="T42" fmla="*/ 2147483646 w 2160"/>
              <a:gd name="T43" fmla="*/ 0 h 432"/>
              <a:gd name="T44" fmla="*/ 2147483646 w 2160"/>
              <a:gd name="T45" fmla="*/ 2147483646 h 432"/>
              <a:gd name="T46" fmla="*/ 2147483646 w 2160"/>
              <a:gd name="T47" fmla="*/ 2147483646 h 432"/>
              <a:gd name="T48" fmla="*/ 2147483646 w 2160"/>
              <a:gd name="T49" fmla="*/ 0 h 432"/>
              <a:gd name="T50" fmla="*/ 2147483646 w 2160"/>
              <a:gd name="T51" fmla="*/ 0 h 432"/>
              <a:gd name="T52" fmla="*/ 2147483646 w 2160"/>
              <a:gd name="T53" fmla="*/ 2147483646 h 432"/>
              <a:gd name="T54" fmla="*/ 2147483646 w 2160"/>
              <a:gd name="T55" fmla="*/ 2147483646 h 432"/>
              <a:gd name="T56" fmla="*/ 2147483646 w 2160"/>
              <a:gd name="T57" fmla="*/ 2147483646 h 432"/>
              <a:gd name="T58" fmla="*/ 0 w 2160"/>
              <a:gd name="T59" fmla="*/ 2147483646 h 432"/>
              <a:gd name="T60" fmla="*/ 0 w 2160"/>
              <a:gd name="T61" fmla="*/ 2147483646 h 43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60" h="432">
                <a:moveTo>
                  <a:pt x="0" y="432"/>
                </a:moveTo>
                <a:lnTo>
                  <a:pt x="432" y="432"/>
                </a:lnTo>
                <a:lnTo>
                  <a:pt x="432" y="288"/>
                </a:lnTo>
                <a:lnTo>
                  <a:pt x="576" y="288"/>
                </a:lnTo>
                <a:lnTo>
                  <a:pt x="720" y="144"/>
                </a:lnTo>
                <a:lnTo>
                  <a:pt x="768" y="144"/>
                </a:lnTo>
                <a:lnTo>
                  <a:pt x="768" y="288"/>
                </a:lnTo>
                <a:lnTo>
                  <a:pt x="768" y="336"/>
                </a:lnTo>
                <a:lnTo>
                  <a:pt x="768" y="384"/>
                </a:lnTo>
                <a:lnTo>
                  <a:pt x="1392" y="384"/>
                </a:lnTo>
                <a:lnTo>
                  <a:pt x="1392" y="144"/>
                </a:lnTo>
                <a:lnTo>
                  <a:pt x="1440" y="144"/>
                </a:lnTo>
                <a:lnTo>
                  <a:pt x="1584" y="288"/>
                </a:lnTo>
                <a:lnTo>
                  <a:pt x="1728" y="288"/>
                </a:lnTo>
                <a:lnTo>
                  <a:pt x="1728" y="432"/>
                </a:lnTo>
                <a:lnTo>
                  <a:pt x="2160" y="432"/>
                </a:lnTo>
                <a:lnTo>
                  <a:pt x="2160" y="240"/>
                </a:lnTo>
                <a:lnTo>
                  <a:pt x="1824" y="240"/>
                </a:lnTo>
                <a:lnTo>
                  <a:pt x="1824" y="144"/>
                </a:lnTo>
                <a:lnTo>
                  <a:pt x="1632" y="144"/>
                </a:lnTo>
                <a:lnTo>
                  <a:pt x="1488" y="0"/>
                </a:lnTo>
                <a:lnTo>
                  <a:pt x="1248" y="0"/>
                </a:lnTo>
                <a:lnTo>
                  <a:pt x="1248" y="192"/>
                </a:lnTo>
                <a:lnTo>
                  <a:pt x="912" y="192"/>
                </a:lnTo>
                <a:lnTo>
                  <a:pt x="912" y="0"/>
                </a:lnTo>
                <a:lnTo>
                  <a:pt x="672" y="0"/>
                </a:lnTo>
                <a:lnTo>
                  <a:pt x="528" y="144"/>
                </a:lnTo>
                <a:lnTo>
                  <a:pt x="336" y="144"/>
                </a:lnTo>
                <a:lnTo>
                  <a:pt x="336" y="240"/>
                </a:lnTo>
                <a:lnTo>
                  <a:pt x="0" y="240"/>
                </a:lnTo>
                <a:lnTo>
                  <a:pt x="0" y="432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D5CB69DD-563F-C1A9-EDE6-A1F1743C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256" y="1315691"/>
            <a:ext cx="17557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a-Si:H contact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73CD9337-BE61-CDA9-ED9F-0B265B924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8456" y="1620491"/>
            <a:ext cx="228600" cy="723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1A2655B0-0FFA-F4C1-AD10-9B5B7C98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456" y="1247428"/>
            <a:ext cx="901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a-Si:H</a:t>
            </a:r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76D6C611-6B36-3A22-AEC5-239F27C65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0956" y="1696691"/>
            <a:ext cx="190500" cy="657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275EB5-94AF-9DB1-DD9B-F680D615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656" y="2763491"/>
            <a:ext cx="34290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C7DF835C-EB70-DB27-F1CB-B43E05A84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5656" y="1468091"/>
            <a:ext cx="1831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poly-Si contact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DB40EA72-75D1-7596-50A9-52B29146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856" y="2763491"/>
            <a:ext cx="24892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絶縁性基板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ガラスなど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090A28E-62EB-682A-B7DB-539C91FFD378}"/>
              </a:ext>
            </a:extLst>
          </p:cNvPr>
          <p:cNvSpPr>
            <a:spLocks/>
          </p:cNvSpPr>
          <p:nvPr/>
        </p:nvSpPr>
        <p:spPr bwMode="auto">
          <a:xfrm>
            <a:off x="9867056" y="2611091"/>
            <a:ext cx="762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5669EE7-83C1-917E-3692-A61A053F6C45}"/>
              </a:ext>
            </a:extLst>
          </p:cNvPr>
          <p:cNvSpPr>
            <a:spLocks/>
          </p:cNvSpPr>
          <p:nvPr/>
        </p:nvSpPr>
        <p:spPr bwMode="auto">
          <a:xfrm>
            <a:off x="9867056" y="2458691"/>
            <a:ext cx="762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0755EF7-8E82-6326-B5BC-0192A6AD4787}"/>
              </a:ext>
            </a:extLst>
          </p:cNvPr>
          <p:cNvSpPr>
            <a:spLocks/>
          </p:cNvSpPr>
          <p:nvPr/>
        </p:nvSpPr>
        <p:spPr bwMode="auto">
          <a:xfrm>
            <a:off x="10629056" y="2611091"/>
            <a:ext cx="2286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56720CE-3232-A013-72BF-BCCFAF960F2B}"/>
              </a:ext>
            </a:extLst>
          </p:cNvPr>
          <p:cNvSpPr>
            <a:spLocks/>
          </p:cNvSpPr>
          <p:nvPr/>
        </p:nvSpPr>
        <p:spPr bwMode="auto">
          <a:xfrm>
            <a:off x="9638456" y="2611091"/>
            <a:ext cx="2286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57F6C86-9F14-B480-4824-9ECAB74B19A8}"/>
              </a:ext>
            </a:extLst>
          </p:cNvPr>
          <p:cNvSpPr>
            <a:spLocks/>
          </p:cNvSpPr>
          <p:nvPr/>
        </p:nvSpPr>
        <p:spPr bwMode="auto">
          <a:xfrm>
            <a:off x="10241706" y="4915072"/>
            <a:ext cx="4572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AA6308B-76B0-2129-45E0-A24415B86ED2}"/>
              </a:ext>
            </a:extLst>
          </p:cNvPr>
          <p:cNvSpPr>
            <a:spLocks/>
          </p:cNvSpPr>
          <p:nvPr/>
        </p:nvSpPr>
        <p:spPr bwMode="auto">
          <a:xfrm>
            <a:off x="10857656" y="2611091"/>
            <a:ext cx="4572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9A416D-718B-ED95-9A5B-9FAD955C9AF0}"/>
              </a:ext>
            </a:extLst>
          </p:cNvPr>
          <p:cNvSpPr>
            <a:spLocks/>
          </p:cNvSpPr>
          <p:nvPr/>
        </p:nvSpPr>
        <p:spPr bwMode="auto">
          <a:xfrm>
            <a:off x="9867056" y="2306291"/>
            <a:ext cx="762000" cy="152400"/>
          </a:xfrm>
          <a:custGeom>
            <a:avLst/>
            <a:gdLst>
              <a:gd name="T0" fmla="*/ 0 w 480"/>
              <a:gd name="T1" fmla="*/ 2147483646 h 96"/>
              <a:gd name="T2" fmla="*/ 0 w 480"/>
              <a:gd name="T3" fmla="*/ 0 h 96"/>
              <a:gd name="T4" fmla="*/ 2147483646 w 480"/>
              <a:gd name="T5" fmla="*/ 0 h 96"/>
              <a:gd name="T6" fmla="*/ 2147483646 w 480"/>
              <a:gd name="T7" fmla="*/ 2147483646 h 96"/>
              <a:gd name="T8" fmla="*/ 0 w 480"/>
              <a:gd name="T9" fmla="*/ 2147483646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" h="96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  <a:lnTo>
                  <a:pt x="48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9DDE324C-C29D-EAB4-8CA1-7C1A8CFA70EB}"/>
              </a:ext>
            </a:extLst>
          </p:cNvPr>
          <p:cNvSpPr>
            <a:spLocks/>
          </p:cNvSpPr>
          <p:nvPr/>
        </p:nvSpPr>
        <p:spPr bwMode="auto">
          <a:xfrm>
            <a:off x="9638456" y="2077691"/>
            <a:ext cx="1219200" cy="533400"/>
          </a:xfrm>
          <a:custGeom>
            <a:avLst/>
            <a:gdLst>
              <a:gd name="T0" fmla="*/ 0 w 768"/>
              <a:gd name="T1" fmla="*/ 2147483646 h 336"/>
              <a:gd name="T2" fmla="*/ 2147483646 w 768"/>
              <a:gd name="T3" fmla="*/ 2147483646 h 336"/>
              <a:gd name="T4" fmla="*/ 2147483646 w 768"/>
              <a:gd name="T5" fmla="*/ 2147483646 h 336"/>
              <a:gd name="T6" fmla="*/ 2147483646 w 768"/>
              <a:gd name="T7" fmla="*/ 2147483646 h 336"/>
              <a:gd name="T8" fmla="*/ 2147483646 w 768"/>
              <a:gd name="T9" fmla="*/ 2147483646 h 336"/>
              <a:gd name="T10" fmla="*/ 2147483646 w 768"/>
              <a:gd name="T11" fmla="*/ 2147483646 h 336"/>
              <a:gd name="T12" fmla="*/ 2147483646 w 768"/>
              <a:gd name="T13" fmla="*/ 2147483646 h 336"/>
              <a:gd name="T14" fmla="*/ 2147483646 w 768"/>
              <a:gd name="T15" fmla="*/ 2147483646 h 336"/>
              <a:gd name="T16" fmla="*/ 2147483646 w 768"/>
              <a:gd name="T17" fmla="*/ 0 h 336"/>
              <a:gd name="T18" fmla="*/ 2147483646 w 768"/>
              <a:gd name="T19" fmla="*/ 0 h 336"/>
              <a:gd name="T20" fmla="*/ 2147483646 w 768"/>
              <a:gd name="T21" fmla="*/ 2147483646 h 336"/>
              <a:gd name="T22" fmla="*/ 0 w 768"/>
              <a:gd name="T23" fmla="*/ 2147483646 h 336"/>
              <a:gd name="T24" fmla="*/ 0 w 768"/>
              <a:gd name="T25" fmla="*/ 2147483646 h 336"/>
              <a:gd name="T26" fmla="*/ 0 w 768"/>
              <a:gd name="T27" fmla="*/ 2147483646 h 3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8" h="336">
                <a:moveTo>
                  <a:pt x="0" y="336"/>
                </a:moveTo>
                <a:lnTo>
                  <a:pt x="144" y="336"/>
                </a:lnTo>
                <a:lnTo>
                  <a:pt x="144" y="144"/>
                </a:lnTo>
                <a:lnTo>
                  <a:pt x="624" y="144"/>
                </a:lnTo>
                <a:lnTo>
                  <a:pt x="624" y="336"/>
                </a:lnTo>
                <a:lnTo>
                  <a:pt x="768" y="336"/>
                </a:lnTo>
                <a:lnTo>
                  <a:pt x="768" y="96"/>
                </a:lnTo>
                <a:lnTo>
                  <a:pt x="720" y="96"/>
                </a:lnTo>
                <a:lnTo>
                  <a:pt x="720" y="0"/>
                </a:lnTo>
                <a:lnTo>
                  <a:pt x="96" y="0"/>
                </a:lnTo>
                <a:lnTo>
                  <a:pt x="96" y="96"/>
                </a:lnTo>
                <a:lnTo>
                  <a:pt x="0" y="96"/>
                </a:lnTo>
                <a:lnTo>
                  <a:pt x="0" y="288"/>
                </a:lnTo>
                <a:lnTo>
                  <a:pt x="0" y="336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DD261090-7C09-BF99-1F7E-3B19601A0214}"/>
              </a:ext>
            </a:extLst>
          </p:cNvPr>
          <p:cNvSpPr>
            <a:spLocks/>
          </p:cNvSpPr>
          <p:nvPr/>
        </p:nvSpPr>
        <p:spPr bwMode="auto">
          <a:xfrm>
            <a:off x="8571656" y="2458691"/>
            <a:ext cx="1066800" cy="304800"/>
          </a:xfrm>
          <a:custGeom>
            <a:avLst/>
            <a:gdLst>
              <a:gd name="T0" fmla="*/ 0 w 672"/>
              <a:gd name="T1" fmla="*/ 2147483646 h 192"/>
              <a:gd name="T2" fmla="*/ 2147483646 w 672"/>
              <a:gd name="T3" fmla="*/ 2147483646 h 192"/>
              <a:gd name="T4" fmla="*/ 2147483646 w 672"/>
              <a:gd name="T5" fmla="*/ 2147483646 h 192"/>
              <a:gd name="T6" fmla="*/ 2147483646 w 672"/>
              <a:gd name="T7" fmla="*/ 2147483646 h 192"/>
              <a:gd name="T8" fmla="*/ 2147483646 w 672"/>
              <a:gd name="T9" fmla="*/ 0 h 192"/>
              <a:gd name="T10" fmla="*/ 2147483646 w 672"/>
              <a:gd name="T11" fmla="*/ 0 h 192"/>
              <a:gd name="T12" fmla="*/ 2147483646 w 672"/>
              <a:gd name="T13" fmla="*/ 2147483646 h 192"/>
              <a:gd name="T14" fmla="*/ 0 w 672"/>
              <a:gd name="T15" fmla="*/ 2147483646 h 192"/>
              <a:gd name="T16" fmla="*/ 0 w 672"/>
              <a:gd name="T17" fmla="*/ 21474836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2" h="192">
                <a:moveTo>
                  <a:pt x="0" y="192"/>
                </a:moveTo>
                <a:lnTo>
                  <a:pt x="384" y="192"/>
                </a:lnTo>
                <a:lnTo>
                  <a:pt x="384" y="96"/>
                </a:lnTo>
                <a:lnTo>
                  <a:pt x="672" y="96"/>
                </a:lnTo>
                <a:lnTo>
                  <a:pt x="672" y="0"/>
                </a:lnTo>
                <a:lnTo>
                  <a:pt x="288" y="0"/>
                </a:lnTo>
                <a:lnTo>
                  <a:pt x="288" y="96"/>
                </a:lnTo>
                <a:lnTo>
                  <a:pt x="0" y="96"/>
                </a:lnTo>
                <a:lnTo>
                  <a:pt x="0" y="192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2097B09-F9C2-174D-D3DC-90B22C0BB5E4}"/>
              </a:ext>
            </a:extLst>
          </p:cNvPr>
          <p:cNvSpPr>
            <a:spLocks/>
          </p:cNvSpPr>
          <p:nvPr/>
        </p:nvSpPr>
        <p:spPr bwMode="auto">
          <a:xfrm>
            <a:off x="10857656" y="2458691"/>
            <a:ext cx="1143000" cy="304800"/>
          </a:xfrm>
          <a:custGeom>
            <a:avLst/>
            <a:gdLst>
              <a:gd name="T0" fmla="*/ 2147483646 w 720"/>
              <a:gd name="T1" fmla="*/ 2147483646 h 192"/>
              <a:gd name="T2" fmla="*/ 2147483646 w 720"/>
              <a:gd name="T3" fmla="*/ 2147483646 h 192"/>
              <a:gd name="T4" fmla="*/ 2147483646 w 720"/>
              <a:gd name="T5" fmla="*/ 2147483646 h 192"/>
              <a:gd name="T6" fmla="*/ 0 w 720"/>
              <a:gd name="T7" fmla="*/ 2147483646 h 192"/>
              <a:gd name="T8" fmla="*/ 0 w 720"/>
              <a:gd name="T9" fmla="*/ 0 h 192"/>
              <a:gd name="T10" fmla="*/ 2147483646 w 720"/>
              <a:gd name="T11" fmla="*/ 0 h 192"/>
              <a:gd name="T12" fmla="*/ 2147483646 w 720"/>
              <a:gd name="T13" fmla="*/ 2147483646 h 192"/>
              <a:gd name="T14" fmla="*/ 2147483646 w 720"/>
              <a:gd name="T15" fmla="*/ 2147483646 h 192"/>
              <a:gd name="T16" fmla="*/ 2147483646 w 720"/>
              <a:gd name="T17" fmla="*/ 2147483646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92">
                <a:moveTo>
                  <a:pt x="720" y="192"/>
                </a:moveTo>
                <a:lnTo>
                  <a:pt x="288" y="192"/>
                </a:lnTo>
                <a:lnTo>
                  <a:pt x="288" y="96"/>
                </a:lnTo>
                <a:lnTo>
                  <a:pt x="0" y="96"/>
                </a:lnTo>
                <a:lnTo>
                  <a:pt x="0" y="0"/>
                </a:lnTo>
                <a:lnTo>
                  <a:pt x="384" y="0"/>
                </a:lnTo>
                <a:lnTo>
                  <a:pt x="384" y="96"/>
                </a:lnTo>
                <a:lnTo>
                  <a:pt x="720" y="96"/>
                </a:lnTo>
                <a:lnTo>
                  <a:pt x="720" y="192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97CF4E66-5BE2-0026-9813-59BDB00DE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73556" y="1849091"/>
            <a:ext cx="127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71C7444A-A01C-178D-5C67-BA06F4C3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856" y="1864966"/>
            <a:ext cx="9779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 poly-Si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AFEC62F-D16A-586A-EA0F-0B453F25FB0E}"/>
              </a:ext>
            </a:extLst>
          </p:cNvPr>
          <p:cNvSpPr>
            <a:spLocks/>
          </p:cNvSpPr>
          <p:nvPr/>
        </p:nvSpPr>
        <p:spPr bwMode="auto">
          <a:xfrm>
            <a:off x="9854356" y="1925291"/>
            <a:ext cx="774700" cy="381000"/>
          </a:xfrm>
          <a:custGeom>
            <a:avLst/>
            <a:gdLst>
              <a:gd name="T0" fmla="*/ 2147483646 w 488"/>
              <a:gd name="T1" fmla="*/ 2147483646 h 240"/>
              <a:gd name="T2" fmla="*/ 2147483646 w 488"/>
              <a:gd name="T3" fmla="*/ 2147483646 h 240"/>
              <a:gd name="T4" fmla="*/ 2147483646 w 488"/>
              <a:gd name="T5" fmla="*/ 2147483646 h 240"/>
              <a:gd name="T6" fmla="*/ 2147483646 w 488"/>
              <a:gd name="T7" fmla="*/ 2147483646 h 240"/>
              <a:gd name="T8" fmla="*/ 2147483646 w 488"/>
              <a:gd name="T9" fmla="*/ 0 h 240"/>
              <a:gd name="T10" fmla="*/ 2147483646 w 488"/>
              <a:gd name="T11" fmla="*/ 0 h 240"/>
              <a:gd name="T12" fmla="*/ 2147483646 w 488"/>
              <a:gd name="T13" fmla="*/ 2147483646 h 240"/>
              <a:gd name="T14" fmla="*/ 2147483646 w 488"/>
              <a:gd name="T15" fmla="*/ 2147483646 h 240"/>
              <a:gd name="T16" fmla="*/ 2147483646 w 488"/>
              <a:gd name="T17" fmla="*/ 0 h 240"/>
              <a:gd name="T18" fmla="*/ 0 w 488"/>
              <a:gd name="T19" fmla="*/ 0 h 240"/>
              <a:gd name="T20" fmla="*/ 0 w 488"/>
              <a:gd name="T21" fmla="*/ 2147483646 h 240"/>
              <a:gd name="T22" fmla="*/ 2147483646 w 488"/>
              <a:gd name="T23" fmla="*/ 2147483646 h 240"/>
              <a:gd name="T24" fmla="*/ 2147483646 w 488"/>
              <a:gd name="T25" fmla="*/ 2147483646 h 2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8" h="240">
                <a:moveTo>
                  <a:pt x="200" y="240"/>
                </a:moveTo>
                <a:lnTo>
                  <a:pt x="296" y="240"/>
                </a:lnTo>
                <a:lnTo>
                  <a:pt x="296" y="96"/>
                </a:lnTo>
                <a:lnTo>
                  <a:pt x="488" y="96"/>
                </a:lnTo>
                <a:lnTo>
                  <a:pt x="488" y="0"/>
                </a:lnTo>
                <a:lnTo>
                  <a:pt x="272" y="0"/>
                </a:lnTo>
                <a:lnTo>
                  <a:pt x="272" y="48"/>
                </a:lnTo>
                <a:lnTo>
                  <a:pt x="200" y="48"/>
                </a:lnTo>
                <a:lnTo>
                  <a:pt x="200" y="0"/>
                </a:lnTo>
                <a:lnTo>
                  <a:pt x="0" y="0"/>
                </a:lnTo>
                <a:lnTo>
                  <a:pt x="0" y="96"/>
                </a:lnTo>
                <a:lnTo>
                  <a:pt x="200" y="96"/>
                </a:lnTo>
                <a:lnTo>
                  <a:pt x="200" y="24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6A0D1635-15C8-F6D2-A354-50B682178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7856" y="2238028"/>
            <a:ext cx="1371600" cy="449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AD0F4DD6-0BA5-A703-7764-E9D628DC0030}"/>
              </a:ext>
            </a:extLst>
          </p:cNvPr>
          <p:cNvSpPr>
            <a:spLocks/>
          </p:cNvSpPr>
          <p:nvPr/>
        </p:nvSpPr>
        <p:spPr bwMode="auto">
          <a:xfrm>
            <a:off x="9105056" y="4468466"/>
            <a:ext cx="1447800" cy="228600"/>
          </a:xfrm>
          <a:custGeom>
            <a:avLst/>
            <a:gdLst>
              <a:gd name="T0" fmla="*/ 0 w 912"/>
              <a:gd name="T1" fmla="*/ 0 h 144"/>
              <a:gd name="T2" fmla="*/ 0 w 912"/>
              <a:gd name="T3" fmla="*/ 2147483646 h 144"/>
              <a:gd name="T4" fmla="*/ 2147483646 w 912"/>
              <a:gd name="T5" fmla="*/ 2147483646 h 144"/>
              <a:gd name="T6" fmla="*/ 2147483646 w 912"/>
              <a:gd name="T7" fmla="*/ 2147483646 h 144"/>
              <a:gd name="T8" fmla="*/ 2147483646 w 912"/>
              <a:gd name="T9" fmla="*/ 2147483646 h 144"/>
              <a:gd name="T10" fmla="*/ 2147483646 w 912"/>
              <a:gd name="T11" fmla="*/ 2147483646 h 144"/>
              <a:gd name="T12" fmla="*/ 2147483646 w 912"/>
              <a:gd name="T13" fmla="*/ 2147483646 h 144"/>
              <a:gd name="T14" fmla="*/ 2147483646 w 912"/>
              <a:gd name="T15" fmla="*/ 0 h 144"/>
              <a:gd name="T16" fmla="*/ 2147483646 w 912"/>
              <a:gd name="T17" fmla="*/ 0 h 144"/>
              <a:gd name="T18" fmla="*/ 2147483646 w 912"/>
              <a:gd name="T19" fmla="*/ 2147483646 h 144"/>
              <a:gd name="T20" fmla="*/ 2147483646 w 912"/>
              <a:gd name="T21" fmla="*/ 2147483646 h 144"/>
              <a:gd name="T22" fmla="*/ 2147483646 w 912"/>
              <a:gd name="T23" fmla="*/ 0 h 144"/>
              <a:gd name="T24" fmla="*/ 0 w 912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2" h="144">
                <a:moveTo>
                  <a:pt x="0" y="0"/>
                </a:moveTo>
                <a:lnTo>
                  <a:pt x="0" y="96"/>
                </a:lnTo>
                <a:lnTo>
                  <a:pt x="48" y="96"/>
                </a:lnTo>
                <a:lnTo>
                  <a:pt x="48" y="144"/>
                </a:lnTo>
                <a:lnTo>
                  <a:pt x="864" y="144"/>
                </a:lnTo>
                <a:lnTo>
                  <a:pt x="864" y="96"/>
                </a:lnTo>
                <a:lnTo>
                  <a:pt x="912" y="96"/>
                </a:lnTo>
                <a:lnTo>
                  <a:pt x="912" y="0"/>
                </a:lnTo>
                <a:lnTo>
                  <a:pt x="768" y="0"/>
                </a:lnTo>
                <a:lnTo>
                  <a:pt x="760" y="48"/>
                </a:lnTo>
                <a:lnTo>
                  <a:pt x="140" y="48"/>
                </a:lnTo>
                <a:lnTo>
                  <a:pt x="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A493FB-C8FB-44F1-D101-28097065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4456" y="4925666"/>
            <a:ext cx="34290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D0268F-F1D9-4326-511E-93B2C2AC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4456" y="4849466"/>
            <a:ext cx="3429000" cy="76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B060B2-E2CD-00BE-7670-B8C02CF4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656" y="4773266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676C68-641F-38DA-449A-D6D3193BF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6656" y="4773266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Text Box 57">
            <a:extLst>
              <a:ext uri="{FF2B5EF4-FFF2-40B4-BE49-F238E27FC236}">
                <a16:creationId xmlns:a16="http://schemas.microsoft.com/office/drawing/2014/main" id="{34C7C143-60EA-F4CB-A9BA-460D9970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406" y="4011266"/>
            <a:ext cx="17208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酸化物半導体</a:t>
            </a:r>
          </a:p>
        </p:txBody>
      </p:sp>
      <p:sp>
        <p:nvSpPr>
          <p:cNvPr id="59" name="Text Box 58">
            <a:extLst>
              <a:ext uri="{FF2B5EF4-FFF2-40B4-BE49-F238E27FC236}">
                <a16:creationId xmlns:a16="http://schemas.microsoft.com/office/drawing/2014/main" id="{F71D4BF9-8987-4445-7C21-0C1FF634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856" y="5001866"/>
            <a:ext cx="24892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絶縁性基板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ガラスなど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B339BA92-FCD2-DF0D-8E60-06F8E26C2658}"/>
              </a:ext>
            </a:extLst>
          </p:cNvPr>
          <p:cNvSpPr>
            <a:spLocks/>
          </p:cNvSpPr>
          <p:nvPr/>
        </p:nvSpPr>
        <p:spPr bwMode="auto">
          <a:xfrm>
            <a:off x="8952656" y="4620866"/>
            <a:ext cx="1752600" cy="228600"/>
          </a:xfrm>
          <a:custGeom>
            <a:avLst/>
            <a:gdLst>
              <a:gd name="T0" fmla="*/ 0 w 1104"/>
              <a:gd name="T1" fmla="*/ 0 h 144"/>
              <a:gd name="T2" fmla="*/ 0 w 1104"/>
              <a:gd name="T3" fmla="*/ 2147483646 h 144"/>
              <a:gd name="T4" fmla="*/ 2147483646 w 1104"/>
              <a:gd name="T5" fmla="*/ 2147483646 h 144"/>
              <a:gd name="T6" fmla="*/ 2147483646 w 1104"/>
              <a:gd name="T7" fmla="*/ 2147483646 h 144"/>
              <a:gd name="T8" fmla="*/ 2147483646 w 1104"/>
              <a:gd name="T9" fmla="*/ 2147483646 h 144"/>
              <a:gd name="T10" fmla="*/ 2147483646 w 1104"/>
              <a:gd name="T11" fmla="*/ 2147483646 h 144"/>
              <a:gd name="T12" fmla="*/ 2147483646 w 1104"/>
              <a:gd name="T13" fmla="*/ 2147483646 h 144"/>
              <a:gd name="T14" fmla="*/ 2147483646 w 1104"/>
              <a:gd name="T15" fmla="*/ 0 h 144"/>
              <a:gd name="T16" fmla="*/ 2147483646 w 1104"/>
              <a:gd name="T17" fmla="*/ 0 h 144"/>
              <a:gd name="T18" fmla="*/ 2147483646 w 1104"/>
              <a:gd name="T19" fmla="*/ 2147483646 h 144"/>
              <a:gd name="T20" fmla="*/ 2147483646 w 1104"/>
              <a:gd name="T21" fmla="*/ 2147483646 h 144"/>
              <a:gd name="T22" fmla="*/ 2147483646 w 1104"/>
              <a:gd name="T23" fmla="*/ 0 h 144"/>
              <a:gd name="T24" fmla="*/ 0 w 1104"/>
              <a:gd name="T25" fmla="*/ 0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4" h="144">
                <a:moveTo>
                  <a:pt x="0" y="0"/>
                </a:moveTo>
                <a:lnTo>
                  <a:pt x="0" y="96"/>
                </a:lnTo>
                <a:lnTo>
                  <a:pt x="144" y="96"/>
                </a:lnTo>
                <a:lnTo>
                  <a:pt x="144" y="144"/>
                </a:lnTo>
                <a:lnTo>
                  <a:pt x="960" y="144"/>
                </a:lnTo>
                <a:lnTo>
                  <a:pt x="960" y="96"/>
                </a:lnTo>
                <a:lnTo>
                  <a:pt x="1104" y="96"/>
                </a:lnTo>
                <a:lnTo>
                  <a:pt x="1104" y="0"/>
                </a:lnTo>
                <a:lnTo>
                  <a:pt x="912" y="0"/>
                </a:lnTo>
                <a:lnTo>
                  <a:pt x="912" y="48"/>
                </a:lnTo>
                <a:lnTo>
                  <a:pt x="188" y="48"/>
                </a:lnTo>
                <a:lnTo>
                  <a:pt x="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D90F62-BB13-3B4B-4012-4516BB96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456" y="4379566"/>
            <a:ext cx="641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電極</a:t>
            </a:r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0E1F538B-DDC1-453B-4CAD-B3693C507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8456" y="4392266"/>
            <a:ext cx="152400" cy="514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357A77-112D-6177-9CA7-2DDA2DB2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06" y="980728"/>
            <a:ext cx="21701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チャネル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MOS FET</a:t>
            </a:r>
          </a:p>
        </p:txBody>
      </p:sp>
      <p:sp>
        <p:nvSpPr>
          <p:cNvPr id="176128" name="Rectangle 63">
            <a:extLst>
              <a:ext uri="{FF2B5EF4-FFF2-40B4-BE49-F238E27FC236}">
                <a16:creationId xmlns:a16="http://schemas.microsoft.com/office/drawing/2014/main" id="{34BC13E4-48EA-1C6E-2862-5347CB15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056" y="980728"/>
            <a:ext cx="37750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チャネル 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a-Si:H TFT (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逆スタッガ型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76129" name="Rectangle 64">
            <a:extLst>
              <a:ext uri="{FF2B5EF4-FFF2-40B4-BE49-F238E27FC236}">
                <a16:creationId xmlns:a16="http://schemas.microsoft.com/office/drawing/2014/main" id="{E880939D-A116-AF2C-93BC-4E51935C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0256" y="980728"/>
            <a:ext cx="28178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チャネル 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LDD LTPS TFT</a:t>
            </a:r>
          </a:p>
        </p:txBody>
      </p:sp>
      <p:sp>
        <p:nvSpPr>
          <p:cNvPr id="176231" name="Rectangle 65">
            <a:extLst>
              <a:ext uri="{FF2B5EF4-FFF2-40B4-BE49-F238E27FC236}">
                <a16:creationId xmlns:a16="http://schemas.microsoft.com/office/drawing/2014/main" id="{AEE12277-8594-E438-2B56-6DF68256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56" y="3312766"/>
            <a:ext cx="2339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チャネル酸化物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TFT</a:t>
            </a:r>
          </a:p>
        </p:txBody>
      </p:sp>
      <p:sp>
        <p:nvSpPr>
          <p:cNvPr id="176232" name="Rectangle 66">
            <a:extLst>
              <a:ext uri="{FF2B5EF4-FFF2-40B4-BE49-F238E27FC236}">
                <a16:creationId xmlns:a16="http://schemas.microsoft.com/office/drawing/2014/main" id="{BFCDFD69-926E-3E04-9AE8-9808FC2D2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556" y="4917728"/>
            <a:ext cx="34290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33" name="Rectangle 67">
            <a:extLst>
              <a:ext uri="{FF2B5EF4-FFF2-40B4-BE49-F238E27FC236}">
                <a16:creationId xmlns:a16="http://schemas.microsoft.com/office/drawing/2014/main" id="{2974B403-7BBE-99DD-D5BC-29BF9D89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556" y="4841528"/>
            <a:ext cx="3429000" cy="76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34" name="Rectangle 68">
            <a:extLst>
              <a:ext uri="{FF2B5EF4-FFF2-40B4-BE49-F238E27FC236}">
                <a16:creationId xmlns:a16="http://schemas.microsoft.com/office/drawing/2014/main" id="{B69AED65-304D-3C96-8BB3-90BE66F4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756" y="4765328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35" name="Rectangle 69">
            <a:extLst>
              <a:ext uri="{FF2B5EF4-FFF2-40B4-BE49-F238E27FC236}">
                <a16:creationId xmlns:a16="http://schemas.microsoft.com/office/drawing/2014/main" id="{F8307075-FD85-0435-82BE-967BD7C58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756" y="4765328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36" name="Text Box 70">
            <a:extLst>
              <a:ext uri="{FF2B5EF4-FFF2-40B4-BE49-F238E27FC236}">
                <a16:creationId xmlns:a16="http://schemas.microsoft.com/office/drawing/2014/main" id="{3763A371-8A60-D2C7-332A-16EB8135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756" y="4208116"/>
            <a:ext cx="17208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酸化物半導体</a:t>
            </a:r>
          </a:p>
        </p:txBody>
      </p:sp>
      <p:sp>
        <p:nvSpPr>
          <p:cNvPr id="176237" name="Text Box 71">
            <a:extLst>
              <a:ext uri="{FF2B5EF4-FFF2-40B4-BE49-F238E27FC236}">
                <a16:creationId xmlns:a16="http://schemas.microsoft.com/office/drawing/2014/main" id="{D38E3ED0-F956-DB35-B7E6-D8F31E04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894" y="4981228"/>
            <a:ext cx="23923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導電性基板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Si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76238" name="Rectangle 72">
            <a:extLst>
              <a:ext uri="{FF2B5EF4-FFF2-40B4-BE49-F238E27FC236}">
                <a16:creationId xmlns:a16="http://schemas.microsoft.com/office/drawing/2014/main" id="{7EC2F6A5-8314-EC61-CEC2-4B1F7A4F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506" y="4371628"/>
            <a:ext cx="641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電極</a:t>
            </a:r>
          </a:p>
        </p:txBody>
      </p:sp>
      <p:sp>
        <p:nvSpPr>
          <p:cNvPr id="176239" name="Rectangle 73">
            <a:extLst>
              <a:ext uri="{FF2B5EF4-FFF2-40B4-BE49-F238E27FC236}">
                <a16:creationId xmlns:a16="http://schemas.microsoft.com/office/drawing/2014/main" id="{EC95F81F-1923-794C-BE6B-D151021A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556" y="4919316"/>
            <a:ext cx="3429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0" name="Text Box 74">
            <a:extLst>
              <a:ext uri="{FF2B5EF4-FFF2-40B4-BE49-F238E27FC236}">
                <a16:creationId xmlns:a16="http://schemas.microsoft.com/office/drawing/2014/main" id="{90C3729D-F9AB-91F4-32B3-8659EA1F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06" y="3985866"/>
            <a:ext cx="31940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Gate insulator (thermal SiO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etc)</a:t>
            </a:r>
          </a:p>
        </p:txBody>
      </p:sp>
      <p:sp>
        <p:nvSpPr>
          <p:cNvPr id="176241" name="Line 75">
            <a:extLst>
              <a:ext uri="{FF2B5EF4-FFF2-40B4-BE49-F238E27FC236}">
                <a16:creationId xmlns:a16="http://schemas.microsoft.com/office/drawing/2014/main" id="{CE3D0A44-0F9E-DE3C-AF6D-7C6F26E25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156" y="4371628"/>
            <a:ext cx="228600" cy="581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2" name="Line 76">
            <a:extLst>
              <a:ext uri="{FF2B5EF4-FFF2-40B4-BE49-F238E27FC236}">
                <a16:creationId xmlns:a16="http://schemas.microsoft.com/office/drawing/2014/main" id="{E6358381-370D-F84C-A9C5-30B6513FC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8431" y="4566891"/>
            <a:ext cx="161925" cy="309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3" name="Rectangle 77">
            <a:extLst>
              <a:ext uri="{FF2B5EF4-FFF2-40B4-BE49-F238E27FC236}">
                <a16:creationId xmlns:a16="http://schemas.microsoft.com/office/drawing/2014/main" id="{1A34364F-E96F-3716-357E-C69ABCCAD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56" y="4917728"/>
            <a:ext cx="32766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4" name="Rectangle 78">
            <a:extLst>
              <a:ext uri="{FF2B5EF4-FFF2-40B4-BE49-F238E27FC236}">
                <a16:creationId xmlns:a16="http://schemas.microsoft.com/office/drawing/2014/main" id="{38345274-CC30-383E-300C-AD59C136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56" y="4841528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5" name="Rectangle 79">
            <a:extLst>
              <a:ext uri="{FF2B5EF4-FFF2-40B4-BE49-F238E27FC236}">
                <a16:creationId xmlns:a16="http://schemas.microsoft.com/office/drawing/2014/main" id="{735CCDA0-EA08-A739-8533-D94C433A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356" y="4841528"/>
            <a:ext cx="990600" cy="76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6" name="Text Box 80">
            <a:extLst>
              <a:ext uri="{FF2B5EF4-FFF2-40B4-BE49-F238E27FC236}">
                <a16:creationId xmlns:a16="http://schemas.microsoft.com/office/drawing/2014/main" id="{32FBD56F-AF67-6ED0-9814-15BEA21F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556" y="4981228"/>
            <a:ext cx="23923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導電性基板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Si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など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76247" name="Rectangle 81">
            <a:extLst>
              <a:ext uri="{FF2B5EF4-FFF2-40B4-BE49-F238E27FC236}">
                <a16:creationId xmlns:a16="http://schemas.microsoft.com/office/drawing/2014/main" id="{1DF64097-85C1-F9B7-2F49-5B5273BCD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706" y="4371628"/>
            <a:ext cx="641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電極</a:t>
            </a:r>
          </a:p>
        </p:txBody>
      </p:sp>
      <p:sp>
        <p:nvSpPr>
          <p:cNvPr id="176248" name="Rectangle 82">
            <a:extLst>
              <a:ext uri="{FF2B5EF4-FFF2-40B4-BE49-F238E27FC236}">
                <a16:creationId xmlns:a16="http://schemas.microsoft.com/office/drawing/2014/main" id="{84EA40CD-3B3C-11CE-EAF6-95E559EB7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56" y="4917728"/>
            <a:ext cx="3276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49" name="Freeform 83">
            <a:extLst>
              <a:ext uri="{FF2B5EF4-FFF2-40B4-BE49-F238E27FC236}">
                <a16:creationId xmlns:a16="http://schemas.microsoft.com/office/drawing/2014/main" id="{54DEB693-F6FB-A085-374B-8EDA93068CA5}"/>
              </a:ext>
            </a:extLst>
          </p:cNvPr>
          <p:cNvSpPr>
            <a:spLocks/>
          </p:cNvSpPr>
          <p:nvPr/>
        </p:nvSpPr>
        <p:spPr bwMode="auto">
          <a:xfrm>
            <a:off x="837356" y="4762153"/>
            <a:ext cx="3276600" cy="152400"/>
          </a:xfrm>
          <a:custGeom>
            <a:avLst/>
            <a:gdLst>
              <a:gd name="T0" fmla="*/ 0 w 2064"/>
              <a:gd name="T1" fmla="*/ 2147483646 h 96"/>
              <a:gd name="T2" fmla="*/ 2147483646 w 2064"/>
              <a:gd name="T3" fmla="*/ 2147483646 h 96"/>
              <a:gd name="T4" fmla="*/ 2147483646 w 2064"/>
              <a:gd name="T5" fmla="*/ 2147483646 h 96"/>
              <a:gd name="T6" fmla="*/ 2147483646 w 2064"/>
              <a:gd name="T7" fmla="*/ 2147483646 h 96"/>
              <a:gd name="T8" fmla="*/ 2147483646 w 2064"/>
              <a:gd name="T9" fmla="*/ 2147483646 h 96"/>
              <a:gd name="T10" fmla="*/ 2147483646 w 2064"/>
              <a:gd name="T11" fmla="*/ 2147483646 h 96"/>
              <a:gd name="T12" fmla="*/ 2147483646 w 2064"/>
              <a:gd name="T13" fmla="*/ 0 h 96"/>
              <a:gd name="T14" fmla="*/ 2147483646 w 2064"/>
              <a:gd name="T15" fmla="*/ 0 h 96"/>
              <a:gd name="T16" fmla="*/ 2147483646 w 2064"/>
              <a:gd name="T17" fmla="*/ 2147483646 h 96"/>
              <a:gd name="T18" fmla="*/ 2147483646 w 2064"/>
              <a:gd name="T19" fmla="*/ 2147483646 h 96"/>
              <a:gd name="T20" fmla="*/ 2147483646 w 2064"/>
              <a:gd name="T21" fmla="*/ 0 h 96"/>
              <a:gd name="T22" fmla="*/ 0 w 2064"/>
              <a:gd name="T23" fmla="*/ 0 h 96"/>
              <a:gd name="T24" fmla="*/ 0 w 2064"/>
              <a:gd name="T25" fmla="*/ 2147483646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64" h="96">
                <a:moveTo>
                  <a:pt x="0" y="48"/>
                </a:moveTo>
                <a:lnTo>
                  <a:pt x="624" y="48"/>
                </a:lnTo>
                <a:lnTo>
                  <a:pt x="624" y="96"/>
                </a:lnTo>
                <a:lnTo>
                  <a:pt x="1440" y="96"/>
                </a:lnTo>
                <a:lnTo>
                  <a:pt x="1440" y="48"/>
                </a:lnTo>
                <a:lnTo>
                  <a:pt x="2064" y="48"/>
                </a:lnTo>
                <a:lnTo>
                  <a:pt x="2064" y="0"/>
                </a:lnTo>
                <a:lnTo>
                  <a:pt x="1392" y="0"/>
                </a:lnTo>
                <a:lnTo>
                  <a:pt x="1392" y="48"/>
                </a:lnTo>
                <a:lnTo>
                  <a:pt x="672" y="48"/>
                </a:lnTo>
                <a:lnTo>
                  <a:pt x="672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CCFFFF"/>
          </a:solidFill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50" name="Text Box 84">
            <a:extLst>
              <a:ext uri="{FF2B5EF4-FFF2-40B4-BE49-F238E27FC236}">
                <a16:creationId xmlns:a16="http://schemas.microsoft.com/office/drawing/2014/main" id="{5C87196B-53A1-F8C0-FAE1-41C9ECBE5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368" y="4217641"/>
            <a:ext cx="1720851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酸化物半導体</a:t>
            </a:r>
          </a:p>
        </p:txBody>
      </p:sp>
      <p:sp>
        <p:nvSpPr>
          <p:cNvPr id="176251" name="Text Box 85">
            <a:extLst>
              <a:ext uri="{FF2B5EF4-FFF2-40B4-BE49-F238E27FC236}">
                <a16:creationId xmlns:a16="http://schemas.microsoft.com/office/drawing/2014/main" id="{27BBA9A6-1AAF-AB0C-D46A-DE2DCEC2B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18" y="3995391"/>
            <a:ext cx="3194051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Gate insulator (thermal SiO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etc)</a:t>
            </a:r>
          </a:p>
        </p:txBody>
      </p:sp>
      <p:sp>
        <p:nvSpPr>
          <p:cNvPr id="176252" name="Line 86">
            <a:extLst>
              <a:ext uri="{FF2B5EF4-FFF2-40B4-BE49-F238E27FC236}">
                <a16:creationId xmlns:a16="http://schemas.microsoft.com/office/drawing/2014/main" id="{ED22D360-9822-8706-C86E-34CF86331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768" y="4381153"/>
            <a:ext cx="228600" cy="581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53" name="Line 87">
            <a:extLst>
              <a:ext uri="{FF2B5EF4-FFF2-40B4-BE49-F238E27FC236}">
                <a16:creationId xmlns:a16="http://schemas.microsoft.com/office/drawing/2014/main" id="{C13E31C4-0B07-3355-1812-0547CAA6B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5156" y="4600228"/>
            <a:ext cx="147638" cy="271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54" name="Rectangle 88">
            <a:extLst>
              <a:ext uri="{FF2B5EF4-FFF2-40B4-BE49-F238E27FC236}">
                <a16:creationId xmlns:a16="http://schemas.microsoft.com/office/drawing/2014/main" id="{3E053C0D-6594-9377-CBDC-AAFF0D02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56" y="3685828"/>
            <a:ext cx="31369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ボトムゲート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ボトムコンタクト型</a:t>
            </a:r>
          </a:p>
        </p:txBody>
      </p:sp>
      <p:sp>
        <p:nvSpPr>
          <p:cNvPr id="176255" name="Rectangle 89">
            <a:extLst>
              <a:ext uri="{FF2B5EF4-FFF2-40B4-BE49-F238E27FC236}">
                <a16:creationId xmlns:a16="http://schemas.microsoft.com/office/drawing/2014/main" id="{715A1D36-9101-A74F-B477-081EB812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56" y="3685828"/>
            <a:ext cx="3065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ボトムゲート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トップコンタクト型</a:t>
            </a:r>
          </a:p>
        </p:txBody>
      </p:sp>
      <p:sp>
        <p:nvSpPr>
          <p:cNvPr id="176256" name="Rectangle 90">
            <a:extLst>
              <a:ext uri="{FF2B5EF4-FFF2-40B4-BE49-F238E27FC236}">
                <a16:creationId xmlns:a16="http://schemas.microsoft.com/office/drawing/2014/main" id="{D2918342-3B16-148D-7A86-09FBA3FD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256" y="3685828"/>
            <a:ext cx="29940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トップゲート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トップコンタクト型</a:t>
            </a:r>
          </a:p>
        </p:txBody>
      </p:sp>
      <p:sp>
        <p:nvSpPr>
          <p:cNvPr id="176257" name="Line 91">
            <a:extLst>
              <a:ext uri="{FF2B5EF4-FFF2-40B4-BE49-F238E27FC236}">
                <a16:creationId xmlns:a16="http://schemas.microsoft.com/office/drawing/2014/main" id="{C59433AB-7B90-ADAA-E91F-2D4B08DD1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1056" y="4663728"/>
            <a:ext cx="233363" cy="233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58" name="Rectangle 92">
            <a:extLst>
              <a:ext uri="{FF2B5EF4-FFF2-40B4-BE49-F238E27FC236}">
                <a16:creationId xmlns:a16="http://schemas.microsoft.com/office/drawing/2014/main" id="{52788A3F-2DA2-0305-8716-E638EB9C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06" y="1514128"/>
            <a:ext cx="6413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電極</a:t>
            </a:r>
          </a:p>
        </p:txBody>
      </p:sp>
      <p:sp>
        <p:nvSpPr>
          <p:cNvPr id="176259" name="Text Box 93">
            <a:extLst>
              <a:ext uri="{FF2B5EF4-FFF2-40B4-BE49-F238E27FC236}">
                <a16:creationId xmlns:a16="http://schemas.microsoft.com/office/drawing/2014/main" id="{B9D0F808-68AE-E0D8-A688-32F61038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56" y="2390428"/>
            <a:ext cx="7858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a-SiN</a:t>
            </a:r>
            <a:r>
              <a:rPr kumimoji="1" lang="en-US" altLang="ja-JP" sz="18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</a:t>
            </a:r>
          </a:p>
        </p:txBody>
      </p:sp>
      <p:sp>
        <p:nvSpPr>
          <p:cNvPr id="176260" name="Text Box 94">
            <a:extLst>
              <a:ext uri="{FF2B5EF4-FFF2-40B4-BE49-F238E27FC236}">
                <a16:creationId xmlns:a16="http://schemas.microsoft.com/office/drawing/2014/main" id="{008B3DFE-DAB6-6CA2-6129-20AB3EB6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306" y="1560166"/>
            <a:ext cx="7937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a-SiO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</a:p>
        </p:txBody>
      </p:sp>
      <p:sp>
        <p:nvSpPr>
          <p:cNvPr id="176261" name="Line 95">
            <a:extLst>
              <a:ext uri="{FF2B5EF4-FFF2-40B4-BE49-F238E27FC236}">
                <a16:creationId xmlns:a16="http://schemas.microsoft.com/office/drawing/2014/main" id="{6E9EF32F-8361-F5B6-3039-E8596CF27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0256" y="1933228"/>
            <a:ext cx="1219200" cy="6016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62" name="Line 96">
            <a:extLst>
              <a:ext uri="{FF2B5EF4-FFF2-40B4-BE49-F238E27FC236}">
                <a16:creationId xmlns:a16="http://schemas.microsoft.com/office/drawing/2014/main" id="{208346AC-BEE5-4E18-65BC-1550A2303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3056" y="2687291"/>
            <a:ext cx="1384300" cy="3127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63" name="Text Box 97">
            <a:extLst>
              <a:ext uri="{FF2B5EF4-FFF2-40B4-BE49-F238E27FC236}">
                <a16:creationId xmlns:a16="http://schemas.microsoft.com/office/drawing/2014/main" id="{857F88B0-88BB-F2BB-38BE-9C9B0B93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856" y="3101628"/>
            <a:ext cx="18224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Light doped drain</a:t>
            </a:r>
          </a:p>
        </p:txBody>
      </p:sp>
      <p:sp>
        <p:nvSpPr>
          <p:cNvPr id="176264" name="Line 98">
            <a:extLst>
              <a:ext uri="{FF2B5EF4-FFF2-40B4-BE49-F238E27FC236}">
                <a16:creationId xmlns:a16="http://schemas.microsoft.com/office/drawing/2014/main" id="{C9FAD62B-1886-9D6F-91D8-80C1EA7F6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6856" y="3000028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65" name="Rectangle 99">
            <a:extLst>
              <a:ext uri="{FF2B5EF4-FFF2-40B4-BE49-F238E27FC236}">
                <a16:creationId xmlns:a16="http://schemas.microsoft.com/office/drawing/2014/main" id="{CD18C819-EA4A-584F-B519-DB6EA09B1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256" y="4066828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Gate insulator</a:t>
            </a:r>
          </a:p>
        </p:txBody>
      </p:sp>
      <p:sp>
        <p:nvSpPr>
          <p:cNvPr id="176266" name="Line 100">
            <a:extLst>
              <a:ext uri="{FF2B5EF4-FFF2-40B4-BE49-F238E27FC236}">
                <a16:creationId xmlns:a16="http://schemas.microsoft.com/office/drawing/2014/main" id="{F3617F16-67D6-B594-A03C-69EC807B5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4056" y="4371628"/>
            <a:ext cx="304800" cy="361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267" name="Rectangle 101">
            <a:extLst>
              <a:ext uri="{FF2B5EF4-FFF2-40B4-BE49-F238E27FC236}">
                <a16:creationId xmlns:a16="http://schemas.microsoft.com/office/drawing/2014/main" id="{CED2F5F1-69DC-A45C-B746-C8BE94D5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00" y="1252984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" panose="020F0502020204030204" pitchFamily="18" charset="0"/>
              </a:rPr>
              <a:t>thermal SiO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" panose="020F0502020204030204" pitchFamily="18" charset="0"/>
              </a:rPr>
              <a:t>2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Cond" panose="020F0502020204030204" pitchFamily="18" charset="0"/>
              </a:rPr>
              <a:t> etc)</a:t>
            </a:r>
          </a:p>
        </p:txBody>
      </p:sp>
      <p:sp>
        <p:nvSpPr>
          <p:cNvPr id="176268" name="Line 102">
            <a:extLst>
              <a:ext uri="{FF2B5EF4-FFF2-40B4-BE49-F238E27FC236}">
                <a16:creationId xmlns:a16="http://schemas.microsoft.com/office/drawing/2014/main" id="{687375FD-A4AB-2810-C27E-C88C7DBDE5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106" y="1628428"/>
            <a:ext cx="158750" cy="373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0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17D5-1C82-EAFC-D28E-BEE4DCF7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EBDE850-621B-90C3-4766-AF7231EC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1052736"/>
            <a:ext cx="9555821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ja-JP" sz="3600" b="1" dirty="0">
                <a:solidFill>
                  <a:srgbClr val="000000"/>
                </a:solidFill>
              </a:rPr>
              <a:t>MOS: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Metal / Oxide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(SiO</a:t>
            </a:r>
            <a:r>
              <a:rPr lang="en-US" altLang="ja-JP" sz="3600" b="1" baseline="-25000" dirty="0">
                <a:solidFill>
                  <a:srgbClr val="000000"/>
                </a:solidFill>
              </a:rPr>
              <a:t>2</a:t>
            </a:r>
            <a:r>
              <a:rPr lang="en-US" altLang="ja-JP" sz="3600" b="1" dirty="0">
                <a:solidFill>
                  <a:srgbClr val="000000"/>
                </a:solidFill>
              </a:rPr>
              <a:t>)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/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Silicon</a:t>
            </a:r>
            <a:br>
              <a:rPr lang="en-US" altLang="ja-JP" sz="3600" b="1" dirty="0">
                <a:solidFill>
                  <a:srgbClr val="000000"/>
                </a:solidFill>
              </a:rPr>
            </a:br>
            <a:r>
              <a:rPr lang="ja-JP" altLang="en-US" dirty="0">
                <a:solidFill>
                  <a:srgbClr val="000000"/>
                </a:solidFill>
              </a:rPr>
              <a:t>　　必ずしも </a:t>
            </a:r>
            <a:r>
              <a:rPr lang="en-US" altLang="ja-JP" dirty="0">
                <a:solidFill>
                  <a:srgbClr val="000000"/>
                </a:solidFill>
              </a:rPr>
              <a:t>Si</a:t>
            </a:r>
            <a:r>
              <a:rPr lang="ja-JP" altLang="en-US" dirty="0">
                <a:solidFill>
                  <a:srgbClr val="000000"/>
                </a:solidFill>
              </a:rPr>
              <a:t>に限定されるとまでは言わないが、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ja-JP" altLang="en-US" dirty="0">
                <a:solidFill>
                  <a:srgbClr val="000000"/>
                </a:solidFill>
              </a:rPr>
              <a:t>     </a:t>
            </a:r>
            <a:r>
              <a:rPr lang="en-US" altLang="ja-JP" dirty="0">
                <a:solidFill>
                  <a:srgbClr val="000000"/>
                </a:solidFill>
              </a:rPr>
              <a:t>MOS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FET</a:t>
            </a:r>
            <a:r>
              <a:rPr lang="ja-JP" altLang="en-US" dirty="0">
                <a:solidFill>
                  <a:srgbClr val="000000"/>
                </a:solidFill>
              </a:rPr>
              <a:t>と言えば一般的には </a:t>
            </a:r>
            <a:r>
              <a:rPr lang="en-US" altLang="ja-JP" dirty="0">
                <a:solidFill>
                  <a:srgbClr val="000000"/>
                </a:solidFill>
              </a:rPr>
              <a:t>M/SiO</a:t>
            </a:r>
            <a:r>
              <a:rPr lang="en-US" altLang="ja-JP" baseline="-25000" dirty="0">
                <a:solidFill>
                  <a:srgbClr val="000000"/>
                </a:solidFill>
              </a:rPr>
              <a:t>2</a:t>
            </a:r>
            <a:r>
              <a:rPr lang="en-US" altLang="ja-JP" dirty="0">
                <a:solidFill>
                  <a:srgbClr val="000000"/>
                </a:solidFill>
              </a:rPr>
              <a:t>/Si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ja-JP" altLang="en-US" dirty="0">
                <a:solidFill>
                  <a:srgbClr val="000000"/>
                </a:solidFill>
              </a:rPr>
              <a:t>　　　　　                             最近では </a:t>
            </a:r>
            <a:r>
              <a:rPr lang="en-US" altLang="ja-JP" dirty="0">
                <a:solidFill>
                  <a:srgbClr val="000000"/>
                </a:solidFill>
              </a:rPr>
              <a:t>M/High-K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oxide/Si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ja-JP" sz="36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ja-JP" sz="3600" b="1" dirty="0">
                <a:solidFill>
                  <a:srgbClr val="000000"/>
                </a:solidFill>
              </a:rPr>
              <a:t>MIS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: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Metal / Insulator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/</a:t>
            </a:r>
            <a:r>
              <a:rPr lang="ja-JP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ja-JP" sz="3600" b="1" dirty="0">
                <a:solidFill>
                  <a:srgbClr val="000000"/>
                </a:solidFill>
              </a:rPr>
              <a:t>Semiconductor</a:t>
            </a:r>
          </a:p>
        </p:txBody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2E008CCB-9213-D3FA-706E-95527971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MOS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vs.</a:t>
            </a:r>
            <a:r>
              <a:rPr lang="ja-JP" altLang="en-US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b="1" kern="0" dirty="0">
                <a:solidFill>
                  <a:srgbClr val="0000FF"/>
                </a:solidFill>
                <a:latin typeface="Times New Roman"/>
                <a:ea typeface="ＭＳ Ｐゴシック"/>
              </a:rPr>
              <a:t>MIS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359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ja-JP" sz="3600" b="1">
                <a:solidFill>
                  <a:srgbClr val="0000FF"/>
                </a:solidFill>
                <a:cs typeface="Times New Roman" panose="02020603050405020304" pitchFamily="18" charset="0"/>
              </a:rPr>
              <a:t>TFT</a:t>
            </a:r>
            <a:r>
              <a:rPr lang="ja-JP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の</a:t>
            </a:r>
            <a:r>
              <a:rPr lang="en-US" altLang="ja-JP" sz="3600" b="1">
                <a:solidFill>
                  <a:srgbClr val="0000FF"/>
                </a:solidFill>
                <a:cs typeface="Times New Roman" panose="02020603050405020304" pitchFamily="18" charset="0"/>
              </a:rPr>
              <a:t>N</a:t>
            </a:r>
            <a:r>
              <a:rPr lang="ja-JP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チャネル動作</a:t>
            </a:r>
            <a:endParaRPr lang="en-US" altLang="ja-JP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5235" name="Line 5"/>
          <p:cNvSpPr>
            <a:spLocks noChangeAspect="1" noChangeShapeType="1"/>
          </p:cNvSpPr>
          <p:nvPr/>
        </p:nvSpPr>
        <p:spPr bwMode="auto">
          <a:xfrm>
            <a:off x="582887" y="1955800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36" name="Line 6"/>
          <p:cNvSpPr>
            <a:spLocks noChangeAspect="1" noChangeShapeType="1"/>
          </p:cNvSpPr>
          <p:nvPr/>
        </p:nvSpPr>
        <p:spPr bwMode="auto">
          <a:xfrm>
            <a:off x="582886" y="1250950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37" name="Line 7"/>
          <p:cNvSpPr>
            <a:spLocks noChangeAspect="1" noChangeShapeType="1"/>
          </p:cNvSpPr>
          <p:nvPr/>
        </p:nvSpPr>
        <p:spPr bwMode="auto">
          <a:xfrm>
            <a:off x="582887" y="6305550"/>
            <a:ext cx="3544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38" name="Line 8"/>
          <p:cNvSpPr>
            <a:spLocks noChangeAspect="1" noChangeShapeType="1"/>
          </p:cNvSpPr>
          <p:nvPr/>
        </p:nvSpPr>
        <p:spPr bwMode="auto">
          <a:xfrm>
            <a:off x="582887" y="5710238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39" name="Line 9"/>
          <p:cNvSpPr>
            <a:spLocks noChangeShapeType="1"/>
          </p:cNvSpPr>
          <p:nvPr/>
        </p:nvSpPr>
        <p:spPr bwMode="auto">
          <a:xfrm>
            <a:off x="625748" y="5416550"/>
            <a:ext cx="2293938" cy="29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40" name="Line 10"/>
          <p:cNvSpPr>
            <a:spLocks noChangeAspect="1" noChangeShapeType="1"/>
          </p:cNvSpPr>
          <p:nvPr/>
        </p:nvSpPr>
        <p:spPr bwMode="auto">
          <a:xfrm flipV="1">
            <a:off x="582886" y="1955800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41" name="Freeform 11"/>
          <p:cNvSpPr>
            <a:spLocks noChangeAspect="1"/>
          </p:cNvSpPr>
          <p:nvPr/>
        </p:nvSpPr>
        <p:spPr bwMode="auto">
          <a:xfrm>
            <a:off x="2919687" y="1250950"/>
            <a:ext cx="344487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42" name="Freeform 12"/>
          <p:cNvSpPr>
            <a:spLocks noChangeAspect="1"/>
          </p:cNvSpPr>
          <p:nvPr/>
        </p:nvSpPr>
        <p:spPr bwMode="auto">
          <a:xfrm>
            <a:off x="2919687" y="5705476"/>
            <a:ext cx="344487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43" name="Text Box 13"/>
          <p:cNvSpPr txBox="1">
            <a:spLocks noChangeAspect="1" noChangeArrowheads="1"/>
          </p:cNvSpPr>
          <p:nvPr/>
        </p:nvSpPr>
        <p:spPr bwMode="auto">
          <a:xfrm>
            <a:off x="1278212" y="63563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5244" name="Text Box 14"/>
          <p:cNvSpPr txBox="1">
            <a:spLocks noChangeAspect="1" noChangeArrowheads="1"/>
          </p:cNvSpPr>
          <p:nvPr/>
        </p:nvSpPr>
        <p:spPr bwMode="auto">
          <a:xfrm rot="-5400000">
            <a:off x="-463276" y="3563938"/>
            <a:ext cx="162242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Energy(eV)</a:t>
            </a:r>
          </a:p>
        </p:txBody>
      </p:sp>
      <p:sp>
        <p:nvSpPr>
          <p:cNvPr id="95245" name="Text Box 15"/>
          <p:cNvSpPr txBox="1">
            <a:spLocks noChangeAspect="1" noChangeArrowheads="1"/>
          </p:cNvSpPr>
          <p:nvPr/>
        </p:nvSpPr>
        <p:spPr bwMode="auto">
          <a:xfrm>
            <a:off x="1021037" y="11668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5246" name="Text Box 16"/>
          <p:cNvSpPr txBox="1">
            <a:spLocks noChangeAspect="1" noChangeArrowheads="1"/>
          </p:cNvSpPr>
          <p:nvPr/>
        </p:nvSpPr>
        <p:spPr bwMode="auto">
          <a:xfrm>
            <a:off x="887687" y="5746751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35" name="フリーフォーム 34"/>
          <p:cNvSpPr/>
          <p:nvPr/>
        </p:nvSpPr>
        <p:spPr>
          <a:xfrm rot="-5400000" flipV="1">
            <a:off x="-939526" y="3203576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81298" y="3730625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9" name="正方形/長方形 6"/>
          <p:cNvSpPr>
            <a:spLocks noChangeArrowheads="1"/>
          </p:cNvSpPr>
          <p:nvPr/>
        </p:nvSpPr>
        <p:spPr bwMode="auto">
          <a:xfrm>
            <a:off x="3073673" y="3421064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06687" y="1603376"/>
            <a:ext cx="261937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40048" y="1844676"/>
            <a:ext cx="2179638" cy="79692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252" name="正方形/長方形 41"/>
              <p:cNvSpPr>
                <a:spLocks noChangeArrowheads="1"/>
              </p:cNvSpPr>
              <p:nvPr/>
            </p:nvSpPr>
            <p:spPr bwMode="auto">
              <a:xfrm>
                <a:off x="2855640" y="2339975"/>
                <a:ext cx="131901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525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640" y="2339975"/>
                <a:ext cx="13190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フリーフォーム 42"/>
          <p:cNvSpPr/>
          <p:nvPr/>
        </p:nvSpPr>
        <p:spPr>
          <a:xfrm rot="-5400000" flipH="1" flipV="1">
            <a:off x="-675208" y="2526507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79699" y="5300664"/>
            <a:ext cx="233363" cy="47148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713061" y="5013326"/>
            <a:ext cx="2216150" cy="50006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56" name="正方形/長方形 47"/>
          <p:cNvSpPr>
            <a:spLocks noChangeArrowheads="1"/>
          </p:cNvSpPr>
          <p:nvPr/>
        </p:nvSpPr>
        <p:spPr bwMode="auto">
          <a:xfrm>
            <a:off x="2902223" y="4652963"/>
            <a:ext cx="125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 0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57" name="Line 5"/>
          <p:cNvSpPr>
            <a:spLocks noChangeAspect="1" noChangeShapeType="1"/>
          </p:cNvSpPr>
          <p:nvPr/>
        </p:nvSpPr>
        <p:spPr bwMode="auto">
          <a:xfrm>
            <a:off x="4615137" y="1955800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58" name="Line 6"/>
          <p:cNvSpPr>
            <a:spLocks noChangeAspect="1" noChangeShapeType="1"/>
          </p:cNvSpPr>
          <p:nvPr/>
        </p:nvSpPr>
        <p:spPr bwMode="auto">
          <a:xfrm>
            <a:off x="4615136" y="1250950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59" name="Line 7"/>
          <p:cNvSpPr>
            <a:spLocks noChangeAspect="1" noChangeShapeType="1"/>
          </p:cNvSpPr>
          <p:nvPr/>
        </p:nvSpPr>
        <p:spPr bwMode="auto">
          <a:xfrm>
            <a:off x="4615137" y="6305550"/>
            <a:ext cx="3544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0" name="Line 8"/>
          <p:cNvSpPr>
            <a:spLocks noChangeAspect="1" noChangeShapeType="1"/>
          </p:cNvSpPr>
          <p:nvPr/>
        </p:nvSpPr>
        <p:spPr bwMode="auto">
          <a:xfrm>
            <a:off x="4615137" y="5710238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1" name="Line 9"/>
          <p:cNvSpPr>
            <a:spLocks noChangeShapeType="1"/>
          </p:cNvSpPr>
          <p:nvPr/>
        </p:nvSpPr>
        <p:spPr bwMode="auto">
          <a:xfrm>
            <a:off x="4657998" y="5416550"/>
            <a:ext cx="2293938" cy="29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2" name="Line 10"/>
          <p:cNvSpPr>
            <a:spLocks noChangeAspect="1" noChangeShapeType="1"/>
          </p:cNvSpPr>
          <p:nvPr/>
        </p:nvSpPr>
        <p:spPr bwMode="auto">
          <a:xfrm flipV="1">
            <a:off x="4615136" y="1955800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3" name="Freeform 11"/>
          <p:cNvSpPr>
            <a:spLocks noChangeAspect="1"/>
          </p:cNvSpPr>
          <p:nvPr/>
        </p:nvSpPr>
        <p:spPr bwMode="auto">
          <a:xfrm>
            <a:off x="6951937" y="1250950"/>
            <a:ext cx="344487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4" name="Freeform 12"/>
          <p:cNvSpPr>
            <a:spLocks noChangeAspect="1"/>
          </p:cNvSpPr>
          <p:nvPr/>
        </p:nvSpPr>
        <p:spPr bwMode="auto">
          <a:xfrm>
            <a:off x="6951937" y="5705476"/>
            <a:ext cx="344487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65" name="Text Box 13"/>
          <p:cNvSpPr txBox="1">
            <a:spLocks noChangeAspect="1" noChangeArrowheads="1"/>
          </p:cNvSpPr>
          <p:nvPr/>
        </p:nvSpPr>
        <p:spPr bwMode="auto">
          <a:xfrm>
            <a:off x="5310462" y="63563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5266" name="Text Box 15"/>
          <p:cNvSpPr txBox="1">
            <a:spLocks noChangeAspect="1" noChangeArrowheads="1"/>
          </p:cNvSpPr>
          <p:nvPr/>
        </p:nvSpPr>
        <p:spPr bwMode="auto">
          <a:xfrm>
            <a:off x="5053287" y="11668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5267" name="Text Box 16"/>
          <p:cNvSpPr txBox="1">
            <a:spLocks noChangeAspect="1" noChangeArrowheads="1"/>
          </p:cNvSpPr>
          <p:nvPr/>
        </p:nvSpPr>
        <p:spPr bwMode="auto">
          <a:xfrm>
            <a:off x="4919937" y="5746751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62" name="フリーフォーム 61"/>
          <p:cNvSpPr/>
          <p:nvPr/>
        </p:nvSpPr>
        <p:spPr>
          <a:xfrm rot="-5400000" flipV="1">
            <a:off x="3092724" y="2354264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4613548" y="2881313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0" name="正方形/長方形 63"/>
          <p:cNvSpPr>
            <a:spLocks noChangeArrowheads="1"/>
          </p:cNvSpPr>
          <p:nvPr/>
        </p:nvSpPr>
        <p:spPr bwMode="auto">
          <a:xfrm>
            <a:off x="6599511" y="2781301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4497661" y="849314"/>
            <a:ext cx="425450" cy="114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6" name="直線矢印コネクタ 65"/>
          <p:cNvCxnSpPr>
            <a:cxnSpLocks/>
          </p:cNvCxnSpPr>
          <p:nvPr/>
        </p:nvCxnSpPr>
        <p:spPr>
          <a:xfrm>
            <a:off x="4923112" y="1779588"/>
            <a:ext cx="1817785" cy="47466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フリーフォーム 67"/>
          <p:cNvSpPr/>
          <p:nvPr/>
        </p:nvSpPr>
        <p:spPr>
          <a:xfrm rot="-5400000" flipH="1" flipV="1">
            <a:off x="3357836" y="1676401"/>
            <a:ext cx="4330700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511949" y="5300664"/>
            <a:ext cx="233363" cy="47148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4745311" y="5013326"/>
            <a:ext cx="2216150" cy="50006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77" name="正方形/長方形 70"/>
          <p:cNvSpPr>
            <a:spLocks noChangeArrowheads="1"/>
          </p:cNvSpPr>
          <p:nvPr/>
        </p:nvSpPr>
        <p:spPr bwMode="auto">
          <a:xfrm>
            <a:off x="6934473" y="4652963"/>
            <a:ext cx="125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 0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78" name="Text Box 15"/>
          <p:cNvSpPr txBox="1">
            <a:spLocks noChangeAspect="1" noChangeArrowheads="1"/>
          </p:cNvSpPr>
          <p:nvPr/>
        </p:nvSpPr>
        <p:spPr bwMode="auto">
          <a:xfrm>
            <a:off x="479699" y="601664"/>
            <a:ext cx="3222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Off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 0 V)</a:t>
            </a:r>
          </a:p>
        </p:txBody>
      </p:sp>
      <p:sp>
        <p:nvSpPr>
          <p:cNvPr id="95279" name="Text Box 15"/>
          <p:cNvSpPr txBox="1">
            <a:spLocks noChangeAspect="1" noChangeArrowheads="1"/>
          </p:cNvSpPr>
          <p:nvPr/>
        </p:nvSpPr>
        <p:spPr bwMode="auto">
          <a:xfrm>
            <a:off x="5019949" y="620714"/>
            <a:ext cx="3406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&gt;&gt; 0 V)</a:t>
            </a:r>
          </a:p>
        </p:txBody>
      </p:sp>
      <p:sp>
        <p:nvSpPr>
          <p:cNvPr id="95280" name="テキスト ボックス 1"/>
          <p:cNvSpPr txBox="1">
            <a:spLocks noChangeArrowheads="1"/>
          </p:cNvSpPr>
          <p:nvPr/>
        </p:nvSpPr>
        <p:spPr bwMode="auto">
          <a:xfrm>
            <a:off x="738462" y="2700339"/>
            <a:ext cx="94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(E)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281" name="テキスト ボックス 48"/>
          <p:cNvSpPr txBox="1">
            <a:spLocks noChangeArrowheads="1"/>
          </p:cNvSpPr>
          <p:nvPr/>
        </p:nvSpPr>
        <p:spPr bwMode="auto">
          <a:xfrm>
            <a:off x="767037" y="3852864"/>
            <a:ext cx="957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(E)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9CFC6101-8C2C-7643-15A7-3F4636ACE117}"/>
                  </a:ext>
                </a:extLst>
              </p:cNvPr>
              <p:cNvSpPr txBox="1"/>
              <p:nvPr/>
            </p:nvSpPr>
            <p:spPr bwMode="auto">
              <a:xfrm>
                <a:off x="6744072" y="1988840"/>
                <a:ext cx="5472607" cy="11580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ja-JP" alt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sz="28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kumimoji="0" lang="en-US" altLang="ja-JP" sz="2800" b="1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ja-JP" sz="2800" b="1" i="0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FF0000"/>
                        </a:solidFill>
                      </a:rPr>
                      <m:t>~10</m:t>
                    </m:r>
                    <m:r>
                      <m:rPr>
                        <m:nor/>
                      </m:rPr>
                      <a:rPr kumimoji="0" lang="en-US" altLang="ja-JP" sz="2800" b="1" baseline="30000" dirty="0">
                        <a:solidFill>
                          <a:srgbClr val="FF0000"/>
                        </a:solidFill>
                      </a:rPr>
                      <m:t>18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FF0000"/>
                        </a:solidFill>
                      </a:rPr>
                      <m:t>cm</m:t>
                    </m:r>
                    <m:r>
                      <m:rPr>
                        <m:nor/>
                      </m:rPr>
                      <a:rPr kumimoji="0" lang="en-US" altLang="ja-JP" sz="2800" b="1" baseline="30000" dirty="0">
                        <a:solidFill>
                          <a:srgbClr val="FF0000"/>
                        </a:solidFill>
                      </a:rPr>
                      <m:t>−3</m:t>
                    </m:r>
                  </m:oMath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9CFC6101-8C2C-7643-15A7-3F4636ACE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4072" y="1988840"/>
                <a:ext cx="5472607" cy="1158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0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チャネル動作</a:t>
            </a:r>
            <a:endParaRPr lang="en-US" altLang="ja-JP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Line 5"/>
          <p:cNvSpPr>
            <a:spLocks noChangeAspect="1" noChangeShapeType="1"/>
          </p:cNvSpPr>
          <p:nvPr/>
        </p:nvSpPr>
        <p:spPr bwMode="auto">
          <a:xfrm>
            <a:off x="366863" y="1955800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4" name="Line 6"/>
          <p:cNvSpPr>
            <a:spLocks noChangeAspect="1" noChangeShapeType="1"/>
          </p:cNvSpPr>
          <p:nvPr/>
        </p:nvSpPr>
        <p:spPr bwMode="auto">
          <a:xfrm>
            <a:off x="366862" y="1250950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5" name="Line 7"/>
          <p:cNvSpPr>
            <a:spLocks noChangeAspect="1" noChangeShapeType="1"/>
          </p:cNvSpPr>
          <p:nvPr/>
        </p:nvSpPr>
        <p:spPr bwMode="auto">
          <a:xfrm>
            <a:off x="366863" y="6305550"/>
            <a:ext cx="3544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6" name="Line 8"/>
          <p:cNvSpPr>
            <a:spLocks noChangeAspect="1" noChangeShapeType="1"/>
          </p:cNvSpPr>
          <p:nvPr/>
        </p:nvSpPr>
        <p:spPr bwMode="auto">
          <a:xfrm>
            <a:off x="366863" y="5710238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7" name="Line 9"/>
          <p:cNvSpPr>
            <a:spLocks noChangeShapeType="1"/>
          </p:cNvSpPr>
          <p:nvPr/>
        </p:nvSpPr>
        <p:spPr bwMode="auto">
          <a:xfrm>
            <a:off x="409724" y="5416550"/>
            <a:ext cx="2293938" cy="29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8" name="Line 10"/>
          <p:cNvSpPr>
            <a:spLocks noChangeAspect="1" noChangeShapeType="1"/>
          </p:cNvSpPr>
          <p:nvPr/>
        </p:nvSpPr>
        <p:spPr bwMode="auto">
          <a:xfrm flipV="1">
            <a:off x="366862" y="1955800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49" name="Freeform 11"/>
          <p:cNvSpPr>
            <a:spLocks noChangeAspect="1"/>
          </p:cNvSpPr>
          <p:nvPr/>
        </p:nvSpPr>
        <p:spPr bwMode="auto">
          <a:xfrm>
            <a:off x="2703663" y="1250950"/>
            <a:ext cx="344487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50" name="Freeform 12"/>
          <p:cNvSpPr>
            <a:spLocks noChangeAspect="1"/>
          </p:cNvSpPr>
          <p:nvPr/>
        </p:nvSpPr>
        <p:spPr bwMode="auto">
          <a:xfrm>
            <a:off x="2703663" y="5705476"/>
            <a:ext cx="344487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51" name="Text Box 13"/>
          <p:cNvSpPr txBox="1">
            <a:spLocks noChangeAspect="1" noChangeArrowheads="1"/>
          </p:cNvSpPr>
          <p:nvPr/>
        </p:nvSpPr>
        <p:spPr bwMode="auto">
          <a:xfrm>
            <a:off x="1062188" y="63563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215052" name="Text Box 14"/>
          <p:cNvSpPr txBox="1">
            <a:spLocks noChangeAspect="1" noChangeArrowheads="1"/>
          </p:cNvSpPr>
          <p:nvPr/>
        </p:nvSpPr>
        <p:spPr bwMode="auto">
          <a:xfrm rot="-5400000">
            <a:off x="-679300" y="3563938"/>
            <a:ext cx="162242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Energy(eV)</a:t>
            </a:r>
          </a:p>
        </p:txBody>
      </p:sp>
      <p:sp>
        <p:nvSpPr>
          <p:cNvPr id="215053" name="Text Box 15"/>
          <p:cNvSpPr txBox="1">
            <a:spLocks noChangeAspect="1" noChangeArrowheads="1"/>
          </p:cNvSpPr>
          <p:nvPr/>
        </p:nvSpPr>
        <p:spPr bwMode="auto">
          <a:xfrm>
            <a:off x="805013" y="11668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215054" name="Text Box 16"/>
          <p:cNvSpPr txBox="1">
            <a:spLocks noChangeAspect="1" noChangeArrowheads="1"/>
          </p:cNvSpPr>
          <p:nvPr/>
        </p:nvSpPr>
        <p:spPr bwMode="auto">
          <a:xfrm>
            <a:off x="671663" y="5746751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35" name="フリーフォーム 34"/>
          <p:cNvSpPr/>
          <p:nvPr/>
        </p:nvSpPr>
        <p:spPr>
          <a:xfrm rot="-5400000" flipV="1">
            <a:off x="-1155550" y="3203576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65274" y="3730625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7" name="正方形/長方形 6"/>
          <p:cNvSpPr>
            <a:spLocks noChangeArrowheads="1"/>
          </p:cNvSpPr>
          <p:nvPr/>
        </p:nvSpPr>
        <p:spPr bwMode="auto">
          <a:xfrm>
            <a:off x="2857649" y="3421064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90663" y="1603376"/>
            <a:ext cx="261937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4024" y="1844676"/>
            <a:ext cx="2179638" cy="79692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0" name="正方形/長方形 41"/>
          <p:cNvSpPr>
            <a:spLocks noChangeArrowheads="1"/>
          </p:cNvSpPr>
          <p:nvPr/>
        </p:nvSpPr>
        <p:spPr bwMode="auto">
          <a:xfrm>
            <a:off x="2713187" y="2339975"/>
            <a:ext cx="60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e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3" name="フリーフォーム 42"/>
          <p:cNvSpPr/>
          <p:nvPr/>
        </p:nvSpPr>
        <p:spPr>
          <a:xfrm rot="-5400000" flipH="1" flipV="1">
            <a:off x="-891232" y="2526507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63675" y="5300664"/>
            <a:ext cx="233363" cy="47148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497037" y="5013326"/>
            <a:ext cx="2216150" cy="50006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4" name="正方形/長方形 47"/>
          <p:cNvSpPr>
            <a:spLocks noChangeArrowheads="1"/>
          </p:cNvSpPr>
          <p:nvPr/>
        </p:nvSpPr>
        <p:spPr bwMode="auto">
          <a:xfrm>
            <a:off x="2686199" y="4652963"/>
            <a:ext cx="125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h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 ~ 0</a:t>
            </a: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15065" name="Line 5"/>
          <p:cNvSpPr>
            <a:spLocks noChangeAspect="1" noChangeShapeType="1"/>
          </p:cNvSpPr>
          <p:nvPr/>
        </p:nvSpPr>
        <p:spPr bwMode="auto">
          <a:xfrm>
            <a:off x="4399113" y="1955800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66" name="Line 6"/>
          <p:cNvSpPr>
            <a:spLocks noChangeAspect="1" noChangeShapeType="1"/>
          </p:cNvSpPr>
          <p:nvPr/>
        </p:nvSpPr>
        <p:spPr bwMode="auto">
          <a:xfrm>
            <a:off x="4399112" y="1250950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67" name="Line 7"/>
          <p:cNvSpPr>
            <a:spLocks noChangeAspect="1" noChangeShapeType="1"/>
          </p:cNvSpPr>
          <p:nvPr/>
        </p:nvSpPr>
        <p:spPr bwMode="auto">
          <a:xfrm>
            <a:off x="4399113" y="6305550"/>
            <a:ext cx="3544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68" name="Line 8"/>
          <p:cNvSpPr>
            <a:spLocks noChangeAspect="1" noChangeShapeType="1"/>
          </p:cNvSpPr>
          <p:nvPr/>
        </p:nvSpPr>
        <p:spPr bwMode="auto">
          <a:xfrm>
            <a:off x="4399113" y="5710238"/>
            <a:ext cx="3544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69" name="Line 9"/>
          <p:cNvSpPr>
            <a:spLocks noChangeShapeType="1"/>
          </p:cNvSpPr>
          <p:nvPr/>
        </p:nvSpPr>
        <p:spPr bwMode="auto">
          <a:xfrm>
            <a:off x="4441974" y="5416550"/>
            <a:ext cx="2293938" cy="29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70" name="Line 10"/>
          <p:cNvSpPr>
            <a:spLocks noChangeAspect="1" noChangeShapeType="1"/>
          </p:cNvSpPr>
          <p:nvPr/>
        </p:nvSpPr>
        <p:spPr bwMode="auto">
          <a:xfrm flipV="1">
            <a:off x="4399112" y="1955800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71" name="Freeform 11"/>
          <p:cNvSpPr>
            <a:spLocks noChangeAspect="1"/>
          </p:cNvSpPr>
          <p:nvPr/>
        </p:nvSpPr>
        <p:spPr bwMode="auto">
          <a:xfrm>
            <a:off x="6735913" y="1250950"/>
            <a:ext cx="344487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72" name="Freeform 12"/>
          <p:cNvSpPr>
            <a:spLocks noChangeAspect="1"/>
          </p:cNvSpPr>
          <p:nvPr/>
        </p:nvSpPr>
        <p:spPr bwMode="auto">
          <a:xfrm>
            <a:off x="6735913" y="5705476"/>
            <a:ext cx="344487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073" name="Text Box 15"/>
          <p:cNvSpPr txBox="1">
            <a:spLocks noChangeAspect="1" noChangeArrowheads="1"/>
          </p:cNvSpPr>
          <p:nvPr/>
        </p:nvSpPr>
        <p:spPr bwMode="auto">
          <a:xfrm>
            <a:off x="4837263" y="116681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215074" name="Text Box 16"/>
          <p:cNvSpPr txBox="1">
            <a:spLocks noChangeAspect="1" noChangeArrowheads="1"/>
          </p:cNvSpPr>
          <p:nvPr/>
        </p:nvSpPr>
        <p:spPr bwMode="auto">
          <a:xfrm>
            <a:off x="4703913" y="5746751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62" name="フリーフォーム 61"/>
          <p:cNvSpPr/>
          <p:nvPr/>
        </p:nvSpPr>
        <p:spPr>
          <a:xfrm rot="-5400000" flipV="1">
            <a:off x="2876700" y="4500564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4397524" y="5041900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7" name="正方形/長方形 63"/>
          <p:cNvSpPr>
            <a:spLocks noChangeArrowheads="1"/>
          </p:cNvSpPr>
          <p:nvPr/>
        </p:nvSpPr>
        <p:spPr bwMode="auto">
          <a:xfrm>
            <a:off x="6889899" y="3421064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G丸ｺﾞｼｯｸM-PRO" panose="020F0600000000000000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66" name="直線矢印コネクタ 65"/>
          <p:cNvCxnSpPr>
            <a:stCxn id="49" idx="6"/>
          </p:cNvCxnSpPr>
          <p:nvPr/>
        </p:nvCxnSpPr>
        <p:spPr>
          <a:xfrm>
            <a:off x="4559450" y="1805012"/>
            <a:ext cx="2176463" cy="56356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フリーフォーム 67"/>
          <p:cNvSpPr/>
          <p:nvPr/>
        </p:nvSpPr>
        <p:spPr>
          <a:xfrm rot="-5400000" flipH="1" flipV="1">
            <a:off x="3141812" y="3822701"/>
            <a:ext cx="4330700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264175" y="5300664"/>
            <a:ext cx="377825" cy="1000125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4626125" y="5224463"/>
            <a:ext cx="2117725" cy="379412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4" name="Text Box 15"/>
          <p:cNvSpPr txBox="1">
            <a:spLocks noChangeAspect="1" noChangeArrowheads="1"/>
          </p:cNvSpPr>
          <p:nvPr/>
        </p:nvSpPr>
        <p:spPr bwMode="auto">
          <a:xfrm>
            <a:off x="263674" y="601663"/>
            <a:ext cx="322229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Off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 0 V)</a:t>
            </a:r>
          </a:p>
        </p:txBody>
      </p:sp>
      <p:sp>
        <p:nvSpPr>
          <p:cNvPr id="215085" name="Text Box 15"/>
          <p:cNvSpPr txBox="1">
            <a:spLocks noChangeAspect="1" noChangeArrowheads="1"/>
          </p:cNvSpPr>
          <p:nvPr/>
        </p:nvSpPr>
        <p:spPr bwMode="auto">
          <a:xfrm>
            <a:off x="4803924" y="620713"/>
            <a:ext cx="344190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&lt;&lt; 0 V)</a:t>
            </a:r>
          </a:p>
        </p:txBody>
      </p:sp>
      <p:sp>
        <p:nvSpPr>
          <p:cNvPr id="49" name="円/楕円 48"/>
          <p:cNvSpPr/>
          <p:nvPr/>
        </p:nvSpPr>
        <p:spPr>
          <a:xfrm>
            <a:off x="4295925" y="1628800"/>
            <a:ext cx="263525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64174" y="6327775"/>
            <a:ext cx="2471738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088" name="Text Box 13"/>
          <p:cNvSpPr txBox="1">
            <a:spLocks noChangeAspect="1" noChangeArrowheads="1"/>
          </p:cNvSpPr>
          <p:nvPr/>
        </p:nvSpPr>
        <p:spPr bwMode="auto">
          <a:xfrm>
            <a:off x="5094438" y="63563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B6473BC7-5CEE-6342-B3C1-F7ADBDE8D667}"/>
                  </a:ext>
                </a:extLst>
              </p:cNvPr>
              <p:cNvSpPr txBox="1"/>
              <p:nvPr/>
            </p:nvSpPr>
            <p:spPr bwMode="auto">
              <a:xfrm>
                <a:off x="6719394" y="2138363"/>
                <a:ext cx="1608854" cy="6222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B6473BC7-5CEE-6342-B3C1-F7ADBDE8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9394" y="2138363"/>
                <a:ext cx="1608854" cy="62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4A9535F3-D25A-2E43-D683-B2821635D990}"/>
                  </a:ext>
                </a:extLst>
              </p:cNvPr>
              <p:cNvSpPr txBox="1"/>
              <p:nvPr/>
            </p:nvSpPr>
            <p:spPr bwMode="auto">
              <a:xfrm>
                <a:off x="6923906" y="4614070"/>
                <a:ext cx="5472607" cy="11580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ja-JP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ja-JP" altLang="en-US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  <m:r>
                                <a:rPr lang="ja-JP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JP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ja-JP" alt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ja-JP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sz="28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kumimoji="0" lang="en-US" altLang="ja-JP" sz="2800" b="1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ja-JP" sz="2800" b="1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0000FF"/>
                        </a:solidFill>
                      </a:rPr>
                      <m:t>~10</m:t>
                    </m:r>
                    <m:r>
                      <m:rPr>
                        <m:nor/>
                      </m:rPr>
                      <a:rPr kumimoji="0" lang="en-US" altLang="ja-JP" sz="2800" b="1" baseline="30000" dirty="0">
                        <a:solidFill>
                          <a:srgbClr val="0000FF"/>
                        </a:solidFill>
                      </a:rPr>
                      <m:t>18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ja-JP" sz="2800" b="1" dirty="0">
                        <a:solidFill>
                          <a:srgbClr val="0000FF"/>
                        </a:solidFill>
                      </a:rPr>
                      <m:t>cm</m:t>
                    </m:r>
                    <m:r>
                      <m:rPr>
                        <m:nor/>
                      </m:rPr>
                      <a:rPr kumimoji="0" lang="en-US" altLang="ja-JP" sz="2800" b="1" baseline="30000" dirty="0">
                        <a:solidFill>
                          <a:srgbClr val="0000FF"/>
                        </a:solidFill>
                      </a:rPr>
                      <m:t>−3</m:t>
                    </m:r>
                  </m:oMath>
                </a14:m>
                <a:endParaRPr lang="ja-JP" alt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4A9535F3-D25A-2E43-D683-B2821635D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3906" y="4614070"/>
                <a:ext cx="5472607" cy="1158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7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66DC8C-295F-06F8-6CD0-6066B2873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TFT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の動作原理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Gradual channel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近似と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TFT</a:t>
            </a:r>
            <a:r>
              <a:rPr lang="ja-JP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特性評価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8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もう少し良い近似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Gradual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channel</a:t>
            </a:r>
            <a:r>
              <a:rPr lang="ja-JP" altLang="en-US" sz="3600" b="1" dirty="0">
                <a:solidFill>
                  <a:srgbClr val="0000FF"/>
                </a:solidFill>
              </a:rPr>
              <a:t>近似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2">
                <a:extLst>
                  <a:ext uri="{FF2B5EF4-FFF2-40B4-BE49-F238E27FC236}">
                    <a16:creationId xmlns:a16="http://schemas.microsoft.com/office/drawing/2014/main" id="{8B36AF64-D337-63D9-218C-A6F0CAC89527}"/>
                  </a:ext>
                </a:extLst>
              </p:cNvPr>
              <p:cNvSpPr txBox="1"/>
              <p:nvPr/>
            </p:nvSpPr>
            <p:spPr bwMode="auto">
              <a:xfrm>
                <a:off x="191344" y="805086"/>
                <a:ext cx="11719668" cy="58642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第</a:t>
                </a:r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ja-JP" alt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近似</a:t>
                </a:r>
                <a:r>
                  <a:rPr lang="en-US" altLang="ja-JP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𝑚𝑜𝑏𝑖𝑙𝑒</m:t>
                        </m:r>
                      </m:sub>
                    </m:sSub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dirty="0"/>
                  <a:t>　実際にゲート絶縁体に掛かっている電圧</a:t>
                </a:r>
                <a:r>
                  <a:rPr lang="en-US" altLang="ja-JP" dirty="0"/>
                  <a:t>: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dirty="0"/>
                  <a:t>　電極幅 </a:t>
                </a:r>
                <a:r>
                  <a:rPr lang="en-US" altLang="ja-JP" dirty="0"/>
                  <a:t>W,</a:t>
                </a:r>
                <a:r>
                  <a:rPr lang="ja-JP" altLang="en-US" dirty="0"/>
                  <a:t> 電極間距離 </a:t>
                </a:r>
                <a:r>
                  <a:rPr lang="en-US" altLang="ja-JP" dirty="0"/>
                  <a:t>L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ja-JP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𝑮𝑺</m:t>
                            </m:r>
                          </m:sub>
                        </m:s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𝑫𝑺</m:t>
                        </m:r>
                      </m:sub>
                    </m:sSub>
                  </m:oMath>
                </a14:m>
                <a:endParaRPr lang="en-US" altLang="ja-JP" b="1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dirty="0"/>
                  <a:t>チャネル内には </a:t>
                </a:r>
                <a:r>
                  <a:rPr lang="en-US" altLang="ja-JP" i="1" dirty="0"/>
                  <a:t>V</a:t>
                </a:r>
                <a:r>
                  <a:rPr lang="en-US" altLang="ja-JP" baseline="-25000" dirty="0"/>
                  <a:t>DS</a:t>
                </a:r>
                <a:r>
                  <a:rPr lang="ja-JP" altLang="en-US" dirty="0"/>
                  <a:t>を印加すると、</a:t>
                </a:r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dirty="0"/>
                  <a:t>・ チャネル内の電位は位置依存性をもつ </a:t>
                </a:r>
                <a:r>
                  <a:rPr lang="en-US" altLang="ja-JP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ja-JP" alt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en-US" dirty="0"/>
                  <a:t>・ ゲート絶縁体に掛かっている電圧も位置依存性をもつ</a:t>
                </a:r>
                <a:r>
                  <a:rPr lang="en-US" altLang="ja-JP" dirty="0"/>
                  <a:t>	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ja-JP" alt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altLang="ja-JP" sz="3200" b="1" baseline="300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ja-JP" sz="3200" b="1" dirty="0">
                    <a:solidFill>
                      <a:srgbClr val="FF0000"/>
                    </a:solidFill>
                  </a:rPr>
                  <a:t>Gradual channel</a:t>
                </a:r>
                <a:r>
                  <a:rPr lang="ja-JP" altLang="en-US" sz="3200" b="1" dirty="0">
                    <a:solidFill>
                      <a:srgbClr val="FF0000"/>
                    </a:solidFill>
                  </a:rPr>
                  <a:t>近似</a:t>
                </a:r>
                <a:endParaRPr lang="en-US" altLang="ja-JP" sz="32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ja-JP" alt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sSub>
                      <m:sSubPr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ja-JP" altLang="en-US" sz="36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𝑫𝑺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/>
                  <a:t> 	   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Sah</a:t>
                </a:r>
                <a:r>
                  <a:rPr lang="ja-JP" altLang="en-US" sz="3600" b="1" dirty="0">
                    <a:solidFill>
                      <a:srgbClr val="FF0000"/>
                    </a:solidFill>
                  </a:rPr>
                  <a:t>の式</a:t>
                </a:r>
                <a:endParaRPr lang="ja-JP" altLang="en-US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en-US" altLang="ja-JP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2" name="Object 52">
                <a:extLst>
                  <a:ext uri="{FF2B5EF4-FFF2-40B4-BE49-F238E27FC236}">
                    <a16:creationId xmlns:a16="http://schemas.microsoft.com/office/drawing/2014/main" id="{8B36AF64-D337-63D9-218C-A6F0CAC8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44" y="805086"/>
                <a:ext cx="11719668" cy="5864274"/>
              </a:xfrm>
              <a:prstGeom prst="rect">
                <a:avLst/>
              </a:prstGeom>
              <a:blipFill>
                <a:blip r:embed="rId2"/>
                <a:stretch>
                  <a:fillRect l="-1196" t="-11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5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グループ化 115"/>
          <p:cNvGrpSpPr>
            <a:grpSpLocks/>
          </p:cNvGrpSpPr>
          <p:nvPr/>
        </p:nvGrpSpPr>
        <p:grpSpPr bwMode="auto">
          <a:xfrm>
            <a:off x="6062663" y="2886076"/>
            <a:ext cx="2159000" cy="2055813"/>
            <a:chOff x="-3031503" y="2209800"/>
            <a:chExt cx="2743200" cy="2286000"/>
          </a:xfrm>
        </p:grpSpPr>
        <p:sp>
          <p:nvSpPr>
            <p:cNvPr id="99372" name="Freeform 4"/>
            <p:cNvSpPr>
              <a:spLocks noChangeAspect="1"/>
            </p:cNvSpPr>
            <p:nvPr/>
          </p:nvSpPr>
          <p:spPr bwMode="auto">
            <a:xfrm>
              <a:off x="-3031503" y="2209800"/>
              <a:ext cx="2743200" cy="2286000"/>
            </a:xfrm>
            <a:custGeom>
              <a:avLst/>
              <a:gdLst>
                <a:gd name="T0" fmla="*/ 0 w 624"/>
                <a:gd name="T1" fmla="*/ 0 h 528"/>
                <a:gd name="T2" fmla="*/ 2147483646 w 624"/>
                <a:gd name="T3" fmla="*/ 2147483646 h 528"/>
                <a:gd name="T4" fmla="*/ 0 w 624"/>
                <a:gd name="T5" fmla="*/ 2147483646 h 528"/>
                <a:gd name="T6" fmla="*/ 0 60000 65536"/>
                <a:gd name="T7" fmla="*/ 0 60000 65536"/>
                <a:gd name="T8" fmla="*/ 0 60000 65536"/>
                <a:gd name="T9" fmla="*/ 0 w 624"/>
                <a:gd name="T10" fmla="*/ 0 h 528"/>
                <a:gd name="T11" fmla="*/ 624 w 62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528">
                  <a:moveTo>
                    <a:pt x="0" y="0"/>
                  </a:moveTo>
                  <a:cubicBezTo>
                    <a:pt x="312" y="100"/>
                    <a:pt x="624" y="200"/>
                    <a:pt x="624" y="288"/>
                  </a:cubicBezTo>
                  <a:cubicBezTo>
                    <a:pt x="624" y="376"/>
                    <a:pt x="104" y="488"/>
                    <a:pt x="0" y="528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373" name="Freeform 2073"/>
            <p:cNvSpPr>
              <a:spLocks/>
            </p:cNvSpPr>
            <p:nvPr/>
          </p:nvSpPr>
          <p:spPr bwMode="auto">
            <a:xfrm>
              <a:off x="-3031503" y="2743200"/>
              <a:ext cx="2743200" cy="685800"/>
            </a:xfrm>
            <a:custGeom>
              <a:avLst/>
              <a:gdLst>
                <a:gd name="T0" fmla="*/ 2147483646 w 1728"/>
                <a:gd name="T1" fmla="*/ 0 h 432"/>
                <a:gd name="T2" fmla="*/ 2147483646 w 1728"/>
                <a:gd name="T3" fmla="*/ 2147483646 h 432"/>
                <a:gd name="T4" fmla="*/ 2147483646 w 1728"/>
                <a:gd name="T5" fmla="*/ 2147483646 h 432"/>
                <a:gd name="T6" fmla="*/ 2147483646 w 1728"/>
                <a:gd name="T7" fmla="*/ 2147483646 h 432"/>
                <a:gd name="T8" fmla="*/ 2147483646 w 1728"/>
                <a:gd name="T9" fmla="*/ 2147483646 h 432"/>
                <a:gd name="T10" fmla="*/ 2147483646 w 1728"/>
                <a:gd name="T11" fmla="*/ 2147483646 h 432"/>
                <a:gd name="T12" fmla="*/ 2147483646 w 1728"/>
                <a:gd name="T13" fmla="*/ 2147483646 h 432"/>
                <a:gd name="T14" fmla="*/ 2147483646 w 1728"/>
                <a:gd name="T15" fmla="*/ 2147483646 h 432"/>
                <a:gd name="T16" fmla="*/ 0 w 1728"/>
                <a:gd name="T17" fmla="*/ 2147483646 h 432"/>
                <a:gd name="T18" fmla="*/ 0 w 1728"/>
                <a:gd name="T19" fmla="*/ 0 h 432"/>
                <a:gd name="T20" fmla="*/ 2147483646 w 1728"/>
                <a:gd name="T21" fmla="*/ 0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8"/>
                <a:gd name="T34" fmla="*/ 0 h 432"/>
                <a:gd name="T35" fmla="*/ 1728 w 1728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8" h="432">
                  <a:moveTo>
                    <a:pt x="1008" y="0"/>
                  </a:moveTo>
                  <a:lnTo>
                    <a:pt x="1194" y="66"/>
                  </a:lnTo>
                  <a:lnTo>
                    <a:pt x="1362" y="138"/>
                  </a:lnTo>
                  <a:lnTo>
                    <a:pt x="1494" y="210"/>
                  </a:lnTo>
                  <a:lnTo>
                    <a:pt x="1596" y="276"/>
                  </a:lnTo>
                  <a:lnTo>
                    <a:pt x="1680" y="336"/>
                  </a:lnTo>
                  <a:lnTo>
                    <a:pt x="1728" y="384"/>
                  </a:lnTo>
                  <a:lnTo>
                    <a:pt x="1728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ja-JP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ギャップ内トラップによるフェルミ準位ピニング</a:t>
            </a:r>
            <a:endParaRPr lang="en-US" altLang="ja-JP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9332" name="Line 5"/>
          <p:cNvSpPr>
            <a:spLocks noChangeAspect="1" noChangeShapeType="1"/>
          </p:cNvSpPr>
          <p:nvPr/>
        </p:nvSpPr>
        <p:spPr bwMode="auto">
          <a:xfrm>
            <a:off x="1749425" y="2027238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3" name="Line 6"/>
          <p:cNvSpPr>
            <a:spLocks noChangeAspect="1" noChangeShapeType="1"/>
          </p:cNvSpPr>
          <p:nvPr/>
        </p:nvSpPr>
        <p:spPr bwMode="auto">
          <a:xfrm>
            <a:off x="1749425" y="1322388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4" name="Line 7"/>
          <p:cNvSpPr>
            <a:spLocks noChangeAspect="1" noChangeShapeType="1"/>
          </p:cNvSpPr>
          <p:nvPr/>
        </p:nvSpPr>
        <p:spPr bwMode="auto">
          <a:xfrm>
            <a:off x="1749425" y="6376988"/>
            <a:ext cx="3544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5" name="Line 8"/>
          <p:cNvSpPr>
            <a:spLocks noChangeAspect="1" noChangeShapeType="1"/>
          </p:cNvSpPr>
          <p:nvPr/>
        </p:nvSpPr>
        <p:spPr bwMode="auto">
          <a:xfrm>
            <a:off x="1749425" y="5781675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1792289" y="5487989"/>
            <a:ext cx="2293937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7" name="Line 10"/>
          <p:cNvSpPr>
            <a:spLocks noChangeAspect="1" noChangeShapeType="1"/>
          </p:cNvSpPr>
          <p:nvPr/>
        </p:nvSpPr>
        <p:spPr bwMode="auto">
          <a:xfrm flipV="1">
            <a:off x="1749425" y="2027238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8" name="Freeform 11"/>
          <p:cNvSpPr>
            <a:spLocks noChangeAspect="1"/>
          </p:cNvSpPr>
          <p:nvPr/>
        </p:nvSpPr>
        <p:spPr bwMode="auto">
          <a:xfrm>
            <a:off x="4086225" y="1322388"/>
            <a:ext cx="344488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39" name="Freeform 12"/>
          <p:cNvSpPr>
            <a:spLocks noChangeAspect="1"/>
          </p:cNvSpPr>
          <p:nvPr/>
        </p:nvSpPr>
        <p:spPr bwMode="auto">
          <a:xfrm>
            <a:off x="4086225" y="5778501"/>
            <a:ext cx="344488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40" name="Text Box 13"/>
          <p:cNvSpPr txBox="1">
            <a:spLocks noChangeAspect="1" noChangeArrowheads="1"/>
          </p:cNvSpPr>
          <p:nvPr/>
        </p:nvSpPr>
        <p:spPr bwMode="auto">
          <a:xfrm>
            <a:off x="2444751" y="6427788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9341" name="Text Box 15"/>
          <p:cNvSpPr txBox="1">
            <a:spLocks noChangeAspect="1" noChangeArrowheads="1"/>
          </p:cNvSpPr>
          <p:nvPr/>
        </p:nvSpPr>
        <p:spPr bwMode="auto">
          <a:xfrm>
            <a:off x="2187576" y="1239839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9342" name="Text Box 16"/>
          <p:cNvSpPr txBox="1">
            <a:spLocks noChangeAspect="1" noChangeArrowheads="1"/>
          </p:cNvSpPr>
          <p:nvPr/>
        </p:nvSpPr>
        <p:spPr bwMode="auto">
          <a:xfrm>
            <a:off x="2054226" y="5818188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62" name="フリーフォーム 61"/>
          <p:cNvSpPr/>
          <p:nvPr/>
        </p:nvSpPr>
        <p:spPr>
          <a:xfrm rot="-5400000" flipV="1">
            <a:off x="226220" y="2426495"/>
            <a:ext cx="4856163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1747838" y="2952750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5" name="正方形/長方形 63"/>
          <p:cNvSpPr>
            <a:spLocks noChangeArrowheads="1"/>
          </p:cNvSpPr>
          <p:nvPr/>
        </p:nvSpPr>
        <p:spPr bwMode="auto">
          <a:xfrm>
            <a:off x="3792538" y="2844801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631950" y="922339"/>
            <a:ext cx="425450" cy="1519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2057401" y="1851026"/>
            <a:ext cx="1876425" cy="61277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8" name="正方形/長方形 66"/>
          <p:cNvSpPr>
            <a:spLocks noChangeArrowheads="1"/>
          </p:cNvSpPr>
          <p:nvPr/>
        </p:nvSpPr>
        <p:spPr bwMode="auto">
          <a:xfrm>
            <a:off x="3863976" y="2276476"/>
            <a:ext cx="189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0" lang="en-US" altLang="ja-JP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~10</a:t>
            </a:r>
            <a:r>
              <a:rPr kumimoji="0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0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  <a:endParaRPr kumimoji="1" lang="ja-JP" altLang="en-US" sz="24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フリーフォーム 67"/>
          <p:cNvSpPr/>
          <p:nvPr/>
        </p:nvSpPr>
        <p:spPr>
          <a:xfrm rot="-5400000" flipH="1" flipV="1">
            <a:off x="491332" y="1748632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350" name="Text Box 15"/>
          <p:cNvSpPr txBox="1">
            <a:spLocks noChangeAspect="1" noChangeArrowheads="1"/>
          </p:cNvSpPr>
          <p:nvPr/>
        </p:nvSpPr>
        <p:spPr bwMode="auto">
          <a:xfrm>
            <a:off x="2154239" y="692151"/>
            <a:ext cx="3406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&gt;&gt; 0 V)</a:t>
            </a:r>
          </a:p>
        </p:txBody>
      </p:sp>
      <p:sp>
        <p:nvSpPr>
          <p:cNvPr id="99351" name="Line 5"/>
          <p:cNvSpPr>
            <a:spLocks noChangeAspect="1" noChangeShapeType="1"/>
          </p:cNvSpPr>
          <p:nvPr/>
        </p:nvSpPr>
        <p:spPr bwMode="auto">
          <a:xfrm>
            <a:off x="6070600" y="2027238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2" name="Line 6"/>
          <p:cNvSpPr>
            <a:spLocks noChangeAspect="1" noChangeShapeType="1"/>
          </p:cNvSpPr>
          <p:nvPr/>
        </p:nvSpPr>
        <p:spPr bwMode="auto">
          <a:xfrm>
            <a:off x="6070600" y="1322388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3" name="Line 7"/>
          <p:cNvSpPr>
            <a:spLocks noChangeAspect="1" noChangeShapeType="1"/>
          </p:cNvSpPr>
          <p:nvPr/>
        </p:nvSpPr>
        <p:spPr bwMode="auto">
          <a:xfrm>
            <a:off x="6070600" y="6376988"/>
            <a:ext cx="3544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4" name="Line 8"/>
          <p:cNvSpPr>
            <a:spLocks noChangeAspect="1" noChangeShapeType="1"/>
          </p:cNvSpPr>
          <p:nvPr/>
        </p:nvSpPr>
        <p:spPr bwMode="auto">
          <a:xfrm>
            <a:off x="6070600" y="5781675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5" name="Line 9"/>
          <p:cNvSpPr>
            <a:spLocks noChangeShapeType="1"/>
          </p:cNvSpPr>
          <p:nvPr/>
        </p:nvSpPr>
        <p:spPr bwMode="auto">
          <a:xfrm>
            <a:off x="6113464" y="5487989"/>
            <a:ext cx="2293937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6" name="Line 10"/>
          <p:cNvSpPr>
            <a:spLocks noChangeAspect="1" noChangeShapeType="1"/>
          </p:cNvSpPr>
          <p:nvPr/>
        </p:nvSpPr>
        <p:spPr bwMode="auto">
          <a:xfrm flipV="1">
            <a:off x="6070600" y="2027238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7" name="Freeform 11"/>
          <p:cNvSpPr>
            <a:spLocks noChangeAspect="1"/>
          </p:cNvSpPr>
          <p:nvPr/>
        </p:nvSpPr>
        <p:spPr bwMode="auto">
          <a:xfrm>
            <a:off x="8407400" y="1322388"/>
            <a:ext cx="344488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8" name="Freeform 12"/>
          <p:cNvSpPr>
            <a:spLocks noChangeAspect="1"/>
          </p:cNvSpPr>
          <p:nvPr/>
        </p:nvSpPr>
        <p:spPr bwMode="auto">
          <a:xfrm>
            <a:off x="8407400" y="5778501"/>
            <a:ext cx="344488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9" name="Text Box 13"/>
          <p:cNvSpPr txBox="1">
            <a:spLocks noChangeAspect="1" noChangeArrowheads="1"/>
          </p:cNvSpPr>
          <p:nvPr/>
        </p:nvSpPr>
        <p:spPr bwMode="auto">
          <a:xfrm>
            <a:off x="6765926" y="6427788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9360" name="Text Box 15"/>
          <p:cNvSpPr txBox="1">
            <a:spLocks noChangeAspect="1" noChangeArrowheads="1"/>
          </p:cNvSpPr>
          <p:nvPr/>
        </p:nvSpPr>
        <p:spPr bwMode="auto">
          <a:xfrm>
            <a:off x="6508750" y="1239839"/>
            <a:ext cx="611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9361" name="Text Box 16"/>
          <p:cNvSpPr txBox="1">
            <a:spLocks noChangeAspect="1" noChangeArrowheads="1"/>
          </p:cNvSpPr>
          <p:nvPr/>
        </p:nvSpPr>
        <p:spPr bwMode="auto">
          <a:xfrm>
            <a:off x="6375400" y="5818188"/>
            <a:ext cx="61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83" name="フリーフォーム 82"/>
          <p:cNvSpPr/>
          <p:nvPr/>
        </p:nvSpPr>
        <p:spPr>
          <a:xfrm rot="-5400000" flipV="1">
            <a:off x="4548189" y="2857501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6069013" y="3384550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64" name="正方形/長方形 84"/>
          <p:cNvSpPr>
            <a:spLocks noChangeArrowheads="1"/>
          </p:cNvSpPr>
          <p:nvPr/>
        </p:nvSpPr>
        <p:spPr bwMode="auto">
          <a:xfrm>
            <a:off x="8482013" y="3011489"/>
            <a:ext cx="58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32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5922964" y="1631951"/>
            <a:ext cx="422275" cy="765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>
            <a:off x="6348413" y="1990726"/>
            <a:ext cx="2068512" cy="47307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67" name="正方形/長方形 87"/>
          <p:cNvSpPr>
            <a:spLocks noChangeArrowheads="1"/>
          </p:cNvSpPr>
          <p:nvPr/>
        </p:nvSpPr>
        <p:spPr bwMode="auto">
          <a:xfrm>
            <a:off x="8112126" y="2354264"/>
            <a:ext cx="2608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&lt;&lt;10</a:t>
            </a:r>
            <a:r>
              <a:rPr kumimoji="0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0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  <a:endParaRPr kumimoji="1" lang="ja-JP" altLang="en-US" sz="32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フリーフォーム 88"/>
          <p:cNvSpPr/>
          <p:nvPr/>
        </p:nvSpPr>
        <p:spPr>
          <a:xfrm rot="-5400000" flipH="1" flipV="1">
            <a:off x="4812507" y="2180432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369" name="Text Box 15"/>
          <p:cNvSpPr txBox="1">
            <a:spLocks noChangeAspect="1" noChangeArrowheads="1"/>
          </p:cNvSpPr>
          <p:nvPr/>
        </p:nvSpPr>
        <p:spPr bwMode="auto">
          <a:xfrm>
            <a:off x="6473826" y="692151"/>
            <a:ext cx="3406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&gt;&gt; 0 V)</a:t>
            </a:r>
          </a:p>
        </p:txBody>
      </p:sp>
      <p:cxnSp>
        <p:nvCxnSpPr>
          <p:cNvPr id="119" name="直線矢印コネクタ 118"/>
          <p:cNvCxnSpPr/>
          <p:nvPr/>
        </p:nvCxnSpPr>
        <p:spPr>
          <a:xfrm>
            <a:off x="7458075" y="3795714"/>
            <a:ext cx="958850" cy="5397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71" name="正方形/長方形 119"/>
          <p:cNvSpPr>
            <a:spLocks noChangeArrowheads="1"/>
          </p:cNvSpPr>
          <p:nvPr/>
        </p:nvSpPr>
        <p:spPr bwMode="auto">
          <a:xfrm>
            <a:off x="8334376" y="3573464"/>
            <a:ext cx="2447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0" lang="en-US" altLang="ja-JP" sz="32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trap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~ 10</a:t>
            </a:r>
            <a:r>
              <a:rPr kumimoji="0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0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0" lang="en-US" altLang="ja-JP" sz="32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  <a:endParaRPr kumimoji="1" lang="ja-JP" altLang="en-US" sz="3200" b="0" i="0" u="none" strike="noStrike" kern="1200" cap="none" spc="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0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078"/>
          <p:cNvSpPr>
            <a:spLocks noChangeArrowheads="1"/>
          </p:cNvSpPr>
          <p:nvPr/>
        </p:nvSpPr>
        <p:spPr bwMode="auto">
          <a:xfrm>
            <a:off x="6692900" y="4538664"/>
            <a:ext cx="3506788" cy="1050925"/>
          </a:xfrm>
          <a:prstGeom prst="rect">
            <a:avLst/>
          </a:prstGeom>
          <a:solidFill>
            <a:srgbClr val="FED2D9"/>
          </a:solidFill>
          <a:ln w="635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67" name="下矢印 3"/>
          <p:cNvSpPr>
            <a:spLocks noChangeArrowheads="1"/>
          </p:cNvSpPr>
          <p:nvPr/>
        </p:nvSpPr>
        <p:spPr bwMode="auto">
          <a:xfrm>
            <a:off x="7391401" y="1412875"/>
            <a:ext cx="360363" cy="2520950"/>
          </a:xfrm>
          <a:prstGeom prst="down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r>
              <a:rPr lang="ja-JP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バンドギャップ内欠陥と</a:t>
            </a:r>
            <a:r>
              <a:rPr lang="en-US" altLang="ja-JP" sz="3600" b="1">
                <a:solidFill>
                  <a:srgbClr val="0000FF"/>
                </a:solidFill>
                <a:cs typeface="Times New Roman" panose="02020603050405020304" pitchFamily="18" charset="0"/>
              </a:rPr>
              <a:t>TFT</a:t>
            </a:r>
            <a:r>
              <a:rPr lang="ja-JP" alt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特性</a:t>
            </a:r>
            <a:endParaRPr lang="en-US" altLang="ja-JP" sz="36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72069" name="Freeform 4"/>
          <p:cNvSpPr>
            <a:spLocks noChangeAspect="1"/>
          </p:cNvSpPr>
          <p:nvPr/>
        </p:nvSpPr>
        <p:spPr bwMode="auto">
          <a:xfrm>
            <a:off x="2133600" y="2057400"/>
            <a:ext cx="2743200" cy="2286000"/>
          </a:xfrm>
          <a:custGeom>
            <a:avLst/>
            <a:gdLst>
              <a:gd name="T0" fmla="*/ 0 w 624"/>
              <a:gd name="T1" fmla="*/ 0 h 528"/>
              <a:gd name="T2" fmla="*/ 2147483646 w 624"/>
              <a:gd name="T3" fmla="*/ 2147483646 h 528"/>
              <a:gd name="T4" fmla="*/ 0 w 624"/>
              <a:gd name="T5" fmla="*/ 2147483646 h 528"/>
              <a:gd name="T6" fmla="*/ 0 60000 65536"/>
              <a:gd name="T7" fmla="*/ 0 60000 65536"/>
              <a:gd name="T8" fmla="*/ 0 60000 65536"/>
              <a:gd name="T9" fmla="*/ 0 w 624"/>
              <a:gd name="T10" fmla="*/ 0 h 528"/>
              <a:gd name="T11" fmla="*/ 624 w 62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528">
                <a:moveTo>
                  <a:pt x="0" y="0"/>
                </a:moveTo>
                <a:cubicBezTo>
                  <a:pt x="312" y="100"/>
                  <a:pt x="624" y="200"/>
                  <a:pt x="624" y="288"/>
                </a:cubicBezTo>
                <a:cubicBezTo>
                  <a:pt x="624" y="376"/>
                  <a:pt x="104" y="488"/>
                  <a:pt x="0" y="528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0" name="Line 5"/>
          <p:cNvSpPr>
            <a:spLocks noChangeAspect="1" noChangeShapeType="1"/>
          </p:cNvSpPr>
          <p:nvPr/>
        </p:nvSpPr>
        <p:spPr bwMode="auto">
          <a:xfrm>
            <a:off x="2133600" y="1619250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1" name="Line 6"/>
          <p:cNvSpPr>
            <a:spLocks noChangeAspect="1" noChangeShapeType="1"/>
          </p:cNvSpPr>
          <p:nvPr/>
        </p:nvSpPr>
        <p:spPr bwMode="auto">
          <a:xfrm>
            <a:off x="2133600" y="914400"/>
            <a:ext cx="0" cy="505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2" name="Line 7"/>
          <p:cNvSpPr>
            <a:spLocks noChangeAspect="1" noChangeShapeType="1"/>
          </p:cNvSpPr>
          <p:nvPr/>
        </p:nvSpPr>
        <p:spPr bwMode="auto">
          <a:xfrm>
            <a:off x="2133600" y="5969000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3" name="Line 8"/>
          <p:cNvSpPr>
            <a:spLocks noChangeAspect="1" noChangeShapeType="1"/>
          </p:cNvSpPr>
          <p:nvPr/>
        </p:nvSpPr>
        <p:spPr bwMode="auto">
          <a:xfrm>
            <a:off x="2133600" y="5373688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4" name="Line 9"/>
          <p:cNvSpPr>
            <a:spLocks noChangeAspect="1" noChangeShapeType="1"/>
          </p:cNvSpPr>
          <p:nvPr/>
        </p:nvSpPr>
        <p:spPr bwMode="auto">
          <a:xfrm>
            <a:off x="2133600" y="4386264"/>
            <a:ext cx="2336800" cy="987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5" name="Line 10"/>
          <p:cNvSpPr>
            <a:spLocks noChangeAspect="1" noChangeShapeType="1"/>
          </p:cNvSpPr>
          <p:nvPr/>
        </p:nvSpPr>
        <p:spPr bwMode="auto">
          <a:xfrm flipV="1">
            <a:off x="2133600" y="1619250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6" name="Freeform 11"/>
          <p:cNvSpPr>
            <a:spLocks noChangeAspect="1"/>
          </p:cNvSpPr>
          <p:nvPr/>
        </p:nvSpPr>
        <p:spPr bwMode="auto">
          <a:xfrm>
            <a:off x="4470400" y="914400"/>
            <a:ext cx="344488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7" name="Freeform 12"/>
          <p:cNvSpPr>
            <a:spLocks noChangeAspect="1"/>
          </p:cNvSpPr>
          <p:nvPr/>
        </p:nvSpPr>
        <p:spPr bwMode="auto">
          <a:xfrm>
            <a:off x="4470400" y="5370513"/>
            <a:ext cx="344488" cy="595312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78" name="Text Box 13"/>
          <p:cNvSpPr txBox="1">
            <a:spLocks noChangeAspect="1" noChangeArrowheads="1"/>
          </p:cNvSpPr>
          <p:nvPr/>
        </p:nvSpPr>
        <p:spPr bwMode="auto">
          <a:xfrm>
            <a:off x="2828926" y="60198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472079" name="Text Box 14"/>
          <p:cNvSpPr txBox="1">
            <a:spLocks noChangeAspect="1" noChangeArrowheads="1"/>
          </p:cNvSpPr>
          <p:nvPr/>
        </p:nvSpPr>
        <p:spPr bwMode="auto">
          <a:xfrm rot="-5400000">
            <a:off x="1017588" y="3227388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Energy(eV)</a:t>
            </a:r>
          </a:p>
        </p:txBody>
      </p:sp>
      <p:sp>
        <p:nvSpPr>
          <p:cNvPr id="472080" name="Text Box 15"/>
          <p:cNvSpPr txBox="1">
            <a:spLocks noChangeAspect="1" noChangeArrowheads="1"/>
          </p:cNvSpPr>
          <p:nvPr/>
        </p:nvSpPr>
        <p:spPr bwMode="auto">
          <a:xfrm>
            <a:off x="2209800" y="95091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伝導帯</a:t>
            </a:r>
            <a:endParaRPr kumimoji="0" lang="en-US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81" name="Text Box 16"/>
          <p:cNvSpPr txBox="1">
            <a:spLocks noChangeAspect="1" noChangeArrowheads="1"/>
          </p:cNvSpPr>
          <p:nvPr/>
        </p:nvSpPr>
        <p:spPr bwMode="auto">
          <a:xfrm>
            <a:off x="2438400" y="5410201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価電子帯</a:t>
            </a:r>
            <a:endParaRPr kumimoji="0" lang="en-US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82" name="Text Box 17"/>
          <p:cNvSpPr txBox="1">
            <a:spLocks noChangeAspect="1" noChangeArrowheads="1"/>
          </p:cNvSpPr>
          <p:nvPr/>
        </p:nvSpPr>
        <p:spPr bwMode="auto">
          <a:xfrm>
            <a:off x="2657475" y="3533775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サブギャップ欠陥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0" lang="en-US" altLang="ja-JP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sg</a:t>
            </a:r>
            <a:r>
              <a:rPr kumimoji="0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(E)</a:t>
            </a:r>
          </a:p>
        </p:txBody>
      </p:sp>
      <p:sp>
        <p:nvSpPr>
          <p:cNvPr id="472083" name="Text Box 18"/>
          <p:cNvSpPr txBox="1">
            <a:spLocks noChangeAspect="1" noChangeArrowheads="1"/>
          </p:cNvSpPr>
          <p:nvPr/>
        </p:nvSpPr>
        <p:spPr bwMode="auto">
          <a:xfrm>
            <a:off x="2133601" y="4800601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裾状態</a:t>
            </a:r>
            <a:endParaRPr kumimoji="0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84" name="Text Box 19"/>
          <p:cNvSpPr txBox="1">
            <a:spLocks noChangeAspect="1" noChangeArrowheads="1"/>
          </p:cNvSpPr>
          <p:nvPr/>
        </p:nvSpPr>
        <p:spPr bwMode="auto">
          <a:xfrm>
            <a:off x="2873376" y="1752601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裾状態</a:t>
            </a:r>
            <a:endParaRPr kumimoji="0" lang="en-US" altLang="ja-JP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85" name="Text Box 20"/>
          <p:cNvSpPr txBox="1">
            <a:spLocks noChangeAspect="1" noChangeArrowheads="1"/>
          </p:cNvSpPr>
          <p:nvPr/>
        </p:nvSpPr>
        <p:spPr bwMode="auto">
          <a:xfrm>
            <a:off x="4546601" y="1309689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移動度端</a:t>
            </a: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86" name="Text Box 21"/>
          <p:cNvSpPr txBox="1">
            <a:spLocks noChangeAspect="1" noChangeArrowheads="1"/>
          </p:cNvSpPr>
          <p:nvPr/>
        </p:nvSpPr>
        <p:spPr bwMode="auto">
          <a:xfrm>
            <a:off x="4546601" y="5078414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移動度端</a:t>
            </a: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87" name="Object 2"/>
              <p:cNvSpPr txBox="1"/>
              <p:nvPr/>
            </p:nvSpPr>
            <p:spPr bwMode="auto">
              <a:xfrm>
                <a:off x="6959600" y="1952504"/>
                <a:ext cx="3528888" cy="512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𝑖𝑛𝑑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𝐺𝑆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208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9600" y="1952504"/>
                <a:ext cx="3528888" cy="512763"/>
              </a:xfrm>
              <a:prstGeom prst="rect">
                <a:avLst/>
              </a:prstGeom>
              <a:blipFill>
                <a:blip r:embed="rId3"/>
                <a:stretch>
                  <a:fillRect l="-1209"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088" name="Text Box 17"/>
          <p:cNvSpPr txBox="1">
            <a:spLocks noChangeAspect="1" noChangeArrowheads="1"/>
          </p:cNvSpPr>
          <p:nvPr/>
        </p:nvSpPr>
        <p:spPr bwMode="auto">
          <a:xfrm>
            <a:off x="5181600" y="2362200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(V</a:t>
            </a:r>
            <a:r>
              <a:rPr kumimoji="0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graphicFrame>
        <p:nvGraphicFramePr>
          <p:cNvPr id="472089" name="Object 3"/>
          <p:cNvGraphicFramePr>
            <a:graphicFrameLocks noChangeAspect="1"/>
          </p:cNvGraphicFramePr>
          <p:nvPr/>
        </p:nvGraphicFramePr>
        <p:xfrm>
          <a:off x="6815138" y="4484689"/>
          <a:ext cx="33020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333500" imgH="457200" progId="Equation.3">
                  <p:embed/>
                </p:oleObj>
              </mc:Choice>
              <mc:Fallback>
                <p:oleObj name="数式" r:id="rId4" imgW="1333500" imgH="457200" progId="Equation.3">
                  <p:embed/>
                  <p:pic>
                    <p:nvPicPr>
                      <p:cNvPr id="4720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4484689"/>
                        <a:ext cx="33020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2090" name="Object 4"/>
              <p:cNvSpPr txBox="1"/>
              <p:nvPr/>
            </p:nvSpPr>
            <p:spPr bwMode="auto">
              <a:xfrm>
                <a:off x="6994525" y="2443041"/>
                <a:ext cx="3679825" cy="985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𝑠𝑔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𝑠𝑔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209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4525" y="2443041"/>
                <a:ext cx="3679825" cy="985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091" name="Freeform 2073"/>
          <p:cNvSpPr>
            <a:spLocks/>
          </p:cNvSpPr>
          <p:nvPr/>
        </p:nvSpPr>
        <p:spPr bwMode="auto">
          <a:xfrm>
            <a:off x="2133600" y="2590800"/>
            <a:ext cx="2743200" cy="685800"/>
          </a:xfrm>
          <a:custGeom>
            <a:avLst/>
            <a:gdLst>
              <a:gd name="T0" fmla="*/ 2147483646 w 1728"/>
              <a:gd name="T1" fmla="*/ 0 h 432"/>
              <a:gd name="T2" fmla="*/ 2147483646 w 1728"/>
              <a:gd name="T3" fmla="*/ 2147483646 h 432"/>
              <a:gd name="T4" fmla="*/ 2147483646 w 1728"/>
              <a:gd name="T5" fmla="*/ 2147483646 h 432"/>
              <a:gd name="T6" fmla="*/ 2147483646 w 1728"/>
              <a:gd name="T7" fmla="*/ 2147483646 h 432"/>
              <a:gd name="T8" fmla="*/ 2147483646 w 1728"/>
              <a:gd name="T9" fmla="*/ 2147483646 h 432"/>
              <a:gd name="T10" fmla="*/ 2147483646 w 1728"/>
              <a:gd name="T11" fmla="*/ 2147483646 h 432"/>
              <a:gd name="T12" fmla="*/ 2147483646 w 1728"/>
              <a:gd name="T13" fmla="*/ 2147483646 h 432"/>
              <a:gd name="T14" fmla="*/ 2147483646 w 1728"/>
              <a:gd name="T15" fmla="*/ 2147483646 h 432"/>
              <a:gd name="T16" fmla="*/ 0 w 1728"/>
              <a:gd name="T17" fmla="*/ 2147483646 h 432"/>
              <a:gd name="T18" fmla="*/ 0 w 1728"/>
              <a:gd name="T19" fmla="*/ 0 h 432"/>
              <a:gd name="T20" fmla="*/ 2147483646 w 1728"/>
              <a:gd name="T21" fmla="*/ 0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432"/>
              <a:gd name="T35" fmla="*/ 1728 w 1728"/>
              <a:gd name="T36" fmla="*/ 432 h 4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28" h="432">
                <a:moveTo>
                  <a:pt x="1008" y="0"/>
                </a:moveTo>
                <a:lnTo>
                  <a:pt x="1194" y="66"/>
                </a:lnTo>
                <a:lnTo>
                  <a:pt x="1362" y="138"/>
                </a:lnTo>
                <a:lnTo>
                  <a:pt x="1494" y="210"/>
                </a:lnTo>
                <a:lnTo>
                  <a:pt x="1596" y="276"/>
                </a:lnTo>
                <a:lnTo>
                  <a:pt x="1680" y="336"/>
                </a:lnTo>
                <a:lnTo>
                  <a:pt x="1728" y="384"/>
                </a:lnTo>
                <a:lnTo>
                  <a:pt x="1728" y="432"/>
                </a:lnTo>
                <a:lnTo>
                  <a:pt x="0" y="432"/>
                </a:lnTo>
                <a:lnTo>
                  <a:pt x="0" y="0"/>
                </a:lnTo>
                <a:lnTo>
                  <a:pt x="1008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92" name="Line 2074"/>
          <p:cNvSpPr>
            <a:spLocks noChangeShapeType="1"/>
          </p:cNvSpPr>
          <p:nvPr/>
        </p:nvSpPr>
        <p:spPr bwMode="auto">
          <a:xfrm>
            <a:off x="2133600" y="3276600"/>
            <a:ext cx="3124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93" name="Text Box 17"/>
          <p:cNvSpPr txBox="1">
            <a:spLocks noChangeAspect="1" noChangeArrowheads="1"/>
          </p:cNvSpPr>
          <p:nvPr/>
        </p:nvSpPr>
        <p:spPr bwMode="auto">
          <a:xfrm>
            <a:off x="5181600" y="3048000"/>
            <a:ext cx="116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0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(0 V)</a:t>
            </a:r>
          </a:p>
        </p:txBody>
      </p:sp>
      <p:sp>
        <p:nvSpPr>
          <p:cNvPr id="472094" name="Line 2076"/>
          <p:cNvSpPr>
            <a:spLocks noChangeShapeType="1"/>
          </p:cNvSpPr>
          <p:nvPr/>
        </p:nvSpPr>
        <p:spPr bwMode="auto">
          <a:xfrm>
            <a:off x="2133600" y="2590800"/>
            <a:ext cx="3124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95" name="Line 2077"/>
          <p:cNvSpPr>
            <a:spLocks noChangeShapeType="1"/>
          </p:cNvSpPr>
          <p:nvPr/>
        </p:nvSpPr>
        <p:spPr bwMode="auto">
          <a:xfrm>
            <a:off x="4332288" y="2971800"/>
            <a:ext cx="2590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2096" name="Text Box 17"/>
          <p:cNvSpPr txBox="1">
            <a:spLocks noChangeAspect="1" noChangeArrowheads="1"/>
          </p:cNvSpPr>
          <p:nvPr/>
        </p:nvSpPr>
        <p:spPr bwMode="auto">
          <a:xfrm>
            <a:off x="5495925" y="5645150"/>
            <a:ext cx="5145088" cy="120015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0" lang="en-US" altLang="ja-JP" sz="3600" b="1" i="1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ind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~ 10</a:t>
            </a:r>
            <a:r>
              <a:rPr kumimoji="0" lang="en-US" altLang="ja-JP" sz="3600" b="1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0" lang="en-US" altLang="ja-JP" sz="3600" b="1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(100ppm)</a:t>
            </a:r>
            <a:b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0" lang="en-US" altLang="ja-JP" sz="3600" b="1" i="1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sg</a:t>
            </a:r>
            <a:r>
              <a:rPr kumimoji="0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&lt;&lt;</a:t>
            </a:r>
            <a:r>
              <a:rPr kumimoji="0" lang="en-US" altLang="ja-JP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Q</a:t>
            </a:r>
            <a:r>
              <a:rPr kumimoji="0" lang="en-US" altLang="ja-JP" sz="3600" b="1" i="1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ind</a:t>
            </a:r>
            <a:r>
              <a:rPr kumimoji="0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が必要</a:t>
            </a:r>
            <a:endParaRPr kumimoji="0" lang="en-US" altLang="ja-JP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97" name="オブジェクト 1"/>
              <p:cNvSpPr txBox="1"/>
              <p:nvPr/>
            </p:nvSpPr>
            <p:spPr bwMode="auto">
              <a:xfrm>
                <a:off x="6348413" y="765175"/>
                <a:ext cx="4343400" cy="89535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 fontScale="700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𝑑𝑟𝑖𝑓𝑡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2097" name="オブジェクト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413" y="765175"/>
                <a:ext cx="4343400" cy="895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098" name="オブジェクト 2"/>
              <p:cNvSpPr txBox="1"/>
              <p:nvPr/>
            </p:nvSpPr>
            <p:spPr bwMode="auto">
              <a:xfrm>
                <a:off x="6419850" y="3559175"/>
                <a:ext cx="4254500" cy="89535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 fontScale="775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𝐹𝐸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2098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9850" y="3559175"/>
                <a:ext cx="4254500" cy="895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8867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603-3E8E-82BA-D1AD-2E32040D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2D76B-BEA1-F196-F9FE-B1D9D45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dirty="0">
                <a:solidFill>
                  <a:srgbClr val="0000FF"/>
                </a:solidFill>
              </a:rPr>
              <a:t>講義の目的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6CB1D-D75D-1000-5450-2F2B768C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054291"/>
            <a:ext cx="11357811" cy="51110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段階を追って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TFT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の電気特性理論と解析を理解する</a:t>
            </a:r>
            <a:endParaRPr lang="en-US" altLang="ja-JP" sz="4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第０次近似</a:t>
            </a:r>
            <a:b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チャネル内の電位分布が一様 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sz="48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DS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&lt;&lt; 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sz="48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GS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と近似</a:t>
            </a:r>
            <a:b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キャパシタと電気伝導度の式だけから導出</a:t>
            </a:r>
            <a:endParaRPr lang="en-US" altLang="ja-JP" sz="4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Gradual Channel</a:t>
            </a:r>
            <a:r>
              <a:rPr lang="ja-JP" altLang="en-US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近似 </a:t>
            </a:r>
            <a: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(Sah</a:t>
            </a:r>
            <a:r>
              <a:rPr lang="ja-JP" altLang="en-US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の式</a:t>
            </a:r>
            <a: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b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チャネル内の電位分布 </a:t>
            </a:r>
            <a:r>
              <a:rPr lang="en-US" altLang="ja-JP" sz="48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sz="4800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を考慮</a:t>
            </a:r>
            <a:endParaRPr lang="en-US" altLang="ja-JP" sz="4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ja-JP" sz="4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TFT</a:t>
            </a:r>
            <a:r>
              <a:rPr lang="ja-JP" altLang="en-US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パラメータの評価方法</a:t>
            </a:r>
            <a:br>
              <a:rPr lang="en-US" altLang="ja-JP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sz="48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μ</a:t>
            </a:r>
            <a:r>
              <a:rPr lang="en-US" altLang="ja-JP" sz="4800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lin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μ</a:t>
            </a:r>
            <a:r>
              <a:rPr lang="en-US" altLang="ja-JP" sz="4800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FE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μ</a:t>
            </a:r>
            <a:r>
              <a:rPr lang="en-US" altLang="ja-JP" sz="4800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sat</a:t>
            </a:r>
            <a:r>
              <a:rPr lang="ja-JP" altLang="en-US" sz="4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sz="4800" baseline="-25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on</a:t>
            </a:r>
            <a:r>
              <a:rPr lang="ja-JP" altLang="en-US" sz="48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SS</a:t>
            </a:r>
            <a:r>
              <a:rPr lang="ja-JP" altLang="en-US" sz="48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48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en-US" altLang="ja-JP" sz="4800" i="1" baseline="-25000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sg</a:t>
            </a:r>
            <a:endParaRPr lang="en-US" altLang="ja-JP" sz="4800" i="1" baseline="-25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ja-JP" sz="4800" b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ja-JP" sz="4800" b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5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正方形/長方形 26"/>
          <p:cNvSpPr>
            <a:spLocks noChangeArrowheads="1"/>
          </p:cNvSpPr>
          <p:nvPr/>
        </p:nvSpPr>
        <p:spPr bwMode="auto">
          <a:xfrm>
            <a:off x="247403" y="2349500"/>
            <a:ext cx="5040561" cy="4009752"/>
          </a:xfrm>
          <a:prstGeom prst="rect">
            <a:avLst/>
          </a:prstGeom>
          <a:solidFill>
            <a:srgbClr val="C6F3FE"/>
          </a:solidFill>
          <a:ln w="9525" cmpd="dbl" algn="ctr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高性能</a:t>
            </a:r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を作るための条件</a:t>
            </a:r>
          </a:p>
        </p:txBody>
      </p:sp>
      <p:sp>
        <p:nvSpPr>
          <p:cNvPr id="252932" name="Rectangle 20"/>
          <p:cNvSpPr>
            <a:spLocks noChangeArrowheads="1"/>
          </p:cNvSpPr>
          <p:nvPr/>
        </p:nvSpPr>
        <p:spPr bwMode="auto">
          <a:xfrm>
            <a:off x="8796339" y="2209801"/>
            <a:ext cx="161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a-IGZO TFT</a:t>
            </a:r>
          </a:p>
        </p:txBody>
      </p:sp>
      <p:pic>
        <p:nvPicPr>
          <p:cNvPr id="25293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2443164"/>
            <a:ext cx="5176838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934" name="オブジェクト 1"/>
              <p:cNvSpPr txBox="1"/>
              <p:nvPr/>
            </p:nvSpPr>
            <p:spPr bwMode="auto">
              <a:xfrm>
                <a:off x="1380332" y="853281"/>
                <a:ext cx="6519862" cy="1387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𝐹𝐸</m:t>
                          </m:r>
                        </m:sub>
                      </m:sSub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ja-JP" alt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2934" name="オブジェクト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332" y="853281"/>
                <a:ext cx="6519862" cy="1387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35360" y="2349501"/>
                <a:ext cx="5040560" cy="4009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大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I</a:t>
                </a:r>
                <a:r>
                  <a:rPr kumimoji="1" lang="en-US" altLang="ja-JP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DS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を実現するには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  <a:sym typeface="Symbol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大きい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W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/</a:t>
                </a: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L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比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  <a:sym typeface="Symbol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大きい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C</a:t>
                </a:r>
                <a:r>
                  <a:rPr kumimoji="1" lang="en-US" altLang="ja-JP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g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高い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en-US" altLang="ja-JP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V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大きい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</a:t>
                </a:r>
                <a:r>
                  <a:rPr kumimoji="1" lang="en-US" altLang="ja-JP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drift</a:t>
                </a:r>
                <a:r>
                  <a:rPr kumimoji="1" lang="ja-JP" alt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(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ドリフト移動度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  <a:t>)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/>
                  </a:rPr>
                </a:br>
                <a14:m>
                  <m:oMath xmlns:m="http://schemas.openxmlformats.org/officeDocument/2006/math">
                    <m:r>
                      <a:rPr kumimoji="1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r>
                      <a:rPr kumimoji="1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sSub>
                      <m:sSubPr>
                        <m:ctrlP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</m:oMath>
                </a14:m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少ない欠陥密度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</a:b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  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&lt;&lt; 10</a:t>
                </a:r>
                <a:r>
                  <a:rPr kumimoji="1" lang="en-US" altLang="ja-JP" sz="32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18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 cm</a:t>
                </a:r>
                <a:r>
                  <a:rPr kumimoji="1" lang="en-US" altLang="ja-JP" sz="32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-3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/>
                  </a:rPr>
                  <a:t> 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  <a:sym typeface="Symbol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349501"/>
                <a:ext cx="5040560" cy="4009752"/>
              </a:xfrm>
              <a:prstGeom prst="rect">
                <a:avLst/>
              </a:prstGeom>
              <a:blipFill>
                <a:blip r:embed="rId5"/>
                <a:stretch>
                  <a:fillRect l="-2781" t="-1976" b="-3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51153D6-5059-41F9-2C2A-CC3E58FA7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62878"/>
              </p:ext>
            </p:extLst>
          </p:nvPr>
        </p:nvGraphicFramePr>
        <p:xfrm>
          <a:off x="7186613" y="696120"/>
          <a:ext cx="33020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333500" imgH="457200" progId="Equation.3">
                  <p:embed/>
                </p:oleObj>
              </mc:Choice>
              <mc:Fallback>
                <p:oleObj name="数式" r:id="rId6" imgW="1333500" imgH="457200" progId="Equation.3">
                  <p:embed/>
                  <p:pic>
                    <p:nvPicPr>
                      <p:cNvPr id="91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696120"/>
                        <a:ext cx="33020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9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4107-4E35-F21D-E9A1-FECB159B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A80F140-2F53-65A6-57BF-7CBDD68B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" t="14254" r="947" b="1517"/>
          <a:stretch/>
        </p:blipFill>
        <p:spPr>
          <a:xfrm>
            <a:off x="1524000" y="1290885"/>
            <a:ext cx="7812360" cy="5548742"/>
          </a:xfrm>
          <a:prstGeom prst="rect">
            <a:avLst/>
          </a:prstGeom>
        </p:spPr>
      </p:pic>
      <p:sp>
        <p:nvSpPr>
          <p:cNvPr id="121860" name="Rectangle 3">
            <a:extLst>
              <a:ext uri="{FF2B5EF4-FFF2-40B4-BE49-F238E27FC236}">
                <a16:creationId xmlns:a16="http://schemas.microsoft.com/office/drawing/2014/main" id="{B0D7A723-60EB-3FB0-6275-E0C2BD7522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N-</a:t>
            </a:r>
            <a:r>
              <a:rPr lang="en-US" altLang="ja-JP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</a:t>
            </a:r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TFT</a:t>
            </a:r>
            <a:r>
              <a:rPr lang="ja-JP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の</a:t>
            </a:r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I-V</a:t>
            </a:r>
            <a:r>
              <a:rPr lang="ja-JP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特性 </a:t>
            </a:r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(fet.py)</a:t>
            </a:r>
            <a:endParaRPr lang="ja-JP" altLang="en-US" sz="3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1862" name="Rectangle 15">
            <a:extLst>
              <a:ext uri="{FF2B5EF4-FFF2-40B4-BE49-F238E27FC236}">
                <a16:creationId xmlns:a16="http://schemas.microsoft.com/office/drawing/2014/main" id="{CDD486D9-06B3-856B-110F-2E8EC8A8A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267" y="1359922"/>
            <a:ext cx="625475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</a:p>
        </p:txBody>
      </p:sp>
      <p:sp>
        <p:nvSpPr>
          <p:cNvPr id="121872" name="Rectangle 15">
            <a:extLst>
              <a:ext uri="{FF2B5EF4-FFF2-40B4-BE49-F238E27FC236}">
                <a16:creationId xmlns:a16="http://schemas.microsoft.com/office/drawing/2014/main" id="{27F4C906-E905-81AA-EBE8-D69B35D2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258" y="1942587"/>
            <a:ext cx="1139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1874" name="Line 28">
            <a:extLst>
              <a:ext uri="{FF2B5EF4-FFF2-40B4-BE49-F238E27FC236}">
                <a16:creationId xmlns:a16="http://schemas.microsoft.com/office/drawing/2014/main" id="{7B338A06-6564-0975-00E4-AF91A0F82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8570" y="2229925"/>
            <a:ext cx="207961" cy="1402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E09EF326-CA23-D3D3-157A-3FE01089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464" y="908720"/>
            <a:ext cx="5008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出力特性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(output characteristic)</a:t>
            </a:r>
            <a:endParaRPr kumimoji="1" lang="en-US" altLang="ja-JP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04780FDE-109B-789A-12C9-21F6F4565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08720"/>
            <a:ext cx="5218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伝達特性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(transfer characteristic)</a:t>
            </a:r>
            <a:endParaRPr kumimoji="1" lang="en-US" altLang="ja-JP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309FAB-AF2F-4871-D1C0-E9450F535853}"/>
              </a:ext>
            </a:extLst>
          </p:cNvPr>
          <p:cNvSpPr txBox="1"/>
          <p:nvPr/>
        </p:nvSpPr>
        <p:spPr>
          <a:xfrm>
            <a:off x="158436" y="50963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&gt;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python fet.</a:t>
            </a:r>
            <a:r>
              <a:rPr lang="en-US" altLang="ja-JP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py --model</a:t>
            </a:r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=</a:t>
            </a:r>
            <a:r>
              <a:rPr lang="en-US" altLang="ja-JP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tft</a:t>
            </a:r>
            <a:endParaRPr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2D2FB40-76BD-349C-EEE6-09FA3DBB7B9D}"/>
              </a:ext>
            </a:extLst>
          </p:cNvPr>
          <p:cNvSpPr txBox="1"/>
          <p:nvPr/>
        </p:nvSpPr>
        <p:spPr>
          <a:xfrm>
            <a:off x="2927648" y="4031193"/>
            <a:ext cx="23297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EC   : 1.12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EV   : 0.0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EFi  : 0.56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psi_S: 0.2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psi_M: 0.5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phi_F: 0.36 eV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Cg   : 0.000345 F/m^2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VFB  : 0.3 eV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0EC146E9-B84E-69F7-BCBD-6BA09D6BF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146" y="1844824"/>
            <a:ext cx="1139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Vg 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20V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936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8826-EEA4-2290-4065-D9396E97E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>
            <a:extLst>
              <a:ext uri="{FF2B5EF4-FFF2-40B4-BE49-F238E27FC236}">
                <a16:creationId xmlns:a16="http://schemas.microsoft.com/office/drawing/2014/main" id="{B4691522-D32D-130F-41BF-E8D94E466A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の出力特性</a:t>
            </a:r>
            <a:r>
              <a:rPr lang="en-US" altLang="ja-JP" sz="3600" b="1" dirty="0">
                <a:solidFill>
                  <a:srgbClr val="0000FF"/>
                </a:solidFill>
              </a:rPr>
              <a:t>: Pinch-off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18" name="オブジェクト 1">
                <a:extLst>
                  <a:ext uri="{FF2B5EF4-FFF2-40B4-BE49-F238E27FC236}">
                    <a16:creationId xmlns:a16="http://schemas.microsoft.com/office/drawing/2014/main" id="{99533DC4-C9A2-8F7F-6590-3ED891DCB474}"/>
                  </a:ext>
                </a:extLst>
              </p:cNvPr>
              <p:cNvSpPr txBox="1"/>
              <p:nvPr/>
            </p:nvSpPr>
            <p:spPr bwMode="auto">
              <a:xfrm>
                <a:off x="550863" y="836613"/>
                <a:ext cx="5076825" cy="1128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sSub>
                        <m:sSub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5718" name="オブジェクト 1">
                <a:extLst>
                  <a:ext uri="{FF2B5EF4-FFF2-40B4-BE49-F238E27FC236}">
                    <a16:creationId xmlns:a16="http://schemas.microsoft.com/office/drawing/2014/main" id="{99533DC4-C9A2-8F7F-6590-3ED891DCB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3" y="836613"/>
                <a:ext cx="5076825" cy="1128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5719" name="オブジェクト 2">
            <a:extLst>
              <a:ext uri="{FF2B5EF4-FFF2-40B4-BE49-F238E27FC236}">
                <a16:creationId xmlns:a16="http://schemas.microsoft.com/office/drawing/2014/main" id="{C1F8CB5C-7E73-8F9A-F030-0E8FF2E13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545" y="1974949"/>
          <a:ext cx="37798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701800" imgH="431800" progId="Equation.3">
                  <p:embed/>
                </p:oleObj>
              </mc:Choice>
              <mc:Fallback>
                <p:oleObj name="数式" r:id="rId3" imgW="1701800" imgH="431800" progId="Equation.3">
                  <p:embed/>
                  <p:pic>
                    <p:nvPicPr>
                      <p:cNvPr id="115719" name="オブジェクト 2">
                        <a:extLst>
                          <a:ext uri="{FF2B5EF4-FFF2-40B4-BE49-F238E27FC236}">
                            <a16:creationId xmlns:a16="http://schemas.microsoft.com/office/drawing/2014/main" id="{C1F8CB5C-7E73-8F9A-F030-0E8FF2E13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545" y="1974949"/>
                        <a:ext cx="37798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B35F315-5446-DD28-B69F-8B1C0FB5E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2314" y="781522"/>
          <a:ext cx="4829175" cy="563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5" imgW="4888865" imgH="5702300" progId="StanfordGraphics">
                  <p:embed/>
                </p:oleObj>
              </mc:Choice>
              <mc:Fallback>
                <p:oleObj name="Stanford Graphics ｽﾗｲﾄﾞ" r:id="rId5" imgW="4888865" imgH="5702300" progId="StanfordGraphics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B35F315-5446-DD28-B69F-8B1C0FB5E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314" y="781522"/>
                        <a:ext cx="4829175" cy="563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5">
            <a:extLst>
              <a:ext uri="{FF2B5EF4-FFF2-40B4-BE49-F238E27FC236}">
                <a16:creationId xmlns:a16="http://schemas.microsoft.com/office/drawing/2014/main" id="{20824C66-0D7A-325B-3B23-0C4CACFB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14" y="1049808"/>
            <a:ext cx="62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A618BF9-0268-B0C6-AFBF-79898A53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301" y="1640359"/>
            <a:ext cx="75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Vg = </a:t>
            </a:r>
            <a:b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   10V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26216533-7E05-485C-E147-BB4E9E38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889" y="176735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9V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034AC2BE-FCA9-880D-A982-26CE1B7E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627" y="2461097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8V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0A0140F-D07D-3D2B-7B8F-4D73C7D08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0189" y="3127847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7V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FADA9E9-F9BA-D4DC-406C-B619452FF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164" y="3713633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6V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C35C8A1-5E6F-3BF9-1004-38F3EDFB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164" y="421845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5V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E98D63F8-246F-0376-45C5-5719755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164" y="4647083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4V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F24DFC8-BD43-5059-2C90-A5625B34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164" y="4977283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3V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47C0AB-4E48-8ED8-E4B7-E8ACF957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164" y="520270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2V</a:t>
            </a:r>
            <a:endParaRPr kumimoji="1" lang="en-US" altLang="ja-JP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6E8AC8-4AC3-38D1-0079-B5BF0F29CEAE}"/>
              </a:ext>
            </a:extLst>
          </p:cNvPr>
          <p:cNvSpPr/>
          <p:nvPr/>
        </p:nvSpPr>
        <p:spPr>
          <a:xfrm>
            <a:off x="7079952" y="760883"/>
            <a:ext cx="1044575" cy="50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EFAB4491-17DB-14B1-1FE6-5EE07085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811684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90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22">
            <a:extLst>
              <a:ext uri="{FF2B5EF4-FFF2-40B4-BE49-F238E27FC236}">
                <a16:creationId xmlns:a16="http://schemas.microsoft.com/office/drawing/2014/main" id="{082C42A4-DCEB-513E-B103-AFDE1EDF9FD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29932" y="3028627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DS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/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23">
            <a:extLst>
              <a:ext uri="{FF2B5EF4-FFF2-40B4-BE49-F238E27FC236}">
                <a16:creationId xmlns:a16="http://schemas.microsoft.com/office/drawing/2014/main" id="{C30F82FA-B441-DCD0-B511-7610A081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1357784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80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4">
            <a:extLst>
              <a:ext uri="{FF2B5EF4-FFF2-40B4-BE49-F238E27FC236}">
                <a16:creationId xmlns:a16="http://schemas.microsoft.com/office/drawing/2014/main" id="{84A0628A-F649-99C0-2684-565EE61B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1862609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70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5">
            <a:extLst>
              <a:ext uri="{FF2B5EF4-FFF2-40B4-BE49-F238E27FC236}">
                <a16:creationId xmlns:a16="http://schemas.microsoft.com/office/drawing/2014/main" id="{B7A0FDC7-F6C0-3A42-A07E-C76DF6346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2369021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60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6">
            <a:extLst>
              <a:ext uri="{FF2B5EF4-FFF2-40B4-BE49-F238E27FC236}">
                <a16:creationId xmlns:a16="http://schemas.microsoft.com/office/drawing/2014/main" id="{5E8D68BA-A361-ABD4-E453-559D569D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2896071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50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7">
            <a:extLst>
              <a:ext uri="{FF2B5EF4-FFF2-40B4-BE49-F238E27FC236}">
                <a16:creationId xmlns:a16="http://schemas.microsoft.com/office/drawing/2014/main" id="{773440B1-6523-7EF7-0DE9-A691E60F7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3404071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40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8">
            <a:extLst>
              <a:ext uri="{FF2B5EF4-FFF2-40B4-BE49-F238E27FC236}">
                <a16:creationId xmlns:a16="http://schemas.microsoft.com/office/drawing/2014/main" id="{D592E03C-E2D2-7761-E909-E137AE22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3908896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9">
            <a:extLst>
              <a:ext uri="{FF2B5EF4-FFF2-40B4-BE49-F238E27FC236}">
                <a16:creationId xmlns:a16="http://schemas.microsoft.com/office/drawing/2014/main" id="{33D0632E-033B-BD13-76E1-B7177DCD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4416897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30">
            <a:extLst>
              <a:ext uri="{FF2B5EF4-FFF2-40B4-BE49-F238E27FC236}">
                <a16:creationId xmlns:a16="http://schemas.microsoft.com/office/drawing/2014/main" id="{77CC5481-ECC5-A29D-1A8F-F72EA5DB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839" y="4955059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10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31">
            <a:extLst>
              <a:ext uri="{FF2B5EF4-FFF2-40B4-BE49-F238E27FC236}">
                <a16:creationId xmlns:a16="http://schemas.microsoft.com/office/drawing/2014/main" id="{6E81E4A4-BC0A-5160-5AE9-A1FDFAE9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27" y="546305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0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5415067-D526-4545-2659-90AE3FC4BCCB}"/>
              </a:ext>
            </a:extLst>
          </p:cNvPr>
          <p:cNvSpPr/>
          <p:nvPr/>
        </p:nvSpPr>
        <p:spPr>
          <a:xfrm flipV="1">
            <a:off x="8024513" y="6037734"/>
            <a:ext cx="377190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テキスト ボックス 33">
            <a:extLst>
              <a:ext uri="{FF2B5EF4-FFF2-40B4-BE49-F238E27FC236}">
                <a16:creationId xmlns:a16="http://schemas.microsoft.com/office/drawing/2014/main" id="{A2E2AA82-1E72-AE43-9F0B-1FD87372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127" y="5936134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DS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/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6F6E057-6084-5BDE-A325-79CC99B07B8E}"/>
              </a:ext>
            </a:extLst>
          </p:cNvPr>
          <p:cNvSpPr txBox="1"/>
          <p:nvPr/>
        </p:nvSpPr>
        <p:spPr>
          <a:xfrm>
            <a:off x="10586219" y="620688"/>
            <a:ext cx="16057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飽和領域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E18B537-2403-8092-329D-152A679230F2}"/>
              </a:ext>
            </a:extLst>
          </p:cNvPr>
          <p:cNvSpPr txBox="1"/>
          <p:nvPr/>
        </p:nvSpPr>
        <p:spPr>
          <a:xfrm rot="16200000">
            <a:off x="7165714" y="3665958"/>
            <a:ext cx="2494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線形領域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720" name="オブジェクト 4">
                <a:extLst>
                  <a:ext uri="{FF2B5EF4-FFF2-40B4-BE49-F238E27FC236}">
                    <a16:creationId xmlns:a16="http://schemas.microsoft.com/office/drawing/2014/main" id="{F88525AC-BBD5-7A63-C38C-211B8D774B07}"/>
                  </a:ext>
                </a:extLst>
              </p:cNvPr>
              <p:cNvSpPr txBox="1"/>
              <p:nvPr/>
            </p:nvSpPr>
            <p:spPr bwMode="auto">
              <a:xfrm>
                <a:off x="191344" y="3028950"/>
                <a:ext cx="7992888" cy="3829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𝐷𝑆</m:t>
                        </m:r>
                      </m:sub>
                    </m:sSub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𝐺𝑆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𝑡h</m:t>
                        </m:r>
                      </m:sub>
                    </m:sSub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　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ピンチオフ電圧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𝐷𝑆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では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𝐷𝑆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は一定になる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ピンチオフ領域・飽和領域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𝐷𝑆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b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𝐷𝑆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𝐺𝑆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𝑡h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置き換える</m:t>
                    </m:r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𝑫𝑺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𝑾</m:t>
                        </m:r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𝑳</m:t>
                        </m:r>
                      </m:den>
                    </m:f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sub>
                    </m:sSub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e>
                          <m:sub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𝑾</m:t>
                        </m:r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𝑳</m:t>
                        </m:r>
                      </m:den>
                    </m:f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1" lang="en-US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𝒈</m:t>
                        </m:r>
                      </m:sub>
                    </m:sSub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𝑮𝑺</m:t>
                                </m:r>
                              </m:sub>
                            </m:s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𝒕𝒉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5720" name="オブジェクト 4">
                <a:extLst>
                  <a:ext uri="{FF2B5EF4-FFF2-40B4-BE49-F238E27FC236}">
                    <a16:creationId xmlns:a16="http://schemas.microsoft.com/office/drawing/2014/main" id="{F88525AC-BBD5-7A63-C38C-211B8D774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44" y="3028950"/>
                <a:ext cx="7992888" cy="3829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1A0928F-E139-D667-C413-7096FD705EAD}"/>
              </a:ext>
            </a:extLst>
          </p:cNvPr>
          <p:cNvSpPr txBox="1"/>
          <p:nvPr/>
        </p:nvSpPr>
        <p:spPr>
          <a:xfrm rot="17198583">
            <a:off x="8041796" y="3380001"/>
            <a:ext cx="2494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放物線領域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3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4FEB-E712-3836-6A27-A5BE2A5D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>
            <a:extLst>
              <a:ext uri="{FF2B5EF4-FFF2-40B4-BE49-F238E27FC236}">
                <a16:creationId xmlns:a16="http://schemas.microsoft.com/office/drawing/2014/main" id="{6C27DBA5-6373-99B1-D603-B1C0421D06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特性の解析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</a:rPr>
              <a:t>飽和領域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Object 5">
                <a:extLst>
                  <a:ext uri="{FF2B5EF4-FFF2-40B4-BE49-F238E27FC236}">
                    <a16:creationId xmlns:a16="http://schemas.microsoft.com/office/drawing/2014/main" id="{DBA33453-4F84-A420-63D6-34748973ED47}"/>
                  </a:ext>
                </a:extLst>
              </p:cNvPr>
              <p:cNvSpPr txBox="1"/>
              <p:nvPr/>
            </p:nvSpPr>
            <p:spPr bwMode="auto">
              <a:xfrm>
                <a:off x="1783070" y="719138"/>
                <a:ext cx="4919355" cy="1077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5955" name="Object 5">
                <a:extLst>
                  <a:ext uri="{FF2B5EF4-FFF2-40B4-BE49-F238E27FC236}">
                    <a16:creationId xmlns:a16="http://schemas.microsoft.com/office/drawing/2014/main" id="{DBA33453-4F84-A420-63D6-34748973E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3070" y="719138"/>
                <a:ext cx="4919355" cy="1077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56" name="Rectangle 4">
            <a:extLst>
              <a:ext uri="{FF2B5EF4-FFF2-40B4-BE49-F238E27FC236}">
                <a16:creationId xmlns:a16="http://schemas.microsoft.com/office/drawing/2014/main" id="{D8C101FA-AC57-BC46-0B54-F763E72A2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404" y="1825660"/>
            <a:ext cx="3273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– 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7E20AACA-1165-3696-B3A5-29E86020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4421430"/>
            <a:ext cx="402969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vs. 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をプロット</a:t>
            </a:r>
            <a:b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軸切片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傾き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飽和移動度</a:t>
            </a:r>
            <a:b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Saturation mobility,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sat</a:t>
            </a:r>
            <a:endParaRPr kumimoji="1" lang="en-US" altLang="ja-JP" sz="2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/>
              <p:nvPr/>
            </p:nvSpPr>
            <p:spPr bwMode="auto">
              <a:xfrm flipH="1">
                <a:off x="1055440" y="3147596"/>
                <a:ext cx="4987602" cy="15055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𝑫𝑺</m:t>
                              </m:r>
                            </m:sub>
                          </m:sSub>
                        </m:e>
                        <m:sup>
                          <m: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ja-JP" alt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𝑾</m:t>
                              </m:r>
                            </m:num>
                            <m:den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𝑳</m:t>
                              </m:r>
                            </m:den>
                          </m:f>
                          <m: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sSub>
                            <m:sSubPr>
                              <m:ctrlP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𝒈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𝑮𝑺</m:t>
                              </m:r>
                            </m:sub>
                          </m:sSub>
                          <m:r>
                            <a:rPr kumimoji="1" lang="ja-JP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ja-JP" alt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𝒕𝒉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55440" y="3147596"/>
                <a:ext cx="4987602" cy="1505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59" name="Rectangle 1052">
            <a:extLst>
              <a:ext uri="{FF2B5EF4-FFF2-40B4-BE49-F238E27FC236}">
                <a16:creationId xmlns:a16="http://schemas.microsoft.com/office/drawing/2014/main" id="{C478A36E-B566-F846-F7B0-981CDC84EBC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858601" y="4566414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A)</a:t>
            </a:r>
          </a:p>
        </p:txBody>
      </p:sp>
      <p:graphicFrame>
        <p:nvGraphicFramePr>
          <p:cNvPr id="125960" name="Object 1046">
            <a:extLst>
              <a:ext uri="{FF2B5EF4-FFF2-40B4-BE49-F238E27FC236}">
                <a16:creationId xmlns:a16="http://schemas.microsoft.com/office/drawing/2014/main" id="{933EC88C-95FB-264B-158B-20C1C2FC7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9" y="3074988"/>
          <a:ext cx="3908425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4" imgW="6350635" imgH="5644515" progId="StanfordGraphics">
                  <p:embed/>
                </p:oleObj>
              </mc:Choice>
              <mc:Fallback>
                <p:oleObj name="Stanford Graphics ｽﾗｲﾄﾞ" r:id="rId4" imgW="6350635" imgH="5644515" progId="StanfordGraphics">
                  <p:embed/>
                  <p:pic>
                    <p:nvPicPr>
                      <p:cNvPr id="125960" name="Object 1046">
                        <a:extLst>
                          <a:ext uri="{FF2B5EF4-FFF2-40B4-BE49-F238E27FC236}">
                            <a16:creationId xmlns:a16="http://schemas.microsoft.com/office/drawing/2014/main" id="{933EC88C-95FB-264B-158B-20C1C2FC7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9" y="3074988"/>
                        <a:ext cx="3908425" cy="347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Rectangle 1048">
            <a:extLst>
              <a:ext uri="{FF2B5EF4-FFF2-40B4-BE49-F238E27FC236}">
                <a16:creationId xmlns:a16="http://schemas.microsoft.com/office/drawing/2014/main" id="{E266E75D-5548-BD97-0EAA-1B5CF11C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576" y="6384925"/>
            <a:ext cx="1018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(V)</a:t>
            </a:r>
          </a:p>
        </p:txBody>
      </p:sp>
      <p:sp>
        <p:nvSpPr>
          <p:cNvPr id="125962" name="Rectangle 1052">
            <a:extLst>
              <a:ext uri="{FF2B5EF4-FFF2-40B4-BE49-F238E27FC236}">
                <a16:creationId xmlns:a16="http://schemas.microsoft.com/office/drawing/2014/main" id="{913BA4AD-D98E-16EA-B404-5D832195A1D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365456" y="4461639"/>
            <a:ext cx="1505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25963" name="Line 11">
            <a:extLst>
              <a:ext uri="{FF2B5EF4-FFF2-40B4-BE49-F238E27FC236}">
                <a16:creationId xmlns:a16="http://schemas.microsoft.com/office/drawing/2014/main" id="{B4D48E60-14E3-CFC5-63F5-73B8D0A848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663" y="3887788"/>
            <a:ext cx="2222500" cy="2324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4" name="Text Box 1047">
            <a:extLst>
              <a:ext uri="{FF2B5EF4-FFF2-40B4-BE49-F238E27FC236}">
                <a16:creationId xmlns:a16="http://schemas.microsoft.com/office/drawing/2014/main" id="{00030581-27B8-6A3B-1E28-2077A206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7607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=2,4,6,8,10V</a:t>
            </a:r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785D624B-3493-C760-AACA-0EE6EE6F25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1263" y="4065588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6" name="Text Box 1047">
            <a:extLst>
              <a:ext uri="{FF2B5EF4-FFF2-40B4-BE49-F238E27FC236}">
                <a16:creationId xmlns:a16="http://schemas.microsoft.com/office/drawing/2014/main" id="{777AC76E-E65B-0C16-C89A-EAAB49B6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446588"/>
            <a:ext cx="684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sat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7" name="AutoShape 15">
            <a:extLst>
              <a:ext uri="{FF2B5EF4-FFF2-40B4-BE49-F238E27FC236}">
                <a16:creationId xmlns:a16="http://schemas.microsoft.com/office/drawing/2014/main" id="{619A73F6-7CC3-C5CE-4E8F-98B5DB432B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69263" y="4522788"/>
            <a:ext cx="533400" cy="533400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8" name="Rectangle 16">
            <a:extLst>
              <a:ext uri="{FF2B5EF4-FFF2-40B4-BE49-F238E27FC236}">
                <a16:creationId xmlns:a16="http://schemas.microsoft.com/office/drawing/2014/main" id="{B3A58EA0-6FBD-7C41-C328-13F8D944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9" y="5240338"/>
            <a:ext cx="65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th</a:t>
            </a:r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B2E41A15-AC8D-CB67-A4F9-47E4F8E3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3" y="5697538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0" name="AutoShape 18">
            <a:extLst>
              <a:ext uri="{FF2B5EF4-FFF2-40B4-BE49-F238E27FC236}">
                <a16:creationId xmlns:a16="http://schemas.microsoft.com/office/drawing/2014/main" id="{2BE5EB74-C73D-E5D1-E868-2C3D6AB6A6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35863" y="4598988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1" name="Line 19">
            <a:extLst>
              <a:ext uri="{FF2B5EF4-FFF2-40B4-BE49-F238E27FC236}">
                <a16:creationId xmlns:a16="http://schemas.microsoft.com/office/drawing/2014/main" id="{44A069EF-32CC-4EC7-23EC-DF9D115571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7713" y="5348288"/>
            <a:ext cx="9906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2" name="Rectangle 20">
            <a:extLst>
              <a:ext uri="{FF2B5EF4-FFF2-40B4-BE49-F238E27FC236}">
                <a16:creationId xmlns:a16="http://schemas.microsoft.com/office/drawing/2014/main" id="{EC326650-22A9-0AEA-A832-CF603C5D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26" y="669926"/>
            <a:ext cx="161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a-IGZO TFT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73" name="Object 5">
                <a:extLst>
                  <a:ext uri="{FF2B5EF4-FFF2-40B4-BE49-F238E27FC236}">
                    <a16:creationId xmlns:a16="http://schemas.microsoft.com/office/drawing/2014/main" id="{49445FEA-7B46-B55A-C309-137F204C6604}"/>
                  </a:ext>
                </a:extLst>
              </p:cNvPr>
              <p:cNvSpPr txBox="1"/>
              <p:nvPr/>
            </p:nvSpPr>
            <p:spPr bwMode="auto">
              <a:xfrm>
                <a:off x="2051082" y="2351088"/>
                <a:ext cx="3322605" cy="987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sSup>
                        <m:sSup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5973" name="Object 5">
                <a:extLst>
                  <a:ext uri="{FF2B5EF4-FFF2-40B4-BE49-F238E27FC236}">
                    <a16:creationId xmlns:a16="http://schemas.microsoft.com/office/drawing/2014/main" id="{49445FEA-7B46-B55A-C309-137F204C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82" y="2351088"/>
                <a:ext cx="3322605" cy="987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974" name="Picture 22">
            <a:extLst>
              <a:ext uri="{FF2B5EF4-FFF2-40B4-BE49-F238E27FC236}">
                <a16:creationId xmlns:a16="http://schemas.microsoft.com/office/drawing/2014/main" id="{65E1BB3E-4CB4-B562-F285-F696554A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066800"/>
            <a:ext cx="2630487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75" name="Rectangle 23">
            <a:extLst>
              <a:ext uri="{FF2B5EF4-FFF2-40B4-BE49-F238E27FC236}">
                <a16:creationId xmlns:a16="http://schemas.microsoft.com/office/drawing/2014/main" id="{15B74A48-1368-C2B6-DA0D-60723938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713" y="1219200"/>
            <a:ext cx="4572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6" name="Line 24">
            <a:extLst>
              <a:ext uri="{FF2B5EF4-FFF2-40B4-BE49-F238E27FC236}">
                <a16:creationId xmlns:a16="http://schemas.microsoft.com/office/drawing/2014/main" id="{1B7C022B-6E56-1C55-4705-787DC1DAA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096" y="2190750"/>
            <a:ext cx="4034104" cy="4000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71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C84A3-8580-84BB-3B33-EA2D9C36A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>
            <a:extLst>
              <a:ext uri="{FF2B5EF4-FFF2-40B4-BE49-F238E27FC236}">
                <a16:creationId xmlns:a16="http://schemas.microsoft.com/office/drawing/2014/main" id="{CCCE63CE-3AD5-A59E-47EA-A097F5D05F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特性の解析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</a:rPr>
              <a:t>線形領域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3" name="Object 5">
                <a:extLst>
                  <a:ext uri="{FF2B5EF4-FFF2-40B4-BE49-F238E27FC236}">
                    <a16:creationId xmlns:a16="http://schemas.microsoft.com/office/drawing/2014/main" id="{12745ED6-B7ED-111B-E0A2-CC867AC19AB6}"/>
                  </a:ext>
                </a:extLst>
              </p:cNvPr>
              <p:cNvSpPr txBox="1"/>
              <p:nvPr/>
            </p:nvSpPr>
            <p:spPr bwMode="auto">
              <a:xfrm>
                <a:off x="1658180" y="912844"/>
                <a:ext cx="4797859" cy="1198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kumimoji="1" lang="ja-JP" alt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𝐷𝑆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8003" name="Object 5">
                <a:extLst>
                  <a:ext uri="{FF2B5EF4-FFF2-40B4-BE49-F238E27FC236}">
                    <a16:creationId xmlns:a16="http://schemas.microsoft.com/office/drawing/2014/main" id="{12745ED6-B7ED-111B-E0A2-CC867AC19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8180" y="912844"/>
                <a:ext cx="4797859" cy="1198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4" name="Rectangle 4">
            <a:extLst>
              <a:ext uri="{FF2B5EF4-FFF2-40B4-BE49-F238E27FC236}">
                <a16:creationId xmlns:a16="http://schemas.microsoft.com/office/drawing/2014/main" id="{5D667BF5-DB66-A6FA-677A-B15BE434B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2564904"/>
            <a:ext cx="4955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&lt;&lt;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 (e.g., &lt;&lt; 0.1 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5" name="Object 5">
                <a:extLst>
                  <a:ext uri="{FF2B5EF4-FFF2-40B4-BE49-F238E27FC236}">
                    <a16:creationId xmlns:a16="http://schemas.microsoft.com/office/drawing/2014/main" id="{0D680171-324C-8EDE-610B-D5CBF34EC164}"/>
                  </a:ext>
                </a:extLst>
              </p:cNvPr>
              <p:cNvSpPr txBox="1"/>
              <p:nvPr/>
            </p:nvSpPr>
            <p:spPr bwMode="auto">
              <a:xfrm>
                <a:off x="1775520" y="3076578"/>
                <a:ext cx="3988693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1" lang="ja-JP" alt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sSub>
                        <m:sSubPr>
                          <m:ctrlP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d>
                        <m:dPr>
                          <m:ctrlP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𝐺𝑆</m:t>
                              </m:r>
                            </m:sub>
                          </m:sSub>
                          <m:r>
                            <a:rPr kumimoji="1" lang="ja-JP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128005" name="Object 5">
                <a:extLst>
                  <a:ext uri="{FF2B5EF4-FFF2-40B4-BE49-F238E27FC236}">
                    <a16:creationId xmlns:a16="http://schemas.microsoft.com/office/drawing/2014/main" id="{0D680171-324C-8EDE-610B-D5CBF34E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20" y="3076578"/>
                <a:ext cx="3988693" cy="81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6" name="Rectangle 6">
            <a:extLst>
              <a:ext uri="{FF2B5EF4-FFF2-40B4-BE49-F238E27FC236}">
                <a16:creationId xmlns:a16="http://schemas.microsoft.com/office/drawing/2014/main" id="{FA1A13DE-1B31-952E-FFC8-06209688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221" y="3284984"/>
            <a:ext cx="3140075" cy="1349375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に比例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vs. 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をプロット</a:t>
            </a:r>
            <a:b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軸切片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傾き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線形領域移動度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7" name="Object 5">
                <a:extLst>
                  <a:ext uri="{FF2B5EF4-FFF2-40B4-BE49-F238E27FC236}">
                    <a16:creationId xmlns:a16="http://schemas.microsoft.com/office/drawing/2014/main" id="{20CAAAD3-9CF5-7BC7-231F-BA0C3A3BDC62}"/>
                  </a:ext>
                </a:extLst>
              </p:cNvPr>
              <p:cNvSpPr txBox="1"/>
              <p:nvPr/>
            </p:nvSpPr>
            <p:spPr bwMode="auto">
              <a:xfrm flipH="1">
                <a:off x="2180282" y="5224466"/>
                <a:ext cx="3915717" cy="11484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𝑒𝑓𝑓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ja-JP" alt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8007" name="Object 5">
                <a:extLst>
                  <a:ext uri="{FF2B5EF4-FFF2-40B4-BE49-F238E27FC236}">
                    <a16:creationId xmlns:a16="http://schemas.microsoft.com/office/drawing/2014/main" id="{20CAAAD3-9CF5-7BC7-231F-BA0C3A3BD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180282" y="5224466"/>
                <a:ext cx="3915717" cy="1148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8" name="Rectangle 8">
            <a:extLst>
              <a:ext uri="{FF2B5EF4-FFF2-40B4-BE49-F238E27FC236}">
                <a16:creationId xmlns:a16="http://schemas.microsoft.com/office/drawing/2014/main" id="{8BF14729-7D8F-0CA1-5C5B-7DEC21A1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851400"/>
            <a:ext cx="4078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有効移動度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(effective mobility):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eff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9" name="Rectangle 9">
            <a:extLst>
              <a:ext uri="{FF2B5EF4-FFF2-40B4-BE49-F238E27FC236}">
                <a16:creationId xmlns:a16="http://schemas.microsoft.com/office/drawing/2014/main" id="{861AF727-D9D1-CF97-09BE-B2DA48AB9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135689"/>
            <a:ext cx="2236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Drain conductance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10" name="Object 5">
                <a:extLst>
                  <a:ext uri="{FF2B5EF4-FFF2-40B4-BE49-F238E27FC236}">
                    <a16:creationId xmlns:a16="http://schemas.microsoft.com/office/drawing/2014/main" id="{E877855D-560D-A314-8305-23CF977E1778}"/>
                  </a:ext>
                </a:extLst>
              </p:cNvPr>
              <p:cNvSpPr txBox="1"/>
              <p:nvPr/>
            </p:nvSpPr>
            <p:spPr bwMode="auto">
              <a:xfrm rot="10800000" flipV="1">
                <a:off x="2559050" y="5983288"/>
                <a:ext cx="1271588" cy="722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𝐷𝑆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8010" name="Object 5">
                <a:extLst>
                  <a:ext uri="{FF2B5EF4-FFF2-40B4-BE49-F238E27FC236}">
                    <a16:creationId xmlns:a16="http://schemas.microsoft.com/office/drawing/2014/main" id="{E877855D-560D-A314-8305-23CF977E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2559050" y="5983288"/>
                <a:ext cx="1271588" cy="722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11" name="Object 5">
                <a:extLst>
                  <a:ext uri="{FF2B5EF4-FFF2-40B4-BE49-F238E27FC236}">
                    <a16:creationId xmlns:a16="http://schemas.microsoft.com/office/drawing/2014/main" id="{389B927B-50B0-37E3-73D4-BF465FC8B60A}"/>
                  </a:ext>
                </a:extLst>
              </p:cNvPr>
              <p:cNvSpPr txBox="1"/>
              <p:nvPr/>
            </p:nvSpPr>
            <p:spPr bwMode="auto">
              <a:xfrm flipH="1">
                <a:off x="6507488" y="5161303"/>
                <a:ext cx="2734617" cy="9375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𝐹𝐸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𝑊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8011" name="Object 5">
                <a:extLst>
                  <a:ext uri="{FF2B5EF4-FFF2-40B4-BE49-F238E27FC236}">
                    <a16:creationId xmlns:a16="http://schemas.microsoft.com/office/drawing/2014/main" id="{389B927B-50B0-37E3-73D4-BF465FC8B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07488" y="5161303"/>
                <a:ext cx="2734617" cy="937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12" name="Rectangle 12">
            <a:extLst>
              <a:ext uri="{FF2B5EF4-FFF2-40B4-BE49-F238E27FC236}">
                <a16:creationId xmlns:a16="http://schemas.microsoft.com/office/drawing/2014/main" id="{4F39209D-1EFB-969C-C6AD-8ACDCB1D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4876800"/>
            <a:ext cx="48766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電界効果移動度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(field-effect mobility):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FE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AF8DA405-21EC-3E6D-CA15-CFD5E77A7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4" y="6135689"/>
            <a:ext cx="218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Transconductance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14" name="Object 5">
                <a:extLst>
                  <a:ext uri="{FF2B5EF4-FFF2-40B4-BE49-F238E27FC236}">
                    <a16:creationId xmlns:a16="http://schemas.microsoft.com/office/drawing/2014/main" id="{769DB5C3-A00B-8892-2FCA-D569152990ED}"/>
                  </a:ext>
                </a:extLst>
              </p:cNvPr>
              <p:cNvSpPr txBox="1"/>
              <p:nvPr/>
            </p:nvSpPr>
            <p:spPr bwMode="auto">
              <a:xfrm rot="10800000" flipV="1">
                <a:off x="6851650" y="5983288"/>
                <a:ext cx="1166813" cy="722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𝐺𝑆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8014" name="Object 5">
                <a:extLst>
                  <a:ext uri="{FF2B5EF4-FFF2-40B4-BE49-F238E27FC236}">
                    <a16:creationId xmlns:a16="http://schemas.microsoft.com/office/drawing/2014/main" id="{769DB5C3-A00B-8892-2FCA-D5691529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6851650" y="5983288"/>
                <a:ext cx="1166813" cy="722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015" name="Picture 15">
            <a:extLst>
              <a:ext uri="{FF2B5EF4-FFF2-40B4-BE49-F238E27FC236}">
                <a16:creationId xmlns:a16="http://schemas.microsoft.com/office/drawing/2014/main" id="{E403A3DE-9977-562A-93F3-6B53D73C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1066800"/>
            <a:ext cx="2630487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16" name="Rectangle 16">
            <a:extLst>
              <a:ext uri="{FF2B5EF4-FFF2-40B4-BE49-F238E27FC236}">
                <a16:creationId xmlns:a16="http://schemas.microsoft.com/office/drawing/2014/main" id="{7992A448-7A1E-C45F-0D7F-4AF45851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143125"/>
            <a:ext cx="457200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7" name="Line 17">
            <a:extLst>
              <a:ext uri="{FF2B5EF4-FFF2-40B4-BE49-F238E27FC236}">
                <a16:creationId xmlns:a16="http://schemas.microsoft.com/office/drawing/2014/main" id="{808F6ADF-0784-F551-A608-9C6200F40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4570" y="2590800"/>
            <a:ext cx="953030" cy="2537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8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14108-901C-D857-12E7-A856C9837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098" name="Object 1046">
            <a:extLst>
              <a:ext uri="{FF2B5EF4-FFF2-40B4-BE49-F238E27FC236}">
                <a16:creationId xmlns:a16="http://schemas.microsoft.com/office/drawing/2014/main" id="{1890AABB-4A9F-1BCC-3C4B-D0C554E5B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4051" y="1676400"/>
          <a:ext cx="39147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3" imgW="6359525" imgH="5638165" progId="StanfordGraphics">
                  <p:embed/>
                </p:oleObj>
              </mc:Choice>
              <mc:Fallback>
                <p:oleObj name="Stanford Graphics ｽﾗｲﾄﾞ" r:id="rId3" imgW="6359525" imgH="5638165" progId="StanfordGraphics">
                  <p:embed/>
                  <p:pic>
                    <p:nvPicPr>
                      <p:cNvPr id="516098" name="Object 1046">
                        <a:extLst>
                          <a:ext uri="{FF2B5EF4-FFF2-40B4-BE49-F238E27FC236}">
                            <a16:creationId xmlns:a16="http://schemas.microsoft.com/office/drawing/2014/main" id="{1890AABB-4A9F-1BCC-3C4B-D0C554E5B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1" y="1676400"/>
                        <a:ext cx="3914775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99" name="Rectangle 1048">
            <a:extLst>
              <a:ext uri="{FF2B5EF4-FFF2-40B4-BE49-F238E27FC236}">
                <a16:creationId xmlns:a16="http://schemas.microsoft.com/office/drawing/2014/main" id="{DD40E6DE-F5C7-A55E-6877-B9981129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6176"/>
            <a:ext cx="1004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GS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516100" name="Rectangle 1052">
            <a:extLst>
              <a:ext uri="{FF2B5EF4-FFF2-40B4-BE49-F238E27FC236}">
                <a16:creationId xmlns:a16="http://schemas.microsoft.com/office/drawing/2014/main" id="{EC99EE81-AEA2-BFA7-2EA9-E601C627D2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6469" y="3088482"/>
            <a:ext cx="1531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1" lang="en-US" altLang="ja-JP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FE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(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kumimoji="1" lang="en-US" altLang="ja-JP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/Vs)</a:t>
            </a:r>
          </a:p>
        </p:txBody>
      </p:sp>
      <p:sp>
        <p:nvSpPr>
          <p:cNvPr id="516101" name="Text Box 1047">
            <a:extLst>
              <a:ext uri="{FF2B5EF4-FFF2-40B4-BE49-F238E27FC236}">
                <a16:creationId xmlns:a16="http://schemas.microsoft.com/office/drawing/2014/main" id="{8C22CC11-15BC-CFDC-FBA3-D0D1CD6F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855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DS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=2,4,6,8,10V</a:t>
            </a:r>
          </a:p>
        </p:txBody>
      </p:sp>
      <p:sp>
        <p:nvSpPr>
          <p:cNvPr id="516102" name="Line 6">
            <a:extLst>
              <a:ext uri="{FF2B5EF4-FFF2-40B4-BE49-F238E27FC236}">
                <a16:creationId xmlns:a16="http://schemas.microsoft.com/office/drawing/2014/main" id="{06DDA6BC-A075-8385-DABA-7F45B7356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048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16103" name="Picture 7">
            <a:extLst>
              <a:ext uri="{FF2B5EF4-FFF2-40B4-BE49-F238E27FC236}">
                <a16:creationId xmlns:a16="http://schemas.microsoft.com/office/drawing/2014/main" id="{8FAACB9B-D321-6FC2-271C-E650717D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00164"/>
            <a:ext cx="3124200" cy="28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4" name="Text Box 8">
            <a:extLst>
              <a:ext uri="{FF2B5EF4-FFF2-40B4-BE49-F238E27FC236}">
                <a16:creationId xmlns:a16="http://schemas.microsoft.com/office/drawing/2014/main" id="{A499C2CC-A4B5-2E4A-D857-4C63087E2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98926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MOSFET 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6105" name="Picture 9">
            <a:extLst>
              <a:ext uri="{FF2B5EF4-FFF2-40B4-BE49-F238E27FC236}">
                <a16:creationId xmlns:a16="http://schemas.microsoft.com/office/drawing/2014/main" id="{6C07EA44-088E-9C7A-4E8D-B0C67604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46588"/>
            <a:ext cx="3168650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106" name="Rectangle 10">
            <a:extLst>
              <a:ext uri="{FF2B5EF4-FFF2-40B4-BE49-F238E27FC236}">
                <a16:creationId xmlns:a16="http://schemas.microsoft.com/office/drawing/2014/main" id="{475725FB-90AC-4EB0-1817-5398C5BC46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電界効果移動度の電界 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依存性</a:t>
            </a:r>
          </a:p>
        </p:txBody>
      </p:sp>
      <p:sp>
        <p:nvSpPr>
          <p:cNvPr id="516107" name="Text Box 11">
            <a:extLst>
              <a:ext uri="{FF2B5EF4-FFF2-40B4-BE49-F238E27FC236}">
                <a16:creationId xmlns:a16="http://schemas.microsoft.com/office/drawing/2014/main" id="{A24A70E4-A5ED-F9CA-18CD-71F3D81E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26100"/>
            <a:ext cx="52212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6850" indent="-1968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196850" marR="0" lvl="0" indent="-196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1. M.Kim et al., APL 90, 212114 (2007) </a:t>
            </a:r>
          </a:p>
          <a:p>
            <a:pPr marL="196850" marR="0" lvl="0" indent="-196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2. C.O. Chui, H. Kim,  D. Chi, B.B. Triplett, P.C. McIntyre, K.C. Saraswat, IEDM  (2002) p.437</a:t>
            </a:r>
          </a:p>
          <a:p>
            <a:pPr marL="196850" marR="0" lvl="0" indent="-196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3. K. Chen, H. C. Wann, P. K. Ko, and C. Hu, </a:t>
            </a:r>
            <a:b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IEEE Electr. Dev. Lett., 17, 202 (1996)</a:t>
            </a:r>
          </a:p>
        </p:txBody>
      </p:sp>
      <p:sp>
        <p:nvSpPr>
          <p:cNvPr id="516108" name="Text Box 12">
            <a:extLst>
              <a:ext uri="{FF2B5EF4-FFF2-40B4-BE49-F238E27FC236}">
                <a16:creationId xmlns:a16="http://schemas.microsoft.com/office/drawing/2014/main" id="{BCF01CFA-7329-608A-C465-A6E52AC16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55726"/>
            <a:ext cx="278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a-IGZO TFT / SiO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/c-Si</a:t>
            </a:r>
          </a:p>
        </p:txBody>
      </p:sp>
      <p:sp>
        <p:nvSpPr>
          <p:cNvPr id="516109" name="Text Box 13">
            <a:extLst>
              <a:ext uri="{FF2B5EF4-FFF2-40B4-BE49-F238E27FC236}">
                <a16:creationId xmlns:a16="http://schemas.microsoft.com/office/drawing/2014/main" id="{AE16BCB4-C329-3C02-C82D-4AA305908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730250"/>
            <a:ext cx="373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a-IGZO TFT / SiO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/MoW/glass 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etch-stopper inverted-staggered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6110" name="Rectangle 14">
            <a:extLst>
              <a:ext uri="{FF2B5EF4-FFF2-40B4-BE49-F238E27FC236}">
                <a16:creationId xmlns:a16="http://schemas.microsoft.com/office/drawing/2014/main" id="{299B7E68-E9E2-F120-702A-D721676C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4" y="5943601"/>
            <a:ext cx="2698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AD14AE2-2C78-4EE5-F29E-27E406AE095C}"/>
              </a:ext>
            </a:extLst>
          </p:cNvPr>
          <p:cNvSpPr/>
          <p:nvPr/>
        </p:nvSpPr>
        <p:spPr>
          <a:xfrm rot="1303484">
            <a:off x="8529024" y="1709160"/>
            <a:ext cx="1382871" cy="64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443C1EE-385D-6912-4946-79D11F36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544" y="1804754"/>
            <a:ext cx="121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界面散乱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2DC88B30-82E5-1D7C-A98C-13428F299DD8}"/>
              </a:ext>
            </a:extLst>
          </p:cNvPr>
          <p:cNvSpPr/>
          <p:nvPr/>
        </p:nvSpPr>
        <p:spPr>
          <a:xfrm rot="17772081">
            <a:off x="6612375" y="2488554"/>
            <a:ext cx="2414753" cy="64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B55F988-FD53-A2FF-123B-4F62516A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571" y="3604954"/>
            <a:ext cx="976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トラップ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62E677B-20EE-59F6-6CAE-2F775293EAC4}"/>
              </a:ext>
            </a:extLst>
          </p:cNvPr>
          <p:cNvSpPr/>
          <p:nvPr/>
        </p:nvSpPr>
        <p:spPr>
          <a:xfrm rot="18442385">
            <a:off x="1763725" y="3506817"/>
            <a:ext cx="2738981" cy="809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A3234657-A37B-B4F5-D9C1-E0DE1CB4E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208" y="4375534"/>
            <a:ext cx="976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トラップ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9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D3A3-7DA0-7864-E99C-EA79FCDB6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 descr="Graph3">
            <a:extLst>
              <a:ext uri="{FF2B5EF4-FFF2-40B4-BE49-F238E27FC236}">
                <a16:creationId xmlns:a16="http://schemas.microsoft.com/office/drawing/2014/main" id="{F4A185DC-1E1D-FD02-85A8-ADE139D8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038"/>
            <a:ext cx="52578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11">
            <a:extLst>
              <a:ext uri="{FF2B5EF4-FFF2-40B4-BE49-F238E27FC236}">
                <a16:creationId xmlns:a16="http://schemas.microsoft.com/office/drawing/2014/main" id="{F67DC461-40C6-226A-0F2E-8FD2C5771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7214"/>
            <a:ext cx="1752600" cy="60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076" name="Rectangle 12">
            <a:extLst>
              <a:ext uri="{FF2B5EF4-FFF2-40B4-BE49-F238E27FC236}">
                <a16:creationId xmlns:a16="http://schemas.microsoft.com/office/drawing/2014/main" id="{52A84CC2-4C06-D5F3-F58A-34EFF13D4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833438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077" name="Text Box 14">
            <a:extLst>
              <a:ext uri="{FF2B5EF4-FFF2-40B4-BE49-F238E27FC236}">
                <a16:creationId xmlns:a16="http://schemas.microsoft.com/office/drawing/2014/main" id="{F6551288-BE65-BCF3-3B8D-65A675E6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66788"/>
            <a:ext cx="580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th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’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078" name="Line 15">
            <a:extLst>
              <a:ext uri="{FF2B5EF4-FFF2-40B4-BE49-F238E27FC236}">
                <a16:creationId xmlns:a16="http://schemas.microsoft.com/office/drawing/2014/main" id="{C3610F53-16C0-131D-EF73-81E0395A4F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6625" y="623889"/>
            <a:ext cx="152400" cy="270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31079" name="Object 16">
            <a:extLst>
              <a:ext uri="{FF2B5EF4-FFF2-40B4-BE49-F238E27FC236}">
                <a16:creationId xmlns:a16="http://schemas.microsoft.com/office/drawing/2014/main" id="{FA50C650-4010-07DA-5374-FCDB64B97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828801"/>
          <a:ext cx="15255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50531" imgH="431613" progId="Equation.3">
                  <p:embed/>
                </p:oleObj>
              </mc:Choice>
              <mc:Fallback>
                <p:oleObj name="数式" r:id="rId4" imgW="850531" imgH="431613" progId="Equation.3">
                  <p:embed/>
                  <p:pic>
                    <p:nvPicPr>
                      <p:cNvPr id="131079" name="Object 16">
                        <a:extLst>
                          <a:ext uri="{FF2B5EF4-FFF2-40B4-BE49-F238E27FC236}">
                            <a16:creationId xmlns:a16="http://schemas.microsoft.com/office/drawing/2014/main" id="{FA50C650-4010-07DA-5374-FCDB64B97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1"/>
                        <a:ext cx="15255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Line 18">
            <a:extLst>
              <a:ext uri="{FF2B5EF4-FFF2-40B4-BE49-F238E27FC236}">
                <a16:creationId xmlns:a16="http://schemas.microsoft.com/office/drawing/2014/main" id="{B8E76B70-1CA7-5168-527F-DA6144680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052513"/>
            <a:ext cx="1371600" cy="228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081" name="Oval 20">
            <a:extLst>
              <a:ext uri="{FF2B5EF4-FFF2-40B4-BE49-F238E27FC236}">
                <a16:creationId xmlns:a16="http://schemas.microsoft.com/office/drawing/2014/main" id="{33DD0DDC-6181-A3BB-1B58-29397A53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1214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082" name="Rectangle 3">
            <a:extLst>
              <a:ext uri="{FF2B5EF4-FFF2-40B4-BE49-F238E27FC236}">
                <a16:creationId xmlns:a16="http://schemas.microsoft.com/office/drawing/2014/main" id="{F00F776B-F659-25E5-5998-EFA7EAF62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1083" name="Rectangle 4">
            <a:extLst>
              <a:ext uri="{FF2B5EF4-FFF2-40B4-BE49-F238E27FC236}">
                <a16:creationId xmlns:a16="http://schemas.microsoft.com/office/drawing/2014/main" id="{5C852EC5-D3F6-68A4-697C-366792FA01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特性の解析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</a:rPr>
              <a:t>閾値下電圧勾配</a:t>
            </a:r>
          </a:p>
        </p:txBody>
      </p:sp>
      <p:sp>
        <p:nvSpPr>
          <p:cNvPr id="131084" name="Rectangle 6">
            <a:extLst>
              <a:ext uri="{FF2B5EF4-FFF2-40B4-BE49-F238E27FC236}">
                <a16:creationId xmlns:a16="http://schemas.microsoft.com/office/drawing/2014/main" id="{3BFD65FB-5A40-0BD1-0FA0-0B48C9A6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1"/>
            <a:ext cx="891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571750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571750" algn="l"/>
              </a:tabLs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57175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71750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値は、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off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状態から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状態になるために必要な最小電圧を決定する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最小電圧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·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I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ON/OFF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(I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ON/OFF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状態および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off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状態の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の比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例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a-Si:H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TFT	S = 0.4 V/decade, I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ON/OFF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=&gt; 3.2 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必要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a-IGZO TFT	S = 0.1 V/decade, I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ON/OFF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=&gt; 0.8 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値は、バンドギャップ内の欠陥密度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subgap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trap density)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と直接関係する</a:t>
            </a:r>
          </a:p>
        </p:txBody>
      </p:sp>
      <p:sp>
        <p:nvSpPr>
          <p:cNvPr id="131085" name="Rectangle 13">
            <a:extLst>
              <a:ext uri="{FF2B5EF4-FFF2-40B4-BE49-F238E27FC236}">
                <a16:creationId xmlns:a16="http://schemas.microsoft.com/office/drawing/2014/main" id="{CA22FDFC-6427-8A24-FDB5-30B625FE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6" y="914401"/>
            <a:ext cx="45624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Sub-threshold voltage swing, S value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以下の領域において、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を一桁上げるのに必要な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の値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依存性がある場合、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以下で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最大の値をとることが多い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・左図の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’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は、伝達特性から簡便に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を見積もる方法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（注意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一意的には決まらない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86" name="Object 16">
                <a:extLst>
                  <a:ext uri="{FF2B5EF4-FFF2-40B4-BE49-F238E27FC236}">
                    <a16:creationId xmlns:a16="http://schemas.microsoft.com/office/drawing/2014/main" id="{F93AE7AC-F488-7818-8854-E41253031FA2}"/>
                  </a:ext>
                </a:extLst>
              </p:cNvPr>
              <p:cNvSpPr txBox="1"/>
              <p:nvPr/>
            </p:nvSpPr>
            <p:spPr bwMode="auto">
              <a:xfrm>
                <a:off x="1524000" y="5962650"/>
                <a:ext cx="5148064" cy="9947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𝑺</m:t>
                      </m:r>
                      <m:r>
                        <a:rPr kumimoji="1" lang="ja-JP" alt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1" lang="ja-JP" alt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𝐥𝐧</m:t>
                          </m:r>
                        </m:fName>
                        <m:e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𝟏𝟎</m:t>
                          </m:r>
                        </m:e>
                      </m:func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𝑻</m:t>
                          </m:r>
                        </m:num>
                        <m:den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den>
                      </m:f>
                      <m:d>
                        <m:dPr>
                          <m:ctrlP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1" lang="ja-JP" alt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𝒆</m:t>
                              </m:r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𝒔𝒈</m:t>
                                  </m:r>
                                </m:sub>
                              </m:sSub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  <m:r>
                                <a:rPr kumimoji="1" lang="en-US" altLang="ja-JP" sz="2400" b="1" i="0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𝐅</m:t>
                              </m:r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ja-JP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m:rPr>
                          <m:nor/>
                        </m:rP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59</m:t>
                      </m:r>
                      <m:r>
                        <m:rPr>
                          <m:nor/>
                        </m:rPr>
                        <a:rPr kumimoji="1" lang="en-US" altLang="ja-JP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mV</m:t>
                      </m:r>
                      <m:r>
                        <m:rPr>
                          <m:nor/>
                        </m:rP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/</m:t>
                      </m:r>
                      <m:r>
                        <m:rPr>
                          <m:nor/>
                        </m:rPr>
                        <a:rPr kumimoji="1" lang="ja-JP" alt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dec</m:t>
                      </m:r>
                      <m:r>
                        <m:rPr>
                          <m:nor/>
                        </m:rPr>
                        <a:rPr kumimoji="1" lang="en-US" altLang="ja-JP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ja-JP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@</m:t>
                      </m:r>
                      <m:r>
                        <m:rPr>
                          <m:nor/>
                        </m:rPr>
                        <a:rPr kumimoji="1" lang="ja-JP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RT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1086" name="Object 16">
                <a:extLst>
                  <a:ext uri="{FF2B5EF4-FFF2-40B4-BE49-F238E27FC236}">
                    <a16:creationId xmlns:a16="http://schemas.microsoft.com/office/drawing/2014/main" id="{F93AE7AC-F488-7818-8854-E41253031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962650"/>
                <a:ext cx="5148064" cy="994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87" name="Rectangle 15">
            <a:extLst>
              <a:ext uri="{FF2B5EF4-FFF2-40B4-BE49-F238E27FC236}">
                <a16:creationId xmlns:a16="http://schemas.microsoft.com/office/drawing/2014/main" id="{0B01BFAD-ECF8-D1D0-8B99-2B43673C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6" y="6164263"/>
            <a:ext cx="4818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sg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サブギャップ欠陥密度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[(cm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eV)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726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5AFF7-6C69-A4F2-B5C4-8D5D4FCF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939BDA57-D614-467A-A3A0-D929AB9A0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7039" y="2564633"/>
            <a:ext cx="2016505" cy="6977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50EB3F-FA9F-1E4D-A264-32AFAA12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903" y="1570856"/>
            <a:ext cx="1052091" cy="3506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5EA365A-F58E-05B0-70BB-D7288888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917" y="1704207"/>
            <a:ext cx="668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’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3E23FBCE-953F-67CB-13A7-F2F78F605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2221" y="1361307"/>
            <a:ext cx="175348" cy="310878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BC94646B-6365-23C0-79E9-1AFEFFDB0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36204"/>
              </p:ext>
            </p:extLst>
          </p:nvPr>
        </p:nvGraphicFramePr>
        <p:xfrm>
          <a:off x="9286422" y="2566220"/>
          <a:ext cx="1755310" cy="88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50531" imgH="431613" progId="Equation.3">
                  <p:embed/>
                </p:oleObj>
              </mc:Choice>
              <mc:Fallback>
                <p:oleObj name="数式" r:id="rId2" imgW="850531" imgH="431613" progId="Equation.3">
                  <p:embed/>
                  <p:pic>
                    <p:nvPicPr>
                      <p:cNvPr id="131079" name="Object 16">
                        <a:extLst>
                          <a:ext uri="{FF2B5EF4-FFF2-40B4-BE49-F238E27FC236}">
                            <a16:creationId xmlns:a16="http://schemas.microsoft.com/office/drawing/2014/main" id="{FA50C650-4010-07DA-5374-FCDB64B97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422" y="2566220"/>
                        <a:ext cx="1755310" cy="889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8">
            <a:extLst>
              <a:ext uri="{FF2B5EF4-FFF2-40B4-BE49-F238E27FC236}">
                <a16:creationId xmlns:a16="http://schemas.microsoft.com/office/drawing/2014/main" id="{653A00CD-52D8-1DC4-4528-875780870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1012" y="1789932"/>
            <a:ext cx="1578132" cy="263022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46AFB73A-2A20-FD5A-2DA0-8FBA5162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895" y="1951857"/>
            <a:ext cx="87674" cy="8767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0" name="Picture 5" descr="Graph3">
            <a:extLst>
              <a:ext uri="{FF2B5EF4-FFF2-40B4-BE49-F238E27FC236}">
                <a16:creationId xmlns:a16="http://schemas.microsoft.com/office/drawing/2014/main" id="{7459ACE3-52A5-1EBC-1B5C-B671BEEA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2"/>
          <a:stretch/>
        </p:blipFill>
        <p:spPr bwMode="auto">
          <a:xfrm>
            <a:off x="6671219" y="1159377"/>
            <a:ext cx="5473453" cy="42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DFDC8137-27A9-6E67-850E-53D33493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238" y="2689009"/>
            <a:ext cx="2016505" cy="945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3A725D4-544B-64C5-A157-BC63964B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263" y="1723256"/>
            <a:ext cx="1578131" cy="439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45AEB5D-2F6B-F51E-2E21-6D173688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301" y="1876762"/>
            <a:ext cx="668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’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9A782AD1-3420-0263-C175-DDB5B6513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6356" y="2088629"/>
            <a:ext cx="167683" cy="253385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6C5B808D-DE50-F6B3-C7DC-E3C0F861A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9302" y="1988228"/>
            <a:ext cx="2217217" cy="335164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1C1A43BD-EF7D-F250-F87F-0C44E566C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334" y="2204189"/>
            <a:ext cx="87674" cy="8767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DA17650-F1F0-57E5-F9E8-658999F8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立ち上がり電圧 </a:t>
            </a:r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と </a:t>
            </a:r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ja-JP" altLang="en-US" sz="36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277C59E-DBB0-2854-5A86-200B4739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036468"/>
            <a:ext cx="631574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閾値電圧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・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状態に入る電圧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　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DS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あるいは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DS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2</a:t>
            </a:r>
            <a:r>
              <a:rPr kumimoji="1" lang="ja-JP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ja-JP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が立ち上がる電圧</a:t>
            </a:r>
            <a:br>
              <a:rPr kumimoji="1" lang="en-US" altLang="ja-JP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1" lang="ja-JP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　なので、かなり</a:t>
            </a:r>
            <a:r>
              <a:rPr kumimoji="1" lang="en-US" altLang="ja-JP" sz="28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I</a:t>
            </a:r>
            <a:r>
              <a:rPr kumimoji="1" lang="en-US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DS</a:t>
            </a:r>
            <a:r>
              <a:rPr kumimoji="1" lang="ja-JP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が高い領域</a:t>
            </a:r>
            <a:endParaRPr kumimoji="1" lang="en-US" altLang="ja-JP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立ち上がり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電圧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ja-JP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Off</a:t>
            </a:r>
            <a:r>
              <a:rPr kumimoji="1" lang="ja-JP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状態から立ち上がる電圧の指標が欲しい</a:t>
            </a:r>
            <a:br>
              <a:rPr lang="en-US" altLang="ja-JP" sz="2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・ 理論的な定義はない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・ </a:t>
            </a:r>
            <a: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Subthreshold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領域でなるべく低い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　</a:t>
            </a:r>
            <a:r>
              <a:rPr lang="en-US" altLang="ja-JP" sz="28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ja-JP" sz="28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off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で定義する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・ 異なるデバイスで比較するためには、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　同じ </a:t>
            </a:r>
            <a:r>
              <a:rPr lang="en-US" altLang="ja-JP" sz="28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ja-JP" sz="28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off</a:t>
            </a:r>
            <a:r>
              <a:rPr lang="ja-JP" altLang="en-US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に対応する</a:t>
            </a:r>
            <a:r>
              <a:rPr lang="en-US" altLang="ja-JP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ja-JP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GS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として </a:t>
            </a:r>
            <a:r>
              <a:rPr lang="en-US" altLang="ja-JP" sz="2800" i="1" dirty="0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en-US" altLang="ja-JP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on</a:t>
            </a: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を</a:t>
            </a:r>
            <a:br>
              <a:rPr lang="en-US" altLang="ja-JP" sz="28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ja-JP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　定義したほうがいい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99275B11-A7CB-FA5F-4F9E-64696CAED6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2184" y="4149080"/>
            <a:ext cx="170681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A5ACDF-8867-2EB5-215B-2E53D22F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640" y="4103432"/>
            <a:ext cx="87674" cy="8767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E597822-5663-D26F-AB1D-639ED61FD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357" y="3789040"/>
            <a:ext cx="668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on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1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18AEE-92A2-4EBD-3B62-FC93E1F6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1B5457-CA56-61C4-6345-E8D4F520D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7F8136-2B2D-3F76-DC00-B4DFA83A4AB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ctr" eaLnBrk="1" hangingPunct="1">
              <a:defRPr sz="3600" b="1">
                <a:solidFill>
                  <a:srgbClr val="0000FF"/>
                </a:solidFill>
                <a:ea typeface="+mj-ea"/>
                <a:cs typeface="Times New Roman" panose="02020603050405020304" pitchFamily="18" charset="0"/>
              </a:defRPr>
            </a:lvl1pPr>
            <a:lvl2pPr algn="ctr" eaLnBrk="0" hangingPunct="0">
              <a:defRPr sz="4400">
                <a:latin typeface="Calibri" panose="020F0502020204030204" pitchFamily="34" charset="0"/>
              </a:defRPr>
            </a:lvl2pPr>
            <a:lvl3pPr algn="ctr" eaLnBrk="0" hangingPunct="0">
              <a:defRPr sz="4400">
                <a:latin typeface="Calibri" panose="020F0502020204030204" pitchFamily="34" charset="0"/>
              </a:defRPr>
            </a:lvl3pPr>
            <a:lvl4pPr algn="ctr" eaLnBrk="0" hangingPunct="0">
              <a:defRPr sz="4400">
                <a:latin typeface="Calibri" panose="020F0502020204030204" pitchFamily="34" charset="0"/>
              </a:defRPr>
            </a:lvl4pPr>
            <a:lvl5pPr algn="ctr" eaLnBrk="0" hangingPunct="0">
              <a:defRPr sz="4400"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パラメータ誤差を含めた解析例</a:t>
            </a:r>
          </a:p>
        </p:txBody>
      </p:sp>
    </p:spTree>
    <p:extLst>
      <p:ext uri="{BB962C8B-B14F-4D97-AF65-F5344CB8AC3E}">
        <p14:creationId xmlns:p14="http://schemas.microsoft.com/office/powerpoint/2010/main" val="349262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4FEB-E712-3836-6A27-A5BE2A5D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>
            <a:extLst>
              <a:ext uri="{FF2B5EF4-FFF2-40B4-BE49-F238E27FC236}">
                <a16:creationId xmlns:a16="http://schemas.microsoft.com/office/drawing/2014/main" id="{6C27DBA5-6373-99B1-D603-B1C0421D06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</a:rPr>
              <a:t>特性の解析</a:t>
            </a:r>
            <a:r>
              <a:rPr lang="en-US" altLang="ja-JP" sz="3600" b="1" dirty="0">
                <a:solidFill>
                  <a:srgbClr val="0000FF"/>
                </a:solidFill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</a:rPr>
              <a:t>飽和移動度と閾値電圧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6" name="Rectangle 4">
                <a:extLst>
                  <a:ext uri="{FF2B5EF4-FFF2-40B4-BE49-F238E27FC236}">
                    <a16:creationId xmlns:a16="http://schemas.microsoft.com/office/drawing/2014/main" id="{D8C101FA-AC57-BC46-0B54-F763E72A2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87" y="828626"/>
                <a:ext cx="7657546" cy="1468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𝐷𝑆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　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DS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&gt; </a:t>
                </a:r>
                <a:r>
                  <a:rPr kumimoji="1" lang="en-US" altLang="ja-JP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= 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GS</a:t>
                </a:r>
                <a:r>
                  <a:rPr kumimoji="1" lang="ja-JP" altLang="en-US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–</a:t>
                </a:r>
                <a:r>
                  <a:rPr kumimoji="1" lang="ja-JP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280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th</a:t>
                </a:r>
                <a:r>
                  <a:rPr kumimoji="1" lang="ja-JP" altLang="en-US" sz="28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=&gt;</a:t>
                </a:r>
                <a:r>
                  <a:rPr kumimoji="1" lang="ja-JP" alt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kumimoji="1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𝐺𝑆</m:t>
                                </m:r>
                              </m:sub>
                            </m:sSub>
                            <m:r>
                              <a:rPr kumimoji="1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kumimoji="1" lang="ja-JP" alt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5956" name="Rectangle 4">
                <a:extLst>
                  <a:ext uri="{FF2B5EF4-FFF2-40B4-BE49-F238E27FC236}">
                    <a16:creationId xmlns:a16="http://schemas.microsoft.com/office/drawing/2014/main" id="{D8C101FA-AC57-BC46-0B54-F763E72A2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87" y="828626"/>
                <a:ext cx="7657546" cy="1468735"/>
              </a:xfrm>
              <a:prstGeom prst="rect">
                <a:avLst/>
              </a:prstGeom>
              <a:blipFill>
                <a:blip r:embed="rId2"/>
                <a:stretch>
                  <a:fillRect l="-1592" b="-41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7" name="Rectangle 5">
                <a:extLst>
                  <a:ext uri="{FF2B5EF4-FFF2-40B4-BE49-F238E27FC236}">
                    <a16:creationId xmlns:a16="http://schemas.microsoft.com/office/drawing/2014/main" id="{7E20AACA-1165-3696-B3A5-29E86020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445" y="4135727"/>
                <a:ext cx="3581430" cy="21125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3600" b="1" dirty="0">
                    <a:solidFill>
                      <a:srgbClr val="000000"/>
                    </a:solidFill>
                  </a:rPr>
                  <a:t>y = a + bx </a:t>
                </a:r>
                <a:r>
                  <a:rPr lang="ja-JP" altLang="en-US" sz="3600" b="1" dirty="0">
                    <a:solidFill>
                      <a:srgbClr val="000000"/>
                    </a:solidFill>
                  </a:rPr>
                  <a:t>で回帰</a:t>
                </a:r>
                <a:endParaRPr lang="en-US" altLang="ja-JP" sz="3600" b="1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　</a:t>
                </a:r>
                <a:r>
                  <a:rPr kumimoji="1" lang="en-US" altLang="ja-JP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V</a:t>
                </a:r>
                <a:r>
                  <a:rPr kumimoji="1" lang="en-US" altLang="ja-JP" sz="36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th</a:t>
                </a:r>
                <a:r>
                  <a:rPr kumimoji="1" lang="ja-JP" alt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=</a:t>
                </a:r>
                <a:r>
                  <a:rPr kumimoji="1" lang="ja-JP" alt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–a  / b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　</a:t>
                </a:r>
                <a14:m>
                  <m:oMath xmlns:m="http://schemas.openxmlformats.org/officeDocument/2006/math">
                    <m:r>
                      <a:rPr lang="ja-JP" alt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ja-JP" alt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sSub>
                          <m:sSubPr>
                            <m:ctrlPr>
                              <a:rPr lang="ja-JP" alt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ja-JP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  <m:sup>
                        <m:r>
                          <a:rPr kumimoji="1" lang="en-US" altLang="ja-JP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ja-JP" sz="3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5957" name="Rectangle 5">
                <a:extLst>
                  <a:ext uri="{FF2B5EF4-FFF2-40B4-BE49-F238E27FC236}">
                    <a16:creationId xmlns:a16="http://schemas.microsoft.com/office/drawing/2014/main" id="{7E20AACA-1165-3696-B3A5-29E86020A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7445" y="4135727"/>
                <a:ext cx="3581430" cy="2112501"/>
              </a:xfrm>
              <a:prstGeom prst="rect">
                <a:avLst/>
              </a:prstGeom>
              <a:blipFill>
                <a:blip r:embed="rId3"/>
                <a:stretch>
                  <a:fillRect l="-5281" t="-5476" r="-4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/>
              <p:nvPr/>
            </p:nvSpPr>
            <p:spPr bwMode="auto">
              <a:xfrm flipH="1">
                <a:off x="1262545" y="2690070"/>
                <a:ext cx="4930778" cy="1414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𝐷𝑆</m:t>
                              </m:r>
                            </m:sub>
                          </m:sSub>
                        </m:e>
                        <m:sup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1/2</m:t>
                          </m:r>
                        </m:sup>
                      </m:sSup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num>
                            <m:den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den>
                          </m:f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𝐺𝑆</m:t>
                              </m:r>
                            </m:sub>
                          </m:sSub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25958" name="Object 5">
                <a:extLst>
                  <a:ext uri="{FF2B5EF4-FFF2-40B4-BE49-F238E27FC236}">
                    <a16:creationId xmlns:a16="http://schemas.microsoft.com/office/drawing/2014/main" id="{A03C0835-45C5-FFE7-904C-FCCB7DAE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262545" y="2690070"/>
                <a:ext cx="4930778" cy="1414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5960" name="Object 1046">
            <a:extLst>
              <a:ext uri="{FF2B5EF4-FFF2-40B4-BE49-F238E27FC236}">
                <a16:creationId xmlns:a16="http://schemas.microsoft.com/office/drawing/2014/main" id="{933EC88C-95FB-264B-158B-20C1C2FC7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4188" y="1481931"/>
          <a:ext cx="3908425" cy="347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anford Graphics ｽﾗｲﾄﾞ" r:id="rId5" imgW="6350635" imgH="5644515" progId="StanfordGraphics">
                  <p:embed/>
                </p:oleObj>
              </mc:Choice>
              <mc:Fallback>
                <p:oleObj name="Stanford Graphics ｽﾗｲﾄﾞ" r:id="rId5" imgW="6350635" imgH="5644515" progId="StanfordGraphics">
                  <p:embed/>
                  <p:pic>
                    <p:nvPicPr>
                      <p:cNvPr id="125960" name="Object 1046">
                        <a:extLst>
                          <a:ext uri="{FF2B5EF4-FFF2-40B4-BE49-F238E27FC236}">
                            <a16:creationId xmlns:a16="http://schemas.microsoft.com/office/drawing/2014/main" id="{933EC88C-95FB-264B-158B-20C1C2FC7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188" y="1481931"/>
                        <a:ext cx="3908425" cy="347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1" name="Rectangle 1048">
            <a:extLst>
              <a:ext uri="{FF2B5EF4-FFF2-40B4-BE49-F238E27FC236}">
                <a16:creationId xmlns:a16="http://schemas.microsoft.com/office/drawing/2014/main" id="{E266E75D-5548-BD97-0EAA-1B5CF11C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125" y="4791868"/>
            <a:ext cx="1018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(V)</a:t>
            </a:r>
          </a:p>
        </p:txBody>
      </p:sp>
      <p:sp>
        <p:nvSpPr>
          <p:cNvPr id="125962" name="Rectangle 1052">
            <a:extLst>
              <a:ext uri="{FF2B5EF4-FFF2-40B4-BE49-F238E27FC236}">
                <a16:creationId xmlns:a16="http://schemas.microsoft.com/office/drawing/2014/main" id="{913BA4AD-D98E-16EA-B404-5D832195A1D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136005" y="2868582"/>
            <a:ext cx="1505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1/2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</a:p>
        </p:txBody>
      </p:sp>
      <p:sp>
        <p:nvSpPr>
          <p:cNvPr id="125963" name="Line 11">
            <a:extLst>
              <a:ext uri="{FF2B5EF4-FFF2-40B4-BE49-F238E27FC236}">
                <a16:creationId xmlns:a16="http://schemas.microsoft.com/office/drawing/2014/main" id="{B4D48E60-14E3-CFC5-63F5-73B8D0A848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6212" y="2294731"/>
            <a:ext cx="2222500" cy="23241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4" name="Text Box 1047">
            <a:extLst>
              <a:ext uri="{FF2B5EF4-FFF2-40B4-BE49-F238E27FC236}">
                <a16:creationId xmlns:a16="http://schemas.microsoft.com/office/drawing/2014/main" id="{00030581-27B8-6A3B-1E28-2077A206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612" y="2167731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DS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=2,4,6,8,10V</a:t>
            </a:r>
          </a:p>
        </p:txBody>
      </p:sp>
      <p:sp>
        <p:nvSpPr>
          <p:cNvPr id="125965" name="Line 13">
            <a:extLst>
              <a:ext uri="{FF2B5EF4-FFF2-40B4-BE49-F238E27FC236}">
                <a16:creationId xmlns:a16="http://schemas.microsoft.com/office/drawing/2014/main" id="{785D624B-3493-C760-AACA-0EE6EE6F25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01812" y="2472531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6" name="Text Box 1047">
            <a:extLst>
              <a:ext uri="{FF2B5EF4-FFF2-40B4-BE49-F238E27FC236}">
                <a16:creationId xmlns:a16="http://schemas.microsoft.com/office/drawing/2014/main" id="{777AC76E-E65B-0C16-C89A-EAAB49B6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812" y="2853531"/>
            <a:ext cx="684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sat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7" name="AutoShape 15">
            <a:extLst>
              <a:ext uri="{FF2B5EF4-FFF2-40B4-BE49-F238E27FC236}">
                <a16:creationId xmlns:a16="http://schemas.microsoft.com/office/drawing/2014/main" id="{619A73F6-7CC3-C5CE-4E8F-98B5DB432B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839812" y="2929731"/>
            <a:ext cx="533400" cy="533400"/>
          </a:xfrm>
          <a:prstGeom prst="rtTriangl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68" name="Rectangle 16">
            <a:extLst>
              <a:ext uri="{FF2B5EF4-FFF2-40B4-BE49-F238E27FC236}">
                <a16:creationId xmlns:a16="http://schemas.microsoft.com/office/drawing/2014/main" id="{B3A58EA0-6FBD-7C41-C328-13F8D944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438" y="3647281"/>
            <a:ext cx="65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th</a:t>
            </a:r>
          </a:p>
        </p:txBody>
      </p:sp>
      <p:sp>
        <p:nvSpPr>
          <p:cNvPr id="125969" name="Line 17">
            <a:extLst>
              <a:ext uri="{FF2B5EF4-FFF2-40B4-BE49-F238E27FC236}">
                <a16:creationId xmlns:a16="http://schemas.microsoft.com/office/drawing/2014/main" id="{B2E41A15-AC8D-CB67-A4F9-47E4F8E3D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6662" y="4104481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0" name="AutoShape 18">
            <a:extLst>
              <a:ext uri="{FF2B5EF4-FFF2-40B4-BE49-F238E27FC236}">
                <a16:creationId xmlns:a16="http://schemas.microsoft.com/office/drawing/2014/main" id="{2BE5EB74-C73D-E5D1-E868-2C3D6AB6A6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6412" y="3005931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971" name="Line 19">
            <a:extLst>
              <a:ext uri="{FF2B5EF4-FFF2-40B4-BE49-F238E27FC236}">
                <a16:creationId xmlns:a16="http://schemas.microsoft.com/office/drawing/2014/main" id="{44A069EF-32CC-4EC7-23EC-DF9D115571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68262" y="3755231"/>
            <a:ext cx="9906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8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296F3-3651-49AA-3C08-C729230F2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90E4E9AF-CEA5-256C-84E8-9B44CA9C30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12144671" cy="120015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トランジスタ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Transfer + Resister = Transistor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ＨＧ丸ゴシックB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02D3B1-9912-7E1D-885C-E66E4E3ADC0F}"/>
              </a:ext>
            </a:extLst>
          </p:cNvPr>
          <p:cNvSpPr txBox="1"/>
          <p:nvPr/>
        </p:nvSpPr>
        <p:spPr>
          <a:xfrm>
            <a:off x="911424" y="1443548"/>
            <a:ext cx="10657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159000" algn="l"/>
              </a:tabLst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Resister	: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つの電極間の抵抗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159000" algn="l"/>
              </a:tabLst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Gate	: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第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の電極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第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の電極の信号を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Resister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に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Transfer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して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抵抗値を変調する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4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D7CA-8902-D28F-5953-597CC06AE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48B68233-78AF-684C-A3D8-781DF0A74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>
                  <a:defRPr/>
                </a:pPr>
                <a:r>
                  <a:rPr lang="en-US" altLang="ja-JP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2</a:t>
                </a:r>
                <a:r>
                  <a:rPr lang="ja-JP" altLang="en-US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変数線形回帰のパラメータ誤差</a:t>
                </a:r>
                <a:r>
                  <a:rPr lang="en-US" altLang="ja-JP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altLang="ja-JP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3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altLang="ja-JP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altLang="ja-JP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ja-JP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ja-JP" altLang="en-US" sz="3200" b="1" kern="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から導出 </a:t>
                </a:r>
                <a:endParaRPr lang="en-US" altLang="ja-JP" sz="3200" b="1" kern="0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48B68233-78AF-684C-A3D8-781DF0A7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769620"/>
              </a:xfrm>
              <a:prstGeom prst="rect">
                <a:avLst/>
              </a:prstGeom>
              <a:blipFill>
                <a:blip r:embed="rId3"/>
                <a:stretch>
                  <a:fillRect b="-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DA575F-891C-2A79-3A2F-80960E47A400}"/>
                  </a:ext>
                </a:extLst>
              </p:cNvPr>
              <p:cNvSpPr txBox="1"/>
              <p:nvPr/>
            </p:nvSpPr>
            <p:spPr>
              <a:xfrm>
                <a:off x="489391" y="846434"/>
                <a:ext cx="10323543" cy="5967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2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変数の場合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t-BR" altLang="ja-JP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pt-BR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22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とおく</a:t>
                </a:r>
                <a:endParaRPr lang="en-US" altLang="ja-JP" sz="2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2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2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en-US" altLang="ja-JP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誤差は</a:t>
                </a:r>
                <a:r>
                  <a:rPr lang="en-US" altLang="ja-JP" sz="2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en-US" altLang="ja-JP" sz="2200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のみとする：</a:t>
                </a:r>
                <a:r>
                  <a:rPr lang="en-US" altLang="ja-JP" sz="2200" dirty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z="2200" dirty="0">
                    <a:latin typeface="Cambria Math" panose="02040503050406030204" pitchFamily="18" charset="0"/>
                  </a:rPr>
                  <a:t> 不偏標準偏差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の推定値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多変数線形回帰の式から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ja-JP" sz="2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altLang="ja-JP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ja-JP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とおくと、</a:t>
                </a:r>
                <a:endParaRPr lang="en-US" altLang="ja-JP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標準分散：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pt-BR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ja-JP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endParaRPr lang="en-US" altLang="ja-JP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DA575F-891C-2A79-3A2F-80960E47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1" y="846434"/>
                <a:ext cx="10323543" cy="5967339"/>
              </a:xfrm>
              <a:prstGeom prst="rect">
                <a:avLst/>
              </a:prstGeom>
              <a:blipFill>
                <a:blip r:embed="rId4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00" name="Rectangle 124">
            <a:extLst>
              <a:ext uri="{FF2B5EF4-FFF2-40B4-BE49-F238E27FC236}">
                <a16:creationId xmlns:a16="http://schemas.microsoft.com/office/drawing/2014/main" id="{A0B913A7-AEDE-401B-A5E3-C93A1B393D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7584"/>
            <a:ext cx="9144000" cy="896814"/>
          </a:xfrm>
          <a:noFill/>
        </p:spPr>
        <p:txBody>
          <a:bodyPr/>
          <a:lstStyle/>
          <a:p>
            <a:pPr eaLnBrk="1" hangingPunct="1"/>
            <a:r>
              <a:rPr lang="en-US" altLang="ja-JP" sz="3323" b="1" dirty="0">
                <a:solidFill>
                  <a:srgbClr val="0000FF"/>
                </a:solidFill>
              </a:rPr>
              <a:t>TFT</a:t>
            </a:r>
            <a:r>
              <a:rPr lang="ja-JP" altLang="en-US" sz="3323" b="1" dirty="0">
                <a:solidFill>
                  <a:srgbClr val="0000FF"/>
                </a:solidFill>
              </a:rPr>
              <a:t>パラメータの誤差</a:t>
            </a:r>
            <a:r>
              <a:rPr lang="en-US" altLang="ja-JP" sz="3323" b="1" dirty="0">
                <a:solidFill>
                  <a:srgbClr val="0000FF"/>
                </a:solidFill>
              </a:rPr>
              <a:t>:</a:t>
            </a:r>
            <a:r>
              <a:rPr lang="ja-JP" altLang="en-US" sz="3323" b="1" dirty="0">
                <a:solidFill>
                  <a:srgbClr val="0000FF"/>
                </a:solidFill>
              </a:rPr>
              <a:t> 誤差の伝播則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43064" y="797589"/>
                <a:ext cx="10966315" cy="592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誤差の伝播則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変数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の標準誤差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が既知の場合、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の誤差は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が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独立で正規分布に従う場合、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の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標準偏差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num>
                                          <m:den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ja-JP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num>
                                          <m:den>
                                            <m:r>
                                              <a:rPr lang="ja-JP" alt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altLang="ja-JP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最小自乗法で </a:t>
                </a:r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y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= </a:t>
                </a:r>
                <a:r>
                  <a:rPr lang="en-US" altLang="ja-JP" sz="2000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a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+ </a:t>
                </a:r>
                <a:r>
                  <a:rPr lang="en-US" altLang="ja-JP" sz="2000" b="1" i="1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bx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の標準誤差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,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が得られたら ・・・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			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ja-JP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	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den>
                    </m:f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el-GR" altLang="ja-JP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𝑽𝒕𝒉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𝒃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	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𝑽𝒕𝒉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ja-JP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l-GR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ra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𝑐𝑜𝑛𝑠𝑡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func>
                          <m:func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  <m:r>
                      <a:rPr lang="en-US" altLang="ja-JP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ja-JP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ja-JP" sz="20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64" y="797589"/>
                <a:ext cx="10966315" cy="5923866"/>
              </a:xfrm>
              <a:prstGeom prst="rect">
                <a:avLst/>
              </a:prstGeom>
              <a:blipFill>
                <a:blip r:embed="rId2"/>
                <a:stretch>
                  <a:fillRect l="-556" t="-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039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957AE6-48D3-4447-9A30-315789EC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11"/>
          <a:stretch/>
        </p:blipFill>
        <p:spPr>
          <a:xfrm>
            <a:off x="201686" y="723089"/>
            <a:ext cx="8525691" cy="5625829"/>
          </a:xfrm>
          <a:prstGeom prst="rect">
            <a:avLst/>
          </a:prstGeom>
        </p:spPr>
      </p:pic>
      <p:sp>
        <p:nvSpPr>
          <p:cNvPr id="485500" name="Rectangle 124">
            <a:extLst>
              <a:ext uri="{FF2B5EF4-FFF2-40B4-BE49-F238E27FC236}">
                <a16:creationId xmlns:a16="http://schemas.microsoft.com/office/drawing/2014/main" id="{A0B913A7-AEDE-401B-A5E3-C93A1B393D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7584"/>
            <a:ext cx="9144000" cy="896814"/>
          </a:xfrm>
          <a:noFill/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最小二乗法の誤差 </a:t>
            </a:r>
            <a:r>
              <a:rPr lang="en-US" altLang="ja-JP" sz="3323" b="1" dirty="0">
                <a:solidFill>
                  <a:srgbClr val="0000FF"/>
                </a:solidFill>
              </a:rPr>
              <a:t>(1σ</a:t>
            </a:r>
            <a:r>
              <a:rPr lang="ja-JP" altLang="en-US" sz="3323" b="1" dirty="0">
                <a:solidFill>
                  <a:srgbClr val="0000FF"/>
                </a:solidFill>
              </a:rPr>
              <a:t>区間</a:t>
            </a:r>
            <a:r>
              <a:rPr lang="en-US" altLang="ja-JP" sz="3323" b="1" dirty="0">
                <a:solidFill>
                  <a:srgbClr val="0000FF"/>
                </a:solidFill>
              </a:rPr>
              <a:t>)</a:t>
            </a:r>
            <a:r>
              <a:rPr lang="ja-JP" altLang="en-US" sz="3323" b="1" dirty="0">
                <a:solidFill>
                  <a:srgbClr val="0000FF"/>
                </a:solidFill>
              </a:rPr>
              <a:t> と相関係数</a:t>
            </a:r>
          </a:p>
        </p:txBody>
      </p:sp>
      <p:sp>
        <p:nvSpPr>
          <p:cNvPr id="485519" name="Text Box 94">
            <a:extLst>
              <a:ext uri="{FF2B5EF4-FFF2-40B4-BE49-F238E27FC236}">
                <a16:creationId xmlns:a16="http://schemas.microsoft.com/office/drawing/2014/main" id="{9C8FB1CF-97E5-45F9-A72F-91FAF505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3" y="353757"/>
            <a:ext cx="2157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dirty="0">
                <a:solidFill>
                  <a:srgbClr val="0000FF"/>
                </a:solidFill>
              </a:rPr>
              <a:t>TFTiv_errorcheck.py</a:t>
            </a:r>
            <a:endParaRPr lang="en-US" altLang="ja-JP" sz="18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173020" y="4475129"/>
                <a:ext cx="6700831" cy="23304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フィッティング範囲を広げると</a:t>
                </a: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相関係数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1.0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に近づく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範囲が広いと相関係数は大きくなりやすい。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必ずしも良い直線範囲の指標にはなっていない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誤差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の標準偏差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Vgs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&gt;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16V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で明確に大きくなる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: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en-US" altLang="ja-JP" sz="1600" b="1" dirty="0" err="1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Vgs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&gt;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16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V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のデータを入れてはいけない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移動度、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Vth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 は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14 V</a:t>
                </a:r>
                <a:r>
                  <a:rPr lang="ja-JP" altLang="en-US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までのデータを入れると最大値をとる。</a:t>
                </a:r>
                <a:br>
                  <a:rPr lang="en-US" altLang="ja-JP" sz="160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この結果に意味はない。フィッティング範囲の妥当性の検証が重要</a:t>
                </a:r>
                <a:endParaRPr lang="en-US" altLang="ja-JP" sz="1600" b="1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ja-JP" altLang="en-US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標準誤差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1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は </a:t>
                </a:r>
                <a:r>
                  <a:rPr lang="en-US" altLang="ja-JP" sz="16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1σ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lang="ja-JP" altLang="en-US" sz="1600" b="1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で表示していることに注意。</a:t>
                </a:r>
                <a:b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</a:br>
                <a:r>
                  <a:rPr lang="en-US" altLang="ja-JP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3σ</a:t>
                </a:r>
                <a:r>
                  <a:rPr lang="ja-JP" altLang="en-US" sz="16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を見込むのが普通</a:t>
                </a:r>
                <a:endParaRPr lang="en-US" altLang="ja-JP" sz="1600" b="1" dirty="0">
                  <a:solidFill>
                    <a:srgbClr val="FF0000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20" y="4475129"/>
                <a:ext cx="6700831" cy="2330446"/>
              </a:xfrm>
              <a:prstGeom prst="rect">
                <a:avLst/>
              </a:prstGeom>
              <a:blipFill>
                <a:blip r:embed="rId3"/>
                <a:stretch>
                  <a:fillRect l="-364" t="-1047" b="-2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6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66DC8C-295F-06F8-6CD0-6066B2873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無理やり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TFT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を動作させる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66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グループ化 115"/>
          <p:cNvGrpSpPr>
            <a:grpSpLocks/>
          </p:cNvGrpSpPr>
          <p:nvPr/>
        </p:nvGrpSpPr>
        <p:grpSpPr bwMode="auto">
          <a:xfrm>
            <a:off x="1195139" y="2886076"/>
            <a:ext cx="2159000" cy="2055813"/>
            <a:chOff x="-3031503" y="2209800"/>
            <a:chExt cx="2743200" cy="2286000"/>
          </a:xfrm>
        </p:grpSpPr>
        <p:sp>
          <p:nvSpPr>
            <p:cNvPr id="99372" name="Freeform 4"/>
            <p:cNvSpPr>
              <a:spLocks noChangeAspect="1"/>
            </p:cNvSpPr>
            <p:nvPr/>
          </p:nvSpPr>
          <p:spPr bwMode="auto">
            <a:xfrm>
              <a:off x="-3031503" y="2209800"/>
              <a:ext cx="2743200" cy="2286000"/>
            </a:xfrm>
            <a:custGeom>
              <a:avLst/>
              <a:gdLst>
                <a:gd name="T0" fmla="*/ 0 w 624"/>
                <a:gd name="T1" fmla="*/ 0 h 528"/>
                <a:gd name="T2" fmla="*/ 2147483646 w 624"/>
                <a:gd name="T3" fmla="*/ 2147483646 h 528"/>
                <a:gd name="T4" fmla="*/ 0 w 624"/>
                <a:gd name="T5" fmla="*/ 2147483646 h 528"/>
                <a:gd name="T6" fmla="*/ 0 60000 65536"/>
                <a:gd name="T7" fmla="*/ 0 60000 65536"/>
                <a:gd name="T8" fmla="*/ 0 60000 65536"/>
                <a:gd name="T9" fmla="*/ 0 w 624"/>
                <a:gd name="T10" fmla="*/ 0 h 528"/>
                <a:gd name="T11" fmla="*/ 624 w 62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528">
                  <a:moveTo>
                    <a:pt x="0" y="0"/>
                  </a:moveTo>
                  <a:cubicBezTo>
                    <a:pt x="312" y="100"/>
                    <a:pt x="624" y="200"/>
                    <a:pt x="624" y="288"/>
                  </a:cubicBezTo>
                  <a:cubicBezTo>
                    <a:pt x="624" y="376"/>
                    <a:pt x="104" y="488"/>
                    <a:pt x="0" y="528"/>
                  </a:cubicBezTo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373" name="Freeform 2073"/>
            <p:cNvSpPr>
              <a:spLocks/>
            </p:cNvSpPr>
            <p:nvPr/>
          </p:nvSpPr>
          <p:spPr bwMode="auto">
            <a:xfrm>
              <a:off x="-3031503" y="2743200"/>
              <a:ext cx="2743200" cy="685800"/>
            </a:xfrm>
            <a:custGeom>
              <a:avLst/>
              <a:gdLst>
                <a:gd name="T0" fmla="*/ 2147483646 w 1728"/>
                <a:gd name="T1" fmla="*/ 0 h 432"/>
                <a:gd name="T2" fmla="*/ 2147483646 w 1728"/>
                <a:gd name="T3" fmla="*/ 2147483646 h 432"/>
                <a:gd name="T4" fmla="*/ 2147483646 w 1728"/>
                <a:gd name="T5" fmla="*/ 2147483646 h 432"/>
                <a:gd name="T6" fmla="*/ 2147483646 w 1728"/>
                <a:gd name="T7" fmla="*/ 2147483646 h 432"/>
                <a:gd name="T8" fmla="*/ 2147483646 w 1728"/>
                <a:gd name="T9" fmla="*/ 2147483646 h 432"/>
                <a:gd name="T10" fmla="*/ 2147483646 w 1728"/>
                <a:gd name="T11" fmla="*/ 2147483646 h 432"/>
                <a:gd name="T12" fmla="*/ 2147483646 w 1728"/>
                <a:gd name="T13" fmla="*/ 2147483646 h 432"/>
                <a:gd name="T14" fmla="*/ 2147483646 w 1728"/>
                <a:gd name="T15" fmla="*/ 2147483646 h 432"/>
                <a:gd name="T16" fmla="*/ 0 w 1728"/>
                <a:gd name="T17" fmla="*/ 2147483646 h 432"/>
                <a:gd name="T18" fmla="*/ 0 w 1728"/>
                <a:gd name="T19" fmla="*/ 0 h 432"/>
                <a:gd name="T20" fmla="*/ 2147483646 w 1728"/>
                <a:gd name="T21" fmla="*/ 0 h 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28"/>
                <a:gd name="T34" fmla="*/ 0 h 432"/>
                <a:gd name="T35" fmla="*/ 1728 w 1728"/>
                <a:gd name="T36" fmla="*/ 432 h 4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28" h="432">
                  <a:moveTo>
                    <a:pt x="1008" y="0"/>
                  </a:moveTo>
                  <a:lnTo>
                    <a:pt x="1194" y="66"/>
                  </a:lnTo>
                  <a:lnTo>
                    <a:pt x="1362" y="138"/>
                  </a:lnTo>
                  <a:lnTo>
                    <a:pt x="1494" y="210"/>
                  </a:lnTo>
                  <a:lnTo>
                    <a:pt x="1596" y="276"/>
                  </a:lnTo>
                  <a:lnTo>
                    <a:pt x="1680" y="336"/>
                  </a:lnTo>
                  <a:lnTo>
                    <a:pt x="1728" y="384"/>
                  </a:lnTo>
                  <a:lnTo>
                    <a:pt x="1728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99351" name="Line 5"/>
          <p:cNvSpPr>
            <a:spLocks noChangeAspect="1" noChangeShapeType="1"/>
          </p:cNvSpPr>
          <p:nvPr/>
        </p:nvSpPr>
        <p:spPr bwMode="auto">
          <a:xfrm>
            <a:off x="1203076" y="2027238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2" name="Line 6"/>
          <p:cNvSpPr>
            <a:spLocks noChangeAspect="1" noChangeShapeType="1"/>
          </p:cNvSpPr>
          <p:nvPr/>
        </p:nvSpPr>
        <p:spPr bwMode="auto">
          <a:xfrm>
            <a:off x="1203076" y="1322388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3" name="Line 7"/>
          <p:cNvSpPr>
            <a:spLocks noChangeAspect="1" noChangeShapeType="1"/>
          </p:cNvSpPr>
          <p:nvPr/>
        </p:nvSpPr>
        <p:spPr bwMode="auto">
          <a:xfrm>
            <a:off x="1203076" y="6376988"/>
            <a:ext cx="3544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4" name="Line 8"/>
          <p:cNvSpPr>
            <a:spLocks noChangeAspect="1" noChangeShapeType="1"/>
          </p:cNvSpPr>
          <p:nvPr/>
        </p:nvSpPr>
        <p:spPr bwMode="auto">
          <a:xfrm>
            <a:off x="1203076" y="5781675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5" name="Line 9"/>
          <p:cNvSpPr>
            <a:spLocks noChangeShapeType="1"/>
          </p:cNvSpPr>
          <p:nvPr/>
        </p:nvSpPr>
        <p:spPr bwMode="auto">
          <a:xfrm>
            <a:off x="1245940" y="5487989"/>
            <a:ext cx="2293937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6" name="Line 10"/>
          <p:cNvSpPr>
            <a:spLocks noChangeAspect="1" noChangeShapeType="1"/>
          </p:cNvSpPr>
          <p:nvPr/>
        </p:nvSpPr>
        <p:spPr bwMode="auto">
          <a:xfrm flipV="1">
            <a:off x="1203076" y="2027238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7" name="Freeform 11"/>
          <p:cNvSpPr>
            <a:spLocks noChangeAspect="1"/>
          </p:cNvSpPr>
          <p:nvPr/>
        </p:nvSpPr>
        <p:spPr bwMode="auto">
          <a:xfrm>
            <a:off x="3539876" y="1322388"/>
            <a:ext cx="344488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8" name="Freeform 12"/>
          <p:cNvSpPr>
            <a:spLocks noChangeAspect="1"/>
          </p:cNvSpPr>
          <p:nvPr/>
        </p:nvSpPr>
        <p:spPr bwMode="auto">
          <a:xfrm>
            <a:off x="3539876" y="5778501"/>
            <a:ext cx="344488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9" name="Text Box 13"/>
          <p:cNvSpPr txBox="1">
            <a:spLocks noChangeAspect="1" noChangeArrowheads="1"/>
          </p:cNvSpPr>
          <p:nvPr/>
        </p:nvSpPr>
        <p:spPr bwMode="auto">
          <a:xfrm>
            <a:off x="1898402" y="6427788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9360" name="Text Box 15"/>
          <p:cNvSpPr txBox="1">
            <a:spLocks noChangeAspect="1" noChangeArrowheads="1"/>
          </p:cNvSpPr>
          <p:nvPr/>
        </p:nvSpPr>
        <p:spPr bwMode="auto">
          <a:xfrm>
            <a:off x="1641226" y="1239839"/>
            <a:ext cx="611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9361" name="Text Box 16"/>
          <p:cNvSpPr txBox="1">
            <a:spLocks noChangeAspect="1" noChangeArrowheads="1"/>
          </p:cNvSpPr>
          <p:nvPr/>
        </p:nvSpPr>
        <p:spPr bwMode="auto">
          <a:xfrm>
            <a:off x="1507876" y="5818188"/>
            <a:ext cx="61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83" name="フリーフォーム 82"/>
          <p:cNvSpPr/>
          <p:nvPr/>
        </p:nvSpPr>
        <p:spPr>
          <a:xfrm rot="-5400000" flipV="1">
            <a:off x="-319335" y="2857501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1201489" y="3384550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64" name="正方形/長方形 84"/>
              <p:cNvSpPr>
                <a:spLocks noChangeArrowheads="1"/>
              </p:cNvSpPr>
              <p:nvPr/>
            </p:nvSpPr>
            <p:spPr bwMode="auto">
              <a:xfrm>
                <a:off x="3614489" y="3011489"/>
                <a:ext cx="1660711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64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4489" y="3011489"/>
                <a:ext cx="166071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/楕円 85"/>
          <p:cNvSpPr/>
          <p:nvPr/>
        </p:nvSpPr>
        <p:spPr>
          <a:xfrm>
            <a:off x="1055440" y="1561686"/>
            <a:ext cx="422275" cy="499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7" name="直線矢印コネクタ 86"/>
          <p:cNvCxnSpPr>
            <a:cxnSpLocks/>
          </p:cNvCxnSpPr>
          <p:nvPr/>
        </p:nvCxnSpPr>
        <p:spPr>
          <a:xfrm>
            <a:off x="1390401" y="1924849"/>
            <a:ext cx="2159000" cy="53895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67" name="正方形/長方形 87"/>
              <p:cNvSpPr>
                <a:spLocks noChangeArrowheads="1"/>
              </p:cNvSpPr>
              <p:nvPr/>
            </p:nvSpPr>
            <p:spPr bwMode="auto">
              <a:xfrm>
                <a:off x="3425623" y="2233103"/>
                <a:ext cx="708912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67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5623" y="2233103"/>
                <a:ext cx="708912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フリーフォーム 88"/>
          <p:cNvSpPr/>
          <p:nvPr/>
        </p:nvSpPr>
        <p:spPr>
          <a:xfrm rot="-5400000" flipH="1" flipV="1">
            <a:off x="-55017" y="2180432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369" name="Text Box 15"/>
          <p:cNvSpPr txBox="1">
            <a:spLocks noChangeAspect="1" noChangeArrowheads="1"/>
          </p:cNvSpPr>
          <p:nvPr/>
        </p:nvSpPr>
        <p:spPr bwMode="auto">
          <a:xfrm>
            <a:off x="1606302" y="692151"/>
            <a:ext cx="3406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&gt;&gt; 0 V)</a:t>
            </a:r>
          </a:p>
        </p:txBody>
      </p:sp>
      <p:cxnSp>
        <p:nvCxnSpPr>
          <p:cNvPr id="119" name="直線矢印コネクタ 118"/>
          <p:cNvCxnSpPr>
            <a:cxnSpLocks/>
          </p:cNvCxnSpPr>
          <p:nvPr/>
        </p:nvCxnSpPr>
        <p:spPr>
          <a:xfrm>
            <a:off x="3178813" y="3849689"/>
            <a:ext cx="370588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71" name="正方形/長方形 119"/>
              <p:cNvSpPr>
                <a:spLocks noChangeArrowheads="1"/>
              </p:cNvSpPr>
              <p:nvPr/>
            </p:nvSpPr>
            <p:spPr bwMode="auto">
              <a:xfrm>
                <a:off x="3466852" y="3573464"/>
                <a:ext cx="971292" cy="6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71" name="正方形/長方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6852" y="3573464"/>
                <a:ext cx="971292" cy="624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808514B7-91E9-82BF-2A5A-8652F1BB5F4C}"/>
              </a:ext>
            </a:extLst>
          </p:cNvPr>
          <p:cNvCxnSpPr/>
          <p:nvPr/>
        </p:nvCxnSpPr>
        <p:spPr>
          <a:xfrm>
            <a:off x="839416" y="3982204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84">
                <a:extLst>
                  <a:ext uri="{FF2B5EF4-FFF2-40B4-BE49-F238E27FC236}">
                    <a16:creationId xmlns:a16="http://schemas.microsoft.com/office/drawing/2014/main" id="{1BAD708F-F135-7648-DEEA-C1DEFEC35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44" y="3717032"/>
                <a:ext cx="865750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84">
                <a:extLst>
                  <a:ext uri="{FF2B5EF4-FFF2-40B4-BE49-F238E27FC236}">
                    <a16:creationId xmlns:a16="http://schemas.microsoft.com/office/drawing/2014/main" id="{1BAD708F-F135-7648-DEEA-C1DEFEC35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44" y="3717032"/>
                <a:ext cx="865750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EB71D65-80F6-5EB9-ADAD-3D806E096F5C}"/>
                  </a:ext>
                </a:extLst>
              </p:cNvPr>
              <p:cNvSpPr txBox="1"/>
              <p:nvPr/>
            </p:nvSpPr>
            <p:spPr bwMode="auto">
              <a:xfrm>
                <a:off x="6087911" y="1091511"/>
                <a:ext cx="4976641" cy="3850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altLang="ja-JP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altLang="ja-JP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ja-JP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𝐺𝑆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ja-JP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ja-JP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d>
                      <m:d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𝑮𝑺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𝒕𝒉</m:t>
                            </m:r>
                          </m:sub>
                        </m:sSub>
                      </m:e>
                    </m:d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𝒔𝒈</m:t>
                        </m:r>
                      </m:sub>
                    </m:sSub>
                  </m:oMath>
                </a14:m>
                <a:endParaRPr lang="en-US" altLang="ja-JP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ja-JP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5EB71D65-80F6-5EB9-ADAD-3D806E096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7911" y="1091511"/>
                <a:ext cx="4976641" cy="3850377"/>
              </a:xfrm>
              <a:prstGeom prst="rect">
                <a:avLst/>
              </a:prstGeom>
              <a:blipFill>
                <a:blip r:embed="rId7"/>
                <a:stretch>
                  <a:fillRect l="-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0C2BB84-7B5B-CC44-50CC-8CEC7FBCAAC1}"/>
                  </a:ext>
                </a:extLst>
              </p:cNvPr>
              <p:cNvSpPr txBox="1"/>
              <p:nvPr/>
            </p:nvSpPr>
            <p:spPr>
              <a:xfrm>
                <a:off x="1646643" y="3501261"/>
                <a:ext cx="1569037" cy="49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𝒔𝒈</m:t>
                          </m:r>
                        </m:sub>
                      </m:sSub>
                      <m:d>
                        <m:d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0C2BB84-7B5B-CC44-50CC-8CEC7FBCA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643" y="3501261"/>
                <a:ext cx="1569037" cy="496611"/>
              </a:xfrm>
              <a:prstGeom prst="rect">
                <a:avLst/>
              </a:prstGeom>
              <a:blipFill>
                <a:blip r:embed="rId8"/>
                <a:stretch>
                  <a:fillRect l="-775"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84">
                <a:extLst>
                  <a:ext uri="{FF2B5EF4-FFF2-40B4-BE49-F238E27FC236}">
                    <a16:creationId xmlns:a16="http://schemas.microsoft.com/office/drawing/2014/main" id="{87B7396E-6AF5-04FF-0AC6-B98358ED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0938" y="4878849"/>
                <a:ext cx="6213176" cy="117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より上に大きい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があると</a:t>
                </a:r>
                <a:endParaRPr kumimoji="1" lang="en-US" altLang="ja-JP" sz="32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ja-JP" alt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が大きくなり、</a:t>
                </a:r>
                <a:r>
                  <a:rPr kumimoji="1" lang="en-US" altLang="ja-JP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FET</a:t>
                </a:r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動作しない　</a:t>
                </a:r>
              </a:p>
            </p:txBody>
          </p:sp>
        </mc:Choice>
        <mc:Fallback xmlns="">
          <p:sp>
            <p:nvSpPr>
              <p:cNvPr id="13" name="正方形/長方形 84">
                <a:extLst>
                  <a:ext uri="{FF2B5EF4-FFF2-40B4-BE49-F238E27FC236}">
                    <a16:creationId xmlns:a16="http://schemas.microsoft.com/office/drawing/2014/main" id="{87B7396E-6AF5-04FF-0AC6-B98358ED9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0938" y="4878849"/>
                <a:ext cx="6213176" cy="1170320"/>
              </a:xfrm>
              <a:prstGeom prst="rect">
                <a:avLst/>
              </a:prstGeom>
              <a:blipFill>
                <a:blip r:embed="rId9"/>
                <a:stretch>
                  <a:fillRect t="-8854" b="-114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604B01E8-2C59-08EA-198E-45D5DEDD0A8A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0"/>
            <a:ext cx="12144671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動作しない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TFT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ＨＧ丸ゴシックB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4A4CF9-BD8A-68F5-7D66-A9B78165EC3D}"/>
              </a:ext>
            </a:extLst>
          </p:cNvPr>
          <p:cNvSpPr txBox="1"/>
          <p:nvPr/>
        </p:nvSpPr>
        <p:spPr>
          <a:xfrm>
            <a:off x="6600056" y="400506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せいぜい</a:t>
            </a:r>
            <a:r>
              <a:rPr lang="en-US" altLang="ja-JP" dirty="0">
                <a:solidFill>
                  <a:srgbClr val="0000FF"/>
                </a:solidFill>
              </a:rPr>
              <a:t>10</a:t>
            </a:r>
            <a:r>
              <a:rPr lang="en-US" altLang="ja-JP" baseline="30000" dirty="0">
                <a:solidFill>
                  <a:srgbClr val="0000FF"/>
                </a:solidFill>
              </a:rPr>
              <a:t>18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cm</a:t>
            </a:r>
            <a:r>
              <a:rPr lang="en-US" altLang="ja-JP" baseline="30000" dirty="0">
                <a:solidFill>
                  <a:srgbClr val="0000FF"/>
                </a:solidFill>
              </a:rPr>
              <a:t>-3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22797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2" name="Freeform 4"/>
          <p:cNvSpPr>
            <a:spLocks noChangeAspect="1"/>
          </p:cNvSpPr>
          <p:nvPr/>
        </p:nvSpPr>
        <p:spPr bwMode="auto">
          <a:xfrm>
            <a:off x="1195139" y="2886076"/>
            <a:ext cx="2159000" cy="2055813"/>
          </a:xfrm>
          <a:custGeom>
            <a:avLst/>
            <a:gdLst>
              <a:gd name="T0" fmla="*/ 0 w 624"/>
              <a:gd name="T1" fmla="*/ 0 h 528"/>
              <a:gd name="T2" fmla="*/ 2147483646 w 624"/>
              <a:gd name="T3" fmla="*/ 2147483646 h 528"/>
              <a:gd name="T4" fmla="*/ 0 w 624"/>
              <a:gd name="T5" fmla="*/ 2147483646 h 528"/>
              <a:gd name="T6" fmla="*/ 0 60000 65536"/>
              <a:gd name="T7" fmla="*/ 0 60000 65536"/>
              <a:gd name="T8" fmla="*/ 0 60000 65536"/>
              <a:gd name="T9" fmla="*/ 0 w 624"/>
              <a:gd name="T10" fmla="*/ 0 h 528"/>
              <a:gd name="T11" fmla="*/ 624 w 62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528">
                <a:moveTo>
                  <a:pt x="0" y="0"/>
                </a:moveTo>
                <a:cubicBezTo>
                  <a:pt x="312" y="100"/>
                  <a:pt x="624" y="200"/>
                  <a:pt x="624" y="288"/>
                </a:cubicBezTo>
                <a:cubicBezTo>
                  <a:pt x="624" y="376"/>
                  <a:pt x="104" y="488"/>
                  <a:pt x="0" y="528"/>
                </a:cubicBezTo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73" name="Freeform 2073"/>
          <p:cNvSpPr>
            <a:spLocks/>
          </p:cNvSpPr>
          <p:nvPr/>
        </p:nvSpPr>
        <p:spPr bwMode="auto">
          <a:xfrm>
            <a:off x="1195138" y="2902083"/>
            <a:ext cx="779930" cy="281501"/>
          </a:xfrm>
          <a:custGeom>
            <a:avLst/>
            <a:gdLst>
              <a:gd name="T0" fmla="*/ 2147483646 w 1728"/>
              <a:gd name="T1" fmla="*/ 0 h 432"/>
              <a:gd name="T2" fmla="*/ 2147483646 w 1728"/>
              <a:gd name="T3" fmla="*/ 2147483646 h 432"/>
              <a:gd name="T4" fmla="*/ 2147483646 w 1728"/>
              <a:gd name="T5" fmla="*/ 2147483646 h 432"/>
              <a:gd name="T6" fmla="*/ 2147483646 w 1728"/>
              <a:gd name="T7" fmla="*/ 2147483646 h 432"/>
              <a:gd name="T8" fmla="*/ 2147483646 w 1728"/>
              <a:gd name="T9" fmla="*/ 2147483646 h 432"/>
              <a:gd name="T10" fmla="*/ 2147483646 w 1728"/>
              <a:gd name="T11" fmla="*/ 2147483646 h 432"/>
              <a:gd name="T12" fmla="*/ 2147483646 w 1728"/>
              <a:gd name="T13" fmla="*/ 2147483646 h 432"/>
              <a:gd name="T14" fmla="*/ 2147483646 w 1728"/>
              <a:gd name="T15" fmla="*/ 2147483646 h 432"/>
              <a:gd name="T16" fmla="*/ 0 w 1728"/>
              <a:gd name="T17" fmla="*/ 2147483646 h 432"/>
              <a:gd name="T18" fmla="*/ 0 w 1728"/>
              <a:gd name="T19" fmla="*/ 0 h 432"/>
              <a:gd name="T20" fmla="*/ 2147483646 w 1728"/>
              <a:gd name="T21" fmla="*/ 0 h 4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28"/>
              <a:gd name="T34" fmla="*/ 0 h 432"/>
              <a:gd name="T35" fmla="*/ 1728 w 1728"/>
              <a:gd name="T36" fmla="*/ 432 h 432"/>
              <a:gd name="connsiteX0" fmla="*/ 4315 w 10000"/>
              <a:gd name="connsiteY0" fmla="*/ 0 h 10124"/>
              <a:gd name="connsiteX1" fmla="*/ 6910 w 10000"/>
              <a:gd name="connsiteY1" fmla="*/ 1652 h 10124"/>
              <a:gd name="connsiteX2" fmla="*/ 7882 w 10000"/>
              <a:gd name="connsiteY2" fmla="*/ 3318 h 10124"/>
              <a:gd name="connsiteX3" fmla="*/ 8646 w 10000"/>
              <a:gd name="connsiteY3" fmla="*/ 4985 h 10124"/>
              <a:gd name="connsiteX4" fmla="*/ 9236 w 10000"/>
              <a:gd name="connsiteY4" fmla="*/ 6513 h 10124"/>
              <a:gd name="connsiteX5" fmla="*/ 9722 w 10000"/>
              <a:gd name="connsiteY5" fmla="*/ 7902 h 10124"/>
              <a:gd name="connsiteX6" fmla="*/ 10000 w 10000"/>
              <a:gd name="connsiteY6" fmla="*/ 9013 h 10124"/>
              <a:gd name="connsiteX7" fmla="*/ 10000 w 10000"/>
              <a:gd name="connsiteY7" fmla="*/ 10124 h 10124"/>
              <a:gd name="connsiteX8" fmla="*/ 0 w 10000"/>
              <a:gd name="connsiteY8" fmla="*/ 10124 h 10124"/>
              <a:gd name="connsiteX9" fmla="*/ 0 w 10000"/>
              <a:gd name="connsiteY9" fmla="*/ 124 h 10124"/>
              <a:gd name="connsiteX10" fmla="*/ 4315 w 10000"/>
              <a:gd name="connsiteY10" fmla="*/ 0 h 10124"/>
              <a:gd name="connsiteX0" fmla="*/ 1915 w 10000"/>
              <a:gd name="connsiteY0" fmla="*/ 7660 h 10000"/>
              <a:gd name="connsiteX1" fmla="*/ 6910 w 10000"/>
              <a:gd name="connsiteY1" fmla="*/ 1528 h 10000"/>
              <a:gd name="connsiteX2" fmla="*/ 7882 w 10000"/>
              <a:gd name="connsiteY2" fmla="*/ 3194 h 10000"/>
              <a:gd name="connsiteX3" fmla="*/ 8646 w 10000"/>
              <a:gd name="connsiteY3" fmla="*/ 4861 h 10000"/>
              <a:gd name="connsiteX4" fmla="*/ 9236 w 10000"/>
              <a:gd name="connsiteY4" fmla="*/ 6389 h 10000"/>
              <a:gd name="connsiteX5" fmla="*/ 9722 w 10000"/>
              <a:gd name="connsiteY5" fmla="*/ 7778 h 10000"/>
              <a:gd name="connsiteX6" fmla="*/ 10000 w 10000"/>
              <a:gd name="connsiteY6" fmla="*/ 8889 h 10000"/>
              <a:gd name="connsiteX7" fmla="*/ 10000 w 10000"/>
              <a:gd name="connsiteY7" fmla="*/ 10000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10" fmla="*/ 1915 w 10000"/>
              <a:gd name="connsiteY10" fmla="*/ 7660 h 10000"/>
              <a:gd name="connsiteX0" fmla="*/ 1844 w 10000"/>
              <a:gd name="connsiteY0" fmla="*/ 2100 h 10000"/>
              <a:gd name="connsiteX1" fmla="*/ 6910 w 10000"/>
              <a:gd name="connsiteY1" fmla="*/ 1528 h 10000"/>
              <a:gd name="connsiteX2" fmla="*/ 7882 w 10000"/>
              <a:gd name="connsiteY2" fmla="*/ 3194 h 10000"/>
              <a:gd name="connsiteX3" fmla="*/ 8646 w 10000"/>
              <a:gd name="connsiteY3" fmla="*/ 4861 h 10000"/>
              <a:gd name="connsiteX4" fmla="*/ 9236 w 10000"/>
              <a:gd name="connsiteY4" fmla="*/ 6389 h 10000"/>
              <a:gd name="connsiteX5" fmla="*/ 9722 w 10000"/>
              <a:gd name="connsiteY5" fmla="*/ 7778 h 10000"/>
              <a:gd name="connsiteX6" fmla="*/ 10000 w 10000"/>
              <a:gd name="connsiteY6" fmla="*/ 8889 h 10000"/>
              <a:gd name="connsiteX7" fmla="*/ 10000 w 10000"/>
              <a:gd name="connsiteY7" fmla="*/ 10000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10" fmla="*/ 1844 w 10000"/>
              <a:gd name="connsiteY10" fmla="*/ 2100 h 10000"/>
              <a:gd name="connsiteX0" fmla="*/ 1844 w 10000"/>
              <a:gd name="connsiteY0" fmla="*/ 2100 h 10000"/>
              <a:gd name="connsiteX1" fmla="*/ 4863 w 10000"/>
              <a:gd name="connsiteY1" fmla="*/ 5729 h 10000"/>
              <a:gd name="connsiteX2" fmla="*/ 7882 w 10000"/>
              <a:gd name="connsiteY2" fmla="*/ 3194 h 10000"/>
              <a:gd name="connsiteX3" fmla="*/ 8646 w 10000"/>
              <a:gd name="connsiteY3" fmla="*/ 4861 h 10000"/>
              <a:gd name="connsiteX4" fmla="*/ 9236 w 10000"/>
              <a:gd name="connsiteY4" fmla="*/ 6389 h 10000"/>
              <a:gd name="connsiteX5" fmla="*/ 9722 w 10000"/>
              <a:gd name="connsiteY5" fmla="*/ 7778 h 10000"/>
              <a:gd name="connsiteX6" fmla="*/ 10000 w 10000"/>
              <a:gd name="connsiteY6" fmla="*/ 8889 h 10000"/>
              <a:gd name="connsiteX7" fmla="*/ 10000 w 10000"/>
              <a:gd name="connsiteY7" fmla="*/ 10000 h 10000"/>
              <a:gd name="connsiteX8" fmla="*/ 0 w 10000"/>
              <a:gd name="connsiteY8" fmla="*/ 10000 h 10000"/>
              <a:gd name="connsiteX9" fmla="*/ 0 w 10000"/>
              <a:gd name="connsiteY9" fmla="*/ 0 h 10000"/>
              <a:gd name="connsiteX10" fmla="*/ 1844 w 10000"/>
              <a:gd name="connsiteY10" fmla="*/ 2100 h 10000"/>
              <a:gd name="connsiteX0" fmla="*/ 1844 w 10678"/>
              <a:gd name="connsiteY0" fmla="*/ 2100 h 10000"/>
              <a:gd name="connsiteX1" fmla="*/ 4863 w 10678"/>
              <a:gd name="connsiteY1" fmla="*/ 5729 h 10000"/>
              <a:gd name="connsiteX2" fmla="*/ 7882 w 10678"/>
              <a:gd name="connsiteY2" fmla="*/ 3194 h 10000"/>
              <a:gd name="connsiteX3" fmla="*/ 8646 w 10678"/>
              <a:gd name="connsiteY3" fmla="*/ 4861 h 10000"/>
              <a:gd name="connsiteX4" fmla="*/ 9236 w 10678"/>
              <a:gd name="connsiteY4" fmla="*/ 6389 h 10000"/>
              <a:gd name="connsiteX5" fmla="*/ 9722 w 10678"/>
              <a:gd name="connsiteY5" fmla="*/ 7778 h 10000"/>
              <a:gd name="connsiteX6" fmla="*/ 10000 w 10678"/>
              <a:gd name="connsiteY6" fmla="*/ 10000 h 10000"/>
              <a:gd name="connsiteX7" fmla="*/ 0 w 10678"/>
              <a:gd name="connsiteY7" fmla="*/ 10000 h 10000"/>
              <a:gd name="connsiteX8" fmla="*/ 0 w 10678"/>
              <a:gd name="connsiteY8" fmla="*/ 0 h 10000"/>
              <a:gd name="connsiteX9" fmla="*/ 1844 w 10678"/>
              <a:gd name="connsiteY9" fmla="*/ 2100 h 10000"/>
              <a:gd name="connsiteX0" fmla="*/ 1844 w 10000"/>
              <a:gd name="connsiteY0" fmla="*/ 2100 h 10000"/>
              <a:gd name="connsiteX1" fmla="*/ 4863 w 10000"/>
              <a:gd name="connsiteY1" fmla="*/ 5729 h 10000"/>
              <a:gd name="connsiteX2" fmla="*/ 7882 w 10000"/>
              <a:gd name="connsiteY2" fmla="*/ 3194 h 10000"/>
              <a:gd name="connsiteX3" fmla="*/ 8646 w 10000"/>
              <a:gd name="connsiteY3" fmla="*/ 4861 h 10000"/>
              <a:gd name="connsiteX4" fmla="*/ 9236 w 10000"/>
              <a:gd name="connsiteY4" fmla="*/ 6389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0 h 10000"/>
              <a:gd name="connsiteX8" fmla="*/ 1844 w 10000"/>
              <a:gd name="connsiteY8" fmla="*/ 2100 h 10000"/>
              <a:gd name="connsiteX0" fmla="*/ 1844 w 9236"/>
              <a:gd name="connsiteY0" fmla="*/ 2100 h 10000"/>
              <a:gd name="connsiteX1" fmla="*/ 4863 w 9236"/>
              <a:gd name="connsiteY1" fmla="*/ 5729 h 10000"/>
              <a:gd name="connsiteX2" fmla="*/ 7882 w 9236"/>
              <a:gd name="connsiteY2" fmla="*/ 3194 h 10000"/>
              <a:gd name="connsiteX3" fmla="*/ 8646 w 9236"/>
              <a:gd name="connsiteY3" fmla="*/ 4861 h 10000"/>
              <a:gd name="connsiteX4" fmla="*/ 9236 w 9236"/>
              <a:gd name="connsiteY4" fmla="*/ 6389 h 10000"/>
              <a:gd name="connsiteX5" fmla="*/ 3612 w 9236"/>
              <a:gd name="connsiteY5" fmla="*/ 4440 h 10000"/>
              <a:gd name="connsiteX6" fmla="*/ 0 w 9236"/>
              <a:gd name="connsiteY6" fmla="*/ 10000 h 10000"/>
              <a:gd name="connsiteX7" fmla="*/ 0 w 9236"/>
              <a:gd name="connsiteY7" fmla="*/ 0 h 10000"/>
              <a:gd name="connsiteX8" fmla="*/ 1844 w 9236"/>
              <a:gd name="connsiteY8" fmla="*/ 2100 h 10000"/>
              <a:gd name="connsiteX0" fmla="*/ 1997 w 10000"/>
              <a:gd name="connsiteY0" fmla="*/ 2100 h 6389"/>
              <a:gd name="connsiteX1" fmla="*/ 5265 w 10000"/>
              <a:gd name="connsiteY1" fmla="*/ 5729 h 6389"/>
              <a:gd name="connsiteX2" fmla="*/ 8534 w 10000"/>
              <a:gd name="connsiteY2" fmla="*/ 3194 h 6389"/>
              <a:gd name="connsiteX3" fmla="*/ 9361 w 10000"/>
              <a:gd name="connsiteY3" fmla="*/ 4861 h 6389"/>
              <a:gd name="connsiteX4" fmla="*/ 10000 w 10000"/>
              <a:gd name="connsiteY4" fmla="*/ 6389 h 6389"/>
              <a:gd name="connsiteX5" fmla="*/ 3911 w 10000"/>
              <a:gd name="connsiteY5" fmla="*/ 4440 h 6389"/>
              <a:gd name="connsiteX6" fmla="*/ 38 w 10000"/>
              <a:gd name="connsiteY6" fmla="*/ 4564 h 6389"/>
              <a:gd name="connsiteX7" fmla="*/ 0 w 10000"/>
              <a:gd name="connsiteY7" fmla="*/ 0 h 6389"/>
              <a:gd name="connsiteX8" fmla="*/ 1997 w 10000"/>
              <a:gd name="connsiteY8" fmla="*/ 2100 h 6389"/>
              <a:gd name="connsiteX0" fmla="*/ 1997 w 9361"/>
              <a:gd name="connsiteY0" fmla="*/ 3287 h 8967"/>
              <a:gd name="connsiteX1" fmla="*/ 5265 w 9361"/>
              <a:gd name="connsiteY1" fmla="*/ 8967 h 8967"/>
              <a:gd name="connsiteX2" fmla="*/ 8534 w 9361"/>
              <a:gd name="connsiteY2" fmla="*/ 4999 h 8967"/>
              <a:gd name="connsiteX3" fmla="*/ 9361 w 9361"/>
              <a:gd name="connsiteY3" fmla="*/ 7608 h 8967"/>
              <a:gd name="connsiteX4" fmla="*/ 3911 w 9361"/>
              <a:gd name="connsiteY4" fmla="*/ 6949 h 8967"/>
              <a:gd name="connsiteX5" fmla="*/ 38 w 9361"/>
              <a:gd name="connsiteY5" fmla="*/ 7144 h 8967"/>
              <a:gd name="connsiteX6" fmla="*/ 0 w 9361"/>
              <a:gd name="connsiteY6" fmla="*/ 0 h 8967"/>
              <a:gd name="connsiteX7" fmla="*/ 1997 w 9361"/>
              <a:gd name="connsiteY7" fmla="*/ 3287 h 8967"/>
              <a:gd name="connsiteX0" fmla="*/ 2133 w 9117"/>
              <a:gd name="connsiteY0" fmla="*/ 3666 h 10000"/>
              <a:gd name="connsiteX1" fmla="*/ 5624 w 9117"/>
              <a:gd name="connsiteY1" fmla="*/ 10000 h 10000"/>
              <a:gd name="connsiteX2" fmla="*/ 9117 w 9117"/>
              <a:gd name="connsiteY2" fmla="*/ 5575 h 10000"/>
              <a:gd name="connsiteX3" fmla="*/ 4178 w 9117"/>
              <a:gd name="connsiteY3" fmla="*/ 7750 h 10000"/>
              <a:gd name="connsiteX4" fmla="*/ 41 w 9117"/>
              <a:gd name="connsiteY4" fmla="*/ 7967 h 10000"/>
              <a:gd name="connsiteX5" fmla="*/ 0 w 9117"/>
              <a:gd name="connsiteY5" fmla="*/ 0 h 10000"/>
              <a:gd name="connsiteX6" fmla="*/ 2133 w 9117"/>
              <a:gd name="connsiteY6" fmla="*/ 3666 h 10000"/>
              <a:gd name="connsiteX0" fmla="*/ 2340 w 6169"/>
              <a:gd name="connsiteY0" fmla="*/ 3666 h 10000"/>
              <a:gd name="connsiteX1" fmla="*/ 6169 w 6169"/>
              <a:gd name="connsiteY1" fmla="*/ 10000 h 10000"/>
              <a:gd name="connsiteX2" fmla="*/ 4583 w 6169"/>
              <a:gd name="connsiteY2" fmla="*/ 7750 h 10000"/>
              <a:gd name="connsiteX3" fmla="*/ 45 w 6169"/>
              <a:gd name="connsiteY3" fmla="*/ 7967 h 10000"/>
              <a:gd name="connsiteX4" fmla="*/ 0 w 6169"/>
              <a:gd name="connsiteY4" fmla="*/ 0 h 10000"/>
              <a:gd name="connsiteX5" fmla="*/ 2340 w 6169"/>
              <a:gd name="connsiteY5" fmla="*/ 3666 h 10000"/>
              <a:gd name="connsiteX0" fmla="*/ 3793 w 7429"/>
              <a:gd name="connsiteY0" fmla="*/ 3666 h 7967"/>
              <a:gd name="connsiteX1" fmla="*/ 7429 w 7429"/>
              <a:gd name="connsiteY1" fmla="*/ 7750 h 7967"/>
              <a:gd name="connsiteX2" fmla="*/ 73 w 7429"/>
              <a:gd name="connsiteY2" fmla="*/ 7967 h 7967"/>
              <a:gd name="connsiteX3" fmla="*/ 0 w 7429"/>
              <a:gd name="connsiteY3" fmla="*/ 0 h 7967"/>
              <a:gd name="connsiteX4" fmla="*/ 3793 w 7429"/>
              <a:gd name="connsiteY4" fmla="*/ 3666 h 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" h="7967">
                <a:moveTo>
                  <a:pt x="3793" y="3666"/>
                </a:moveTo>
                <a:lnTo>
                  <a:pt x="7429" y="7750"/>
                </a:lnTo>
                <a:lnTo>
                  <a:pt x="73" y="7967"/>
                </a:lnTo>
                <a:cubicBezTo>
                  <a:pt x="49" y="5312"/>
                  <a:pt x="24" y="2655"/>
                  <a:pt x="0" y="0"/>
                </a:cubicBezTo>
                <a:lnTo>
                  <a:pt x="3793" y="366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1" name="Line 5"/>
          <p:cNvSpPr>
            <a:spLocks noChangeAspect="1" noChangeShapeType="1"/>
          </p:cNvSpPr>
          <p:nvPr/>
        </p:nvSpPr>
        <p:spPr bwMode="auto">
          <a:xfrm>
            <a:off x="1203076" y="2027238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2" name="Line 6"/>
          <p:cNvSpPr>
            <a:spLocks noChangeAspect="1" noChangeShapeType="1"/>
          </p:cNvSpPr>
          <p:nvPr/>
        </p:nvSpPr>
        <p:spPr bwMode="auto">
          <a:xfrm>
            <a:off x="1203076" y="1322388"/>
            <a:ext cx="0" cy="505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3" name="Line 7"/>
          <p:cNvSpPr>
            <a:spLocks noChangeAspect="1" noChangeShapeType="1"/>
          </p:cNvSpPr>
          <p:nvPr/>
        </p:nvSpPr>
        <p:spPr bwMode="auto">
          <a:xfrm>
            <a:off x="1203076" y="6376988"/>
            <a:ext cx="3544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4" name="Line 8"/>
          <p:cNvSpPr>
            <a:spLocks noChangeAspect="1" noChangeShapeType="1"/>
          </p:cNvSpPr>
          <p:nvPr/>
        </p:nvSpPr>
        <p:spPr bwMode="auto">
          <a:xfrm>
            <a:off x="1203076" y="5781675"/>
            <a:ext cx="3544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5" name="Line 9"/>
          <p:cNvSpPr>
            <a:spLocks noChangeShapeType="1"/>
          </p:cNvSpPr>
          <p:nvPr/>
        </p:nvSpPr>
        <p:spPr bwMode="auto">
          <a:xfrm>
            <a:off x="1245940" y="5487989"/>
            <a:ext cx="2293937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6" name="Line 10"/>
          <p:cNvSpPr>
            <a:spLocks noChangeAspect="1" noChangeShapeType="1"/>
          </p:cNvSpPr>
          <p:nvPr/>
        </p:nvSpPr>
        <p:spPr bwMode="auto">
          <a:xfrm flipV="1">
            <a:off x="1203076" y="2027238"/>
            <a:ext cx="23368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7" name="Freeform 11"/>
          <p:cNvSpPr>
            <a:spLocks noChangeAspect="1"/>
          </p:cNvSpPr>
          <p:nvPr/>
        </p:nvSpPr>
        <p:spPr bwMode="auto">
          <a:xfrm>
            <a:off x="3539876" y="1322388"/>
            <a:ext cx="344488" cy="704850"/>
          </a:xfrm>
          <a:custGeom>
            <a:avLst/>
            <a:gdLst>
              <a:gd name="T0" fmla="*/ 0 w 192"/>
              <a:gd name="T1" fmla="*/ 2147483646 h 432"/>
              <a:gd name="T2" fmla="*/ 2147483646 w 192"/>
              <a:gd name="T3" fmla="*/ 2147483646 h 432"/>
              <a:gd name="T4" fmla="*/ 2147483646 w 192"/>
              <a:gd name="T5" fmla="*/ 0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0" y="432"/>
                </a:moveTo>
                <a:cubicBezTo>
                  <a:pt x="56" y="348"/>
                  <a:pt x="112" y="264"/>
                  <a:pt x="144" y="192"/>
                </a:cubicBezTo>
                <a:cubicBezTo>
                  <a:pt x="176" y="120"/>
                  <a:pt x="184" y="32"/>
                  <a:pt x="19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8" name="Freeform 12"/>
          <p:cNvSpPr>
            <a:spLocks noChangeAspect="1"/>
          </p:cNvSpPr>
          <p:nvPr/>
        </p:nvSpPr>
        <p:spPr bwMode="auto">
          <a:xfrm>
            <a:off x="3539876" y="5778501"/>
            <a:ext cx="344488" cy="595313"/>
          </a:xfrm>
          <a:custGeom>
            <a:avLst/>
            <a:gdLst>
              <a:gd name="T0" fmla="*/ 0 w 192"/>
              <a:gd name="T1" fmla="*/ 0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0"/>
                </a:moveTo>
                <a:cubicBezTo>
                  <a:pt x="56" y="72"/>
                  <a:pt x="112" y="144"/>
                  <a:pt x="144" y="192"/>
                </a:cubicBezTo>
                <a:cubicBezTo>
                  <a:pt x="176" y="240"/>
                  <a:pt x="184" y="272"/>
                  <a:pt x="192" y="2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359" name="Text Box 13"/>
          <p:cNvSpPr txBox="1">
            <a:spLocks noChangeAspect="1" noChangeArrowheads="1"/>
          </p:cNvSpPr>
          <p:nvPr/>
        </p:nvSpPr>
        <p:spPr bwMode="auto">
          <a:xfrm>
            <a:off x="1898402" y="6427788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Log(DOS)</a:t>
            </a:r>
          </a:p>
        </p:txBody>
      </p:sp>
      <p:sp>
        <p:nvSpPr>
          <p:cNvPr id="99360" name="Text Box 15"/>
          <p:cNvSpPr txBox="1">
            <a:spLocks noChangeAspect="1" noChangeArrowheads="1"/>
          </p:cNvSpPr>
          <p:nvPr/>
        </p:nvSpPr>
        <p:spPr bwMode="auto">
          <a:xfrm>
            <a:off x="1641226" y="1239839"/>
            <a:ext cx="611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CB</a:t>
            </a:r>
          </a:p>
        </p:txBody>
      </p:sp>
      <p:sp>
        <p:nvSpPr>
          <p:cNvPr id="99361" name="Text Box 16"/>
          <p:cNvSpPr txBox="1">
            <a:spLocks noChangeAspect="1" noChangeArrowheads="1"/>
          </p:cNvSpPr>
          <p:nvPr/>
        </p:nvSpPr>
        <p:spPr bwMode="auto">
          <a:xfrm>
            <a:off x="1507876" y="5818188"/>
            <a:ext cx="61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VB</a:t>
            </a:r>
          </a:p>
        </p:txBody>
      </p:sp>
      <p:sp>
        <p:nvSpPr>
          <p:cNvPr id="83" name="フリーフォーム 82"/>
          <p:cNvSpPr/>
          <p:nvPr/>
        </p:nvSpPr>
        <p:spPr>
          <a:xfrm rot="-5400000" flipV="1">
            <a:off x="-319335" y="2050961"/>
            <a:ext cx="4854575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1201489" y="2577925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64" name="正方形/長方形 84"/>
              <p:cNvSpPr>
                <a:spLocks noChangeArrowheads="1"/>
              </p:cNvSpPr>
              <p:nvPr/>
            </p:nvSpPr>
            <p:spPr bwMode="auto">
              <a:xfrm>
                <a:off x="3571193" y="2204864"/>
                <a:ext cx="1660711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64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193" y="2204864"/>
                <a:ext cx="166071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/楕円 85"/>
          <p:cNvSpPr/>
          <p:nvPr/>
        </p:nvSpPr>
        <p:spPr>
          <a:xfrm>
            <a:off x="1077665" y="841376"/>
            <a:ext cx="422275" cy="1247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7" name="直線矢印コネクタ 86"/>
          <p:cNvCxnSpPr>
            <a:cxnSpLocks/>
          </p:cNvCxnSpPr>
          <p:nvPr/>
        </p:nvCxnSpPr>
        <p:spPr>
          <a:xfrm>
            <a:off x="1420694" y="1694953"/>
            <a:ext cx="2962988" cy="13777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67" name="正方形/長方形 87"/>
              <p:cNvSpPr>
                <a:spLocks noChangeArrowheads="1"/>
              </p:cNvSpPr>
              <p:nvPr/>
            </p:nvSpPr>
            <p:spPr bwMode="auto">
              <a:xfrm>
                <a:off x="4306635" y="1463598"/>
                <a:ext cx="708912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67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635" y="1463598"/>
                <a:ext cx="708912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フリーフォーム 88"/>
          <p:cNvSpPr/>
          <p:nvPr/>
        </p:nvSpPr>
        <p:spPr>
          <a:xfrm rot="-5400000" flipH="1" flipV="1">
            <a:off x="-55017" y="1355106"/>
            <a:ext cx="4332288" cy="1787525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7999" h="1596570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61809" y="1507068"/>
                  <a:pt x="2438399" y="1538515"/>
                </a:cubicBezTo>
                <a:cubicBezTo>
                  <a:pt x="2614989" y="1569962"/>
                  <a:pt x="2937932" y="1588103"/>
                  <a:pt x="3047999" y="1596570"/>
                </a:cubicBezTo>
              </a:path>
            </a:pathLst>
          </a:cu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369" name="Text Box 15"/>
          <p:cNvSpPr txBox="1">
            <a:spLocks noChangeAspect="1" noChangeArrowheads="1"/>
          </p:cNvSpPr>
          <p:nvPr/>
        </p:nvSpPr>
        <p:spPr bwMode="auto">
          <a:xfrm>
            <a:off x="1606302" y="692151"/>
            <a:ext cx="34067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On</a:t>
            </a:r>
            <a:r>
              <a:rPr kumimoji="0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(V</a:t>
            </a:r>
            <a:r>
              <a:rPr kumimoji="0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GS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&gt;&gt; 0 V)</a:t>
            </a:r>
          </a:p>
        </p:txBody>
      </p:sp>
      <p:cxnSp>
        <p:nvCxnSpPr>
          <p:cNvPr id="119" name="直線矢印コネクタ 118"/>
          <p:cNvCxnSpPr>
            <a:cxnSpLocks/>
            <a:stCxn id="99373" idx="0"/>
          </p:cNvCxnSpPr>
          <p:nvPr/>
        </p:nvCxnSpPr>
        <p:spPr>
          <a:xfrm>
            <a:off x="1593344" y="3031615"/>
            <a:ext cx="1956057" cy="1144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371" name="正方形/長方形 119"/>
              <p:cNvSpPr>
                <a:spLocks noChangeArrowheads="1"/>
              </p:cNvSpPr>
              <p:nvPr/>
            </p:nvSpPr>
            <p:spPr bwMode="auto">
              <a:xfrm>
                <a:off x="3473588" y="2759022"/>
                <a:ext cx="971292" cy="6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𝑠𝑔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9371" name="正方形/長方形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3588" y="2759022"/>
                <a:ext cx="971292" cy="624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808514B7-91E9-82BF-2A5A-8652F1BB5F4C}"/>
              </a:ext>
            </a:extLst>
          </p:cNvPr>
          <p:cNvCxnSpPr/>
          <p:nvPr/>
        </p:nvCxnSpPr>
        <p:spPr>
          <a:xfrm>
            <a:off x="839416" y="3175579"/>
            <a:ext cx="252095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84">
                <a:extLst>
                  <a:ext uri="{FF2B5EF4-FFF2-40B4-BE49-F238E27FC236}">
                    <a16:creationId xmlns:a16="http://schemas.microsoft.com/office/drawing/2014/main" id="{1BAD708F-F135-7648-DEEA-C1DEFEC35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44" y="2910407"/>
                <a:ext cx="865750" cy="57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3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84">
                <a:extLst>
                  <a:ext uri="{FF2B5EF4-FFF2-40B4-BE49-F238E27FC236}">
                    <a16:creationId xmlns:a16="http://schemas.microsoft.com/office/drawing/2014/main" id="{1BAD708F-F135-7648-DEEA-C1DEFEC35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44" y="2910407"/>
                <a:ext cx="865750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84">
                <a:extLst>
                  <a:ext uri="{FF2B5EF4-FFF2-40B4-BE49-F238E27FC236}">
                    <a16:creationId xmlns:a16="http://schemas.microsoft.com/office/drawing/2014/main" id="{87B7396E-6AF5-04FF-0AC6-B98358ED9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7928" y="1196752"/>
                <a:ext cx="5366597" cy="218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より上の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より</a:t>
                </a:r>
                <a:endParaRPr kumimoji="1" lang="en-US" altLang="ja-JP" sz="32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ja-JP" altLang="en-US" dirty="0">
                    <a:solidFill>
                      <a:srgbClr val="0000FF"/>
                    </a:solidFill>
                  </a:rPr>
                  <a:t>十分小さいと、</a:t>
                </a:r>
                <a:endParaRPr lang="en-US" altLang="ja-JP" dirty="0">
                  <a:solidFill>
                    <a:srgbClr val="0000FF"/>
                  </a:solidFill>
                </a:endParaRPr>
              </a:p>
              <a:p>
                <a:pPr lvl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　が上がって</a:t>
                </a:r>
                <a:endParaRPr kumimoji="1" lang="en-US" altLang="ja-JP" sz="32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も大きくなる</a:t>
                </a:r>
              </a:p>
            </p:txBody>
          </p:sp>
        </mc:Choice>
        <mc:Fallback xmlns="">
          <p:sp>
            <p:nvSpPr>
              <p:cNvPr id="13" name="正方形/長方形 84">
                <a:extLst>
                  <a:ext uri="{FF2B5EF4-FFF2-40B4-BE49-F238E27FC236}">
                    <a16:creationId xmlns:a16="http://schemas.microsoft.com/office/drawing/2014/main" id="{87B7396E-6AF5-04FF-0AC6-B98358ED9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7928" y="1196752"/>
                <a:ext cx="5366597" cy="2184188"/>
              </a:xfrm>
              <a:prstGeom prst="rect">
                <a:avLst/>
              </a:prstGeom>
              <a:blipFill>
                <a:blip r:embed="rId7"/>
                <a:stretch>
                  <a:fillRect l="-2955" t="-4735" r="-2159" b="-33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84">
                <a:extLst>
                  <a:ext uri="{FF2B5EF4-FFF2-40B4-BE49-F238E27FC236}">
                    <a16:creationId xmlns:a16="http://schemas.microsoft.com/office/drawing/2014/main" id="{DEF24E7B-C261-9FDF-328E-73A84DF54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444" y="4059154"/>
                <a:ext cx="514320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</a:pPr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一方、負の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を印加しても、</a:t>
                </a:r>
                <a:endParaRPr lang="en-US" altLang="ja-JP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en-US" altLang="ja-JP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E</a:t>
                </a:r>
                <a:r>
                  <a:rPr lang="en-US" altLang="ja-JP" baseline="-25000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F</a:t>
                </a:r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は十分下がらない</a:t>
                </a:r>
                <a:endParaRPr lang="en-US" altLang="ja-JP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ct val="0"/>
                  </a:spcBef>
                  <a:buNone/>
                </a:pPr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=&gt;</a:t>
                </a:r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i="1" dirty="0" err="1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altLang="ja-JP" baseline="-25000" dirty="0" err="1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off</a:t>
                </a:r>
                <a:r>
                  <a:rPr lang="ja-JP" altLang="en-US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が下がらない</a:t>
                </a:r>
                <a:endParaRPr kumimoji="1" lang="ja-JP" altLang="en-US" sz="3200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正方形/長方形 84">
                <a:extLst>
                  <a:ext uri="{FF2B5EF4-FFF2-40B4-BE49-F238E27FC236}">
                    <a16:creationId xmlns:a16="http://schemas.microsoft.com/office/drawing/2014/main" id="{DEF24E7B-C261-9FDF-328E-73A84DF54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1444" y="4059154"/>
                <a:ext cx="5143203" cy="1569660"/>
              </a:xfrm>
              <a:prstGeom prst="rect">
                <a:avLst/>
              </a:prstGeom>
              <a:blipFill>
                <a:blip r:embed="rId8"/>
                <a:stretch>
                  <a:fillRect l="-3084" t="-6226" r="-2254" b="-120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矢印: 下 6">
            <a:extLst>
              <a:ext uri="{FF2B5EF4-FFF2-40B4-BE49-F238E27FC236}">
                <a16:creationId xmlns:a16="http://schemas.microsoft.com/office/drawing/2014/main" id="{DDDAAD76-DC0E-D47F-7D56-3922907F67BD}"/>
              </a:ext>
            </a:extLst>
          </p:cNvPr>
          <p:cNvSpPr/>
          <p:nvPr/>
        </p:nvSpPr>
        <p:spPr>
          <a:xfrm>
            <a:off x="6686053" y="3327714"/>
            <a:ext cx="1512168" cy="6594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CADDCA-461D-6FD7-BD63-BF85A2FB28E9}"/>
              </a:ext>
            </a:extLst>
          </p:cNvPr>
          <p:cNvSpPr/>
          <p:nvPr/>
        </p:nvSpPr>
        <p:spPr>
          <a:xfrm>
            <a:off x="983432" y="8410"/>
            <a:ext cx="2664296" cy="683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04B01E8-2C59-08EA-198E-45D5DEDD0A8A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0"/>
            <a:ext cx="12144671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E</a:t>
            </a:r>
            <a:r>
              <a:rPr lang="en-US" altLang="ja-JP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F0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を上げると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TFT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動作するが･･･</a:t>
            </a:r>
          </a:p>
        </p:txBody>
      </p:sp>
    </p:spTree>
    <p:extLst>
      <p:ext uri="{BB962C8B-B14F-4D97-AF65-F5344CB8AC3E}">
        <p14:creationId xmlns:p14="http://schemas.microsoft.com/office/powerpoint/2010/main" val="282613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84">
            <a:extLst>
              <a:ext uri="{FF2B5EF4-FFF2-40B4-BE49-F238E27FC236}">
                <a16:creationId xmlns:a16="http://schemas.microsoft.com/office/drawing/2014/main" id="{87B7396E-6AF5-04FF-0AC6-B98358ED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" y="332656"/>
            <a:ext cx="12144671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・ 光センサー</a:t>
            </a:r>
            <a:endParaRPr lang="en-US" altLang="ja-JP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　発電層を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light</a:t>
            </a: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dope</a:t>
            </a: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する</a:t>
            </a:r>
            <a:b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　　 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=&gt;</a:t>
            </a: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深い再結合中心が少なくなり、再結合時間が延びる</a:t>
            </a: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dirty="0">
                <a:cs typeface="Times New Roman" panose="02020603050405020304" pitchFamily="18" charset="0"/>
              </a:rPr>
              <a:t>　　　　 問題点</a:t>
            </a:r>
            <a:r>
              <a:rPr lang="en-US" altLang="ja-JP" dirty="0">
                <a:cs typeface="Times New Roman" panose="02020603050405020304" pitchFamily="18" charset="0"/>
              </a:rPr>
              <a:t>:</a:t>
            </a:r>
            <a:r>
              <a:rPr lang="ja-JP" altLang="en-US" dirty="0">
                <a:cs typeface="Times New Roman" panose="02020603050405020304" pitchFamily="18" charset="0"/>
              </a:rPr>
              <a:t> 太陽電池として使う場合、</a:t>
            </a:r>
            <a:br>
              <a:rPr lang="en-US" altLang="ja-JP" dirty="0">
                <a:cs typeface="Times New Roman" panose="02020603050405020304" pitchFamily="18" charset="0"/>
              </a:rPr>
            </a:br>
            <a:r>
              <a:rPr lang="ja-JP" altLang="en-US" dirty="0">
                <a:cs typeface="Times New Roman" panose="02020603050405020304" pitchFamily="18" charset="0"/>
              </a:rPr>
              <a:t>　　　　　　　　　  再結合時間が十分に上がらない</a:t>
            </a:r>
            <a:endParaRPr lang="en-US" altLang="ja-JP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　暗電流値を落とす</a:t>
            </a: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　　 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=&gt;</a:t>
            </a: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感度 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ja-JP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light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ja-JP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dark</a:t>
            </a:r>
            <a:r>
              <a:rPr lang="en-US" altLang="ja-JP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が上がる</a:t>
            </a: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dirty="0">
                <a:cs typeface="Times New Roman" panose="02020603050405020304" pitchFamily="18" charset="0"/>
              </a:rPr>
              <a:t>　　　　 問題点</a:t>
            </a:r>
            <a:r>
              <a:rPr lang="en-US" altLang="ja-JP" dirty="0">
                <a:cs typeface="Times New Roman" panose="02020603050405020304" pitchFamily="18" charset="0"/>
              </a:rPr>
              <a:t>:</a:t>
            </a:r>
            <a:r>
              <a:rPr lang="ja-JP" altLang="en-US" dirty="0">
                <a:cs typeface="Times New Roman" panose="02020603050405020304" pitchFamily="18" charset="0"/>
              </a:rPr>
              <a:t> カウンタードープで</a:t>
            </a:r>
            <a:r>
              <a:rPr lang="en-US" altLang="ja-JP" i="1" dirty="0" err="1"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>
                <a:cs typeface="Times New Roman" panose="02020603050405020304" pitchFamily="18" charset="0"/>
              </a:rPr>
              <a:t>dark</a:t>
            </a:r>
            <a:r>
              <a:rPr lang="ja-JP" altLang="en-US" dirty="0">
                <a:cs typeface="Times New Roman" panose="02020603050405020304" pitchFamily="18" charset="0"/>
              </a:rPr>
              <a:t>を落とすと再結合時間が落ちる</a:t>
            </a:r>
            <a:endParaRPr lang="en-US" altLang="ja-JP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・ </a:t>
            </a:r>
            <a:r>
              <a:rPr lang="en-US" altLang="ja-JP" b="1" dirty="0">
                <a:solidFill>
                  <a:srgbClr val="0000FF"/>
                </a:solidFill>
                <a:cs typeface="Times New Roman" panose="02020603050405020304" pitchFamily="18" charset="0"/>
              </a:rPr>
              <a:t>TFT</a:t>
            </a: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　チャネルにドープする</a:t>
            </a:r>
            <a:endParaRPr lang="en-US" altLang="ja-JP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cs typeface="Times New Roman" panose="02020603050405020304" pitchFamily="18" charset="0"/>
              </a:rPr>
              <a:t>　　</a:t>
            </a:r>
            <a:r>
              <a:rPr lang="en-US" altLang="ja-JP" dirty="0">
                <a:cs typeface="Times New Roman" panose="02020603050405020304" pitchFamily="18" charset="0"/>
              </a:rPr>
              <a:t>=&gt;</a:t>
            </a:r>
            <a:r>
              <a:rPr lang="ja-JP" altLang="en-US" dirty="0">
                <a:cs typeface="Times New Roman" panose="02020603050405020304" pitchFamily="18" charset="0"/>
              </a:rPr>
              <a:t> </a:t>
            </a:r>
            <a:r>
              <a:rPr lang="en-US" altLang="ja-JP" i="1" dirty="0" err="1">
                <a:cs typeface="Times New Roman" panose="02020603050405020304" pitchFamily="18" charset="0"/>
              </a:rPr>
              <a:t>D</a:t>
            </a:r>
            <a:r>
              <a:rPr lang="en-US" altLang="ja-JP" baseline="-25000" dirty="0" err="1">
                <a:cs typeface="Times New Roman" panose="02020603050405020304" pitchFamily="18" charset="0"/>
              </a:rPr>
              <a:t>sg</a:t>
            </a:r>
            <a:r>
              <a:rPr lang="en-US" altLang="ja-JP" dirty="0"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cs typeface="Times New Roman" panose="02020603050405020304" pitchFamily="18" charset="0"/>
              </a:rPr>
              <a:t>E</a:t>
            </a:r>
            <a:r>
              <a:rPr lang="en-US" altLang="ja-JP" dirty="0">
                <a:cs typeface="Times New Roman" panose="02020603050405020304" pitchFamily="18" charset="0"/>
              </a:rPr>
              <a:t>)</a:t>
            </a:r>
            <a:r>
              <a:rPr lang="ja-JP" altLang="en-US" dirty="0">
                <a:cs typeface="Times New Roman" panose="02020603050405020304" pitchFamily="18" charset="0"/>
              </a:rPr>
              <a:t>の上部に</a:t>
            </a:r>
            <a:r>
              <a:rPr lang="en-US" altLang="ja-JP" i="1" dirty="0">
                <a:cs typeface="Times New Roman" panose="02020603050405020304" pitchFamily="18" charset="0"/>
              </a:rPr>
              <a:t>E</a:t>
            </a:r>
            <a:r>
              <a:rPr lang="en-US" altLang="ja-JP" baseline="-25000" dirty="0">
                <a:cs typeface="Times New Roman" panose="02020603050405020304" pitchFamily="18" charset="0"/>
              </a:rPr>
              <a:t>F0</a:t>
            </a:r>
            <a:r>
              <a:rPr lang="ja-JP" altLang="en-US">
                <a:cs typeface="Times New Roman" panose="02020603050405020304" pitchFamily="18" charset="0"/>
              </a:rPr>
              <a:t>を上げる</a:t>
            </a:r>
            <a:r>
              <a:rPr lang="ja-JP" altLang="en-US" dirty="0">
                <a:cs typeface="Times New Roman" panose="02020603050405020304" pitchFamily="18" charset="0"/>
              </a:rPr>
              <a:t>と、</a:t>
            </a:r>
            <a:r>
              <a:rPr lang="en-US" altLang="ja-JP" i="1" dirty="0">
                <a:cs typeface="Times New Roman" panose="02020603050405020304" pitchFamily="18" charset="0"/>
              </a:rPr>
              <a:t>E</a:t>
            </a:r>
            <a:r>
              <a:rPr lang="en-US" altLang="ja-JP" baseline="-25000" dirty="0">
                <a:cs typeface="Times New Roman" panose="02020603050405020304" pitchFamily="18" charset="0"/>
              </a:rPr>
              <a:t>F</a:t>
            </a:r>
            <a:r>
              <a:rPr lang="en-US" altLang="ja-JP" dirty="0"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cs typeface="Times New Roman" panose="02020603050405020304" pitchFamily="18" charset="0"/>
              </a:rPr>
              <a:t>V</a:t>
            </a:r>
            <a:r>
              <a:rPr lang="en-US" altLang="ja-JP" baseline="-25000" dirty="0">
                <a:cs typeface="Times New Roman" panose="02020603050405020304" pitchFamily="18" charset="0"/>
              </a:rPr>
              <a:t>GS</a:t>
            </a:r>
            <a:r>
              <a:rPr lang="en-US" altLang="ja-JP" dirty="0">
                <a:cs typeface="Times New Roman" panose="02020603050405020304" pitchFamily="18" charset="0"/>
              </a:rPr>
              <a:t>)</a:t>
            </a:r>
            <a:r>
              <a:rPr lang="ja-JP" altLang="en-US" dirty="0">
                <a:cs typeface="Times New Roman" panose="02020603050405020304" pitchFamily="18" charset="0"/>
              </a:rPr>
              <a:t>が上がりやすくなる</a:t>
            </a:r>
            <a:endParaRPr lang="en-US" altLang="ja-JP" dirty="0"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ja-JP" altLang="en-US" dirty="0">
                <a:cs typeface="Times New Roman" panose="02020603050405020304" pitchFamily="18" charset="0"/>
              </a:rPr>
              <a:t>　問題点</a:t>
            </a:r>
            <a:r>
              <a:rPr lang="en-US" altLang="ja-JP" dirty="0">
                <a:cs typeface="Times New Roman" panose="02020603050405020304" pitchFamily="18" charset="0"/>
              </a:rPr>
              <a:t>:</a:t>
            </a:r>
            <a:r>
              <a:rPr lang="ja-JP" altLang="en-US" dirty="0">
                <a:cs typeface="Times New Roman" panose="02020603050405020304" pitchFamily="18" charset="0"/>
              </a:rPr>
              <a:t> </a:t>
            </a:r>
            <a:r>
              <a:rPr lang="en-US" altLang="ja-JP" i="1" dirty="0" err="1">
                <a:cs typeface="Times New Roman" panose="02020603050405020304" pitchFamily="18" charset="0"/>
              </a:rPr>
              <a:t>I</a:t>
            </a:r>
            <a:r>
              <a:rPr lang="en-US" altLang="ja-JP" baseline="-25000" dirty="0" err="1">
                <a:cs typeface="Times New Roman" panose="02020603050405020304" pitchFamily="18" charset="0"/>
              </a:rPr>
              <a:t>off</a:t>
            </a:r>
            <a:r>
              <a:rPr lang="ja-JP" altLang="en-US" dirty="0">
                <a:cs typeface="Times New Roman" panose="02020603050405020304" pitchFamily="18" charset="0"/>
              </a:rPr>
              <a:t> が下がらない</a:t>
            </a:r>
            <a:endParaRPr kumimoji="1" lang="ja-JP" altLang="en-US" sz="3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604B01E8-2C59-08EA-198E-45D5DEDD0A8A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0"/>
            <a:ext cx="12144671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ＨＧ丸ゴシックB"/>
                <a:cs typeface="Times New Roman" panose="02020603050405020304" pitchFamily="18" charset="0"/>
              </a:rPr>
              <a:t>デバイス特性を良く見せる方法</a:t>
            </a:r>
          </a:p>
        </p:txBody>
      </p:sp>
    </p:spTree>
    <p:extLst>
      <p:ext uri="{BB962C8B-B14F-4D97-AF65-F5344CB8AC3E}">
        <p14:creationId xmlns:p14="http://schemas.microsoft.com/office/powerpoint/2010/main" val="85120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8E6AB-F17B-28FB-F90E-92EEEF267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グループ化 8">
            <a:extLst>
              <a:ext uri="{FF2B5EF4-FFF2-40B4-BE49-F238E27FC236}">
                <a16:creationId xmlns:a16="http://schemas.microsoft.com/office/drawing/2014/main" id="{E65D9652-67CD-EDF3-6F02-E488BC80FB6C}"/>
              </a:ext>
            </a:extLst>
          </p:cNvPr>
          <p:cNvGrpSpPr>
            <a:grpSpLocks/>
          </p:cNvGrpSpPr>
          <p:nvPr/>
        </p:nvGrpSpPr>
        <p:grpSpPr bwMode="auto">
          <a:xfrm>
            <a:off x="8746727" y="4650507"/>
            <a:ext cx="3109913" cy="1563688"/>
            <a:chOff x="9154319" y="2956719"/>
            <a:chExt cx="3109913" cy="1563688"/>
          </a:xfrm>
        </p:grpSpPr>
        <p:pic>
          <p:nvPicPr>
            <p:cNvPr id="70735" name="Picture 4">
              <a:extLst>
                <a:ext uri="{FF2B5EF4-FFF2-40B4-BE49-F238E27FC236}">
                  <a16:creationId xmlns:a16="http://schemas.microsoft.com/office/drawing/2014/main" id="{F256CFE1-24D9-DA3D-3B29-822FD98BE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75863" y="2225675"/>
              <a:ext cx="1457325" cy="291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736" name="正方形/長方形 132">
              <a:extLst>
                <a:ext uri="{FF2B5EF4-FFF2-40B4-BE49-F238E27FC236}">
                  <a16:creationId xmlns:a16="http://schemas.microsoft.com/office/drawing/2014/main" id="{F7C4422E-11F5-38E2-1270-1B8663E8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4319" y="2959988"/>
              <a:ext cx="678654" cy="1560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70659" name="グループ化 7">
            <a:extLst>
              <a:ext uri="{FF2B5EF4-FFF2-40B4-BE49-F238E27FC236}">
                <a16:creationId xmlns:a16="http://schemas.microsoft.com/office/drawing/2014/main" id="{793D80E2-4C07-E486-ED74-79E6047933D8}"/>
              </a:ext>
            </a:extLst>
          </p:cNvPr>
          <p:cNvGrpSpPr>
            <a:grpSpLocks/>
          </p:cNvGrpSpPr>
          <p:nvPr/>
        </p:nvGrpSpPr>
        <p:grpSpPr bwMode="auto">
          <a:xfrm>
            <a:off x="7233840" y="2448645"/>
            <a:ext cx="3957637" cy="1117600"/>
            <a:chOff x="5626100" y="2058750"/>
            <a:chExt cx="3958161" cy="1117177"/>
          </a:xfrm>
        </p:grpSpPr>
        <p:pic>
          <p:nvPicPr>
            <p:cNvPr id="70733" name="Picture 2">
              <a:extLst>
                <a:ext uri="{FF2B5EF4-FFF2-40B4-BE49-F238E27FC236}">
                  <a16:creationId xmlns:a16="http://schemas.microsoft.com/office/drawing/2014/main" id="{0757440E-9197-7AA4-EA5E-F80AAA985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2251" y="726409"/>
              <a:ext cx="986833" cy="377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734" name="正方形/長方形 4">
              <a:extLst>
                <a:ext uri="{FF2B5EF4-FFF2-40B4-BE49-F238E27FC236}">
                  <a16:creationId xmlns:a16="http://schemas.microsoft.com/office/drawing/2014/main" id="{A72C9C48-D0BA-8DA4-DFC8-9122AD26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058750"/>
              <a:ext cx="2038349" cy="1117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70660" name="Rectangle 4">
            <a:extLst>
              <a:ext uri="{FF2B5EF4-FFF2-40B4-BE49-F238E27FC236}">
                <a16:creationId xmlns:a16="http://schemas.microsoft.com/office/drawing/2014/main" id="{1C8FAB03-9365-A6BD-1B7C-A951DA091E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200150"/>
          </a:xfrm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  <a:ea typeface="ＨＧ丸ゴシックB"/>
                <a:cs typeface="ＨＧ丸ゴシックB"/>
              </a:rPr>
              <a:t>トランジスタ</a:t>
            </a:r>
            <a:br>
              <a:rPr lang="en-US" altLang="ja-JP" sz="3600" b="1">
                <a:solidFill>
                  <a:srgbClr val="0000FF"/>
                </a:solidFill>
                <a:ea typeface="ＨＧ丸ゴシックB"/>
                <a:cs typeface="ＨＧ丸ゴシックB"/>
              </a:rPr>
            </a:br>
            <a:r>
              <a:rPr lang="ja-JP" altLang="en-US" sz="3600" b="1">
                <a:solidFill>
                  <a:srgbClr val="0000FF"/>
                </a:solidFill>
                <a:ea typeface="ＨＧ丸ゴシックB"/>
                <a:cs typeface="ＨＧ丸ゴシックB"/>
              </a:rPr>
              <a:t>電気でオン・オフを切り替えるスイッチ</a:t>
            </a:r>
          </a:p>
        </p:txBody>
      </p:sp>
      <p:sp>
        <p:nvSpPr>
          <p:cNvPr id="70662" name="Line 2">
            <a:extLst>
              <a:ext uri="{FF2B5EF4-FFF2-40B4-BE49-F238E27FC236}">
                <a16:creationId xmlns:a16="http://schemas.microsoft.com/office/drawing/2014/main" id="{36D5640F-5868-5918-BBA6-953DDA163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9076" y="286139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0663" name="Group 199">
            <a:extLst>
              <a:ext uri="{FF2B5EF4-FFF2-40B4-BE49-F238E27FC236}">
                <a16:creationId xmlns:a16="http://schemas.microsoft.com/office/drawing/2014/main" id="{FC7CB369-AC58-CB85-AE72-4DA3DFC28D0F}"/>
              </a:ext>
            </a:extLst>
          </p:cNvPr>
          <p:cNvGrpSpPr>
            <a:grpSpLocks/>
          </p:cNvGrpSpPr>
          <p:nvPr/>
        </p:nvGrpSpPr>
        <p:grpSpPr bwMode="auto">
          <a:xfrm>
            <a:off x="6151164" y="2188296"/>
            <a:ext cx="2640012" cy="1347787"/>
            <a:chOff x="172" y="3744"/>
            <a:chExt cx="470" cy="240"/>
          </a:xfrm>
        </p:grpSpPr>
        <p:grpSp>
          <p:nvGrpSpPr>
            <p:cNvPr id="70697" name="Group 200">
              <a:extLst>
                <a:ext uri="{FF2B5EF4-FFF2-40B4-BE49-F238E27FC236}">
                  <a16:creationId xmlns:a16="http://schemas.microsoft.com/office/drawing/2014/main" id="{E4E9579A-25C0-53D8-C870-10A09FB21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" y="3744"/>
              <a:ext cx="470" cy="240"/>
              <a:chOff x="172" y="3744"/>
              <a:chExt cx="470" cy="240"/>
            </a:xfrm>
          </p:grpSpPr>
          <p:grpSp>
            <p:nvGrpSpPr>
              <p:cNvPr id="70703" name="Group 201">
                <a:extLst>
                  <a:ext uri="{FF2B5EF4-FFF2-40B4-BE49-F238E27FC236}">
                    <a16:creationId xmlns:a16="http://schemas.microsoft.com/office/drawing/2014/main" id="{CE07DBAD-D01E-C708-EACF-F1A0B2DD7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" y="3744"/>
                <a:ext cx="470" cy="240"/>
                <a:chOff x="172" y="3744"/>
                <a:chExt cx="470" cy="240"/>
              </a:xfrm>
            </p:grpSpPr>
            <p:sp>
              <p:nvSpPr>
                <p:cNvPr id="70705" name="Oval 202">
                  <a:extLst>
                    <a:ext uri="{FF2B5EF4-FFF2-40B4-BE49-F238E27FC236}">
                      <a16:creationId xmlns:a16="http://schemas.microsoft.com/office/drawing/2014/main" id="{F35CA4A6-2B66-2FF3-A40A-53E0B6391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706" name="Rectangle 203">
                  <a:extLst>
                    <a:ext uri="{FF2B5EF4-FFF2-40B4-BE49-F238E27FC236}">
                      <a16:creationId xmlns:a16="http://schemas.microsoft.com/office/drawing/2014/main" id="{8B92B85C-F3FD-A51B-98E5-56A4B3314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707" name="Oval 204">
                  <a:extLst>
                    <a:ext uri="{FF2B5EF4-FFF2-40B4-BE49-F238E27FC236}">
                      <a16:creationId xmlns:a16="http://schemas.microsoft.com/office/drawing/2014/main" id="{27B767D3-E42B-9226-2059-290E2971D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704" name="Rectangle 205">
                <a:extLst>
                  <a:ext uri="{FF2B5EF4-FFF2-40B4-BE49-F238E27FC236}">
                    <a16:creationId xmlns:a16="http://schemas.microsoft.com/office/drawing/2014/main" id="{675DE5F7-2529-2AD1-029E-522205920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0698" name="Group 206">
              <a:extLst>
                <a:ext uri="{FF2B5EF4-FFF2-40B4-BE49-F238E27FC236}">
                  <a16:creationId xmlns:a16="http://schemas.microsoft.com/office/drawing/2014/main" id="{050BDE81-E57C-030E-59A6-5E8B99C23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70699" name="Oval 207">
                <a:extLst>
                  <a:ext uri="{FF2B5EF4-FFF2-40B4-BE49-F238E27FC236}">
                    <a16:creationId xmlns:a16="http://schemas.microsoft.com/office/drawing/2014/main" id="{F3179694-41F6-F30A-8079-6F8CEFC62E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700" name="Rectangle 208">
                <a:extLst>
                  <a:ext uri="{FF2B5EF4-FFF2-40B4-BE49-F238E27FC236}">
                    <a16:creationId xmlns:a16="http://schemas.microsoft.com/office/drawing/2014/main" id="{5DCEA968-971E-9A1A-DC43-57379BB0D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701" name="Oval 209">
                <a:extLst>
                  <a:ext uri="{FF2B5EF4-FFF2-40B4-BE49-F238E27FC236}">
                    <a16:creationId xmlns:a16="http://schemas.microsoft.com/office/drawing/2014/main" id="{38D47B31-F19F-7BF5-CED2-DB17AC2776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702" name="Rectangle 210">
                <a:extLst>
                  <a:ext uri="{FF2B5EF4-FFF2-40B4-BE49-F238E27FC236}">
                    <a16:creationId xmlns:a16="http://schemas.microsoft.com/office/drawing/2014/main" id="{E0B36227-073B-8D2E-3918-53CA86D6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0664" name="Line 211">
            <a:extLst>
              <a:ext uri="{FF2B5EF4-FFF2-40B4-BE49-F238E27FC236}">
                <a16:creationId xmlns:a16="http://schemas.microsoft.com/office/drawing/2014/main" id="{58643F07-B2AE-9902-52FF-812B17345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6476" y="286139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65" name="Line 213">
            <a:extLst>
              <a:ext uri="{FF2B5EF4-FFF2-40B4-BE49-F238E27FC236}">
                <a16:creationId xmlns:a16="http://schemas.microsoft.com/office/drawing/2014/main" id="{B07DFB50-97B0-1A28-C8C7-CC828BD9D2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377" y="3910732"/>
            <a:ext cx="5199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66" name="Line 214">
            <a:extLst>
              <a:ext uri="{FF2B5EF4-FFF2-40B4-BE49-F238E27FC236}">
                <a16:creationId xmlns:a16="http://schemas.microsoft.com/office/drawing/2014/main" id="{C8D54FD2-B377-141B-6A4F-A6F19E7DF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4376" y="2882032"/>
            <a:ext cx="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67" name="Line 215">
            <a:extLst>
              <a:ext uri="{FF2B5EF4-FFF2-40B4-BE49-F238E27FC236}">
                <a16:creationId xmlns:a16="http://schemas.microsoft.com/office/drawing/2014/main" id="{AA09975F-23CD-08E2-75C1-4502131EA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4376" y="2861395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68" name="Oval 216">
            <a:extLst>
              <a:ext uri="{FF2B5EF4-FFF2-40B4-BE49-F238E27FC236}">
                <a16:creationId xmlns:a16="http://schemas.microsoft.com/office/drawing/2014/main" id="{281AA5DB-1472-1B64-65F2-DD75B1DC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565" y="2737571"/>
            <a:ext cx="268287" cy="269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669" name="Oval 217">
            <a:extLst>
              <a:ext uri="{FF2B5EF4-FFF2-40B4-BE49-F238E27FC236}">
                <a16:creationId xmlns:a16="http://schemas.microsoft.com/office/drawing/2014/main" id="{9BF4B009-1F2C-A842-4476-AC17DA45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865" y="2737571"/>
            <a:ext cx="269875" cy="269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670" name="Line 218">
            <a:extLst>
              <a:ext uri="{FF2B5EF4-FFF2-40B4-BE49-F238E27FC236}">
                <a16:creationId xmlns:a16="http://schemas.microsoft.com/office/drawing/2014/main" id="{8C9CE395-DFFA-AB8A-E2D4-59014E7FB8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9690" y="2448646"/>
            <a:ext cx="11842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1" name="Line 219">
            <a:extLst>
              <a:ext uri="{FF2B5EF4-FFF2-40B4-BE49-F238E27FC236}">
                <a16:creationId xmlns:a16="http://schemas.microsoft.com/office/drawing/2014/main" id="{8A138C48-24F6-C3C2-7B91-C81FAF0B9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0264" y="3166196"/>
            <a:ext cx="0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2" name="Line 220">
            <a:extLst>
              <a:ext uri="{FF2B5EF4-FFF2-40B4-BE49-F238E27FC236}">
                <a16:creationId xmlns:a16="http://schemas.microsoft.com/office/drawing/2014/main" id="{23260900-7772-043B-70EF-080310E80B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3439" y="316619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3" name="Rectangle 237">
            <a:extLst>
              <a:ext uri="{FF2B5EF4-FFF2-40B4-BE49-F238E27FC236}">
                <a16:creationId xmlns:a16="http://schemas.microsoft.com/office/drawing/2014/main" id="{73470DBC-2ACE-F601-A49D-8B189A04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752" y="1916832"/>
            <a:ext cx="1573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スイッチ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674" name="Line 2">
            <a:extLst>
              <a:ext uri="{FF2B5EF4-FFF2-40B4-BE49-F238E27FC236}">
                <a16:creationId xmlns:a16="http://schemas.microsoft.com/office/drawing/2014/main" id="{97147ECE-520E-31A5-AD9B-068E2F32C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9564" y="531408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0675" name="Group 199">
            <a:extLst>
              <a:ext uri="{FF2B5EF4-FFF2-40B4-BE49-F238E27FC236}">
                <a16:creationId xmlns:a16="http://schemas.microsoft.com/office/drawing/2014/main" id="{AC2B04A3-D78F-65B2-3540-A5A464A25FF6}"/>
              </a:ext>
            </a:extLst>
          </p:cNvPr>
          <p:cNvGrpSpPr>
            <a:grpSpLocks/>
          </p:cNvGrpSpPr>
          <p:nvPr/>
        </p:nvGrpSpPr>
        <p:grpSpPr bwMode="auto">
          <a:xfrm>
            <a:off x="6241652" y="4639396"/>
            <a:ext cx="2640013" cy="1347787"/>
            <a:chOff x="172" y="3744"/>
            <a:chExt cx="470" cy="240"/>
          </a:xfrm>
        </p:grpSpPr>
        <p:grpSp>
          <p:nvGrpSpPr>
            <p:cNvPr id="70686" name="Group 200">
              <a:extLst>
                <a:ext uri="{FF2B5EF4-FFF2-40B4-BE49-F238E27FC236}">
                  <a16:creationId xmlns:a16="http://schemas.microsoft.com/office/drawing/2014/main" id="{3BE8C855-7872-1C10-AD91-DE382588C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" y="3744"/>
              <a:ext cx="470" cy="240"/>
              <a:chOff x="172" y="3744"/>
              <a:chExt cx="470" cy="240"/>
            </a:xfrm>
          </p:grpSpPr>
          <p:grpSp>
            <p:nvGrpSpPr>
              <p:cNvPr id="70692" name="Group 201">
                <a:extLst>
                  <a:ext uri="{FF2B5EF4-FFF2-40B4-BE49-F238E27FC236}">
                    <a16:creationId xmlns:a16="http://schemas.microsoft.com/office/drawing/2014/main" id="{671A4FF8-EC0F-0DA3-90C5-3197CE6ADF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" y="3744"/>
                <a:ext cx="470" cy="240"/>
                <a:chOff x="172" y="3744"/>
                <a:chExt cx="470" cy="240"/>
              </a:xfrm>
            </p:grpSpPr>
            <p:sp>
              <p:nvSpPr>
                <p:cNvPr id="70694" name="Oval 202">
                  <a:extLst>
                    <a:ext uri="{FF2B5EF4-FFF2-40B4-BE49-F238E27FC236}">
                      <a16:creationId xmlns:a16="http://schemas.microsoft.com/office/drawing/2014/main" id="{43A1F4A4-3890-369C-20C9-2ABFE2289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8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695" name="Rectangle 203">
                  <a:extLst>
                    <a:ext uri="{FF2B5EF4-FFF2-40B4-BE49-F238E27FC236}">
                      <a16:creationId xmlns:a16="http://schemas.microsoft.com/office/drawing/2014/main" id="{5E7D708D-14AA-B338-6FFE-564CFFDF5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696" name="Oval 204">
                  <a:extLst>
                    <a:ext uri="{FF2B5EF4-FFF2-40B4-BE49-F238E27FC236}">
                      <a16:creationId xmlns:a16="http://schemas.microsoft.com/office/drawing/2014/main" id="{364CAEF7-F523-0DBE-C74D-19F226D05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693" name="Rectangle 205">
                <a:extLst>
                  <a:ext uri="{FF2B5EF4-FFF2-40B4-BE49-F238E27FC236}">
                    <a16:creationId xmlns:a16="http://schemas.microsoft.com/office/drawing/2014/main" id="{C6BE0A60-1461-7D50-6A18-E375E0D9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0687" name="Group 206">
              <a:extLst>
                <a:ext uri="{FF2B5EF4-FFF2-40B4-BE49-F238E27FC236}">
                  <a16:creationId xmlns:a16="http://schemas.microsoft.com/office/drawing/2014/main" id="{6947DCB0-77C7-C509-3943-886942EAF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70688" name="Oval 207">
                <a:extLst>
                  <a:ext uri="{FF2B5EF4-FFF2-40B4-BE49-F238E27FC236}">
                    <a16:creationId xmlns:a16="http://schemas.microsoft.com/office/drawing/2014/main" id="{2266CFA6-7E19-E518-6009-2DDF3E4C5D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689" name="Rectangle 208">
                <a:extLst>
                  <a:ext uri="{FF2B5EF4-FFF2-40B4-BE49-F238E27FC236}">
                    <a16:creationId xmlns:a16="http://schemas.microsoft.com/office/drawing/2014/main" id="{FF48F388-5EC8-D06E-DBF4-18D5F212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690" name="Oval 209">
                <a:extLst>
                  <a:ext uri="{FF2B5EF4-FFF2-40B4-BE49-F238E27FC236}">
                    <a16:creationId xmlns:a16="http://schemas.microsoft.com/office/drawing/2014/main" id="{8AD25CE0-6A83-6C4F-D007-172EDB00D9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691" name="Rectangle 210">
                <a:extLst>
                  <a:ext uri="{FF2B5EF4-FFF2-40B4-BE49-F238E27FC236}">
                    <a16:creationId xmlns:a16="http://schemas.microsoft.com/office/drawing/2014/main" id="{218772EA-D0FE-2835-BAFF-1B0C39CF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0676" name="Line 211">
            <a:extLst>
              <a:ext uri="{FF2B5EF4-FFF2-40B4-BE49-F238E27FC236}">
                <a16:creationId xmlns:a16="http://schemas.microsoft.com/office/drawing/2014/main" id="{DA875133-1967-40C3-023C-DFCE2A4B12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6965" y="5314082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7" name="Line 213">
            <a:extLst>
              <a:ext uri="{FF2B5EF4-FFF2-40B4-BE49-F238E27FC236}">
                <a16:creationId xmlns:a16="http://schemas.microsoft.com/office/drawing/2014/main" id="{10720E0C-D467-D7A9-F0B5-93AB197E8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4864" y="6361832"/>
            <a:ext cx="519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8" name="Line 214">
            <a:extLst>
              <a:ext uri="{FF2B5EF4-FFF2-40B4-BE49-F238E27FC236}">
                <a16:creationId xmlns:a16="http://schemas.microsoft.com/office/drawing/2014/main" id="{7D27A387-5FDD-EBC1-C537-48054BFC4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4864" y="5333132"/>
            <a:ext cx="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79" name="Line 215">
            <a:extLst>
              <a:ext uri="{FF2B5EF4-FFF2-40B4-BE49-F238E27FC236}">
                <a16:creationId xmlns:a16="http://schemas.microsoft.com/office/drawing/2014/main" id="{C28891E2-C174-15A2-4D4D-357BBB270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4864" y="5314082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80" name="Oval 216">
            <a:extLst>
              <a:ext uri="{FF2B5EF4-FFF2-40B4-BE49-F238E27FC236}">
                <a16:creationId xmlns:a16="http://schemas.microsoft.com/office/drawing/2014/main" id="{3A0C1635-0B1B-AFDA-B8B0-674024F7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051" y="5190258"/>
            <a:ext cx="268288" cy="269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681" name="Oval 217">
            <a:extLst>
              <a:ext uri="{FF2B5EF4-FFF2-40B4-BE49-F238E27FC236}">
                <a16:creationId xmlns:a16="http://schemas.microsoft.com/office/drawing/2014/main" id="{66022BAC-050A-5066-F1BA-C8BED75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352" y="5190258"/>
            <a:ext cx="269875" cy="269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682" name="Line 218">
            <a:extLst>
              <a:ext uri="{FF2B5EF4-FFF2-40B4-BE49-F238E27FC236}">
                <a16:creationId xmlns:a16="http://schemas.microsoft.com/office/drawing/2014/main" id="{2706C6FA-883E-DC74-1C14-188D3D58D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0177" y="5190257"/>
            <a:ext cx="118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83" name="Line 219">
            <a:extLst>
              <a:ext uri="{FF2B5EF4-FFF2-40B4-BE49-F238E27FC236}">
                <a16:creationId xmlns:a16="http://schemas.microsoft.com/office/drawing/2014/main" id="{830AF6D2-845A-476F-0AA1-ACF18B73B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0751" y="5502996"/>
            <a:ext cx="0" cy="858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84" name="Line 220">
            <a:extLst>
              <a:ext uri="{FF2B5EF4-FFF2-40B4-BE49-F238E27FC236}">
                <a16:creationId xmlns:a16="http://schemas.microsoft.com/office/drawing/2014/main" id="{8091A611-5E9F-A467-946C-76A29F357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3927" y="550299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685" name="Rectangle 237">
            <a:extLst>
              <a:ext uri="{FF2B5EF4-FFF2-40B4-BE49-F238E27FC236}">
                <a16:creationId xmlns:a16="http://schemas.microsoft.com/office/drawing/2014/main" id="{80A96781-89E7-286F-02AB-8C1D450B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39" y="4369520"/>
            <a:ext cx="1573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スイッチ</a:t>
            </a:r>
            <a:endParaRPr kumimoji="1" lang="en-US" altLang="ja-JP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237">
            <a:extLst>
              <a:ext uri="{FF2B5EF4-FFF2-40B4-BE49-F238E27FC236}">
                <a16:creationId xmlns:a16="http://schemas.microsoft.com/office/drawing/2014/main" id="{0C60BDD6-FB05-1AD9-5363-734D2D0F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914560"/>
            <a:ext cx="2068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ゲート電圧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31151DB-470A-3332-AA3C-183D48095D75}"/>
              </a:ext>
            </a:extLst>
          </p:cNvPr>
          <p:cNvSpPr/>
          <p:nvPr/>
        </p:nvSpPr>
        <p:spPr bwMode="auto">
          <a:xfrm rot="10800000">
            <a:off x="2808531" y="1988840"/>
            <a:ext cx="1196333" cy="499492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3473AA8F-91C6-7211-B9BE-D9D3B78A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03" y="3363046"/>
            <a:ext cx="7254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7687606-9932-E259-5FF0-6B35A4CC7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165" y="2964583"/>
            <a:ext cx="614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9548136-952D-BB28-470C-6762DC1E58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0653" y="3578946"/>
            <a:ext cx="2084387" cy="6953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46431234-A19F-7F38-A5DF-902945326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365" y="3201121"/>
            <a:ext cx="85090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DFFF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3BCA6418-1AD7-B281-2BFB-CC1EF39C6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9778" y="3080471"/>
            <a:ext cx="849312" cy="12065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8D0B73B8-2737-482E-37E8-2CEDB6D64E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7503" y="3455121"/>
            <a:ext cx="615950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4BC44E0C-D5BE-DF92-E135-AC5915FAA7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3828" y="3466233"/>
            <a:ext cx="614362" cy="12382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Text Box 44">
            <a:extLst>
              <a:ext uri="{FF2B5EF4-FFF2-40B4-BE49-F238E27FC236}">
                <a16:creationId xmlns:a16="http://schemas.microsoft.com/office/drawing/2014/main" id="{B33E1CAB-CFC6-817C-0B01-777C2599E82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85490" y="3169371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絶縁層</a:t>
            </a:r>
          </a:p>
        </p:txBody>
      </p:sp>
      <p:sp>
        <p:nvSpPr>
          <p:cNvPr id="26" name="Text Box 45">
            <a:extLst>
              <a:ext uri="{FF2B5EF4-FFF2-40B4-BE49-F238E27FC236}">
                <a16:creationId xmlns:a16="http://schemas.microsoft.com/office/drawing/2014/main" id="{45C33144-0E97-D768-59AE-07ABD57EFA5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906" y="3114245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ドレイン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7" name="Text Box 46">
            <a:extLst>
              <a:ext uri="{FF2B5EF4-FFF2-40B4-BE49-F238E27FC236}">
                <a16:creationId xmlns:a16="http://schemas.microsoft.com/office/drawing/2014/main" id="{0C8D9D1D-6A00-4E7F-C1D1-E97B320152C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50540" y="2734396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ゲート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37496C77-77CF-0B06-3535-5E4B7B35EC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25316" y="3116864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ソース</a:t>
            </a: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id="{DA0DC264-2898-D4AF-3C08-E83CC6E4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78" y="3566722"/>
            <a:ext cx="2074862" cy="707549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Text Box 100">
            <a:extLst>
              <a:ext uri="{FF2B5EF4-FFF2-40B4-BE49-F238E27FC236}">
                <a16:creationId xmlns:a16="http://schemas.microsoft.com/office/drawing/2014/main" id="{351C4A60-5074-68AA-A1E8-106D8FB64EF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15573" y="3758095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半導体</a:t>
            </a:r>
          </a:p>
        </p:txBody>
      </p:sp>
    </p:spTree>
    <p:extLst>
      <p:ext uri="{BB962C8B-B14F-4D97-AF65-F5344CB8AC3E}">
        <p14:creationId xmlns:p14="http://schemas.microsoft.com/office/powerpoint/2010/main" val="359900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6EB18-4D09-8B9D-8BBE-9E5ADFC2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4">
            <a:extLst>
              <a:ext uri="{FF2B5EF4-FFF2-40B4-BE49-F238E27FC236}">
                <a16:creationId xmlns:a16="http://schemas.microsoft.com/office/drawing/2014/main" id="{44C11ABA-AA48-A76E-D12B-1D84289A1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75232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コンバータ、アンプ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80CA7B-6601-10A5-437B-714BB7EE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749227"/>
            <a:ext cx="7894638" cy="13256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トランジスタの基本機能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変換機能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ゲート電圧を電流に変換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増幅機能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ゲート電圧を電流に変換し、電圧に変換する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スイッチイング機能　 ゲート電圧による大きな電流の変調を利用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67927737-DB3A-360E-5A3B-A7F2413BE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403" y="316246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83C9D239-8223-6D9E-24C9-4629D0D65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047" y="4953786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ADF096F-BE96-5D85-28BF-76192B09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114" y="4888927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gs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98E5AB4-6A71-6E0C-B320-11DD8D6D3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641" y="3653450"/>
            <a:ext cx="39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I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ds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58986C-33BC-EAB6-92D1-EA09C61EE5FC}"/>
              </a:ext>
            </a:extLst>
          </p:cNvPr>
          <p:cNvSpPr>
            <a:spLocks/>
          </p:cNvSpPr>
          <p:nvPr/>
        </p:nvSpPr>
        <p:spPr bwMode="auto">
          <a:xfrm>
            <a:off x="1852283" y="3371866"/>
            <a:ext cx="1906606" cy="1587786"/>
          </a:xfrm>
          <a:custGeom>
            <a:avLst/>
            <a:gdLst>
              <a:gd name="T0" fmla="*/ 0 w 1680"/>
              <a:gd name="T1" fmla="*/ 2147483646 h 964"/>
              <a:gd name="T2" fmla="*/ 2147483646 w 1680"/>
              <a:gd name="T3" fmla="*/ 2147483646 h 964"/>
              <a:gd name="T4" fmla="*/ 2147483646 w 1680"/>
              <a:gd name="T5" fmla="*/ 2147483646 h 964"/>
              <a:gd name="T6" fmla="*/ 2147483646 w 1680"/>
              <a:gd name="T7" fmla="*/ 2147483646 h 964"/>
              <a:gd name="T8" fmla="*/ 2147483646 w 1680"/>
              <a:gd name="T9" fmla="*/ 2147483646 h 964"/>
              <a:gd name="T10" fmla="*/ 2147483646 w 1680"/>
              <a:gd name="T11" fmla="*/ 2147483646 h 964"/>
              <a:gd name="T12" fmla="*/ 2147483646 w 1680"/>
              <a:gd name="T13" fmla="*/ 2147483646 h 9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9823 h 9859"/>
              <a:gd name="connsiteX1" fmla="*/ 3286 w 10000"/>
              <a:gd name="connsiteY1" fmla="*/ 9823 h 9859"/>
              <a:gd name="connsiteX2" fmla="*/ 4429 w 10000"/>
              <a:gd name="connsiteY2" fmla="*/ 9325 h 9859"/>
              <a:gd name="connsiteX3" fmla="*/ 5214 w 10000"/>
              <a:gd name="connsiteY3" fmla="*/ 8163 h 9859"/>
              <a:gd name="connsiteX4" fmla="*/ 6000 w 10000"/>
              <a:gd name="connsiteY4" fmla="*/ 1275 h 9859"/>
              <a:gd name="connsiteX5" fmla="*/ 6857 w 10000"/>
              <a:gd name="connsiteY5" fmla="*/ 113 h 9859"/>
              <a:gd name="connsiteX6" fmla="*/ 10000 w 10000"/>
              <a:gd name="connsiteY6" fmla="*/ 30 h 9859"/>
              <a:gd name="connsiteX0" fmla="*/ 0 w 10000"/>
              <a:gd name="connsiteY0" fmla="*/ 9963 h 9975"/>
              <a:gd name="connsiteX1" fmla="*/ 3286 w 10000"/>
              <a:gd name="connsiteY1" fmla="*/ 9963 h 9975"/>
              <a:gd name="connsiteX2" fmla="*/ 4477 w 10000"/>
              <a:gd name="connsiteY2" fmla="*/ 9795 h 9975"/>
              <a:gd name="connsiteX3" fmla="*/ 5214 w 10000"/>
              <a:gd name="connsiteY3" fmla="*/ 8280 h 9975"/>
              <a:gd name="connsiteX4" fmla="*/ 6000 w 10000"/>
              <a:gd name="connsiteY4" fmla="*/ 1293 h 9975"/>
              <a:gd name="connsiteX5" fmla="*/ 6857 w 10000"/>
              <a:gd name="connsiteY5" fmla="*/ 115 h 9975"/>
              <a:gd name="connsiteX6" fmla="*/ 10000 w 10000"/>
              <a:gd name="connsiteY6" fmla="*/ 30 h 9975"/>
              <a:gd name="connsiteX0" fmla="*/ 0 w 10000"/>
              <a:gd name="connsiteY0" fmla="*/ 9988 h 10000"/>
              <a:gd name="connsiteX1" fmla="*/ 3286 w 10000"/>
              <a:gd name="connsiteY1" fmla="*/ 9988 h 10000"/>
              <a:gd name="connsiteX2" fmla="*/ 4477 w 10000"/>
              <a:gd name="connsiteY2" fmla="*/ 9820 h 10000"/>
              <a:gd name="connsiteX3" fmla="*/ 5214 w 10000"/>
              <a:gd name="connsiteY3" fmla="*/ 8301 h 10000"/>
              <a:gd name="connsiteX4" fmla="*/ 6738 w 10000"/>
              <a:gd name="connsiteY4" fmla="*/ 1802 h 10000"/>
              <a:gd name="connsiteX5" fmla="*/ 6857 w 10000"/>
              <a:gd name="connsiteY5" fmla="*/ 115 h 10000"/>
              <a:gd name="connsiteX6" fmla="*/ 10000 w 10000"/>
              <a:gd name="connsiteY6" fmla="*/ 30 h 10000"/>
              <a:gd name="connsiteX0" fmla="*/ 0 w 10000"/>
              <a:gd name="connsiteY0" fmla="*/ 9958 h 9970"/>
              <a:gd name="connsiteX1" fmla="*/ 3286 w 10000"/>
              <a:gd name="connsiteY1" fmla="*/ 9958 h 9970"/>
              <a:gd name="connsiteX2" fmla="*/ 4477 w 10000"/>
              <a:gd name="connsiteY2" fmla="*/ 9790 h 9970"/>
              <a:gd name="connsiteX3" fmla="*/ 5214 w 10000"/>
              <a:gd name="connsiteY3" fmla="*/ 8271 h 9970"/>
              <a:gd name="connsiteX4" fmla="*/ 6738 w 10000"/>
              <a:gd name="connsiteY4" fmla="*/ 1772 h 9970"/>
              <a:gd name="connsiteX5" fmla="*/ 10000 w 10000"/>
              <a:gd name="connsiteY5" fmla="*/ 0 h 9970"/>
              <a:gd name="connsiteX0" fmla="*/ 0 w 7524"/>
              <a:gd name="connsiteY0" fmla="*/ 10411 h 10423"/>
              <a:gd name="connsiteX1" fmla="*/ 3286 w 7524"/>
              <a:gd name="connsiteY1" fmla="*/ 10411 h 10423"/>
              <a:gd name="connsiteX2" fmla="*/ 4477 w 7524"/>
              <a:gd name="connsiteY2" fmla="*/ 10242 h 10423"/>
              <a:gd name="connsiteX3" fmla="*/ 5214 w 7524"/>
              <a:gd name="connsiteY3" fmla="*/ 8719 h 10423"/>
              <a:gd name="connsiteX4" fmla="*/ 6738 w 7524"/>
              <a:gd name="connsiteY4" fmla="*/ 2200 h 10423"/>
              <a:gd name="connsiteX5" fmla="*/ 7524 w 7524"/>
              <a:gd name="connsiteY5" fmla="*/ 0 h 10423"/>
              <a:gd name="connsiteX0" fmla="*/ 0 w 10000"/>
              <a:gd name="connsiteY0" fmla="*/ 9988 h 9999"/>
              <a:gd name="connsiteX1" fmla="*/ 4367 w 10000"/>
              <a:gd name="connsiteY1" fmla="*/ 9988 h 9999"/>
              <a:gd name="connsiteX2" fmla="*/ 5950 w 10000"/>
              <a:gd name="connsiteY2" fmla="*/ 9826 h 9999"/>
              <a:gd name="connsiteX3" fmla="*/ 6930 w 10000"/>
              <a:gd name="connsiteY3" fmla="*/ 8365 h 9999"/>
              <a:gd name="connsiteX4" fmla="*/ 8955 w 10000"/>
              <a:gd name="connsiteY4" fmla="*/ 2111 h 9999"/>
              <a:gd name="connsiteX5" fmla="*/ 10000 w 10000"/>
              <a:gd name="connsiteY5" fmla="*/ 0 h 9999"/>
              <a:gd name="connsiteX0" fmla="*/ 0 w 9557"/>
              <a:gd name="connsiteY0" fmla="*/ 10111 h 10122"/>
              <a:gd name="connsiteX1" fmla="*/ 4367 w 9557"/>
              <a:gd name="connsiteY1" fmla="*/ 10111 h 10122"/>
              <a:gd name="connsiteX2" fmla="*/ 5950 w 9557"/>
              <a:gd name="connsiteY2" fmla="*/ 9949 h 10122"/>
              <a:gd name="connsiteX3" fmla="*/ 6930 w 9557"/>
              <a:gd name="connsiteY3" fmla="*/ 8488 h 10122"/>
              <a:gd name="connsiteX4" fmla="*/ 8955 w 9557"/>
              <a:gd name="connsiteY4" fmla="*/ 2233 h 10122"/>
              <a:gd name="connsiteX5" fmla="*/ 9557 w 9557"/>
              <a:gd name="connsiteY5" fmla="*/ 0 h 10122"/>
              <a:gd name="connsiteX0" fmla="*/ 0 w 10000"/>
              <a:gd name="connsiteY0" fmla="*/ 9989 h 10000"/>
              <a:gd name="connsiteX1" fmla="*/ 4569 w 10000"/>
              <a:gd name="connsiteY1" fmla="*/ 9989 h 10000"/>
              <a:gd name="connsiteX2" fmla="*/ 6226 w 10000"/>
              <a:gd name="connsiteY2" fmla="*/ 9829 h 10000"/>
              <a:gd name="connsiteX3" fmla="*/ 7251 w 10000"/>
              <a:gd name="connsiteY3" fmla="*/ 8386 h 10000"/>
              <a:gd name="connsiteX4" fmla="*/ 9370 w 10000"/>
              <a:gd name="connsiteY4" fmla="*/ 2206 h 10000"/>
              <a:gd name="connsiteX5" fmla="*/ 10000 w 10000"/>
              <a:gd name="connsiteY5" fmla="*/ 0 h 10000"/>
              <a:gd name="connsiteX0" fmla="*/ 0 w 10000"/>
              <a:gd name="connsiteY0" fmla="*/ 9989 h 10000"/>
              <a:gd name="connsiteX1" fmla="*/ 4569 w 10000"/>
              <a:gd name="connsiteY1" fmla="*/ 9989 h 10000"/>
              <a:gd name="connsiteX2" fmla="*/ 6226 w 10000"/>
              <a:gd name="connsiteY2" fmla="*/ 9829 h 10000"/>
              <a:gd name="connsiteX3" fmla="*/ 7251 w 10000"/>
              <a:gd name="connsiteY3" fmla="*/ 8386 h 10000"/>
              <a:gd name="connsiteX4" fmla="*/ 9171 w 10000"/>
              <a:gd name="connsiteY4" fmla="*/ 3129 h 10000"/>
              <a:gd name="connsiteX5" fmla="*/ 10000 w 10000"/>
              <a:gd name="connsiteY5" fmla="*/ 0 h 10000"/>
              <a:gd name="connsiteX0" fmla="*/ 0 w 10000"/>
              <a:gd name="connsiteY0" fmla="*/ 9989 h 10140"/>
              <a:gd name="connsiteX1" fmla="*/ 4569 w 10000"/>
              <a:gd name="connsiteY1" fmla="*/ 9989 h 10140"/>
              <a:gd name="connsiteX2" fmla="*/ 6524 w 10000"/>
              <a:gd name="connsiteY2" fmla="*/ 10030 h 10140"/>
              <a:gd name="connsiteX3" fmla="*/ 7251 w 10000"/>
              <a:gd name="connsiteY3" fmla="*/ 8386 h 10140"/>
              <a:gd name="connsiteX4" fmla="*/ 9171 w 10000"/>
              <a:gd name="connsiteY4" fmla="*/ 3129 h 10140"/>
              <a:gd name="connsiteX5" fmla="*/ 10000 w 10000"/>
              <a:gd name="connsiteY5" fmla="*/ 0 h 10140"/>
              <a:gd name="connsiteX0" fmla="*/ 0 w 10000"/>
              <a:gd name="connsiteY0" fmla="*/ 9989 h 10052"/>
              <a:gd name="connsiteX1" fmla="*/ 4569 w 10000"/>
              <a:gd name="connsiteY1" fmla="*/ 9989 h 10052"/>
              <a:gd name="connsiteX2" fmla="*/ 6524 w 10000"/>
              <a:gd name="connsiteY2" fmla="*/ 10030 h 10052"/>
              <a:gd name="connsiteX3" fmla="*/ 7251 w 10000"/>
              <a:gd name="connsiteY3" fmla="*/ 8386 h 10052"/>
              <a:gd name="connsiteX4" fmla="*/ 9171 w 10000"/>
              <a:gd name="connsiteY4" fmla="*/ 3129 h 10052"/>
              <a:gd name="connsiteX5" fmla="*/ 10000 w 10000"/>
              <a:gd name="connsiteY5" fmla="*/ 0 h 10052"/>
              <a:gd name="connsiteX0" fmla="*/ 0 w 10000"/>
              <a:gd name="connsiteY0" fmla="*/ 9989 h 10033"/>
              <a:gd name="connsiteX1" fmla="*/ 4569 w 10000"/>
              <a:gd name="connsiteY1" fmla="*/ 9989 h 10033"/>
              <a:gd name="connsiteX2" fmla="*/ 6524 w 10000"/>
              <a:gd name="connsiteY2" fmla="*/ 10030 h 10033"/>
              <a:gd name="connsiteX3" fmla="*/ 7251 w 10000"/>
              <a:gd name="connsiteY3" fmla="*/ 8386 h 10033"/>
              <a:gd name="connsiteX4" fmla="*/ 9171 w 10000"/>
              <a:gd name="connsiteY4" fmla="*/ 3129 h 10033"/>
              <a:gd name="connsiteX5" fmla="*/ 10000 w 10000"/>
              <a:gd name="connsiteY5" fmla="*/ 0 h 10033"/>
              <a:gd name="connsiteX0" fmla="*/ 0 w 10000"/>
              <a:gd name="connsiteY0" fmla="*/ 9989 h 10033"/>
              <a:gd name="connsiteX1" fmla="*/ 4569 w 10000"/>
              <a:gd name="connsiteY1" fmla="*/ 9989 h 10033"/>
              <a:gd name="connsiteX2" fmla="*/ 6259 w 10000"/>
              <a:gd name="connsiteY2" fmla="*/ 10030 h 10033"/>
              <a:gd name="connsiteX3" fmla="*/ 7251 w 10000"/>
              <a:gd name="connsiteY3" fmla="*/ 8386 h 10033"/>
              <a:gd name="connsiteX4" fmla="*/ 9171 w 10000"/>
              <a:gd name="connsiteY4" fmla="*/ 3129 h 10033"/>
              <a:gd name="connsiteX5" fmla="*/ 10000 w 10000"/>
              <a:gd name="connsiteY5" fmla="*/ 0 h 10033"/>
              <a:gd name="connsiteX0" fmla="*/ 0 w 10000"/>
              <a:gd name="connsiteY0" fmla="*/ 9989 h 10047"/>
              <a:gd name="connsiteX1" fmla="*/ 4569 w 10000"/>
              <a:gd name="connsiteY1" fmla="*/ 9989 h 10047"/>
              <a:gd name="connsiteX2" fmla="*/ 6259 w 10000"/>
              <a:gd name="connsiteY2" fmla="*/ 10030 h 10047"/>
              <a:gd name="connsiteX3" fmla="*/ 7251 w 10000"/>
              <a:gd name="connsiteY3" fmla="*/ 8386 h 10047"/>
              <a:gd name="connsiteX4" fmla="*/ 9171 w 10000"/>
              <a:gd name="connsiteY4" fmla="*/ 3129 h 10047"/>
              <a:gd name="connsiteX5" fmla="*/ 10000 w 10000"/>
              <a:gd name="connsiteY5" fmla="*/ 0 h 10047"/>
              <a:gd name="connsiteX0" fmla="*/ 0 w 10000"/>
              <a:gd name="connsiteY0" fmla="*/ 9989 h 10036"/>
              <a:gd name="connsiteX1" fmla="*/ 4569 w 10000"/>
              <a:gd name="connsiteY1" fmla="*/ 9989 h 10036"/>
              <a:gd name="connsiteX2" fmla="*/ 6259 w 10000"/>
              <a:gd name="connsiteY2" fmla="*/ 10030 h 10036"/>
              <a:gd name="connsiteX3" fmla="*/ 7251 w 10000"/>
              <a:gd name="connsiteY3" fmla="*/ 8386 h 10036"/>
              <a:gd name="connsiteX4" fmla="*/ 9171 w 10000"/>
              <a:gd name="connsiteY4" fmla="*/ 3129 h 10036"/>
              <a:gd name="connsiteX5" fmla="*/ 10000 w 10000"/>
              <a:gd name="connsiteY5" fmla="*/ 0 h 10036"/>
              <a:gd name="connsiteX0" fmla="*/ 0 w 10000"/>
              <a:gd name="connsiteY0" fmla="*/ 9989 h 10149"/>
              <a:gd name="connsiteX1" fmla="*/ 4569 w 10000"/>
              <a:gd name="connsiteY1" fmla="*/ 9989 h 10149"/>
              <a:gd name="connsiteX2" fmla="*/ 6259 w 10000"/>
              <a:gd name="connsiteY2" fmla="*/ 10030 h 10149"/>
              <a:gd name="connsiteX3" fmla="*/ 7450 w 10000"/>
              <a:gd name="connsiteY3" fmla="*/ 8266 h 10149"/>
              <a:gd name="connsiteX4" fmla="*/ 9171 w 10000"/>
              <a:gd name="connsiteY4" fmla="*/ 3129 h 10149"/>
              <a:gd name="connsiteX5" fmla="*/ 10000 w 10000"/>
              <a:gd name="connsiteY5" fmla="*/ 0 h 10149"/>
              <a:gd name="connsiteX0" fmla="*/ 0 w 10000"/>
              <a:gd name="connsiteY0" fmla="*/ 9989 h 10031"/>
              <a:gd name="connsiteX1" fmla="*/ 4569 w 10000"/>
              <a:gd name="connsiteY1" fmla="*/ 9989 h 10031"/>
              <a:gd name="connsiteX2" fmla="*/ 6259 w 10000"/>
              <a:gd name="connsiteY2" fmla="*/ 10030 h 10031"/>
              <a:gd name="connsiteX3" fmla="*/ 7450 w 10000"/>
              <a:gd name="connsiteY3" fmla="*/ 8266 h 10031"/>
              <a:gd name="connsiteX4" fmla="*/ 9171 w 10000"/>
              <a:gd name="connsiteY4" fmla="*/ 3129 h 10031"/>
              <a:gd name="connsiteX5" fmla="*/ 10000 w 10000"/>
              <a:gd name="connsiteY5" fmla="*/ 0 h 10031"/>
              <a:gd name="connsiteX0" fmla="*/ 0 w 5684"/>
              <a:gd name="connsiteY0" fmla="*/ 9989 h 10031"/>
              <a:gd name="connsiteX1" fmla="*/ 253 w 5684"/>
              <a:gd name="connsiteY1" fmla="*/ 9989 h 10031"/>
              <a:gd name="connsiteX2" fmla="*/ 1943 w 5684"/>
              <a:gd name="connsiteY2" fmla="*/ 10030 h 10031"/>
              <a:gd name="connsiteX3" fmla="*/ 3134 w 5684"/>
              <a:gd name="connsiteY3" fmla="*/ 8266 h 10031"/>
              <a:gd name="connsiteX4" fmla="*/ 4855 w 5684"/>
              <a:gd name="connsiteY4" fmla="*/ 3129 h 10031"/>
              <a:gd name="connsiteX5" fmla="*/ 5684 w 5684"/>
              <a:gd name="connsiteY5" fmla="*/ 0 h 1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" h="10031">
                <a:moveTo>
                  <a:pt x="0" y="9989"/>
                </a:moveTo>
                <a:cubicBezTo>
                  <a:pt x="84" y="9989"/>
                  <a:pt x="-71" y="9982"/>
                  <a:pt x="253" y="9989"/>
                </a:cubicBezTo>
                <a:cubicBezTo>
                  <a:pt x="577" y="9996"/>
                  <a:pt x="1463" y="9996"/>
                  <a:pt x="1943" y="10030"/>
                </a:cubicBezTo>
                <a:cubicBezTo>
                  <a:pt x="2423" y="10064"/>
                  <a:pt x="2649" y="9416"/>
                  <a:pt x="3134" y="8266"/>
                </a:cubicBezTo>
                <a:cubicBezTo>
                  <a:pt x="3619" y="7116"/>
                  <a:pt x="4430" y="4506"/>
                  <a:pt x="4855" y="3129"/>
                </a:cubicBezTo>
                <a:cubicBezTo>
                  <a:pt x="5280" y="1752"/>
                  <a:pt x="5270" y="2035"/>
                  <a:pt x="56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7E0C679C-FD14-01E0-4D09-BA9B6799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25" y="5004735"/>
            <a:ext cx="955675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Off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状態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F5C0FAFD-ED72-DFF5-C41F-0DA569F6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753" y="2874210"/>
            <a:ext cx="925513" cy="3714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On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状態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02D06F1-11DE-CA92-5785-8E80841AC2DF}"/>
              </a:ext>
            </a:extLst>
          </p:cNvPr>
          <p:cNvCxnSpPr>
            <a:endCxn id="7" idx="4"/>
          </p:cNvCxnSpPr>
          <p:nvPr/>
        </p:nvCxnSpPr>
        <p:spPr bwMode="auto">
          <a:xfrm flipV="1">
            <a:off x="3460266" y="3867149"/>
            <a:ext cx="20548" cy="108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F4449AE-AB44-1458-1E37-077B568B5ED3}"/>
              </a:ext>
            </a:extLst>
          </p:cNvPr>
          <p:cNvCxnSpPr/>
          <p:nvPr/>
        </p:nvCxnSpPr>
        <p:spPr bwMode="auto">
          <a:xfrm flipH="1">
            <a:off x="2528404" y="3867148"/>
            <a:ext cx="9357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Line 77">
            <a:extLst>
              <a:ext uri="{FF2B5EF4-FFF2-40B4-BE49-F238E27FC236}">
                <a16:creationId xmlns:a16="http://schemas.microsoft.com/office/drawing/2014/main" id="{55494483-F9C1-ADCE-CEDE-144DB7DF91FC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905524" y="4251787"/>
            <a:ext cx="0" cy="5003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7" name="Line 78">
            <a:extLst>
              <a:ext uri="{FF2B5EF4-FFF2-40B4-BE49-F238E27FC236}">
                <a16:creationId xmlns:a16="http://schemas.microsoft.com/office/drawing/2014/main" id="{53393E90-DD88-C7F9-1501-D2318555EB8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829859" y="4503490"/>
            <a:ext cx="6701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8" name="Line 79">
            <a:extLst>
              <a:ext uri="{FF2B5EF4-FFF2-40B4-BE49-F238E27FC236}">
                <a16:creationId xmlns:a16="http://schemas.microsoft.com/office/drawing/2014/main" id="{E3F17F60-4533-33C6-3E4C-9A2EDDFBB41D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5615216" y="4501946"/>
            <a:ext cx="1476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" name="Line 81">
            <a:extLst>
              <a:ext uri="{FF2B5EF4-FFF2-40B4-BE49-F238E27FC236}">
                <a16:creationId xmlns:a16="http://schemas.microsoft.com/office/drawing/2014/main" id="{300FBFCB-AD5C-B6D0-A1F4-0B6DF4B83AE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639015" y="4625380"/>
            <a:ext cx="9265" cy="562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Line 83">
            <a:extLst>
              <a:ext uri="{FF2B5EF4-FFF2-40B4-BE49-F238E27FC236}">
                <a16:creationId xmlns:a16="http://schemas.microsoft.com/office/drawing/2014/main" id="{AB93FB17-CFCF-508A-0336-3698F8D2559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625117" y="3859562"/>
            <a:ext cx="0" cy="543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" name="Line 84">
            <a:extLst>
              <a:ext uri="{FF2B5EF4-FFF2-40B4-BE49-F238E27FC236}">
                <a16:creationId xmlns:a16="http://schemas.microsoft.com/office/drawing/2014/main" id="{528A1179-19B3-6B98-FAEF-E7DE807D0672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760012" y="4009900"/>
            <a:ext cx="2614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Oval 98">
            <a:extLst>
              <a:ext uri="{FF2B5EF4-FFF2-40B4-BE49-F238E27FC236}">
                <a16:creationId xmlns:a16="http://schemas.microsoft.com/office/drawing/2014/main" id="{00F138C6-FDCC-9AF3-EC1B-D6301797A2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7919" y="4173766"/>
            <a:ext cx="2072958" cy="65164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8E6C869-36D1-EF42-1355-21D5BB36102D}"/>
              </a:ext>
            </a:extLst>
          </p:cNvPr>
          <p:cNvSpPr/>
          <p:nvPr/>
        </p:nvSpPr>
        <p:spPr bwMode="auto">
          <a:xfrm rot="16200000">
            <a:off x="5529466" y="4414995"/>
            <a:ext cx="166474" cy="1664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5" name="Line 84">
            <a:extLst>
              <a:ext uri="{FF2B5EF4-FFF2-40B4-BE49-F238E27FC236}">
                <a16:creationId xmlns:a16="http://schemas.microsoft.com/office/drawing/2014/main" id="{EB096801-F40E-F692-C532-FBDFB1252DA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594856" y="5245777"/>
            <a:ext cx="6478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" name="Line 81">
            <a:extLst>
              <a:ext uri="{FF2B5EF4-FFF2-40B4-BE49-F238E27FC236}">
                <a16:creationId xmlns:a16="http://schemas.microsoft.com/office/drawing/2014/main" id="{30278A87-D937-9420-BB22-F044BB1978D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924388" y="6004581"/>
            <a:ext cx="9265" cy="562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" name="Line 81">
            <a:extLst>
              <a:ext uri="{FF2B5EF4-FFF2-40B4-BE49-F238E27FC236}">
                <a16:creationId xmlns:a16="http://schemas.microsoft.com/office/drawing/2014/main" id="{71716032-D58E-3050-8EAF-03C21D65282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923974" y="6216204"/>
            <a:ext cx="0" cy="262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11CD1FF-E71D-6CD6-C94F-4D6A15D1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742" y="4300714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in</a:t>
            </a: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443DF244-AAC5-8C95-68AD-E1F573FC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331" y="2686594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dd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759ED914-D174-9D42-E0D4-76C963CAB1DF}"/>
              </a:ext>
            </a:extLst>
          </p:cNvPr>
          <p:cNvSpPr/>
          <p:nvPr/>
        </p:nvSpPr>
        <p:spPr bwMode="auto">
          <a:xfrm rot="16200000">
            <a:off x="6804851" y="3051922"/>
            <a:ext cx="166474" cy="1664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935052DB-F4AB-0390-0018-D724FB98A65F}"/>
              </a:ext>
            </a:extLst>
          </p:cNvPr>
          <p:cNvSpPr/>
          <p:nvPr/>
        </p:nvSpPr>
        <p:spPr bwMode="auto">
          <a:xfrm rot="16200000">
            <a:off x="6842951" y="4992178"/>
            <a:ext cx="166474" cy="1664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Line 83">
            <a:extLst>
              <a:ext uri="{FF2B5EF4-FFF2-40B4-BE49-F238E27FC236}">
                <a16:creationId xmlns:a16="http://schemas.microsoft.com/office/drawing/2014/main" id="{2E1B4A6A-1409-0EBF-0E6E-040AD6D4C8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211211" y="4800600"/>
            <a:ext cx="0" cy="543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A2F4852F-6178-5EDD-803F-C3A30A33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38" y="4857687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out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BD95A43C-0B0D-5202-27B7-51F7B3D4B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5534" y="3469687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ADD7F7A5-CC53-BF8A-93C5-5AB4378E0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8178" y="5283867"/>
            <a:ext cx="276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B0F96E41-43BF-464C-8C97-AE0C745F3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3395" y="5098110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9">
                <a:extLst>
                  <a:ext uri="{FF2B5EF4-FFF2-40B4-BE49-F238E27FC236}">
                    <a16:creationId xmlns:a16="http://schemas.microsoft.com/office/drawing/2014/main" id="{80A366E9-6FB3-5778-947D-C550C0DBC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425" y="3165204"/>
                <a:ext cx="3227917" cy="801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𝑜𝑢𝑡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𝑖𝑛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𝑠𝐿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𝑑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𝑠𝐿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𝑡𝑟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𝑠𝐿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𝑠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anose="02020609040205080304" pitchFamily="17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9">
                <a:extLst>
                  <a:ext uri="{FF2B5EF4-FFF2-40B4-BE49-F238E27FC236}">
                    <a16:creationId xmlns:a16="http://schemas.microsoft.com/office/drawing/2014/main" id="{80A366E9-6FB3-5778-947D-C550C0DBC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25" y="3165204"/>
                <a:ext cx="3227917" cy="801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10">
            <a:extLst>
              <a:ext uri="{FF2B5EF4-FFF2-40B4-BE49-F238E27FC236}">
                <a16:creationId xmlns:a16="http://schemas.microsoft.com/office/drawing/2014/main" id="{33029A25-BBFC-9046-3313-4B6ED90D8159}"/>
              </a:ext>
            </a:extLst>
          </p:cNvPr>
          <p:cNvSpPr>
            <a:spLocks/>
          </p:cNvSpPr>
          <p:nvPr/>
        </p:nvSpPr>
        <p:spPr bwMode="auto">
          <a:xfrm>
            <a:off x="8109415" y="4353631"/>
            <a:ext cx="2230294" cy="936102"/>
          </a:xfrm>
          <a:custGeom>
            <a:avLst/>
            <a:gdLst>
              <a:gd name="T0" fmla="*/ 0 w 1680"/>
              <a:gd name="T1" fmla="*/ 2147483646 h 964"/>
              <a:gd name="T2" fmla="*/ 2147483646 w 1680"/>
              <a:gd name="T3" fmla="*/ 2147483646 h 964"/>
              <a:gd name="T4" fmla="*/ 2147483646 w 1680"/>
              <a:gd name="T5" fmla="*/ 2147483646 h 964"/>
              <a:gd name="T6" fmla="*/ 2147483646 w 1680"/>
              <a:gd name="T7" fmla="*/ 2147483646 h 964"/>
              <a:gd name="T8" fmla="*/ 2147483646 w 1680"/>
              <a:gd name="T9" fmla="*/ 2147483646 h 964"/>
              <a:gd name="T10" fmla="*/ 2147483646 w 1680"/>
              <a:gd name="T11" fmla="*/ 2147483646 h 964"/>
              <a:gd name="T12" fmla="*/ 2147483646 w 1680"/>
              <a:gd name="T13" fmla="*/ 2147483646 h 9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9823 h 9859"/>
              <a:gd name="connsiteX1" fmla="*/ 3286 w 10000"/>
              <a:gd name="connsiteY1" fmla="*/ 9823 h 9859"/>
              <a:gd name="connsiteX2" fmla="*/ 4429 w 10000"/>
              <a:gd name="connsiteY2" fmla="*/ 9325 h 9859"/>
              <a:gd name="connsiteX3" fmla="*/ 5214 w 10000"/>
              <a:gd name="connsiteY3" fmla="*/ 8163 h 9859"/>
              <a:gd name="connsiteX4" fmla="*/ 6000 w 10000"/>
              <a:gd name="connsiteY4" fmla="*/ 1275 h 9859"/>
              <a:gd name="connsiteX5" fmla="*/ 6857 w 10000"/>
              <a:gd name="connsiteY5" fmla="*/ 113 h 9859"/>
              <a:gd name="connsiteX6" fmla="*/ 10000 w 10000"/>
              <a:gd name="connsiteY6" fmla="*/ 30 h 9859"/>
              <a:gd name="connsiteX0" fmla="*/ 0 w 10000"/>
              <a:gd name="connsiteY0" fmla="*/ 9963 h 9975"/>
              <a:gd name="connsiteX1" fmla="*/ 3286 w 10000"/>
              <a:gd name="connsiteY1" fmla="*/ 9963 h 9975"/>
              <a:gd name="connsiteX2" fmla="*/ 4477 w 10000"/>
              <a:gd name="connsiteY2" fmla="*/ 9795 h 9975"/>
              <a:gd name="connsiteX3" fmla="*/ 5214 w 10000"/>
              <a:gd name="connsiteY3" fmla="*/ 8280 h 9975"/>
              <a:gd name="connsiteX4" fmla="*/ 6000 w 10000"/>
              <a:gd name="connsiteY4" fmla="*/ 1293 h 9975"/>
              <a:gd name="connsiteX5" fmla="*/ 6857 w 10000"/>
              <a:gd name="connsiteY5" fmla="*/ 115 h 9975"/>
              <a:gd name="connsiteX6" fmla="*/ 10000 w 10000"/>
              <a:gd name="connsiteY6" fmla="*/ 30 h 9975"/>
              <a:gd name="connsiteX0" fmla="*/ 0 w 10000"/>
              <a:gd name="connsiteY0" fmla="*/ 9988 h 10000"/>
              <a:gd name="connsiteX1" fmla="*/ 3286 w 10000"/>
              <a:gd name="connsiteY1" fmla="*/ 9988 h 10000"/>
              <a:gd name="connsiteX2" fmla="*/ 4477 w 10000"/>
              <a:gd name="connsiteY2" fmla="*/ 9820 h 10000"/>
              <a:gd name="connsiteX3" fmla="*/ 5214 w 10000"/>
              <a:gd name="connsiteY3" fmla="*/ 8301 h 10000"/>
              <a:gd name="connsiteX4" fmla="*/ 6738 w 10000"/>
              <a:gd name="connsiteY4" fmla="*/ 1802 h 10000"/>
              <a:gd name="connsiteX5" fmla="*/ 6857 w 10000"/>
              <a:gd name="connsiteY5" fmla="*/ 115 h 10000"/>
              <a:gd name="connsiteX6" fmla="*/ 10000 w 10000"/>
              <a:gd name="connsiteY6" fmla="*/ 30 h 10000"/>
              <a:gd name="connsiteX0" fmla="*/ 0 w 10000"/>
              <a:gd name="connsiteY0" fmla="*/ 9958 h 9970"/>
              <a:gd name="connsiteX1" fmla="*/ 3286 w 10000"/>
              <a:gd name="connsiteY1" fmla="*/ 9958 h 9970"/>
              <a:gd name="connsiteX2" fmla="*/ 4477 w 10000"/>
              <a:gd name="connsiteY2" fmla="*/ 9790 h 9970"/>
              <a:gd name="connsiteX3" fmla="*/ 5214 w 10000"/>
              <a:gd name="connsiteY3" fmla="*/ 8271 h 9970"/>
              <a:gd name="connsiteX4" fmla="*/ 6738 w 10000"/>
              <a:gd name="connsiteY4" fmla="*/ 1772 h 9970"/>
              <a:gd name="connsiteX5" fmla="*/ 10000 w 10000"/>
              <a:gd name="connsiteY5" fmla="*/ 0 h 9970"/>
              <a:gd name="connsiteX0" fmla="*/ 0 w 7524"/>
              <a:gd name="connsiteY0" fmla="*/ 10411 h 10423"/>
              <a:gd name="connsiteX1" fmla="*/ 3286 w 7524"/>
              <a:gd name="connsiteY1" fmla="*/ 10411 h 10423"/>
              <a:gd name="connsiteX2" fmla="*/ 4477 w 7524"/>
              <a:gd name="connsiteY2" fmla="*/ 10242 h 10423"/>
              <a:gd name="connsiteX3" fmla="*/ 5214 w 7524"/>
              <a:gd name="connsiteY3" fmla="*/ 8719 h 10423"/>
              <a:gd name="connsiteX4" fmla="*/ 6738 w 7524"/>
              <a:gd name="connsiteY4" fmla="*/ 2200 h 10423"/>
              <a:gd name="connsiteX5" fmla="*/ 7524 w 7524"/>
              <a:gd name="connsiteY5" fmla="*/ 0 h 10423"/>
              <a:gd name="connsiteX0" fmla="*/ 0 w 10000"/>
              <a:gd name="connsiteY0" fmla="*/ 9988 h 9999"/>
              <a:gd name="connsiteX1" fmla="*/ 4367 w 10000"/>
              <a:gd name="connsiteY1" fmla="*/ 9988 h 9999"/>
              <a:gd name="connsiteX2" fmla="*/ 5950 w 10000"/>
              <a:gd name="connsiteY2" fmla="*/ 9826 h 9999"/>
              <a:gd name="connsiteX3" fmla="*/ 6930 w 10000"/>
              <a:gd name="connsiteY3" fmla="*/ 8365 h 9999"/>
              <a:gd name="connsiteX4" fmla="*/ 8955 w 10000"/>
              <a:gd name="connsiteY4" fmla="*/ 2111 h 9999"/>
              <a:gd name="connsiteX5" fmla="*/ 10000 w 10000"/>
              <a:gd name="connsiteY5" fmla="*/ 0 h 9999"/>
              <a:gd name="connsiteX0" fmla="*/ 0 w 9557"/>
              <a:gd name="connsiteY0" fmla="*/ 10111 h 10122"/>
              <a:gd name="connsiteX1" fmla="*/ 4367 w 9557"/>
              <a:gd name="connsiteY1" fmla="*/ 10111 h 10122"/>
              <a:gd name="connsiteX2" fmla="*/ 5950 w 9557"/>
              <a:gd name="connsiteY2" fmla="*/ 9949 h 10122"/>
              <a:gd name="connsiteX3" fmla="*/ 6930 w 9557"/>
              <a:gd name="connsiteY3" fmla="*/ 8488 h 10122"/>
              <a:gd name="connsiteX4" fmla="*/ 8955 w 9557"/>
              <a:gd name="connsiteY4" fmla="*/ 2233 h 10122"/>
              <a:gd name="connsiteX5" fmla="*/ 9557 w 9557"/>
              <a:gd name="connsiteY5" fmla="*/ 0 h 10122"/>
              <a:gd name="connsiteX0" fmla="*/ 0 w 10000"/>
              <a:gd name="connsiteY0" fmla="*/ 9989 h 10000"/>
              <a:gd name="connsiteX1" fmla="*/ 4569 w 10000"/>
              <a:gd name="connsiteY1" fmla="*/ 9989 h 10000"/>
              <a:gd name="connsiteX2" fmla="*/ 6226 w 10000"/>
              <a:gd name="connsiteY2" fmla="*/ 9829 h 10000"/>
              <a:gd name="connsiteX3" fmla="*/ 7251 w 10000"/>
              <a:gd name="connsiteY3" fmla="*/ 8386 h 10000"/>
              <a:gd name="connsiteX4" fmla="*/ 9370 w 10000"/>
              <a:gd name="connsiteY4" fmla="*/ 2206 h 10000"/>
              <a:gd name="connsiteX5" fmla="*/ 10000 w 10000"/>
              <a:gd name="connsiteY5" fmla="*/ 0 h 10000"/>
              <a:gd name="connsiteX0" fmla="*/ 0 w 10000"/>
              <a:gd name="connsiteY0" fmla="*/ 9989 h 10000"/>
              <a:gd name="connsiteX1" fmla="*/ 4569 w 10000"/>
              <a:gd name="connsiteY1" fmla="*/ 9989 h 10000"/>
              <a:gd name="connsiteX2" fmla="*/ 6226 w 10000"/>
              <a:gd name="connsiteY2" fmla="*/ 9829 h 10000"/>
              <a:gd name="connsiteX3" fmla="*/ 7251 w 10000"/>
              <a:gd name="connsiteY3" fmla="*/ 8386 h 10000"/>
              <a:gd name="connsiteX4" fmla="*/ 9171 w 10000"/>
              <a:gd name="connsiteY4" fmla="*/ 3129 h 10000"/>
              <a:gd name="connsiteX5" fmla="*/ 10000 w 10000"/>
              <a:gd name="connsiteY5" fmla="*/ 0 h 10000"/>
              <a:gd name="connsiteX0" fmla="*/ 0 w 10000"/>
              <a:gd name="connsiteY0" fmla="*/ 9989 h 10140"/>
              <a:gd name="connsiteX1" fmla="*/ 4569 w 10000"/>
              <a:gd name="connsiteY1" fmla="*/ 9989 h 10140"/>
              <a:gd name="connsiteX2" fmla="*/ 6524 w 10000"/>
              <a:gd name="connsiteY2" fmla="*/ 10030 h 10140"/>
              <a:gd name="connsiteX3" fmla="*/ 7251 w 10000"/>
              <a:gd name="connsiteY3" fmla="*/ 8386 h 10140"/>
              <a:gd name="connsiteX4" fmla="*/ 9171 w 10000"/>
              <a:gd name="connsiteY4" fmla="*/ 3129 h 10140"/>
              <a:gd name="connsiteX5" fmla="*/ 10000 w 10000"/>
              <a:gd name="connsiteY5" fmla="*/ 0 h 10140"/>
              <a:gd name="connsiteX0" fmla="*/ 0 w 10000"/>
              <a:gd name="connsiteY0" fmla="*/ 9989 h 10052"/>
              <a:gd name="connsiteX1" fmla="*/ 4569 w 10000"/>
              <a:gd name="connsiteY1" fmla="*/ 9989 h 10052"/>
              <a:gd name="connsiteX2" fmla="*/ 6524 w 10000"/>
              <a:gd name="connsiteY2" fmla="*/ 10030 h 10052"/>
              <a:gd name="connsiteX3" fmla="*/ 7251 w 10000"/>
              <a:gd name="connsiteY3" fmla="*/ 8386 h 10052"/>
              <a:gd name="connsiteX4" fmla="*/ 9171 w 10000"/>
              <a:gd name="connsiteY4" fmla="*/ 3129 h 10052"/>
              <a:gd name="connsiteX5" fmla="*/ 10000 w 10000"/>
              <a:gd name="connsiteY5" fmla="*/ 0 h 10052"/>
              <a:gd name="connsiteX0" fmla="*/ 0 w 10000"/>
              <a:gd name="connsiteY0" fmla="*/ 9989 h 10033"/>
              <a:gd name="connsiteX1" fmla="*/ 4569 w 10000"/>
              <a:gd name="connsiteY1" fmla="*/ 9989 h 10033"/>
              <a:gd name="connsiteX2" fmla="*/ 6524 w 10000"/>
              <a:gd name="connsiteY2" fmla="*/ 10030 h 10033"/>
              <a:gd name="connsiteX3" fmla="*/ 7251 w 10000"/>
              <a:gd name="connsiteY3" fmla="*/ 8386 h 10033"/>
              <a:gd name="connsiteX4" fmla="*/ 9171 w 10000"/>
              <a:gd name="connsiteY4" fmla="*/ 3129 h 10033"/>
              <a:gd name="connsiteX5" fmla="*/ 10000 w 10000"/>
              <a:gd name="connsiteY5" fmla="*/ 0 h 10033"/>
              <a:gd name="connsiteX0" fmla="*/ 0 w 10000"/>
              <a:gd name="connsiteY0" fmla="*/ 9989 h 10033"/>
              <a:gd name="connsiteX1" fmla="*/ 4569 w 10000"/>
              <a:gd name="connsiteY1" fmla="*/ 9989 h 10033"/>
              <a:gd name="connsiteX2" fmla="*/ 6259 w 10000"/>
              <a:gd name="connsiteY2" fmla="*/ 10030 h 10033"/>
              <a:gd name="connsiteX3" fmla="*/ 7251 w 10000"/>
              <a:gd name="connsiteY3" fmla="*/ 8386 h 10033"/>
              <a:gd name="connsiteX4" fmla="*/ 9171 w 10000"/>
              <a:gd name="connsiteY4" fmla="*/ 3129 h 10033"/>
              <a:gd name="connsiteX5" fmla="*/ 10000 w 10000"/>
              <a:gd name="connsiteY5" fmla="*/ 0 h 10033"/>
              <a:gd name="connsiteX0" fmla="*/ 0 w 10000"/>
              <a:gd name="connsiteY0" fmla="*/ 9989 h 10047"/>
              <a:gd name="connsiteX1" fmla="*/ 4569 w 10000"/>
              <a:gd name="connsiteY1" fmla="*/ 9989 h 10047"/>
              <a:gd name="connsiteX2" fmla="*/ 6259 w 10000"/>
              <a:gd name="connsiteY2" fmla="*/ 10030 h 10047"/>
              <a:gd name="connsiteX3" fmla="*/ 7251 w 10000"/>
              <a:gd name="connsiteY3" fmla="*/ 8386 h 10047"/>
              <a:gd name="connsiteX4" fmla="*/ 9171 w 10000"/>
              <a:gd name="connsiteY4" fmla="*/ 3129 h 10047"/>
              <a:gd name="connsiteX5" fmla="*/ 10000 w 10000"/>
              <a:gd name="connsiteY5" fmla="*/ 0 h 10047"/>
              <a:gd name="connsiteX0" fmla="*/ 0 w 10000"/>
              <a:gd name="connsiteY0" fmla="*/ 9989 h 10036"/>
              <a:gd name="connsiteX1" fmla="*/ 4569 w 10000"/>
              <a:gd name="connsiteY1" fmla="*/ 9989 h 10036"/>
              <a:gd name="connsiteX2" fmla="*/ 6259 w 10000"/>
              <a:gd name="connsiteY2" fmla="*/ 10030 h 10036"/>
              <a:gd name="connsiteX3" fmla="*/ 7251 w 10000"/>
              <a:gd name="connsiteY3" fmla="*/ 8386 h 10036"/>
              <a:gd name="connsiteX4" fmla="*/ 9171 w 10000"/>
              <a:gd name="connsiteY4" fmla="*/ 3129 h 10036"/>
              <a:gd name="connsiteX5" fmla="*/ 10000 w 10000"/>
              <a:gd name="connsiteY5" fmla="*/ 0 h 10036"/>
              <a:gd name="connsiteX0" fmla="*/ 0 w 10000"/>
              <a:gd name="connsiteY0" fmla="*/ 9989 h 10149"/>
              <a:gd name="connsiteX1" fmla="*/ 4569 w 10000"/>
              <a:gd name="connsiteY1" fmla="*/ 9989 h 10149"/>
              <a:gd name="connsiteX2" fmla="*/ 6259 w 10000"/>
              <a:gd name="connsiteY2" fmla="*/ 10030 h 10149"/>
              <a:gd name="connsiteX3" fmla="*/ 7450 w 10000"/>
              <a:gd name="connsiteY3" fmla="*/ 8266 h 10149"/>
              <a:gd name="connsiteX4" fmla="*/ 9171 w 10000"/>
              <a:gd name="connsiteY4" fmla="*/ 3129 h 10149"/>
              <a:gd name="connsiteX5" fmla="*/ 10000 w 10000"/>
              <a:gd name="connsiteY5" fmla="*/ 0 h 10149"/>
              <a:gd name="connsiteX0" fmla="*/ 0 w 10000"/>
              <a:gd name="connsiteY0" fmla="*/ 9989 h 10031"/>
              <a:gd name="connsiteX1" fmla="*/ 4569 w 10000"/>
              <a:gd name="connsiteY1" fmla="*/ 9989 h 10031"/>
              <a:gd name="connsiteX2" fmla="*/ 6259 w 10000"/>
              <a:gd name="connsiteY2" fmla="*/ 10030 h 10031"/>
              <a:gd name="connsiteX3" fmla="*/ 7450 w 10000"/>
              <a:gd name="connsiteY3" fmla="*/ 8266 h 10031"/>
              <a:gd name="connsiteX4" fmla="*/ 9171 w 10000"/>
              <a:gd name="connsiteY4" fmla="*/ 3129 h 10031"/>
              <a:gd name="connsiteX5" fmla="*/ 10000 w 10000"/>
              <a:gd name="connsiteY5" fmla="*/ 0 h 10031"/>
              <a:gd name="connsiteX0" fmla="*/ 0 w 5684"/>
              <a:gd name="connsiteY0" fmla="*/ 9989 h 10031"/>
              <a:gd name="connsiteX1" fmla="*/ 253 w 5684"/>
              <a:gd name="connsiteY1" fmla="*/ 9989 h 10031"/>
              <a:gd name="connsiteX2" fmla="*/ 1943 w 5684"/>
              <a:gd name="connsiteY2" fmla="*/ 10030 h 10031"/>
              <a:gd name="connsiteX3" fmla="*/ 3134 w 5684"/>
              <a:gd name="connsiteY3" fmla="*/ 8266 h 10031"/>
              <a:gd name="connsiteX4" fmla="*/ 4855 w 5684"/>
              <a:gd name="connsiteY4" fmla="*/ 3129 h 10031"/>
              <a:gd name="connsiteX5" fmla="*/ 5684 w 5684"/>
              <a:gd name="connsiteY5" fmla="*/ 0 h 10031"/>
              <a:gd name="connsiteX0" fmla="*/ 0 w 12048"/>
              <a:gd name="connsiteY0" fmla="*/ 7918 h 7960"/>
              <a:gd name="connsiteX1" fmla="*/ 445 w 12048"/>
              <a:gd name="connsiteY1" fmla="*/ 7918 h 7960"/>
              <a:gd name="connsiteX2" fmla="*/ 3418 w 12048"/>
              <a:gd name="connsiteY2" fmla="*/ 7959 h 7960"/>
              <a:gd name="connsiteX3" fmla="*/ 5514 w 12048"/>
              <a:gd name="connsiteY3" fmla="*/ 6200 h 7960"/>
              <a:gd name="connsiteX4" fmla="*/ 8542 w 12048"/>
              <a:gd name="connsiteY4" fmla="*/ 1079 h 7960"/>
              <a:gd name="connsiteX5" fmla="*/ 12048 w 12048"/>
              <a:gd name="connsiteY5" fmla="*/ 0 h 7960"/>
              <a:gd name="connsiteX0" fmla="*/ 0 w 10000"/>
              <a:gd name="connsiteY0" fmla="*/ 9947 h 10000"/>
              <a:gd name="connsiteX1" fmla="*/ 369 w 10000"/>
              <a:gd name="connsiteY1" fmla="*/ 9947 h 10000"/>
              <a:gd name="connsiteX2" fmla="*/ 2837 w 10000"/>
              <a:gd name="connsiteY2" fmla="*/ 9999 h 10000"/>
              <a:gd name="connsiteX3" fmla="*/ 4577 w 10000"/>
              <a:gd name="connsiteY3" fmla="*/ 7789 h 10000"/>
              <a:gd name="connsiteX4" fmla="*/ 7090 w 10000"/>
              <a:gd name="connsiteY4" fmla="*/ 1356 h 10000"/>
              <a:gd name="connsiteX5" fmla="*/ 10000 w 10000"/>
              <a:gd name="connsiteY5" fmla="*/ 0 h 10000"/>
              <a:gd name="connsiteX0" fmla="*/ 0 w 10995"/>
              <a:gd name="connsiteY0" fmla="*/ 9721 h 9774"/>
              <a:gd name="connsiteX1" fmla="*/ 369 w 10995"/>
              <a:gd name="connsiteY1" fmla="*/ 9721 h 9774"/>
              <a:gd name="connsiteX2" fmla="*/ 2837 w 10995"/>
              <a:gd name="connsiteY2" fmla="*/ 9773 h 9774"/>
              <a:gd name="connsiteX3" fmla="*/ 4577 w 10995"/>
              <a:gd name="connsiteY3" fmla="*/ 7563 h 9774"/>
              <a:gd name="connsiteX4" fmla="*/ 7090 w 10995"/>
              <a:gd name="connsiteY4" fmla="*/ 1130 h 9774"/>
              <a:gd name="connsiteX5" fmla="*/ 10995 w 10995"/>
              <a:gd name="connsiteY5" fmla="*/ 0 h 9774"/>
              <a:gd name="connsiteX0" fmla="*/ 0 w 10000"/>
              <a:gd name="connsiteY0" fmla="*/ 9946 h 10000"/>
              <a:gd name="connsiteX1" fmla="*/ 336 w 10000"/>
              <a:gd name="connsiteY1" fmla="*/ 9946 h 10000"/>
              <a:gd name="connsiteX2" fmla="*/ 2580 w 10000"/>
              <a:gd name="connsiteY2" fmla="*/ 9999 h 10000"/>
              <a:gd name="connsiteX3" fmla="*/ 4163 w 10000"/>
              <a:gd name="connsiteY3" fmla="*/ 7738 h 10000"/>
              <a:gd name="connsiteX4" fmla="*/ 6448 w 10000"/>
              <a:gd name="connsiteY4" fmla="*/ 1156 h 10000"/>
              <a:gd name="connsiteX5" fmla="*/ 1000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46"/>
                </a:moveTo>
                <a:cubicBezTo>
                  <a:pt x="112" y="9946"/>
                  <a:pt x="-95" y="9937"/>
                  <a:pt x="336" y="9946"/>
                </a:cubicBezTo>
                <a:cubicBezTo>
                  <a:pt x="766" y="9955"/>
                  <a:pt x="1943" y="9955"/>
                  <a:pt x="2580" y="9999"/>
                </a:cubicBezTo>
                <a:cubicBezTo>
                  <a:pt x="3218" y="10042"/>
                  <a:pt x="3518" y="9212"/>
                  <a:pt x="4163" y="7738"/>
                </a:cubicBezTo>
                <a:cubicBezTo>
                  <a:pt x="4807" y="6265"/>
                  <a:pt x="5475" y="2445"/>
                  <a:pt x="6448" y="1156"/>
                </a:cubicBezTo>
                <a:cubicBezTo>
                  <a:pt x="7422" y="-133"/>
                  <a:pt x="7867" y="294"/>
                  <a:pt x="1000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Text Box 8">
            <a:extLst>
              <a:ext uri="{FF2B5EF4-FFF2-40B4-BE49-F238E27FC236}">
                <a16:creationId xmlns:a16="http://schemas.microsoft.com/office/drawing/2014/main" id="{8D7337B6-19D7-1376-737D-FE4F08A7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211" y="3993591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V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dd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grpSp>
        <p:nvGrpSpPr>
          <p:cNvPr id="462854" name="グループ化 462853">
            <a:extLst>
              <a:ext uri="{FF2B5EF4-FFF2-40B4-BE49-F238E27FC236}">
                <a16:creationId xmlns:a16="http://schemas.microsoft.com/office/drawing/2014/main" id="{F3EF4DCC-52A5-30B0-124D-A2162D91D5BC}"/>
              </a:ext>
            </a:extLst>
          </p:cNvPr>
          <p:cNvGrpSpPr/>
          <p:nvPr/>
        </p:nvGrpSpPr>
        <p:grpSpPr>
          <a:xfrm rot="2551326">
            <a:off x="6670083" y="3457395"/>
            <a:ext cx="433516" cy="359854"/>
            <a:chOff x="2203989" y="5691817"/>
            <a:chExt cx="720001" cy="656893"/>
          </a:xfrm>
        </p:grpSpPr>
        <p:cxnSp>
          <p:nvCxnSpPr>
            <p:cNvPr id="462849" name="コネクタ: カギ線 462848">
              <a:extLst>
                <a:ext uri="{FF2B5EF4-FFF2-40B4-BE49-F238E27FC236}">
                  <a16:creationId xmlns:a16="http://schemas.microsoft.com/office/drawing/2014/main" id="{77B82949-B013-E790-01A2-1FA5B0988C70}"/>
                </a:ext>
              </a:extLst>
            </p:cNvPr>
            <p:cNvCxnSpPr/>
            <p:nvPr/>
          </p:nvCxnSpPr>
          <p:spPr bwMode="auto">
            <a:xfrm>
              <a:off x="2203989" y="5691817"/>
              <a:ext cx="485176" cy="32947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853" name="コネクタ: カギ線 462852">
              <a:extLst>
                <a:ext uri="{FF2B5EF4-FFF2-40B4-BE49-F238E27FC236}">
                  <a16:creationId xmlns:a16="http://schemas.microsoft.com/office/drawing/2014/main" id="{1FA5310D-53C3-33C5-CEC5-E1C045729D01}"/>
                </a:ext>
              </a:extLst>
            </p:cNvPr>
            <p:cNvCxnSpPr/>
            <p:nvPr/>
          </p:nvCxnSpPr>
          <p:spPr bwMode="auto">
            <a:xfrm>
              <a:off x="2438814" y="6019239"/>
              <a:ext cx="485176" cy="32947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2855" name="Line 84">
            <a:extLst>
              <a:ext uri="{FF2B5EF4-FFF2-40B4-BE49-F238E27FC236}">
                <a16:creationId xmlns:a16="http://schemas.microsoft.com/office/drawing/2014/main" id="{D6635D6E-7874-118F-120C-8665B89CC84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758421" y="3266909"/>
            <a:ext cx="2614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62856" name="正方形/長方形 462855">
            <a:extLst>
              <a:ext uri="{FF2B5EF4-FFF2-40B4-BE49-F238E27FC236}">
                <a16:creationId xmlns:a16="http://schemas.microsoft.com/office/drawing/2014/main" id="{F07675C5-563F-05F9-2B2A-CBE7281D937C}"/>
              </a:ext>
            </a:extLst>
          </p:cNvPr>
          <p:cNvSpPr/>
          <p:nvPr/>
        </p:nvSpPr>
        <p:spPr bwMode="auto">
          <a:xfrm>
            <a:off x="6899881" y="3819291"/>
            <a:ext cx="153066" cy="1773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2857" name="正方形/長方形 462856">
            <a:extLst>
              <a:ext uri="{FF2B5EF4-FFF2-40B4-BE49-F238E27FC236}">
                <a16:creationId xmlns:a16="http://schemas.microsoft.com/office/drawing/2014/main" id="{9BB64C5B-9999-7CDB-EC8C-3C5EB40F7AD0}"/>
              </a:ext>
            </a:extLst>
          </p:cNvPr>
          <p:cNvSpPr/>
          <p:nvPr/>
        </p:nvSpPr>
        <p:spPr bwMode="auto">
          <a:xfrm>
            <a:off x="6720733" y="3284982"/>
            <a:ext cx="153066" cy="1773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2858" name="Line 7">
            <a:extLst>
              <a:ext uri="{FF2B5EF4-FFF2-40B4-BE49-F238E27FC236}">
                <a16:creationId xmlns:a16="http://schemas.microsoft.com/office/drawing/2014/main" id="{62F49821-8A59-FA33-D91F-1EC4C35A6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4259" y="4165264"/>
            <a:ext cx="161913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2860" name="テキスト ボックス 462859">
            <a:extLst>
              <a:ext uri="{FF2B5EF4-FFF2-40B4-BE49-F238E27FC236}">
                <a16:creationId xmlns:a16="http://schemas.microsoft.com/office/drawing/2014/main" id="{CD1A14EF-7CC3-A9BC-5530-0723BFD8602D}"/>
              </a:ext>
            </a:extLst>
          </p:cNvPr>
          <p:cNvSpPr txBox="1"/>
          <p:nvPr/>
        </p:nvSpPr>
        <p:spPr>
          <a:xfrm>
            <a:off x="407368" y="23488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FET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は電圧を電流に変換する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2861" name="テキスト ボックス 462860">
            <a:extLst>
              <a:ext uri="{FF2B5EF4-FFF2-40B4-BE49-F238E27FC236}">
                <a16:creationId xmlns:a16="http://schemas.microsoft.com/office/drawing/2014/main" id="{FA12A310-D47C-8AB8-FFBA-6BB799ADB8B3}"/>
              </a:ext>
            </a:extLst>
          </p:cNvPr>
          <p:cNvSpPr txBox="1"/>
          <p:nvPr/>
        </p:nvSpPr>
        <p:spPr>
          <a:xfrm>
            <a:off x="6120680" y="23488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電圧－電圧アンプ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2862" name="Text Box 8">
            <a:extLst>
              <a:ext uri="{FF2B5EF4-FFF2-40B4-BE49-F238E27FC236}">
                <a16:creationId xmlns:a16="http://schemas.microsoft.com/office/drawing/2014/main" id="{DEA07260-8595-E75C-8D4C-E00A164F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088" y="3429000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R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sH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462863" name="Text Box 8">
            <a:extLst>
              <a:ext uri="{FF2B5EF4-FFF2-40B4-BE49-F238E27FC236}">
                <a16:creationId xmlns:a16="http://schemas.microsoft.com/office/drawing/2014/main" id="{90539724-E80A-1520-0789-1E47301F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563" y="4353631"/>
            <a:ext cx="101863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R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tr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(V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in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)</a:t>
            </a:r>
          </a:p>
        </p:txBody>
      </p:sp>
      <p:sp>
        <p:nvSpPr>
          <p:cNvPr id="462866" name="Line 84">
            <a:extLst>
              <a:ext uri="{FF2B5EF4-FFF2-40B4-BE49-F238E27FC236}">
                <a16:creationId xmlns:a16="http://schemas.microsoft.com/office/drawing/2014/main" id="{50890753-CC8C-3CA8-928F-80199D0EAE3D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6836789" y="6185243"/>
            <a:ext cx="2195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462868" name="グループ化 462867">
            <a:extLst>
              <a:ext uri="{FF2B5EF4-FFF2-40B4-BE49-F238E27FC236}">
                <a16:creationId xmlns:a16="http://schemas.microsoft.com/office/drawing/2014/main" id="{D8B2E671-393E-8043-3610-93EC62660311}"/>
              </a:ext>
            </a:extLst>
          </p:cNvPr>
          <p:cNvGrpSpPr/>
          <p:nvPr/>
        </p:nvGrpSpPr>
        <p:grpSpPr>
          <a:xfrm rot="2551326">
            <a:off x="6692285" y="5618797"/>
            <a:ext cx="433516" cy="359854"/>
            <a:chOff x="2203989" y="5691817"/>
            <a:chExt cx="720001" cy="656893"/>
          </a:xfrm>
        </p:grpSpPr>
        <p:cxnSp>
          <p:nvCxnSpPr>
            <p:cNvPr id="462869" name="コネクタ: カギ線 462868">
              <a:extLst>
                <a:ext uri="{FF2B5EF4-FFF2-40B4-BE49-F238E27FC236}">
                  <a16:creationId xmlns:a16="http://schemas.microsoft.com/office/drawing/2014/main" id="{68859930-1648-E83D-CD17-6F53AD6F8D7D}"/>
                </a:ext>
              </a:extLst>
            </p:cNvPr>
            <p:cNvCxnSpPr/>
            <p:nvPr/>
          </p:nvCxnSpPr>
          <p:spPr bwMode="auto">
            <a:xfrm>
              <a:off x="2203989" y="5691817"/>
              <a:ext cx="485176" cy="32947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870" name="コネクタ: カギ線 462869">
              <a:extLst>
                <a:ext uri="{FF2B5EF4-FFF2-40B4-BE49-F238E27FC236}">
                  <a16:creationId xmlns:a16="http://schemas.microsoft.com/office/drawing/2014/main" id="{49475107-20F7-A956-4117-C80F683AFCA5}"/>
                </a:ext>
              </a:extLst>
            </p:cNvPr>
            <p:cNvCxnSpPr/>
            <p:nvPr/>
          </p:nvCxnSpPr>
          <p:spPr bwMode="auto">
            <a:xfrm>
              <a:off x="2438814" y="6019239"/>
              <a:ext cx="485176" cy="32947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2872" name="正方形/長方形 462871">
            <a:extLst>
              <a:ext uri="{FF2B5EF4-FFF2-40B4-BE49-F238E27FC236}">
                <a16:creationId xmlns:a16="http://schemas.microsoft.com/office/drawing/2014/main" id="{94F43CF8-0706-7D58-02F8-3ACDD9D09C2C}"/>
              </a:ext>
            </a:extLst>
          </p:cNvPr>
          <p:cNvSpPr/>
          <p:nvPr/>
        </p:nvSpPr>
        <p:spPr bwMode="auto">
          <a:xfrm>
            <a:off x="6955743" y="6021288"/>
            <a:ext cx="153066" cy="1773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2873" name="正方形/長方形 462872">
            <a:extLst>
              <a:ext uri="{FF2B5EF4-FFF2-40B4-BE49-F238E27FC236}">
                <a16:creationId xmlns:a16="http://schemas.microsoft.com/office/drawing/2014/main" id="{BEE2731E-032A-61B4-7D53-EF808C8C155C}"/>
              </a:ext>
            </a:extLst>
          </p:cNvPr>
          <p:cNvSpPr/>
          <p:nvPr/>
        </p:nvSpPr>
        <p:spPr bwMode="auto">
          <a:xfrm>
            <a:off x="6758768" y="5392371"/>
            <a:ext cx="153066" cy="1773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2874" name="Text Box 8">
            <a:extLst>
              <a:ext uri="{FF2B5EF4-FFF2-40B4-BE49-F238E27FC236}">
                <a16:creationId xmlns:a16="http://schemas.microsoft.com/office/drawing/2014/main" id="{1DA99F9A-55CE-1718-25C9-E289F4F9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83" y="5649775"/>
            <a:ext cx="517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R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anose="02020609040205080304" pitchFamily="17" charset="-128"/>
                <a:cs typeface="+mn-cs"/>
              </a:rPr>
              <a:t>sL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明朝" panose="02020609040205080304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039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6EB18-4D09-8B9D-8BBE-9E5ADFC2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4">
            <a:extLst>
              <a:ext uri="{FF2B5EF4-FFF2-40B4-BE49-F238E27FC236}">
                <a16:creationId xmlns:a16="http://schemas.microsoft.com/office/drawing/2014/main" id="{44C11ABA-AA48-A76E-D12B-1D84289A1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75232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ランダムアクセスメモリ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DRAM</a:t>
            </a:r>
            <a:endParaRPr lang="ja-JP" altLang="en-US" sz="36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80CA7B-6601-10A5-437B-714BB7EE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364" y="868635"/>
            <a:ext cx="7894638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トランジスタの基本機能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増幅機能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ゲート電圧に電流が比例する領域を利用</a:t>
            </a:r>
            <a:b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スイッチイング機能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ゲート電圧による大きな電流の変調を利用</a:t>
            </a:r>
          </a:p>
        </p:txBody>
      </p:sp>
      <p:sp>
        <p:nvSpPr>
          <p:cNvPr id="1093636" name="Line 75">
            <a:extLst>
              <a:ext uri="{FF2B5EF4-FFF2-40B4-BE49-F238E27FC236}">
                <a16:creationId xmlns:a16="http://schemas.microsoft.com/office/drawing/2014/main" id="{658DC27E-2F6A-7B75-4192-CC81A739A2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383" y="3383675"/>
            <a:ext cx="39345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37" name="Text Box 76">
            <a:extLst>
              <a:ext uri="{FF2B5EF4-FFF2-40B4-BE49-F238E27FC236}">
                <a16:creationId xmlns:a16="http://schemas.microsoft.com/office/drawing/2014/main" id="{1C498F0E-7981-A587-46BC-3333CC58B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09" y="2318183"/>
            <a:ext cx="4314469" cy="46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1Tr1C DRAM</a:t>
            </a:r>
          </a:p>
        </p:txBody>
      </p:sp>
      <p:sp>
        <p:nvSpPr>
          <p:cNvPr id="1093638" name="Line 77">
            <a:extLst>
              <a:ext uri="{FF2B5EF4-FFF2-40B4-BE49-F238E27FC236}">
                <a16:creationId xmlns:a16="http://schemas.microsoft.com/office/drawing/2014/main" id="{742855A5-5D98-D8C0-7B4C-A25B0777B0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1932" y="3423824"/>
            <a:ext cx="0" cy="5003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39" name="Line 78">
            <a:extLst>
              <a:ext uri="{FF2B5EF4-FFF2-40B4-BE49-F238E27FC236}">
                <a16:creationId xmlns:a16="http://schemas.microsoft.com/office/drawing/2014/main" id="{E7C28E10-35EA-4D14-6482-B1C39339D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5298" y="3933407"/>
            <a:ext cx="6701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0" name="Line 79">
            <a:extLst>
              <a:ext uri="{FF2B5EF4-FFF2-40B4-BE49-F238E27FC236}">
                <a16:creationId xmlns:a16="http://schemas.microsoft.com/office/drawing/2014/main" id="{B65A1377-4CA8-912F-B1AD-F2E94ED2F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3809" y="4121798"/>
            <a:ext cx="1476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1" name="Line 80">
            <a:extLst>
              <a:ext uri="{FF2B5EF4-FFF2-40B4-BE49-F238E27FC236}">
                <a16:creationId xmlns:a16="http://schemas.microsoft.com/office/drawing/2014/main" id="{E4C35735-1551-BE37-671E-8C873FE11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7413" y="4393576"/>
            <a:ext cx="802979" cy="8029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2" name="Line 81">
            <a:extLst>
              <a:ext uri="{FF2B5EF4-FFF2-40B4-BE49-F238E27FC236}">
                <a16:creationId xmlns:a16="http://schemas.microsoft.com/office/drawing/2014/main" id="{CF641C82-E980-A064-3669-A83846FF7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0442" y="4131063"/>
            <a:ext cx="9265" cy="562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4" name="Line 82">
            <a:extLst>
              <a:ext uri="{FF2B5EF4-FFF2-40B4-BE49-F238E27FC236}">
                <a16:creationId xmlns:a16="http://schemas.microsoft.com/office/drawing/2014/main" id="{A427D7DC-8E28-CC3C-DC71-E10EB859E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2289" y="4686972"/>
            <a:ext cx="13681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5" name="Line 83">
            <a:extLst>
              <a:ext uri="{FF2B5EF4-FFF2-40B4-BE49-F238E27FC236}">
                <a16:creationId xmlns:a16="http://schemas.microsoft.com/office/drawing/2014/main" id="{DD5837B0-CA93-6B77-E868-40DC67CD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538" y="4121798"/>
            <a:ext cx="0" cy="543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6" name="Line 84">
            <a:extLst>
              <a:ext uri="{FF2B5EF4-FFF2-40B4-BE49-F238E27FC236}">
                <a16:creationId xmlns:a16="http://schemas.microsoft.com/office/drawing/2014/main" id="{CB9DC370-ACAF-B576-40CB-0A4F4FEE75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3273" y="4659177"/>
            <a:ext cx="5157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8" name="Line 85">
            <a:extLst>
              <a:ext uri="{FF2B5EF4-FFF2-40B4-BE49-F238E27FC236}">
                <a16:creationId xmlns:a16="http://schemas.microsoft.com/office/drawing/2014/main" id="{76C36478-EE0B-C564-CA1B-01FDDF42E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944" y="4643735"/>
            <a:ext cx="3088" cy="735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49" name="Line 86">
            <a:extLst>
              <a:ext uri="{FF2B5EF4-FFF2-40B4-BE49-F238E27FC236}">
                <a16:creationId xmlns:a16="http://schemas.microsoft.com/office/drawing/2014/main" id="{6CB618CF-0BFF-7E47-E594-55C1B7B16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17" y="6243517"/>
            <a:ext cx="626941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0" name="Line 87">
            <a:extLst>
              <a:ext uri="{FF2B5EF4-FFF2-40B4-BE49-F238E27FC236}">
                <a16:creationId xmlns:a16="http://schemas.microsoft.com/office/drawing/2014/main" id="{9E2C2F18-A5C0-DD91-9554-DFEC3DEB86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5199" y="6320726"/>
            <a:ext cx="404578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1" name="Line 88">
            <a:extLst>
              <a:ext uri="{FF2B5EF4-FFF2-40B4-BE49-F238E27FC236}">
                <a16:creationId xmlns:a16="http://schemas.microsoft.com/office/drawing/2014/main" id="{3F2CA6A5-52D4-3FF0-6EF1-463486EBF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9320" y="6394847"/>
            <a:ext cx="256336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2" name="Line 89">
            <a:extLst>
              <a:ext uri="{FF2B5EF4-FFF2-40B4-BE49-F238E27FC236}">
                <a16:creationId xmlns:a16="http://schemas.microsoft.com/office/drawing/2014/main" id="{9F3524D0-9869-BB4E-CBED-2490531F5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934" y="5381858"/>
            <a:ext cx="423108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3" name="Line 90">
            <a:extLst>
              <a:ext uri="{FF2B5EF4-FFF2-40B4-BE49-F238E27FC236}">
                <a16:creationId xmlns:a16="http://schemas.microsoft.com/office/drawing/2014/main" id="{6653EAEC-68F2-CEDA-929B-A3D05693D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934" y="5520835"/>
            <a:ext cx="423108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4" name="Line 91">
            <a:extLst>
              <a:ext uri="{FF2B5EF4-FFF2-40B4-BE49-F238E27FC236}">
                <a16:creationId xmlns:a16="http://schemas.microsoft.com/office/drawing/2014/main" id="{905CDF11-3745-762B-80F0-0B77B853A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9767" y="5523924"/>
            <a:ext cx="12354" cy="725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57" name="Text Box 94">
            <a:extLst>
              <a:ext uri="{FF2B5EF4-FFF2-40B4-BE49-F238E27FC236}">
                <a16:creationId xmlns:a16="http://schemas.microsoft.com/office/drawing/2014/main" id="{B6454059-9F36-5F09-594E-955BFEDD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65" y="2818501"/>
            <a:ext cx="3230447" cy="3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ワード線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書込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93658" name="Text Box 95">
            <a:extLst>
              <a:ext uri="{FF2B5EF4-FFF2-40B4-BE49-F238E27FC236}">
                <a16:creationId xmlns:a16="http://schemas.microsoft.com/office/drawing/2014/main" id="{627AC17F-D4F9-8C56-AE10-4E0B7A34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80" y="5082285"/>
            <a:ext cx="3823417" cy="8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データ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ビット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線</a:t>
            </a:r>
            <a:b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書込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破壊読出し</a:t>
            </a: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93659" name="Text Box 96">
            <a:extLst>
              <a:ext uri="{FF2B5EF4-FFF2-40B4-BE49-F238E27FC236}">
                <a16:creationId xmlns:a16="http://schemas.microsoft.com/office/drawing/2014/main" id="{06F9449C-DE19-AA97-B360-B454EDB5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191" y="5091550"/>
            <a:ext cx="3452811" cy="7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キャパシタ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メモリーノード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093660" name="Text Box 97">
            <a:extLst>
              <a:ext uri="{FF2B5EF4-FFF2-40B4-BE49-F238E27FC236}">
                <a16:creationId xmlns:a16="http://schemas.microsoft.com/office/drawing/2014/main" id="{49AE00DD-11A2-71FD-5A03-B7F4EE75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414" y="3460884"/>
            <a:ext cx="3032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トランジスタ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3661" name="Oval 98">
            <a:extLst>
              <a:ext uri="{FF2B5EF4-FFF2-40B4-BE49-F238E27FC236}">
                <a16:creationId xmlns:a16="http://schemas.microsoft.com/office/drawing/2014/main" id="{D4E4AA2D-4C03-5BCA-F94A-ACD805A3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08" y="3717032"/>
            <a:ext cx="2072958" cy="651649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2850" name="楕円 462849">
            <a:extLst>
              <a:ext uri="{FF2B5EF4-FFF2-40B4-BE49-F238E27FC236}">
                <a16:creationId xmlns:a16="http://schemas.microsoft.com/office/drawing/2014/main" id="{744D409B-F183-6865-95AC-56EF4FD2DA81}"/>
              </a:ext>
            </a:extLst>
          </p:cNvPr>
          <p:cNvSpPr/>
          <p:nvPr/>
        </p:nvSpPr>
        <p:spPr bwMode="auto">
          <a:xfrm>
            <a:off x="5337649" y="3297925"/>
            <a:ext cx="166474" cy="1664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62851" name="楕円 462850">
            <a:extLst>
              <a:ext uri="{FF2B5EF4-FFF2-40B4-BE49-F238E27FC236}">
                <a16:creationId xmlns:a16="http://schemas.microsoft.com/office/drawing/2014/main" id="{917FEC7A-E1DE-E4DE-3FC9-6187B142519B}"/>
              </a:ext>
            </a:extLst>
          </p:cNvPr>
          <p:cNvSpPr/>
          <p:nvPr/>
        </p:nvSpPr>
        <p:spPr bwMode="auto">
          <a:xfrm>
            <a:off x="3569523" y="4591176"/>
            <a:ext cx="166474" cy="16647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25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86">
            <a:extLst>
              <a:ext uri="{FF2B5EF4-FFF2-40B4-BE49-F238E27FC236}">
                <a16:creationId xmlns:a16="http://schemas.microsoft.com/office/drawing/2014/main" id="{810FA4A5-2734-470A-F1D7-CEA8A829D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7412" y="1809254"/>
            <a:ext cx="626941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Line 87">
            <a:extLst>
              <a:ext uri="{FF2B5EF4-FFF2-40B4-BE49-F238E27FC236}">
                <a16:creationId xmlns:a16="http://schemas.microsoft.com/office/drawing/2014/main" id="{165A9C1F-74FC-ECC7-2044-2236ADFED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409" y="1881700"/>
            <a:ext cx="404578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Line 88">
            <a:extLst>
              <a:ext uri="{FF2B5EF4-FFF2-40B4-BE49-F238E27FC236}">
                <a16:creationId xmlns:a16="http://schemas.microsoft.com/office/drawing/2014/main" id="{723A03D0-1A70-9966-9C8E-AA0D686EC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6530" y="1955821"/>
            <a:ext cx="256336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Line 86">
            <a:extLst>
              <a:ext uri="{FF2B5EF4-FFF2-40B4-BE49-F238E27FC236}">
                <a16:creationId xmlns:a16="http://schemas.microsoft.com/office/drawing/2014/main" id="{1ED0CCE9-0634-8458-026E-D4BFB35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64721" y="1365172"/>
            <a:ext cx="5090" cy="453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21455" name="Group 421"/>
          <p:cNvGrpSpPr>
            <a:grpSpLocks/>
          </p:cNvGrpSpPr>
          <p:nvPr/>
        </p:nvGrpSpPr>
        <p:grpSpPr bwMode="auto">
          <a:xfrm>
            <a:off x="6509555" y="1139746"/>
            <a:ext cx="765177" cy="381000"/>
            <a:chOff x="172" y="3744"/>
            <a:chExt cx="482" cy="240"/>
          </a:xfrm>
        </p:grpSpPr>
        <p:grpSp>
          <p:nvGrpSpPr>
            <p:cNvPr id="221476" name="Group 422"/>
            <p:cNvGrpSpPr>
              <a:grpSpLocks/>
            </p:cNvGrpSpPr>
            <p:nvPr/>
          </p:nvGrpSpPr>
          <p:grpSpPr bwMode="auto">
            <a:xfrm>
              <a:off x="172" y="3744"/>
              <a:ext cx="482" cy="240"/>
              <a:chOff x="172" y="3744"/>
              <a:chExt cx="482" cy="240"/>
            </a:xfrm>
          </p:grpSpPr>
          <p:grpSp>
            <p:nvGrpSpPr>
              <p:cNvPr id="221482" name="Group 423"/>
              <p:cNvGrpSpPr>
                <a:grpSpLocks/>
              </p:cNvGrpSpPr>
              <p:nvPr/>
            </p:nvGrpSpPr>
            <p:grpSpPr bwMode="auto">
              <a:xfrm>
                <a:off x="172" y="3744"/>
                <a:ext cx="482" cy="240"/>
                <a:chOff x="172" y="3744"/>
                <a:chExt cx="482" cy="240"/>
              </a:xfrm>
            </p:grpSpPr>
            <p:sp>
              <p:nvSpPr>
                <p:cNvPr id="221484" name="Oval 424"/>
                <p:cNvSpPr>
                  <a:spLocks noChangeArrowheads="1"/>
                </p:cNvSpPr>
                <p:nvPr/>
              </p:nvSpPr>
              <p:spPr bwMode="auto">
                <a:xfrm>
                  <a:off x="510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485" name="Rectangle 425"/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486" name="Oval 426"/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1483" name="Rectangle 427"/>
              <p:cNvSpPr>
                <a:spLocks noChangeArrowheads="1"/>
              </p:cNvSpPr>
              <p:nvPr/>
            </p:nvSpPr>
            <p:spPr bwMode="auto">
              <a:xfrm>
                <a:off x="528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1477" name="Group 428"/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221478" name="Oval 429"/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79" name="Rectangle 430"/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80" name="Oval 431"/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81" name="Rectangle 432"/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1186" name="Line 2"/>
          <p:cNvSpPr>
            <a:spLocks noChangeShapeType="1"/>
          </p:cNvSpPr>
          <p:nvPr/>
        </p:nvSpPr>
        <p:spPr bwMode="auto">
          <a:xfrm flipH="1">
            <a:off x="3551784" y="73437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grpSp>
        <p:nvGrpSpPr>
          <p:cNvPr id="221187" name="Group 3"/>
          <p:cNvGrpSpPr>
            <a:grpSpLocks/>
          </p:cNvGrpSpPr>
          <p:nvPr/>
        </p:nvGrpSpPr>
        <p:grpSpPr bwMode="auto">
          <a:xfrm>
            <a:off x="122785" y="3429001"/>
            <a:ext cx="4657725" cy="619125"/>
            <a:chOff x="1488" y="1056"/>
            <a:chExt cx="2934" cy="390"/>
          </a:xfrm>
        </p:grpSpPr>
        <p:grpSp>
          <p:nvGrpSpPr>
            <p:cNvPr id="221631" name="Group 4"/>
            <p:cNvGrpSpPr>
              <a:grpSpLocks/>
            </p:cNvGrpSpPr>
            <p:nvPr/>
          </p:nvGrpSpPr>
          <p:grpSpPr bwMode="auto">
            <a:xfrm>
              <a:off x="2070" y="1056"/>
              <a:ext cx="2352" cy="384"/>
              <a:chOff x="-768" y="672"/>
              <a:chExt cx="2352" cy="384"/>
            </a:xfrm>
          </p:grpSpPr>
          <p:sp>
            <p:nvSpPr>
              <p:cNvPr id="221634" name="Freeform 5"/>
              <p:cNvSpPr>
                <a:spLocks/>
              </p:cNvSpPr>
              <p:nvPr/>
            </p:nvSpPr>
            <p:spPr bwMode="auto">
              <a:xfrm rot="-5374692">
                <a:off x="312" y="-264"/>
                <a:ext cx="288" cy="2256"/>
              </a:xfrm>
              <a:custGeom>
                <a:avLst/>
                <a:gdLst>
                  <a:gd name="T0" fmla="*/ 0 w 144"/>
                  <a:gd name="T1" fmla="*/ 0 h 1344"/>
                  <a:gd name="T2" fmla="*/ 9216 w 144"/>
                  <a:gd name="T3" fmla="*/ 2142 h 1344"/>
                  <a:gd name="T4" fmla="*/ 0 w 144"/>
                  <a:gd name="T5" fmla="*/ 4294 h 1344"/>
                  <a:gd name="T6" fmla="*/ 9216 w 144"/>
                  <a:gd name="T7" fmla="*/ 6439 h 1344"/>
                  <a:gd name="T8" fmla="*/ 0 w 144"/>
                  <a:gd name="T9" fmla="*/ 8599 h 1344"/>
                  <a:gd name="T10" fmla="*/ 9216 w 144"/>
                  <a:gd name="T11" fmla="*/ 10741 h 1344"/>
                  <a:gd name="T12" fmla="*/ 0 w 144"/>
                  <a:gd name="T13" fmla="*/ 12881 h 1344"/>
                  <a:gd name="T14" fmla="*/ 9216 w 144"/>
                  <a:gd name="T15" fmla="*/ 15032 h 1344"/>
                  <a:gd name="T16" fmla="*/ 0 w 144"/>
                  <a:gd name="T17" fmla="*/ 17179 h 1344"/>
                  <a:gd name="T18" fmla="*/ 9216 w 144"/>
                  <a:gd name="T19" fmla="*/ 19325 h 1344"/>
                  <a:gd name="T20" fmla="*/ 0 w 144"/>
                  <a:gd name="T21" fmla="*/ 21467 h 1344"/>
                  <a:gd name="T22" fmla="*/ 9216 w 144"/>
                  <a:gd name="T23" fmla="*/ 23623 h 1344"/>
                  <a:gd name="T24" fmla="*/ 0 w 144"/>
                  <a:gd name="T25" fmla="*/ 25773 h 1344"/>
                  <a:gd name="T26" fmla="*/ 9216 w 144"/>
                  <a:gd name="T27" fmla="*/ 27923 h 1344"/>
                  <a:gd name="T28" fmla="*/ 0 w 144"/>
                  <a:gd name="T29" fmla="*/ 30067 h 13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1344"/>
                  <a:gd name="T47" fmla="*/ 144 w 144"/>
                  <a:gd name="T48" fmla="*/ 1344 h 13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1344">
                    <a:moveTo>
                      <a:pt x="0" y="0"/>
                    </a:moveTo>
                    <a:cubicBezTo>
                      <a:pt x="72" y="32"/>
                      <a:pt x="144" y="64"/>
                      <a:pt x="144" y="96"/>
                    </a:cubicBezTo>
                    <a:cubicBezTo>
                      <a:pt x="144" y="128"/>
                      <a:pt x="0" y="160"/>
                      <a:pt x="0" y="192"/>
                    </a:cubicBezTo>
                    <a:cubicBezTo>
                      <a:pt x="0" y="224"/>
                      <a:pt x="144" y="256"/>
                      <a:pt x="144" y="288"/>
                    </a:cubicBezTo>
                    <a:cubicBezTo>
                      <a:pt x="144" y="320"/>
                      <a:pt x="0" y="352"/>
                      <a:pt x="0" y="384"/>
                    </a:cubicBezTo>
                    <a:cubicBezTo>
                      <a:pt x="0" y="416"/>
                      <a:pt x="144" y="448"/>
                      <a:pt x="144" y="480"/>
                    </a:cubicBezTo>
                    <a:cubicBezTo>
                      <a:pt x="144" y="512"/>
                      <a:pt x="0" y="544"/>
                      <a:pt x="0" y="576"/>
                    </a:cubicBezTo>
                    <a:cubicBezTo>
                      <a:pt x="0" y="608"/>
                      <a:pt x="144" y="640"/>
                      <a:pt x="144" y="672"/>
                    </a:cubicBezTo>
                    <a:cubicBezTo>
                      <a:pt x="144" y="704"/>
                      <a:pt x="0" y="736"/>
                      <a:pt x="0" y="768"/>
                    </a:cubicBezTo>
                    <a:cubicBezTo>
                      <a:pt x="0" y="800"/>
                      <a:pt x="144" y="832"/>
                      <a:pt x="144" y="864"/>
                    </a:cubicBezTo>
                    <a:cubicBezTo>
                      <a:pt x="144" y="896"/>
                      <a:pt x="0" y="928"/>
                      <a:pt x="0" y="960"/>
                    </a:cubicBezTo>
                    <a:cubicBezTo>
                      <a:pt x="0" y="992"/>
                      <a:pt x="144" y="1024"/>
                      <a:pt x="144" y="1056"/>
                    </a:cubicBezTo>
                    <a:cubicBezTo>
                      <a:pt x="144" y="1088"/>
                      <a:pt x="0" y="1120"/>
                      <a:pt x="0" y="1152"/>
                    </a:cubicBezTo>
                    <a:cubicBezTo>
                      <a:pt x="0" y="1184"/>
                      <a:pt x="144" y="1216"/>
                      <a:pt x="144" y="1248"/>
                    </a:cubicBezTo>
                    <a:cubicBezTo>
                      <a:pt x="144" y="1280"/>
                      <a:pt x="24" y="1328"/>
                      <a:pt x="0" y="13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21635" name="Rectangle 6"/>
              <p:cNvSpPr>
                <a:spLocks noChangeArrowheads="1"/>
              </p:cNvSpPr>
              <p:nvPr/>
            </p:nvSpPr>
            <p:spPr bwMode="auto">
              <a:xfrm>
                <a:off x="-768" y="672"/>
                <a:ext cx="1632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1632" name="Freeform 7"/>
            <p:cNvSpPr>
              <a:spLocks/>
            </p:cNvSpPr>
            <p:nvPr/>
          </p:nvSpPr>
          <p:spPr bwMode="auto">
            <a:xfrm>
              <a:off x="1512" y="1188"/>
              <a:ext cx="2208" cy="122"/>
            </a:xfrm>
            <a:custGeom>
              <a:avLst/>
              <a:gdLst>
                <a:gd name="T0" fmla="*/ 0 w 2208"/>
                <a:gd name="T1" fmla="*/ 4 h 230"/>
                <a:gd name="T2" fmla="*/ 174 w 2208"/>
                <a:gd name="T3" fmla="*/ 0 h 230"/>
                <a:gd name="T4" fmla="*/ 300 w 2208"/>
                <a:gd name="T5" fmla="*/ 4 h 230"/>
                <a:gd name="T6" fmla="*/ 534 w 2208"/>
                <a:gd name="T7" fmla="*/ 1 h 230"/>
                <a:gd name="T8" fmla="*/ 636 w 2208"/>
                <a:gd name="T9" fmla="*/ 5 h 230"/>
                <a:gd name="T10" fmla="*/ 816 w 2208"/>
                <a:gd name="T11" fmla="*/ 1 h 230"/>
                <a:gd name="T12" fmla="*/ 918 w 2208"/>
                <a:gd name="T13" fmla="*/ 5 h 230"/>
                <a:gd name="T14" fmla="*/ 1128 w 2208"/>
                <a:gd name="T15" fmla="*/ 1 h 230"/>
                <a:gd name="T16" fmla="*/ 1260 w 2208"/>
                <a:gd name="T17" fmla="*/ 5 h 230"/>
                <a:gd name="T18" fmla="*/ 1452 w 2208"/>
                <a:gd name="T19" fmla="*/ 1 h 230"/>
                <a:gd name="T20" fmla="*/ 1608 w 2208"/>
                <a:gd name="T21" fmla="*/ 5 h 230"/>
                <a:gd name="T22" fmla="*/ 1788 w 2208"/>
                <a:gd name="T23" fmla="*/ 1 h 230"/>
                <a:gd name="T24" fmla="*/ 1926 w 2208"/>
                <a:gd name="T25" fmla="*/ 5 h 230"/>
                <a:gd name="T26" fmla="*/ 2124 w 2208"/>
                <a:gd name="T27" fmla="*/ 1 h 230"/>
                <a:gd name="T28" fmla="*/ 2208 w 2208"/>
                <a:gd name="T29" fmla="*/ 5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8"/>
                <a:gd name="T46" fmla="*/ 0 h 230"/>
                <a:gd name="T47" fmla="*/ 2208 w 2208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8" h="230">
                  <a:moveTo>
                    <a:pt x="0" y="204"/>
                  </a:moveTo>
                  <a:cubicBezTo>
                    <a:pt x="27" y="170"/>
                    <a:pt x="124" y="0"/>
                    <a:pt x="174" y="0"/>
                  </a:cubicBezTo>
                  <a:cubicBezTo>
                    <a:pt x="224" y="0"/>
                    <a:pt x="240" y="202"/>
                    <a:pt x="300" y="204"/>
                  </a:cubicBezTo>
                  <a:cubicBezTo>
                    <a:pt x="360" y="206"/>
                    <a:pt x="478" y="9"/>
                    <a:pt x="534" y="12"/>
                  </a:cubicBezTo>
                  <a:cubicBezTo>
                    <a:pt x="590" y="15"/>
                    <a:pt x="589" y="221"/>
                    <a:pt x="636" y="222"/>
                  </a:cubicBezTo>
                  <a:cubicBezTo>
                    <a:pt x="683" y="223"/>
                    <a:pt x="769" y="19"/>
                    <a:pt x="816" y="18"/>
                  </a:cubicBezTo>
                  <a:cubicBezTo>
                    <a:pt x="863" y="17"/>
                    <a:pt x="866" y="217"/>
                    <a:pt x="918" y="216"/>
                  </a:cubicBezTo>
                  <a:cubicBezTo>
                    <a:pt x="970" y="215"/>
                    <a:pt x="1071" y="10"/>
                    <a:pt x="1128" y="12"/>
                  </a:cubicBezTo>
                  <a:cubicBezTo>
                    <a:pt x="1185" y="14"/>
                    <a:pt x="1206" y="228"/>
                    <a:pt x="1260" y="228"/>
                  </a:cubicBezTo>
                  <a:cubicBezTo>
                    <a:pt x="1314" y="228"/>
                    <a:pt x="1394" y="14"/>
                    <a:pt x="1452" y="12"/>
                  </a:cubicBezTo>
                  <a:cubicBezTo>
                    <a:pt x="1510" y="10"/>
                    <a:pt x="1552" y="217"/>
                    <a:pt x="1608" y="216"/>
                  </a:cubicBezTo>
                  <a:cubicBezTo>
                    <a:pt x="1664" y="215"/>
                    <a:pt x="1735" y="4"/>
                    <a:pt x="1788" y="6"/>
                  </a:cubicBezTo>
                  <a:cubicBezTo>
                    <a:pt x="1841" y="8"/>
                    <a:pt x="1870" y="226"/>
                    <a:pt x="1926" y="228"/>
                  </a:cubicBezTo>
                  <a:cubicBezTo>
                    <a:pt x="1982" y="230"/>
                    <a:pt x="2077" y="19"/>
                    <a:pt x="2124" y="18"/>
                  </a:cubicBezTo>
                  <a:cubicBezTo>
                    <a:pt x="2171" y="17"/>
                    <a:pt x="2191" y="180"/>
                    <a:pt x="2208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33" name="Rectangle 8"/>
            <p:cNvSpPr>
              <a:spLocks noChangeArrowheads="1"/>
            </p:cNvSpPr>
            <p:nvPr/>
          </p:nvSpPr>
          <p:spPr bwMode="auto">
            <a:xfrm>
              <a:off x="1488" y="1062"/>
              <a:ext cx="148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1188" name="Freeform 9"/>
          <p:cNvSpPr>
            <a:spLocks/>
          </p:cNvSpPr>
          <p:nvPr/>
        </p:nvSpPr>
        <p:spPr bwMode="auto">
          <a:xfrm>
            <a:off x="884784" y="5486401"/>
            <a:ext cx="3505200" cy="193675"/>
          </a:xfrm>
          <a:custGeom>
            <a:avLst/>
            <a:gdLst>
              <a:gd name="T0" fmla="*/ 0 w 2208"/>
              <a:gd name="T1" fmla="*/ 2147483646 h 230"/>
              <a:gd name="T2" fmla="*/ 2147483646 w 2208"/>
              <a:gd name="T3" fmla="*/ 0 h 230"/>
              <a:gd name="T4" fmla="*/ 2147483646 w 2208"/>
              <a:gd name="T5" fmla="*/ 2147483646 h 230"/>
              <a:gd name="T6" fmla="*/ 2147483646 w 2208"/>
              <a:gd name="T7" fmla="*/ 2147483646 h 230"/>
              <a:gd name="T8" fmla="*/ 2147483646 w 2208"/>
              <a:gd name="T9" fmla="*/ 2147483646 h 230"/>
              <a:gd name="T10" fmla="*/ 2147483646 w 2208"/>
              <a:gd name="T11" fmla="*/ 2147483646 h 230"/>
              <a:gd name="T12" fmla="*/ 2147483646 w 2208"/>
              <a:gd name="T13" fmla="*/ 2147483646 h 230"/>
              <a:gd name="T14" fmla="*/ 2147483646 w 2208"/>
              <a:gd name="T15" fmla="*/ 2147483646 h 230"/>
              <a:gd name="T16" fmla="*/ 2147483646 w 2208"/>
              <a:gd name="T17" fmla="*/ 2147483646 h 230"/>
              <a:gd name="T18" fmla="*/ 2147483646 w 2208"/>
              <a:gd name="T19" fmla="*/ 2147483646 h 230"/>
              <a:gd name="T20" fmla="*/ 2147483646 w 2208"/>
              <a:gd name="T21" fmla="*/ 2147483646 h 230"/>
              <a:gd name="T22" fmla="*/ 2147483646 w 2208"/>
              <a:gd name="T23" fmla="*/ 2147483646 h 230"/>
              <a:gd name="T24" fmla="*/ 2147483646 w 2208"/>
              <a:gd name="T25" fmla="*/ 2147483646 h 230"/>
              <a:gd name="T26" fmla="*/ 2147483646 w 2208"/>
              <a:gd name="T27" fmla="*/ 2147483646 h 230"/>
              <a:gd name="T28" fmla="*/ 2147483646 w 2208"/>
              <a:gd name="T29" fmla="*/ 2147483646 h 2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08"/>
              <a:gd name="T46" fmla="*/ 0 h 230"/>
              <a:gd name="T47" fmla="*/ 2208 w 2208"/>
              <a:gd name="T48" fmla="*/ 230 h 2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08" h="230">
                <a:moveTo>
                  <a:pt x="0" y="204"/>
                </a:moveTo>
                <a:cubicBezTo>
                  <a:pt x="27" y="170"/>
                  <a:pt x="124" y="0"/>
                  <a:pt x="174" y="0"/>
                </a:cubicBezTo>
                <a:cubicBezTo>
                  <a:pt x="224" y="0"/>
                  <a:pt x="240" y="202"/>
                  <a:pt x="300" y="204"/>
                </a:cubicBezTo>
                <a:cubicBezTo>
                  <a:pt x="360" y="206"/>
                  <a:pt x="478" y="9"/>
                  <a:pt x="534" y="12"/>
                </a:cubicBezTo>
                <a:cubicBezTo>
                  <a:pt x="590" y="15"/>
                  <a:pt x="589" y="221"/>
                  <a:pt x="636" y="222"/>
                </a:cubicBezTo>
                <a:cubicBezTo>
                  <a:pt x="683" y="223"/>
                  <a:pt x="769" y="19"/>
                  <a:pt x="816" y="18"/>
                </a:cubicBezTo>
                <a:cubicBezTo>
                  <a:pt x="863" y="17"/>
                  <a:pt x="866" y="217"/>
                  <a:pt x="918" y="216"/>
                </a:cubicBezTo>
                <a:cubicBezTo>
                  <a:pt x="970" y="215"/>
                  <a:pt x="1071" y="10"/>
                  <a:pt x="1128" y="12"/>
                </a:cubicBezTo>
                <a:cubicBezTo>
                  <a:pt x="1185" y="14"/>
                  <a:pt x="1206" y="228"/>
                  <a:pt x="1260" y="228"/>
                </a:cubicBezTo>
                <a:cubicBezTo>
                  <a:pt x="1314" y="228"/>
                  <a:pt x="1394" y="14"/>
                  <a:pt x="1452" y="12"/>
                </a:cubicBezTo>
                <a:cubicBezTo>
                  <a:pt x="1510" y="10"/>
                  <a:pt x="1552" y="217"/>
                  <a:pt x="1608" y="216"/>
                </a:cubicBezTo>
                <a:cubicBezTo>
                  <a:pt x="1664" y="215"/>
                  <a:pt x="1735" y="4"/>
                  <a:pt x="1788" y="6"/>
                </a:cubicBezTo>
                <a:cubicBezTo>
                  <a:pt x="1841" y="8"/>
                  <a:pt x="1870" y="226"/>
                  <a:pt x="1926" y="228"/>
                </a:cubicBezTo>
                <a:cubicBezTo>
                  <a:pt x="1982" y="230"/>
                  <a:pt x="2077" y="19"/>
                  <a:pt x="2124" y="18"/>
                </a:cubicBezTo>
                <a:cubicBezTo>
                  <a:pt x="2171" y="17"/>
                  <a:pt x="2191" y="180"/>
                  <a:pt x="2208" y="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189" name="Rectangle 10"/>
          <p:cNvSpPr>
            <a:spLocks noChangeArrowheads="1"/>
          </p:cNvSpPr>
          <p:nvPr/>
        </p:nvSpPr>
        <p:spPr bwMode="auto">
          <a:xfrm>
            <a:off x="503784" y="5286375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190" name="Group 11"/>
          <p:cNvGrpSpPr>
            <a:grpSpLocks/>
          </p:cNvGrpSpPr>
          <p:nvPr/>
        </p:nvGrpSpPr>
        <p:grpSpPr bwMode="auto">
          <a:xfrm>
            <a:off x="-1248816" y="5286375"/>
            <a:ext cx="3962400" cy="609600"/>
            <a:chOff x="0" y="48"/>
            <a:chExt cx="2496" cy="384"/>
          </a:xfrm>
        </p:grpSpPr>
        <p:sp>
          <p:nvSpPr>
            <p:cNvPr id="221627" name="Freeform 12"/>
            <p:cNvSpPr>
              <a:spLocks/>
            </p:cNvSpPr>
            <p:nvPr/>
          </p:nvSpPr>
          <p:spPr bwMode="auto">
            <a:xfrm rot="-5374692">
              <a:off x="1080" y="-888"/>
              <a:ext cx="288" cy="2256"/>
            </a:xfrm>
            <a:custGeom>
              <a:avLst/>
              <a:gdLst>
                <a:gd name="T0" fmla="*/ 0 w 144"/>
                <a:gd name="T1" fmla="*/ 0 h 1344"/>
                <a:gd name="T2" fmla="*/ 9216 w 144"/>
                <a:gd name="T3" fmla="*/ 2142 h 1344"/>
                <a:gd name="T4" fmla="*/ 0 w 144"/>
                <a:gd name="T5" fmla="*/ 4294 h 1344"/>
                <a:gd name="T6" fmla="*/ 9216 w 144"/>
                <a:gd name="T7" fmla="*/ 6439 h 1344"/>
                <a:gd name="T8" fmla="*/ 0 w 144"/>
                <a:gd name="T9" fmla="*/ 8599 h 1344"/>
                <a:gd name="T10" fmla="*/ 9216 w 144"/>
                <a:gd name="T11" fmla="*/ 10741 h 1344"/>
                <a:gd name="T12" fmla="*/ 0 w 144"/>
                <a:gd name="T13" fmla="*/ 12881 h 1344"/>
                <a:gd name="T14" fmla="*/ 9216 w 144"/>
                <a:gd name="T15" fmla="*/ 15032 h 1344"/>
                <a:gd name="T16" fmla="*/ 0 w 144"/>
                <a:gd name="T17" fmla="*/ 17179 h 1344"/>
                <a:gd name="T18" fmla="*/ 9216 w 144"/>
                <a:gd name="T19" fmla="*/ 19325 h 1344"/>
                <a:gd name="T20" fmla="*/ 0 w 144"/>
                <a:gd name="T21" fmla="*/ 21467 h 1344"/>
                <a:gd name="T22" fmla="*/ 9216 w 144"/>
                <a:gd name="T23" fmla="*/ 23623 h 1344"/>
                <a:gd name="T24" fmla="*/ 0 w 144"/>
                <a:gd name="T25" fmla="*/ 25773 h 1344"/>
                <a:gd name="T26" fmla="*/ 9216 w 144"/>
                <a:gd name="T27" fmla="*/ 27923 h 1344"/>
                <a:gd name="T28" fmla="*/ 0 w 144"/>
                <a:gd name="T29" fmla="*/ 30067 h 13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1344"/>
                <a:gd name="T47" fmla="*/ 144 w 144"/>
                <a:gd name="T48" fmla="*/ 1344 h 13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1344">
                  <a:moveTo>
                    <a:pt x="0" y="0"/>
                  </a:moveTo>
                  <a:cubicBezTo>
                    <a:pt x="72" y="32"/>
                    <a:pt x="144" y="64"/>
                    <a:pt x="144" y="96"/>
                  </a:cubicBezTo>
                  <a:cubicBezTo>
                    <a:pt x="144" y="128"/>
                    <a:pt x="0" y="160"/>
                    <a:pt x="0" y="192"/>
                  </a:cubicBezTo>
                  <a:cubicBezTo>
                    <a:pt x="0" y="224"/>
                    <a:pt x="144" y="256"/>
                    <a:pt x="144" y="288"/>
                  </a:cubicBezTo>
                  <a:cubicBezTo>
                    <a:pt x="144" y="320"/>
                    <a:pt x="0" y="352"/>
                    <a:pt x="0" y="384"/>
                  </a:cubicBezTo>
                  <a:cubicBezTo>
                    <a:pt x="0" y="416"/>
                    <a:pt x="144" y="448"/>
                    <a:pt x="144" y="480"/>
                  </a:cubicBezTo>
                  <a:cubicBezTo>
                    <a:pt x="144" y="512"/>
                    <a:pt x="0" y="544"/>
                    <a:pt x="0" y="576"/>
                  </a:cubicBezTo>
                  <a:cubicBezTo>
                    <a:pt x="0" y="608"/>
                    <a:pt x="144" y="640"/>
                    <a:pt x="144" y="672"/>
                  </a:cubicBezTo>
                  <a:cubicBezTo>
                    <a:pt x="144" y="704"/>
                    <a:pt x="0" y="736"/>
                    <a:pt x="0" y="768"/>
                  </a:cubicBezTo>
                  <a:cubicBezTo>
                    <a:pt x="0" y="800"/>
                    <a:pt x="144" y="832"/>
                    <a:pt x="144" y="864"/>
                  </a:cubicBezTo>
                  <a:cubicBezTo>
                    <a:pt x="144" y="896"/>
                    <a:pt x="0" y="928"/>
                    <a:pt x="0" y="960"/>
                  </a:cubicBezTo>
                  <a:cubicBezTo>
                    <a:pt x="0" y="992"/>
                    <a:pt x="144" y="1024"/>
                    <a:pt x="144" y="1056"/>
                  </a:cubicBezTo>
                  <a:cubicBezTo>
                    <a:pt x="144" y="1088"/>
                    <a:pt x="0" y="1120"/>
                    <a:pt x="0" y="1152"/>
                  </a:cubicBezTo>
                  <a:cubicBezTo>
                    <a:pt x="0" y="1184"/>
                    <a:pt x="144" y="1216"/>
                    <a:pt x="144" y="1248"/>
                  </a:cubicBezTo>
                  <a:cubicBezTo>
                    <a:pt x="144" y="1280"/>
                    <a:pt x="24" y="1328"/>
                    <a:pt x="0" y="13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8" name="Line 13"/>
            <p:cNvSpPr>
              <a:spLocks noChangeShapeType="1"/>
            </p:cNvSpPr>
            <p:nvPr/>
          </p:nvSpPr>
          <p:spPr bwMode="auto">
            <a:xfrm>
              <a:off x="96" y="24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9" name="Freeform 14"/>
            <p:cNvSpPr>
              <a:spLocks/>
            </p:cNvSpPr>
            <p:nvPr/>
          </p:nvSpPr>
          <p:spPr bwMode="auto">
            <a:xfrm>
              <a:off x="192" y="174"/>
              <a:ext cx="2208" cy="122"/>
            </a:xfrm>
            <a:custGeom>
              <a:avLst/>
              <a:gdLst>
                <a:gd name="T0" fmla="*/ 0 w 2208"/>
                <a:gd name="T1" fmla="*/ 4 h 230"/>
                <a:gd name="T2" fmla="*/ 174 w 2208"/>
                <a:gd name="T3" fmla="*/ 0 h 230"/>
                <a:gd name="T4" fmla="*/ 300 w 2208"/>
                <a:gd name="T5" fmla="*/ 4 h 230"/>
                <a:gd name="T6" fmla="*/ 534 w 2208"/>
                <a:gd name="T7" fmla="*/ 1 h 230"/>
                <a:gd name="T8" fmla="*/ 636 w 2208"/>
                <a:gd name="T9" fmla="*/ 5 h 230"/>
                <a:gd name="T10" fmla="*/ 816 w 2208"/>
                <a:gd name="T11" fmla="*/ 1 h 230"/>
                <a:gd name="T12" fmla="*/ 918 w 2208"/>
                <a:gd name="T13" fmla="*/ 5 h 230"/>
                <a:gd name="T14" fmla="*/ 1128 w 2208"/>
                <a:gd name="T15" fmla="*/ 1 h 230"/>
                <a:gd name="T16" fmla="*/ 1260 w 2208"/>
                <a:gd name="T17" fmla="*/ 5 h 230"/>
                <a:gd name="T18" fmla="*/ 1452 w 2208"/>
                <a:gd name="T19" fmla="*/ 1 h 230"/>
                <a:gd name="T20" fmla="*/ 1608 w 2208"/>
                <a:gd name="T21" fmla="*/ 5 h 230"/>
                <a:gd name="T22" fmla="*/ 1788 w 2208"/>
                <a:gd name="T23" fmla="*/ 1 h 230"/>
                <a:gd name="T24" fmla="*/ 1926 w 2208"/>
                <a:gd name="T25" fmla="*/ 5 h 230"/>
                <a:gd name="T26" fmla="*/ 2124 w 2208"/>
                <a:gd name="T27" fmla="*/ 1 h 230"/>
                <a:gd name="T28" fmla="*/ 2208 w 2208"/>
                <a:gd name="T29" fmla="*/ 5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8"/>
                <a:gd name="T46" fmla="*/ 0 h 230"/>
                <a:gd name="T47" fmla="*/ 2208 w 2208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8" h="230">
                  <a:moveTo>
                    <a:pt x="0" y="204"/>
                  </a:moveTo>
                  <a:cubicBezTo>
                    <a:pt x="27" y="170"/>
                    <a:pt x="124" y="0"/>
                    <a:pt x="174" y="0"/>
                  </a:cubicBezTo>
                  <a:cubicBezTo>
                    <a:pt x="224" y="0"/>
                    <a:pt x="240" y="202"/>
                    <a:pt x="300" y="204"/>
                  </a:cubicBezTo>
                  <a:cubicBezTo>
                    <a:pt x="360" y="206"/>
                    <a:pt x="478" y="9"/>
                    <a:pt x="534" y="12"/>
                  </a:cubicBezTo>
                  <a:cubicBezTo>
                    <a:pt x="590" y="15"/>
                    <a:pt x="589" y="221"/>
                    <a:pt x="636" y="222"/>
                  </a:cubicBezTo>
                  <a:cubicBezTo>
                    <a:pt x="683" y="223"/>
                    <a:pt x="769" y="19"/>
                    <a:pt x="816" y="18"/>
                  </a:cubicBezTo>
                  <a:cubicBezTo>
                    <a:pt x="863" y="17"/>
                    <a:pt x="866" y="217"/>
                    <a:pt x="918" y="216"/>
                  </a:cubicBezTo>
                  <a:cubicBezTo>
                    <a:pt x="970" y="215"/>
                    <a:pt x="1071" y="10"/>
                    <a:pt x="1128" y="12"/>
                  </a:cubicBezTo>
                  <a:cubicBezTo>
                    <a:pt x="1185" y="14"/>
                    <a:pt x="1206" y="228"/>
                    <a:pt x="1260" y="228"/>
                  </a:cubicBezTo>
                  <a:cubicBezTo>
                    <a:pt x="1314" y="228"/>
                    <a:pt x="1394" y="14"/>
                    <a:pt x="1452" y="12"/>
                  </a:cubicBezTo>
                  <a:cubicBezTo>
                    <a:pt x="1510" y="10"/>
                    <a:pt x="1552" y="217"/>
                    <a:pt x="1608" y="216"/>
                  </a:cubicBezTo>
                  <a:cubicBezTo>
                    <a:pt x="1664" y="215"/>
                    <a:pt x="1735" y="4"/>
                    <a:pt x="1788" y="6"/>
                  </a:cubicBezTo>
                  <a:cubicBezTo>
                    <a:pt x="1841" y="8"/>
                    <a:pt x="1870" y="226"/>
                    <a:pt x="1926" y="228"/>
                  </a:cubicBezTo>
                  <a:cubicBezTo>
                    <a:pt x="1982" y="230"/>
                    <a:pt x="2077" y="19"/>
                    <a:pt x="2124" y="18"/>
                  </a:cubicBezTo>
                  <a:cubicBezTo>
                    <a:pt x="2171" y="17"/>
                    <a:pt x="2191" y="180"/>
                    <a:pt x="2208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30" name="Rectangle 15"/>
            <p:cNvSpPr>
              <a:spLocks noChangeArrowheads="1"/>
            </p:cNvSpPr>
            <p:nvPr/>
          </p:nvSpPr>
          <p:spPr bwMode="auto">
            <a:xfrm>
              <a:off x="0" y="48"/>
              <a:ext cx="1392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1191" name="Line 16"/>
          <p:cNvSpPr>
            <a:spLocks noChangeShapeType="1"/>
          </p:cNvSpPr>
          <p:nvPr/>
        </p:nvSpPr>
        <p:spPr bwMode="auto">
          <a:xfrm>
            <a:off x="2637384" y="55911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grpSp>
        <p:nvGrpSpPr>
          <p:cNvPr id="221192" name="Group 17"/>
          <p:cNvGrpSpPr>
            <a:grpSpLocks/>
          </p:cNvGrpSpPr>
          <p:nvPr/>
        </p:nvGrpSpPr>
        <p:grpSpPr bwMode="auto">
          <a:xfrm>
            <a:off x="-1248816" y="3457575"/>
            <a:ext cx="3962400" cy="609600"/>
            <a:chOff x="0" y="48"/>
            <a:chExt cx="2496" cy="384"/>
          </a:xfrm>
        </p:grpSpPr>
        <p:sp>
          <p:nvSpPr>
            <p:cNvPr id="221623" name="Freeform 18"/>
            <p:cNvSpPr>
              <a:spLocks/>
            </p:cNvSpPr>
            <p:nvPr/>
          </p:nvSpPr>
          <p:spPr bwMode="auto">
            <a:xfrm rot="-5374692">
              <a:off x="1080" y="-888"/>
              <a:ext cx="288" cy="2256"/>
            </a:xfrm>
            <a:custGeom>
              <a:avLst/>
              <a:gdLst>
                <a:gd name="T0" fmla="*/ 0 w 144"/>
                <a:gd name="T1" fmla="*/ 0 h 1344"/>
                <a:gd name="T2" fmla="*/ 9216 w 144"/>
                <a:gd name="T3" fmla="*/ 2142 h 1344"/>
                <a:gd name="T4" fmla="*/ 0 w 144"/>
                <a:gd name="T5" fmla="*/ 4294 h 1344"/>
                <a:gd name="T6" fmla="*/ 9216 w 144"/>
                <a:gd name="T7" fmla="*/ 6439 h 1344"/>
                <a:gd name="T8" fmla="*/ 0 w 144"/>
                <a:gd name="T9" fmla="*/ 8599 h 1344"/>
                <a:gd name="T10" fmla="*/ 9216 w 144"/>
                <a:gd name="T11" fmla="*/ 10741 h 1344"/>
                <a:gd name="T12" fmla="*/ 0 w 144"/>
                <a:gd name="T13" fmla="*/ 12881 h 1344"/>
                <a:gd name="T14" fmla="*/ 9216 w 144"/>
                <a:gd name="T15" fmla="*/ 15032 h 1344"/>
                <a:gd name="T16" fmla="*/ 0 w 144"/>
                <a:gd name="T17" fmla="*/ 17179 h 1344"/>
                <a:gd name="T18" fmla="*/ 9216 w 144"/>
                <a:gd name="T19" fmla="*/ 19325 h 1344"/>
                <a:gd name="T20" fmla="*/ 0 w 144"/>
                <a:gd name="T21" fmla="*/ 21467 h 1344"/>
                <a:gd name="T22" fmla="*/ 9216 w 144"/>
                <a:gd name="T23" fmla="*/ 23623 h 1344"/>
                <a:gd name="T24" fmla="*/ 0 w 144"/>
                <a:gd name="T25" fmla="*/ 25773 h 1344"/>
                <a:gd name="T26" fmla="*/ 9216 w 144"/>
                <a:gd name="T27" fmla="*/ 27923 h 1344"/>
                <a:gd name="T28" fmla="*/ 0 w 144"/>
                <a:gd name="T29" fmla="*/ 30067 h 13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1344"/>
                <a:gd name="T47" fmla="*/ 144 w 144"/>
                <a:gd name="T48" fmla="*/ 1344 h 13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1344">
                  <a:moveTo>
                    <a:pt x="0" y="0"/>
                  </a:moveTo>
                  <a:cubicBezTo>
                    <a:pt x="72" y="32"/>
                    <a:pt x="144" y="64"/>
                    <a:pt x="144" y="96"/>
                  </a:cubicBezTo>
                  <a:cubicBezTo>
                    <a:pt x="144" y="128"/>
                    <a:pt x="0" y="160"/>
                    <a:pt x="0" y="192"/>
                  </a:cubicBezTo>
                  <a:cubicBezTo>
                    <a:pt x="0" y="224"/>
                    <a:pt x="144" y="256"/>
                    <a:pt x="144" y="288"/>
                  </a:cubicBezTo>
                  <a:cubicBezTo>
                    <a:pt x="144" y="320"/>
                    <a:pt x="0" y="352"/>
                    <a:pt x="0" y="384"/>
                  </a:cubicBezTo>
                  <a:cubicBezTo>
                    <a:pt x="0" y="416"/>
                    <a:pt x="144" y="448"/>
                    <a:pt x="144" y="480"/>
                  </a:cubicBezTo>
                  <a:cubicBezTo>
                    <a:pt x="144" y="512"/>
                    <a:pt x="0" y="544"/>
                    <a:pt x="0" y="576"/>
                  </a:cubicBezTo>
                  <a:cubicBezTo>
                    <a:pt x="0" y="608"/>
                    <a:pt x="144" y="640"/>
                    <a:pt x="144" y="672"/>
                  </a:cubicBezTo>
                  <a:cubicBezTo>
                    <a:pt x="144" y="704"/>
                    <a:pt x="0" y="736"/>
                    <a:pt x="0" y="768"/>
                  </a:cubicBezTo>
                  <a:cubicBezTo>
                    <a:pt x="0" y="800"/>
                    <a:pt x="144" y="832"/>
                    <a:pt x="144" y="864"/>
                  </a:cubicBezTo>
                  <a:cubicBezTo>
                    <a:pt x="144" y="896"/>
                    <a:pt x="0" y="928"/>
                    <a:pt x="0" y="960"/>
                  </a:cubicBezTo>
                  <a:cubicBezTo>
                    <a:pt x="0" y="992"/>
                    <a:pt x="144" y="1024"/>
                    <a:pt x="144" y="1056"/>
                  </a:cubicBezTo>
                  <a:cubicBezTo>
                    <a:pt x="144" y="1088"/>
                    <a:pt x="0" y="1120"/>
                    <a:pt x="0" y="1152"/>
                  </a:cubicBezTo>
                  <a:cubicBezTo>
                    <a:pt x="0" y="1184"/>
                    <a:pt x="144" y="1216"/>
                    <a:pt x="144" y="1248"/>
                  </a:cubicBezTo>
                  <a:cubicBezTo>
                    <a:pt x="144" y="1280"/>
                    <a:pt x="24" y="1328"/>
                    <a:pt x="0" y="134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4" name="Line 19"/>
            <p:cNvSpPr>
              <a:spLocks noChangeShapeType="1"/>
            </p:cNvSpPr>
            <p:nvPr/>
          </p:nvSpPr>
          <p:spPr bwMode="auto">
            <a:xfrm>
              <a:off x="96" y="24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5" name="Freeform 20"/>
            <p:cNvSpPr>
              <a:spLocks/>
            </p:cNvSpPr>
            <p:nvPr/>
          </p:nvSpPr>
          <p:spPr bwMode="auto">
            <a:xfrm>
              <a:off x="192" y="174"/>
              <a:ext cx="2208" cy="122"/>
            </a:xfrm>
            <a:custGeom>
              <a:avLst/>
              <a:gdLst>
                <a:gd name="T0" fmla="*/ 0 w 2208"/>
                <a:gd name="T1" fmla="*/ 4 h 230"/>
                <a:gd name="T2" fmla="*/ 174 w 2208"/>
                <a:gd name="T3" fmla="*/ 0 h 230"/>
                <a:gd name="T4" fmla="*/ 300 w 2208"/>
                <a:gd name="T5" fmla="*/ 4 h 230"/>
                <a:gd name="T6" fmla="*/ 534 w 2208"/>
                <a:gd name="T7" fmla="*/ 1 h 230"/>
                <a:gd name="T8" fmla="*/ 636 w 2208"/>
                <a:gd name="T9" fmla="*/ 5 h 230"/>
                <a:gd name="T10" fmla="*/ 816 w 2208"/>
                <a:gd name="T11" fmla="*/ 1 h 230"/>
                <a:gd name="T12" fmla="*/ 918 w 2208"/>
                <a:gd name="T13" fmla="*/ 5 h 230"/>
                <a:gd name="T14" fmla="*/ 1128 w 2208"/>
                <a:gd name="T15" fmla="*/ 1 h 230"/>
                <a:gd name="T16" fmla="*/ 1260 w 2208"/>
                <a:gd name="T17" fmla="*/ 5 h 230"/>
                <a:gd name="T18" fmla="*/ 1452 w 2208"/>
                <a:gd name="T19" fmla="*/ 1 h 230"/>
                <a:gd name="T20" fmla="*/ 1608 w 2208"/>
                <a:gd name="T21" fmla="*/ 5 h 230"/>
                <a:gd name="T22" fmla="*/ 1788 w 2208"/>
                <a:gd name="T23" fmla="*/ 1 h 230"/>
                <a:gd name="T24" fmla="*/ 1926 w 2208"/>
                <a:gd name="T25" fmla="*/ 5 h 230"/>
                <a:gd name="T26" fmla="*/ 2124 w 2208"/>
                <a:gd name="T27" fmla="*/ 1 h 230"/>
                <a:gd name="T28" fmla="*/ 2208 w 2208"/>
                <a:gd name="T29" fmla="*/ 5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08"/>
                <a:gd name="T46" fmla="*/ 0 h 230"/>
                <a:gd name="T47" fmla="*/ 2208 w 2208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08" h="230">
                  <a:moveTo>
                    <a:pt x="0" y="204"/>
                  </a:moveTo>
                  <a:cubicBezTo>
                    <a:pt x="27" y="170"/>
                    <a:pt x="124" y="0"/>
                    <a:pt x="174" y="0"/>
                  </a:cubicBezTo>
                  <a:cubicBezTo>
                    <a:pt x="224" y="0"/>
                    <a:pt x="240" y="202"/>
                    <a:pt x="300" y="204"/>
                  </a:cubicBezTo>
                  <a:cubicBezTo>
                    <a:pt x="360" y="206"/>
                    <a:pt x="478" y="9"/>
                    <a:pt x="534" y="12"/>
                  </a:cubicBezTo>
                  <a:cubicBezTo>
                    <a:pt x="590" y="15"/>
                    <a:pt x="589" y="221"/>
                    <a:pt x="636" y="222"/>
                  </a:cubicBezTo>
                  <a:cubicBezTo>
                    <a:pt x="683" y="223"/>
                    <a:pt x="769" y="19"/>
                    <a:pt x="816" y="18"/>
                  </a:cubicBezTo>
                  <a:cubicBezTo>
                    <a:pt x="863" y="17"/>
                    <a:pt x="866" y="217"/>
                    <a:pt x="918" y="216"/>
                  </a:cubicBezTo>
                  <a:cubicBezTo>
                    <a:pt x="970" y="215"/>
                    <a:pt x="1071" y="10"/>
                    <a:pt x="1128" y="12"/>
                  </a:cubicBezTo>
                  <a:cubicBezTo>
                    <a:pt x="1185" y="14"/>
                    <a:pt x="1206" y="228"/>
                    <a:pt x="1260" y="228"/>
                  </a:cubicBezTo>
                  <a:cubicBezTo>
                    <a:pt x="1314" y="228"/>
                    <a:pt x="1394" y="14"/>
                    <a:pt x="1452" y="12"/>
                  </a:cubicBezTo>
                  <a:cubicBezTo>
                    <a:pt x="1510" y="10"/>
                    <a:pt x="1552" y="217"/>
                    <a:pt x="1608" y="216"/>
                  </a:cubicBezTo>
                  <a:cubicBezTo>
                    <a:pt x="1664" y="215"/>
                    <a:pt x="1735" y="4"/>
                    <a:pt x="1788" y="6"/>
                  </a:cubicBezTo>
                  <a:cubicBezTo>
                    <a:pt x="1841" y="8"/>
                    <a:pt x="1870" y="226"/>
                    <a:pt x="1926" y="228"/>
                  </a:cubicBezTo>
                  <a:cubicBezTo>
                    <a:pt x="1982" y="230"/>
                    <a:pt x="2077" y="19"/>
                    <a:pt x="2124" y="18"/>
                  </a:cubicBezTo>
                  <a:cubicBezTo>
                    <a:pt x="2171" y="17"/>
                    <a:pt x="2191" y="180"/>
                    <a:pt x="2208" y="22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6" name="Rectangle 21"/>
            <p:cNvSpPr>
              <a:spLocks noChangeArrowheads="1"/>
            </p:cNvSpPr>
            <p:nvPr/>
          </p:nvSpPr>
          <p:spPr bwMode="auto">
            <a:xfrm>
              <a:off x="0" y="48"/>
              <a:ext cx="1392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1193" name="Group 22"/>
          <p:cNvGrpSpPr>
            <a:grpSpLocks/>
          </p:cNvGrpSpPr>
          <p:nvPr/>
        </p:nvGrpSpPr>
        <p:grpSpPr bwMode="auto">
          <a:xfrm>
            <a:off x="345034" y="3602038"/>
            <a:ext cx="615950" cy="838200"/>
            <a:chOff x="450" y="1392"/>
            <a:chExt cx="388" cy="528"/>
          </a:xfrm>
        </p:grpSpPr>
        <p:sp>
          <p:nvSpPr>
            <p:cNvPr id="221619" name="Oval 23"/>
            <p:cNvSpPr>
              <a:spLocks noChangeArrowheads="1"/>
            </p:cNvSpPr>
            <p:nvPr/>
          </p:nvSpPr>
          <p:spPr bwMode="auto">
            <a:xfrm>
              <a:off x="694" y="13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20" name="Oval 24"/>
            <p:cNvSpPr>
              <a:spLocks noChangeArrowheads="1"/>
            </p:cNvSpPr>
            <p:nvPr/>
          </p:nvSpPr>
          <p:spPr bwMode="auto">
            <a:xfrm>
              <a:off x="450" y="177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21" name="Line 25"/>
            <p:cNvSpPr>
              <a:spLocks noChangeShapeType="1"/>
            </p:cNvSpPr>
            <p:nvPr/>
          </p:nvSpPr>
          <p:spPr bwMode="auto">
            <a:xfrm flipH="1">
              <a:off x="456" y="1426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22" name="Line 26"/>
            <p:cNvSpPr>
              <a:spLocks noChangeShapeType="1"/>
            </p:cNvSpPr>
            <p:nvPr/>
          </p:nvSpPr>
          <p:spPr bwMode="auto">
            <a:xfrm flipH="1">
              <a:off x="582" y="1494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194" name="Group 27"/>
          <p:cNvGrpSpPr>
            <a:grpSpLocks/>
          </p:cNvGrpSpPr>
          <p:nvPr/>
        </p:nvGrpSpPr>
        <p:grpSpPr bwMode="auto">
          <a:xfrm>
            <a:off x="335509" y="4279900"/>
            <a:ext cx="615950" cy="838200"/>
            <a:chOff x="450" y="1392"/>
            <a:chExt cx="388" cy="528"/>
          </a:xfrm>
        </p:grpSpPr>
        <p:sp>
          <p:nvSpPr>
            <p:cNvPr id="221615" name="Oval 28"/>
            <p:cNvSpPr>
              <a:spLocks noChangeArrowheads="1"/>
            </p:cNvSpPr>
            <p:nvPr/>
          </p:nvSpPr>
          <p:spPr bwMode="auto">
            <a:xfrm>
              <a:off x="694" y="13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16" name="Oval 29"/>
            <p:cNvSpPr>
              <a:spLocks noChangeArrowheads="1"/>
            </p:cNvSpPr>
            <p:nvPr/>
          </p:nvSpPr>
          <p:spPr bwMode="auto">
            <a:xfrm>
              <a:off x="450" y="177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17" name="Line 30"/>
            <p:cNvSpPr>
              <a:spLocks noChangeShapeType="1"/>
            </p:cNvSpPr>
            <p:nvPr/>
          </p:nvSpPr>
          <p:spPr bwMode="auto">
            <a:xfrm flipH="1">
              <a:off x="456" y="1426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18" name="Line 31"/>
            <p:cNvSpPr>
              <a:spLocks noChangeShapeType="1"/>
            </p:cNvSpPr>
            <p:nvPr/>
          </p:nvSpPr>
          <p:spPr bwMode="auto">
            <a:xfrm flipH="1">
              <a:off x="582" y="1494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195" name="Group 32"/>
          <p:cNvGrpSpPr>
            <a:grpSpLocks/>
          </p:cNvGrpSpPr>
          <p:nvPr/>
        </p:nvGrpSpPr>
        <p:grpSpPr bwMode="auto">
          <a:xfrm>
            <a:off x="335509" y="4956175"/>
            <a:ext cx="615950" cy="838200"/>
            <a:chOff x="450" y="1392"/>
            <a:chExt cx="388" cy="528"/>
          </a:xfrm>
        </p:grpSpPr>
        <p:sp>
          <p:nvSpPr>
            <p:cNvPr id="221611" name="Oval 33"/>
            <p:cNvSpPr>
              <a:spLocks noChangeArrowheads="1"/>
            </p:cNvSpPr>
            <p:nvPr/>
          </p:nvSpPr>
          <p:spPr bwMode="auto">
            <a:xfrm>
              <a:off x="694" y="13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12" name="Oval 34"/>
            <p:cNvSpPr>
              <a:spLocks noChangeArrowheads="1"/>
            </p:cNvSpPr>
            <p:nvPr/>
          </p:nvSpPr>
          <p:spPr bwMode="auto">
            <a:xfrm>
              <a:off x="450" y="177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13" name="Line 35"/>
            <p:cNvSpPr>
              <a:spLocks noChangeShapeType="1"/>
            </p:cNvSpPr>
            <p:nvPr/>
          </p:nvSpPr>
          <p:spPr bwMode="auto">
            <a:xfrm flipH="1">
              <a:off x="456" y="1426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14" name="Line 36"/>
            <p:cNvSpPr>
              <a:spLocks noChangeShapeType="1"/>
            </p:cNvSpPr>
            <p:nvPr/>
          </p:nvSpPr>
          <p:spPr bwMode="auto">
            <a:xfrm flipH="1">
              <a:off x="582" y="1494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196" name="Group 37"/>
          <p:cNvGrpSpPr>
            <a:grpSpLocks/>
          </p:cNvGrpSpPr>
          <p:nvPr/>
        </p:nvGrpSpPr>
        <p:grpSpPr bwMode="auto">
          <a:xfrm>
            <a:off x="335509" y="5634038"/>
            <a:ext cx="615950" cy="838200"/>
            <a:chOff x="450" y="1392"/>
            <a:chExt cx="388" cy="528"/>
          </a:xfrm>
        </p:grpSpPr>
        <p:sp>
          <p:nvSpPr>
            <p:cNvPr id="221607" name="Oval 38"/>
            <p:cNvSpPr>
              <a:spLocks noChangeArrowheads="1"/>
            </p:cNvSpPr>
            <p:nvPr/>
          </p:nvSpPr>
          <p:spPr bwMode="auto">
            <a:xfrm>
              <a:off x="694" y="13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08" name="Oval 39"/>
            <p:cNvSpPr>
              <a:spLocks noChangeArrowheads="1"/>
            </p:cNvSpPr>
            <p:nvPr/>
          </p:nvSpPr>
          <p:spPr bwMode="auto">
            <a:xfrm>
              <a:off x="450" y="177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09" name="Line 40"/>
            <p:cNvSpPr>
              <a:spLocks noChangeShapeType="1"/>
            </p:cNvSpPr>
            <p:nvPr/>
          </p:nvSpPr>
          <p:spPr bwMode="auto">
            <a:xfrm flipH="1">
              <a:off x="456" y="1426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10" name="Line 41"/>
            <p:cNvSpPr>
              <a:spLocks noChangeShapeType="1"/>
            </p:cNvSpPr>
            <p:nvPr/>
          </p:nvSpPr>
          <p:spPr bwMode="auto">
            <a:xfrm flipH="1">
              <a:off x="582" y="1494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197" name="Group 42"/>
          <p:cNvGrpSpPr>
            <a:grpSpLocks/>
          </p:cNvGrpSpPr>
          <p:nvPr/>
        </p:nvGrpSpPr>
        <p:grpSpPr bwMode="auto">
          <a:xfrm>
            <a:off x="335509" y="2924175"/>
            <a:ext cx="615950" cy="838200"/>
            <a:chOff x="450" y="1392"/>
            <a:chExt cx="388" cy="528"/>
          </a:xfrm>
        </p:grpSpPr>
        <p:sp>
          <p:nvSpPr>
            <p:cNvPr id="221603" name="Oval 43"/>
            <p:cNvSpPr>
              <a:spLocks noChangeArrowheads="1"/>
            </p:cNvSpPr>
            <p:nvPr/>
          </p:nvSpPr>
          <p:spPr bwMode="auto">
            <a:xfrm>
              <a:off x="694" y="139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04" name="Oval 44"/>
            <p:cNvSpPr>
              <a:spLocks noChangeArrowheads="1"/>
            </p:cNvSpPr>
            <p:nvPr/>
          </p:nvSpPr>
          <p:spPr bwMode="auto">
            <a:xfrm>
              <a:off x="450" y="177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605" name="Line 45"/>
            <p:cNvSpPr>
              <a:spLocks noChangeShapeType="1"/>
            </p:cNvSpPr>
            <p:nvPr/>
          </p:nvSpPr>
          <p:spPr bwMode="auto">
            <a:xfrm flipH="1">
              <a:off x="456" y="1426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606" name="Line 46"/>
            <p:cNvSpPr>
              <a:spLocks noChangeShapeType="1"/>
            </p:cNvSpPr>
            <p:nvPr/>
          </p:nvSpPr>
          <p:spPr bwMode="auto">
            <a:xfrm flipH="1">
              <a:off x="582" y="1494"/>
              <a:ext cx="25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21198" name="Rectangle 47"/>
          <p:cNvSpPr>
            <a:spLocks noChangeArrowheads="1"/>
          </p:cNvSpPr>
          <p:nvPr/>
        </p:nvSpPr>
        <p:spPr bwMode="auto">
          <a:xfrm>
            <a:off x="687934" y="2771775"/>
            <a:ext cx="304800" cy="3276600"/>
          </a:xfrm>
          <a:prstGeom prst="rect">
            <a:avLst/>
          </a:pr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199" name="Freeform 48"/>
          <p:cNvSpPr>
            <a:spLocks/>
          </p:cNvSpPr>
          <p:nvPr/>
        </p:nvSpPr>
        <p:spPr bwMode="auto">
          <a:xfrm>
            <a:off x="306934" y="2771775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2147483646 h 384"/>
              <a:gd name="T4" fmla="*/ 2147483646 w 432"/>
              <a:gd name="T5" fmla="*/ 0 h 384"/>
              <a:gd name="T6" fmla="*/ 2147483646 w 432"/>
              <a:gd name="T7" fmla="*/ 0 h 384"/>
              <a:gd name="T8" fmla="*/ 0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0" y="384"/>
                </a:moveTo>
                <a:lnTo>
                  <a:pt x="192" y="384"/>
                </a:lnTo>
                <a:lnTo>
                  <a:pt x="432" y="0"/>
                </a:lnTo>
                <a:lnTo>
                  <a:pt x="24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00" name="Freeform 49"/>
          <p:cNvSpPr>
            <a:spLocks/>
          </p:cNvSpPr>
          <p:nvPr/>
        </p:nvSpPr>
        <p:spPr bwMode="auto">
          <a:xfrm>
            <a:off x="306934" y="6048375"/>
            <a:ext cx="685800" cy="609600"/>
          </a:xfrm>
          <a:custGeom>
            <a:avLst/>
            <a:gdLst>
              <a:gd name="T0" fmla="*/ 0 w 432"/>
              <a:gd name="T1" fmla="*/ 2147483646 h 384"/>
              <a:gd name="T2" fmla="*/ 2147483646 w 432"/>
              <a:gd name="T3" fmla="*/ 2147483646 h 384"/>
              <a:gd name="T4" fmla="*/ 2147483646 w 432"/>
              <a:gd name="T5" fmla="*/ 0 h 384"/>
              <a:gd name="T6" fmla="*/ 2147483646 w 432"/>
              <a:gd name="T7" fmla="*/ 0 h 384"/>
              <a:gd name="T8" fmla="*/ 0 w 432"/>
              <a:gd name="T9" fmla="*/ 2147483646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384"/>
              <a:gd name="T17" fmla="*/ 432 w 432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384">
                <a:moveTo>
                  <a:pt x="0" y="384"/>
                </a:moveTo>
                <a:lnTo>
                  <a:pt x="192" y="384"/>
                </a:lnTo>
                <a:lnTo>
                  <a:pt x="432" y="0"/>
                </a:lnTo>
                <a:lnTo>
                  <a:pt x="24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01" name="Rectangle 50"/>
          <p:cNvSpPr>
            <a:spLocks noChangeArrowheads="1"/>
          </p:cNvSpPr>
          <p:nvPr/>
        </p:nvSpPr>
        <p:spPr bwMode="auto">
          <a:xfrm>
            <a:off x="306934" y="3381375"/>
            <a:ext cx="304800" cy="3276600"/>
          </a:xfrm>
          <a:prstGeom prst="rect">
            <a:avLst/>
          </a:pr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2" name="Freeform 51"/>
          <p:cNvSpPr>
            <a:spLocks/>
          </p:cNvSpPr>
          <p:nvPr/>
        </p:nvSpPr>
        <p:spPr bwMode="auto">
          <a:xfrm>
            <a:off x="611734" y="2771775"/>
            <a:ext cx="381000" cy="3886200"/>
          </a:xfrm>
          <a:custGeom>
            <a:avLst/>
            <a:gdLst>
              <a:gd name="T0" fmla="*/ 0 w 240"/>
              <a:gd name="T1" fmla="*/ 2147483646 h 2448"/>
              <a:gd name="T2" fmla="*/ 2147483646 w 240"/>
              <a:gd name="T3" fmla="*/ 0 h 2448"/>
              <a:gd name="T4" fmla="*/ 2147483646 w 240"/>
              <a:gd name="T5" fmla="*/ 2147483646 h 2448"/>
              <a:gd name="T6" fmla="*/ 0 w 240"/>
              <a:gd name="T7" fmla="*/ 2147483646 h 2448"/>
              <a:gd name="T8" fmla="*/ 0 w 240"/>
              <a:gd name="T9" fmla="*/ 2147483646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448"/>
              <a:gd name="T17" fmla="*/ 240 w 240"/>
              <a:gd name="T18" fmla="*/ 2448 h 2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448">
                <a:moveTo>
                  <a:pt x="0" y="384"/>
                </a:moveTo>
                <a:lnTo>
                  <a:pt x="240" y="0"/>
                </a:lnTo>
                <a:lnTo>
                  <a:pt x="240" y="2064"/>
                </a:lnTo>
                <a:lnTo>
                  <a:pt x="0" y="2448"/>
                </a:lnTo>
                <a:lnTo>
                  <a:pt x="0" y="384"/>
                </a:lnTo>
                <a:close/>
              </a:path>
            </a:pathLst>
          </a:custGeom>
          <a:solidFill>
            <a:srgbClr val="33CC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03" name="Oval 52"/>
          <p:cNvSpPr>
            <a:spLocks noChangeArrowheads="1"/>
          </p:cNvSpPr>
          <p:nvPr/>
        </p:nvSpPr>
        <p:spPr bwMode="auto">
          <a:xfrm>
            <a:off x="335509" y="35353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4" name="Oval 53"/>
          <p:cNvSpPr>
            <a:spLocks noChangeArrowheads="1"/>
          </p:cNvSpPr>
          <p:nvPr/>
        </p:nvSpPr>
        <p:spPr bwMode="auto">
          <a:xfrm>
            <a:off x="345034" y="421163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5" name="Oval 54"/>
          <p:cNvSpPr>
            <a:spLocks noChangeArrowheads="1"/>
          </p:cNvSpPr>
          <p:nvPr/>
        </p:nvSpPr>
        <p:spPr bwMode="auto">
          <a:xfrm>
            <a:off x="335509" y="48895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6" name="Oval 55"/>
          <p:cNvSpPr>
            <a:spLocks noChangeArrowheads="1"/>
          </p:cNvSpPr>
          <p:nvPr/>
        </p:nvSpPr>
        <p:spPr bwMode="auto">
          <a:xfrm>
            <a:off x="335509" y="5567363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7" name="Oval 56"/>
          <p:cNvSpPr>
            <a:spLocks noChangeArrowheads="1"/>
          </p:cNvSpPr>
          <p:nvPr/>
        </p:nvSpPr>
        <p:spPr bwMode="auto">
          <a:xfrm>
            <a:off x="335509" y="6243638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08" name="Text Box 57"/>
          <p:cNvSpPr txBox="1">
            <a:spLocks noChangeArrowheads="1"/>
          </p:cNvSpPr>
          <p:nvPr/>
        </p:nvSpPr>
        <p:spPr bwMode="auto">
          <a:xfrm>
            <a:off x="176760" y="2320925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バックライト</a:t>
            </a:r>
          </a:p>
        </p:txBody>
      </p:sp>
      <p:sp>
        <p:nvSpPr>
          <p:cNvPr id="221209" name="AutoShape 58"/>
          <p:cNvSpPr>
            <a:spLocks noChangeArrowheads="1"/>
          </p:cNvSpPr>
          <p:nvPr/>
        </p:nvSpPr>
        <p:spPr bwMode="auto">
          <a:xfrm rot="13614">
            <a:off x="992734" y="46767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0" name="AutoShape 59"/>
          <p:cNvSpPr>
            <a:spLocks noChangeArrowheads="1"/>
          </p:cNvSpPr>
          <p:nvPr/>
        </p:nvSpPr>
        <p:spPr bwMode="auto">
          <a:xfrm rot="13614">
            <a:off x="916534" y="48672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1" name="AutoShape 60"/>
          <p:cNvSpPr>
            <a:spLocks noChangeArrowheads="1"/>
          </p:cNvSpPr>
          <p:nvPr/>
        </p:nvSpPr>
        <p:spPr bwMode="auto">
          <a:xfrm rot="13614">
            <a:off x="840334" y="50577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212" name="Group 61"/>
          <p:cNvGrpSpPr>
            <a:grpSpLocks/>
          </p:cNvGrpSpPr>
          <p:nvPr/>
        </p:nvGrpSpPr>
        <p:grpSpPr bwMode="auto">
          <a:xfrm>
            <a:off x="2332584" y="2771775"/>
            <a:ext cx="457200" cy="3886200"/>
            <a:chOff x="2736" y="1200"/>
            <a:chExt cx="288" cy="2448"/>
          </a:xfrm>
        </p:grpSpPr>
        <p:grpSp>
          <p:nvGrpSpPr>
            <p:cNvPr id="221576" name="Group 62"/>
            <p:cNvGrpSpPr>
              <a:grpSpLocks/>
            </p:cNvGrpSpPr>
            <p:nvPr/>
          </p:nvGrpSpPr>
          <p:grpSpPr bwMode="auto">
            <a:xfrm>
              <a:off x="2736" y="1200"/>
              <a:ext cx="288" cy="2448"/>
              <a:chOff x="1296" y="1296"/>
              <a:chExt cx="288" cy="2448"/>
            </a:xfrm>
          </p:grpSpPr>
          <p:sp>
            <p:nvSpPr>
              <p:cNvPr id="221598" name="Freeform 63"/>
              <p:cNvSpPr>
                <a:spLocks/>
              </p:cNvSpPr>
              <p:nvPr/>
            </p:nvSpPr>
            <p:spPr bwMode="auto">
              <a:xfrm>
                <a:off x="1296" y="3360"/>
                <a:ext cx="288" cy="384"/>
              </a:xfrm>
              <a:custGeom>
                <a:avLst/>
                <a:gdLst>
                  <a:gd name="T0" fmla="*/ 48 w 288"/>
                  <a:gd name="T1" fmla="*/ 384 h 384"/>
                  <a:gd name="T2" fmla="*/ 288 w 288"/>
                  <a:gd name="T3" fmla="*/ 0 h 384"/>
                  <a:gd name="T4" fmla="*/ 240 w 288"/>
                  <a:gd name="T5" fmla="*/ 0 h 384"/>
                  <a:gd name="T6" fmla="*/ 0 w 288"/>
                  <a:gd name="T7" fmla="*/ 384 h 384"/>
                  <a:gd name="T8" fmla="*/ 48 w 288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84"/>
                  <a:gd name="T17" fmla="*/ 288 w 288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84">
                    <a:moveTo>
                      <a:pt x="48" y="384"/>
                    </a:moveTo>
                    <a:lnTo>
                      <a:pt x="288" y="0"/>
                    </a:lnTo>
                    <a:lnTo>
                      <a:pt x="240" y="0"/>
                    </a:lnTo>
                    <a:lnTo>
                      <a:pt x="0" y="384"/>
                    </a:lnTo>
                    <a:lnTo>
                      <a:pt x="48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21599" name="Rectangle 64"/>
              <p:cNvSpPr>
                <a:spLocks noChangeArrowheads="1"/>
              </p:cNvSpPr>
              <p:nvPr/>
            </p:nvSpPr>
            <p:spPr bwMode="auto">
              <a:xfrm>
                <a:off x="1296" y="1680"/>
                <a:ext cx="48" cy="206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600" name="Rectangle 65"/>
              <p:cNvSpPr>
                <a:spLocks noChangeArrowheads="1"/>
              </p:cNvSpPr>
              <p:nvPr/>
            </p:nvSpPr>
            <p:spPr bwMode="auto">
              <a:xfrm>
                <a:off x="1536" y="1296"/>
                <a:ext cx="48" cy="206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601" name="Freeform 66"/>
              <p:cNvSpPr>
                <a:spLocks/>
              </p:cNvSpPr>
              <p:nvPr/>
            </p:nvSpPr>
            <p:spPr bwMode="auto">
              <a:xfrm>
                <a:off x="1296" y="1296"/>
                <a:ext cx="288" cy="384"/>
              </a:xfrm>
              <a:custGeom>
                <a:avLst/>
                <a:gdLst>
                  <a:gd name="T0" fmla="*/ 48 w 288"/>
                  <a:gd name="T1" fmla="*/ 384 h 384"/>
                  <a:gd name="T2" fmla="*/ 288 w 288"/>
                  <a:gd name="T3" fmla="*/ 0 h 384"/>
                  <a:gd name="T4" fmla="*/ 240 w 288"/>
                  <a:gd name="T5" fmla="*/ 0 h 384"/>
                  <a:gd name="T6" fmla="*/ 0 w 288"/>
                  <a:gd name="T7" fmla="*/ 384 h 384"/>
                  <a:gd name="T8" fmla="*/ 48 w 288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84"/>
                  <a:gd name="T17" fmla="*/ 288 w 288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84">
                    <a:moveTo>
                      <a:pt x="48" y="384"/>
                    </a:moveTo>
                    <a:lnTo>
                      <a:pt x="288" y="0"/>
                    </a:lnTo>
                    <a:lnTo>
                      <a:pt x="240" y="0"/>
                    </a:lnTo>
                    <a:lnTo>
                      <a:pt x="0" y="384"/>
                    </a:lnTo>
                    <a:lnTo>
                      <a:pt x="48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21602" name="Freeform 67"/>
              <p:cNvSpPr>
                <a:spLocks/>
              </p:cNvSpPr>
              <p:nvPr/>
            </p:nvSpPr>
            <p:spPr bwMode="auto">
              <a:xfrm>
                <a:off x="1344" y="1296"/>
                <a:ext cx="240" cy="2448"/>
              </a:xfrm>
              <a:custGeom>
                <a:avLst/>
                <a:gdLst>
                  <a:gd name="T0" fmla="*/ 0 w 240"/>
                  <a:gd name="T1" fmla="*/ 384 h 2448"/>
                  <a:gd name="T2" fmla="*/ 240 w 240"/>
                  <a:gd name="T3" fmla="*/ 0 h 2448"/>
                  <a:gd name="T4" fmla="*/ 240 w 240"/>
                  <a:gd name="T5" fmla="*/ 2064 h 2448"/>
                  <a:gd name="T6" fmla="*/ 0 w 240"/>
                  <a:gd name="T7" fmla="*/ 2448 h 2448"/>
                  <a:gd name="T8" fmla="*/ 0 w 240"/>
                  <a:gd name="T9" fmla="*/ 384 h 2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448"/>
                  <a:gd name="T17" fmla="*/ 240 w 240"/>
                  <a:gd name="T18" fmla="*/ 2448 h 24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448">
                    <a:moveTo>
                      <a:pt x="0" y="384"/>
                    </a:moveTo>
                    <a:lnTo>
                      <a:pt x="240" y="0"/>
                    </a:lnTo>
                    <a:lnTo>
                      <a:pt x="240" y="2064"/>
                    </a:lnTo>
                    <a:lnTo>
                      <a:pt x="0" y="244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21577" name="Line 68"/>
            <p:cNvSpPr>
              <a:spLocks noChangeShapeType="1"/>
            </p:cNvSpPr>
            <p:nvPr/>
          </p:nvSpPr>
          <p:spPr bwMode="auto">
            <a:xfrm flipV="1">
              <a:off x="2784" y="1296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78" name="Line 69"/>
            <p:cNvSpPr>
              <a:spLocks noChangeShapeType="1"/>
            </p:cNvSpPr>
            <p:nvPr/>
          </p:nvSpPr>
          <p:spPr bwMode="auto">
            <a:xfrm flipV="1">
              <a:off x="2784" y="1392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79" name="Line 70"/>
            <p:cNvSpPr>
              <a:spLocks noChangeShapeType="1"/>
            </p:cNvSpPr>
            <p:nvPr/>
          </p:nvSpPr>
          <p:spPr bwMode="auto">
            <a:xfrm flipV="1">
              <a:off x="2784" y="1488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0" name="Line 71"/>
            <p:cNvSpPr>
              <a:spLocks noChangeShapeType="1"/>
            </p:cNvSpPr>
            <p:nvPr/>
          </p:nvSpPr>
          <p:spPr bwMode="auto">
            <a:xfrm flipV="1">
              <a:off x="2784" y="1584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1" name="Line 72"/>
            <p:cNvSpPr>
              <a:spLocks noChangeShapeType="1"/>
            </p:cNvSpPr>
            <p:nvPr/>
          </p:nvSpPr>
          <p:spPr bwMode="auto">
            <a:xfrm flipV="1">
              <a:off x="2784" y="1680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2" name="Line 73"/>
            <p:cNvSpPr>
              <a:spLocks noChangeShapeType="1"/>
            </p:cNvSpPr>
            <p:nvPr/>
          </p:nvSpPr>
          <p:spPr bwMode="auto">
            <a:xfrm flipV="1">
              <a:off x="2784" y="1776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3" name="Line 74"/>
            <p:cNvSpPr>
              <a:spLocks noChangeShapeType="1"/>
            </p:cNvSpPr>
            <p:nvPr/>
          </p:nvSpPr>
          <p:spPr bwMode="auto">
            <a:xfrm flipV="1">
              <a:off x="2784" y="1872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4" name="Line 75"/>
            <p:cNvSpPr>
              <a:spLocks noChangeShapeType="1"/>
            </p:cNvSpPr>
            <p:nvPr/>
          </p:nvSpPr>
          <p:spPr bwMode="auto">
            <a:xfrm flipV="1">
              <a:off x="2784" y="1968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5" name="Line 76"/>
            <p:cNvSpPr>
              <a:spLocks noChangeShapeType="1"/>
            </p:cNvSpPr>
            <p:nvPr/>
          </p:nvSpPr>
          <p:spPr bwMode="auto">
            <a:xfrm flipV="1">
              <a:off x="2784" y="2064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6" name="Line 77"/>
            <p:cNvSpPr>
              <a:spLocks noChangeShapeType="1"/>
            </p:cNvSpPr>
            <p:nvPr/>
          </p:nvSpPr>
          <p:spPr bwMode="auto">
            <a:xfrm flipV="1">
              <a:off x="2784" y="2160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7" name="Line 78"/>
            <p:cNvSpPr>
              <a:spLocks noChangeShapeType="1"/>
            </p:cNvSpPr>
            <p:nvPr/>
          </p:nvSpPr>
          <p:spPr bwMode="auto">
            <a:xfrm flipV="1">
              <a:off x="2784" y="2256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8" name="Line 79"/>
            <p:cNvSpPr>
              <a:spLocks noChangeShapeType="1"/>
            </p:cNvSpPr>
            <p:nvPr/>
          </p:nvSpPr>
          <p:spPr bwMode="auto">
            <a:xfrm flipV="1">
              <a:off x="2784" y="2352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89" name="Line 80"/>
            <p:cNvSpPr>
              <a:spLocks noChangeShapeType="1"/>
            </p:cNvSpPr>
            <p:nvPr/>
          </p:nvSpPr>
          <p:spPr bwMode="auto">
            <a:xfrm flipV="1">
              <a:off x="2784" y="2448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0" name="Line 81"/>
            <p:cNvSpPr>
              <a:spLocks noChangeShapeType="1"/>
            </p:cNvSpPr>
            <p:nvPr/>
          </p:nvSpPr>
          <p:spPr bwMode="auto">
            <a:xfrm flipV="1">
              <a:off x="2784" y="2544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1" name="Line 82"/>
            <p:cNvSpPr>
              <a:spLocks noChangeShapeType="1"/>
            </p:cNvSpPr>
            <p:nvPr/>
          </p:nvSpPr>
          <p:spPr bwMode="auto">
            <a:xfrm flipV="1">
              <a:off x="2784" y="2640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2" name="Line 83"/>
            <p:cNvSpPr>
              <a:spLocks noChangeShapeType="1"/>
            </p:cNvSpPr>
            <p:nvPr/>
          </p:nvSpPr>
          <p:spPr bwMode="auto">
            <a:xfrm flipV="1">
              <a:off x="2784" y="2736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3" name="Line 84"/>
            <p:cNvSpPr>
              <a:spLocks noChangeShapeType="1"/>
            </p:cNvSpPr>
            <p:nvPr/>
          </p:nvSpPr>
          <p:spPr bwMode="auto">
            <a:xfrm flipV="1">
              <a:off x="2784" y="2832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4" name="Line 85"/>
            <p:cNvSpPr>
              <a:spLocks noChangeShapeType="1"/>
            </p:cNvSpPr>
            <p:nvPr/>
          </p:nvSpPr>
          <p:spPr bwMode="auto">
            <a:xfrm flipV="1">
              <a:off x="2784" y="2928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5" name="Line 86"/>
            <p:cNvSpPr>
              <a:spLocks noChangeShapeType="1"/>
            </p:cNvSpPr>
            <p:nvPr/>
          </p:nvSpPr>
          <p:spPr bwMode="auto">
            <a:xfrm flipV="1">
              <a:off x="2784" y="3024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6" name="Line 87"/>
            <p:cNvSpPr>
              <a:spLocks noChangeShapeType="1"/>
            </p:cNvSpPr>
            <p:nvPr/>
          </p:nvSpPr>
          <p:spPr bwMode="auto">
            <a:xfrm flipV="1">
              <a:off x="2784" y="3120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97" name="Line 88"/>
            <p:cNvSpPr>
              <a:spLocks noChangeShapeType="1"/>
            </p:cNvSpPr>
            <p:nvPr/>
          </p:nvSpPr>
          <p:spPr bwMode="auto">
            <a:xfrm flipV="1">
              <a:off x="2784" y="3216"/>
              <a:ext cx="240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213" name="Group 89"/>
          <p:cNvGrpSpPr>
            <a:grpSpLocks/>
          </p:cNvGrpSpPr>
          <p:nvPr/>
        </p:nvGrpSpPr>
        <p:grpSpPr bwMode="auto">
          <a:xfrm>
            <a:off x="3018384" y="4676775"/>
            <a:ext cx="457200" cy="1981200"/>
            <a:chOff x="1872" y="2448"/>
            <a:chExt cx="288" cy="1248"/>
          </a:xfrm>
        </p:grpSpPr>
        <p:sp>
          <p:nvSpPr>
            <p:cNvPr id="221571" name="Rectangle 90"/>
            <p:cNvSpPr>
              <a:spLocks noChangeArrowheads="1"/>
            </p:cNvSpPr>
            <p:nvPr/>
          </p:nvSpPr>
          <p:spPr bwMode="auto">
            <a:xfrm>
              <a:off x="2112" y="2448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72" name="Freeform 91"/>
            <p:cNvSpPr>
              <a:spLocks/>
            </p:cNvSpPr>
            <p:nvPr/>
          </p:nvSpPr>
          <p:spPr bwMode="auto">
            <a:xfrm>
              <a:off x="1872" y="3312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73" name="Freeform 92"/>
            <p:cNvSpPr>
              <a:spLocks/>
            </p:cNvSpPr>
            <p:nvPr/>
          </p:nvSpPr>
          <p:spPr bwMode="auto">
            <a:xfrm>
              <a:off x="1920" y="2448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74" name="Rectangle 93"/>
            <p:cNvSpPr>
              <a:spLocks noChangeArrowheads="1"/>
            </p:cNvSpPr>
            <p:nvPr/>
          </p:nvSpPr>
          <p:spPr bwMode="auto">
            <a:xfrm>
              <a:off x="1872" y="2832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75" name="Freeform 94"/>
            <p:cNvSpPr>
              <a:spLocks/>
            </p:cNvSpPr>
            <p:nvPr/>
          </p:nvSpPr>
          <p:spPr bwMode="auto">
            <a:xfrm>
              <a:off x="1872" y="2448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21214" name="Oval 95"/>
          <p:cNvSpPr>
            <a:spLocks noChangeArrowheads="1"/>
          </p:cNvSpPr>
          <p:nvPr/>
        </p:nvSpPr>
        <p:spPr bwMode="auto">
          <a:xfrm>
            <a:off x="3475584" y="47529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5" name="Oval 96"/>
          <p:cNvSpPr>
            <a:spLocks noChangeArrowheads="1"/>
          </p:cNvSpPr>
          <p:nvPr/>
        </p:nvSpPr>
        <p:spPr bwMode="auto">
          <a:xfrm>
            <a:off x="3489872" y="497205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6" name="Oval 97"/>
          <p:cNvSpPr>
            <a:spLocks noChangeArrowheads="1"/>
          </p:cNvSpPr>
          <p:nvPr/>
        </p:nvSpPr>
        <p:spPr bwMode="auto">
          <a:xfrm>
            <a:off x="3475584" y="50577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7" name="Oval 98"/>
          <p:cNvSpPr>
            <a:spLocks noChangeArrowheads="1"/>
          </p:cNvSpPr>
          <p:nvPr/>
        </p:nvSpPr>
        <p:spPr bwMode="auto">
          <a:xfrm>
            <a:off x="3404147" y="525780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8" name="Oval 99"/>
          <p:cNvSpPr>
            <a:spLocks noChangeArrowheads="1"/>
          </p:cNvSpPr>
          <p:nvPr/>
        </p:nvSpPr>
        <p:spPr bwMode="auto">
          <a:xfrm>
            <a:off x="3323184" y="52101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19" name="Oval 100"/>
          <p:cNvSpPr>
            <a:spLocks noChangeArrowheads="1"/>
          </p:cNvSpPr>
          <p:nvPr/>
        </p:nvSpPr>
        <p:spPr bwMode="auto">
          <a:xfrm>
            <a:off x="3475584" y="53625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0" name="Oval 101"/>
          <p:cNvSpPr>
            <a:spLocks noChangeArrowheads="1"/>
          </p:cNvSpPr>
          <p:nvPr/>
        </p:nvSpPr>
        <p:spPr bwMode="auto">
          <a:xfrm>
            <a:off x="3246984" y="58388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1" name="Oval 102"/>
          <p:cNvSpPr>
            <a:spLocks noChangeArrowheads="1"/>
          </p:cNvSpPr>
          <p:nvPr/>
        </p:nvSpPr>
        <p:spPr bwMode="auto">
          <a:xfrm>
            <a:off x="3246984" y="57435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2" name="Oval 103"/>
          <p:cNvSpPr>
            <a:spLocks noChangeArrowheads="1"/>
          </p:cNvSpPr>
          <p:nvPr/>
        </p:nvSpPr>
        <p:spPr bwMode="auto">
          <a:xfrm>
            <a:off x="3404147" y="49577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3" name="Oval 104"/>
          <p:cNvSpPr>
            <a:spLocks noChangeArrowheads="1"/>
          </p:cNvSpPr>
          <p:nvPr/>
        </p:nvSpPr>
        <p:spPr bwMode="auto">
          <a:xfrm>
            <a:off x="3432722" y="51530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4" name="Oval 105"/>
          <p:cNvSpPr>
            <a:spLocks noChangeArrowheads="1"/>
          </p:cNvSpPr>
          <p:nvPr/>
        </p:nvSpPr>
        <p:spPr bwMode="auto">
          <a:xfrm>
            <a:off x="3232697" y="55959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5" name="Oval 106"/>
          <p:cNvSpPr>
            <a:spLocks noChangeArrowheads="1"/>
          </p:cNvSpPr>
          <p:nvPr/>
        </p:nvSpPr>
        <p:spPr bwMode="auto">
          <a:xfrm>
            <a:off x="3361284" y="56340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6" name="Oval 107"/>
          <p:cNvSpPr>
            <a:spLocks noChangeArrowheads="1"/>
          </p:cNvSpPr>
          <p:nvPr/>
        </p:nvSpPr>
        <p:spPr bwMode="auto">
          <a:xfrm>
            <a:off x="3475584" y="54387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7" name="Oval 108"/>
          <p:cNvSpPr>
            <a:spLocks noChangeArrowheads="1"/>
          </p:cNvSpPr>
          <p:nvPr/>
        </p:nvSpPr>
        <p:spPr bwMode="auto">
          <a:xfrm>
            <a:off x="3399384" y="52101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8" name="Oval 109"/>
          <p:cNvSpPr>
            <a:spLocks noChangeArrowheads="1"/>
          </p:cNvSpPr>
          <p:nvPr/>
        </p:nvSpPr>
        <p:spPr bwMode="auto">
          <a:xfrm>
            <a:off x="3323184" y="52863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29" name="Oval 110"/>
          <p:cNvSpPr>
            <a:spLocks noChangeArrowheads="1"/>
          </p:cNvSpPr>
          <p:nvPr/>
        </p:nvSpPr>
        <p:spPr bwMode="auto">
          <a:xfrm>
            <a:off x="3094584" y="56673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0" name="Oval 111"/>
          <p:cNvSpPr>
            <a:spLocks noChangeArrowheads="1"/>
          </p:cNvSpPr>
          <p:nvPr/>
        </p:nvSpPr>
        <p:spPr bwMode="auto">
          <a:xfrm>
            <a:off x="3170784" y="59721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1" name="Oval 112"/>
          <p:cNvSpPr>
            <a:spLocks noChangeArrowheads="1"/>
          </p:cNvSpPr>
          <p:nvPr/>
        </p:nvSpPr>
        <p:spPr bwMode="auto">
          <a:xfrm>
            <a:off x="3094584" y="60483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2" name="Oval 113"/>
          <p:cNvSpPr>
            <a:spLocks noChangeArrowheads="1"/>
          </p:cNvSpPr>
          <p:nvPr/>
        </p:nvSpPr>
        <p:spPr bwMode="auto">
          <a:xfrm>
            <a:off x="3246984" y="62960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3" name="Oval 114"/>
          <p:cNvSpPr>
            <a:spLocks noChangeArrowheads="1"/>
          </p:cNvSpPr>
          <p:nvPr/>
        </p:nvSpPr>
        <p:spPr bwMode="auto">
          <a:xfrm>
            <a:off x="3246984" y="62007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4" name="Oval 115"/>
          <p:cNvSpPr>
            <a:spLocks noChangeArrowheads="1"/>
          </p:cNvSpPr>
          <p:nvPr/>
        </p:nvSpPr>
        <p:spPr bwMode="auto">
          <a:xfrm>
            <a:off x="3232697" y="60531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5" name="Oval 116"/>
          <p:cNvSpPr>
            <a:spLocks noChangeArrowheads="1"/>
          </p:cNvSpPr>
          <p:nvPr/>
        </p:nvSpPr>
        <p:spPr bwMode="auto">
          <a:xfrm>
            <a:off x="3361284" y="60912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6" name="Oval 117"/>
          <p:cNvSpPr>
            <a:spLocks noChangeArrowheads="1"/>
          </p:cNvSpPr>
          <p:nvPr/>
        </p:nvSpPr>
        <p:spPr bwMode="auto">
          <a:xfrm>
            <a:off x="3094584" y="61245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7" name="Oval 118"/>
          <p:cNvSpPr>
            <a:spLocks noChangeArrowheads="1"/>
          </p:cNvSpPr>
          <p:nvPr/>
        </p:nvSpPr>
        <p:spPr bwMode="auto">
          <a:xfrm>
            <a:off x="3170784" y="64293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8" name="Oval 119"/>
          <p:cNvSpPr>
            <a:spLocks noChangeArrowheads="1"/>
          </p:cNvSpPr>
          <p:nvPr/>
        </p:nvSpPr>
        <p:spPr bwMode="auto">
          <a:xfrm>
            <a:off x="3094584" y="65055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39" name="Oval 120"/>
          <p:cNvSpPr>
            <a:spLocks noChangeArrowheads="1"/>
          </p:cNvSpPr>
          <p:nvPr/>
        </p:nvSpPr>
        <p:spPr bwMode="auto">
          <a:xfrm>
            <a:off x="3113634" y="58626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0" name="Oval 121"/>
          <p:cNvSpPr>
            <a:spLocks noChangeArrowheads="1"/>
          </p:cNvSpPr>
          <p:nvPr/>
        </p:nvSpPr>
        <p:spPr bwMode="auto">
          <a:xfrm>
            <a:off x="3318422" y="60293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1" name="Oval 122"/>
          <p:cNvSpPr>
            <a:spLocks noChangeArrowheads="1"/>
          </p:cNvSpPr>
          <p:nvPr/>
        </p:nvSpPr>
        <p:spPr bwMode="auto">
          <a:xfrm>
            <a:off x="3127922" y="63531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2" name="Oval 123"/>
          <p:cNvSpPr>
            <a:spLocks noChangeArrowheads="1"/>
          </p:cNvSpPr>
          <p:nvPr/>
        </p:nvSpPr>
        <p:spPr bwMode="auto">
          <a:xfrm>
            <a:off x="3132684" y="62722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3" name="Oval 124"/>
          <p:cNvSpPr>
            <a:spLocks noChangeArrowheads="1"/>
          </p:cNvSpPr>
          <p:nvPr/>
        </p:nvSpPr>
        <p:spPr bwMode="auto">
          <a:xfrm>
            <a:off x="3308897" y="499110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4" name="Oval 125"/>
          <p:cNvSpPr>
            <a:spLocks noChangeArrowheads="1"/>
          </p:cNvSpPr>
          <p:nvPr/>
        </p:nvSpPr>
        <p:spPr bwMode="auto">
          <a:xfrm>
            <a:off x="3242222" y="62579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5" name="Oval 126"/>
          <p:cNvSpPr>
            <a:spLocks noChangeArrowheads="1"/>
          </p:cNvSpPr>
          <p:nvPr/>
        </p:nvSpPr>
        <p:spPr bwMode="auto">
          <a:xfrm>
            <a:off x="3166022" y="63341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6" name="Oval 127"/>
          <p:cNvSpPr>
            <a:spLocks noChangeArrowheads="1"/>
          </p:cNvSpPr>
          <p:nvPr/>
        </p:nvSpPr>
        <p:spPr bwMode="auto">
          <a:xfrm>
            <a:off x="3204122" y="511968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7" name="Oval 128"/>
          <p:cNvSpPr>
            <a:spLocks noChangeArrowheads="1"/>
          </p:cNvSpPr>
          <p:nvPr/>
        </p:nvSpPr>
        <p:spPr bwMode="auto">
          <a:xfrm>
            <a:off x="3389859" y="487680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8" name="Oval 129"/>
          <p:cNvSpPr>
            <a:spLocks noChangeArrowheads="1"/>
          </p:cNvSpPr>
          <p:nvPr/>
        </p:nvSpPr>
        <p:spPr bwMode="auto">
          <a:xfrm>
            <a:off x="3304134" y="575310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49" name="Oval 130"/>
          <p:cNvSpPr>
            <a:spLocks noChangeArrowheads="1"/>
          </p:cNvSpPr>
          <p:nvPr/>
        </p:nvSpPr>
        <p:spPr bwMode="auto">
          <a:xfrm>
            <a:off x="3356522" y="59007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0" name="Oval 131"/>
          <p:cNvSpPr>
            <a:spLocks noChangeArrowheads="1"/>
          </p:cNvSpPr>
          <p:nvPr/>
        </p:nvSpPr>
        <p:spPr bwMode="auto">
          <a:xfrm>
            <a:off x="3166022" y="58245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1" name="Oval 132"/>
          <p:cNvSpPr>
            <a:spLocks noChangeArrowheads="1"/>
          </p:cNvSpPr>
          <p:nvPr/>
        </p:nvSpPr>
        <p:spPr bwMode="auto">
          <a:xfrm>
            <a:off x="3137447" y="59150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2" name="Oval 133"/>
          <p:cNvSpPr>
            <a:spLocks noChangeArrowheads="1"/>
          </p:cNvSpPr>
          <p:nvPr/>
        </p:nvSpPr>
        <p:spPr bwMode="auto">
          <a:xfrm>
            <a:off x="3166022" y="62055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3" name="Oval 134"/>
          <p:cNvSpPr>
            <a:spLocks noChangeArrowheads="1"/>
          </p:cNvSpPr>
          <p:nvPr/>
        </p:nvSpPr>
        <p:spPr bwMode="auto">
          <a:xfrm>
            <a:off x="3313659" y="56816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4" name="Oval 135"/>
          <p:cNvSpPr>
            <a:spLocks noChangeArrowheads="1"/>
          </p:cNvSpPr>
          <p:nvPr/>
        </p:nvSpPr>
        <p:spPr bwMode="auto">
          <a:xfrm>
            <a:off x="3313659" y="55864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5" name="Oval 136"/>
          <p:cNvSpPr>
            <a:spLocks noChangeArrowheads="1"/>
          </p:cNvSpPr>
          <p:nvPr/>
        </p:nvSpPr>
        <p:spPr bwMode="auto">
          <a:xfrm>
            <a:off x="3299372" y="54387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6" name="Oval 137"/>
          <p:cNvSpPr>
            <a:spLocks noChangeArrowheads="1"/>
          </p:cNvSpPr>
          <p:nvPr/>
        </p:nvSpPr>
        <p:spPr bwMode="auto">
          <a:xfrm>
            <a:off x="3356522" y="5524500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7" name="Oval 138"/>
          <p:cNvSpPr>
            <a:spLocks noChangeArrowheads="1"/>
          </p:cNvSpPr>
          <p:nvPr/>
        </p:nvSpPr>
        <p:spPr bwMode="auto">
          <a:xfrm>
            <a:off x="3161259" y="55102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8" name="Oval 139"/>
          <p:cNvSpPr>
            <a:spLocks noChangeArrowheads="1"/>
          </p:cNvSpPr>
          <p:nvPr/>
        </p:nvSpPr>
        <p:spPr bwMode="auto">
          <a:xfrm>
            <a:off x="3408909" y="48053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59" name="Oval 140"/>
          <p:cNvSpPr>
            <a:spLocks noChangeArrowheads="1"/>
          </p:cNvSpPr>
          <p:nvPr/>
        </p:nvSpPr>
        <p:spPr bwMode="auto">
          <a:xfrm>
            <a:off x="3108872" y="5786438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0" name="Oval 141"/>
          <p:cNvSpPr>
            <a:spLocks noChangeArrowheads="1"/>
          </p:cNvSpPr>
          <p:nvPr/>
        </p:nvSpPr>
        <p:spPr bwMode="auto">
          <a:xfrm>
            <a:off x="3323184" y="55292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1" name="Oval 142"/>
          <p:cNvSpPr>
            <a:spLocks noChangeArrowheads="1"/>
          </p:cNvSpPr>
          <p:nvPr/>
        </p:nvSpPr>
        <p:spPr bwMode="auto">
          <a:xfrm>
            <a:off x="3323184" y="54340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2" name="Oval 143"/>
          <p:cNvSpPr>
            <a:spLocks noChangeArrowheads="1"/>
          </p:cNvSpPr>
          <p:nvPr/>
        </p:nvSpPr>
        <p:spPr bwMode="auto">
          <a:xfrm>
            <a:off x="3308897" y="52863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3" name="Oval 144"/>
          <p:cNvSpPr>
            <a:spLocks noChangeArrowheads="1"/>
          </p:cNvSpPr>
          <p:nvPr/>
        </p:nvSpPr>
        <p:spPr bwMode="auto">
          <a:xfrm>
            <a:off x="3437484" y="53244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4" name="Oval 145"/>
          <p:cNvSpPr>
            <a:spLocks noChangeArrowheads="1"/>
          </p:cNvSpPr>
          <p:nvPr/>
        </p:nvSpPr>
        <p:spPr bwMode="auto">
          <a:xfrm>
            <a:off x="3170784" y="53578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5" name="Oval 146"/>
          <p:cNvSpPr>
            <a:spLocks noChangeArrowheads="1"/>
          </p:cNvSpPr>
          <p:nvPr/>
        </p:nvSpPr>
        <p:spPr bwMode="auto">
          <a:xfrm>
            <a:off x="3246984" y="56626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6" name="Oval 147"/>
          <p:cNvSpPr>
            <a:spLocks noChangeArrowheads="1"/>
          </p:cNvSpPr>
          <p:nvPr/>
        </p:nvSpPr>
        <p:spPr bwMode="auto">
          <a:xfrm>
            <a:off x="3170784" y="57388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7" name="Oval 148"/>
          <p:cNvSpPr>
            <a:spLocks noChangeArrowheads="1"/>
          </p:cNvSpPr>
          <p:nvPr/>
        </p:nvSpPr>
        <p:spPr bwMode="auto">
          <a:xfrm>
            <a:off x="3285084" y="53006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8" name="Oval 149"/>
          <p:cNvSpPr>
            <a:spLocks noChangeArrowheads="1"/>
          </p:cNvSpPr>
          <p:nvPr/>
        </p:nvSpPr>
        <p:spPr bwMode="auto">
          <a:xfrm>
            <a:off x="3285084" y="52054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69" name="Oval 150"/>
          <p:cNvSpPr>
            <a:spLocks noChangeArrowheads="1"/>
          </p:cNvSpPr>
          <p:nvPr/>
        </p:nvSpPr>
        <p:spPr bwMode="auto">
          <a:xfrm>
            <a:off x="3270797" y="50577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0" name="Oval 151"/>
          <p:cNvSpPr>
            <a:spLocks noChangeArrowheads="1"/>
          </p:cNvSpPr>
          <p:nvPr/>
        </p:nvSpPr>
        <p:spPr bwMode="auto">
          <a:xfrm>
            <a:off x="3399384" y="509587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1" name="Oval 152"/>
          <p:cNvSpPr>
            <a:spLocks noChangeArrowheads="1"/>
          </p:cNvSpPr>
          <p:nvPr/>
        </p:nvSpPr>
        <p:spPr bwMode="auto">
          <a:xfrm>
            <a:off x="3118397" y="5267325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2" name="Oval 153"/>
          <p:cNvSpPr>
            <a:spLocks noChangeArrowheads="1"/>
          </p:cNvSpPr>
          <p:nvPr/>
        </p:nvSpPr>
        <p:spPr bwMode="auto">
          <a:xfrm>
            <a:off x="3137447" y="541496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3" name="Oval 154"/>
          <p:cNvSpPr>
            <a:spLocks noChangeArrowheads="1"/>
          </p:cNvSpPr>
          <p:nvPr/>
        </p:nvSpPr>
        <p:spPr bwMode="auto">
          <a:xfrm>
            <a:off x="3132684" y="5510213"/>
            <a:ext cx="3810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274" name="Group 155"/>
          <p:cNvGrpSpPr>
            <a:grpSpLocks/>
          </p:cNvGrpSpPr>
          <p:nvPr/>
        </p:nvGrpSpPr>
        <p:grpSpPr bwMode="auto">
          <a:xfrm>
            <a:off x="3475584" y="4676775"/>
            <a:ext cx="457200" cy="1981200"/>
            <a:chOff x="1872" y="2448"/>
            <a:chExt cx="288" cy="1248"/>
          </a:xfrm>
        </p:grpSpPr>
        <p:sp>
          <p:nvSpPr>
            <p:cNvPr id="221566" name="Rectangle 156"/>
            <p:cNvSpPr>
              <a:spLocks noChangeArrowheads="1"/>
            </p:cNvSpPr>
            <p:nvPr/>
          </p:nvSpPr>
          <p:spPr bwMode="auto">
            <a:xfrm>
              <a:off x="2112" y="2448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67" name="Freeform 157"/>
            <p:cNvSpPr>
              <a:spLocks/>
            </p:cNvSpPr>
            <p:nvPr/>
          </p:nvSpPr>
          <p:spPr bwMode="auto">
            <a:xfrm>
              <a:off x="1872" y="3312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68" name="Freeform 158"/>
            <p:cNvSpPr>
              <a:spLocks/>
            </p:cNvSpPr>
            <p:nvPr/>
          </p:nvSpPr>
          <p:spPr bwMode="auto">
            <a:xfrm>
              <a:off x="1920" y="2448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69" name="Rectangle 159"/>
            <p:cNvSpPr>
              <a:spLocks noChangeArrowheads="1"/>
            </p:cNvSpPr>
            <p:nvPr/>
          </p:nvSpPr>
          <p:spPr bwMode="auto">
            <a:xfrm>
              <a:off x="1872" y="2832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70" name="Freeform 160"/>
            <p:cNvSpPr>
              <a:spLocks/>
            </p:cNvSpPr>
            <p:nvPr/>
          </p:nvSpPr>
          <p:spPr bwMode="auto">
            <a:xfrm>
              <a:off x="1872" y="2448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21275" name="Rectangle 16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アクティブ駆動液晶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の構造と動作原理</a:t>
            </a:r>
          </a:p>
        </p:txBody>
      </p:sp>
      <p:sp>
        <p:nvSpPr>
          <p:cNvPr id="221276" name="Line 162"/>
          <p:cNvSpPr>
            <a:spLocks noChangeShapeType="1"/>
          </p:cNvSpPr>
          <p:nvPr/>
        </p:nvSpPr>
        <p:spPr bwMode="auto">
          <a:xfrm>
            <a:off x="2637384" y="37623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77" name="AutoShape 163"/>
          <p:cNvSpPr>
            <a:spLocks noChangeArrowheads="1"/>
          </p:cNvSpPr>
          <p:nvPr/>
        </p:nvSpPr>
        <p:spPr bwMode="auto">
          <a:xfrm rot="13614">
            <a:off x="3780384" y="48291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8" name="AutoShape 164"/>
          <p:cNvSpPr>
            <a:spLocks noChangeArrowheads="1"/>
          </p:cNvSpPr>
          <p:nvPr/>
        </p:nvSpPr>
        <p:spPr bwMode="auto">
          <a:xfrm rot="13614">
            <a:off x="3704184" y="50196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79" name="AutoShape 165"/>
          <p:cNvSpPr>
            <a:spLocks noChangeArrowheads="1"/>
          </p:cNvSpPr>
          <p:nvPr/>
        </p:nvSpPr>
        <p:spPr bwMode="auto">
          <a:xfrm rot="13614">
            <a:off x="3627984" y="52101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0" name="AutoShape 166"/>
          <p:cNvSpPr>
            <a:spLocks noChangeArrowheads="1"/>
          </p:cNvSpPr>
          <p:nvPr/>
        </p:nvSpPr>
        <p:spPr bwMode="auto">
          <a:xfrm rot="13614">
            <a:off x="3780384" y="28670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1" name="AutoShape 167"/>
          <p:cNvSpPr>
            <a:spLocks noChangeArrowheads="1"/>
          </p:cNvSpPr>
          <p:nvPr/>
        </p:nvSpPr>
        <p:spPr bwMode="auto">
          <a:xfrm rot="13614">
            <a:off x="3704184" y="30575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2" name="AutoShape 168"/>
          <p:cNvSpPr>
            <a:spLocks noChangeArrowheads="1"/>
          </p:cNvSpPr>
          <p:nvPr/>
        </p:nvSpPr>
        <p:spPr bwMode="auto">
          <a:xfrm rot="13614">
            <a:off x="3627984" y="32480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3" name="AutoShape 169"/>
          <p:cNvSpPr>
            <a:spLocks noChangeArrowheads="1"/>
          </p:cNvSpPr>
          <p:nvPr/>
        </p:nvSpPr>
        <p:spPr bwMode="auto">
          <a:xfrm rot="13614">
            <a:off x="4542384" y="28670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4" name="AutoShape 170"/>
          <p:cNvSpPr>
            <a:spLocks noChangeArrowheads="1"/>
          </p:cNvSpPr>
          <p:nvPr/>
        </p:nvSpPr>
        <p:spPr bwMode="auto">
          <a:xfrm rot="13614">
            <a:off x="4466184" y="30575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85" name="AutoShape 171"/>
          <p:cNvSpPr>
            <a:spLocks noChangeArrowheads="1"/>
          </p:cNvSpPr>
          <p:nvPr/>
        </p:nvSpPr>
        <p:spPr bwMode="auto">
          <a:xfrm rot="13614">
            <a:off x="4389984" y="32480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286" name="Group 172"/>
          <p:cNvGrpSpPr>
            <a:grpSpLocks/>
          </p:cNvGrpSpPr>
          <p:nvPr/>
        </p:nvGrpSpPr>
        <p:grpSpPr bwMode="auto">
          <a:xfrm>
            <a:off x="4085184" y="2771775"/>
            <a:ext cx="457200" cy="3886200"/>
            <a:chOff x="2592" y="1392"/>
            <a:chExt cx="288" cy="2448"/>
          </a:xfrm>
        </p:grpSpPr>
        <p:grpSp>
          <p:nvGrpSpPr>
            <p:cNvPr id="221556" name="Group 173"/>
            <p:cNvGrpSpPr>
              <a:grpSpLocks/>
            </p:cNvGrpSpPr>
            <p:nvPr/>
          </p:nvGrpSpPr>
          <p:grpSpPr bwMode="auto">
            <a:xfrm>
              <a:off x="2592" y="1392"/>
              <a:ext cx="288" cy="2448"/>
              <a:chOff x="2496" y="1296"/>
              <a:chExt cx="288" cy="2448"/>
            </a:xfrm>
          </p:grpSpPr>
          <p:sp>
            <p:nvSpPr>
              <p:cNvPr id="221561" name="Freeform 174"/>
              <p:cNvSpPr>
                <a:spLocks/>
              </p:cNvSpPr>
              <p:nvPr/>
            </p:nvSpPr>
            <p:spPr bwMode="auto">
              <a:xfrm>
                <a:off x="2496" y="3360"/>
                <a:ext cx="288" cy="384"/>
              </a:xfrm>
              <a:custGeom>
                <a:avLst/>
                <a:gdLst>
                  <a:gd name="T0" fmla="*/ 48 w 288"/>
                  <a:gd name="T1" fmla="*/ 384 h 384"/>
                  <a:gd name="T2" fmla="*/ 288 w 288"/>
                  <a:gd name="T3" fmla="*/ 0 h 384"/>
                  <a:gd name="T4" fmla="*/ 240 w 288"/>
                  <a:gd name="T5" fmla="*/ 0 h 384"/>
                  <a:gd name="T6" fmla="*/ 0 w 288"/>
                  <a:gd name="T7" fmla="*/ 384 h 384"/>
                  <a:gd name="T8" fmla="*/ 48 w 288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84"/>
                  <a:gd name="T17" fmla="*/ 288 w 288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84">
                    <a:moveTo>
                      <a:pt x="48" y="384"/>
                    </a:moveTo>
                    <a:lnTo>
                      <a:pt x="288" y="0"/>
                    </a:lnTo>
                    <a:lnTo>
                      <a:pt x="240" y="0"/>
                    </a:lnTo>
                    <a:lnTo>
                      <a:pt x="0" y="384"/>
                    </a:lnTo>
                    <a:lnTo>
                      <a:pt x="48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21562" name="Rectangle 17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206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63" name="Rectangle 176"/>
              <p:cNvSpPr>
                <a:spLocks noChangeArrowheads="1"/>
              </p:cNvSpPr>
              <p:nvPr/>
            </p:nvSpPr>
            <p:spPr bwMode="auto">
              <a:xfrm>
                <a:off x="2736" y="1296"/>
                <a:ext cx="48" cy="2064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64" name="Freeform 177"/>
              <p:cNvSpPr>
                <a:spLocks/>
              </p:cNvSpPr>
              <p:nvPr/>
            </p:nvSpPr>
            <p:spPr bwMode="auto">
              <a:xfrm>
                <a:off x="2496" y="1296"/>
                <a:ext cx="288" cy="384"/>
              </a:xfrm>
              <a:custGeom>
                <a:avLst/>
                <a:gdLst>
                  <a:gd name="T0" fmla="*/ 48 w 288"/>
                  <a:gd name="T1" fmla="*/ 384 h 384"/>
                  <a:gd name="T2" fmla="*/ 288 w 288"/>
                  <a:gd name="T3" fmla="*/ 0 h 384"/>
                  <a:gd name="T4" fmla="*/ 240 w 288"/>
                  <a:gd name="T5" fmla="*/ 0 h 384"/>
                  <a:gd name="T6" fmla="*/ 0 w 288"/>
                  <a:gd name="T7" fmla="*/ 384 h 384"/>
                  <a:gd name="T8" fmla="*/ 48 w 288"/>
                  <a:gd name="T9" fmla="*/ 38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384"/>
                  <a:gd name="T17" fmla="*/ 288 w 288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384">
                    <a:moveTo>
                      <a:pt x="48" y="384"/>
                    </a:moveTo>
                    <a:lnTo>
                      <a:pt x="288" y="0"/>
                    </a:lnTo>
                    <a:lnTo>
                      <a:pt x="240" y="0"/>
                    </a:lnTo>
                    <a:lnTo>
                      <a:pt x="0" y="384"/>
                    </a:lnTo>
                    <a:lnTo>
                      <a:pt x="48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21565" name="Freeform 178"/>
              <p:cNvSpPr>
                <a:spLocks/>
              </p:cNvSpPr>
              <p:nvPr/>
            </p:nvSpPr>
            <p:spPr bwMode="auto">
              <a:xfrm>
                <a:off x="2544" y="1296"/>
                <a:ext cx="240" cy="2448"/>
              </a:xfrm>
              <a:custGeom>
                <a:avLst/>
                <a:gdLst>
                  <a:gd name="T0" fmla="*/ 0 w 240"/>
                  <a:gd name="T1" fmla="*/ 384 h 2448"/>
                  <a:gd name="T2" fmla="*/ 240 w 240"/>
                  <a:gd name="T3" fmla="*/ 0 h 2448"/>
                  <a:gd name="T4" fmla="*/ 240 w 240"/>
                  <a:gd name="T5" fmla="*/ 2064 h 2448"/>
                  <a:gd name="T6" fmla="*/ 0 w 240"/>
                  <a:gd name="T7" fmla="*/ 2448 h 2448"/>
                  <a:gd name="T8" fmla="*/ 0 w 240"/>
                  <a:gd name="T9" fmla="*/ 384 h 2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448"/>
                  <a:gd name="T17" fmla="*/ 240 w 240"/>
                  <a:gd name="T18" fmla="*/ 2448 h 24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448">
                    <a:moveTo>
                      <a:pt x="0" y="384"/>
                    </a:moveTo>
                    <a:lnTo>
                      <a:pt x="240" y="0"/>
                    </a:lnTo>
                    <a:lnTo>
                      <a:pt x="240" y="2064"/>
                    </a:lnTo>
                    <a:lnTo>
                      <a:pt x="0" y="2448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21557" name="Line 179"/>
            <p:cNvSpPr>
              <a:spLocks noChangeShapeType="1"/>
            </p:cNvSpPr>
            <p:nvPr/>
          </p:nvSpPr>
          <p:spPr bwMode="auto">
            <a:xfrm>
              <a:off x="2682" y="1713"/>
              <a:ext cx="0" cy="20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58" name="Line 180"/>
            <p:cNvSpPr>
              <a:spLocks noChangeShapeType="1"/>
            </p:cNvSpPr>
            <p:nvPr/>
          </p:nvSpPr>
          <p:spPr bwMode="auto">
            <a:xfrm>
              <a:off x="2730" y="1629"/>
              <a:ext cx="0" cy="20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59" name="Line 181"/>
            <p:cNvSpPr>
              <a:spLocks noChangeShapeType="1"/>
            </p:cNvSpPr>
            <p:nvPr/>
          </p:nvSpPr>
          <p:spPr bwMode="auto">
            <a:xfrm>
              <a:off x="2778" y="1560"/>
              <a:ext cx="0" cy="20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60" name="Line 182"/>
            <p:cNvSpPr>
              <a:spLocks noChangeShapeType="1"/>
            </p:cNvSpPr>
            <p:nvPr/>
          </p:nvSpPr>
          <p:spPr bwMode="auto">
            <a:xfrm>
              <a:off x="2826" y="1485"/>
              <a:ext cx="0" cy="20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21287" name="Group 183"/>
          <p:cNvGrpSpPr>
            <a:grpSpLocks/>
          </p:cNvGrpSpPr>
          <p:nvPr/>
        </p:nvGrpSpPr>
        <p:grpSpPr bwMode="auto">
          <a:xfrm>
            <a:off x="4770984" y="2771775"/>
            <a:ext cx="457200" cy="1981200"/>
            <a:chOff x="1872" y="1296"/>
            <a:chExt cx="288" cy="1248"/>
          </a:xfrm>
        </p:grpSpPr>
        <p:sp>
          <p:nvSpPr>
            <p:cNvPr id="221551" name="Freeform 184"/>
            <p:cNvSpPr>
              <a:spLocks/>
            </p:cNvSpPr>
            <p:nvPr/>
          </p:nvSpPr>
          <p:spPr bwMode="auto">
            <a:xfrm>
              <a:off x="1872" y="2160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52" name="Rectangle 185"/>
            <p:cNvSpPr>
              <a:spLocks noChangeArrowheads="1"/>
            </p:cNvSpPr>
            <p:nvPr/>
          </p:nvSpPr>
          <p:spPr bwMode="auto">
            <a:xfrm>
              <a:off x="2112" y="1296"/>
              <a:ext cx="48" cy="86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53" name="Freeform 186"/>
            <p:cNvSpPr>
              <a:spLocks/>
            </p:cNvSpPr>
            <p:nvPr/>
          </p:nvSpPr>
          <p:spPr bwMode="auto">
            <a:xfrm>
              <a:off x="1872" y="1296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54" name="Freeform 187"/>
            <p:cNvSpPr>
              <a:spLocks/>
            </p:cNvSpPr>
            <p:nvPr/>
          </p:nvSpPr>
          <p:spPr bwMode="auto">
            <a:xfrm>
              <a:off x="1920" y="1296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55" name="Rectangle 188"/>
            <p:cNvSpPr>
              <a:spLocks noChangeArrowheads="1"/>
            </p:cNvSpPr>
            <p:nvPr/>
          </p:nvSpPr>
          <p:spPr bwMode="auto">
            <a:xfrm>
              <a:off x="1872" y="1680"/>
              <a:ext cx="48" cy="86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1288" name="Group 189"/>
          <p:cNvGrpSpPr>
            <a:grpSpLocks/>
          </p:cNvGrpSpPr>
          <p:nvPr/>
        </p:nvGrpSpPr>
        <p:grpSpPr bwMode="auto">
          <a:xfrm>
            <a:off x="4770984" y="4676775"/>
            <a:ext cx="457200" cy="1981200"/>
            <a:chOff x="1872" y="2448"/>
            <a:chExt cx="288" cy="1248"/>
          </a:xfrm>
        </p:grpSpPr>
        <p:sp>
          <p:nvSpPr>
            <p:cNvPr id="221546" name="Rectangle 190"/>
            <p:cNvSpPr>
              <a:spLocks noChangeArrowheads="1"/>
            </p:cNvSpPr>
            <p:nvPr/>
          </p:nvSpPr>
          <p:spPr bwMode="auto">
            <a:xfrm>
              <a:off x="2112" y="2448"/>
              <a:ext cx="48" cy="864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47" name="Freeform 191"/>
            <p:cNvSpPr>
              <a:spLocks/>
            </p:cNvSpPr>
            <p:nvPr/>
          </p:nvSpPr>
          <p:spPr bwMode="auto">
            <a:xfrm>
              <a:off x="1872" y="3312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48" name="Freeform 192"/>
            <p:cNvSpPr>
              <a:spLocks/>
            </p:cNvSpPr>
            <p:nvPr/>
          </p:nvSpPr>
          <p:spPr bwMode="auto">
            <a:xfrm>
              <a:off x="1920" y="2448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49" name="Rectangle 193"/>
            <p:cNvSpPr>
              <a:spLocks noChangeArrowheads="1"/>
            </p:cNvSpPr>
            <p:nvPr/>
          </p:nvSpPr>
          <p:spPr bwMode="auto">
            <a:xfrm>
              <a:off x="1872" y="2832"/>
              <a:ext cx="48" cy="864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50" name="Freeform 194"/>
            <p:cNvSpPr>
              <a:spLocks/>
            </p:cNvSpPr>
            <p:nvPr/>
          </p:nvSpPr>
          <p:spPr bwMode="auto">
            <a:xfrm>
              <a:off x="1872" y="2448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21289" name="AutoShape 195"/>
          <p:cNvSpPr>
            <a:spLocks noChangeArrowheads="1"/>
          </p:cNvSpPr>
          <p:nvPr/>
        </p:nvSpPr>
        <p:spPr bwMode="auto">
          <a:xfrm rot="13614">
            <a:off x="5206298" y="3731487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90" name="AutoShape 196"/>
          <p:cNvSpPr>
            <a:spLocks noChangeArrowheads="1"/>
          </p:cNvSpPr>
          <p:nvPr/>
        </p:nvSpPr>
        <p:spPr bwMode="auto">
          <a:xfrm rot="13614">
            <a:off x="992734" y="39909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91" name="AutoShape 197"/>
          <p:cNvSpPr>
            <a:spLocks noChangeArrowheads="1"/>
          </p:cNvSpPr>
          <p:nvPr/>
        </p:nvSpPr>
        <p:spPr bwMode="auto">
          <a:xfrm rot="13614">
            <a:off x="916534" y="41814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292" name="AutoShape 198"/>
          <p:cNvSpPr>
            <a:spLocks noChangeArrowheads="1"/>
          </p:cNvSpPr>
          <p:nvPr/>
        </p:nvSpPr>
        <p:spPr bwMode="auto">
          <a:xfrm rot="13614">
            <a:off x="840334" y="437197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293" name="Group 199"/>
          <p:cNvGrpSpPr>
            <a:grpSpLocks/>
          </p:cNvGrpSpPr>
          <p:nvPr/>
        </p:nvGrpSpPr>
        <p:grpSpPr bwMode="auto">
          <a:xfrm>
            <a:off x="2888210" y="7153275"/>
            <a:ext cx="746125" cy="381000"/>
            <a:chOff x="172" y="3744"/>
            <a:chExt cx="470" cy="240"/>
          </a:xfrm>
        </p:grpSpPr>
        <p:grpSp>
          <p:nvGrpSpPr>
            <p:cNvPr id="221535" name="Group 200"/>
            <p:cNvGrpSpPr>
              <a:grpSpLocks/>
            </p:cNvGrpSpPr>
            <p:nvPr/>
          </p:nvGrpSpPr>
          <p:grpSpPr bwMode="auto">
            <a:xfrm>
              <a:off x="172" y="3744"/>
              <a:ext cx="470" cy="240"/>
              <a:chOff x="172" y="3744"/>
              <a:chExt cx="470" cy="240"/>
            </a:xfrm>
          </p:grpSpPr>
          <p:grpSp>
            <p:nvGrpSpPr>
              <p:cNvPr id="221541" name="Group 201"/>
              <p:cNvGrpSpPr>
                <a:grpSpLocks/>
              </p:cNvGrpSpPr>
              <p:nvPr/>
            </p:nvGrpSpPr>
            <p:grpSpPr bwMode="auto">
              <a:xfrm>
                <a:off x="172" y="3744"/>
                <a:ext cx="470" cy="240"/>
                <a:chOff x="172" y="3744"/>
                <a:chExt cx="470" cy="240"/>
              </a:xfrm>
            </p:grpSpPr>
            <p:sp>
              <p:nvSpPr>
                <p:cNvPr id="221543" name="Oval 202"/>
                <p:cNvSpPr>
                  <a:spLocks noChangeArrowheads="1"/>
                </p:cNvSpPr>
                <p:nvPr/>
              </p:nvSpPr>
              <p:spPr bwMode="auto">
                <a:xfrm>
                  <a:off x="498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544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0" y="3744"/>
                  <a:ext cx="336" cy="240"/>
                </a:xfrm>
                <a:prstGeom prst="rect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1545" name="Oval 204"/>
                <p:cNvSpPr>
                  <a:spLocks noChangeArrowheads="1"/>
                </p:cNvSpPr>
                <p:nvPr/>
              </p:nvSpPr>
              <p:spPr bwMode="auto">
                <a:xfrm>
                  <a:off x="172" y="3744"/>
                  <a:ext cx="144" cy="240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1542" name="Rectangle 205"/>
              <p:cNvSpPr>
                <a:spLocks noChangeArrowheads="1"/>
              </p:cNvSpPr>
              <p:nvPr/>
            </p:nvSpPr>
            <p:spPr bwMode="auto">
              <a:xfrm>
                <a:off x="528" y="3748"/>
                <a:ext cx="47" cy="23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1536" name="Group 206"/>
            <p:cNvGrpSpPr>
              <a:grpSpLocks/>
            </p:cNvGrpSpPr>
            <p:nvPr/>
          </p:nvGrpSpPr>
          <p:grpSpPr bwMode="auto">
            <a:xfrm>
              <a:off x="194" y="3840"/>
              <a:ext cx="53" cy="48"/>
              <a:chOff x="115" y="3648"/>
              <a:chExt cx="53" cy="48"/>
            </a:xfrm>
          </p:grpSpPr>
          <p:sp>
            <p:nvSpPr>
              <p:cNvPr id="221537" name="Oval 207"/>
              <p:cNvSpPr>
                <a:spLocks noChangeAspect="1" noChangeArrowheads="1"/>
              </p:cNvSpPr>
              <p:nvPr/>
            </p:nvSpPr>
            <p:spPr bwMode="auto">
              <a:xfrm>
                <a:off x="139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38" name="Rectangle 208"/>
              <p:cNvSpPr>
                <a:spLocks noChangeArrowheads="1"/>
              </p:cNvSpPr>
              <p:nvPr/>
            </p:nvSpPr>
            <p:spPr bwMode="auto">
              <a:xfrm>
                <a:off x="130" y="3648"/>
                <a:ext cx="23" cy="48"/>
              </a:xfrm>
              <a:prstGeom prst="rect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39" name="Oval 209"/>
              <p:cNvSpPr>
                <a:spLocks noChangeAspect="1" noChangeArrowheads="1"/>
              </p:cNvSpPr>
              <p:nvPr/>
            </p:nvSpPr>
            <p:spPr bwMode="auto">
              <a:xfrm>
                <a:off x="115" y="3648"/>
                <a:ext cx="29" cy="48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40" name="Rectangle 210"/>
              <p:cNvSpPr>
                <a:spLocks noChangeArrowheads="1"/>
              </p:cNvSpPr>
              <p:nvPr/>
            </p:nvSpPr>
            <p:spPr bwMode="auto">
              <a:xfrm>
                <a:off x="148" y="3653"/>
                <a:ext cx="5" cy="4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1294" name="Line 211"/>
          <p:cNvSpPr>
            <a:spLocks noChangeShapeType="1"/>
          </p:cNvSpPr>
          <p:nvPr/>
        </p:nvSpPr>
        <p:spPr bwMode="auto">
          <a:xfrm flipH="1">
            <a:off x="2697710" y="73437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95" name="Line 212"/>
          <p:cNvSpPr>
            <a:spLocks noChangeShapeType="1"/>
          </p:cNvSpPr>
          <p:nvPr/>
        </p:nvSpPr>
        <p:spPr bwMode="auto">
          <a:xfrm>
            <a:off x="3018384" y="6657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96" name="Line 213"/>
          <p:cNvSpPr>
            <a:spLocks noChangeShapeType="1"/>
          </p:cNvSpPr>
          <p:nvPr/>
        </p:nvSpPr>
        <p:spPr bwMode="auto">
          <a:xfrm flipH="1">
            <a:off x="2256384" y="68865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97" name="Line 214"/>
          <p:cNvSpPr>
            <a:spLocks noChangeShapeType="1"/>
          </p:cNvSpPr>
          <p:nvPr/>
        </p:nvSpPr>
        <p:spPr bwMode="auto">
          <a:xfrm>
            <a:off x="2256384" y="6886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98" name="Line 215"/>
          <p:cNvSpPr>
            <a:spLocks noChangeShapeType="1"/>
          </p:cNvSpPr>
          <p:nvPr/>
        </p:nvSpPr>
        <p:spPr bwMode="auto">
          <a:xfrm flipH="1">
            <a:off x="2256384" y="73437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299" name="Oval 216"/>
          <p:cNvSpPr>
            <a:spLocks noChangeArrowheads="1"/>
          </p:cNvSpPr>
          <p:nvPr/>
        </p:nvSpPr>
        <p:spPr bwMode="auto">
          <a:xfrm>
            <a:off x="2392909" y="7308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00" name="Oval 217"/>
          <p:cNvSpPr>
            <a:spLocks noChangeArrowheads="1"/>
          </p:cNvSpPr>
          <p:nvPr/>
        </p:nvSpPr>
        <p:spPr bwMode="auto">
          <a:xfrm>
            <a:off x="2640559" y="7308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01" name="Line 218"/>
          <p:cNvSpPr>
            <a:spLocks noChangeShapeType="1"/>
          </p:cNvSpPr>
          <p:nvPr/>
        </p:nvSpPr>
        <p:spPr bwMode="auto">
          <a:xfrm flipH="1">
            <a:off x="2424660" y="7305675"/>
            <a:ext cx="3651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2" name="Line 219"/>
          <p:cNvSpPr>
            <a:spLocks noChangeShapeType="1"/>
          </p:cNvSpPr>
          <p:nvPr/>
        </p:nvSpPr>
        <p:spPr bwMode="auto">
          <a:xfrm>
            <a:off x="3780384" y="68865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3" name="Line 220"/>
          <p:cNvSpPr>
            <a:spLocks noChangeShapeType="1"/>
          </p:cNvSpPr>
          <p:nvPr/>
        </p:nvSpPr>
        <p:spPr bwMode="auto">
          <a:xfrm flipH="1">
            <a:off x="3551784" y="68865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4" name="Line 221"/>
          <p:cNvSpPr>
            <a:spLocks noChangeShapeType="1"/>
          </p:cNvSpPr>
          <p:nvPr/>
        </p:nvSpPr>
        <p:spPr bwMode="auto">
          <a:xfrm>
            <a:off x="3551784" y="6657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5" name="Line 222"/>
          <p:cNvSpPr>
            <a:spLocks noChangeShapeType="1"/>
          </p:cNvSpPr>
          <p:nvPr/>
        </p:nvSpPr>
        <p:spPr bwMode="auto">
          <a:xfrm flipH="1">
            <a:off x="5779516" y="1329458"/>
            <a:ext cx="7887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6" name="Line 223"/>
          <p:cNvSpPr>
            <a:spLocks noChangeShapeType="1"/>
          </p:cNvSpPr>
          <p:nvPr/>
        </p:nvSpPr>
        <p:spPr bwMode="auto">
          <a:xfrm flipH="1">
            <a:off x="3923257" y="2045895"/>
            <a:ext cx="21170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7" name="Line 224"/>
          <p:cNvSpPr>
            <a:spLocks noChangeShapeType="1"/>
          </p:cNvSpPr>
          <p:nvPr/>
        </p:nvSpPr>
        <p:spPr bwMode="auto">
          <a:xfrm>
            <a:off x="3399384" y="1332633"/>
            <a:ext cx="0" cy="5628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8" name="Line 225"/>
          <p:cNvSpPr>
            <a:spLocks noChangeShapeType="1"/>
          </p:cNvSpPr>
          <p:nvPr/>
        </p:nvSpPr>
        <p:spPr bwMode="auto">
          <a:xfrm flipH="1">
            <a:off x="3404147" y="1329458"/>
            <a:ext cx="21111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09" name="Oval 226"/>
          <p:cNvSpPr>
            <a:spLocks noChangeArrowheads="1"/>
          </p:cNvSpPr>
          <p:nvPr/>
        </p:nvSpPr>
        <p:spPr bwMode="auto">
          <a:xfrm>
            <a:off x="5474716" y="129453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10" name="Oval 227"/>
          <p:cNvSpPr>
            <a:spLocks noChangeArrowheads="1"/>
          </p:cNvSpPr>
          <p:nvPr/>
        </p:nvSpPr>
        <p:spPr bwMode="auto">
          <a:xfrm>
            <a:off x="5722366" y="129453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11" name="Line 228"/>
          <p:cNvSpPr>
            <a:spLocks noChangeShapeType="1"/>
          </p:cNvSpPr>
          <p:nvPr/>
        </p:nvSpPr>
        <p:spPr bwMode="auto">
          <a:xfrm flipH="1">
            <a:off x="5506467" y="1215159"/>
            <a:ext cx="36512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13" name="Line 230"/>
          <p:cNvSpPr>
            <a:spLocks noChangeShapeType="1"/>
          </p:cNvSpPr>
          <p:nvPr/>
        </p:nvSpPr>
        <p:spPr bwMode="auto">
          <a:xfrm>
            <a:off x="3399384" y="1895475"/>
            <a:ext cx="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14" name="Line 231"/>
          <p:cNvSpPr>
            <a:spLocks noChangeShapeType="1"/>
          </p:cNvSpPr>
          <p:nvPr/>
        </p:nvSpPr>
        <p:spPr bwMode="auto">
          <a:xfrm>
            <a:off x="3932784" y="2045895"/>
            <a:ext cx="0" cy="7258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15" name="Text Box 232"/>
          <p:cNvSpPr txBox="1">
            <a:spLocks noChangeArrowheads="1"/>
          </p:cNvSpPr>
          <p:nvPr/>
        </p:nvSpPr>
        <p:spPr bwMode="auto">
          <a:xfrm>
            <a:off x="6659820" y="1146230"/>
            <a:ext cx="540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電源</a:t>
            </a:r>
          </a:p>
        </p:txBody>
      </p:sp>
      <p:sp>
        <p:nvSpPr>
          <p:cNvPr id="221316" name="Text Box 233"/>
          <p:cNvSpPr txBox="1">
            <a:spLocks noChangeArrowheads="1"/>
          </p:cNvSpPr>
          <p:nvPr/>
        </p:nvSpPr>
        <p:spPr bwMode="auto">
          <a:xfrm>
            <a:off x="2027785" y="2460625"/>
            <a:ext cx="79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偏光板</a:t>
            </a:r>
          </a:p>
        </p:txBody>
      </p:sp>
      <p:sp>
        <p:nvSpPr>
          <p:cNvPr id="221317" name="Text Box 234"/>
          <p:cNvSpPr txBox="1">
            <a:spLocks noChangeArrowheads="1"/>
          </p:cNvSpPr>
          <p:nvPr/>
        </p:nvSpPr>
        <p:spPr bwMode="auto">
          <a:xfrm>
            <a:off x="5370513" y="3133725"/>
            <a:ext cx="104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カラー</a:t>
            </a:r>
            <a:b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フィルター</a:t>
            </a:r>
          </a:p>
        </p:txBody>
      </p:sp>
      <p:sp>
        <p:nvSpPr>
          <p:cNvPr id="221318" name="Line 235"/>
          <p:cNvSpPr>
            <a:spLocks noChangeShapeType="1"/>
          </p:cNvSpPr>
          <p:nvPr/>
        </p:nvSpPr>
        <p:spPr bwMode="auto">
          <a:xfrm>
            <a:off x="2469110" y="1828801"/>
            <a:ext cx="854075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19" name="Line 236"/>
          <p:cNvSpPr>
            <a:spLocks noChangeShapeType="1"/>
          </p:cNvSpPr>
          <p:nvPr/>
        </p:nvSpPr>
        <p:spPr bwMode="auto">
          <a:xfrm>
            <a:off x="2545310" y="1905001"/>
            <a:ext cx="1235075" cy="98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320" name="Rectangle 237"/>
          <p:cNvSpPr>
            <a:spLocks noChangeArrowheads="1"/>
          </p:cNvSpPr>
          <p:nvPr/>
        </p:nvSpPr>
        <p:spPr bwMode="auto">
          <a:xfrm>
            <a:off x="2103984" y="7391400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スイッチ</a:t>
            </a: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（トランジスタ</a:t>
            </a: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1321" name="Rectangle 238"/>
          <p:cNvSpPr>
            <a:spLocks noChangeArrowheads="1"/>
          </p:cNvSpPr>
          <p:nvPr/>
        </p:nvSpPr>
        <p:spPr bwMode="auto">
          <a:xfrm>
            <a:off x="5210491" y="3906836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2" name="Rectangle 239"/>
          <p:cNvSpPr>
            <a:spLocks noChangeArrowheads="1"/>
          </p:cNvSpPr>
          <p:nvPr/>
        </p:nvSpPr>
        <p:spPr bwMode="auto">
          <a:xfrm>
            <a:off x="1951584" y="2209801"/>
            <a:ext cx="3505200" cy="45624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3" name="Rectangle 241"/>
          <p:cNvSpPr>
            <a:spLocks noChangeArrowheads="1"/>
          </p:cNvSpPr>
          <p:nvPr/>
        </p:nvSpPr>
        <p:spPr bwMode="auto">
          <a:xfrm>
            <a:off x="1818234" y="7381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⑦</a:t>
            </a:r>
          </a:p>
        </p:txBody>
      </p:sp>
      <p:grpSp>
        <p:nvGrpSpPr>
          <p:cNvPr id="221324" name="Group 242"/>
          <p:cNvGrpSpPr>
            <a:grpSpLocks/>
          </p:cNvGrpSpPr>
          <p:nvPr/>
        </p:nvGrpSpPr>
        <p:grpSpPr bwMode="auto">
          <a:xfrm>
            <a:off x="3018384" y="2733675"/>
            <a:ext cx="457200" cy="1981200"/>
            <a:chOff x="1872" y="1296"/>
            <a:chExt cx="288" cy="1248"/>
          </a:xfrm>
        </p:grpSpPr>
        <p:sp>
          <p:nvSpPr>
            <p:cNvPr id="221530" name="Freeform 243"/>
            <p:cNvSpPr>
              <a:spLocks/>
            </p:cNvSpPr>
            <p:nvPr/>
          </p:nvSpPr>
          <p:spPr bwMode="auto">
            <a:xfrm>
              <a:off x="1872" y="2160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31" name="Rectangle 244"/>
            <p:cNvSpPr>
              <a:spLocks noChangeArrowheads="1"/>
            </p:cNvSpPr>
            <p:nvPr/>
          </p:nvSpPr>
          <p:spPr bwMode="auto">
            <a:xfrm>
              <a:off x="2112" y="1296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532" name="Freeform 245"/>
            <p:cNvSpPr>
              <a:spLocks/>
            </p:cNvSpPr>
            <p:nvPr/>
          </p:nvSpPr>
          <p:spPr bwMode="auto">
            <a:xfrm>
              <a:off x="1872" y="1296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33" name="Freeform 246"/>
            <p:cNvSpPr>
              <a:spLocks/>
            </p:cNvSpPr>
            <p:nvPr/>
          </p:nvSpPr>
          <p:spPr bwMode="auto">
            <a:xfrm>
              <a:off x="1920" y="1296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534" name="Rectangle 247"/>
            <p:cNvSpPr>
              <a:spLocks noChangeArrowheads="1"/>
            </p:cNvSpPr>
            <p:nvPr/>
          </p:nvSpPr>
          <p:spPr bwMode="auto">
            <a:xfrm>
              <a:off x="1872" y="1680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1325" name="Oval 248"/>
          <p:cNvSpPr>
            <a:spLocks noChangeArrowheads="1"/>
          </p:cNvSpPr>
          <p:nvPr/>
        </p:nvSpPr>
        <p:spPr bwMode="auto">
          <a:xfrm>
            <a:off x="3323184" y="34766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6" name="Oval 249"/>
          <p:cNvSpPr>
            <a:spLocks noChangeArrowheads="1"/>
          </p:cNvSpPr>
          <p:nvPr/>
        </p:nvSpPr>
        <p:spPr bwMode="auto">
          <a:xfrm>
            <a:off x="3332709" y="4029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7" name="Oval 250"/>
          <p:cNvSpPr>
            <a:spLocks noChangeArrowheads="1"/>
          </p:cNvSpPr>
          <p:nvPr/>
        </p:nvSpPr>
        <p:spPr bwMode="auto">
          <a:xfrm>
            <a:off x="3280322" y="36861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8" name="Oval 251"/>
          <p:cNvSpPr>
            <a:spLocks noChangeArrowheads="1"/>
          </p:cNvSpPr>
          <p:nvPr/>
        </p:nvSpPr>
        <p:spPr bwMode="auto">
          <a:xfrm>
            <a:off x="3323184" y="4029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29" name="Oval 252"/>
          <p:cNvSpPr>
            <a:spLocks noChangeArrowheads="1"/>
          </p:cNvSpPr>
          <p:nvPr/>
        </p:nvSpPr>
        <p:spPr bwMode="auto">
          <a:xfrm>
            <a:off x="3213647" y="4181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0" name="Oval 253"/>
          <p:cNvSpPr>
            <a:spLocks noChangeArrowheads="1"/>
          </p:cNvSpPr>
          <p:nvPr/>
        </p:nvSpPr>
        <p:spPr bwMode="auto">
          <a:xfrm>
            <a:off x="3366047" y="3876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1" name="Oval 254"/>
          <p:cNvSpPr>
            <a:spLocks noChangeArrowheads="1"/>
          </p:cNvSpPr>
          <p:nvPr/>
        </p:nvSpPr>
        <p:spPr bwMode="auto">
          <a:xfrm>
            <a:off x="3280322" y="33813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2" name="Oval 255"/>
          <p:cNvSpPr>
            <a:spLocks noChangeArrowheads="1"/>
          </p:cNvSpPr>
          <p:nvPr/>
        </p:nvSpPr>
        <p:spPr bwMode="auto">
          <a:xfrm>
            <a:off x="3366047" y="3343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3" name="Oval 256"/>
          <p:cNvSpPr>
            <a:spLocks noChangeArrowheads="1"/>
          </p:cNvSpPr>
          <p:nvPr/>
        </p:nvSpPr>
        <p:spPr bwMode="auto">
          <a:xfrm>
            <a:off x="3213647" y="3343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4" name="Oval 257"/>
          <p:cNvSpPr>
            <a:spLocks noChangeArrowheads="1"/>
          </p:cNvSpPr>
          <p:nvPr/>
        </p:nvSpPr>
        <p:spPr bwMode="auto">
          <a:xfrm>
            <a:off x="3266034" y="38862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5" name="Oval 258"/>
          <p:cNvSpPr>
            <a:spLocks noChangeArrowheads="1"/>
          </p:cNvSpPr>
          <p:nvPr/>
        </p:nvSpPr>
        <p:spPr bwMode="auto">
          <a:xfrm>
            <a:off x="3204122" y="37623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6" name="Oval 259"/>
          <p:cNvSpPr>
            <a:spLocks noChangeArrowheads="1"/>
          </p:cNvSpPr>
          <p:nvPr/>
        </p:nvSpPr>
        <p:spPr bwMode="auto">
          <a:xfrm>
            <a:off x="3146972" y="39433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7" name="Oval 260"/>
          <p:cNvSpPr>
            <a:spLocks noChangeArrowheads="1"/>
          </p:cNvSpPr>
          <p:nvPr/>
        </p:nvSpPr>
        <p:spPr bwMode="auto">
          <a:xfrm>
            <a:off x="3142209" y="342423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8" name="Oval 261"/>
          <p:cNvSpPr>
            <a:spLocks noChangeArrowheads="1"/>
          </p:cNvSpPr>
          <p:nvPr/>
        </p:nvSpPr>
        <p:spPr bwMode="auto">
          <a:xfrm>
            <a:off x="3123159" y="31099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39" name="Oval 262"/>
          <p:cNvSpPr>
            <a:spLocks noChangeArrowheads="1"/>
          </p:cNvSpPr>
          <p:nvPr/>
        </p:nvSpPr>
        <p:spPr bwMode="auto">
          <a:xfrm>
            <a:off x="3280322" y="33718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0" name="Oval 263"/>
          <p:cNvSpPr>
            <a:spLocks noChangeArrowheads="1"/>
          </p:cNvSpPr>
          <p:nvPr/>
        </p:nvSpPr>
        <p:spPr bwMode="auto">
          <a:xfrm>
            <a:off x="3242222" y="32527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1" name="Oval 264"/>
          <p:cNvSpPr>
            <a:spLocks noChangeArrowheads="1"/>
          </p:cNvSpPr>
          <p:nvPr/>
        </p:nvSpPr>
        <p:spPr bwMode="auto">
          <a:xfrm>
            <a:off x="3189834" y="31623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2" name="Oval 265"/>
          <p:cNvSpPr>
            <a:spLocks noChangeArrowheads="1"/>
          </p:cNvSpPr>
          <p:nvPr/>
        </p:nvSpPr>
        <p:spPr bwMode="auto">
          <a:xfrm>
            <a:off x="3399384" y="274796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3" name="Oval 266"/>
          <p:cNvSpPr>
            <a:spLocks noChangeArrowheads="1"/>
          </p:cNvSpPr>
          <p:nvPr/>
        </p:nvSpPr>
        <p:spPr bwMode="auto">
          <a:xfrm>
            <a:off x="3385097" y="3429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4" name="Oval 267"/>
          <p:cNvSpPr>
            <a:spLocks noChangeArrowheads="1"/>
          </p:cNvSpPr>
          <p:nvPr/>
        </p:nvSpPr>
        <p:spPr bwMode="auto">
          <a:xfrm>
            <a:off x="3356522" y="31337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5" name="Oval 268"/>
          <p:cNvSpPr>
            <a:spLocks noChangeArrowheads="1"/>
          </p:cNvSpPr>
          <p:nvPr/>
        </p:nvSpPr>
        <p:spPr bwMode="auto">
          <a:xfrm>
            <a:off x="3356522" y="29051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6" name="Oval 269"/>
          <p:cNvSpPr>
            <a:spLocks noChangeArrowheads="1"/>
          </p:cNvSpPr>
          <p:nvPr/>
        </p:nvSpPr>
        <p:spPr bwMode="auto">
          <a:xfrm>
            <a:off x="3280322" y="29718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7" name="Oval 270"/>
          <p:cNvSpPr>
            <a:spLocks noChangeArrowheads="1"/>
          </p:cNvSpPr>
          <p:nvPr/>
        </p:nvSpPr>
        <p:spPr bwMode="auto">
          <a:xfrm>
            <a:off x="3294609" y="30575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8" name="Oval 271"/>
          <p:cNvSpPr>
            <a:spLocks noChangeArrowheads="1"/>
          </p:cNvSpPr>
          <p:nvPr/>
        </p:nvSpPr>
        <p:spPr bwMode="auto">
          <a:xfrm>
            <a:off x="3213647" y="4181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49" name="Oval 272"/>
          <p:cNvSpPr>
            <a:spLocks noChangeArrowheads="1"/>
          </p:cNvSpPr>
          <p:nvPr/>
        </p:nvSpPr>
        <p:spPr bwMode="auto">
          <a:xfrm>
            <a:off x="3256509" y="39433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0" name="Oval 273"/>
          <p:cNvSpPr>
            <a:spLocks noChangeArrowheads="1"/>
          </p:cNvSpPr>
          <p:nvPr/>
        </p:nvSpPr>
        <p:spPr bwMode="auto">
          <a:xfrm>
            <a:off x="3246984" y="4191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1" name="Oval 274"/>
          <p:cNvSpPr>
            <a:spLocks noChangeArrowheads="1"/>
          </p:cNvSpPr>
          <p:nvPr/>
        </p:nvSpPr>
        <p:spPr bwMode="auto">
          <a:xfrm>
            <a:off x="3094584" y="4038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2" name="Oval 275"/>
          <p:cNvSpPr>
            <a:spLocks noChangeArrowheads="1"/>
          </p:cNvSpPr>
          <p:nvPr/>
        </p:nvSpPr>
        <p:spPr bwMode="auto">
          <a:xfrm>
            <a:off x="3170784" y="4038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3" name="Oval 276"/>
          <p:cNvSpPr>
            <a:spLocks noChangeArrowheads="1"/>
          </p:cNvSpPr>
          <p:nvPr/>
        </p:nvSpPr>
        <p:spPr bwMode="auto">
          <a:xfrm>
            <a:off x="3246984" y="41148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4" name="Oval 277"/>
          <p:cNvSpPr>
            <a:spLocks noChangeArrowheads="1"/>
          </p:cNvSpPr>
          <p:nvPr/>
        </p:nvSpPr>
        <p:spPr bwMode="auto">
          <a:xfrm>
            <a:off x="3170784" y="4191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5" name="Oval 278"/>
          <p:cNvSpPr>
            <a:spLocks noChangeArrowheads="1"/>
          </p:cNvSpPr>
          <p:nvPr/>
        </p:nvSpPr>
        <p:spPr bwMode="auto">
          <a:xfrm>
            <a:off x="3118397" y="42100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6" name="Oval 279"/>
          <p:cNvSpPr>
            <a:spLocks noChangeArrowheads="1"/>
          </p:cNvSpPr>
          <p:nvPr/>
        </p:nvSpPr>
        <p:spPr bwMode="auto">
          <a:xfrm>
            <a:off x="3104109" y="3571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7" name="Oval 280"/>
          <p:cNvSpPr>
            <a:spLocks noChangeArrowheads="1"/>
          </p:cNvSpPr>
          <p:nvPr/>
        </p:nvSpPr>
        <p:spPr bwMode="auto">
          <a:xfrm>
            <a:off x="3285084" y="4038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8" name="Oval 281"/>
          <p:cNvSpPr>
            <a:spLocks noChangeArrowheads="1"/>
          </p:cNvSpPr>
          <p:nvPr/>
        </p:nvSpPr>
        <p:spPr bwMode="auto">
          <a:xfrm>
            <a:off x="3356522" y="31623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59" name="Oval 282"/>
          <p:cNvSpPr>
            <a:spLocks noChangeArrowheads="1"/>
          </p:cNvSpPr>
          <p:nvPr/>
        </p:nvSpPr>
        <p:spPr bwMode="auto">
          <a:xfrm>
            <a:off x="3323184" y="34480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0" name="Oval 283"/>
          <p:cNvSpPr>
            <a:spLocks noChangeArrowheads="1"/>
          </p:cNvSpPr>
          <p:nvPr/>
        </p:nvSpPr>
        <p:spPr bwMode="auto">
          <a:xfrm>
            <a:off x="3237459" y="33147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1" name="Oval 284"/>
          <p:cNvSpPr>
            <a:spLocks noChangeArrowheads="1"/>
          </p:cNvSpPr>
          <p:nvPr/>
        </p:nvSpPr>
        <p:spPr bwMode="auto">
          <a:xfrm>
            <a:off x="3313659" y="36957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2" name="Oval 285"/>
          <p:cNvSpPr>
            <a:spLocks noChangeArrowheads="1"/>
          </p:cNvSpPr>
          <p:nvPr/>
        </p:nvSpPr>
        <p:spPr bwMode="auto">
          <a:xfrm>
            <a:off x="3313659" y="36195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3" name="Oval 286"/>
          <p:cNvSpPr>
            <a:spLocks noChangeArrowheads="1"/>
          </p:cNvSpPr>
          <p:nvPr/>
        </p:nvSpPr>
        <p:spPr bwMode="auto">
          <a:xfrm>
            <a:off x="3351759" y="35433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4" name="Oval 287"/>
          <p:cNvSpPr>
            <a:spLocks noChangeArrowheads="1"/>
          </p:cNvSpPr>
          <p:nvPr/>
        </p:nvSpPr>
        <p:spPr bwMode="auto">
          <a:xfrm>
            <a:off x="3080297" y="33385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5" name="Oval 288"/>
          <p:cNvSpPr>
            <a:spLocks noChangeArrowheads="1"/>
          </p:cNvSpPr>
          <p:nvPr/>
        </p:nvSpPr>
        <p:spPr bwMode="auto">
          <a:xfrm>
            <a:off x="3094584" y="4029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6" name="Oval 289"/>
          <p:cNvSpPr>
            <a:spLocks noChangeArrowheads="1"/>
          </p:cNvSpPr>
          <p:nvPr/>
        </p:nvSpPr>
        <p:spPr bwMode="auto">
          <a:xfrm>
            <a:off x="3127922" y="3876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7" name="Oval 290"/>
          <p:cNvSpPr>
            <a:spLocks noChangeArrowheads="1"/>
          </p:cNvSpPr>
          <p:nvPr/>
        </p:nvSpPr>
        <p:spPr bwMode="auto">
          <a:xfrm>
            <a:off x="3170784" y="3495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8" name="Oval 291"/>
          <p:cNvSpPr>
            <a:spLocks noChangeArrowheads="1"/>
          </p:cNvSpPr>
          <p:nvPr/>
        </p:nvSpPr>
        <p:spPr bwMode="auto">
          <a:xfrm>
            <a:off x="3313659" y="35956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69" name="Oval 292"/>
          <p:cNvSpPr>
            <a:spLocks noChangeArrowheads="1"/>
          </p:cNvSpPr>
          <p:nvPr/>
        </p:nvSpPr>
        <p:spPr bwMode="auto">
          <a:xfrm>
            <a:off x="3337472" y="33147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0" name="Oval 293"/>
          <p:cNvSpPr>
            <a:spLocks noChangeArrowheads="1"/>
          </p:cNvSpPr>
          <p:nvPr/>
        </p:nvSpPr>
        <p:spPr bwMode="auto">
          <a:xfrm>
            <a:off x="3366047" y="3800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1" name="Oval 294"/>
          <p:cNvSpPr>
            <a:spLocks noChangeArrowheads="1"/>
          </p:cNvSpPr>
          <p:nvPr/>
        </p:nvSpPr>
        <p:spPr bwMode="auto">
          <a:xfrm>
            <a:off x="3323184" y="3267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2" name="Oval 295"/>
          <p:cNvSpPr>
            <a:spLocks noChangeArrowheads="1"/>
          </p:cNvSpPr>
          <p:nvPr/>
        </p:nvSpPr>
        <p:spPr bwMode="auto">
          <a:xfrm>
            <a:off x="3366047" y="291465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3" name="Oval 296"/>
          <p:cNvSpPr>
            <a:spLocks noChangeArrowheads="1"/>
          </p:cNvSpPr>
          <p:nvPr/>
        </p:nvSpPr>
        <p:spPr bwMode="auto">
          <a:xfrm>
            <a:off x="3323184" y="3800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4" name="Oval 297"/>
          <p:cNvSpPr>
            <a:spLocks noChangeArrowheads="1"/>
          </p:cNvSpPr>
          <p:nvPr/>
        </p:nvSpPr>
        <p:spPr bwMode="auto">
          <a:xfrm>
            <a:off x="3356522" y="34766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5" name="Oval 298"/>
          <p:cNvSpPr>
            <a:spLocks noChangeArrowheads="1"/>
          </p:cNvSpPr>
          <p:nvPr/>
        </p:nvSpPr>
        <p:spPr bwMode="auto">
          <a:xfrm>
            <a:off x="3356522" y="347662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6" name="Oval 299"/>
          <p:cNvSpPr>
            <a:spLocks noChangeArrowheads="1"/>
          </p:cNvSpPr>
          <p:nvPr/>
        </p:nvSpPr>
        <p:spPr bwMode="auto">
          <a:xfrm>
            <a:off x="3323184" y="33528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7" name="Oval 300"/>
          <p:cNvSpPr>
            <a:spLocks noChangeArrowheads="1"/>
          </p:cNvSpPr>
          <p:nvPr/>
        </p:nvSpPr>
        <p:spPr bwMode="auto">
          <a:xfrm>
            <a:off x="3399384" y="38481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8" name="Oval 301"/>
          <p:cNvSpPr>
            <a:spLocks noChangeArrowheads="1"/>
          </p:cNvSpPr>
          <p:nvPr/>
        </p:nvSpPr>
        <p:spPr bwMode="auto">
          <a:xfrm>
            <a:off x="3323184" y="3657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79" name="Oval 302"/>
          <p:cNvSpPr>
            <a:spLocks noChangeArrowheads="1"/>
          </p:cNvSpPr>
          <p:nvPr/>
        </p:nvSpPr>
        <p:spPr bwMode="auto">
          <a:xfrm>
            <a:off x="3399384" y="3810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0" name="Oval 303"/>
          <p:cNvSpPr>
            <a:spLocks noChangeArrowheads="1"/>
          </p:cNvSpPr>
          <p:nvPr/>
        </p:nvSpPr>
        <p:spPr bwMode="auto">
          <a:xfrm>
            <a:off x="3332709" y="3571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1" name="Oval 304"/>
          <p:cNvSpPr>
            <a:spLocks noChangeArrowheads="1"/>
          </p:cNvSpPr>
          <p:nvPr/>
        </p:nvSpPr>
        <p:spPr bwMode="auto">
          <a:xfrm>
            <a:off x="3323184" y="33813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2" name="Oval 305"/>
          <p:cNvSpPr>
            <a:spLocks noChangeArrowheads="1"/>
          </p:cNvSpPr>
          <p:nvPr/>
        </p:nvSpPr>
        <p:spPr bwMode="auto">
          <a:xfrm rot="1140820">
            <a:off x="3620047" y="2733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3" name="Oval 306"/>
          <p:cNvSpPr>
            <a:spLocks noChangeArrowheads="1"/>
          </p:cNvSpPr>
          <p:nvPr/>
        </p:nvSpPr>
        <p:spPr bwMode="auto">
          <a:xfrm rot="1140820">
            <a:off x="3615284" y="2886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4" name="Oval 307"/>
          <p:cNvSpPr>
            <a:spLocks noChangeArrowheads="1"/>
          </p:cNvSpPr>
          <p:nvPr/>
        </p:nvSpPr>
        <p:spPr bwMode="auto">
          <a:xfrm rot="1140820">
            <a:off x="3600997" y="29972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5" name="Oval 308"/>
          <p:cNvSpPr>
            <a:spLocks noChangeArrowheads="1"/>
          </p:cNvSpPr>
          <p:nvPr/>
        </p:nvSpPr>
        <p:spPr bwMode="auto">
          <a:xfrm rot="1140820">
            <a:off x="3615284" y="3114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6" name="Oval 309"/>
          <p:cNvSpPr>
            <a:spLocks noChangeArrowheads="1"/>
          </p:cNvSpPr>
          <p:nvPr/>
        </p:nvSpPr>
        <p:spPr bwMode="auto">
          <a:xfrm rot="1140820">
            <a:off x="3600997" y="31607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7" name="Oval 310"/>
          <p:cNvSpPr>
            <a:spLocks noChangeArrowheads="1"/>
          </p:cNvSpPr>
          <p:nvPr/>
        </p:nvSpPr>
        <p:spPr bwMode="auto">
          <a:xfrm rot="1140820">
            <a:off x="3627984" y="32908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8" name="Oval 311"/>
          <p:cNvSpPr>
            <a:spLocks noChangeArrowheads="1"/>
          </p:cNvSpPr>
          <p:nvPr/>
        </p:nvSpPr>
        <p:spPr bwMode="auto">
          <a:xfrm rot="1140820">
            <a:off x="3615284" y="3419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89" name="Oval 312"/>
          <p:cNvSpPr>
            <a:spLocks noChangeArrowheads="1"/>
          </p:cNvSpPr>
          <p:nvPr/>
        </p:nvSpPr>
        <p:spPr bwMode="auto">
          <a:xfrm rot="1140820">
            <a:off x="3558134" y="3495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0" name="Oval 313"/>
          <p:cNvSpPr>
            <a:spLocks noChangeArrowheads="1"/>
          </p:cNvSpPr>
          <p:nvPr/>
        </p:nvSpPr>
        <p:spPr bwMode="auto">
          <a:xfrm rot="1140820">
            <a:off x="3553372" y="3648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1" name="Oval 314"/>
          <p:cNvSpPr>
            <a:spLocks noChangeArrowheads="1"/>
          </p:cNvSpPr>
          <p:nvPr/>
        </p:nvSpPr>
        <p:spPr bwMode="auto">
          <a:xfrm rot="1140820">
            <a:off x="3539084" y="37592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2" name="Oval 315"/>
          <p:cNvSpPr>
            <a:spLocks noChangeArrowheads="1"/>
          </p:cNvSpPr>
          <p:nvPr/>
        </p:nvSpPr>
        <p:spPr bwMode="auto">
          <a:xfrm rot="1140820">
            <a:off x="3553372" y="3876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3" name="Oval 316"/>
          <p:cNvSpPr>
            <a:spLocks noChangeArrowheads="1"/>
          </p:cNvSpPr>
          <p:nvPr/>
        </p:nvSpPr>
        <p:spPr bwMode="auto">
          <a:xfrm rot="1140820">
            <a:off x="3539084" y="39227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4" name="Oval 317"/>
          <p:cNvSpPr>
            <a:spLocks noChangeArrowheads="1"/>
          </p:cNvSpPr>
          <p:nvPr/>
        </p:nvSpPr>
        <p:spPr bwMode="auto">
          <a:xfrm rot="1140820">
            <a:off x="3566072" y="40528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5" name="Oval 318"/>
          <p:cNvSpPr>
            <a:spLocks noChangeArrowheads="1"/>
          </p:cNvSpPr>
          <p:nvPr/>
        </p:nvSpPr>
        <p:spPr bwMode="auto">
          <a:xfrm rot="1140820">
            <a:off x="3553372" y="4181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6" name="Oval 319"/>
          <p:cNvSpPr>
            <a:spLocks noChangeArrowheads="1"/>
          </p:cNvSpPr>
          <p:nvPr/>
        </p:nvSpPr>
        <p:spPr bwMode="auto">
          <a:xfrm rot="1140820">
            <a:off x="3553372" y="2809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7" name="Oval 320"/>
          <p:cNvSpPr>
            <a:spLocks noChangeArrowheads="1"/>
          </p:cNvSpPr>
          <p:nvPr/>
        </p:nvSpPr>
        <p:spPr bwMode="auto">
          <a:xfrm rot="1140820">
            <a:off x="3548609" y="2962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8" name="Oval 321"/>
          <p:cNvSpPr>
            <a:spLocks noChangeArrowheads="1"/>
          </p:cNvSpPr>
          <p:nvPr/>
        </p:nvSpPr>
        <p:spPr bwMode="auto">
          <a:xfrm rot="1140820">
            <a:off x="3534322" y="30734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399" name="Oval 322"/>
          <p:cNvSpPr>
            <a:spLocks noChangeArrowheads="1"/>
          </p:cNvSpPr>
          <p:nvPr/>
        </p:nvSpPr>
        <p:spPr bwMode="auto">
          <a:xfrm rot="1140820">
            <a:off x="3548609" y="3190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0" name="Oval 323"/>
          <p:cNvSpPr>
            <a:spLocks noChangeArrowheads="1"/>
          </p:cNvSpPr>
          <p:nvPr/>
        </p:nvSpPr>
        <p:spPr bwMode="auto">
          <a:xfrm rot="1140820">
            <a:off x="3534322" y="32369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1" name="Oval 324"/>
          <p:cNvSpPr>
            <a:spLocks noChangeArrowheads="1"/>
          </p:cNvSpPr>
          <p:nvPr/>
        </p:nvSpPr>
        <p:spPr bwMode="auto">
          <a:xfrm rot="1140820">
            <a:off x="3561309" y="33670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2" name="Oval 325"/>
          <p:cNvSpPr>
            <a:spLocks noChangeArrowheads="1"/>
          </p:cNvSpPr>
          <p:nvPr/>
        </p:nvSpPr>
        <p:spPr bwMode="auto">
          <a:xfrm rot="1140820">
            <a:off x="3548609" y="3495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3" name="Oval 326"/>
          <p:cNvSpPr>
            <a:spLocks noChangeArrowheads="1"/>
          </p:cNvSpPr>
          <p:nvPr/>
        </p:nvSpPr>
        <p:spPr bwMode="auto">
          <a:xfrm rot="1140820">
            <a:off x="3491459" y="3571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4" name="Oval 327"/>
          <p:cNvSpPr>
            <a:spLocks noChangeArrowheads="1"/>
          </p:cNvSpPr>
          <p:nvPr/>
        </p:nvSpPr>
        <p:spPr bwMode="auto">
          <a:xfrm rot="1140820">
            <a:off x="3486697" y="3724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5" name="Oval 328"/>
          <p:cNvSpPr>
            <a:spLocks noChangeArrowheads="1"/>
          </p:cNvSpPr>
          <p:nvPr/>
        </p:nvSpPr>
        <p:spPr bwMode="auto">
          <a:xfrm rot="1140820">
            <a:off x="3472409" y="38354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6" name="Oval 329"/>
          <p:cNvSpPr>
            <a:spLocks noChangeArrowheads="1"/>
          </p:cNvSpPr>
          <p:nvPr/>
        </p:nvSpPr>
        <p:spPr bwMode="auto">
          <a:xfrm rot="1140820">
            <a:off x="3486697" y="3952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7" name="Oval 330"/>
          <p:cNvSpPr>
            <a:spLocks noChangeArrowheads="1"/>
          </p:cNvSpPr>
          <p:nvPr/>
        </p:nvSpPr>
        <p:spPr bwMode="auto">
          <a:xfrm rot="1140820">
            <a:off x="3472409" y="39989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8" name="Oval 331"/>
          <p:cNvSpPr>
            <a:spLocks noChangeArrowheads="1"/>
          </p:cNvSpPr>
          <p:nvPr/>
        </p:nvSpPr>
        <p:spPr bwMode="auto">
          <a:xfrm rot="1140820">
            <a:off x="3499397" y="41290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09" name="Oval 332"/>
          <p:cNvSpPr>
            <a:spLocks noChangeArrowheads="1"/>
          </p:cNvSpPr>
          <p:nvPr/>
        </p:nvSpPr>
        <p:spPr bwMode="auto">
          <a:xfrm rot="1140820">
            <a:off x="3486697" y="42576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0" name="Oval 333"/>
          <p:cNvSpPr>
            <a:spLocks noChangeArrowheads="1"/>
          </p:cNvSpPr>
          <p:nvPr/>
        </p:nvSpPr>
        <p:spPr bwMode="auto">
          <a:xfrm rot="1140820">
            <a:off x="3480347" y="2886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1" name="Oval 334"/>
          <p:cNvSpPr>
            <a:spLocks noChangeArrowheads="1"/>
          </p:cNvSpPr>
          <p:nvPr/>
        </p:nvSpPr>
        <p:spPr bwMode="auto">
          <a:xfrm rot="1140820">
            <a:off x="3475584" y="3038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2" name="Oval 335"/>
          <p:cNvSpPr>
            <a:spLocks noChangeArrowheads="1"/>
          </p:cNvSpPr>
          <p:nvPr/>
        </p:nvSpPr>
        <p:spPr bwMode="auto">
          <a:xfrm rot="1140820">
            <a:off x="3461297" y="3149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3" name="Oval 336"/>
          <p:cNvSpPr>
            <a:spLocks noChangeArrowheads="1"/>
          </p:cNvSpPr>
          <p:nvPr/>
        </p:nvSpPr>
        <p:spPr bwMode="auto">
          <a:xfrm rot="1140820">
            <a:off x="3475584" y="3267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4" name="Oval 337"/>
          <p:cNvSpPr>
            <a:spLocks noChangeArrowheads="1"/>
          </p:cNvSpPr>
          <p:nvPr/>
        </p:nvSpPr>
        <p:spPr bwMode="auto">
          <a:xfrm rot="1140820">
            <a:off x="3461297" y="33131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5" name="Oval 338"/>
          <p:cNvSpPr>
            <a:spLocks noChangeArrowheads="1"/>
          </p:cNvSpPr>
          <p:nvPr/>
        </p:nvSpPr>
        <p:spPr bwMode="auto">
          <a:xfrm rot="1140820">
            <a:off x="3488284" y="34432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6" name="Oval 339"/>
          <p:cNvSpPr>
            <a:spLocks noChangeArrowheads="1"/>
          </p:cNvSpPr>
          <p:nvPr/>
        </p:nvSpPr>
        <p:spPr bwMode="auto">
          <a:xfrm rot="1140820">
            <a:off x="3475584" y="3571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7" name="Oval 340"/>
          <p:cNvSpPr>
            <a:spLocks noChangeArrowheads="1"/>
          </p:cNvSpPr>
          <p:nvPr/>
        </p:nvSpPr>
        <p:spPr bwMode="auto">
          <a:xfrm rot="1140820">
            <a:off x="3418434" y="3648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8" name="Oval 341"/>
          <p:cNvSpPr>
            <a:spLocks noChangeArrowheads="1"/>
          </p:cNvSpPr>
          <p:nvPr/>
        </p:nvSpPr>
        <p:spPr bwMode="auto">
          <a:xfrm rot="1140820">
            <a:off x="3413672" y="3800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19" name="Oval 342"/>
          <p:cNvSpPr>
            <a:spLocks noChangeArrowheads="1"/>
          </p:cNvSpPr>
          <p:nvPr/>
        </p:nvSpPr>
        <p:spPr bwMode="auto">
          <a:xfrm rot="1140820">
            <a:off x="3399384" y="39116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0" name="Oval 343"/>
          <p:cNvSpPr>
            <a:spLocks noChangeArrowheads="1"/>
          </p:cNvSpPr>
          <p:nvPr/>
        </p:nvSpPr>
        <p:spPr bwMode="auto">
          <a:xfrm rot="1140820">
            <a:off x="3413672" y="40290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1" name="Oval 344"/>
          <p:cNvSpPr>
            <a:spLocks noChangeArrowheads="1"/>
          </p:cNvSpPr>
          <p:nvPr/>
        </p:nvSpPr>
        <p:spPr bwMode="auto">
          <a:xfrm rot="1140820">
            <a:off x="3399384" y="40751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2" name="Oval 345"/>
          <p:cNvSpPr>
            <a:spLocks noChangeArrowheads="1"/>
          </p:cNvSpPr>
          <p:nvPr/>
        </p:nvSpPr>
        <p:spPr bwMode="auto">
          <a:xfrm rot="1140820">
            <a:off x="3426372" y="42052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3" name="Oval 346"/>
          <p:cNvSpPr>
            <a:spLocks noChangeArrowheads="1"/>
          </p:cNvSpPr>
          <p:nvPr/>
        </p:nvSpPr>
        <p:spPr bwMode="auto">
          <a:xfrm rot="1140820">
            <a:off x="3413672" y="4333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4" name="Oval 347"/>
          <p:cNvSpPr>
            <a:spLocks noChangeArrowheads="1"/>
          </p:cNvSpPr>
          <p:nvPr/>
        </p:nvSpPr>
        <p:spPr bwMode="auto">
          <a:xfrm rot="1140820">
            <a:off x="3391447" y="3038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5" name="Oval 348"/>
          <p:cNvSpPr>
            <a:spLocks noChangeArrowheads="1"/>
          </p:cNvSpPr>
          <p:nvPr/>
        </p:nvSpPr>
        <p:spPr bwMode="auto">
          <a:xfrm rot="1140820">
            <a:off x="3386684" y="3190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6" name="Oval 349"/>
          <p:cNvSpPr>
            <a:spLocks noChangeArrowheads="1"/>
          </p:cNvSpPr>
          <p:nvPr/>
        </p:nvSpPr>
        <p:spPr bwMode="auto">
          <a:xfrm rot="1140820">
            <a:off x="3372397" y="3302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7" name="Oval 350"/>
          <p:cNvSpPr>
            <a:spLocks noChangeArrowheads="1"/>
          </p:cNvSpPr>
          <p:nvPr/>
        </p:nvSpPr>
        <p:spPr bwMode="auto">
          <a:xfrm rot="1140820">
            <a:off x="3386684" y="3419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8" name="Oval 351"/>
          <p:cNvSpPr>
            <a:spLocks noChangeArrowheads="1"/>
          </p:cNvSpPr>
          <p:nvPr/>
        </p:nvSpPr>
        <p:spPr bwMode="auto">
          <a:xfrm rot="1140820">
            <a:off x="3372397" y="34655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29" name="Oval 352"/>
          <p:cNvSpPr>
            <a:spLocks noChangeArrowheads="1"/>
          </p:cNvSpPr>
          <p:nvPr/>
        </p:nvSpPr>
        <p:spPr bwMode="auto">
          <a:xfrm rot="1140820">
            <a:off x="3399384" y="35956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0" name="Oval 353"/>
          <p:cNvSpPr>
            <a:spLocks noChangeArrowheads="1"/>
          </p:cNvSpPr>
          <p:nvPr/>
        </p:nvSpPr>
        <p:spPr bwMode="auto">
          <a:xfrm rot="1140820">
            <a:off x="3386684" y="3724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1" name="Oval 354"/>
          <p:cNvSpPr>
            <a:spLocks noChangeArrowheads="1"/>
          </p:cNvSpPr>
          <p:nvPr/>
        </p:nvSpPr>
        <p:spPr bwMode="auto">
          <a:xfrm rot="1140820">
            <a:off x="3329534" y="3800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2" name="Oval 355"/>
          <p:cNvSpPr>
            <a:spLocks noChangeArrowheads="1"/>
          </p:cNvSpPr>
          <p:nvPr/>
        </p:nvSpPr>
        <p:spPr bwMode="auto">
          <a:xfrm rot="1140820">
            <a:off x="3324772" y="3952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3" name="Oval 356"/>
          <p:cNvSpPr>
            <a:spLocks noChangeArrowheads="1"/>
          </p:cNvSpPr>
          <p:nvPr/>
        </p:nvSpPr>
        <p:spPr bwMode="auto">
          <a:xfrm rot="1140820">
            <a:off x="3310484" y="4064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4" name="Oval 357"/>
          <p:cNvSpPr>
            <a:spLocks noChangeArrowheads="1"/>
          </p:cNvSpPr>
          <p:nvPr/>
        </p:nvSpPr>
        <p:spPr bwMode="auto">
          <a:xfrm rot="1140820">
            <a:off x="3324772" y="4181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5" name="Oval 358"/>
          <p:cNvSpPr>
            <a:spLocks noChangeArrowheads="1"/>
          </p:cNvSpPr>
          <p:nvPr/>
        </p:nvSpPr>
        <p:spPr bwMode="auto">
          <a:xfrm rot="1140820">
            <a:off x="3310484" y="42275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6" name="Oval 359"/>
          <p:cNvSpPr>
            <a:spLocks noChangeArrowheads="1"/>
          </p:cNvSpPr>
          <p:nvPr/>
        </p:nvSpPr>
        <p:spPr bwMode="auto">
          <a:xfrm rot="1140820">
            <a:off x="3327947" y="3038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7" name="Oval 360"/>
          <p:cNvSpPr>
            <a:spLocks noChangeArrowheads="1"/>
          </p:cNvSpPr>
          <p:nvPr/>
        </p:nvSpPr>
        <p:spPr bwMode="auto">
          <a:xfrm rot="1140820">
            <a:off x="3323184" y="3190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8" name="Oval 361"/>
          <p:cNvSpPr>
            <a:spLocks noChangeArrowheads="1"/>
          </p:cNvSpPr>
          <p:nvPr/>
        </p:nvSpPr>
        <p:spPr bwMode="auto">
          <a:xfrm rot="1140820">
            <a:off x="3308897" y="3302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39" name="Oval 362"/>
          <p:cNvSpPr>
            <a:spLocks noChangeArrowheads="1"/>
          </p:cNvSpPr>
          <p:nvPr/>
        </p:nvSpPr>
        <p:spPr bwMode="auto">
          <a:xfrm rot="1140820">
            <a:off x="3323184" y="3419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0" name="Oval 363"/>
          <p:cNvSpPr>
            <a:spLocks noChangeArrowheads="1"/>
          </p:cNvSpPr>
          <p:nvPr/>
        </p:nvSpPr>
        <p:spPr bwMode="auto">
          <a:xfrm rot="1140820">
            <a:off x="3308897" y="34655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1" name="Oval 364"/>
          <p:cNvSpPr>
            <a:spLocks noChangeArrowheads="1"/>
          </p:cNvSpPr>
          <p:nvPr/>
        </p:nvSpPr>
        <p:spPr bwMode="auto">
          <a:xfrm rot="1140820">
            <a:off x="3335884" y="35956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2" name="Oval 365"/>
          <p:cNvSpPr>
            <a:spLocks noChangeArrowheads="1"/>
          </p:cNvSpPr>
          <p:nvPr/>
        </p:nvSpPr>
        <p:spPr bwMode="auto">
          <a:xfrm rot="1140820">
            <a:off x="3323184" y="37242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3" name="Oval 366"/>
          <p:cNvSpPr>
            <a:spLocks noChangeArrowheads="1"/>
          </p:cNvSpPr>
          <p:nvPr/>
        </p:nvSpPr>
        <p:spPr bwMode="auto">
          <a:xfrm rot="1140820">
            <a:off x="3266034" y="3800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4" name="Oval 367"/>
          <p:cNvSpPr>
            <a:spLocks noChangeArrowheads="1"/>
          </p:cNvSpPr>
          <p:nvPr/>
        </p:nvSpPr>
        <p:spPr bwMode="auto">
          <a:xfrm rot="1140820">
            <a:off x="3261272" y="39528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5" name="Oval 368"/>
          <p:cNvSpPr>
            <a:spLocks noChangeArrowheads="1"/>
          </p:cNvSpPr>
          <p:nvPr/>
        </p:nvSpPr>
        <p:spPr bwMode="auto">
          <a:xfrm rot="1140820">
            <a:off x="3246984" y="4064000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6" name="Oval 369"/>
          <p:cNvSpPr>
            <a:spLocks noChangeArrowheads="1"/>
          </p:cNvSpPr>
          <p:nvPr/>
        </p:nvSpPr>
        <p:spPr bwMode="auto">
          <a:xfrm rot="1140820">
            <a:off x="3261272" y="4181475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7" name="Oval 370"/>
          <p:cNvSpPr>
            <a:spLocks noChangeArrowheads="1"/>
          </p:cNvSpPr>
          <p:nvPr/>
        </p:nvSpPr>
        <p:spPr bwMode="auto">
          <a:xfrm rot="1140820">
            <a:off x="3246984" y="4227513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1448" name="Oval 371"/>
          <p:cNvSpPr>
            <a:spLocks noChangeArrowheads="1"/>
          </p:cNvSpPr>
          <p:nvPr/>
        </p:nvSpPr>
        <p:spPr bwMode="auto">
          <a:xfrm rot="1140820">
            <a:off x="3273972" y="4357688"/>
            <a:ext cx="762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21449" name="Group 372"/>
          <p:cNvGrpSpPr>
            <a:grpSpLocks/>
          </p:cNvGrpSpPr>
          <p:nvPr/>
        </p:nvGrpSpPr>
        <p:grpSpPr bwMode="auto">
          <a:xfrm>
            <a:off x="3547022" y="2733675"/>
            <a:ext cx="309562" cy="1524000"/>
            <a:chOff x="5181" y="3408"/>
            <a:chExt cx="195" cy="960"/>
          </a:xfrm>
        </p:grpSpPr>
        <p:sp>
          <p:nvSpPr>
            <p:cNvPr id="221511" name="Oval 373"/>
            <p:cNvSpPr>
              <a:spLocks noChangeArrowheads="1"/>
            </p:cNvSpPr>
            <p:nvPr/>
          </p:nvSpPr>
          <p:spPr bwMode="auto">
            <a:xfrm rot="1623453">
              <a:off x="5184" y="4128"/>
              <a:ext cx="48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1512" name="Group 374"/>
            <p:cNvGrpSpPr>
              <a:grpSpLocks/>
            </p:cNvGrpSpPr>
            <p:nvPr/>
          </p:nvGrpSpPr>
          <p:grpSpPr bwMode="auto">
            <a:xfrm>
              <a:off x="5181" y="3408"/>
              <a:ext cx="195" cy="915"/>
              <a:chOff x="5136" y="3408"/>
              <a:chExt cx="195" cy="915"/>
            </a:xfrm>
          </p:grpSpPr>
          <p:sp>
            <p:nvSpPr>
              <p:cNvPr id="221513" name="Oval 375"/>
              <p:cNvSpPr>
                <a:spLocks noChangeArrowheads="1"/>
              </p:cNvSpPr>
              <p:nvPr/>
            </p:nvSpPr>
            <p:spPr bwMode="auto">
              <a:xfrm rot="1623453">
                <a:off x="5280" y="3504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4" name="Oval 376"/>
              <p:cNvSpPr>
                <a:spLocks noChangeArrowheads="1"/>
              </p:cNvSpPr>
              <p:nvPr/>
            </p:nvSpPr>
            <p:spPr bwMode="auto">
              <a:xfrm rot="1623453">
                <a:off x="5265" y="372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5" name="Oval 377"/>
              <p:cNvSpPr>
                <a:spLocks noChangeArrowheads="1"/>
              </p:cNvSpPr>
              <p:nvPr/>
            </p:nvSpPr>
            <p:spPr bwMode="auto">
              <a:xfrm rot="1623453">
                <a:off x="5283" y="3589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6" name="Oval 378"/>
              <p:cNvSpPr>
                <a:spLocks noChangeArrowheads="1"/>
              </p:cNvSpPr>
              <p:nvPr/>
            </p:nvSpPr>
            <p:spPr bwMode="auto">
              <a:xfrm rot="1623453">
                <a:off x="5259" y="384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7" name="Oval 379"/>
              <p:cNvSpPr>
                <a:spLocks noChangeArrowheads="1"/>
              </p:cNvSpPr>
              <p:nvPr/>
            </p:nvSpPr>
            <p:spPr bwMode="auto">
              <a:xfrm rot="1623453">
                <a:off x="5280" y="3936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8" name="Oval 380"/>
              <p:cNvSpPr>
                <a:spLocks noChangeArrowheads="1"/>
              </p:cNvSpPr>
              <p:nvPr/>
            </p:nvSpPr>
            <p:spPr bwMode="auto">
              <a:xfrm rot="1623453">
                <a:off x="5280" y="340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9" name="Oval 381"/>
              <p:cNvSpPr>
                <a:spLocks noChangeArrowheads="1"/>
              </p:cNvSpPr>
              <p:nvPr/>
            </p:nvSpPr>
            <p:spPr bwMode="auto">
              <a:xfrm rot="1623453">
                <a:off x="5229" y="3606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0" name="Oval 382"/>
              <p:cNvSpPr>
                <a:spLocks noChangeArrowheads="1"/>
              </p:cNvSpPr>
              <p:nvPr/>
            </p:nvSpPr>
            <p:spPr bwMode="auto">
              <a:xfrm rot="1623453">
                <a:off x="5214" y="3825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1" name="Oval 383"/>
              <p:cNvSpPr>
                <a:spLocks noChangeArrowheads="1"/>
              </p:cNvSpPr>
              <p:nvPr/>
            </p:nvSpPr>
            <p:spPr bwMode="auto">
              <a:xfrm rot="1623453">
                <a:off x="5232" y="3691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2" name="Oval 384"/>
              <p:cNvSpPr>
                <a:spLocks noChangeArrowheads="1"/>
              </p:cNvSpPr>
              <p:nvPr/>
            </p:nvSpPr>
            <p:spPr bwMode="auto">
              <a:xfrm rot="1623453">
                <a:off x="5208" y="3945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3" name="Oval 385"/>
              <p:cNvSpPr>
                <a:spLocks noChangeArrowheads="1"/>
              </p:cNvSpPr>
              <p:nvPr/>
            </p:nvSpPr>
            <p:spPr bwMode="auto">
              <a:xfrm rot="1623453">
                <a:off x="5229" y="403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4" name="Oval 386"/>
              <p:cNvSpPr>
                <a:spLocks noChangeArrowheads="1"/>
              </p:cNvSpPr>
              <p:nvPr/>
            </p:nvSpPr>
            <p:spPr bwMode="auto">
              <a:xfrm rot="1623453">
                <a:off x="5229" y="3510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5" name="Oval 387"/>
              <p:cNvSpPr>
                <a:spLocks noChangeArrowheads="1"/>
              </p:cNvSpPr>
              <p:nvPr/>
            </p:nvSpPr>
            <p:spPr bwMode="auto">
              <a:xfrm rot="1623453">
                <a:off x="5157" y="3744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6" name="Oval 388"/>
              <p:cNvSpPr>
                <a:spLocks noChangeArrowheads="1"/>
              </p:cNvSpPr>
              <p:nvPr/>
            </p:nvSpPr>
            <p:spPr bwMode="auto">
              <a:xfrm rot="1623453">
                <a:off x="5142" y="396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7" name="Oval 389"/>
              <p:cNvSpPr>
                <a:spLocks noChangeArrowheads="1"/>
              </p:cNvSpPr>
              <p:nvPr/>
            </p:nvSpPr>
            <p:spPr bwMode="auto">
              <a:xfrm rot="1623453">
                <a:off x="5160" y="3829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8" name="Oval 390"/>
              <p:cNvSpPr>
                <a:spLocks noChangeArrowheads="1"/>
              </p:cNvSpPr>
              <p:nvPr/>
            </p:nvSpPr>
            <p:spPr bwMode="auto">
              <a:xfrm rot="1623453">
                <a:off x="5136" y="408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29" name="Oval 391"/>
              <p:cNvSpPr>
                <a:spLocks noChangeArrowheads="1"/>
              </p:cNvSpPr>
              <p:nvPr/>
            </p:nvSpPr>
            <p:spPr bwMode="auto">
              <a:xfrm rot="1623453">
                <a:off x="5157" y="364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1450" name="Group 392"/>
          <p:cNvGrpSpPr>
            <a:grpSpLocks/>
          </p:cNvGrpSpPr>
          <p:nvPr/>
        </p:nvGrpSpPr>
        <p:grpSpPr bwMode="auto">
          <a:xfrm>
            <a:off x="3551785" y="3190875"/>
            <a:ext cx="309563" cy="1524000"/>
            <a:chOff x="5181" y="3408"/>
            <a:chExt cx="195" cy="960"/>
          </a:xfrm>
        </p:grpSpPr>
        <p:sp>
          <p:nvSpPr>
            <p:cNvPr id="221492" name="Oval 393"/>
            <p:cNvSpPr>
              <a:spLocks noChangeArrowheads="1"/>
            </p:cNvSpPr>
            <p:nvPr/>
          </p:nvSpPr>
          <p:spPr bwMode="auto">
            <a:xfrm rot="1623453">
              <a:off x="5184" y="4128"/>
              <a:ext cx="48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1493" name="Group 394"/>
            <p:cNvGrpSpPr>
              <a:grpSpLocks/>
            </p:cNvGrpSpPr>
            <p:nvPr/>
          </p:nvGrpSpPr>
          <p:grpSpPr bwMode="auto">
            <a:xfrm>
              <a:off x="5181" y="3408"/>
              <a:ext cx="195" cy="915"/>
              <a:chOff x="5136" y="3408"/>
              <a:chExt cx="195" cy="915"/>
            </a:xfrm>
          </p:grpSpPr>
          <p:sp>
            <p:nvSpPr>
              <p:cNvPr id="221494" name="Oval 395"/>
              <p:cNvSpPr>
                <a:spLocks noChangeArrowheads="1"/>
              </p:cNvSpPr>
              <p:nvPr/>
            </p:nvSpPr>
            <p:spPr bwMode="auto">
              <a:xfrm rot="1623453">
                <a:off x="5280" y="3504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95" name="Oval 396"/>
              <p:cNvSpPr>
                <a:spLocks noChangeArrowheads="1"/>
              </p:cNvSpPr>
              <p:nvPr/>
            </p:nvSpPr>
            <p:spPr bwMode="auto">
              <a:xfrm rot="1623453">
                <a:off x="5265" y="372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96" name="Oval 397"/>
              <p:cNvSpPr>
                <a:spLocks noChangeArrowheads="1"/>
              </p:cNvSpPr>
              <p:nvPr/>
            </p:nvSpPr>
            <p:spPr bwMode="auto">
              <a:xfrm rot="1623453">
                <a:off x="5283" y="3589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97" name="Oval 398"/>
              <p:cNvSpPr>
                <a:spLocks noChangeArrowheads="1"/>
              </p:cNvSpPr>
              <p:nvPr/>
            </p:nvSpPr>
            <p:spPr bwMode="auto">
              <a:xfrm rot="1623453">
                <a:off x="5259" y="384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98" name="Oval 399"/>
              <p:cNvSpPr>
                <a:spLocks noChangeArrowheads="1"/>
              </p:cNvSpPr>
              <p:nvPr/>
            </p:nvSpPr>
            <p:spPr bwMode="auto">
              <a:xfrm rot="1623453">
                <a:off x="5280" y="3936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499" name="Oval 400"/>
              <p:cNvSpPr>
                <a:spLocks noChangeArrowheads="1"/>
              </p:cNvSpPr>
              <p:nvPr/>
            </p:nvSpPr>
            <p:spPr bwMode="auto">
              <a:xfrm rot="1623453">
                <a:off x="5280" y="340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0" name="Oval 401"/>
              <p:cNvSpPr>
                <a:spLocks noChangeArrowheads="1"/>
              </p:cNvSpPr>
              <p:nvPr/>
            </p:nvSpPr>
            <p:spPr bwMode="auto">
              <a:xfrm rot="1623453">
                <a:off x="5229" y="3606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1" name="Oval 402"/>
              <p:cNvSpPr>
                <a:spLocks noChangeArrowheads="1"/>
              </p:cNvSpPr>
              <p:nvPr/>
            </p:nvSpPr>
            <p:spPr bwMode="auto">
              <a:xfrm rot="1623453">
                <a:off x="5214" y="3825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2" name="Oval 403"/>
              <p:cNvSpPr>
                <a:spLocks noChangeArrowheads="1"/>
              </p:cNvSpPr>
              <p:nvPr/>
            </p:nvSpPr>
            <p:spPr bwMode="auto">
              <a:xfrm rot="1623453">
                <a:off x="5232" y="3691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3" name="Oval 404"/>
              <p:cNvSpPr>
                <a:spLocks noChangeArrowheads="1"/>
              </p:cNvSpPr>
              <p:nvPr/>
            </p:nvSpPr>
            <p:spPr bwMode="auto">
              <a:xfrm rot="1623453">
                <a:off x="5208" y="3945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4" name="Oval 405"/>
              <p:cNvSpPr>
                <a:spLocks noChangeArrowheads="1"/>
              </p:cNvSpPr>
              <p:nvPr/>
            </p:nvSpPr>
            <p:spPr bwMode="auto">
              <a:xfrm rot="1623453">
                <a:off x="5229" y="403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5" name="Oval 406"/>
              <p:cNvSpPr>
                <a:spLocks noChangeArrowheads="1"/>
              </p:cNvSpPr>
              <p:nvPr/>
            </p:nvSpPr>
            <p:spPr bwMode="auto">
              <a:xfrm rot="1623453">
                <a:off x="5229" y="3510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6" name="Oval 407"/>
              <p:cNvSpPr>
                <a:spLocks noChangeArrowheads="1"/>
              </p:cNvSpPr>
              <p:nvPr/>
            </p:nvSpPr>
            <p:spPr bwMode="auto">
              <a:xfrm rot="1623453">
                <a:off x="5157" y="3744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7" name="Oval 408"/>
              <p:cNvSpPr>
                <a:spLocks noChangeArrowheads="1"/>
              </p:cNvSpPr>
              <p:nvPr/>
            </p:nvSpPr>
            <p:spPr bwMode="auto">
              <a:xfrm rot="1623453">
                <a:off x="5142" y="396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8" name="Oval 409"/>
              <p:cNvSpPr>
                <a:spLocks noChangeArrowheads="1"/>
              </p:cNvSpPr>
              <p:nvPr/>
            </p:nvSpPr>
            <p:spPr bwMode="auto">
              <a:xfrm rot="1623453">
                <a:off x="5160" y="3829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09" name="Oval 410"/>
              <p:cNvSpPr>
                <a:spLocks noChangeArrowheads="1"/>
              </p:cNvSpPr>
              <p:nvPr/>
            </p:nvSpPr>
            <p:spPr bwMode="auto">
              <a:xfrm rot="1623453">
                <a:off x="5136" y="4083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510" name="Oval 411"/>
              <p:cNvSpPr>
                <a:spLocks noChangeArrowheads="1"/>
              </p:cNvSpPr>
              <p:nvPr/>
            </p:nvSpPr>
            <p:spPr bwMode="auto">
              <a:xfrm rot="1623453">
                <a:off x="5157" y="3648"/>
                <a:ext cx="48" cy="24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1451" name="Group 412"/>
          <p:cNvGrpSpPr>
            <a:grpSpLocks/>
          </p:cNvGrpSpPr>
          <p:nvPr/>
        </p:nvGrpSpPr>
        <p:grpSpPr bwMode="auto">
          <a:xfrm>
            <a:off x="3551784" y="2733675"/>
            <a:ext cx="457200" cy="1981200"/>
            <a:chOff x="1872" y="1296"/>
            <a:chExt cx="288" cy="1248"/>
          </a:xfrm>
        </p:grpSpPr>
        <p:sp>
          <p:nvSpPr>
            <p:cNvPr id="221487" name="Freeform 413"/>
            <p:cNvSpPr>
              <a:spLocks/>
            </p:cNvSpPr>
            <p:nvPr/>
          </p:nvSpPr>
          <p:spPr bwMode="auto">
            <a:xfrm>
              <a:off x="1872" y="2160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488" name="Rectangle 414"/>
            <p:cNvSpPr>
              <a:spLocks noChangeArrowheads="1"/>
            </p:cNvSpPr>
            <p:nvPr/>
          </p:nvSpPr>
          <p:spPr bwMode="auto">
            <a:xfrm>
              <a:off x="2112" y="1296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489" name="Freeform 415"/>
            <p:cNvSpPr>
              <a:spLocks/>
            </p:cNvSpPr>
            <p:nvPr/>
          </p:nvSpPr>
          <p:spPr bwMode="auto">
            <a:xfrm>
              <a:off x="1872" y="1296"/>
              <a:ext cx="288" cy="384"/>
            </a:xfrm>
            <a:custGeom>
              <a:avLst/>
              <a:gdLst>
                <a:gd name="T0" fmla="*/ 48 w 288"/>
                <a:gd name="T1" fmla="*/ 384 h 384"/>
                <a:gd name="T2" fmla="*/ 288 w 288"/>
                <a:gd name="T3" fmla="*/ 0 h 384"/>
                <a:gd name="T4" fmla="*/ 240 w 288"/>
                <a:gd name="T5" fmla="*/ 0 h 384"/>
                <a:gd name="T6" fmla="*/ 0 w 288"/>
                <a:gd name="T7" fmla="*/ 384 h 384"/>
                <a:gd name="T8" fmla="*/ 48 w 288"/>
                <a:gd name="T9" fmla="*/ 384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84"/>
                <a:gd name="T17" fmla="*/ 288 w 288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84">
                  <a:moveTo>
                    <a:pt x="48" y="384"/>
                  </a:moveTo>
                  <a:lnTo>
                    <a:pt x="288" y="0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48" y="384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490" name="Freeform 416"/>
            <p:cNvSpPr>
              <a:spLocks/>
            </p:cNvSpPr>
            <p:nvPr/>
          </p:nvSpPr>
          <p:spPr bwMode="auto">
            <a:xfrm>
              <a:off x="1920" y="1296"/>
              <a:ext cx="240" cy="1248"/>
            </a:xfrm>
            <a:custGeom>
              <a:avLst/>
              <a:gdLst>
                <a:gd name="T0" fmla="*/ 0 w 240"/>
                <a:gd name="T1" fmla="*/ 1248 h 1248"/>
                <a:gd name="T2" fmla="*/ 240 w 240"/>
                <a:gd name="T3" fmla="*/ 864 h 1248"/>
                <a:gd name="T4" fmla="*/ 240 w 240"/>
                <a:gd name="T5" fmla="*/ 0 h 1248"/>
                <a:gd name="T6" fmla="*/ 0 w 240"/>
                <a:gd name="T7" fmla="*/ 384 h 1248"/>
                <a:gd name="T8" fmla="*/ 0 w 240"/>
                <a:gd name="T9" fmla="*/ 1248 h 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248"/>
                <a:gd name="T17" fmla="*/ 240 w 240"/>
                <a:gd name="T18" fmla="*/ 1248 h 1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248">
                  <a:moveTo>
                    <a:pt x="0" y="1248"/>
                  </a:moveTo>
                  <a:lnTo>
                    <a:pt x="240" y="864"/>
                  </a:lnTo>
                  <a:lnTo>
                    <a:pt x="240" y="0"/>
                  </a:lnTo>
                  <a:lnTo>
                    <a:pt x="0" y="384"/>
                  </a:lnTo>
                  <a:lnTo>
                    <a:pt x="0" y="1248"/>
                  </a:ln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221491" name="Rectangle 417"/>
            <p:cNvSpPr>
              <a:spLocks noChangeArrowheads="1"/>
            </p:cNvSpPr>
            <p:nvPr/>
          </p:nvSpPr>
          <p:spPr bwMode="auto">
            <a:xfrm>
              <a:off x="1872" y="1680"/>
              <a:ext cx="48" cy="86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1452" name="Rectangle 418"/>
          <p:cNvSpPr>
            <a:spLocks noChangeArrowheads="1"/>
          </p:cNvSpPr>
          <p:nvPr/>
        </p:nvSpPr>
        <p:spPr bwMode="auto">
          <a:xfrm>
            <a:off x="945109" y="1323975"/>
            <a:ext cx="159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透明導電体</a:t>
            </a:r>
            <a:b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In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O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:Sn (ITO)</a:t>
            </a:r>
          </a:p>
        </p:txBody>
      </p:sp>
      <p:sp>
        <p:nvSpPr>
          <p:cNvPr id="221453" name="Text Box 419"/>
          <p:cNvSpPr txBox="1">
            <a:spLocks noChangeArrowheads="1"/>
          </p:cNvSpPr>
          <p:nvPr/>
        </p:nvSpPr>
        <p:spPr bwMode="auto">
          <a:xfrm>
            <a:off x="4085185" y="2460625"/>
            <a:ext cx="79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偏光板</a:t>
            </a:r>
          </a:p>
        </p:txBody>
      </p:sp>
      <p:sp>
        <p:nvSpPr>
          <p:cNvPr id="221454" name="Text Box 420"/>
          <p:cNvSpPr txBox="1">
            <a:spLocks noChangeArrowheads="1"/>
          </p:cNvSpPr>
          <p:nvPr/>
        </p:nvSpPr>
        <p:spPr bwMode="auto">
          <a:xfrm>
            <a:off x="3399385" y="2406650"/>
            <a:ext cx="593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液晶</a:t>
            </a:r>
          </a:p>
        </p:txBody>
      </p:sp>
      <p:sp>
        <p:nvSpPr>
          <p:cNvPr id="221457" name="Freeform 434"/>
          <p:cNvSpPr>
            <a:spLocks/>
          </p:cNvSpPr>
          <p:nvPr/>
        </p:nvSpPr>
        <p:spPr bwMode="auto">
          <a:xfrm>
            <a:off x="7417767" y="2299732"/>
            <a:ext cx="4397375" cy="2668111"/>
          </a:xfrm>
          <a:custGeom>
            <a:avLst/>
            <a:gdLst>
              <a:gd name="T0" fmla="*/ 2147483646 w 2770"/>
              <a:gd name="T1" fmla="*/ 2147483646 h 1412"/>
              <a:gd name="T2" fmla="*/ 2147483646 w 2770"/>
              <a:gd name="T3" fmla="*/ 2147483646 h 1412"/>
              <a:gd name="T4" fmla="*/ 2147483646 w 2770"/>
              <a:gd name="T5" fmla="*/ 2147483646 h 1412"/>
              <a:gd name="T6" fmla="*/ 2147483646 w 2770"/>
              <a:gd name="T7" fmla="*/ 2147483646 h 1412"/>
              <a:gd name="T8" fmla="*/ 2147483646 w 2770"/>
              <a:gd name="T9" fmla="*/ 2147483646 h 1412"/>
              <a:gd name="T10" fmla="*/ 2147483646 w 2770"/>
              <a:gd name="T11" fmla="*/ 2147483646 h 1412"/>
              <a:gd name="T12" fmla="*/ 2147483646 w 2770"/>
              <a:gd name="T13" fmla="*/ 2147483646 h 1412"/>
              <a:gd name="T14" fmla="*/ 2147483646 w 2770"/>
              <a:gd name="T15" fmla="*/ 2147483646 h 1412"/>
              <a:gd name="T16" fmla="*/ 2147483646 w 2770"/>
              <a:gd name="T17" fmla="*/ 2147483646 h 1412"/>
              <a:gd name="T18" fmla="*/ 2147483646 w 2770"/>
              <a:gd name="T19" fmla="*/ 2147483646 h 1412"/>
              <a:gd name="T20" fmla="*/ 2147483646 w 2770"/>
              <a:gd name="T21" fmla="*/ 2147483646 h 1412"/>
              <a:gd name="T22" fmla="*/ 2147483646 w 2770"/>
              <a:gd name="T23" fmla="*/ 2147483646 h 14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70"/>
              <a:gd name="T37" fmla="*/ 0 h 1412"/>
              <a:gd name="T38" fmla="*/ 2770 w 2770"/>
              <a:gd name="T39" fmla="*/ 1412 h 14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70" h="1412">
                <a:moveTo>
                  <a:pt x="671" y="921"/>
                </a:moveTo>
                <a:cubicBezTo>
                  <a:pt x="748" y="1015"/>
                  <a:pt x="726" y="1250"/>
                  <a:pt x="923" y="1329"/>
                </a:cubicBezTo>
                <a:cubicBezTo>
                  <a:pt x="1120" y="1408"/>
                  <a:pt x="1577" y="1392"/>
                  <a:pt x="1853" y="1395"/>
                </a:cubicBezTo>
                <a:cubicBezTo>
                  <a:pt x="2129" y="1398"/>
                  <a:pt x="2427" y="1412"/>
                  <a:pt x="2579" y="1347"/>
                </a:cubicBezTo>
                <a:cubicBezTo>
                  <a:pt x="2731" y="1282"/>
                  <a:pt x="2760" y="1165"/>
                  <a:pt x="2765" y="1005"/>
                </a:cubicBezTo>
                <a:cubicBezTo>
                  <a:pt x="2770" y="845"/>
                  <a:pt x="2734" y="545"/>
                  <a:pt x="2609" y="387"/>
                </a:cubicBezTo>
                <a:cubicBezTo>
                  <a:pt x="2484" y="229"/>
                  <a:pt x="2304" y="114"/>
                  <a:pt x="2015" y="57"/>
                </a:cubicBezTo>
                <a:cubicBezTo>
                  <a:pt x="1726" y="0"/>
                  <a:pt x="1188" y="24"/>
                  <a:pt x="875" y="45"/>
                </a:cubicBezTo>
                <a:cubicBezTo>
                  <a:pt x="562" y="66"/>
                  <a:pt x="274" y="90"/>
                  <a:pt x="137" y="183"/>
                </a:cubicBezTo>
                <a:cubicBezTo>
                  <a:pt x="0" y="276"/>
                  <a:pt x="0" y="508"/>
                  <a:pt x="54" y="605"/>
                </a:cubicBezTo>
                <a:cubicBezTo>
                  <a:pt x="108" y="702"/>
                  <a:pt x="359" y="711"/>
                  <a:pt x="462" y="764"/>
                </a:cubicBezTo>
                <a:cubicBezTo>
                  <a:pt x="565" y="817"/>
                  <a:pt x="571" y="867"/>
                  <a:pt x="671" y="921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+mn-cs"/>
            </a:endParaRPr>
          </a:p>
        </p:txBody>
      </p:sp>
      <p:sp>
        <p:nvSpPr>
          <p:cNvPr id="221466" name="Rectangle 443"/>
          <p:cNvSpPr>
            <a:spLocks noChangeArrowheads="1"/>
          </p:cNvSpPr>
          <p:nvPr/>
        </p:nvSpPr>
        <p:spPr bwMode="auto">
          <a:xfrm>
            <a:off x="7946403" y="2339443"/>
            <a:ext cx="28765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トランジスタ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(a-Si)</a:t>
            </a:r>
          </a:p>
        </p:txBody>
      </p:sp>
      <p:sp>
        <p:nvSpPr>
          <p:cNvPr id="221470" name="Rectangle 447"/>
          <p:cNvSpPr>
            <a:spLocks noChangeArrowheads="1"/>
          </p:cNvSpPr>
          <p:nvPr/>
        </p:nvSpPr>
        <p:spPr bwMode="auto">
          <a:xfrm>
            <a:off x="9089404" y="4003144"/>
            <a:ext cx="19688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性能は低い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&lt;1 cm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  <a:sym typeface="Symbol" panose="05050102010706020507" pitchFamily="18" charset="2"/>
              </a:rPr>
              <a:t>Vs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21471" name="Picture 448" descr="http://www.sharp.co.jp/products/lcd/tech/image/p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2" y="4770437"/>
            <a:ext cx="18827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472" name="Rectangle 449"/>
          <p:cNvSpPr>
            <a:spLocks noChangeArrowheads="1"/>
          </p:cNvSpPr>
          <p:nvPr/>
        </p:nvSpPr>
        <p:spPr bwMode="auto">
          <a:xfrm>
            <a:off x="5575616" y="4144962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シャープ</a:t>
            </a:r>
            <a:b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</a:b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http://www.sharp.co.jp/corporate/rd/28/28-3-2a.html</a:t>
            </a:r>
          </a:p>
        </p:txBody>
      </p:sp>
      <p:sp>
        <p:nvSpPr>
          <p:cNvPr id="221474" name="Text Box 240"/>
          <p:cNvSpPr txBox="1">
            <a:spLocks noChangeArrowheads="1"/>
          </p:cNvSpPr>
          <p:nvPr/>
        </p:nvSpPr>
        <p:spPr bwMode="auto">
          <a:xfrm>
            <a:off x="7699622" y="5845811"/>
            <a:ext cx="355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RGB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赤・緑・青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ピクセル</a:t>
            </a:r>
          </a:p>
        </p:txBody>
      </p:sp>
      <p:sp>
        <p:nvSpPr>
          <p:cNvPr id="2" name="Line 86">
            <a:extLst>
              <a:ext uri="{FF2B5EF4-FFF2-40B4-BE49-F238E27FC236}">
                <a16:creationId xmlns:a16="http://schemas.microsoft.com/office/drawing/2014/main" id="{2CA8B649-E65F-BF47-76D0-1A520B943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017" y="6243517"/>
            <a:ext cx="626941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10CA028E-C4E8-02DF-8491-15223FA09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7950" y="2304182"/>
            <a:ext cx="626941" cy="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Line 87">
            <a:extLst>
              <a:ext uri="{FF2B5EF4-FFF2-40B4-BE49-F238E27FC236}">
                <a16:creationId xmlns:a16="http://schemas.microsoft.com/office/drawing/2014/main" id="{129DE854-6829-CEE8-6583-2CA9ECDC05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9132" y="2381391"/>
            <a:ext cx="404578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Line 88">
            <a:extLst>
              <a:ext uri="{FF2B5EF4-FFF2-40B4-BE49-F238E27FC236}">
                <a16:creationId xmlns:a16="http://schemas.microsoft.com/office/drawing/2014/main" id="{3217753E-BFE9-DEAE-8752-831CDDAC9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3253" y="2455512"/>
            <a:ext cx="256336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2C6F25D3-F3E0-9691-9CCE-DD3942E1E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0349" y="2040691"/>
            <a:ext cx="0" cy="272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Line 86">
            <a:extLst>
              <a:ext uri="{FF2B5EF4-FFF2-40B4-BE49-F238E27FC236}">
                <a16:creationId xmlns:a16="http://schemas.microsoft.com/office/drawing/2014/main" id="{BB95D282-D593-E05C-B846-C1569AAFA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1210" y="1323975"/>
            <a:ext cx="0" cy="2727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Line 87">
            <a:extLst>
              <a:ext uri="{FF2B5EF4-FFF2-40B4-BE49-F238E27FC236}">
                <a16:creationId xmlns:a16="http://schemas.microsoft.com/office/drawing/2014/main" id="{17FEF608-73A4-D121-55C4-AF672CF6E8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5881" y="1585519"/>
            <a:ext cx="404578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Line 87">
            <a:extLst>
              <a:ext uri="{FF2B5EF4-FFF2-40B4-BE49-F238E27FC236}">
                <a16:creationId xmlns:a16="http://schemas.microsoft.com/office/drawing/2014/main" id="{15B66932-BB97-DD44-1E38-32C7BB7E87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9382" y="1710334"/>
            <a:ext cx="404578" cy="6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D3B7B899-20C1-E07C-93C2-F0B05099AB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5879" y="1720848"/>
            <a:ext cx="4231" cy="335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E0C91BE-CB7B-57D6-47F1-88198CA63097}"/>
              </a:ext>
            </a:extLst>
          </p:cNvPr>
          <p:cNvCxnSpPr/>
          <p:nvPr/>
        </p:nvCxnSpPr>
        <p:spPr bwMode="auto">
          <a:xfrm flipH="1" flipV="1">
            <a:off x="5892100" y="1387475"/>
            <a:ext cx="1716068" cy="127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32">
            <a:extLst>
              <a:ext uri="{FF2B5EF4-FFF2-40B4-BE49-F238E27FC236}">
                <a16:creationId xmlns:a16="http://schemas.microsoft.com/office/drawing/2014/main" id="{D737C1D1-D1D2-FE13-6A8F-DFF80885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715" y="834771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スイッチ</a:t>
            </a:r>
          </a:p>
        </p:txBody>
      </p:sp>
      <p:sp>
        <p:nvSpPr>
          <p:cNvPr id="20" name="Text Box 232">
            <a:extLst>
              <a:ext uri="{FF2B5EF4-FFF2-40B4-BE49-F238E27FC236}">
                <a16:creationId xmlns:a16="http://schemas.microsoft.com/office/drawing/2014/main" id="{417C583D-8000-121C-4B16-64030F74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95" y="1349966"/>
            <a:ext cx="1093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ストレージ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キャパシタ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C7BABCB-E504-7AEA-3E09-C139303CFEA9}"/>
              </a:ext>
            </a:extLst>
          </p:cNvPr>
          <p:cNvGrpSpPr/>
          <p:nvPr/>
        </p:nvGrpSpPr>
        <p:grpSpPr>
          <a:xfrm>
            <a:off x="8585201" y="2890026"/>
            <a:ext cx="2614668" cy="1191085"/>
            <a:chOff x="4066034" y="1624683"/>
            <a:chExt cx="3429000" cy="1562046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2B63E81C-55BD-0E95-F91C-93B014E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034" y="2691483"/>
              <a:ext cx="3429000" cy="457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Text Box 23">
              <a:extLst>
                <a:ext uri="{FF2B5EF4-FFF2-40B4-BE49-F238E27FC236}">
                  <a16:creationId xmlns:a16="http://schemas.microsoft.com/office/drawing/2014/main" id="{7A439A95-68E0-A27C-11ED-6176296B3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3233" y="2691483"/>
              <a:ext cx="219645" cy="495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2078C272-F7B7-C8F8-5FBC-1745FF5AA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834" y="2539083"/>
              <a:ext cx="1295400" cy="152400"/>
            </a:xfrm>
            <a:custGeom>
              <a:avLst/>
              <a:gdLst>
                <a:gd name="T0" fmla="*/ 2147483646 w 816"/>
                <a:gd name="T1" fmla="*/ 0 h 96"/>
                <a:gd name="T2" fmla="*/ 0 w 816"/>
                <a:gd name="T3" fmla="*/ 2147483646 h 96"/>
                <a:gd name="T4" fmla="*/ 2147483646 w 816"/>
                <a:gd name="T5" fmla="*/ 2147483646 h 96"/>
                <a:gd name="T6" fmla="*/ 2147483646 w 816"/>
                <a:gd name="T7" fmla="*/ 0 h 96"/>
                <a:gd name="T8" fmla="*/ 2147483646 w 81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96">
                  <a:moveTo>
                    <a:pt x="96" y="0"/>
                  </a:moveTo>
                  <a:lnTo>
                    <a:pt x="0" y="96"/>
                  </a:lnTo>
                  <a:lnTo>
                    <a:pt x="816" y="96"/>
                  </a:lnTo>
                  <a:lnTo>
                    <a:pt x="72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B4D5F55B-EBDE-5694-5ED3-96446029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034" y="2310483"/>
              <a:ext cx="3429000" cy="381000"/>
            </a:xfrm>
            <a:custGeom>
              <a:avLst/>
              <a:gdLst>
                <a:gd name="T0" fmla="*/ 0 w 2160"/>
                <a:gd name="T1" fmla="*/ 2147483646 h 240"/>
                <a:gd name="T2" fmla="*/ 2147483646 w 2160"/>
                <a:gd name="T3" fmla="*/ 2147483646 h 240"/>
                <a:gd name="T4" fmla="*/ 2147483646 w 2160"/>
                <a:gd name="T5" fmla="*/ 2147483646 h 240"/>
                <a:gd name="T6" fmla="*/ 2147483646 w 2160"/>
                <a:gd name="T7" fmla="*/ 2147483646 h 240"/>
                <a:gd name="T8" fmla="*/ 2147483646 w 2160"/>
                <a:gd name="T9" fmla="*/ 2147483646 h 240"/>
                <a:gd name="T10" fmla="*/ 2147483646 w 2160"/>
                <a:gd name="T11" fmla="*/ 2147483646 h 240"/>
                <a:gd name="T12" fmla="*/ 2147483646 w 2160"/>
                <a:gd name="T13" fmla="*/ 2147483646 h 240"/>
                <a:gd name="T14" fmla="*/ 2147483646 w 2160"/>
                <a:gd name="T15" fmla="*/ 2147483646 h 240"/>
                <a:gd name="T16" fmla="*/ 2147483646 w 2160"/>
                <a:gd name="T17" fmla="*/ 0 h 240"/>
                <a:gd name="T18" fmla="*/ 2147483646 w 2160"/>
                <a:gd name="T19" fmla="*/ 0 h 240"/>
                <a:gd name="T20" fmla="*/ 2147483646 w 2160"/>
                <a:gd name="T21" fmla="*/ 2147483646 h 240"/>
                <a:gd name="T22" fmla="*/ 0 w 2160"/>
                <a:gd name="T23" fmla="*/ 2147483646 h 240"/>
                <a:gd name="T24" fmla="*/ 0 w 2160"/>
                <a:gd name="T25" fmla="*/ 2147483646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" h="240">
                  <a:moveTo>
                    <a:pt x="0" y="240"/>
                  </a:moveTo>
                  <a:lnTo>
                    <a:pt x="672" y="240"/>
                  </a:lnTo>
                  <a:lnTo>
                    <a:pt x="768" y="144"/>
                  </a:lnTo>
                  <a:lnTo>
                    <a:pt x="1392" y="144"/>
                  </a:lnTo>
                  <a:lnTo>
                    <a:pt x="1488" y="240"/>
                  </a:lnTo>
                  <a:lnTo>
                    <a:pt x="2160" y="240"/>
                  </a:lnTo>
                  <a:lnTo>
                    <a:pt x="2160" y="96"/>
                  </a:lnTo>
                  <a:lnTo>
                    <a:pt x="1536" y="96"/>
                  </a:lnTo>
                  <a:lnTo>
                    <a:pt x="1440" y="0"/>
                  </a:lnTo>
                  <a:lnTo>
                    <a:pt x="720" y="0"/>
                  </a:lnTo>
                  <a:lnTo>
                    <a:pt x="624" y="96"/>
                  </a:lnTo>
                  <a:lnTo>
                    <a:pt x="0" y="96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0AE93799-ADBB-9DEC-6804-8EC55FE7C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234" y="2158083"/>
              <a:ext cx="1752600" cy="304800"/>
            </a:xfrm>
            <a:custGeom>
              <a:avLst/>
              <a:gdLst>
                <a:gd name="T0" fmla="*/ 0 w 1104"/>
                <a:gd name="T1" fmla="*/ 2147483646 h 192"/>
                <a:gd name="T2" fmla="*/ 2147483646 w 1104"/>
                <a:gd name="T3" fmla="*/ 2147483646 h 192"/>
                <a:gd name="T4" fmla="*/ 2147483646 w 1104"/>
                <a:gd name="T5" fmla="*/ 2147483646 h 192"/>
                <a:gd name="T6" fmla="*/ 2147483646 w 1104"/>
                <a:gd name="T7" fmla="*/ 2147483646 h 192"/>
                <a:gd name="T8" fmla="*/ 2147483646 w 1104"/>
                <a:gd name="T9" fmla="*/ 2147483646 h 192"/>
                <a:gd name="T10" fmla="*/ 2147483646 w 1104"/>
                <a:gd name="T11" fmla="*/ 2147483646 h 192"/>
                <a:gd name="T12" fmla="*/ 2147483646 w 1104"/>
                <a:gd name="T13" fmla="*/ 2147483646 h 192"/>
                <a:gd name="T14" fmla="*/ 2147483646 w 1104"/>
                <a:gd name="T15" fmla="*/ 2147483646 h 192"/>
                <a:gd name="T16" fmla="*/ 2147483646 w 1104"/>
                <a:gd name="T17" fmla="*/ 0 h 192"/>
                <a:gd name="T18" fmla="*/ 2147483646 w 1104"/>
                <a:gd name="T19" fmla="*/ 0 h 192"/>
                <a:gd name="T20" fmla="*/ 2147483646 w 1104"/>
                <a:gd name="T21" fmla="*/ 2147483646 h 192"/>
                <a:gd name="T22" fmla="*/ 0 w 1104"/>
                <a:gd name="T23" fmla="*/ 2147483646 h 192"/>
                <a:gd name="T24" fmla="*/ 0 w 1104"/>
                <a:gd name="T25" fmla="*/ 2147483646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4" h="192">
                  <a:moveTo>
                    <a:pt x="0" y="192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912" y="96"/>
                  </a:lnTo>
                  <a:lnTo>
                    <a:pt x="1008" y="192"/>
                  </a:lnTo>
                  <a:lnTo>
                    <a:pt x="1104" y="192"/>
                  </a:lnTo>
                  <a:lnTo>
                    <a:pt x="1104" y="96"/>
                  </a:lnTo>
                  <a:lnTo>
                    <a:pt x="1002" y="96"/>
                  </a:lnTo>
                  <a:lnTo>
                    <a:pt x="918" y="0"/>
                  </a:lnTo>
                  <a:lnTo>
                    <a:pt x="192" y="0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1B2BF08B-E4B5-D443-85B8-BF9B775E4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234" y="2081883"/>
              <a:ext cx="1752600" cy="228600"/>
            </a:xfrm>
            <a:custGeom>
              <a:avLst/>
              <a:gdLst>
                <a:gd name="T0" fmla="*/ 0 w 1104"/>
                <a:gd name="T1" fmla="*/ 2147483646 h 144"/>
                <a:gd name="T2" fmla="*/ 2147483646 w 1104"/>
                <a:gd name="T3" fmla="*/ 2147483646 h 144"/>
                <a:gd name="T4" fmla="*/ 2147483646 w 1104"/>
                <a:gd name="T5" fmla="*/ 2147483646 h 144"/>
                <a:gd name="T6" fmla="*/ 2147483646 w 1104"/>
                <a:gd name="T7" fmla="*/ 2147483646 h 144"/>
                <a:gd name="T8" fmla="*/ 2147483646 w 1104"/>
                <a:gd name="T9" fmla="*/ 2147483646 h 144"/>
                <a:gd name="T10" fmla="*/ 2147483646 w 1104"/>
                <a:gd name="T11" fmla="*/ 2147483646 h 144"/>
                <a:gd name="T12" fmla="*/ 2147483646 w 1104"/>
                <a:gd name="T13" fmla="*/ 2147483646 h 144"/>
                <a:gd name="T14" fmla="*/ 2147483646 w 1104"/>
                <a:gd name="T15" fmla="*/ 2147483646 h 144"/>
                <a:gd name="T16" fmla="*/ 2147483646 w 1104"/>
                <a:gd name="T17" fmla="*/ 0 h 144"/>
                <a:gd name="T18" fmla="*/ 2147483646 w 1104"/>
                <a:gd name="T19" fmla="*/ 0 h 144"/>
                <a:gd name="T20" fmla="*/ 2147483646 w 1104"/>
                <a:gd name="T21" fmla="*/ 2147483646 h 144"/>
                <a:gd name="T22" fmla="*/ 0 w 1104"/>
                <a:gd name="T23" fmla="*/ 2147483646 h 144"/>
                <a:gd name="T24" fmla="*/ 0 w 1104"/>
                <a:gd name="T25" fmla="*/ 214748364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04" h="144">
                  <a:moveTo>
                    <a:pt x="0" y="144"/>
                  </a:moveTo>
                  <a:lnTo>
                    <a:pt x="96" y="144"/>
                  </a:lnTo>
                  <a:lnTo>
                    <a:pt x="192" y="48"/>
                  </a:lnTo>
                  <a:lnTo>
                    <a:pt x="912" y="48"/>
                  </a:lnTo>
                  <a:lnTo>
                    <a:pt x="1008" y="144"/>
                  </a:lnTo>
                  <a:lnTo>
                    <a:pt x="1104" y="144"/>
                  </a:lnTo>
                  <a:lnTo>
                    <a:pt x="1104" y="96"/>
                  </a:lnTo>
                  <a:lnTo>
                    <a:pt x="1008" y="96"/>
                  </a:lnTo>
                  <a:lnTo>
                    <a:pt x="912" y="0"/>
                  </a:lnTo>
                  <a:lnTo>
                    <a:pt x="192" y="0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64676AB-81A6-C80E-75BE-E8F7C74E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034" y="1853283"/>
              <a:ext cx="1219200" cy="609600"/>
            </a:xfrm>
            <a:custGeom>
              <a:avLst/>
              <a:gdLst>
                <a:gd name="T0" fmla="*/ 0 w 768"/>
                <a:gd name="T1" fmla="*/ 2147483646 h 384"/>
                <a:gd name="T2" fmla="*/ 2147483646 w 768"/>
                <a:gd name="T3" fmla="*/ 2147483646 h 384"/>
                <a:gd name="T4" fmla="*/ 2147483646 w 768"/>
                <a:gd name="T5" fmla="*/ 2147483646 h 384"/>
                <a:gd name="T6" fmla="*/ 2147483646 w 768"/>
                <a:gd name="T7" fmla="*/ 2147483646 h 384"/>
                <a:gd name="T8" fmla="*/ 2147483646 w 768"/>
                <a:gd name="T9" fmla="*/ 2147483646 h 384"/>
                <a:gd name="T10" fmla="*/ 2147483646 w 768"/>
                <a:gd name="T11" fmla="*/ 2147483646 h 384"/>
                <a:gd name="T12" fmla="*/ 2147483646 w 768"/>
                <a:gd name="T13" fmla="*/ 0 h 384"/>
                <a:gd name="T14" fmla="*/ 2147483646 w 768"/>
                <a:gd name="T15" fmla="*/ 0 h 384"/>
                <a:gd name="T16" fmla="*/ 2147483646 w 768"/>
                <a:gd name="T17" fmla="*/ 2147483646 h 384"/>
                <a:gd name="T18" fmla="*/ 2147483646 w 768"/>
                <a:gd name="T19" fmla="*/ 2147483646 h 384"/>
                <a:gd name="T20" fmla="*/ 2147483646 w 768"/>
                <a:gd name="T21" fmla="*/ 2147483646 h 384"/>
                <a:gd name="T22" fmla="*/ 0 w 768"/>
                <a:gd name="T23" fmla="*/ 2147483646 h 384"/>
                <a:gd name="T24" fmla="*/ 0 w 768"/>
                <a:gd name="T25" fmla="*/ 2147483646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8" h="384">
                  <a:moveTo>
                    <a:pt x="0" y="384"/>
                  </a:moveTo>
                  <a:lnTo>
                    <a:pt x="528" y="384"/>
                  </a:lnTo>
                  <a:lnTo>
                    <a:pt x="528" y="240"/>
                  </a:lnTo>
                  <a:lnTo>
                    <a:pt x="624" y="240"/>
                  </a:lnTo>
                  <a:lnTo>
                    <a:pt x="720" y="144"/>
                  </a:lnTo>
                  <a:lnTo>
                    <a:pt x="768" y="144"/>
                  </a:lnTo>
                  <a:lnTo>
                    <a:pt x="768" y="0"/>
                  </a:lnTo>
                  <a:lnTo>
                    <a:pt x="720" y="0"/>
                  </a:lnTo>
                  <a:lnTo>
                    <a:pt x="576" y="144"/>
                  </a:lnTo>
                  <a:lnTo>
                    <a:pt x="432" y="144"/>
                  </a:lnTo>
                  <a:lnTo>
                    <a:pt x="432" y="288"/>
                  </a:lnTo>
                  <a:lnTo>
                    <a:pt x="0" y="288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EA01E76-6DB4-E7B9-EF1B-27A4969E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834" y="1853283"/>
              <a:ext cx="1219200" cy="609600"/>
            </a:xfrm>
            <a:custGeom>
              <a:avLst/>
              <a:gdLst>
                <a:gd name="T0" fmla="*/ 2147483646 w 768"/>
                <a:gd name="T1" fmla="*/ 2147483646 h 384"/>
                <a:gd name="T2" fmla="*/ 2147483646 w 768"/>
                <a:gd name="T3" fmla="*/ 2147483646 h 384"/>
                <a:gd name="T4" fmla="*/ 2147483646 w 768"/>
                <a:gd name="T5" fmla="*/ 2147483646 h 384"/>
                <a:gd name="T6" fmla="*/ 2147483646 w 768"/>
                <a:gd name="T7" fmla="*/ 2147483646 h 384"/>
                <a:gd name="T8" fmla="*/ 2147483646 w 768"/>
                <a:gd name="T9" fmla="*/ 2147483646 h 384"/>
                <a:gd name="T10" fmla="*/ 0 w 768"/>
                <a:gd name="T11" fmla="*/ 2147483646 h 384"/>
                <a:gd name="T12" fmla="*/ 0 w 768"/>
                <a:gd name="T13" fmla="*/ 0 h 384"/>
                <a:gd name="T14" fmla="*/ 2147483646 w 768"/>
                <a:gd name="T15" fmla="*/ 0 h 384"/>
                <a:gd name="T16" fmla="*/ 2147483646 w 768"/>
                <a:gd name="T17" fmla="*/ 2147483646 h 384"/>
                <a:gd name="T18" fmla="*/ 2147483646 w 768"/>
                <a:gd name="T19" fmla="*/ 2147483646 h 384"/>
                <a:gd name="T20" fmla="*/ 2147483646 w 768"/>
                <a:gd name="T21" fmla="*/ 2147483646 h 384"/>
                <a:gd name="T22" fmla="*/ 2147483646 w 768"/>
                <a:gd name="T23" fmla="*/ 2147483646 h 384"/>
                <a:gd name="T24" fmla="*/ 2147483646 w 768"/>
                <a:gd name="T25" fmla="*/ 2147483646 h 3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68" h="384">
                  <a:moveTo>
                    <a:pt x="768" y="384"/>
                  </a:moveTo>
                  <a:lnTo>
                    <a:pt x="240" y="384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92" y="144"/>
                  </a:lnTo>
                  <a:lnTo>
                    <a:pt x="330" y="144"/>
                  </a:lnTo>
                  <a:lnTo>
                    <a:pt x="330" y="288"/>
                  </a:lnTo>
                  <a:lnTo>
                    <a:pt x="768" y="288"/>
                  </a:lnTo>
                  <a:lnTo>
                    <a:pt x="768" y="384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AB2743CA-DEAF-B195-1995-BCE44AA8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034" y="1624683"/>
              <a:ext cx="3429000" cy="685800"/>
            </a:xfrm>
            <a:custGeom>
              <a:avLst/>
              <a:gdLst>
                <a:gd name="T0" fmla="*/ 0 w 2160"/>
                <a:gd name="T1" fmla="*/ 2147483646 h 432"/>
                <a:gd name="T2" fmla="*/ 2147483646 w 2160"/>
                <a:gd name="T3" fmla="*/ 2147483646 h 432"/>
                <a:gd name="T4" fmla="*/ 2147483646 w 2160"/>
                <a:gd name="T5" fmla="*/ 2147483646 h 432"/>
                <a:gd name="T6" fmla="*/ 2147483646 w 2160"/>
                <a:gd name="T7" fmla="*/ 2147483646 h 432"/>
                <a:gd name="T8" fmla="*/ 2147483646 w 2160"/>
                <a:gd name="T9" fmla="*/ 2147483646 h 432"/>
                <a:gd name="T10" fmla="*/ 2147483646 w 2160"/>
                <a:gd name="T11" fmla="*/ 2147483646 h 432"/>
                <a:gd name="T12" fmla="*/ 2147483646 w 2160"/>
                <a:gd name="T13" fmla="*/ 2147483646 h 432"/>
                <a:gd name="T14" fmla="*/ 2147483646 w 2160"/>
                <a:gd name="T15" fmla="*/ 2147483646 h 432"/>
                <a:gd name="T16" fmla="*/ 2147483646 w 2160"/>
                <a:gd name="T17" fmla="*/ 2147483646 h 432"/>
                <a:gd name="T18" fmla="*/ 2147483646 w 2160"/>
                <a:gd name="T19" fmla="*/ 2147483646 h 432"/>
                <a:gd name="T20" fmla="*/ 2147483646 w 2160"/>
                <a:gd name="T21" fmla="*/ 2147483646 h 432"/>
                <a:gd name="T22" fmla="*/ 2147483646 w 2160"/>
                <a:gd name="T23" fmla="*/ 2147483646 h 432"/>
                <a:gd name="T24" fmla="*/ 2147483646 w 2160"/>
                <a:gd name="T25" fmla="*/ 2147483646 h 432"/>
                <a:gd name="T26" fmla="*/ 2147483646 w 2160"/>
                <a:gd name="T27" fmla="*/ 2147483646 h 432"/>
                <a:gd name="T28" fmla="*/ 2147483646 w 2160"/>
                <a:gd name="T29" fmla="*/ 2147483646 h 432"/>
                <a:gd name="T30" fmla="*/ 2147483646 w 2160"/>
                <a:gd name="T31" fmla="*/ 2147483646 h 432"/>
                <a:gd name="T32" fmla="*/ 2147483646 w 2160"/>
                <a:gd name="T33" fmla="*/ 2147483646 h 432"/>
                <a:gd name="T34" fmla="*/ 2147483646 w 2160"/>
                <a:gd name="T35" fmla="*/ 2147483646 h 432"/>
                <a:gd name="T36" fmla="*/ 2147483646 w 2160"/>
                <a:gd name="T37" fmla="*/ 2147483646 h 432"/>
                <a:gd name="T38" fmla="*/ 2147483646 w 2160"/>
                <a:gd name="T39" fmla="*/ 2147483646 h 432"/>
                <a:gd name="T40" fmla="*/ 2147483646 w 2160"/>
                <a:gd name="T41" fmla="*/ 0 h 432"/>
                <a:gd name="T42" fmla="*/ 2147483646 w 2160"/>
                <a:gd name="T43" fmla="*/ 0 h 432"/>
                <a:gd name="T44" fmla="*/ 2147483646 w 2160"/>
                <a:gd name="T45" fmla="*/ 2147483646 h 432"/>
                <a:gd name="T46" fmla="*/ 2147483646 w 2160"/>
                <a:gd name="T47" fmla="*/ 2147483646 h 432"/>
                <a:gd name="T48" fmla="*/ 2147483646 w 2160"/>
                <a:gd name="T49" fmla="*/ 0 h 432"/>
                <a:gd name="T50" fmla="*/ 2147483646 w 2160"/>
                <a:gd name="T51" fmla="*/ 0 h 432"/>
                <a:gd name="T52" fmla="*/ 2147483646 w 2160"/>
                <a:gd name="T53" fmla="*/ 2147483646 h 432"/>
                <a:gd name="T54" fmla="*/ 2147483646 w 2160"/>
                <a:gd name="T55" fmla="*/ 2147483646 h 432"/>
                <a:gd name="T56" fmla="*/ 2147483646 w 2160"/>
                <a:gd name="T57" fmla="*/ 2147483646 h 432"/>
                <a:gd name="T58" fmla="*/ 0 w 2160"/>
                <a:gd name="T59" fmla="*/ 2147483646 h 432"/>
                <a:gd name="T60" fmla="*/ 0 w 2160"/>
                <a:gd name="T61" fmla="*/ 2147483646 h 4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60" h="432">
                  <a:moveTo>
                    <a:pt x="0" y="432"/>
                  </a:moveTo>
                  <a:lnTo>
                    <a:pt x="432" y="432"/>
                  </a:lnTo>
                  <a:lnTo>
                    <a:pt x="432" y="288"/>
                  </a:lnTo>
                  <a:lnTo>
                    <a:pt x="576" y="288"/>
                  </a:lnTo>
                  <a:lnTo>
                    <a:pt x="720" y="144"/>
                  </a:lnTo>
                  <a:lnTo>
                    <a:pt x="768" y="144"/>
                  </a:lnTo>
                  <a:lnTo>
                    <a:pt x="768" y="288"/>
                  </a:lnTo>
                  <a:lnTo>
                    <a:pt x="768" y="336"/>
                  </a:lnTo>
                  <a:lnTo>
                    <a:pt x="768" y="384"/>
                  </a:lnTo>
                  <a:lnTo>
                    <a:pt x="1392" y="384"/>
                  </a:lnTo>
                  <a:lnTo>
                    <a:pt x="1392" y="144"/>
                  </a:lnTo>
                  <a:lnTo>
                    <a:pt x="1440" y="144"/>
                  </a:lnTo>
                  <a:lnTo>
                    <a:pt x="1584" y="288"/>
                  </a:lnTo>
                  <a:lnTo>
                    <a:pt x="1728" y="288"/>
                  </a:lnTo>
                  <a:lnTo>
                    <a:pt x="1728" y="432"/>
                  </a:lnTo>
                  <a:lnTo>
                    <a:pt x="2160" y="432"/>
                  </a:lnTo>
                  <a:lnTo>
                    <a:pt x="2160" y="240"/>
                  </a:lnTo>
                  <a:lnTo>
                    <a:pt x="1824" y="240"/>
                  </a:lnTo>
                  <a:lnTo>
                    <a:pt x="1824" y="144"/>
                  </a:lnTo>
                  <a:lnTo>
                    <a:pt x="1632" y="144"/>
                  </a:lnTo>
                  <a:lnTo>
                    <a:pt x="1488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672" y="0"/>
                  </a:lnTo>
                  <a:lnTo>
                    <a:pt x="528" y="144"/>
                  </a:lnTo>
                  <a:lnTo>
                    <a:pt x="336" y="144"/>
                  </a:lnTo>
                  <a:lnTo>
                    <a:pt x="336" y="240"/>
                  </a:lnTo>
                  <a:lnTo>
                    <a:pt x="0" y="24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-1336675" y="2724150"/>
            <a:ext cx="1587" cy="1588"/>
          </a:xfrm>
          <a:prstGeom prst="rect">
            <a:avLst/>
          </a:prstGeom>
          <a:solidFill>
            <a:srgbClr val="F3A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63" name="Rectangle 3"/>
          <p:cNvSpPr>
            <a:spLocks noChangeArrowheads="1"/>
          </p:cNvSpPr>
          <p:nvPr/>
        </p:nvSpPr>
        <p:spPr bwMode="auto">
          <a:xfrm>
            <a:off x="-1336675" y="2724150"/>
            <a:ext cx="1587" cy="1588"/>
          </a:xfrm>
          <a:prstGeom prst="rect">
            <a:avLst/>
          </a:prstGeom>
          <a:solidFill>
            <a:srgbClr val="F3A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64" name="Freeform 4"/>
          <p:cNvSpPr>
            <a:spLocks/>
          </p:cNvSpPr>
          <p:nvPr/>
        </p:nvSpPr>
        <p:spPr bwMode="auto">
          <a:xfrm>
            <a:off x="3036889" y="1968500"/>
            <a:ext cx="1587" cy="1588"/>
          </a:xfrm>
          <a:custGeom>
            <a:avLst/>
            <a:gdLst>
              <a:gd name="T0" fmla="*/ 2147483646 w 1"/>
              <a:gd name="T1" fmla="*/ 2147483646 h 2"/>
              <a:gd name="T2" fmla="*/ 2147483646 w 1"/>
              <a:gd name="T3" fmla="*/ 0 h 2"/>
              <a:gd name="T4" fmla="*/ 0 w 1"/>
              <a:gd name="T5" fmla="*/ 2147483646 h 2"/>
              <a:gd name="T6" fmla="*/ 0 w 1"/>
              <a:gd name="T7" fmla="*/ 2147483646 h 2"/>
              <a:gd name="T8" fmla="*/ 2147483646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solidFill>
            <a:srgbClr val="F3A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65" name="Freeform 5"/>
          <p:cNvSpPr>
            <a:spLocks/>
          </p:cNvSpPr>
          <p:nvPr/>
        </p:nvSpPr>
        <p:spPr bwMode="auto">
          <a:xfrm>
            <a:off x="3036889" y="1968500"/>
            <a:ext cx="1587" cy="1588"/>
          </a:xfrm>
          <a:custGeom>
            <a:avLst/>
            <a:gdLst>
              <a:gd name="T0" fmla="*/ 2147483646 w 1"/>
              <a:gd name="T1" fmla="*/ 2147483646 h 2"/>
              <a:gd name="T2" fmla="*/ 2147483646 w 1"/>
              <a:gd name="T3" fmla="*/ 0 h 2"/>
              <a:gd name="T4" fmla="*/ 0 w 1"/>
              <a:gd name="T5" fmla="*/ 2147483646 h 2"/>
              <a:gd name="T6" fmla="*/ 0 w 1"/>
              <a:gd name="T7" fmla="*/ 2147483646 h 2"/>
              <a:gd name="T8" fmla="*/ 2147483646 w 1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solidFill>
            <a:srgbClr val="F3A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04166" name="Group 6"/>
          <p:cNvGrpSpPr>
            <a:grpSpLocks/>
          </p:cNvGrpSpPr>
          <p:nvPr/>
        </p:nvGrpSpPr>
        <p:grpSpPr bwMode="auto">
          <a:xfrm>
            <a:off x="1752601" y="1008064"/>
            <a:ext cx="4645025" cy="2370137"/>
            <a:chOff x="336" y="635"/>
            <a:chExt cx="2926" cy="1493"/>
          </a:xfrm>
        </p:grpSpPr>
        <p:sp>
          <p:nvSpPr>
            <p:cNvPr id="604210" name="Rectangle 7"/>
            <p:cNvSpPr>
              <a:spLocks noChangeArrowheads="1"/>
            </p:cNvSpPr>
            <p:nvPr/>
          </p:nvSpPr>
          <p:spPr bwMode="auto">
            <a:xfrm>
              <a:off x="336" y="816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電極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1" name="Rectangle 8"/>
            <p:cNvSpPr>
              <a:spLocks noChangeArrowheads="1"/>
            </p:cNvSpPr>
            <p:nvPr/>
          </p:nvSpPr>
          <p:spPr bwMode="auto">
            <a:xfrm>
              <a:off x="400" y="1072"/>
              <a:ext cx="43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有機</a:t>
              </a:r>
              <a:b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</a:b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半導体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2" name="Rectangle 9"/>
            <p:cNvSpPr>
              <a:spLocks noChangeArrowheads="1"/>
            </p:cNvSpPr>
            <p:nvPr/>
          </p:nvSpPr>
          <p:spPr bwMode="auto">
            <a:xfrm>
              <a:off x="496" y="1843"/>
              <a:ext cx="2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電極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3" name="Rectangle 10"/>
            <p:cNvSpPr>
              <a:spLocks noChangeArrowheads="1"/>
            </p:cNvSpPr>
            <p:nvPr/>
          </p:nvSpPr>
          <p:spPr bwMode="auto">
            <a:xfrm>
              <a:off x="2304" y="1954"/>
              <a:ext cx="3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ガラス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4" name="Rectangle 11"/>
            <p:cNvSpPr>
              <a:spLocks noChangeArrowheads="1"/>
            </p:cNvSpPr>
            <p:nvPr/>
          </p:nvSpPr>
          <p:spPr bwMode="auto">
            <a:xfrm>
              <a:off x="2547" y="1616"/>
              <a:ext cx="7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トランジスタ</a:t>
              </a:r>
              <a:endPara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5" name="Freeform 12"/>
            <p:cNvSpPr>
              <a:spLocks/>
            </p:cNvSpPr>
            <p:nvPr/>
          </p:nvSpPr>
          <p:spPr bwMode="auto">
            <a:xfrm>
              <a:off x="1162" y="1758"/>
              <a:ext cx="1038" cy="282"/>
            </a:xfrm>
            <a:custGeom>
              <a:avLst/>
              <a:gdLst>
                <a:gd name="T0" fmla="*/ 1015 w 1038"/>
                <a:gd name="T1" fmla="*/ 18 h 564"/>
                <a:gd name="T2" fmla="*/ 1038 w 1038"/>
                <a:gd name="T3" fmla="*/ 16 h 564"/>
                <a:gd name="T4" fmla="*/ 0 w 1038"/>
                <a:gd name="T5" fmla="*/ 0 h 564"/>
                <a:gd name="T6" fmla="*/ 0 w 1038"/>
                <a:gd name="T7" fmla="*/ 1 h 564"/>
                <a:gd name="T8" fmla="*/ 72 w 1038"/>
                <a:gd name="T9" fmla="*/ 2 h 564"/>
                <a:gd name="T10" fmla="*/ 144 w 1038"/>
                <a:gd name="T11" fmla="*/ 3 h 564"/>
                <a:gd name="T12" fmla="*/ 215 w 1038"/>
                <a:gd name="T13" fmla="*/ 4 h 564"/>
                <a:gd name="T14" fmla="*/ 284 w 1038"/>
                <a:gd name="T15" fmla="*/ 5 h 564"/>
                <a:gd name="T16" fmla="*/ 352 w 1038"/>
                <a:gd name="T17" fmla="*/ 6 h 564"/>
                <a:gd name="T18" fmla="*/ 419 w 1038"/>
                <a:gd name="T19" fmla="*/ 7 h 564"/>
                <a:gd name="T20" fmla="*/ 482 w 1038"/>
                <a:gd name="T21" fmla="*/ 8 h 564"/>
                <a:gd name="T22" fmla="*/ 544 w 1038"/>
                <a:gd name="T23" fmla="*/ 9 h 564"/>
                <a:gd name="T24" fmla="*/ 602 w 1038"/>
                <a:gd name="T25" fmla="*/ 10 h 564"/>
                <a:gd name="T26" fmla="*/ 657 w 1038"/>
                <a:gd name="T27" fmla="*/ 11 h 564"/>
                <a:gd name="T28" fmla="*/ 710 w 1038"/>
                <a:gd name="T29" fmla="*/ 12 h 564"/>
                <a:gd name="T30" fmla="*/ 758 w 1038"/>
                <a:gd name="T31" fmla="*/ 13 h 564"/>
                <a:gd name="T32" fmla="*/ 802 w 1038"/>
                <a:gd name="T33" fmla="*/ 13 h 564"/>
                <a:gd name="T34" fmla="*/ 841 w 1038"/>
                <a:gd name="T35" fmla="*/ 14 h 564"/>
                <a:gd name="T36" fmla="*/ 878 w 1038"/>
                <a:gd name="T37" fmla="*/ 15 h 564"/>
                <a:gd name="T38" fmla="*/ 908 w 1038"/>
                <a:gd name="T39" fmla="*/ 15 h 564"/>
                <a:gd name="T40" fmla="*/ 935 w 1038"/>
                <a:gd name="T41" fmla="*/ 16 h 564"/>
                <a:gd name="T42" fmla="*/ 956 w 1038"/>
                <a:gd name="T43" fmla="*/ 16 h 564"/>
                <a:gd name="T44" fmla="*/ 973 w 1038"/>
                <a:gd name="T45" fmla="*/ 17 h 564"/>
                <a:gd name="T46" fmla="*/ 984 w 1038"/>
                <a:gd name="T47" fmla="*/ 17 h 564"/>
                <a:gd name="T48" fmla="*/ 990 w 1038"/>
                <a:gd name="T49" fmla="*/ 18 h 564"/>
                <a:gd name="T50" fmla="*/ 991 w 1038"/>
                <a:gd name="T51" fmla="*/ 18 h 564"/>
                <a:gd name="T52" fmla="*/ 1015 w 1038"/>
                <a:gd name="T53" fmla="*/ 18 h 5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38" h="564">
                  <a:moveTo>
                    <a:pt x="1015" y="564"/>
                  </a:moveTo>
                  <a:lnTo>
                    <a:pt x="1038" y="483"/>
                  </a:lnTo>
                  <a:lnTo>
                    <a:pt x="0" y="0"/>
                  </a:lnTo>
                  <a:lnTo>
                    <a:pt x="0" y="3"/>
                  </a:lnTo>
                  <a:lnTo>
                    <a:pt x="72" y="36"/>
                  </a:lnTo>
                  <a:lnTo>
                    <a:pt x="144" y="70"/>
                  </a:lnTo>
                  <a:lnTo>
                    <a:pt x="215" y="105"/>
                  </a:lnTo>
                  <a:lnTo>
                    <a:pt x="284" y="139"/>
                  </a:lnTo>
                  <a:lnTo>
                    <a:pt x="352" y="172"/>
                  </a:lnTo>
                  <a:lnTo>
                    <a:pt x="419" y="206"/>
                  </a:lnTo>
                  <a:lnTo>
                    <a:pt x="482" y="239"/>
                  </a:lnTo>
                  <a:lnTo>
                    <a:pt x="544" y="269"/>
                  </a:lnTo>
                  <a:lnTo>
                    <a:pt x="602" y="300"/>
                  </a:lnTo>
                  <a:lnTo>
                    <a:pt x="657" y="331"/>
                  </a:lnTo>
                  <a:lnTo>
                    <a:pt x="710" y="360"/>
                  </a:lnTo>
                  <a:lnTo>
                    <a:pt x="758" y="387"/>
                  </a:lnTo>
                  <a:lnTo>
                    <a:pt x="802" y="412"/>
                  </a:lnTo>
                  <a:lnTo>
                    <a:pt x="841" y="436"/>
                  </a:lnTo>
                  <a:lnTo>
                    <a:pt x="878" y="458"/>
                  </a:lnTo>
                  <a:lnTo>
                    <a:pt x="908" y="478"/>
                  </a:lnTo>
                  <a:lnTo>
                    <a:pt x="935" y="496"/>
                  </a:lnTo>
                  <a:lnTo>
                    <a:pt x="956" y="512"/>
                  </a:lnTo>
                  <a:lnTo>
                    <a:pt x="973" y="526"/>
                  </a:lnTo>
                  <a:lnTo>
                    <a:pt x="984" y="537"/>
                  </a:lnTo>
                  <a:lnTo>
                    <a:pt x="990" y="546"/>
                  </a:lnTo>
                  <a:lnTo>
                    <a:pt x="991" y="554"/>
                  </a:lnTo>
                  <a:lnTo>
                    <a:pt x="1015" y="564"/>
                  </a:lnTo>
                  <a:close/>
                </a:path>
              </a:pathLst>
            </a:custGeom>
            <a:solidFill>
              <a:srgbClr val="057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6" name="Freeform 13"/>
            <p:cNvSpPr>
              <a:spLocks/>
            </p:cNvSpPr>
            <p:nvPr/>
          </p:nvSpPr>
          <p:spPr bwMode="auto">
            <a:xfrm>
              <a:off x="1162" y="1760"/>
              <a:ext cx="991" cy="275"/>
            </a:xfrm>
            <a:custGeom>
              <a:avLst/>
              <a:gdLst>
                <a:gd name="T0" fmla="*/ 0 w 991"/>
                <a:gd name="T1" fmla="*/ 0 h 551"/>
                <a:gd name="T2" fmla="*/ 72 w 991"/>
                <a:gd name="T3" fmla="*/ 1 h 551"/>
                <a:gd name="T4" fmla="*/ 144 w 991"/>
                <a:gd name="T5" fmla="*/ 2 h 551"/>
                <a:gd name="T6" fmla="*/ 215 w 991"/>
                <a:gd name="T7" fmla="*/ 3 h 551"/>
                <a:gd name="T8" fmla="*/ 284 w 991"/>
                <a:gd name="T9" fmla="*/ 4 h 551"/>
                <a:gd name="T10" fmla="*/ 352 w 991"/>
                <a:gd name="T11" fmla="*/ 5 h 551"/>
                <a:gd name="T12" fmla="*/ 419 w 991"/>
                <a:gd name="T13" fmla="*/ 6 h 551"/>
                <a:gd name="T14" fmla="*/ 482 w 991"/>
                <a:gd name="T15" fmla="*/ 7 h 551"/>
                <a:gd name="T16" fmla="*/ 544 w 991"/>
                <a:gd name="T17" fmla="*/ 8 h 551"/>
                <a:gd name="T18" fmla="*/ 602 w 991"/>
                <a:gd name="T19" fmla="*/ 9 h 551"/>
                <a:gd name="T20" fmla="*/ 657 w 991"/>
                <a:gd name="T21" fmla="*/ 10 h 551"/>
                <a:gd name="T22" fmla="*/ 710 w 991"/>
                <a:gd name="T23" fmla="*/ 11 h 551"/>
                <a:gd name="T24" fmla="*/ 758 w 991"/>
                <a:gd name="T25" fmla="*/ 12 h 551"/>
                <a:gd name="T26" fmla="*/ 802 w 991"/>
                <a:gd name="T27" fmla="*/ 12 h 551"/>
                <a:gd name="T28" fmla="*/ 841 w 991"/>
                <a:gd name="T29" fmla="*/ 13 h 551"/>
                <a:gd name="T30" fmla="*/ 878 w 991"/>
                <a:gd name="T31" fmla="*/ 14 h 551"/>
                <a:gd name="T32" fmla="*/ 908 w 991"/>
                <a:gd name="T33" fmla="*/ 14 h 551"/>
                <a:gd name="T34" fmla="*/ 935 w 991"/>
                <a:gd name="T35" fmla="*/ 15 h 551"/>
                <a:gd name="T36" fmla="*/ 956 w 991"/>
                <a:gd name="T37" fmla="*/ 15 h 551"/>
                <a:gd name="T38" fmla="*/ 973 w 991"/>
                <a:gd name="T39" fmla="*/ 16 h 551"/>
                <a:gd name="T40" fmla="*/ 984 w 991"/>
                <a:gd name="T41" fmla="*/ 16 h 551"/>
                <a:gd name="T42" fmla="*/ 990 w 991"/>
                <a:gd name="T43" fmla="*/ 16 h 551"/>
                <a:gd name="T44" fmla="*/ 991 w 991"/>
                <a:gd name="T45" fmla="*/ 17 h 551"/>
                <a:gd name="T46" fmla="*/ 966 w 991"/>
                <a:gd name="T47" fmla="*/ 16 h 551"/>
                <a:gd name="T48" fmla="*/ 964 w 991"/>
                <a:gd name="T49" fmla="*/ 16 h 551"/>
                <a:gd name="T50" fmla="*/ 959 w 991"/>
                <a:gd name="T51" fmla="*/ 16 h 551"/>
                <a:gd name="T52" fmla="*/ 947 w 991"/>
                <a:gd name="T53" fmla="*/ 15 h 551"/>
                <a:gd name="T54" fmla="*/ 932 w 991"/>
                <a:gd name="T55" fmla="*/ 15 h 551"/>
                <a:gd name="T56" fmla="*/ 911 w 991"/>
                <a:gd name="T57" fmla="*/ 15 h 551"/>
                <a:gd name="T58" fmla="*/ 885 w 991"/>
                <a:gd name="T59" fmla="*/ 14 h 551"/>
                <a:gd name="T60" fmla="*/ 855 w 991"/>
                <a:gd name="T61" fmla="*/ 13 h 551"/>
                <a:gd name="T62" fmla="*/ 820 w 991"/>
                <a:gd name="T63" fmla="*/ 13 h 551"/>
                <a:gd name="T64" fmla="*/ 782 w 991"/>
                <a:gd name="T65" fmla="*/ 12 h 551"/>
                <a:gd name="T66" fmla="*/ 738 w 991"/>
                <a:gd name="T67" fmla="*/ 11 h 551"/>
                <a:gd name="T68" fmla="*/ 691 w 991"/>
                <a:gd name="T69" fmla="*/ 10 h 551"/>
                <a:gd name="T70" fmla="*/ 641 w 991"/>
                <a:gd name="T71" fmla="*/ 10 h 551"/>
                <a:gd name="T72" fmla="*/ 587 w 991"/>
                <a:gd name="T73" fmla="*/ 9 h 551"/>
                <a:gd name="T74" fmla="*/ 530 w 991"/>
                <a:gd name="T75" fmla="*/ 8 h 551"/>
                <a:gd name="T76" fmla="*/ 470 w 991"/>
                <a:gd name="T77" fmla="*/ 7 h 551"/>
                <a:gd name="T78" fmla="*/ 407 w 991"/>
                <a:gd name="T79" fmla="*/ 6 h 551"/>
                <a:gd name="T80" fmla="*/ 344 w 991"/>
                <a:gd name="T81" fmla="*/ 5 h 551"/>
                <a:gd name="T82" fmla="*/ 277 w 991"/>
                <a:gd name="T83" fmla="*/ 4 h 551"/>
                <a:gd name="T84" fmla="*/ 209 w 991"/>
                <a:gd name="T85" fmla="*/ 3 h 551"/>
                <a:gd name="T86" fmla="*/ 140 w 991"/>
                <a:gd name="T87" fmla="*/ 2 h 551"/>
                <a:gd name="T88" fmla="*/ 70 w 991"/>
                <a:gd name="T89" fmla="*/ 1 h 551"/>
                <a:gd name="T90" fmla="*/ 0 w 991"/>
                <a:gd name="T91" fmla="*/ 0 h 551"/>
                <a:gd name="T92" fmla="*/ 0 w 991"/>
                <a:gd name="T93" fmla="*/ 0 h 5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1" h="551">
                  <a:moveTo>
                    <a:pt x="0" y="0"/>
                  </a:moveTo>
                  <a:lnTo>
                    <a:pt x="72" y="33"/>
                  </a:lnTo>
                  <a:lnTo>
                    <a:pt x="144" y="67"/>
                  </a:lnTo>
                  <a:lnTo>
                    <a:pt x="215" y="102"/>
                  </a:lnTo>
                  <a:lnTo>
                    <a:pt x="284" y="136"/>
                  </a:lnTo>
                  <a:lnTo>
                    <a:pt x="352" y="169"/>
                  </a:lnTo>
                  <a:lnTo>
                    <a:pt x="419" y="203"/>
                  </a:lnTo>
                  <a:lnTo>
                    <a:pt x="482" y="236"/>
                  </a:lnTo>
                  <a:lnTo>
                    <a:pt x="544" y="266"/>
                  </a:lnTo>
                  <a:lnTo>
                    <a:pt x="602" y="297"/>
                  </a:lnTo>
                  <a:lnTo>
                    <a:pt x="657" y="328"/>
                  </a:lnTo>
                  <a:lnTo>
                    <a:pt x="710" y="357"/>
                  </a:lnTo>
                  <a:lnTo>
                    <a:pt x="758" y="384"/>
                  </a:lnTo>
                  <a:lnTo>
                    <a:pt x="802" y="409"/>
                  </a:lnTo>
                  <a:lnTo>
                    <a:pt x="841" y="433"/>
                  </a:lnTo>
                  <a:lnTo>
                    <a:pt x="878" y="455"/>
                  </a:lnTo>
                  <a:lnTo>
                    <a:pt x="908" y="475"/>
                  </a:lnTo>
                  <a:lnTo>
                    <a:pt x="935" y="493"/>
                  </a:lnTo>
                  <a:lnTo>
                    <a:pt x="956" y="509"/>
                  </a:lnTo>
                  <a:lnTo>
                    <a:pt x="973" y="523"/>
                  </a:lnTo>
                  <a:lnTo>
                    <a:pt x="984" y="534"/>
                  </a:lnTo>
                  <a:lnTo>
                    <a:pt x="990" y="543"/>
                  </a:lnTo>
                  <a:lnTo>
                    <a:pt x="991" y="551"/>
                  </a:lnTo>
                  <a:lnTo>
                    <a:pt x="966" y="538"/>
                  </a:lnTo>
                  <a:lnTo>
                    <a:pt x="964" y="532"/>
                  </a:lnTo>
                  <a:lnTo>
                    <a:pt x="959" y="523"/>
                  </a:lnTo>
                  <a:lnTo>
                    <a:pt x="947" y="511"/>
                  </a:lnTo>
                  <a:lnTo>
                    <a:pt x="932" y="498"/>
                  </a:lnTo>
                  <a:lnTo>
                    <a:pt x="911" y="482"/>
                  </a:lnTo>
                  <a:lnTo>
                    <a:pt x="885" y="465"/>
                  </a:lnTo>
                  <a:lnTo>
                    <a:pt x="855" y="446"/>
                  </a:lnTo>
                  <a:lnTo>
                    <a:pt x="820" y="424"/>
                  </a:lnTo>
                  <a:lnTo>
                    <a:pt x="782" y="400"/>
                  </a:lnTo>
                  <a:lnTo>
                    <a:pt x="738" y="375"/>
                  </a:lnTo>
                  <a:lnTo>
                    <a:pt x="691" y="350"/>
                  </a:lnTo>
                  <a:lnTo>
                    <a:pt x="641" y="321"/>
                  </a:lnTo>
                  <a:lnTo>
                    <a:pt x="587" y="292"/>
                  </a:lnTo>
                  <a:lnTo>
                    <a:pt x="530" y="263"/>
                  </a:lnTo>
                  <a:lnTo>
                    <a:pt x="470" y="232"/>
                  </a:lnTo>
                  <a:lnTo>
                    <a:pt x="407" y="199"/>
                  </a:lnTo>
                  <a:lnTo>
                    <a:pt x="344" y="167"/>
                  </a:lnTo>
                  <a:lnTo>
                    <a:pt x="277" y="134"/>
                  </a:lnTo>
                  <a:lnTo>
                    <a:pt x="209" y="102"/>
                  </a:lnTo>
                  <a:lnTo>
                    <a:pt x="140" y="67"/>
                  </a:lnTo>
                  <a:lnTo>
                    <a:pt x="7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7" name="Freeform 14"/>
            <p:cNvSpPr>
              <a:spLocks/>
            </p:cNvSpPr>
            <p:nvPr/>
          </p:nvSpPr>
          <p:spPr bwMode="auto">
            <a:xfrm>
              <a:off x="1161" y="1761"/>
              <a:ext cx="967" cy="267"/>
            </a:xfrm>
            <a:custGeom>
              <a:avLst/>
              <a:gdLst>
                <a:gd name="T0" fmla="*/ 967 w 967"/>
                <a:gd name="T1" fmla="*/ 16 h 536"/>
                <a:gd name="T2" fmla="*/ 965 w 967"/>
                <a:gd name="T3" fmla="*/ 16 h 536"/>
                <a:gd name="T4" fmla="*/ 960 w 967"/>
                <a:gd name="T5" fmla="*/ 16 h 536"/>
                <a:gd name="T6" fmla="*/ 948 w 967"/>
                <a:gd name="T7" fmla="*/ 15 h 536"/>
                <a:gd name="T8" fmla="*/ 933 w 967"/>
                <a:gd name="T9" fmla="*/ 15 h 536"/>
                <a:gd name="T10" fmla="*/ 912 w 967"/>
                <a:gd name="T11" fmla="*/ 14 h 536"/>
                <a:gd name="T12" fmla="*/ 886 w 967"/>
                <a:gd name="T13" fmla="*/ 14 h 536"/>
                <a:gd name="T14" fmla="*/ 856 w 967"/>
                <a:gd name="T15" fmla="*/ 13 h 536"/>
                <a:gd name="T16" fmla="*/ 821 w 967"/>
                <a:gd name="T17" fmla="*/ 13 h 536"/>
                <a:gd name="T18" fmla="*/ 783 w 967"/>
                <a:gd name="T19" fmla="*/ 12 h 536"/>
                <a:gd name="T20" fmla="*/ 739 w 967"/>
                <a:gd name="T21" fmla="*/ 11 h 536"/>
                <a:gd name="T22" fmla="*/ 692 w 967"/>
                <a:gd name="T23" fmla="*/ 10 h 536"/>
                <a:gd name="T24" fmla="*/ 642 w 967"/>
                <a:gd name="T25" fmla="*/ 9 h 536"/>
                <a:gd name="T26" fmla="*/ 588 w 967"/>
                <a:gd name="T27" fmla="*/ 9 h 536"/>
                <a:gd name="T28" fmla="*/ 531 w 967"/>
                <a:gd name="T29" fmla="*/ 8 h 536"/>
                <a:gd name="T30" fmla="*/ 471 w 967"/>
                <a:gd name="T31" fmla="*/ 7 h 536"/>
                <a:gd name="T32" fmla="*/ 408 w 967"/>
                <a:gd name="T33" fmla="*/ 6 h 536"/>
                <a:gd name="T34" fmla="*/ 345 w 967"/>
                <a:gd name="T35" fmla="*/ 5 h 536"/>
                <a:gd name="T36" fmla="*/ 278 w 967"/>
                <a:gd name="T37" fmla="*/ 4 h 536"/>
                <a:gd name="T38" fmla="*/ 210 w 967"/>
                <a:gd name="T39" fmla="*/ 3 h 536"/>
                <a:gd name="T40" fmla="*/ 141 w 967"/>
                <a:gd name="T41" fmla="*/ 2 h 536"/>
                <a:gd name="T42" fmla="*/ 71 w 967"/>
                <a:gd name="T43" fmla="*/ 1 h 536"/>
                <a:gd name="T44" fmla="*/ 1 w 967"/>
                <a:gd name="T45" fmla="*/ 0 h 536"/>
                <a:gd name="T46" fmla="*/ 0 w 967"/>
                <a:gd name="T47" fmla="*/ 0 h 536"/>
                <a:gd name="T48" fmla="*/ 69 w 967"/>
                <a:gd name="T49" fmla="*/ 1 h 536"/>
                <a:gd name="T50" fmla="*/ 137 w 967"/>
                <a:gd name="T51" fmla="*/ 2 h 536"/>
                <a:gd name="T52" fmla="*/ 203 w 967"/>
                <a:gd name="T53" fmla="*/ 3 h 536"/>
                <a:gd name="T54" fmla="*/ 270 w 967"/>
                <a:gd name="T55" fmla="*/ 4 h 536"/>
                <a:gd name="T56" fmla="*/ 335 w 967"/>
                <a:gd name="T57" fmla="*/ 5 h 536"/>
                <a:gd name="T58" fmla="*/ 397 w 967"/>
                <a:gd name="T59" fmla="*/ 6 h 536"/>
                <a:gd name="T60" fmla="*/ 458 w 967"/>
                <a:gd name="T61" fmla="*/ 7 h 536"/>
                <a:gd name="T62" fmla="*/ 516 w 967"/>
                <a:gd name="T63" fmla="*/ 7 h 536"/>
                <a:gd name="T64" fmla="*/ 571 w 967"/>
                <a:gd name="T65" fmla="*/ 8 h 536"/>
                <a:gd name="T66" fmla="*/ 625 w 967"/>
                <a:gd name="T67" fmla="*/ 9 h 536"/>
                <a:gd name="T68" fmla="*/ 673 w 967"/>
                <a:gd name="T69" fmla="*/ 10 h 536"/>
                <a:gd name="T70" fmla="*/ 719 w 967"/>
                <a:gd name="T71" fmla="*/ 11 h 536"/>
                <a:gd name="T72" fmla="*/ 760 w 967"/>
                <a:gd name="T73" fmla="*/ 12 h 536"/>
                <a:gd name="T74" fmla="*/ 798 w 967"/>
                <a:gd name="T75" fmla="*/ 12 h 536"/>
                <a:gd name="T76" fmla="*/ 832 w 967"/>
                <a:gd name="T77" fmla="*/ 13 h 536"/>
                <a:gd name="T78" fmla="*/ 862 w 967"/>
                <a:gd name="T79" fmla="*/ 14 h 536"/>
                <a:gd name="T80" fmla="*/ 886 w 967"/>
                <a:gd name="T81" fmla="*/ 14 h 536"/>
                <a:gd name="T82" fmla="*/ 906 w 967"/>
                <a:gd name="T83" fmla="*/ 15 h 536"/>
                <a:gd name="T84" fmla="*/ 921 w 967"/>
                <a:gd name="T85" fmla="*/ 15 h 536"/>
                <a:gd name="T86" fmla="*/ 933 w 967"/>
                <a:gd name="T87" fmla="*/ 15 h 536"/>
                <a:gd name="T88" fmla="*/ 938 w 967"/>
                <a:gd name="T89" fmla="*/ 16 h 536"/>
                <a:gd name="T90" fmla="*/ 940 w 967"/>
                <a:gd name="T91" fmla="*/ 16 h 536"/>
                <a:gd name="T92" fmla="*/ 967 w 967"/>
                <a:gd name="T93" fmla="*/ 16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7" h="536">
                  <a:moveTo>
                    <a:pt x="967" y="536"/>
                  </a:moveTo>
                  <a:lnTo>
                    <a:pt x="965" y="530"/>
                  </a:lnTo>
                  <a:lnTo>
                    <a:pt x="960" y="521"/>
                  </a:lnTo>
                  <a:lnTo>
                    <a:pt x="948" y="509"/>
                  </a:lnTo>
                  <a:lnTo>
                    <a:pt x="933" y="496"/>
                  </a:lnTo>
                  <a:lnTo>
                    <a:pt x="912" y="480"/>
                  </a:lnTo>
                  <a:lnTo>
                    <a:pt x="886" y="463"/>
                  </a:lnTo>
                  <a:lnTo>
                    <a:pt x="856" y="444"/>
                  </a:lnTo>
                  <a:lnTo>
                    <a:pt x="821" y="422"/>
                  </a:lnTo>
                  <a:lnTo>
                    <a:pt x="783" y="398"/>
                  </a:lnTo>
                  <a:lnTo>
                    <a:pt x="739" y="373"/>
                  </a:lnTo>
                  <a:lnTo>
                    <a:pt x="692" y="348"/>
                  </a:lnTo>
                  <a:lnTo>
                    <a:pt x="642" y="319"/>
                  </a:lnTo>
                  <a:lnTo>
                    <a:pt x="588" y="290"/>
                  </a:lnTo>
                  <a:lnTo>
                    <a:pt x="531" y="261"/>
                  </a:lnTo>
                  <a:lnTo>
                    <a:pt x="471" y="230"/>
                  </a:lnTo>
                  <a:lnTo>
                    <a:pt x="408" y="197"/>
                  </a:lnTo>
                  <a:lnTo>
                    <a:pt x="345" y="165"/>
                  </a:lnTo>
                  <a:lnTo>
                    <a:pt x="278" y="132"/>
                  </a:lnTo>
                  <a:lnTo>
                    <a:pt x="210" y="100"/>
                  </a:lnTo>
                  <a:lnTo>
                    <a:pt x="141" y="65"/>
                  </a:lnTo>
                  <a:lnTo>
                    <a:pt x="71" y="3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9" y="34"/>
                  </a:lnTo>
                  <a:lnTo>
                    <a:pt x="137" y="65"/>
                  </a:lnTo>
                  <a:lnTo>
                    <a:pt x="203" y="98"/>
                  </a:lnTo>
                  <a:lnTo>
                    <a:pt x="270" y="130"/>
                  </a:lnTo>
                  <a:lnTo>
                    <a:pt x="335" y="163"/>
                  </a:lnTo>
                  <a:lnTo>
                    <a:pt x="397" y="194"/>
                  </a:lnTo>
                  <a:lnTo>
                    <a:pt x="458" y="225"/>
                  </a:lnTo>
                  <a:lnTo>
                    <a:pt x="516" y="255"/>
                  </a:lnTo>
                  <a:lnTo>
                    <a:pt x="571" y="284"/>
                  </a:lnTo>
                  <a:lnTo>
                    <a:pt x="625" y="313"/>
                  </a:lnTo>
                  <a:lnTo>
                    <a:pt x="673" y="340"/>
                  </a:lnTo>
                  <a:lnTo>
                    <a:pt x="719" y="366"/>
                  </a:lnTo>
                  <a:lnTo>
                    <a:pt x="760" y="389"/>
                  </a:lnTo>
                  <a:lnTo>
                    <a:pt x="798" y="413"/>
                  </a:lnTo>
                  <a:lnTo>
                    <a:pt x="832" y="433"/>
                  </a:lnTo>
                  <a:lnTo>
                    <a:pt x="862" y="453"/>
                  </a:lnTo>
                  <a:lnTo>
                    <a:pt x="886" y="469"/>
                  </a:lnTo>
                  <a:lnTo>
                    <a:pt x="906" y="485"/>
                  </a:lnTo>
                  <a:lnTo>
                    <a:pt x="921" y="498"/>
                  </a:lnTo>
                  <a:lnTo>
                    <a:pt x="933" y="509"/>
                  </a:lnTo>
                  <a:lnTo>
                    <a:pt x="938" y="518"/>
                  </a:lnTo>
                  <a:lnTo>
                    <a:pt x="940" y="523"/>
                  </a:lnTo>
                  <a:lnTo>
                    <a:pt x="967" y="536"/>
                  </a:lnTo>
                  <a:close/>
                </a:path>
              </a:pathLst>
            </a:custGeom>
            <a:solidFill>
              <a:srgbClr val="158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8" name="Freeform 15"/>
            <p:cNvSpPr>
              <a:spLocks/>
            </p:cNvSpPr>
            <p:nvPr/>
          </p:nvSpPr>
          <p:spPr bwMode="auto">
            <a:xfrm>
              <a:off x="1161" y="1761"/>
              <a:ext cx="940" cy="261"/>
            </a:xfrm>
            <a:custGeom>
              <a:avLst/>
              <a:gdLst>
                <a:gd name="T0" fmla="*/ 0 w 940"/>
                <a:gd name="T1" fmla="*/ 0 h 521"/>
                <a:gd name="T2" fmla="*/ 69 w 940"/>
                <a:gd name="T3" fmla="*/ 1 h 521"/>
                <a:gd name="T4" fmla="*/ 137 w 940"/>
                <a:gd name="T5" fmla="*/ 2 h 521"/>
                <a:gd name="T6" fmla="*/ 203 w 940"/>
                <a:gd name="T7" fmla="*/ 3 h 521"/>
                <a:gd name="T8" fmla="*/ 270 w 940"/>
                <a:gd name="T9" fmla="*/ 4 h 521"/>
                <a:gd name="T10" fmla="*/ 335 w 940"/>
                <a:gd name="T11" fmla="*/ 6 h 521"/>
                <a:gd name="T12" fmla="*/ 397 w 940"/>
                <a:gd name="T13" fmla="*/ 6 h 521"/>
                <a:gd name="T14" fmla="*/ 458 w 940"/>
                <a:gd name="T15" fmla="*/ 7 h 521"/>
                <a:gd name="T16" fmla="*/ 516 w 940"/>
                <a:gd name="T17" fmla="*/ 8 h 521"/>
                <a:gd name="T18" fmla="*/ 571 w 940"/>
                <a:gd name="T19" fmla="*/ 9 h 521"/>
                <a:gd name="T20" fmla="*/ 625 w 940"/>
                <a:gd name="T21" fmla="*/ 10 h 521"/>
                <a:gd name="T22" fmla="*/ 673 w 940"/>
                <a:gd name="T23" fmla="*/ 11 h 521"/>
                <a:gd name="T24" fmla="*/ 719 w 940"/>
                <a:gd name="T25" fmla="*/ 12 h 521"/>
                <a:gd name="T26" fmla="*/ 760 w 940"/>
                <a:gd name="T27" fmla="*/ 13 h 521"/>
                <a:gd name="T28" fmla="*/ 798 w 940"/>
                <a:gd name="T29" fmla="*/ 13 h 521"/>
                <a:gd name="T30" fmla="*/ 832 w 940"/>
                <a:gd name="T31" fmla="*/ 14 h 521"/>
                <a:gd name="T32" fmla="*/ 862 w 940"/>
                <a:gd name="T33" fmla="*/ 15 h 521"/>
                <a:gd name="T34" fmla="*/ 886 w 940"/>
                <a:gd name="T35" fmla="*/ 15 h 521"/>
                <a:gd name="T36" fmla="*/ 906 w 940"/>
                <a:gd name="T37" fmla="*/ 16 h 521"/>
                <a:gd name="T38" fmla="*/ 921 w 940"/>
                <a:gd name="T39" fmla="*/ 16 h 521"/>
                <a:gd name="T40" fmla="*/ 933 w 940"/>
                <a:gd name="T41" fmla="*/ 16 h 521"/>
                <a:gd name="T42" fmla="*/ 938 w 940"/>
                <a:gd name="T43" fmla="*/ 17 h 521"/>
                <a:gd name="T44" fmla="*/ 940 w 940"/>
                <a:gd name="T45" fmla="*/ 17 h 521"/>
                <a:gd name="T46" fmla="*/ 912 w 940"/>
                <a:gd name="T47" fmla="*/ 16 h 521"/>
                <a:gd name="T48" fmla="*/ 910 w 940"/>
                <a:gd name="T49" fmla="*/ 16 h 521"/>
                <a:gd name="T50" fmla="*/ 904 w 940"/>
                <a:gd name="T51" fmla="*/ 16 h 521"/>
                <a:gd name="T52" fmla="*/ 893 w 940"/>
                <a:gd name="T53" fmla="*/ 16 h 521"/>
                <a:gd name="T54" fmla="*/ 876 w 940"/>
                <a:gd name="T55" fmla="*/ 15 h 521"/>
                <a:gd name="T56" fmla="*/ 855 w 940"/>
                <a:gd name="T57" fmla="*/ 15 h 521"/>
                <a:gd name="T58" fmla="*/ 828 w 940"/>
                <a:gd name="T59" fmla="*/ 14 h 521"/>
                <a:gd name="T60" fmla="*/ 797 w 940"/>
                <a:gd name="T61" fmla="*/ 13 h 521"/>
                <a:gd name="T62" fmla="*/ 760 w 940"/>
                <a:gd name="T63" fmla="*/ 13 h 521"/>
                <a:gd name="T64" fmla="*/ 721 w 940"/>
                <a:gd name="T65" fmla="*/ 12 h 521"/>
                <a:gd name="T66" fmla="*/ 677 w 940"/>
                <a:gd name="T67" fmla="*/ 11 h 521"/>
                <a:gd name="T68" fmla="*/ 629 w 940"/>
                <a:gd name="T69" fmla="*/ 10 h 521"/>
                <a:gd name="T70" fmla="*/ 577 w 940"/>
                <a:gd name="T71" fmla="*/ 9 h 521"/>
                <a:gd name="T72" fmla="*/ 521 w 940"/>
                <a:gd name="T73" fmla="*/ 9 h 521"/>
                <a:gd name="T74" fmla="*/ 463 w 940"/>
                <a:gd name="T75" fmla="*/ 8 h 521"/>
                <a:gd name="T76" fmla="*/ 403 w 940"/>
                <a:gd name="T77" fmla="*/ 7 h 521"/>
                <a:gd name="T78" fmla="*/ 339 w 940"/>
                <a:gd name="T79" fmla="*/ 6 h 521"/>
                <a:gd name="T80" fmla="*/ 274 w 940"/>
                <a:gd name="T81" fmla="*/ 5 h 521"/>
                <a:gd name="T82" fmla="*/ 206 w 940"/>
                <a:gd name="T83" fmla="*/ 4 h 521"/>
                <a:gd name="T84" fmla="*/ 138 w 940"/>
                <a:gd name="T85" fmla="*/ 3 h 521"/>
                <a:gd name="T86" fmla="*/ 69 w 940"/>
                <a:gd name="T87" fmla="*/ 2 h 521"/>
                <a:gd name="T88" fmla="*/ 0 w 940"/>
                <a:gd name="T89" fmla="*/ 1 h 521"/>
                <a:gd name="T90" fmla="*/ 0 w 940"/>
                <a:gd name="T91" fmla="*/ 0 h 5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0" h="521">
                  <a:moveTo>
                    <a:pt x="0" y="0"/>
                  </a:moveTo>
                  <a:lnTo>
                    <a:pt x="69" y="32"/>
                  </a:lnTo>
                  <a:lnTo>
                    <a:pt x="137" y="63"/>
                  </a:lnTo>
                  <a:lnTo>
                    <a:pt x="203" y="96"/>
                  </a:lnTo>
                  <a:lnTo>
                    <a:pt x="270" y="128"/>
                  </a:lnTo>
                  <a:lnTo>
                    <a:pt x="335" y="161"/>
                  </a:lnTo>
                  <a:lnTo>
                    <a:pt x="397" y="192"/>
                  </a:lnTo>
                  <a:lnTo>
                    <a:pt x="458" y="223"/>
                  </a:lnTo>
                  <a:lnTo>
                    <a:pt x="516" y="253"/>
                  </a:lnTo>
                  <a:lnTo>
                    <a:pt x="571" y="282"/>
                  </a:lnTo>
                  <a:lnTo>
                    <a:pt x="625" y="311"/>
                  </a:lnTo>
                  <a:lnTo>
                    <a:pt x="673" y="338"/>
                  </a:lnTo>
                  <a:lnTo>
                    <a:pt x="719" y="364"/>
                  </a:lnTo>
                  <a:lnTo>
                    <a:pt x="760" y="387"/>
                  </a:lnTo>
                  <a:lnTo>
                    <a:pt x="798" y="411"/>
                  </a:lnTo>
                  <a:lnTo>
                    <a:pt x="832" y="431"/>
                  </a:lnTo>
                  <a:lnTo>
                    <a:pt x="862" y="451"/>
                  </a:lnTo>
                  <a:lnTo>
                    <a:pt x="886" y="467"/>
                  </a:lnTo>
                  <a:lnTo>
                    <a:pt x="906" y="483"/>
                  </a:lnTo>
                  <a:lnTo>
                    <a:pt x="921" y="496"/>
                  </a:lnTo>
                  <a:lnTo>
                    <a:pt x="933" y="507"/>
                  </a:lnTo>
                  <a:lnTo>
                    <a:pt x="938" y="516"/>
                  </a:lnTo>
                  <a:lnTo>
                    <a:pt x="940" y="521"/>
                  </a:lnTo>
                  <a:lnTo>
                    <a:pt x="912" y="509"/>
                  </a:lnTo>
                  <a:lnTo>
                    <a:pt x="910" y="503"/>
                  </a:lnTo>
                  <a:lnTo>
                    <a:pt x="904" y="494"/>
                  </a:lnTo>
                  <a:lnTo>
                    <a:pt x="893" y="481"/>
                  </a:lnTo>
                  <a:lnTo>
                    <a:pt x="876" y="469"/>
                  </a:lnTo>
                  <a:lnTo>
                    <a:pt x="855" y="452"/>
                  </a:lnTo>
                  <a:lnTo>
                    <a:pt x="828" y="434"/>
                  </a:lnTo>
                  <a:lnTo>
                    <a:pt x="797" y="414"/>
                  </a:lnTo>
                  <a:lnTo>
                    <a:pt x="760" y="393"/>
                  </a:lnTo>
                  <a:lnTo>
                    <a:pt x="721" y="369"/>
                  </a:lnTo>
                  <a:lnTo>
                    <a:pt x="677" y="344"/>
                  </a:lnTo>
                  <a:lnTo>
                    <a:pt x="629" y="317"/>
                  </a:lnTo>
                  <a:lnTo>
                    <a:pt x="577" y="288"/>
                  </a:lnTo>
                  <a:lnTo>
                    <a:pt x="521" y="259"/>
                  </a:lnTo>
                  <a:lnTo>
                    <a:pt x="463" y="228"/>
                  </a:lnTo>
                  <a:lnTo>
                    <a:pt x="403" y="197"/>
                  </a:lnTo>
                  <a:lnTo>
                    <a:pt x="339" y="165"/>
                  </a:lnTo>
                  <a:lnTo>
                    <a:pt x="274" y="134"/>
                  </a:lnTo>
                  <a:lnTo>
                    <a:pt x="206" y="99"/>
                  </a:lnTo>
                  <a:lnTo>
                    <a:pt x="138" y="67"/>
                  </a:lnTo>
                  <a:lnTo>
                    <a:pt x="69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19" name="Freeform 16"/>
            <p:cNvSpPr>
              <a:spLocks/>
            </p:cNvSpPr>
            <p:nvPr/>
          </p:nvSpPr>
          <p:spPr bwMode="auto">
            <a:xfrm>
              <a:off x="1159" y="1762"/>
              <a:ext cx="914" cy="254"/>
            </a:xfrm>
            <a:custGeom>
              <a:avLst/>
              <a:gdLst>
                <a:gd name="T0" fmla="*/ 914 w 914"/>
                <a:gd name="T1" fmla="*/ 16 h 507"/>
                <a:gd name="T2" fmla="*/ 912 w 914"/>
                <a:gd name="T3" fmla="*/ 16 h 507"/>
                <a:gd name="T4" fmla="*/ 906 w 914"/>
                <a:gd name="T5" fmla="*/ 16 h 507"/>
                <a:gd name="T6" fmla="*/ 895 w 914"/>
                <a:gd name="T7" fmla="*/ 15 h 507"/>
                <a:gd name="T8" fmla="*/ 878 w 914"/>
                <a:gd name="T9" fmla="*/ 15 h 507"/>
                <a:gd name="T10" fmla="*/ 857 w 914"/>
                <a:gd name="T11" fmla="*/ 15 h 507"/>
                <a:gd name="T12" fmla="*/ 830 w 914"/>
                <a:gd name="T13" fmla="*/ 14 h 507"/>
                <a:gd name="T14" fmla="*/ 799 w 914"/>
                <a:gd name="T15" fmla="*/ 13 h 507"/>
                <a:gd name="T16" fmla="*/ 762 w 914"/>
                <a:gd name="T17" fmla="*/ 13 h 507"/>
                <a:gd name="T18" fmla="*/ 723 w 914"/>
                <a:gd name="T19" fmla="*/ 12 h 507"/>
                <a:gd name="T20" fmla="*/ 679 w 914"/>
                <a:gd name="T21" fmla="*/ 11 h 507"/>
                <a:gd name="T22" fmla="*/ 631 w 914"/>
                <a:gd name="T23" fmla="*/ 10 h 507"/>
                <a:gd name="T24" fmla="*/ 579 w 914"/>
                <a:gd name="T25" fmla="*/ 9 h 507"/>
                <a:gd name="T26" fmla="*/ 523 w 914"/>
                <a:gd name="T27" fmla="*/ 9 h 507"/>
                <a:gd name="T28" fmla="*/ 465 w 914"/>
                <a:gd name="T29" fmla="*/ 8 h 507"/>
                <a:gd name="T30" fmla="*/ 405 w 914"/>
                <a:gd name="T31" fmla="*/ 7 h 507"/>
                <a:gd name="T32" fmla="*/ 341 w 914"/>
                <a:gd name="T33" fmla="*/ 6 h 507"/>
                <a:gd name="T34" fmla="*/ 276 w 914"/>
                <a:gd name="T35" fmla="*/ 5 h 507"/>
                <a:gd name="T36" fmla="*/ 208 w 914"/>
                <a:gd name="T37" fmla="*/ 4 h 507"/>
                <a:gd name="T38" fmla="*/ 140 w 914"/>
                <a:gd name="T39" fmla="*/ 3 h 507"/>
                <a:gd name="T40" fmla="*/ 71 w 914"/>
                <a:gd name="T41" fmla="*/ 1 h 507"/>
                <a:gd name="T42" fmla="*/ 2 w 914"/>
                <a:gd name="T43" fmla="*/ 0 h 507"/>
                <a:gd name="T44" fmla="*/ 0 w 914"/>
                <a:gd name="T45" fmla="*/ 1 h 507"/>
                <a:gd name="T46" fmla="*/ 68 w 914"/>
                <a:gd name="T47" fmla="*/ 2 h 507"/>
                <a:gd name="T48" fmla="*/ 135 w 914"/>
                <a:gd name="T49" fmla="*/ 3 h 507"/>
                <a:gd name="T50" fmla="*/ 201 w 914"/>
                <a:gd name="T51" fmla="*/ 4 h 507"/>
                <a:gd name="T52" fmla="*/ 266 w 914"/>
                <a:gd name="T53" fmla="*/ 5 h 507"/>
                <a:gd name="T54" fmla="*/ 330 w 914"/>
                <a:gd name="T55" fmla="*/ 6 h 507"/>
                <a:gd name="T56" fmla="*/ 391 w 914"/>
                <a:gd name="T57" fmla="*/ 6 h 507"/>
                <a:gd name="T58" fmla="*/ 450 w 914"/>
                <a:gd name="T59" fmla="*/ 7 h 507"/>
                <a:gd name="T60" fmla="*/ 506 w 914"/>
                <a:gd name="T61" fmla="*/ 8 h 507"/>
                <a:gd name="T62" fmla="*/ 560 w 914"/>
                <a:gd name="T63" fmla="*/ 9 h 507"/>
                <a:gd name="T64" fmla="*/ 610 w 914"/>
                <a:gd name="T65" fmla="*/ 10 h 507"/>
                <a:gd name="T66" fmla="*/ 656 w 914"/>
                <a:gd name="T67" fmla="*/ 11 h 507"/>
                <a:gd name="T68" fmla="*/ 699 w 914"/>
                <a:gd name="T69" fmla="*/ 12 h 507"/>
                <a:gd name="T70" fmla="*/ 738 w 914"/>
                <a:gd name="T71" fmla="*/ 12 h 507"/>
                <a:gd name="T72" fmla="*/ 774 w 914"/>
                <a:gd name="T73" fmla="*/ 13 h 507"/>
                <a:gd name="T74" fmla="*/ 803 w 914"/>
                <a:gd name="T75" fmla="*/ 14 h 507"/>
                <a:gd name="T76" fmla="*/ 829 w 914"/>
                <a:gd name="T77" fmla="*/ 14 h 507"/>
                <a:gd name="T78" fmla="*/ 850 w 914"/>
                <a:gd name="T79" fmla="*/ 15 h 507"/>
                <a:gd name="T80" fmla="*/ 865 w 914"/>
                <a:gd name="T81" fmla="*/ 15 h 507"/>
                <a:gd name="T82" fmla="*/ 877 w 914"/>
                <a:gd name="T83" fmla="*/ 15 h 507"/>
                <a:gd name="T84" fmla="*/ 882 w 914"/>
                <a:gd name="T85" fmla="*/ 16 h 507"/>
                <a:gd name="T86" fmla="*/ 884 w 914"/>
                <a:gd name="T87" fmla="*/ 16 h 507"/>
                <a:gd name="T88" fmla="*/ 914 w 914"/>
                <a:gd name="T89" fmla="*/ 16 h 5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14" h="507">
                  <a:moveTo>
                    <a:pt x="914" y="507"/>
                  </a:moveTo>
                  <a:lnTo>
                    <a:pt x="912" y="501"/>
                  </a:lnTo>
                  <a:lnTo>
                    <a:pt x="906" y="492"/>
                  </a:lnTo>
                  <a:lnTo>
                    <a:pt x="895" y="479"/>
                  </a:lnTo>
                  <a:lnTo>
                    <a:pt x="878" y="467"/>
                  </a:lnTo>
                  <a:lnTo>
                    <a:pt x="857" y="450"/>
                  </a:lnTo>
                  <a:lnTo>
                    <a:pt x="830" y="432"/>
                  </a:lnTo>
                  <a:lnTo>
                    <a:pt x="799" y="412"/>
                  </a:lnTo>
                  <a:lnTo>
                    <a:pt x="762" y="391"/>
                  </a:lnTo>
                  <a:lnTo>
                    <a:pt x="723" y="367"/>
                  </a:lnTo>
                  <a:lnTo>
                    <a:pt x="679" y="342"/>
                  </a:lnTo>
                  <a:lnTo>
                    <a:pt x="631" y="315"/>
                  </a:lnTo>
                  <a:lnTo>
                    <a:pt x="579" y="286"/>
                  </a:lnTo>
                  <a:lnTo>
                    <a:pt x="523" y="257"/>
                  </a:lnTo>
                  <a:lnTo>
                    <a:pt x="465" y="226"/>
                  </a:lnTo>
                  <a:lnTo>
                    <a:pt x="405" y="195"/>
                  </a:lnTo>
                  <a:lnTo>
                    <a:pt x="341" y="163"/>
                  </a:lnTo>
                  <a:lnTo>
                    <a:pt x="276" y="132"/>
                  </a:lnTo>
                  <a:lnTo>
                    <a:pt x="208" y="97"/>
                  </a:lnTo>
                  <a:lnTo>
                    <a:pt x="140" y="65"/>
                  </a:lnTo>
                  <a:lnTo>
                    <a:pt x="71" y="32"/>
                  </a:lnTo>
                  <a:lnTo>
                    <a:pt x="2" y="0"/>
                  </a:lnTo>
                  <a:lnTo>
                    <a:pt x="0" y="1"/>
                  </a:lnTo>
                  <a:lnTo>
                    <a:pt x="68" y="34"/>
                  </a:lnTo>
                  <a:lnTo>
                    <a:pt x="135" y="65"/>
                  </a:lnTo>
                  <a:lnTo>
                    <a:pt x="201" y="97"/>
                  </a:lnTo>
                  <a:lnTo>
                    <a:pt x="266" y="130"/>
                  </a:lnTo>
                  <a:lnTo>
                    <a:pt x="330" y="161"/>
                  </a:lnTo>
                  <a:lnTo>
                    <a:pt x="391" y="192"/>
                  </a:lnTo>
                  <a:lnTo>
                    <a:pt x="450" y="222"/>
                  </a:lnTo>
                  <a:lnTo>
                    <a:pt x="506" y="251"/>
                  </a:lnTo>
                  <a:lnTo>
                    <a:pt x="560" y="280"/>
                  </a:lnTo>
                  <a:lnTo>
                    <a:pt x="610" y="307"/>
                  </a:lnTo>
                  <a:lnTo>
                    <a:pt x="656" y="333"/>
                  </a:lnTo>
                  <a:lnTo>
                    <a:pt x="699" y="358"/>
                  </a:lnTo>
                  <a:lnTo>
                    <a:pt x="738" y="380"/>
                  </a:lnTo>
                  <a:lnTo>
                    <a:pt x="774" y="402"/>
                  </a:lnTo>
                  <a:lnTo>
                    <a:pt x="803" y="421"/>
                  </a:lnTo>
                  <a:lnTo>
                    <a:pt x="829" y="438"/>
                  </a:lnTo>
                  <a:lnTo>
                    <a:pt x="850" y="454"/>
                  </a:lnTo>
                  <a:lnTo>
                    <a:pt x="865" y="467"/>
                  </a:lnTo>
                  <a:lnTo>
                    <a:pt x="877" y="478"/>
                  </a:lnTo>
                  <a:lnTo>
                    <a:pt x="882" y="487"/>
                  </a:lnTo>
                  <a:lnTo>
                    <a:pt x="884" y="494"/>
                  </a:lnTo>
                  <a:lnTo>
                    <a:pt x="914" y="507"/>
                  </a:lnTo>
                  <a:close/>
                </a:path>
              </a:pathLst>
            </a:custGeom>
            <a:solidFill>
              <a:srgbClr val="259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0" name="Freeform 17"/>
            <p:cNvSpPr>
              <a:spLocks/>
            </p:cNvSpPr>
            <p:nvPr/>
          </p:nvSpPr>
          <p:spPr bwMode="auto">
            <a:xfrm>
              <a:off x="1159" y="1763"/>
              <a:ext cx="884" cy="246"/>
            </a:xfrm>
            <a:custGeom>
              <a:avLst/>
              <a:gdLst>
                <a:gd name="T0" fmla="*/ 0 w 884"/>
                <a:gd name="T1" fmla="*/ 0 h 493"/>
                <a:gd name="T2" fmla="*/ 68 w 884"/>
                <a:gd name="T3" fmla="*/ 1 h 493"/>
                <a:gd name="T4" fmla="*/ 135 w 884"/>
                <a:gd name="T5" fmla="*/ 2 h 493"/>
                <a:gd name="T6" fmla="*/ 201 w 884"/>
                <a:gd name="T7" fmla="*/ 3 h 493"/>
                <a:gd name="T8" fmla="*/ 266 w 884"/>
                <a:gd name="T9" fmla="*/ 4 h 493"/>
                <a:gd name="T10" fmla="*/ 330 w 884"/>
                <a:gd name="T11" fmla="*/ 5 h 493"/>
                <a:gd name="T12" fmla="*/ 391 w 884"/>
                <a:gd name="T13" fmla="*/ 5 h 493"/>
                <a:gd name="T14" fmla="*/ 450 w 884"/>
                <a:gd name="T15" fmla="*/ 6 h 493"/>
                <a:gd name="T16" fmla="*/ 506 w 884"/>
                <a:gd name="T17" fmla="*/ 7 h 493"/>
                <a:gd name="T18" fmla="*/ 560 w 884"/>
                <a:gd name="T19" fmla="*/ 8 h 493"/>
                <a:gd name="T20" fmla="*/ 610 w 884"/>
                <a:gd name="T21" fmla="*/ 9 h 493"/>
                <a:gd name="T22" fmla="*/ 656 w 884"/>
                <a:gd name="T23" fmla="*/ 10 h 493"/>
                <a:gd name="T24" fmla="*/ 699 w 884"/>
                <a:gd name="T25" fmla="*/ 11 h 493"/>
                <a:gd name="T26" fmla="*/ 738 w 884"/>
                <a:gd name="T27" fmla="*/ 11 h 493"/>
                <a:gd name="T28" fmla="*/ 774 w 884"/>
                <a:gd name="T29" fmla="*/ 12 h 493"/>
                <a:gd name="T30" fmla="*/ 803 w 884"/>
                <a:gd name="T31" fmla="*/ 13 h 493"/>
                <a:gd name="T32" fmla="*/ 829 w 884"/>
                <a:gd name="T33" fmla="*/ 13 h 493"/>
                <a:gd name="T34" fmla="*/ 850 w 884"/>
                <a:gd name="T35" fmla="*/ 14 h 493"/>
                <a:gd name="T36" fmla="*/ 865 w 884"/>
                <a:gd name="T37" fmla="*/ 14 h 493"/>
                <a:gd name="T38" fmla="*/ 877 w 884"/>
                <a:gd name="T39" fmla="*/ 14 h 493"/>
                <a:gd name="T40" fmla="*/ 882 w 884"/>
                <a:gd name="T41" fmla="*/ 15 h 493"/>
                <a:gd name="T42" fmla="*/ 884 w 884"/>
                <a:gd name="T43" fmla="*/ 15 h 493"/>
                <a:gd name="T44" fmla="*/ 853 w 884"/>
                <a:gd name="T45" fmla="*/ 14 h 493"/>
                <a:gd name="T46" fmla="*/ 851 w 884"/>
                <a:gd name="T47" fmla="*/ 14 h 493"/>
                <a:gd name="T48" fmla="*/ 846 w 884"/>
                <a:gd name="T49" fmla="*/ 14 h 493"/>
                <a:gd name="T50" fmla="*/ 836 w 884"/>
                <a:gd name="T51" fmla="*/ 14 h 493"/>
                <a:gd name="T52" fmla="*/ 820 w 884"/>
                <a:gd name="T53" fmla="*/ 13 h 493"/>
                <a:gd name="T54" fmla="*/ 799 w 884"/>
                <a:gd name="T55" fmla="*/ 13 h 493"/>
                <a:gd name="T56" fmla="*/ 775 w 884"/>
                <a:gd name="T57" fmla="*/ 12 h 493"/>
                <a:gd name="T58" fmla="*/ 745 w 884"/>
                <a:gd name="T59" fmla="*/ 12 h 493"/>
                <a:gd name="T60" fmla="*/ 713 w 884"/>
                <a:gd name="T61" fmla="*/ 11 h 493"/>
                <a:gd name="T62" fmla="*/ 675 w 884"/>
                <a:gd name="T63" fmla="*/ 10 h 493"/>
                <a:gd name="T64" fmla="*/ 634 w 884"/>
                <a:gd name="T65" fmla="*/ 10 h 493"/>
                <a:gd name="T66" fmla="*/ 588 w 884"/>
                <a:gd name="T67" fmla="*/ 9 h 493"/>
                <a:gd name="T68" fmla="*/ 540 w 884"/>
                <a:gd name="T69" fmla="*/ 8 h 493"/>
                <a:gd name="T70" fmla="*/ 488 w 884"/>
                <a:gd name="T71" fmla="*/ 7 h 493"/>
                <a:gd name="T72" fmla="*/ 433 w 884"/>
                <a:gd name="T73" fmla="*/ 6 h 493"/>
                <a:gd name="T74" fmla="*/ 376 w 884"/>
                <a:gd name="T75" fmla="*/ 5 h 493"/>
                <a:gd name="T76" fmla="*/ 317 w 884"/>
                <a:gd name="T77" fmla="*/ 4 h 493"/>
                <a:gd name="T78" fmla="*/ 256 w 884"/>
                <a:gd name="T79" fmla="*/ 3 h 493"/>
                <a:gd name="T80" fmla="*/ 194 w 884"/>
                <a:gd name="T81" fmla="*/ 2 h 493"/>
                <a:gd name="T82" fmla="*/ 130 w 884"/>
                <a:gd name="T83" fmla="*/ 2 h 493"/>
                <a:gd name="T84" fmla="*/ 65 w 884"/>
                <a:gd name="T85" fmla="*/ 1 h 493"/>
                <a:gd name="T86" fmla="*/ 0 w 884"/>
                <a:gd name="T87" fmla="*/ 0 h 493"/>
                <a:gd name="T88" fmla="*/ 0 w 884"/>
                <a:gd name="T89" fmla="*/ 0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493">
                  <a:moveTo>
                    <a:pt x="0" y="0"/>
                  </a:moveTo>
                  <a:lnTo>
                    <a:pt x="68" y="33"/>
                  </a:lnTo>
                  <a:lnTo>
                    <a:pt x="135" y="64"/>
                  </a:lnTo>
                  <a:lnTo>
                    <a:pt x="201" y="96"/>
                  </a:lnTo>
                  <a:lnTo>
                    <a:pt x="266" y="129"/>
                  </a:lnTo>
                  <a:lnTo>
                    <a:pt x="330" y="160"/>
                  </a:lnTo>
                  <a:lnTo>
                    <a:pt x="391" y="191"/>
                  </a:lnTo>
                  <a:lnTo>
                    <a:pt x="450" y="221"/>
                  </a:lnTo>
                  <a:lnTo>
                    <a:pt x="506" y="250"/>
                  </a:lnTo>
                  <a:lnTo>
                    <a:pt x="560" y="279"/>
                  </a:lnTo>
                  <a:lnTo>
                    <a:pt x="610" y="306"/>
                  </a:lnTo>
                  <a:lnTo>
                    <a:pt x="656" y="332"/>
                  </a:lnTo>
                  <a:lnTo>
                    <a:pt x="699" y="357"/>
                  </a:lnTo>
                  <a:lnTo>
                    <a:pt x="738" y="379"/>
                  </a:lnTo>
                  <a:lnTo>
                    <a:pt x="774" y="401"/>
                  </a:lnTo>
                  <a:lnTo>
                    <a:pt x="803" y="420"/>
                  </a:lnTo>
                  <a:lnTo>
                    <a:pt x="829" y="437"/>
                  </a:lnTo>
                  <a:lnTo>
                    <a:pt x="850" y="453"/>
                  </a:lnTo>
                  <a:lnTo>
                    <a:pt x="865" y="466"/>
                  </a:lnTo>
                  <a:lnTo>
                    <a:pt x="877" y="477"/>
                  </a:lnTo>
                  <a:lnTo>
                    <a:pt x="882" y="486"/>
                  </a:lnTo>
                  <a:lnTo>
                    <a:pt x="884" y="493"/>
                  </a:lnTo>
                  <a:lnTo>
                    <a:pt x="853" y="478"/>
                  </a:lnTo>
                  <a:lnTo>
                    <a:pt x="851" y="471"/>
                  </a:lnTo>
                  <a:lnTo>
                    <a:pt x="846" y="464"/>
                  </a:lnTo>
                  <a:lnTo>
                    <a:pt x="836" y="453"/>
                  </a:lnTo>
                  <a:lnTo>
                    <a:pt x="820" y="440"/>
                  </a:lnTo>
                  <a:lnTo>
                    <a:pt x="799" y="424"/>
                  </a:lnTo>
                  <a:lnTo>
                    <a:pt x="775" y="408"/>
                  </a:lnTo>
                  <a:lnTo>
                    <a:pt x="745" y="390"/>
                  </a:lnTo>
                  <a:lnTo>
                    <a:pt x="713" y="368"/>
                  </a:lnTo>
                  <a:lnTo>
                    <a:pt x="675" y="346"/>
                  </a:lnTo>
                  <a:lnTo>
                    <a:pt x="634" y="323"/>
                  </a:lnTo>
                  <a:lnTo>
                    <a:pt x="588" y="297"/>
                  </a:lnTo>
                  <a:lnTo>
                    <a:pt x="540" y="272"/>
                  </a:lnTo>
                  <a:lnTo>
                    <a:pt x="488" y="245"/>
                  </a:lnTo>
                  <a:lnTo>
                    <a:pt x="433" y="216"/>
                  </a:lnTo>
                  <a:lnTo>
                    <a:pt x="376" y="187"/>
                  </a:lnTo>
                  <a:lnTo>
                    <a:pt x="317" y="156"/>
                  </a:lnTo>
                  <a:lnTo>
                    <a:pt x="256" y="125"/>
                  </a:lnTo>
                  <a:lnTo>
                    <a:pt x="194" y="95"/>
                  </a:lnTo>
                  <a:lnTo>
                    <a:pt x="130" y="64"/>
                  </a:lnTo>
                  <a:lnTo>
                    <a:pt x="65" y="3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1" name="Freeform 18"/>
            <p:cNvSpPr>
              <a:spLocks/>
            </p:cNvSpPr>
            <p:nvPr/>
          </p:nvSpPr>
          <p:spPr bwMode="auto">
            <a:xfrm>
              <a:off x="1158" y="1765"/>
              <a:ext cx="854" cy="237"/>
            </a:xfrm>
            <a:custGeom>
              <a:avLst/>
              <a:gdLst>
                <a:gd name="T0" fmla="*/ 854 w 854"/>
                <a:gd name="T1" fmla="*/ 15 h 474"/>
                <a:gd name="T2" fmla="*/ 852 w 854"/>
                <a:gd name="T3" fmla="*/ 15 h 474"/>
                <a:gd name="T4" fmla="*/ 847 w 854"/>
                <a:gd name="T5" fmla="*/ 15 h 474"/>
                <a:gd name="T6" fmla="*/ 837 w 854"/>
                <a:gd name="T7" fmla="*/ 15 h 474"/>
                <a:gd name="T8" fmla="*/ 821 w 854"/>
                <a:gd name="T9" fmla="*/ 14 h 474"/>
                <a:gd name="T10" fmla="*/ 800 w 854"/>
                <a:gd name="T11" fmla="*/ 14 h 474"/>
                <a:gd name="T12" fmla="*/ 776 w 854"/>
                <a:gd name="T13" fmla="*/ 13 h 474"/>
                <a:gd name="T14" fmla="*/ 746 w 854"/>
                <a:gd name="T15" fmla="*/ 13 h 474"/>
                <a:gd name="T16" fmla="*/ 714 w 854"/>
                <a:gd name="T17" fmla="*/ 12 h 474"/>
                <a:gd name="T18" fmla="*/ 676 w 854"/>
                <a:gd name="T19" fmla="*/ 11 h 474"/>
                <a:gd name="T20" fmla="*/ 635 w 854"/>
                <a:gd name="T21" fmla="*/ 10 h 474"/>
                <a:gd name="T22" fmla="*/ 589 w 854"/>
                <a:gd name="T23" fmla="*/ 10 h 474"/>
                <a:gd name="T24" fmla="*/ 541 w 854"/>
                <a:gd name="T25" fmla="*/ 9 h 474"/>
                <a:gd name="T26" fmla="*/ 489 w 854"/>
                <a:gd name="T27" fmla="*/ 8 h 474"/>
                <a:gd name="T28" fmla="*/ 434 w 854"/>
                <a:gd name="T29" fmla="*/ 7 h 474"/>
                <a:gd name="T30" fmla="*/ 377 w 854"/>
                <a:gd name="T31" fmla="*/ 6 h 474"/>
                <a:gd name="T32" fmla="*/ 318 w 854"/>
                <a:gd name="T33" fmla="*/ 5 h 474"/>
                <a:gd name="T34" fmla="*/ 257 w 854"/>
                <a:gd name="T35" fmla="*/ 4 h 474"/>
                <a:gd name="T36" fmla="*/ 195 w 854"/>
                <a:gd name="T37" fmla="*/ 3 h 474"/>
                <a:gd name="T38" fmla="*/ 131 w 854"/>
                <a:gd name="T39" fmla="*/ 2 h 474"/>
                <a:gd name="T40" fmla="*/ 66 w 854"/>
                <a:gd name="T41" fmla="*/ 1 h 474"/>
                <a:gd name="T42" fmla="*/ 1 w 854"/>
                <a:gd name="T43" fmla="*/ 0 h 474"/>
                <a:gd name="T44" fmla="*/ 0 w 854"/>
                <a:gd name="T45" fmla="*/ 1 h 474"/>
                <a:gd name="T46" fmla="*/ 66 w 854"/>
                <a:gd name="T47" fmla="*/ 2 h 474"/>
                <a:gd name="T48" fmla="*/ 131 w 854"/>
                <a:gd name="T49" fmla="*/ 2 h 474"/>
                <a:gd name="T50" fmla="*/ 196 w 854"/>
                <a:gd name="T51" fmla="*/ 3 h 474"/>
                <a:gd name="T52" fmla="*/ 259 w 854"/>
                <a:gd name="T53" fmla="*/ 4 h 474"/>
                <a:gd name="T54" fmla="*/ 321 w 854"/>
                <a:gd name="T55" fmla="*/ 5 h 474"/>
                <a:gd name="T56" fmla="*/ 379 w 854"/>
                <a:gd name="T57" fmla="*/ 6 h 474"/>
                <a:gd name="T58" fmla="*/ 437 w 854"/>
                <a:gd name="T59" fmla="*/ 7 h 474"/>
                <a:gd name="T60" fmla="*/ 490 w 854"/>
                <a:gd name="T61" fmla="*/ 8 h 474"/>
                <a:gd name="T62" fmla="*/ 541 w 854"/>
                <a:gd name="T63" fmla="*/ 9 h 474"/>
                <a:gd name="T64" fmla="*/ 588 w 854"/>
                <a:gd name="T65" fmla="*/ 10 h 474"/>
                <a:gd name="T66" fmla="*/ 632 w 854"/>
                <a:gd name="T67" fmla="*/ 11 h 474"/>
                <a:gd name="T68" fmla="*/ 671 w 854"/>
                <a:gd name="T69" fmla="*/ 11 h 474"/>
                <a:gd name="T70" fmla="*/ 707 w 854"/>
                <a:gd name="T71" fmla="*/ 12 h 474"/>
                <a:gd name="T72" fmla="*/ 738 w 854"/>
                <a:gd name="T73" fmla="*/ 13 h 474"/>
                <a:gd name="T74" fmla="*/ 765 w 854"/>
                <a:gd name="T75" fmla="*/ 13 h 474"/>
                <a:gd name="T76" fmla="*/ 786 w 854"/>
                <a:gd name="T77" fmla="*/ 14 h 474"/>
                <a:gd name="T78" fmla="*/ 803 w 854"/>
                <a:gd name="T79" fmla="*/ 14 h 474"/>
                <a:gd name="T80" fmla="*/ 814 w 854"/>
                <a:gd name="T81" fmla="*/ 14 h 474"/>
                <a:gd name="T82" fmla="*/ 820 w 854"/>
                <a:gd name="T83" fmla="*/ 15 h 474"/>
                <a:gd name="T84" fmla="*/ 821 w 854"/>
                <a:gd name="T85" fmla="*/ 15 h 474"/>
                <a:gd name="T86" fmla="*/ 854 w 854"/>
                <a:gd name="T87" fmla="*/ 15 h 4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54" h="474">
                  <a:moveTo>
                    <a:pt x="854" y="474"/>
                  </a:moveTo>
                  <a:lnTo>
                    <a:pt x="852" y="467"/>
                  </a:lnTo>
                  <a:lnTo>
                    <a:pt x="847" y="460"/>
                  </a:lnTo>
                  <a:lnTo>
                    <a:pt x="837" y="449"/>
                  </a:lnTo>
                  <a:lnTo>
                    <a:pt x="821" y="436"/>
                  </a:lnTo>
                  <a:lnTo>
                    <a:pt x="800" y="420"/>
                  </a:lnTo>
                  <a:lnTo>
                    <a:pt x="776" y="404"/>
                  </a:lnTo>
                  <a:lnTo>
                    <a:pt x="746" y="386"/>
                  </a:lnTo>
                  <a:lnTo>
                    <a:pt x="714" y="364"/>
                  </a:lnTo>
                  <a:lnTo>
                    <a:pt x="676" y="342"/>
                  </a:lnTo>
                  <a:lnTo>
                    <a:pt x="635" y="319"/>
                  </a:lnTo>
                  <a:lnTo>
                    <a:pt x="589" y="293"/>
                  </a:lnTo>
                  <a:lnTo>
                    <a:pt x="541" y="268"/>
                  </a:lnTo>
                  <a:lnTo>
                    <a:pt x="489" y="241"/>
                  </a:lnTo>
                  <a:lnTo>
                    <a:pt x="434" y="212"/>
                  </a:lnTo>
                  <a:lnTo>
                    <a:pt x="377" y="183"/>
                  </a:lnTo>
                  <a:lnTo>
                    <a:pt x="318" y="152"/>
                  </a:lnTo>
                  <a:lnTo>
                    <a:pt x="257" y="121"/>
                  </a:lnTo>
                  <a:lnTo>
                    <a:pt x="195" y="91"/>
                  </a:lnTo>
                  <a:lnTo>
                    <a:pt x="131" y="60"/>
                  </a:lnTo>
                  <a:lnTo>
                    <a:pt x="66" y="29"/>
                  </a:lnTo>
                  <a:lnTo>
                    <a:pt x="1" y="0"/>
                  </a:lnTo>
                  <a:lnTo>
                    <a:pt x="0" y="2"/>
                  </a:lnTo>
                  <a:lnTo>
                    <a:pt x="66" y="33"/>
                  </a:lnTo>
                  <a:lnTo>
                    <a:pt x="131" y="63"/>
                  </a:lnTo>
                  <a:lnTo>
                    <a:pt x="196" y="94"/>
                  </a:lnTo>
                  <a:lnTo>
                    <a:pt x="259" y="127"/>
                  </a:lnTo>
                  <a:lnTo>
                    <a:pt x="321" y="156"/>
                  </a:lnTo>
                  <a:lnTo>
                    <a:pt x="379" y="187"/>
                  </a:lnTo>
                  <a:lnTo>
                    <a:pt x="437" y="216"/>
                  </a:lnTo>
                  <a:lnTo>
                    <a:pt x="490" y="245"/>
                  </a:lnTo>
                  <a:lnTo>
                    <a:pt x="541" y="272"/>
                  </a:lnTo>
                  <a:lnTo>
                    <a:pt x="588" y="297"/>
                  </a:lnTo>
                  <a:lnTo>
                    <a:pt x="632" y="322"/>
                  </a:lnTo>
                  <a:lnTo>
                    <a:pt x="671" y="346"/>
                  </a:lnTo>
                  <a:lnTo>
                    <a:pt x="707" y="368"/>
                  </a:lnTo>
                  <a:lnTo>
                    <a:pt x="738" y="386"/>
                  </a:lnTo>
                  <a:lnTo>
                    <a:pt x="765" y="404"/>
                  </a:lnTo>
                  <a:lnTo>
                    <a:pt x="786" y="420"/>
                  </a:lnTo>
                  <a:lnTo>
                    <a:pt x="803" y="433"/>
                  </a:lnTo>
                  <a:lnTo>
                    <a:pt x="814" y="444"/>
                  </a:lnTo>
                  <a:lnTo>
                    <a:pt x="820" y="453"/>
                  </a:lnTo>
                  <a:lnTo>
                    <a:pt x="821" y="458"/>
                  </a:lnTo>
                  <a:lnTo>
                    <a:pt x="854" y="474"/>
                  </a:lnTo>
                  <a:close/>
                </a:path>
              </a:pathLst>
            </a:custGeom>
            <a:solidFill>
              <a:srgbClr val="35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2" name="Freeform 19"/>
            <p:cNvSpPr>
              <a:spLocks/>
            </p:cNvSpPr>
            <p:nvPr/>
          </p:nvSpPr>
          <p:spPr bwMode="auto">
            <a:xfrm>
              <a:off x="1158" y="1766"/>
              <a:ext cx="821" cy="228"/>
            </a:xfrm>
            <a:custGeom>
              <a:avLst/>
              <a:gdLst>
                <a:gd name="T0" fmla="*/ 0 w 821"/>
                <a:gd name="T1" fmla="*/ 0 h 456"/>
                <a:gd name="T2" fmla="*/ 66 w 821"/>
                <a:gd name="T3" fmla="*/ 1 h 456"/>
                <a:gd name="T4" fmla="*/ 131 w 821"/>
                <a:gd name="T5" fmla="*/ 2 h 456"/>
                <a:gd name="T6" fmla="*/ 196 w 821"/>
                <a:gd name="T7" fmla="*/ 3 h 456"/>
                <a:gd name="T8" fmla="*/ 259 w 821"/>
                <a:gd name="T9" fmla="*/ 4 h 456"/>
                <a:gd name="T10" fmla="*/ 321 w 821"/>
                <a:gd name="T11" fmla="*/ 5 h 456"/>
                <a:gd name="T12" fmla="*/ 379 w 821"/>
                <a:gd name="T13" fmla="*/ 6 h 456"/>
                <a:gd name="T14" fmla="*/ 437 w 821"/>
                <a:gd name="T15" fmla="*/ 7 h 456"/>
                <a:gd name="T16" fmla="*/ 490 w 821"/>
                <a:gd name="T17" fmla="*/ 8 h 456"/>
                <a:gd name="T18" fmla="*/ 541 w 821"/>
                <a:gd name="T19" fmla="*/ 9 h 456"/>
                <a:gd name="T20" fmla="*/ 588 w 821"/>
                <a:gd name="T21" fmla="*/ 10 h 456"/>
                <a:gd name="T22" fmla="*/ 632 w 821"/>
                <a:gd name="T23" fmla="*/ 10 h 456"/>
                <a:gd name="T24" fmla="*/ 671 w 821"/>
                <a:gd name="T25" fmla="*/ 11 h 456"/>
                <a:gd name="T26" fmla="*/ 707 w 821"/>
                <a:gd name="T27" fmla="*/ 12 h 456"/>
                <a:gd name="T28" fmla="*/ 738 w 821"/>
                <a:gd name="T29" fmla="*/ 12 h 456"/>
                <a:gd name="T30" fmla="*/ 765 w 821"/>
                <a:gd name="T31" fmla="*/ 13 h 456"/>
                <a:gd name="T32" fmla="*/ 786 w 821"/>
                <a:gd name="T33" fmla="*/ 14 h 456"/>
                <a:gd name="T34" fmla="*/ 803 w 821"/>
                <a:gd name="T35" fmla="*/ 14 h 456"/>
                <a:gd name="T36" fmla="*/ 814 w 821"/>
                <a:gd name="T37" fmla="*/ 14 h 456"/>
                <a:gd name="T38" fmla="*/ 820 w 821"/>
                <a:gd name="T39" fmla="*/ 15 h 456"/>
                <a:gd name="T40" fmla="*/ 821 w 821"/>
                <a:gd name="T41" fmla="*/ 15 h 456"/>
                <a:gd name="T42" fmla="*/ 787 w 821"/>
                <a:gd name="T43" fmla="*/ 14 h 456"/>
                <a:gd name="T44" fmla="*/ 786 w 821"/>
                <a:gd name="T45" fmla="*/ 14 h 456"/>
                <a:gd name="T46" fmla="*/ 780 w 821"/>
                <a:gd name="T47" fmla="*/ 14 h 456"/>
                <a:gd name="T48" fmla="*/ 769 w 821"/>
                <a:gd name="T49" fmla="*/ 13 h 456"/>
                <a:gd name="T50" fmla="*/ 753 w 821"/>
                <a:gd name="T51" fmla="*/ 13 h 456"/>
                <a:gd name="T52" fmla="*/ 732 w 821"/>
                <a:gd name="T53" fmla="*/ 13 h 456"/>
                <a:gd name="T54" fmla="*/ 707 w 821"/>
                <a:gd name="T55" fmla="*/ 12 h 456"/>
                <a:gd name="T56" fmla="*/ 677 w 821"/>
                <a:gd name="T57" fmla="*/ 12 h 456"/>
                <a:gd name="T58" fmla="*/ 643 w 821"/>
                <a:gd name="T59" fmla="*/ 11 h 456"/>
                <a:gd name="T60" fmla="*/ 605 w 821"/>
                <a:gd name="T61" fmla="*/ 10 h 456"/>
                <a:gd name="T62" fmla="*/ 564 w 821"/>
                <a:gd name="T63" fmla="*/ 9 h 456"/>
                <a:gd name="T64" fmla="*/ 519 w 821"/>
                <a:gd name="T65" fmla="*/ 9 h 456"/>
                <a:gd name="T66" fmla="*/ 469 w 821"/>
                <a:gd name="T67" fmla="*/ 8 h 456"/>
                <a:gd name="T68" fmla="*/ 417 w 821"/>
                <a:gd name="T69" fmla="*/ 7 h 456"/>
                <a:gd name="T70" fmla="*/ 363 w 821"/>
                <a:gd name="T71" fmla="*/ 6 h 456"/>
                <a:gd name="T72" fmla="*/ 307 w 821"/>
                <a:gd name="T73" fmla="*/ 5 h 456"/>
                <a:gd name="T74" fmla="*/ 247 w 821"/>
                <a:gd name="T75" fmla="*/ 4 h 456"/>
                <a:gd name="T76" fmla="*/ 187 w 821"/>
                <a:gd name="T77" fmla="*/ 3 h 456"/>
                <a:gd name="T78" fmla="*/ 126 w 821"/>
                <a:gd name="T79" fmla="*/ 2 h 456"/>
                <a:gd name="T80" fmla="*/ 62 w 821"/>
                <a:gd name="T81" fmla="*/ 2 h 456"/>
                <a:gd name="T82" fmla="*/ 0 w 821"/>
                <a:gd name="T83" fmla="*/ 1 h 456"/>
                <a:gd name="T84" fmla="*/ 0 w 821"/>
                <a:gd name="T85" fmla="*/ 0 h 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21" h="456">
                  <a:moveTo>
                    <a:pt x="0" y="0"/>
                  </a:moveTo>
                  <a:lnTo>
                    <a:pt x="66" y="31"/>
                  </a:lnTo>
                  <a:lnTo>
                    <a:pt x="131" y="61"/>
                  </a:lnTo>
                  <a:lnTo>
                    <a:pt x="196" y="92"/>
                  </a:lnTo>
                  <a:lnTo>
                    <a:pt x="259" y="125"/>
                  </a:lnTo>
                  <a:lnTo>
                    <a:pt x="321" y="154"/>
                  </a:lnTo>
                  <a:lnTo>
                    <a:pt x="379" y="185"/>
                  </a:lnTo>
                  <a:lnTo>
                    <a:pt x="437" y="214"/>
                  </a:lnTo>
                  <a:lnTo>
                    <a:pt x="490" y="243"/>
                  </a:lnTo>
                  <a:lnTo>
                    <a:pt x="541" y="270"/>
                  </a:lnTo>
                  <a:lnTo>
                    <a:pt x="588" y="295"/>
                  </a:lnTo>
                  <a:lnTo>
                    <a:pt x="632" y="320"/>
                  </a:lnTo>
                  <a:lnTo>
                    <a:pt x="671" y="344"/>
                  </a:lnTo>
                  <a:lnTo>
                    <a:pt x="707" y="366"/>
                  </a:lnTo>
                  <a:lnTo>
                    <a:pt x="738" y="384"/>
                  </a:lnTo>
                  <a:lnTo>
                    <a:pt x="765" y="402"/>
                  </a:lnTo>
                  <a:lnTo>
                    <a:pt x="786" y="418"/>
                  </a:lnTo>
                  <a:lnTo>
                    <a:pt x="803" y="431"/>
                  </a:lnTo>
                  <a:lnTo>
                    <a:pt x="814" y="442"/>
                  </a:lnTo>
                  <a:lnTo>
                    <a:pt x="820" y="451"/>
                  </a:lnTo>
                  <a:lnTo>
                    <a:pt x="821" y="456"/>
                  </a:lnTo>
                  <a:lnTo>
                    <a:pt x="787" y="440"/>
                  </a:lnTo>
                  <a:lnTo>
                    <a:pt x="786" y="434"/>
                  </a:lnTo>
                  <a:lnTo>
                    <a:pt x="780" y="425"/>
                  </a:lnTo>
                  <a:lnTo>
                    <a:pt x="769" y="416"/>
                  </a:lnTo>
                  <a:lnTo>
                    <a:pt x="753" y="404"/>
                  </a:lnTo>
                  <a:lnTo>
                    <a:pt x="732" y="387"/>
                  </a:lnTo>
                  <a:lnTo>
                    <a:pt x="707" y="371"/>
                  </a:lnTo>
                  <a:lnTo>
                    <a:pt x="677" y="353"/>
                  </a:lnTo>
                  <a:lnTo>
                    <a:pt x="643" y="331"/>
                  </a:lnTo>
                  <a:lnTo>
                    <a:pt x="605" y="309"/>
                  </a:lnTo>
                  <a:lnTo>
                    <a:pt x="564" y="286"/>
                  </a:lnTo>
                  <a:lnTo>
                    <a:pt x="519" y="261"/>
                  </a:lnTo>
                  <a:lnTo>
                    <a:pt x="469" y="235"/>
                  </a:lnTo>
                  <a:lnTo>
                    <a:pt x="417" y="208"/>
                  </a:lnTo>
                  <a:lnTo>
                    <a:pt x="363" y="179"/>
                  </a:lnTo>
                  <a:lnTo>
                    <a:pt x="307" y="150"/>
                  </a:lnTo>
                  <a:lnTo>
                    <a:pt x="247" y="121"/>
                  </a:lnTo>
                  <a:lnTo>
                    <a:pt x="187" y="92"/>
                  </a:lnTo>
                  <a:lnTo>
                    <a:pt x="126" y="61"/>
                  </a:lnTo>
                  <a:lnTo>
                    <a:pt x="6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A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3" name="Freeform 20"/>
            <p:cNvSpPr>
              <a:spLocks/>
            </p:cNvSpPr>
            <p:nvPr/>
          </p:nvSpPr>
          <p:spPr bwMode="auto">
            <a:xfrm>
              <a:off x="1157" y="1767"/>
              <a:ext cx="788" cy="219"/>
            </a:xfrm>
            <a:custGeom>
              <a:avLst/>
              <a:gdLst>
                <a:gd name="T0" fmla="*/ 788 w 788"/>
                <a:gd name="T1" fmla="*/ 14 h 438"/>
                <a:gd name="T2" fmla="*/ 787 w 788"/>
                <a:gd name="T3" fmla="*/ 14 h 438"/>
                <a:gd name="T4" fmla="*/ 781 w 788"/>
                <a:gd name="T5" fmla="*/ 14 h 438"/>
                <a:gd name="T6" fmla="*/ 770 w 788"/>
                <a:gd name="T7" fmla="*/ 13 h 438"/>
                <a:gd name="T8" fmla="*/ 754 w 788"/>
                <a:gd name="T9" fmla="*/ 13 h 438"/>
                <a:gd name="T10" fmla="*/ 733 w 788"/>
                <a:gd name="T11" fmla="*/ 13 h 438"/>
                <a:gd name="T12" fmla="*/ 708 w 788"/>
                <a:gd name="T13" fmla="*/ 12 h 438"/>
                <a:gd name="T14" fmla="*/ 678 w 788"/>
                <a:gd name="T15" fmla="*/ 11 h 438"/>
                <a:gd name="T16" fmla="*/ 644 w 788"/>
                <a:gd name="T17" fmla="*/ 11 h 438"/>
                <a:gd name="T18" fmla="*/ 606 w 788"/>
                <a:gd name="T19" fmla="*/ 10 h 438"/>
                <a:gd name="T20" fmla="*/ 565 w 788"/>
                <a:gd name="T21" fmla="*/ 9 h 438"/>
                <a:gd name="T22" fmla="*/ 520 w 788"/>
                <a:gd name="T23" fmla="*/ 9 h 438"/>
                <a:gd name="T24" fmla="*/ 470 w 788"/>
                <a:gd name="T25" fmla="*/ 8 h 438"/>
                <a:gd name="T26" fmla="*/ 418 w 788"/>
                <a:gd name="T27" fmla="*/ 7 h 438"/>
                <a:gd name="T28" fmla="*/ 364 w 788"/>
                <a:gd name="T29" fmla="*/ 6 h 438"/>
                <a:gd name="T30" fmla="*/ 308 w 788"/>
                <a:gd name="T31" fmla="*/ 5 h 438"/>
                <a:gd name="T32" fmla="*/ 248 w 788"/>
                <a:gd name="T33" fmla="*/ 4 h 438"/>
                <a:gd name="T34" fmla="*/ 188 w 788"/>
                <a:gd name="T35" fmla="*/ 3 h 438"/>
                <a:gd name="T36" fmla="*/ 127 w 788"/>
                <a:gd name="T37" fmla="*/ 2 h 438"/>
                <a:gd name="T38" fmla="*/ 63 w 788"/>
                <a:gd name="T39" fmla="*/ 1 h 438"/>
                <a:gd name="T40" fmla="*/ 1 w 788"/>
                <a:gd name="T41" fmla="*/ 0 h 438"/>
                <a:gd name="T42" fmla="*/ 0 w 788"/>
                <a:gd name="T43" fmla="*/ 1 h 438"/>
                <a:gd name="T44" fmla="*/ 63 w 788"/>
                <a:gd name="T45" fmla="*/ 1 h 438"/>
                <a:gd name="T46" fmla="*/ 127 w 788"/>
                <a:gd name="T47" fmla="*/ 2 h 438"/>
                <a:gd name="T48" fmla="*/ 188 w 788"/>
                <a:gd name="T49" fmla="*/ 3 h 438"/>
                <a:gd name="T50" fmla="*/ 248 w 788"/>
                <a:gd name="T51" fmla="*/ 4 h 438"/>
                <a:gd name="T52" fmla="*/ 308 w 788"/>
                <a:gd name="T53" fmla="*/ 5 h 438"/>
                <a:gd name="T54" fmla="*/ 364 w 788"/>
                <a:gd name="T55" fmla="*/ 6 h 438"/>
                <a:gd name="T56" fmla="*/ 418 w 788"/>
                <a:gd name="T57" fmla="*/ 7 h 438"/>
                <a:gd name="T58" fmla="*/ 469 w 788"/>
                <a:gd name="T59" fmla="*/ 8 h 438"/>
                <a:gd name="T60" fmla="*/ 516 w 788"/>
                <a:gd name="T61" fmla="*/ 9 h 438"/>
                <a:gd name="T62" fmla="*/ 559 w 788"/>
                <a:gd name="T63" fmla="*/ 9 h 438"/>
                <a:gd name="T64" fmla="*/ 600 w 788"/>
                <a:gd name="T65" fmla="*/ 10 h 438"/>
                <a:gd name="T66" fmla="*/ 636 w 788"/>
                <a:gd name="T67" fmla="*/ 11 h 438"/>
                <a:gd name="T68" fmla="*/ 667 w 788"/>
                <a:gd name="T69" fmla="*/ 11 h 438"/>
                <a:gd name="T70" fmla="*/ 694 w 788"/>
                <a:gd name="T71" fmla="*/ 12 h 438"/>
                <a:gd name="T72" fmla="*/ 715 w 788"/>
                <a:gd name="T73" fmla="*/ 12 h 438"/>
                <a:gd name="T74" fmla="*/ 732 w 788"/>
                <a:gd name="T75" fmla="*/ 13 h 438"/>
                <a:gd name="T76" fmla="*/ 743 w 788"/>
                <a:gd name="T77" fmla="*/ 13 h 438"/>
                <a:gd name="T78" fmla="*/ 750 w 788"/>
                <a:gd name="T79" fmla="*/ 13 h 438"/>
                <a:gd name="T80" fmla="*/ 752 w 788"/>
                <a:gd name="T81" fmla="*/ 14 h 438"/>
                <a:gd name="T82" fmla="*/ 788 w 788"/>
                <a:gd name="T83" fmla="*/ 14 h 4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88" h="438">
                  <a:moveTo>
                    <a:pt x="788" y="438"/>
                  </a:moveTo>
                  <a:lnTo>
                    <a:pt x="787" y="432"/>
                  </a:lnTo>
                  <a:lnTo>
                    <a:pt x="781" y="423"/>
                  </a:lnTo>
                  <a:lnTo>
                    <a:pt x="770" y="414"/>
                  </a:lnTo>
                  <a:lnTo>
                    <a:pt x="754" y="402"/>
                  </a:lnTo>
                  <a:lnTo>
                    <a:pt x="733" y="385"/>
                  </a:lnTo>
                  <a:lnTo>
                    <a:pt x="708" y="369"/>
                  </a:lnTo>
                  <a:lnTo>
                    <a:pt x="678" y="351"/>
                  </a:lnTo>
                  <a:lnTo>
                    <a:pt x="644" y="329"/>
                  </a:lnTo>
                  <a:lnTo>
                    <a:pt x="606" y="307"/>
                  </a:lnTo>
                  <a:lnTo>
                    <a:pt x="565" y="284"/>
                  </a:lnTo>
                  <a:lnTo>
                    <a:pt x="520" y="259"/>
                  </a:lnTo>
                  <a:lnTo>
                    <a:pt x="470" y="233"/>
                  </a:lnTo>
                  <a:lnTo>
                    <a:pt x="418" y="206"/>
                  </a:lnTo>
                  <a:lnTo>
                    <a:pt x="364" y="177"/>
                  </a:lnTo>
                  <a:lnTo>
                    <a:pt x="308" y="148"/>
                  </a:lnTo>
                  <a:lnTo>
                    <a:pt x="248" y="119"/>
                  </a:lnTo>
                  <a:lnTo>
                    <a:pt x="188" y="90"/>
                  </a:lnTo>
                  <a:lnTo>
                    <a:pt x="127" y="59"/>
                  </a:lnTo>
                  <a:lnTo>
                    <a:pt x="63" y="31"/>
                  </a:lnTo>
                  <a:lnTo>
                    <a:pt x="1" y="0"/>
                  </a:lnTo>
                  <a:lnTo>
                    <a:pt x="0" y="3"/>
                  </a:lnTo>
                  <a:lnTo>
                    <a:pt x="63" y="32"/>
                  </a:lnTo>
                  <a:lnTo>
                    <a:pt x="127" y="63"/>
                  </a:lnTo>
                  <a:lnTo>
                    <a:pt x="188" y="94"/>
                  </a:lnTo>
                  <a:lnTo>
                    <a:pt x="248" y="123"/>
                  </a:lnTo>
                  <a:lnTo>
                    <a:pt x="308" y="152"/>
                  </a:lnTo>
                  <a:lnTo>
                    <a:pt x="364" y="181"/>
                  </a:lnTo>
                  <a:lnTo>
                    <a:pt x="418" y="210"/>
                  </a:lnTo>
                  <a:lnTo>
                    <a:pt x="469" y="237"/>
                  </a:lnTo>
                  <a:lnTo>
                    <a:pt x="516" y="262"/>
                  </a:lnTo>
                  <a:lnTo>
                    <a:pt x="559" y="286"/>
                  </a:lnTo>
                  <a:lnTo>
                    <a:pt x="600" y="309"/>
                  </a:lnTo>
                  <a:lnTo>
                    <a:pt x="636" y="331"/>
                  </a:lnTo>
                  <a:lnTo>
                    <a:pt x="667" y="349"/>
                  </a:lnTo>
                  <a:lnTo>
                    <a:pt x="694" y="367"/>
                  </a:lnTo>
                  <a:lnTo>
                    <a:pt x="715" y="384"/>
                  </a:lnTo>
                  <a:lnTo>
                    <a:pt x="732" y="396"/>
                  </a:lnTo>
                  <a:lnTo>
                    <a:pt x="743" y="407"/>
                  </a:lnTo>
                  <a:lnTo>
                    <a:pt x="750" y="416"/>
                  </a:lnTo>
                  <a:lnTo>
                    <a:pt x="752" y="422"/>
                  </a:lnTo>
                  <a:lnTo>
                    <a:pt x="788" y="438"/>
                  </a:lnTo>
                  <a:close/>
                </a:path>
              </a:pathLst>
            </a:custGeom>
            <a:solidFill>
              <a:srgbClr val="45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4" name="Freeform 21"/>
            <p:cNvSpPr>
              <a:spLocks/>
            </p:cNvSpPr>
            <p:nvPr/>
          </p:nvSpPr>
          <p:spPr bwMode="auto">
            <a:xfrm>
              <a:off x="1157" y="1769"/>
              <a:ext cx="752" cy="209"/>
            </a:xfrm>
            <a:custGeom>
              <a:avLst/>
              <a:gdLst>
                <a:gd name="T0" fmla="*/ 0 w 752"/>
                <a:gd name="T1" fmla="*/ 0 h 419"/>
                <a:gd name="T2" fmla="*/ 63 w 752"/>
                <a:gd name="T3" fmla="*/ 0 h 419"/>
                <a:gd name="T4" fmla="*/ 127 w 752"/>
                <a:gd name="T5" fmla="*/ 1 h 419"/>
                <a:gd name="T6" fmla="*/ 188 w 752"/>
                <a:gd name="T7" fmla="*/ 2 h 419"/>
                <a:gd name="T8" fmla="*/ 248 w 752"/>
                <a:gd name="T9" fmla="*/ 3 h 419"/>
                <a:gd name="T10" fmla="*/ 308 w 752"/>
                <a:gd name="T11" fmla="*/ 4 h 419"/>
                <a:gd name="T12" fmla="*/ 364 w 752"/>
                <a:gd name="T13" fmla="*/ 5 h 419"/>
                <a:gd name="T14" fmla="*/ 418 w 752"/>
                <a:gd name="T15" fmla="*/ 6 h 419"/>
                <a:gd name="T16" fmla="*/ 469 w 752"/>
                <a:gd name="T17" fmla="*/ 7 h 419"/>
                <a:gd name="T18" fmla="*/ 516 w 752"/>
                <a:gd name="T19" fmla="*/ 8 h 419"/>
                <a:gd name="T20" fmla="*/ 559 w 752"/>
                <a:gd name="T21" fmla="*/ 8 h 419"/>
                <a:gd name="T22" fmla="*/ 600 w 752"/>
                <a:gd name="T23" fmla="*/ 9 h 419"/>
                <a:gd name="T24" fmla="*/ 636 w 752"/>
                <a:gd name="T25" fmla="*/ 10 h 419"/>
                <a:gd name="T26" fmla="*/ 667 w 752"/>
                <a:gd name="T27" fmla="*/ 10 h 419"/>
                <a:gd name="T28" fmla="*/ 694 w 752"/>
                <a:gd name="T29" fmla="*/ 11 h 419"/>
                <a:gd name="T30" fmla="*/ 715 w 752"/>
                <a:gd name="T31" fmla="*/ 11 h 419"/>
                <a:gd name="T32" fmla="*/ 732 w 752"/>
                <a:gd name="T33" fmla="*/ 12 h 419"/>
                <a:gd name="T34" fmla="*/ 743 w 752"/>
                <a:gd name="T35" fmla="*/ 12 h 419"/>
                <a:gd name="T36" fmla="*/ 750 w 752"/>
                <a:gd name="T37" fmla="*/ 12 h 419"/>
                <a:gd name="T38" fmla="*/ 752 w 752"/>
                <a:gd name="T39" fmla="*/ 13 h 419"/>
                <a:gd name="T40" fmla="*/ 713 w 752"/>
                <a:gd name="T41" fmla="*/ 12 h 419"/>
                <a:gd name="T42" fmla="*/ 712 w 752"/>
                <a:gd name="T43" fmla="*/ 12 h 419"/>
                <a:gd name="T44" fmla="*/ 706 w 752"/>
                <a:gd name="T45" fmla="*/ 12 h 419"/>
                <a:gd name="T46" fmla="*/ 695 w 752"/>
                <a:gd name="T47" fmla="*/ 11 h 419"/>
                <a:gd name="T48" fmla="*/ 678 w 752"/>
                <a:gd name="T49" fmla="*/ 11 h 419"/>
                <a:gd name="T50" fmla="*/ 658 w 752"/>
                <a:gd name="T51" fmla="*/ 10 h 419"/>
                <a:gd name="T52" fmla="*/ 633 w 752"/>
                <a:gd name="T53" fmla="*/ 10 h 419"/>
                <a:gd name="T54" fmla="*/ 603 w 752"/>
                <a:gd name="T55" fmla="*/ 9 h 419"/>
                <a:gd name="T56" fmla="*/ 569 w 752"/>
                <a:gd name="T57" fmla="*/ 9 h 419"/>
                <a:gd name="T58" fmla="*/ 531 w 752"/>
                <a:gd name="T59" fmla="*/ 8 h 419"/>
                <a:gd name="T60" fmla="*/ 489 w 752"/>
                <a:gd name="T61" fmla="*/ 7 h 419"/>
                <a:gd name="T62" fmla="*/ 443 w 752"/>
                <a:gd name="T63" fmla="*/ 7 h 419"/>
                <a:gd name="T64" fmla="*/ 395 w 752"/>
                <a:gd name="T65" fmla="*/ 6 h 419"/>
                <a:gd name="T66" fmla="*/ 344 w 752"/>
                <a:gd name="T67" fmla="*/ 5 h 419"/>
                <a:gd name="T68" fmla="*/ 291 w 752"/>
                <a:gd name="T69" fmla="*/ 4 h 419"/>
                <a:gd name="T70" fmla="*/ 236 w 752"/>
                <a:gd name="T71" fmla="*/ 3 h 419"/>
                <a:gd name="T72" fmla="*/ 178 w 752"/>
                <a:gd name="T73" fmla="*/ 2 h 419"/>
                <a:gd name="T74" fmla="*/ 118 w 752"/>
                <a:gd name="T75" fmla="*/ 1 h 419"/>
                <a:gd name="T76" fmla="*/ 59 w 752"/>
                <a:gd name="T77" fmla="*/ 0 h 419"/>
                <a:gd name="T78" fmla="*/ 0 w 752"/>
                <a:gd name="T79" fmla="*/ 0 h 419"/>
                <a:gd name="T80" fmla="*/ 0 w 752"/>
                <a:gd name="T81" fmla="*/ 0 h 4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2" h="419">
                  <a:moveTo>
                    <a:pt x="0" y="0"/>
                  </a:moveTo>
                  <a:lnTo>
                    <a:pt x="63" y="29"/>
                  </a:lnTo>
                  <a:lnTo>
                    <a:pt x="127" y="60"/>
                  </a:lnTo>
                  <a:lnTo>
                    <a:pt x="188" y="91"/>
                  </a:lnTo>
                  <a:lnTo>
                    <a:pt x="248" y="120"/>
                  </a:lnTo>
                  <a:lnTo>
                    <a:pt x="308" y="149"/>
                  </a:lnTo>
                  <a:lnTo>
                    <a:pt x="364" y="178"/>
                  </a:lnTo>
                  <a:lnTo>
                    <a:pt x="418" y="207"/>
                  </a:lnTo>
                  <a:lnTo>
                    <a:pt x="469" y="234"/>
                  </a:lnTo>
                  <a:lnTo>
                    <a:pt x="516" y="259"/>
                  </a:lnTo>
                  <a:lnTo>
                    <a:pt x="559" y="283"/>
                  </a:lnTo>
                  <a:lnTo>
                    <a:pt x="600" y="306"/>
                  </a:lnTo>
                  <a:lnTo>
                    <a:pt x="636" y="328"/>
                  </a:lnTo>
                  <a:lnTo>
                    <a:pt x="667" y="346"/>
                  </a:lnTo>
                  <a:lnTo>
                    <a:pt x="694" y="364"/>
                  </a:lnTo>
                  <a:lnTo>
                    <a:pt x="715" y="381"/>
                  </a:lnTo>
                  <a:lnTo>
                    <a:pt x="732" y="393"/>
                  </a:lnTo>
                  <a:lnTo>
                    <a:pt x="743" y="404"/>
                  </a:lnTo>
                  <a:lnTo>
                    <a:pt x="750" y="413"/>
                  </a:lnTo>
                  <a:lnTo>
                    <a:pt x="752" y="419"/>
                  </a:lnTo>
                  <a:lnTo>
                    <a:pt x="713" y="400"/>
                  </a:lnTo>
                  <a:lnTo>
                    <a:pt x="712" y="395"/>
                  </a:lnTo>
                  <a:lnTo>
                    <a:pt x="706" y="386"/>
                  </a:lnTo>
                  <a:lnTo>
                    <a:pt x="695" y="377"/>
                  </a:lnTo>
                  <a:lnTo>
                    <a:pt x="678" y="364"/>
                  </a:lnTo>
                  <a:lnTo>
                    <a:pt x="658" y="350"/>
                  </a:lnTo>
                  <a:lnTo>
                    <a:pt x="633" y="332"/>
                  </a:lnTo>
                  <a:lnTo>
                    <a:pt x="603" y="314"/>
                  </a:lnTo>
                  <a:lnTo>
                    <a:pt x="569" y="294"/>
                  </a:lnTo>
                  <a:lnTo>
                    <a:pt x="531" y="272"/>
                  </a:lnTo>
                  <a:lnTo>
                    <a:pt x="489" y="248"/>
                  </a:lnTo>
                  <a:lnTo>
                    <a:pt x="443" y="225"/>
                  </a:lnTo>
                  <a:lnTo>
                    <a:pt x="395" y="199"/>
                  </a:lnTo>
                  <a:lnTo>
                    <a:pt x="344" y="172"/>
                  </a:lnTo>
                  <a:lnTo>
                    <a:pt x="291" y="145"/>
                  </a:lnTo>
                  <a:lnTo>
                    <a:pt x="236" y="116"/>
                  </a:lnTo>
                  <a:lnTo>
                    <a:pt x="178" y="89"/>
                  </a:lnTo>
                  <a:lnTo>
                    <a:pt x="118" y="60"/>
                  </a:lnTo>
                  <a:lnTo>
                    <a:pt x="59" y="3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5" name="Freeform 22"/>
            <p:cNvSpPr>
              <a:spLocks/>
            </p:cNvSpPr>
            <p:nvPr/>
          </p:nvSpPr>
          <p:spPr bwMode="auto">
            <a:xfrm>
              <a:off x="1155" y="1770"/>
              <a:ext cx="715" cy="199"/>
            </a:xfrm>
            <a:custGeom>
              <a:avLst/>
              <a:gdLst>
                <a:gd name="T0" fmla="*/ 715 w 715"/>
                <a:gd name="T1" fmla="*/ 13 h 396"/>
                <a:gd name="T2" fmla="*/ 714 w 715"/>
                <a:gd name="T3" fmla="*/ 13 h 396"/>
                <a:gd name="T4" fmla="*/ 708 w 715"/>
                <a:gd name="T5" fmla="*/ 12 h 396"/>
                <a:gd name="T6" fmla="*/ 697 w 715"/>
                <a:gd name="T7" fmla="*/ 12 h 396"/>
                <a:gd name="T8" fmla="*/ 680 w 715"/>
                <a:gd name="T9" fmla="*/ 12 h 396"/>
                <a:gd name="T10" fmla="*/ 660 w 715"/>
                <a:gd name="T11" fmla="*/ 11 h 396"/>
                <a:gd name="T12" fmla="*/ 635 w 715"/>
                <a:gd name="T13" fmla="*/ 11 h 396"/>
                <a:gd name="T14" fmla="*/ 605 w 715"/>
                <a:gd name="T15" fmla="*/ 10 h 396"/>
                <a:gd name="T16" fmla="*/ 571 w 715"/>
                <a:gd name="T17" fmla="*/ 10 h 396"/>
                <a:gd name="T18" fmla="*/ 533 w 715"/>
                <a:gd name="T19" fmla="*/ 9 h 396"/>
                <a:gd name="T20" fmla="*/ 491 w 715"/>
                <a:gd name="T21" fmla="*/ 8 h 396"/>
                <a:gd name="T22" fmla="*/ 445 w 715"/>
                <a:gd name="T23" fmla="*/ 7 h 396"/>
                <a:gd name="T24" fmla="*/ 397 w 715"/>
                <a:gd name="T25" fmla="*/ 7 h 396"/>
                <a:gd name="T26" fmla="*/ 346 w 715"/>
                <a:gd name="T27" fmla="*/ 6 h 396"/>
                <a:gd name="T28" fmla="*/ 293 w 715"/>
                <a:gd name="T29" fmla="*/ 5 h 396"/>
                <a:gd name="T30" fmla="*/ 238 w 715"/>
                <a:gd name="T31" fmla="*/ 4 h 396"/>
                <a:gd name="T32" fmla="*/ 180 w 715"/>
                <a:gd name="T33" fmla="*/ 3 h 396"/>
                <a:gd name="T34" fmla="*/ 120 w 715"/>
                <a:gd name="T35" fmla="*/ 2 h 396"/>
                <a:gd name="T36" fmla="*/ 61 w 715"/>
                <a:gd name="T37" fmla="*/ 1 h 396"/>
                <a:gd name="T38" fmla="*/ 2 w 715"/>
                <a:gd name="T39" fmla="*/ 0 h 396"/>
                <a:gd name="T40" fmla="*/ 0 w 715"/>
                <a:gd name="T41" fmla="*/ 1 h 396"/>
                <a:gd name="T42" fmla="*/ 60 w 715"/>
                <a:gd name="T43" fmla="*/ 1 h 396"/>
                <a:gd name="T44" fmla="*/ 119 w 715"/>
                <a:gd name="T45" fmla="*/ 2 h 396"/>
                <a:gd name="T46" fmla="*/ 178 w 715"/>
                <a:gd name="T47" fmla="*/ 3 h 396"/>
                <a:gd name="T48" fmla="*/ 235 w 715"/>
                <a:gd name="T49" fmla="*/ 4 h 396"/>
                <a:gd name="T50" fmla="*/ 290 w 715"/>
                <a:gd name="T51" fmla="*/ 5 h 396"/>
                <a:gd name="T52" fmla="*/ 342 w 715"/>
                <a:gd name="T53" fmla="*/ 6 h 396"/>
                <a:gd name="T54" fmla="*/ 393 w 715"/>
                <a:gd name="T55" fmla="*/ 7 h 396"/>
                <a:gd name="T56" fmla="*/ 440 w 715"/>
                <a:gd name="T57" fmla="*/ 7 h 396"/>
                <a:gd name="T58" fmla="*/ 484 w 715"/>
                <a:gd name="T59" fmla="*/ 8 h 396"/>
                <a:gd name="T60" fmla="*/ 523 w 715"/>
                <a:gd name="T61" fmla="*/ 9 h 396"/>
                <a:gd name="T62" fmla="*/ 558 w 715"/>
                <a:gd name="T63" fmla="*/ 10 h 396"/>
                <a:gd name="T64" fmla="*/ 590 w 715"/>
                <a:gd name="T65" fmla="*/ 10 h 396"/>
                <a:gd name="T66" fmla="*/ 616 w 715"/>
                <a:gd name="T67" fmla="*/ 11 h 396"/>
                <a:gd name="T68" fmla="*/ 638 w 715"/>
                <a:gd name="T69" fmla="*/ 11 h 396"/>
                <a:gd name="T70" fmla="*/ 655 w 715"/>
                <a:gd name="T71" fmla="*/ 12 h 396"/>
                <a:gd name="T72" fmla="*/ 666 w 715"/>
                <a:gd name="T73" fmla="*/ 12 h 396"/>
                <a:gd name="T74" fmla="*/ 673 w 715"/>
                <a:gd name="T75" fmla="*/ 12 h 396"/>
                <a:gd name="T76" fmla="*/ 674 w 715"/>
                <a:gd name="T77" fmla="*/ 12 h 396"/>
                <a:gd name="T78" fmla="*/ 715 w 715"/>
                <a:gd name="T79" fmla="*/ 13 h 3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5" h="396">
                  <a:moveTo>
                    <a:pt x="715" y="396"/>
                  </a:moveTo>
                  <a:lnTo>
                    <a:pt x="714" y="391"/>
                  </a:lnTo>
                  <a:lnTo>
                    <a:pt x="708" y="382"/>
                  </a:lnTo>
                  <a:lnTo>
                    <a:pt x="697" y="373"/>
                  </a:lnTo>
                  <a:lnTo>
                    <a:pt x="680" y="360"/>
                  </a:lnTo>
                  <a:lnTo>
                    <a:pt x="660" y="346"/>
                  </a:lnTo>
                  <a:lnTo>
                    <a:pt x="635" y="328"/>
                  </a:lnTo>
                  <a:lnTo>
                    <a:pt x="605" y="310"/>
                  </a:lnTo>
                  <a:lnTo>
                    <a:pt x="571" y="290"/>
                  </a:lnTo>
                  <a:lnTo>
                    <a:pt x="533" y="268"/>
                  </a:lnTo>
                  <a:lnTo>
                    <a:pt x="491" y="244"/>
                  </a:lnTo>
                  <a:lnTo>
                    <a:pt x="445" y="221"/>
                  </a:lnTo>
                  <a:lnTo>
                    <a:pt x="397" y="195"/>
                  </a:lnTo>
                  <a:lnTo>
                    <a:pt x="346" y="168"/>
                  </a:lnTo>
                  <a:lnTo>
                    <a:pt x="293" y="141"/>
                  </a:lnTo>
                  <a:lnTo>
                    <a:pt x="238" y="112"/>
                  </a:lnTo>
                  <a:lnTo>
                    <a:pt x="180" y="85"/>
                  </a:lnTo>
                  <a:lnTo>
                    <a:pt x="120" y="56"/>
                  </a:lnTo>
                  <a:lnTo>
                    <a:pt x="61" y="27"/>
                  </a:lnTo>
                  <a:lnTo>
                    <a:pt x="2" y="0"/>
                  </a:lnTo>
                  <a:lnTo>
                    <a:pt x="0" y="2"/>
                  </a:lnTo>
                  <a:lnTo>
                    <a:pt x="60" y="31"/>
                  </a:lnTo>
                  <a:lnTo>
                    <a:pt x="119" y="60"/>
                  </a:lnTo>
                  <a:lnTo>
                    <a:pt x="178" y="87"/>
                  </a:lnTo>
                  <a:lnTo>
                    <a:pt x="235" y="116"/>
                  </a:lnTo>
                  <a:lnTo>
                    <a:pt x="290" y="143"/>
                  </a:lnTo>
                  <a:lnTo>
                    <a:pt x="342" y="170"/>
                  </a:lnTo>
                  <a:lnTo>
                    <a:pt x="393" y="197"/>
                  </a:lnTo>
                  <a:lnTo>
                    <a:pt x="440" y="221"/>
                  </a:lnTo>
                  <a:lnTo>
                    <a:pt x="484" y="246"/>
                  </a:lnTo>
                  <a:lnTo>
                    <a:pt x="523" y="268"/>
                  </a:lnTo>
                  <a:lnTo>
                    <a:pt x="558" y="288"/>
                  </a:lnTo>
                  <a:lnTo>
                    <a:pt x="590" y="308"/>
                  </a:lnTo>
                  <a:lnTo>
                    <a:pt x="616" y="324"/>
                  </a:lnTo>
                  <a:lnTo>
                    <a:pt x="638" y="340"/>
                  </a:lnTo>
                  <a:lnTo>
                    <a:pt x="655" y="353"/>
                  </a:lnTo>
                  <a:lnTo>
                    <a:pt x="666" y="364"/>
                  </a:lnTo>
                  <a:lnTo>
                    <a:pt x="673" y="371"/>
                  </a:lnTo>
                  <a:lnTo>
                    <a:pt x="674" y="378"/>
                  </a:lnTo>
                  <a:lnTo>
                    <a:pt x="715" y="396"/>
                  </a:lnTo>
                  <a:close/>
                </a:path>
              </a:pathLst>
            </a:custGeom>
            <a:solidFill>
              <a:srgbClr val="55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6" name="Freeform 23"/>
            <p:cNvSpPr>
              <a:spLocks/>
            </p:cNvSpPr>
            <p:nvPr/>
          </p:nvSpPr>
          <p:spPr bwMode="auto">
            <a:xfrm>
              <a:off x="1154" y="1771"/>
              <a:ext cx="675" cy="189"/>
            </a:xfrm>
            <a:custGeom>
              <a:avLst/>
              <a:gdLst>
                <a:gd name="T0" fmla="*/ 1 w 675"/>
                <a:gd name="T1" fmla="*/ 0 h 376"/>
                <a:gd name="T2" fmla="*/ 61 w 675"/>
                <a:gd name="T3" fmla="*/ 1 h 376"/>
                <a:gd name="T4" fmla="*/ 120 w 675"/>
                <a:gd name="T5" fmla="*/ 2 h 376"/>
                <a:gd name="T6" fmla="*/ 179 w 675"/>
                <a:gd name="T7" fmla="*/ 3 h 376"/>
                <a:gd name="T8" fmla="*/ 236 w 675"/>
                <a:gd name="T9" fmla="*/ 4 h 376"/>
                <a:gd name="T10" fmla="*/ 291 w 675"/>
                <a:gd name="T11" fmla="*/ 5 h 376"/>
                <a:gd name="T12" fmla="*/ 343 w 675"/>
                <a:gd name="T13" fmla="*/ 6 h 376"/>
                <a:gd name="T14" fmla="*/ 394 w 675"/>
                <a:gd name="T15" fmla="*/ 7 h 376"/>
                <a:gd name="T16" fmla="*/ 441 w 675"/>
                <a:gd name="T17" fmla="*/ 7 h 376"/>
                <a:gd name="T18" fmla="*/ 485 w 675"/>
                <a:gd name="T19" fmla="*/ 8 h 376"/>
                <a:gd name="T20" fmla="*/ 524 w 675"/>
                <a:gd name="T21" fmla="*/ 9 h 376"/>
                <a:gd name="T22" fmla="*/ 559 w 675"/>
                <a:gd name="T23" fmla="*/ 9 h 376"/>
                <a:gd name="T24" fmla="*/ 591 w 675"/>
                <a:gd name="T25" fmla="*/ 10 h 376"/>
                <a:gd name="T26" fmla="*/ 617 w 675"/>
                <a:gd name="T27" fmla="*/ 11 h 376"/>
                <a:gd name="T28" fmla="*/ 639 w 675"/>
                <a:gd name="T29" fmla="*/ 11 h 376"/>
                <a:gd name="T30" fmla="*/ 656 w 675"/>
                <a:gd name="T31" fmla="*/ 11 h 376"/>
                <a:gd name="T32" fmla="*/ 667 w 675"/>
                <a:gd name="T33" fmla="*/ 12 h 376"/>
                <a:gd name="T34" fmla="*/ 674 w 675"/>
                <a:gd name="T35" fmla="*/ 12 h 376"/>
                <a:gd name="T36" fmla="*/ 675 w 675"/>
                <a:gd name="T37" fmla="*/ 12 h 376"/>
                <a:gd name="T38" fmla="*/ 632 w 675"/>
                <a:gd name="T39" fmla="*/ 12 h 376"/>
                <a:gd name="T40" fmla="*/ 630 w 675"/>
                <a:gd name="T41" fmla="*/ 11 h 376"/>
                <a:gd name="T42" fmla="*/ 625 w 675"/>
                <a:gd name="T43" fmla="*/ 11 h 376"/>
                <a:gd name="T44" fmla="*/ 613 w 675"/>
                <a:gd name="T45" fmla="*/ 11 h 376"/>
                <a:gd name="T46" fmla="*/ 598 w 675"/>
                <a:gd name="T47" fmla="*/ 11 h 376"/>
                <a:gd name="T48" fmla="*/ 578 w 675"/>
                <a:gd name="T49" fmla="*/ 10 h 376"/>
                <a:gd name="T50" fmla="*/ 552 w 675"/>
                <a:gd name="T51" fmla="*/ 10 h 376"/>
                <a:gd name="T52" fmla="*/ 523 w 675"/>
                <a:gd name="T53" fmla="*/ 9 h 376"/>
                <a:gd name="T54" fmla="*/ 490 w 675"/>
                <a:gd name="T55" fmla="*/ 8 h 376"/>
                <a:gd name="T56" fmla="*/ 452 w 675"/>
                <a:gd name="T57" fmla="*/ 8 h 376"/>
                <a:gd name="T58" fmla="*/ 412 w 675"/>
                <a:gd name="T59" fmla="*/ 7 h 376"/>
                <a:gd name="T60" fmla="*/ 369 w 675"/>
                <a:gd name="T61" fmla="*/ 6 h 376"/>
                <a:gd name="T62" fmla="*/ 321 w 675"/>
                <a:gd name="T63" fmla="*/ 6 h 376"/>
                <a:gd name="T64" fmla="*/ 271 w 675"/>
                <a:gd name="T65" fmla="*/ 5 h 376"/>
                <a:gd name="T66" fmla="*/ 220 w 675"/>
                <a:gd name="T67" fmla="*/ 4 h 376"/>
                <a:gd name="T68" fmla="*/ 167 w 675"/>
                <a:gd name="T69" fmla="*/ 3 h 376"/>
                <a:gd name="T70" fmla="*/ 111 w 675"/>
                <a:gd name="T71" fmla="*/ 2 h 376"/>
                <a:gd name="T72" fmla="*/ 56 w 675"/>
                <a:gd name="T73" fmla="*/ 1 h 376"/>
                <a:gd name="T74" fmla="*/ 0 w 675"/>
                <a:gd name="T75" fmla="*/ 1 h 376"/>
                <a:gd name="T76" fmla="*/ 1 w 675"/>
                <a:gd name="T77" fmla="*/ 0 h 3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5" h="376">
                  <a:moveTo>
                    <a:pt x="1" y="0"/>
                  </a:moveTo>
                  <a:lnTo>
                    <a:pt x="61" y="29"/>
                  </a:lnTo>
                  <a:lnTo>
                    <a:pt x="120" y="58"/>
                  </a:lnTo>
                  <a:lnTo>
                    <a:pt x="179" y="85"/>
                  </a:lnTo>
                  <a:lnTo>
                    <a:pt x="236" y="114"/>
                  </a:lnTo>
                  <a:lnTo>
                    <a:pt x="291" y="141"/>
                  </a:lnTo>
                  <a:lnTo>
                    <a:pt x="343" y="168"/>
                  </a:lnTo>
                  <a:lnTo>
                    <a:pt x="394" y="195"/>
                  </a:lnTo>
                  <a:lnTo>
                    <a:pt x="441" y="219"/>
                  </a:lnTo>
                  <a:lnTo>
                    <a:pt x="485" y="244"/>
                  </a:lnTo>
                  <a:lnTo>
                    <a:pt x="524" y="266"/>
                  </a:lnTo>
                  <a:lnTo>
                    <a:pt x="559" y="286"/>
                  </a:lnTo>
                  <a:lnTo>
                    <a:pt x="591" y="306"/>
                  </a:lnTo>
                  <a:lnTo>
                    <a:pt x="617" y="322"/>
                  </a:lnTo>
                  <a:lnTo>
                    <a:pt x="639" y="338"/>
                  </a:lnTo>
                  <a:lnTo>
                    <a:pt x="656" y="351"/>
                  </a:lnTo>
                  <a:lnTo>
                    <a:pt x="667" y="362"/>
                  </a:lnTo>
                  <a:lnTo>
                    <a:pt x="674" y="369"/>
                  </a:lnTo>
                  <a:lnTo>
                    <a:pt x="675" y="376"/>
                  </a:lnTo>
                  <a:lnTo>
                    <a:pt x="632" y="355"/>
                  </a:lnTo>
                  <a:lnTo>
                    <a:pt x="630" y="349"/>
                  </a:lnTo>
                  <a:lnTo>
                    <a:pt x="625" y="342"/>
                  </a:lnTo>
                  <a:lnTo>
                    <a:pt x="613" y="333"/>
                  </a:lnTo>
                  <a:lnTo>
                    <a:pt x="598" y="320"/>
                  </a:lnTo>
                  <a:lnTo>
                    <a:pt x="578" y="306"/>
                  </a:lnTo>
                  <a:lnTo>
                    <a:pt x="552" y="289"/>
                  </a:lnTo>
                  <a:lnTo>
                    <a:pt x="523" y="271"/>
                  </a:lnTo>
                  <a:lnTo>
                    <a:pt x="490" y="253"/>
                  </a:lnTo>
                  <a:lnTo>
                    <a:pt x="452" y="232"/>
                  </a:lnTo>
                  <a:lnTo>
                    <a:pt x="412" y="210"/>
                  </a:lnTo>
                  <a:lnTo>
                    <a:pt x="369" y="186"/>
                  </a:lnTo>
                  <a:lnTo>
                    <a:pt x="321" y="161"/>
                  </a:lnTo>
                  <a:lnTo>
                    <a:pt x="271" y="136"/>
                  </a:lnTo>
                  <a:lnTo>
                    <a:pt x="220" y="110"/>
                  </a:lnTo>
                  <a:lnTo>
                    <a:pt x="167" y="83"/>
                  </a:lnTo>
                  <a:lnTo>
                    <a:pt x="111" y="58"/>
                  </a:lnTo>
                  <a:lnTo>
                    <a:pt x="56" y="3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B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7" name="Freeform 24"/>
            <p:cNvSpPr>
              <a:spLocks/>
            </p:cNvSpPr>
            <p:nvPr/>
          </p:nvSpPr>
          <p:spPr bwMode="auto">
            <a:xfrm>
              <a:off x="1154" y="1773"/>
              <a:ext cx="632" cy="176"/>
            </a:xfrm>
            <a:custGeom>
              <a:avLst/>
              <a:gdLst>
                <a:gd name="T0" fmla="*/ 632 w 632"/>
                <a:gd name="T1" fmla="*/ 11 h 352"/>
                <a:gd name="T2" fmla="*/ 630 w 632"/>
                <a:gd name="T3" fmla="*/ 11 h 352"/>
                <a:gd name="T4" fmla="*/ 625 w 632"/>
                <a:gd name="T5" fmla="*/ 11 h 352"/>
                <a:gd name="T6" fmla="*/ 613 w 632"/>
                <a:gd name="T7" fmla="*/ 11 h 352"/>
                <a:gd name="T8" fmla="*/ 598 w 632"/>
                <a:gd name="T9" fmla="*/ 10 h 352"/>
                <a:gd name="T10" fmla="*/ 578 w 632"/>
                <a:gd name="T11" fmla="*/ 10 h 352"/>
                <a:gd name="T12" fmla="*/ 552 w 632"/>
                <a:gd name="T13" fmla="*/ 9 h 352"/>
                <a:gd name="T14" fmla="*/ 523 w 632"/>
                <a:gd name="T15" fmla="*/ 9 h 352"/>
                <a:gd name="T16" fmla="*/ 490 w 632"/>
                <a:gd name="T17" fmla="*/ 8 h 352"/>
                <a:gd name="T18" fmla="*/ 452 w 632"/>
                <a:gd name="T19" fmla="*/ 8 h 352"/>
                <a:gd name="T20" fmla="*/ 412 w 632"/>
                <a:gd name="T21" fmla="*/ 7 h 352"/>
                <a:gd name="T22" fmla="*/ 369 w 632"/>
                <a:gd name="T23" fmla="*/ 6 h 352"/>
                <a:gd name="T24" fmla="*/ 321 w 632"/>
                <a:gd name="T25" fmla="*/ 5 h 352"/>
                <a:gd name="T26" fmla="*/ 271 w 632"/>
                <a:gd name="T27" fmla="*/ 5 h 352"/>
                <a:gd name="T28" fmla="*/ 220 w 632"/>
                <a:gd name="T29" fmla="*/ 4 h 352"/>
                <a:gd name="T30" fmla="*/ 167 w 632"/>
                <a:gd name="T31" fmla="*/ 3 h 352"/>
                <a:gd name="T32" fmla="*/ 111 w 632"/>
                <a:gd name="T33" fmla="*/ 2 h 352"/>
                <a:gd name="T34" fmla="*/ 56 w 632"/>
                <a:gd name="T35" fmla="*/ 1 h 352"/>
                <a:gd name="T36" fmla="*/ 0 w 632"/>
                <a:gd name="T37" fmla="*/ 0 h 352"/>
                <a:gd name="T38" fmla="*/ 0 w 632"/>
                <a:gd name="T39" fmla="*/ 1 h 352"/>
                <a:gd name="T40" fmla="*/ 55 w 632"/>
                <a:gd name="T41" fmla="*/ 1 h 352"/>
                <a:gd name="T42" fmla="*/ 109 w 632"/>
                <a:gd name="T43" fmla="*/ 2 h 352"/>
                <a:gd name="T44" fmla="*/ 162 w 632"/>
                <a:gd name="T45" fmla="*/ 3 h 352"/>
                <a:gd name="T46" fmla="*/ 215 w 632"/>
                <a:gd name="T47" fmla="*/ 4 h 352"/>
                <a:gd name="T48" fmla="*/ 265 w 632"/>
                <a:gd name="T49" fmla="*/ 5 h 352"/>
                <a:gd name="T50" fmla="*/ 314 w 632"/>
                <a:gd name="T51" fmla="*/ 5 h 352"/>
                <a:gd name="T52" fmla="*/ 357 w 632"/>
                <a:gd name="T53" fmla="*/ 6 h 352"/>
                <a:gd name="T54" fmla="*/ 400 w 632"/>
                <a:gd name="T55" fmla="*/ 7 h 352"/>
                <a:gd name="T56" fmla="*/ 438 w 632"/>
                <a:gd name="T57" fmla="*/ 8 h 352"/>
                <a:gd name="T58" fmla="*/ 472 w 632"/>
                <a:gd name="T59" fmla="*/ 8 h 352"/>
                <a:gd name="T60" fmla="*/ 503 w 632"/>
                <a:gd name="T61" fmla="*/ 9 h 352"/>
                <a:gd name="T62" fmla="*/ 528 w 632"/>
                <a:gd name="T63" fmla="*/ 9 h 352"/>
                <a:gd name="T64" fmla="*/ 550 w 632"/>
                <a:gd name="T65" fmla="*/ 10 h 352"/>
                <a:gd name="T66" fmla="*/ 567 w 632"/>
                <a:gd name="T67" fmla="*/ 10 h 352"/>
                <a:gd name="T68" fmla="*/ 578 w 632"/>
                <a:gd name="T69" fmla="*/ 10 h 352"/>
                <a:gd name="T70" fmla="*/ 585 w 632"/>
                <a:gd name="T71" fmla="*/ 11 h 352"/>
                <a:gd name="T72" fmla="*/ 586 w 632"/>
                <a:gd name="T73" fmla="*/ 11 h 352"/>
                <a:gd name="T74" fmla="*/ 632 w 632"/>
                <a:gd name="T75" fmla="*/ 1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2" h="352">
                  <a:moveTo>
                    <a:pt x="632" y="352"/>
                  </a:moveTo>
                  <a:lnTo>
                    <a:pt x="630" y="346"/>
                  </a:lnTo>
                  <a:lnTo>
                    <a:pt x="625" y="339"/>
                  </a:lnTo>
                  <a:lnTo>
                    <a:pt x="613" y="330"/>
                  </a:lnTo>
                  <a:lnTo>
                    <a:pt x="598" y="317"/>
                  </a:lnTo>
                  <a:lnTo>
                    <a:pt x="578" y="303"/>
                  </a:lnTo>
                  <a:lnTo>
                    <a:pt x="552" y="286"/>
                  </a:lnTo>
                  <a:lnTo>
                    <a:pt x="523" y="268"/>
                  </a:lnTo>
                  <a:lnTo>
                    <a:pt x="490" y="250"/>
                  </a:lnTo>
                  <a:lnTo>
                    <a:pt x="452" y="229"/>
                  </a:lnTo>
                  <a:lnTo>
                    <a:pt x="412" y="207"/>
                  </a:lnTo>
                  <a:lnTo>
                    <a:pt x="369" y="183"/>
                  </a:lnTo>
                  <a:lnTo>
                    <a:pt x="321" y="158"/>
                  </a:lnTo>
                  <a:lnTo>
                    <a:pt x="271" y="133"/>
                  </a:lnTo>
                  <a:lnTo>
                    <a:pt x="220" y="107"/>
                  </a:lnTo>
                  <a:lnTo>
                    <a:pt x="167" y="80"/>
                  </a:lnTo>
                  <a:lnTo>
                    <a:pt x="111" y="55"/>
                  </a:lnTo>
                  <a:lnTo>
                    <a:pt x="56" y="28"/>
                  </a:lnTo>
                  <a:lnTo>
                    <a:pt x="0" y="0"/>
                  </a:lnTo>
                  <a:lnTo>
                    <a:pt x="0" y="4"/>
                  </a:lnTo>
                  <a:lnTo>
                    <a:pt x="55" y="31"/>
                  </a:lnTo>
                  <a:lnTo>
                    <a:pt x="109" y="57"/>
                  </a:lnTo>
                  <a:lnTo>
                    <a:pt x="162" y="84"/>
                  </a:lnTo>
                  <a:lnTo>
                    <a:pt x="215" y="109"/>
                  </a:lnTo>
                  <a:lnTo>
                    <a:pt x="265" y="134"/>
                  </a:lnTo>
                  <a:lnTo>
                    <a:pt x="314" y="158"/>
                  </a:lnTo>
                  <a:lnTo>
                    <a:pt x="357" y="183"/>
                  </a:lnTo>
                  <a:lnTo>
                    <a:pt x="400" y="205"/>
                  </a:lnTo>
                  <a:lnTo>
                    <a:pt x="438" y="227"/>
                  </a:lnTo>
                  <a:lnTo>
                    <a:pt x="472" y="247"/>
                  </a:lnTo>
                  <a:lnTo>
                    <a:pt x="503" y="265"/>
                  </a:lnTo>
                  <a:lnTo>
                    <a:pt x="528" y="281"/>
                  </a:lnTo>
                  <a:lnTo>
                    <a:pt x="550" y="295"/>
                  </a:lnTo>
                  <a:lnTo>
                    <a:pt x="567" y="308"/>
                  </a:lnTo>
                  <a:lnTo>
                    <a:pt x="578" y="317"/>
                  </a:lnTo>
                  <a:lnTo>
                    <a:pt x="585" y="326"/>
                  </a:lnTo>
                  <a:lnTo>
                    <a:pt x="586" y="332"/>
                  </a:lnTo>
                  <a:lnTo>
                    <a:pt x="632" y="352"/>
                  </a:lnTo>
                  <a:close/>
                </a:path>
              </a:pathLst>
            </a:custGeom>
            <a:solidFill>
              <a:srgbClr val="65C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8" name="Freeform 25"/>
            <p:cNvSpPr>
              <a:spLocks/>
            </p:cNvSpPr>
            <p:nvPr/>
          </p:nvSpPr>
          <p:spPr bwMode="auto">
            <a:xfrm>
              <a:off x="1152" y="1775"/>
              <a:ext cx="588" cy="164"/>
            </a:xfrm>
            <a:custGeom>
              <a:avLst/>
              <a:gdLst>
                <a:gd name="T0" fmla="*/ 2 w 588"/>
                <a:gd name="T1" fmla="*/ 0 h 328"/>
                <a:gd name="T2" fmla="*/ 57 w 588"/>
                <a:gd name="T3" fmla="*/ 1 h 328"/>
                <a:gd name="T4" fmla="*/ 111 w 588"/>
                <a:gd name="T5" fmla="*/ 2 h 328"/>
                <a:gd name="T6" fmla="*/ 164 w 588"/>
                <a:gd name="T7" fmla="*/ 3 h 328"/>
                <a:gd name="T8" fmla="*/ 217 w 588"/>
                <a:gd name="T9" fmla="*/ 4 h 328"/>
                <a:gd name="T10" fmla="*/ 267 w 588"/>
                <a:gd name="T11" fmla="*/ 5 h 328"/>
                <a:gd name="T12" fmla="*/ 316 w 588"/>
                <a:gd name="T13" fmla="*/ 5 h 328"/>
                <a:gd name="T14" fmla="*/ 359 w 588"/>
                <a:gd name="T15" fmla="*/ 6 h 328"/>
                <a:gd name="T16" fmla="*/ 402 w 588"/>
                <a:gd name="T17" fmla="*/ 7 h 328"/>
                <a:gd name="T18" fmla="*/ 440 w 588"/>
                <a:gd name="T19" fmla="*/ 7 h 328"/>
                <a:gd name="T20" fmla="*/ 474 w 588"/>
                <a:gd name="T21" fmla="*/ 8 h 328"/>
                <a:gd name="T22" fmla="*/ 505 w 588"/>
                <a:gd name="T23" fmla="*/ 9 h 328"/>
                <a:gd name="T24" fmla="*/ 530 w 588"/>
                <a:gd name="T25" fmla="*/ 9 h 328"/>
                <a:gd name="T26" fmla="*/ 552 w 588"/>
                <a:gd name="T27" fmla="*/ 10 h 328"/>
                <a:gd name="T28" fmla="*/ 569 w 588"/>
                <a:gd name="T29" fmla="*/ 10 h 328"/>
                <a:gd name="T30" fmla="*/ 580 w 588"/>
                <a:gd name="T31" fmla="*/ 10 h 328"/>
                <a:gd name="T32" fmla="*/ 587 w 588"/>
                <a:gd name="T33" fmla="*/ 11 h 328"/>
                <a:gd name="T34" fmla="*/ 588 w 588"/>
                <a:gd name="T35" fmla="*/ 11 h 328"/>
                <a:gd name="T36" fmla="*/ 539 w 588"/>
                <a:gd name="T37" fmla="*/ 10 h 328"/>
                <a:gd name="T38" fmla="*/ 537 w 588"/>
                <a:gd name="T39" fmla="*/ 10 h 328"/>
                <a:gd name="T40" fmla="*/ 530 w 588"/>
                <a:gd name="T41" fmla="*/ 10 h 328"/>
                <a:gd name="T42" fmla="*/ 519 w 588"/>
                <a:gd name="T43" fmla="*/ 9 h 328"/>
                <a:gd name="T44" fmla="*/ 501 w 588"/>
                <a:gd name="T45" fmla="*/ 9 h 328"/>
                <a:gd name="T46" fmla="*/ 480 w 588"/>
                <a:gd name="T47" fmla="*/ 8 h 328"/>
                <a:gd name="T48" fmla="*/ 453 w 588"/>
                <a:gd name="T49" fmla="*/ 8 h 328"/>
                <a:gd name="T50" fmla="*/ 422 w 588"/>
                <a:gd name="T51" fmla="*/ 7 h 328"/>
                <a:gd name="T52" fmla="*/ 386 w 588"/>
                <a:gd name="T53" fmla="*/ 7 h 328"/>
                <a:gd name="T54" fmla="*/ 347 w 588"/>
                <a:gd name="T55" fmla="*/ 6 h 328"/>
                <a:gd name="T56" fmla="*/ 304 w 588"/>
                <a:gd name="T57" fmla="*/ 5 h 328"/>
                <a:gd name="T58" fmla="*/ 258 w 588"/>
                <a:gd name="T59" fmla="*/ 5 h 328"/>
                <a:gd name="T60" fmla="*/ 210 w 588"/>
                <a:gd name="T61" fmla="*/ 4 h 328"/>
                <a:gd name="T62" fmla="*/ 160 w 588"/>
                <a:gd name="T63" fmla="*/ 3 h 328"/>
                <a:gd name="T64" fmla="*/ 108 w 588"/>
                <a:gd name="T65" fmla="*/ 2 h 328"/>
                <a:gd name="T66" fmla="*/ 54 w 588"/>
                <a:gd name="T67" fmla="*/ 1 h 328"/>
                <a:gd name="T68" fmla="*/ 0 w 588"/>
                <a:gd name="T69" fmla="*/ 1 h 328"/>
                <a:gd name="T70" fmla="*/ 2 w 588"/>
                <a:gd name="T71" fmla="*/ 0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8" h="328">
                  <a:moveTo>
                    <a:pt x="2" y="0"/>
                  </a:moveTo>
                  <a:lnTo>
                    <a:pt x="57" y="27"/>
                  </a:lnTo>
                  <a:lnTo>
                    <a:pt x="111" y="53"/>
                  </a:lnTo>
                  <a:lnTo>
                    <a:pt x="164" y="80"/>
                  </a:lnTo>
                  <a:lnTo>
                    <a:pt x="217" y="105"/>
                  </a:lnTo>
                  <a:lnTo>
                    <a:pt x="267" y="130"/>
                  </a:lnTo>
                  <a:lnTo>
                    <a:pt x="316" y="154"/>
                  </a:lnTo>
                  <a:lnTo>
                    <a:pt x="359" y="179"/>
                  </a:lnTo>
                  <a:lnTo>
                    <a:pt x="402" y="201"/>
                  </a:lnTo>
                  <a:lnTo>
                    <a:pt x="440" y="223"/>
                  </a:lnTo>
                  <a:lnTo>
                    <a:pt x="474" y="243"/>
                  </a:lnTo>
                  <a:lnTo>
                    <a:pt x="505" y="261"/>
                  </a:lnTo>
                  <a:lnTo>
                    <a:pt x="530" y="277"/>
                  </a:lnTo>
                  <a:lnTo>
                    <a:pt x="552" y="291"/>
                  </a:lnTo>
                  <a:lnTo>
                    <a:pt x="569" y="304"/>
                  </a:lnTo>
                  <a:lnTo>
                    <a:pt x="580" y="313"/>
                  </a:lnTo>
                  <a:lnTo>
                    <a:pt x="587" y="322"/>
                  </a:lnTo>
                  <a:lnTo>
                    <a:pt x="588" y="328"/>
                  </a:lnTo>
                  <a:lnTo>
                    <a:pt x="539" y="304"/>
                  </a:lnTo>
                  <a:lnTo>
                    <a:pt x="537" y="299"/>
                  </a:lnTo>
                  <a:lnTo>
                    <a:pt x="530" y="291"/>
                  </a:lnTo>
                  <a:lnTo>
                    <a:pt x="519" y="281"/>
                  </a:lnTo>
                  <a:lnTo>
                    <a:pt x="501" y="268"/>
                  </a:lnTo>
                  <a:lnTo>
                    <a:pt x="480" y="253"/>
                  </a:lnTo>
                  <a:lnTo>
                    <a:pt x="453" y="237"/>
                  </a:lnTo>
                  <a:lnTo>
                    <a:pt x="422" y="219"/>
                  </a:lnTo>
                  <a:lnTo>
                    <a:pt x="386" y="199"/>
                  </a:lnTo>
                  <a:lnTo>
                    <a:pt x="347" y="177"/>
                  </a:lnTo>
                  <a:lnTo>
                    <a:pt x="304" y="154"/>
                  </a:lnTo>
                  <a:lnTo>
                    <a:pt x="258" y="130"/>
                  </a:lnTo>
                  <a:lnTo>
                    <a:pt x="210" y="105"/>
                  </a:lnTo>
                  <a:lnTo>
                    <a:pt x="160" y="81"/>
                  </a:lnTo>
                  <a:lnTo>
                    <a:pt x="108" y="56"/>
                  </a:lnTo>
                  <a:lnTo>
                    <a:pt x="54" y="2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D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29" name="Freeform 26"/>
            <p:cNvSpPr>
              <a:spLocks/>
            </p:cNvSpPr>
            <p:nvPr/>
          </p:nvSpPr>
          <p:spPr bwMode="auto">
            <a:xfrm>
              <a:off x="1151" y="1777"/>
              <a:ext cx="540" cy="150"/>
            </a:xfrm>
            <a:custGeom>
              <a:avLst/>
              <a:gdLst>
                <a:gd name="T0" fmla="*/ 540 w 540"/>
                <a:gd name="T1" fmla="*/ 10 h 300"/>
                <a:gd name="T2" fmla="*/ 538 w 540"/>
                <a:gd name="T3" fmla="*/ 10 h 300"/>
                <a:gd name="T4" fmla="*/ 531 w 540"/>
                <a:gd name="T5" fmla="*/ 9 h 300"/>
                <a:gd name="T6" fmla="*/ 520 w 540"/>
                <a:gd name="T7" fmla="*/ 9 h 300"/>
                <a:gd name="T8" fmla="*/ 502 w 540"/>
                <a:gd name="T9" fmla="*/ 9 h 300"/>
                <a:gd name="T10" fmla="*/ 481 w 540"/>
                <a:gd name="T11" fmla="*/ 8 h 300"/>
                <a:gd name="T12" fmla="*/ 454 w 540"/>
                <a:gd name="T13" fmla="*/ 8 h 300"/>
                <a:gd name="T14" fmla="*/ 423 w 540"/>
                <a:gd name="T15" fmla="*/ 7 h 300"/>
                <a:gd name="T16" fmla="*/ 387 w 540"/>
                <a:gd name="T17" fmla="*/ 7 h 300"/>
                <a:gd name="T18" fmla="*/ 348 w 540"/>
                <a:gd name="T19" fmla="*/ 6 h 300"/>
                <a:gd name="T20" fmla="*/ 305 w 540"/>
                <a:gd name="T21" fmla="*/ 5 h 300"/>
                <a:gd name="T22" fmla="*/ 259 w 540"/>
                <a:gd name="T23" fmla="*/ 4 h 300"/>
                <a:gd name="T24" fmla="*/ 211 w 540"/>
                <a:gd name="T25" fmla="*/ 4 h 300"/>
                <a:gd name="T26" fmla="*/ 161 w 540"/>
                <a:gd name="T27" fmla="*/ 3 h 300"/>
                <a:gd name="T28" fmla="*/ 109 w 540"/>
                <a:gd name="T29" fmla="*/ 2 h 300"/>
                <a:gd name="T30" fmla="*/ 55 w 540"/>
                <a:gd name="T31" fmla="*/ 1 h 300"/>
                <a:gd name="T32" fmla="*/ 1 w 540"/>
                <a:gd name="T33" fmla="*/ 0 h 300"/>
                <a:gd name="T34" fmla="*/ 0 w 540"/>
                <a:gd name="T35" fmla="*/ 1 h 300"/>
                <a:gd name="T36" fmla="*/ 48 w 540"/>
                <a:gd name="T37" fmla="*/ 1 h 300"/>
                <a:gd name="T38" fmla="*/ 97 w 540"/>
                <a:gd name="T39" fmla="*/ 2 h 300"/>
                <a:gd name="T40" fmla="*/ 144 w 540"/>
                <a:gd name="T41" fmla="*/ 3 h 300"/>
                <a:gd name="T42" fmla="*/ 189 w 540"/>
                <a:gd name="T43" fmla="*/ 3 h 300"/>
                <a:gd name="T44" fmla="*/ 233 w 540"/>
                <a:gd name="T45" fmla="*/ 4 h 300"/>
                <a:gd name="T46" fmla="*/ 274 w 540"/>
                <a:gd name="T47" fmla="*/ 5 h 300"/>
                <a:gd name="T48" fmla="*/ 314 w 540"/>
                <a:gd name="T49" fmla="*/ 6 h 300"/>
                <a:gd name="T50" fmla="*/ 349 w 540"/>
                <a:gd name="T51" fmla="*/ 6 h 300"/>
                <a:gd name="T52" fmla="*/ 382 w 540"/>
                <a:gd name="T53" fmla="*/ 7 h 300"/>
                <a:gd name="T54" fmla="*/ 410 w 540"/>
                <a:gd name="T55" fmla="*/ 7 h 300"/>
                <a:gd name="T56" fmla="*/ 434 w 540"/>
                <a:gd name="T57" fmla="*/ 8 h 300"/>
                <a:gd name="T58" fmla="*/ 454 w 540"/>
                <a:gd name="T59" fmla="*/ 8 h 300"/>
                <a:gd name="T60" fmla="*/ 469 w 540"/>
                <a:gd name="T61" fmla="*/ 8 h 300"/>
                <a:gd name="T62" fmla="*/ 479 w 540"/>
                <a:gd name="T63" fmla="*/ 9 h 300"/>
                <a:gd name="T64" fmla="*/ 486 w 540"/>
                <a:gd name="T65" fmla="*/ 9 h 300"/>
                <a:gd name="T66" fmla="*/ 488 w 540"/>
                <a:gd name="T67" fmla="*/ 9 h 300"/>
                <a:gd name="T68" fmla="*/ 540 w 540"/>
                <a:gd name="T69" fmla="*/ 10 h 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0" h="300">
                  <a:moveTo>
                    <a:pt x="540" y="300"/>
                  </a:moveTo>
                  <a:lnTo>
                    <a:pt x="538" y="295"/>
                  </a:lnTo>
                  <a:lnTo>
                    <a:pt x="531" y="287"/>
                  </a:lnTo>
                  <a:lnTo>
                    <a:pt x="520" y="277"/>
                  </a:lnTo>
                  <a:lnTo>
                    <a:pt x="502" y="264"/>
                  </a:lnTo>
                  <a:lnTo>
                    <a:pt x="481" y="249"/>
                  </a:lnTo>
                  <a:lnTo>
                    <a:pt x="454" y="233"/>
                  </a:lnTo>
                  <a:lnTo>
                    <a:pt x="423" y="215"/>
                  </a:lnTo>
                  <a:lnTo>
                    <a:pt x="387" y="195"/>
                  </a:lnTo>
                  <a:lnTo>
                    <a:pt x="348" y="173"/>
                  </a:lnTo>
                  <a:lnTo>
                    <a:pt x="305" y="150"/>
                  </a:lnTo>
                  <a:lnTo>
                    <a:pt x="259" y="126"/>
                  </a:lnTo>
                  <a:lnTo>
                    <a:pt x="211" y="101"/>
                  </a:lnTo>
                  <a:lnTo>
                    <a:pt x="161" y="77"/>
                  </a:lnTo>
                  <a:lnTo>
                    <a:pt x="109" y="52"/>
                  </a:lnTo>
                  <a:lnTo>
                    <a:pt x="55" y="25"/>
                  </a:lnTo>
                  <a:lnTo>
                    <a:pt x="1" y="0"/>
                  </a:lnTo>
                  <a:lnTo>
                    <a:pt x="0" y="5"/>
                  </a:lnTo>
                  <a:lnTo>
                    <a:pt x="48" y="27"/>
                  </a:lnTo>
                  <a:lnTo>
                    <a:pt x="97" y="50"/>
                  </a:lnTo>
                  <a:lnTo>
                    <a:pt x="144" y="74"/>
                  </a:lnTo>
                  <a:lnTo>
                    <a:pt x="189" y="96"/>
                  </a:lnTo>
                  <a:lnTo>
                    <a:pt x="233" y="119"/>
                  </a:lnTo>
                  <a:lnTo>
                    <a:pt x="274" y="141"/>
                  </a:lnTo>
                  <a:lnTo>
                    <a:pt x="314" y="161"/>
                  </a:lnTo>
                  <a:lnTo>
                    <a:pt x="349" y="181"/>
                  </a:lnTo>
                  <a:lnTo>
                    <a:pt x="382" y="199"/>
                  </a:lnTo>
                  <a:lnTo>
                    <a:pt x="410" y="215"/>
                  </a:lnTo>
                  <a:lnTo>
                    <a:pt x="434" y="230"/>
                  </a:lnTo>
                  <a:lnTo>
                    <a:pt x="454" y="242"/>
                  </a:lnTo>
                  <a:lnTo>
                    <a:pt x="469" y="255"/>
                  </a:lnTo>
                  <a:lnTo>
                    <a:pt x="479" y="264"/>
                  </a:lnTo>
                  <a:lnTo>
                    <a:pt x="486" y="271"/>
                  </a:lnTo>
                  <a:lnTo>
                    <a:pt x="488" y="275"/>
                  </a:lnTo>
                  <a:lnTo>
                    <a:pt x="540" y="300"/>
                  </a:lnTo>
                  <a:close/>
                </a:path>
              </a:pathLst>
            </a:custGeom>
            <a:solidFill>
              <a:srgbClr val="76C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0" name="Freeform 27"/>
            <p:cNvSpPr>
              <a:spLocks/>
            </p:cNvSpPr>
            <p:nvPr/>
          </p:nvSpPr>
          <p:spPr bwMode="auto">
            <a:xfrm>
              <a:off x="1150" y="1780"/>
              <a:ext cx="489" cy="134"/>
            </a:xfrm>
            <a:custGeom>
              <a:avLst/>
              <a:gdLst>
                <a:gd name="T0" fmla="*/ 1 w 489"/>
                <a:gd name="T1" fmla="*/ 0 h 270"/>
                <a:gd name="T2" fmla="*/ 49 w 489"/>
                <a:gd name="T3" fmla="*/ 0 h 270"/>
                <a:gd name="T4" fmla="*/ 98 w 489"/>
                <a:gd name="T5" fmla="*/ 1 h 270"/>
                <a:gd name="T6" fmla="*/ 145 w 489"/>
                <a:gd name="T7" fmla="*/ 2 h 270"/>
                <a:gd name="T8" fmla="*/ 190 w 489"/>
                <a:gd name="T9" fmla="*/ 2 h 270"/>
                <a:gd name="T10" fmla="*/ 234 w 489"/>
                <a:gd name="T11" fmla="*/ 3 h 270"/>
                <a:gd name="T12" fmla="*/ 275 w 489"/>
                <a:gd name="T13" fmla="*/ 4 h 270"/>
                <a:gd name="T14" fmla="*/ 315 w 489"/>
                <a:gd name="T15" fmla="*/ 4 h 270"/>
                <a:gd name="T16" fmla="*/ 350 w 489"/>
                <a:gd name="T17" fmla="*/ 5 h 270"/>
                <a:gd name="T18" fmla="*/ 383 w 489"/>
                <a:gd name="T19" fmla="*/ 6 h 270"/>
                <a:gd name="T20" fmla="*/ 411 w 489"/>
                <a:gd name="T21" fmla="*/ 6 h 270"/>
                <a:gd name="T22" fmla="*/ 435 w 489"/>
                <a:gd name="T23" fmla="*/ 7 h 270"/>
                <a:gd name="T24" fmla="*/ 455 w 489"/>
                <a:gd name="T25" fmla="*/ 7 h 270"/>
                <a:gd name="T26" fmla="*/ 470 w 489"/>
                <a:gd name="T27" fmla="*/ 7 h 270"/>
                <a:gd name="T28" fmla="*/ 480 w 489"/>
                <a:gd name="T29" fmla="*/ 8 h 270"/>
                <a:gd name="T30" fmla="*/ 487 w 489"/>
                <a:gd name="T31" fmla="*/ 8 h 270"/>
                <a:gd name="T32" fmla="*/ 489 w 489"/>
                <a:gd name="T33" fmla="*/ 8 h 270"/>
                <a:gd name="T34" fmla="*/ 432 w 489"/>
                <a:gd name="T35" fmla="*/ 7 h 270"/>
                <a:gd name="T36" fmla="*/ 431 w 489"/>
                <a:gd name="T37" fmla="*/ 7 h 270"/>
                <a:gd name="T38" fmla="*/ 425 w 489"/>
                <a:gd name="T39" fmla="*/ 7 h 270"/>
                <a:gd name="T40" fmla="*/ 414 w 489"/>
                <a:gd name="T41" fmla="*/ 6 h 270"/>
                <a:gd name="T42" fmla="*/ 398 w 489"/>
                <a:gd name="T43" fmla="*/ 6 h 270"/>
                <a:gd name="T44" fmla="*/ 378 w 489"/>
                <a:gd name="T45" fmla="*/ 6 h 270"/>
                <a:gd name="T46" fmla="*/ 353 w 489"/>
                <a:gd name="T47" fmla="*/ 5 h 270"/>
                <a:gd name="T48" fmla="*/ 325 w 489"/>
                <a:gd name="T49" fmla="*/ 5 h 270"/>
                <a:gd name="T50" fmla="*/ 294 w 489"/>
                <a:gd name="T51" fmla="*/ 4 h 270"/>
                <a:gd name="T52" fmla="*/ 258 w 489"/>
                <a:gd name="T53" fmla="*/ 4 h 270"/>
                <a:gd name="T54" fmla="*/ 220 w 489"/>
                <a:gd name="T55" fmla="*/ 3 h 270"/>
                <a:gd name="T56" fmla="*/ 179 w 489"/>
                <a:gd name="T57" fmla="*/ 2 h 270"/>
                <a:gd name="T58" fmla="*/ 135 w 489"/>
                <a:gd name="T59" fmla="*/ 2 h 270"/>
                <a:gd name="T60" fmla="*/ 91 w 489"/>
                <a:gd name="T61" fmla="*/ 1 h 270"/>
                <a:gd name="T62" fmla="*/ 46 w 489"/>
                <a:gd name="T63" fmla="*/ 0 h 270"/>
                <a:gd name="T64" fmla="*/ 0 w 489"/>
                <a:gd name="T65" fmla="*/ 0 h 270"/>
                <a:gd name="T66" fmla="*/ 1 w 489"/>
                <a:gd name="T67" fmla="*/ 0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9" h="270">
                  <a:moveTo>
                    <a:pt x="1" y="0"/>
                  </a:moveTo>
                  <a:lnTo>
                    <a:pt x="49" y="22"/>
                  </a:lnTo>
                  <a:lnTo>
                    <a:pt x="98" y="45"/>
                  </a:lnTo>
                  <a:lnTo>
                    <a:pt x="145" y="69"/>
                  </a:lnTo>
                  <a:lnTo>
                    <a:pt x="190" y="91"/>
                  </a:lnTo>
                  <a:lnTo>
                    <a:pt x="234" y="114"/>
                  </a:lnTo>
                  <a:lnTo>
                    <a:pt x="275" y="136"/>
                  </a:lnTo>
                  <a:lnTo>
                    <a:pt x="315" y="156"/>
                  </a:lnTo>
                  <a:lnTo>
                    <a:pt x="350" y="176"/>
                  </a:lnTo>
                  <a:lnTo>
                    <a:pt x="383" y="194"/>
                  </a:lnTo>
                  <a:lnTo>
                    <a:pt x="411" y="210"/>
                  </a:lnTo>
                  <a:lnTo>
                    <a:pt x="435" y="225"/>
                  </a:lnTo>
                  <a:lnTo>
                    <a:pt x="455" y="237"/>
                  </a:lnTo>
                  <a:lnTo>
                    <a:pt x="470" y="250"/>
                  </a:lnTo>
                  <a:lnTo>
                    <a:pt x="480" y="259"/>
                  </a:lnTo>
                  <a:lnTo>
                    <a:pt x="487" y="266"/>
                  </a:lnTo>
                  <a:lnTo>
                    <a:pt x="489" y="270"/>
                  </a:lnTo>
                  <a:lnTo>
                    <a:pt x="432" y="244"/>
                  </a:lnTo>
                  <a:lnTo>
                    <a:pt x="431" y="239"/>
                  </a:lnTo>
                  <a:lnTo>
                    <a:pt x="425" y="234"/>
                  </a:lnTo>
                  <a:lnTo>
                    <a:pt x="414" y="223"/>
                  </a:lnTo>
                  <a:lnTo>
                    <a:pt x="398" y="212"/>
                  </a:lnTo>
                  <a:lnTo>
                    <a:pt x="378" y="199"/>
                  </a:lnTo>
                  <a:lnTo>
                    <a:pt x="353" y="185"/>
                  </a:lnTo>
                  <a:lnTo>
                    <a:pt x="325" y="168"/>
                  </a:lnTo>
                  <a:lnTo>
                    <a:pt x="294" y="150"/>
                  </a:lnTo>
                  <a:lnTo>
                    <a:pt x="258" y="132"/>
                  </a:lnTo>
                  <a:lnTo>
                    <a:pt x="220" y="112"/>
                  </a:lnTo>
                  <a:lnTo>
                    <a:pt x="179" y="91"/>
                  </a:lnTo>
                  <a:lnTo>
                    <a:pt x="135" y="69"/>
                  </a:lnTo>
                  <a:lnTo>
                    <a:pt x="91" y="47"/>
                  </a:lnTo>
                  <a:lnTo>
                    <a:pt x="46" y="25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D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1" name="Freeform 28"/>
            <p:cNvSpPr>
              <a:spLocks/>
            </p:cNvSpPr>
            <p:nvPr/>
          </p:nvSpPr>
          <p:spPr bwMode="auto">
            <a:xfrm>
              <a:off x="1148" y="1781"/>
              <a:ext cx="434" cy="121"/>
            </a:xfrm>
            <a:custGeom>
              <a:avLst/>
              <a:gdLst>
                <a:gd name="T0" fmla="*/ 434 w 434"/>
                <a:gd name="T1" fmla="*/ 8 h 240"/>
                <a:gd name="T2" fmla="*/ 433 w 434"/>
                <a:gd name="T3" fmla="*/ 8 h 240"/>
                <a:gd name="T4" fmla="*/ 427 w 434"/>
                <a:gd name="T5" fmla="*/ 8 h 240"/>
                <a:gd name="T6" fmla="*/ 416 w 434"/>
                <a:gd name="T7" fmla="*/ 7 h 240"/>
                <a:gd name="T8" fmla="*/ 400 w 434"/>
                <a:gd name="T9" fmla="*/ 7 h 240"/>
                <a:gd name="T10" fmla="*/ 380 w 434"/>
                <a:gd name="T11" fmla="*/ 7 h 240"/>
                <a:gd name="T12" fmla="*/ 355 w 434"/>
                <a:gd name="T13" fmla="*/ 6 h 240"/>
                <a:gd name="T14" fmla="*/ 327 w 434"/>
                <a:gd name="T15" fmla="*/ 6 h 240"/>
                <a:gd name="T16" fmla="*/ 296 w 434"/>
                <a:gd name="T17" fmla="*/ 5 h 240"/>
                <a:gd name="T18" fmla="*/ 260 w 434"/>
                <a:gd name="T19" fmla="*/ 5 h 240"/>
                <a:gd name="T20" fmla="*/ 222 w 434"/>
                <a:gd name="T21" fmla="*/ 4 h 240"/>
                <a:gd name="T22" fmla="*/ 181 w 434"/>
                <a:gd name="T23" fmla="*/ 3 h 240"/>
                <a:gd name="T24" fmla="*/ 137 w 434"/>
                <a:gd name="T25" fmla="*/ 3 h 240"/>
                <a:gd name="T26" fmla="*/ 93 w 434"/>
                <a:gd name="T27" fmla="*/ 2 h 240"/>
                <a:gd name="T28" fmla="*/ 48 w 434"/>
                <a:gd name="T29" fmla="*/ 1 h 240"/>
                <a:gd name="T30" fmla="*/ 2 w 434"/>
                <a:gd name="T31" fmla="*/ 0 h 240"/>
                <a:gd name="T32" fmla="*/ 0 w 434"/>
                <a:gd name="T33" fmla="*/ 1 h 240"/>
                <a:gd name="T34" fmla="*/ 43 w 434"/>
                <a:gd name="T35" fmla="*/ 1 h 240"/>
                <a:gd name="T36" fmla="*/ 85 w 434"/>
                <a:gd name="T37" fmla="*/ 2 h 240"/>
                <a:gd name="T38" fmla="*/ 126 w 434"/>
                <a:gd name="T39" fmla="*/ 3 h 240"/>
                <a:gd name="T40" fmla="*/ 165 w 434"/>
                <a:gd name="T41" fmla="*/ 3 h 240"/>
                <a:gd name="T42" fmla="*/ 202 w 434"/>
                <a:gd name="T43" fmla="*/ 4 h 240"/>
                <a:gd name="T44" fmla="*/ 236 w 434"/>
                <a:gd name="T45" fmla="*/ 4 h 240"/>
                <a:gd name="T46" fmla="*/ 267 w 434"/>
                <a:gd name="T47" fmla="*/ 5 h 240"/>
                <a:gd name="T48" fmla="*/ 296 w 434"/>
                <a:gd name="T49" fmla="*/ 5 h 240"/>
                <a:gd name="T50" fmla="*/ 320 w 434"/>
                <a:gd name="T51" fmla="*/ 6 h 240"/>
                <a:gd name="T52" fmla="*/ 339 w 434"/>
                <a:gd name="T53" fmla="*/ 6 h 240"/>
                <a:gd name="T54" fmla="*/ 355 w 434"/>
                <a:gd name="T55" fmla="*/ 7 h 240"/>
                <a:gd name="T56" fmla="*/ 366 w 434"/>
                <a:gd name="T57" fmla="*/ 7 h 240"/>
                <a:gd name="T58" fmla="*/ 372 w 434"/>
                <a:gd name="T59" fmla="*/ 7 h 240"/>
                <a:gd name="T60" fmla="*/ 373 w 434"/>
                <a:gd name="T61" fmla="*/ 7 h 240"/>
                <a:gd name="T62" fmla="*/ 434 w 434"/>
                <a:gd name="T63" fmla="*/ 8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4" h="240">
                  <a:moveTo>
                    <a:pt x="434" y="240"/>
                  </a:moveTo>
                  <a:lnTo>
                    <a:pt x="433" y="235"/>
                  </a:lnTo>
                  <a:lnTo>
                    <a:pt x="427" y="230"/>
                  </a:lnTo>
                  <a:lnTo>
                    <a:pt x="416" y="219"/>
                  </a:lnTo>
                  <a:lnTo>
                    <a:pt x="400" y="208"/>
                  </a:lnTo>
                  <a:lnTo>
                    <a:pt x="380" y="195"/>
                  </a:lnTo>
                  <a:lnTo>
                    <a:pt x="355" y="181"/>
                  </a:lnTo>
                  <a:lnTo>
                    <a:pt x="327" y="164"/>
                  </a:lnTo>
                  <a:lnTo>
                    <a:pt x="296" y="146"/>
                  </a:lnTo>
                  <a:lnTo>
                    <a:pt x="260" y="128"/>
                  </a:lnTo>
                  <a:lnTo>
                    <a:pt x="222" y="108"/>
                  </a:lnTo>
                  <a:lnTo>
                    <a:pt x="181" y="87"/>
                  </a:lnTo>
                  <a:lnTo>
                    <a:pt x="137" y="65"/>
                  </a:lnTo>
                  <a:lnTo>
                    <a:pt x="93" y="43"/>
                  </a:lnTo>
                  <a:lnTo>
                    <a:pt x="48" y="21"/>
                  </a:lnTo>
                  <a:lnTo>
                    <a:pt x="2" y="0"/>
                  </a:lnTo>
                  <a:lnTo>
                    <a:pt x="0" y="5"/>
                  </a:lnTo>
                  <a:lnTo>
                    <a:pt x="43" y="25"/>
                  </a:lnTo>
                  <a:lnTo>
                    <a:pt x="85" y="45"/>
                  </a:lnTo>
                  <a:lnTo>
                    <a:pt x="126" y="65"/>
                  </a:lnTo>
                  <a:lnTo>
                    <a:pt x="165" y="85"/>
                  </a:lnTo>
                  <a:lnTo>
                    <a:pt x="202" y="105"/>
                  </a:lnTo>
                  <a:lnTo>
                    <a:pt x="236" y="123"/>
                  </a:lnTo>
                  <a:lnTo>
                    <a:pt x="267" y="139"/>
                  </a:lnTo>
                  <a:lnTo>
                    <a:pt x="296" y="155"/>
                  </a:lnTo>
                  <a:lnTo>
                    <a:pt x="320" y="170"/>
                  </a:lnTo>
                  <a:lnTo>
                    <a:pt x="339" y="183"/>
                  </a:lnTo>
                  <a:lnTo>
                    <a:pt x="355" y="193"/>
                  </a:lnTo>
                  <a:lnTo>
                    <a:pt x="366" y="201"/>
                  </a:lnTo>
                  <a:lnTo>
                    <a:pt x="372" y="208"/>
                  </a:lnTo>
                  <a:lnTo>
                    <a:pt x="373" y="212"/>
                  </a:lnTo>
                  <a:lnTo>
                    <a:pt x="434" y="240"/>
                  </a:lnTo>
                  <a:close/>
                </a:path>
              </a:pathLst>
            </a:custGeom>
            <a:solidFill>
              <a:srgbClr val="86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2" name="Freeform 29"/>
            <p:cNvSpPr>
              <a:spLocks/>
            </p:cNvSpPr>
            <p:nvPr/>
          </p:nvSpPr>
          <p:spPr bwMode="auto">
            <a:xfrm>
              <a:off x="1147" y="1784"/>
              <a:ext cx="374" cy="103"/>
            </a:xfrm>
            <a:custGeom>
              <a:avLst/>
              <a:gdLst>
                <a:gd name="T0" fmla="*/ 1 w 374"/>
                <a:gd name="T1" fmla="*/ 0 h 207"/>
                <a:gd name="T2" fmla="*/ 44 w 374"/>
                <a:gd name="T3" fmla="*/ 0 h 207"/>
                <a:gd name="T4" fmla="*/ 86 w 374"/>
                <a:gd name="T5" fmla="*/ 1 h 207"/>
                <a:gd name="T6" fmla="*/ 127 w 374"/>
                <a:gd name="T7" fmla="*/ 1 h 207"/>
                <a:gd name="T8" fmla="*/ 166 w 374"/>
                <a:gd name="T9" fmla="*/ 2 h 207"/>
                <a:gd name="T10" fmla="*/ 203 w 374"/>
                <a:gd name="T11" fmla="*/ 3 h 207"/>
                <a:gd name="T12" fmla="*/ 237 w 374"/>
                <a:gd name="T13" fmla="*/ 3 h 207"/>
                <a:gd name="T14" fmla="*/ 268 w 374"/>
                <a:gd name="T15" fmla="*/ 4 h 207"/>
                <a:gd name="T16" fmla="*/ 297 w 374"/>
                <a:gd name="T17" fmla="*/ 4 h 207"/>
                <a:gd name="T18" fmla="*/ 321 w 374"/>
                <a:gd name="T19" fmla="*/ 5 h 207"/>
                <a:gd name="T20" fmla="*/ 340 w 374"/>
                <a:gd name="T21" fmla="*/ 5 h 207"/>
                <a:gd name="T22" fmla="*/ 356 w 374"/>
                <a:gd name="T23" fmla="*/ 5 h 207"/>
                <a:gd name="T24" fmla="*/ 367 w 374"/>
                <a:gd name="T25" fmla="*/ 6 h 207"/>
                <a:gd name="T26" fmla="*/ 373 w 374"/>
                <a:gd name="T27" fmla="*/ 6 h 207"/>
                <a:gd name="T28" fmla="*/ 374 w 374"/>
                <a:gd name="T29" fmla="*/ 6 h 207"/>
                <a:gd name="T30" fmla="*/ 311 w 374"/>
                <a:gd name="T31" fmla="*/ 5 h 207"/>
                <a:gd name="T32" fmla="*/ 309 w 374"/>
                <a:gd name="T33" fmla="*/ 5 h 207"/>
                <a:gd name="T34" fmla="*/ 302 w 374"/>
                <a:gd name="T35" fmla="*/ 5 h 207"/>
                <a:gd name="T36" fmla="*/ 292 w 374"/>
                <a:gd name="T37" fmla="*/ 4 h 207"/>
                <a:gd name="T38" fmla="*/ 277 w 374"/>
                <a:gd name="T39" fmla="*/ 4 h 207"/>
                <a:gd name="T40" fmla="*/ 258 w 374"/>
                <a:gd name="T41" fmla="*/ 4 h 207"/>
                <a:gd name="T42" fmla="*/ 234 w 374"/>
                <a:gd name="T43" fmla="*/ 3 h 207"/>
                <a:gd name="T44" fmla="*/ 209 w 374"/>
                <a:gd name="T45" fmla="*/ 3 h 207"/>
                <a:gd name="T46" fmla="*/ 179 w 374"/>
                <a:gd name="T47" fmla="*/ 2 h 207"/>
                <a:gd name="T48" fmla="*/ 147 w 374"/>
                <a:gd name="T49" fmla="*/ 2 h 207"/>
                <a:gd name="T50" fmla="*/ 111 w 374"/>
                <a:gd name="T51" fmla="*/ 1 h 207"/>
                <a:gd name="T52" fmla="*/ 76 w 374"/>
                <a:gd name="T53" fmla="*/ 1 h 207"/>
                <a:gd name="T54" fmla="*/ 38 w 374"/>
                <a:gd name="T55" fmla="*/ 0 h 207"/>
                <a:gd name="T56" fmla="*/ 0 w 374"/>
                <a:gd name="T57" fmla="*/ 0 h 207"/>
                <a:gd name="T58" fmla="*/ 1 w 374"/>
                <a:gd name="T59" fmla="*/ 0 h 2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4" h="207">
                  <a:moveTo>
                    <a:pt x="1" y="0"/>
                  </a:moveTo>
                  <a:lnTo>
                    <a:pt x="44" y="20"/>
                  </a:lnTo>
                  <a:lnTo>
                    <a:pt x="86" y="40"/>
                  </a:lnTo>
                  <a:lnTo>
                    <a:pt x="127" y="60"/>
                  </a:lnTo>
                  <a:lnTo>
                    <a:pt x="166" y="80"/>
                  </a:lnTo>
                  <a:lnTo>
                    <a:pt x="203" y="100"/>
                  </a:lnTo>
                  <a:lnTo>
                    <a:pt x="237" y="118"/>
                  </a:lnTo>
                  <a:lnTo>
                    <a:pt x="268" y="134"/>
                  </a:lnTo>
                  <a:lnTo>
                    <a:pt x="297" y="150"/>
                  </a:lnTo>
                  <a:lnTo>
                    <a:pt x="321" y="165"/>
                  </a:lnTo>
                  <a:lnTo>
                    <a:pt x="340" y="178"/>
                  </a:lnTo>
                  <a:lnTo>
                    <a:pt x="356" y="188"/>
                  </a:lnTo>
                  <a:lnTo>
                    <a:pt x="367" y="196"/>
                  </a:lnTo>
                  <a:lnTo>
                    <a:pt x="373" y="203"/>
                  </a:lnTo>
                  <a:lnTo>
                    <a:pt x="374" y="207"/>
                  </a:lnTo>
                  <a:lnTo>
                    <a:pt x="311" y="178"/>
                  </a:lnTo>
                  <a:lnTo>
                    <a:pt x="309" y="174"/>
                  </a:lnTo>
                  <a:lnTo>
                    <a:pt x="302" y="167"/>
                  </a:lnTo>
                  <a:lnTo>
                    <a:pt x="292" y="159"/>
                  </a:lnTo>
                  <a:lnTo>
                    <a:pt x="277" y="149"/>
                  </a:lnTo>
                  <a:lnTo>
                    <a:pt x="258" y="138"/>
                  </a:lnTo>
                  <a:lnTo>
                    <a:pt x="234" y="123"/>
                  </a:lnTo>
                  <a:lnTo>
                    <a:pt x="209" y="109"/>
                  </a:lnTo>
                  <a:lnTo>
                    <a:pt x="179" y="92"/>
                  </a:lnTo>
                  <a:lnTo>
                    <a:pt x="147" y="76"/>
                  </a:lnTo>
                  <a:lnTo>
                    <a:pt x="111" y="58"/>
                  </a:lnTo>
                  <a:lnTo>
                    <a:pt x="76" y="40"/>
                  </a:lnTo>
                  <a:lnTo>
                    <a:pt x="38" y="22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3" name="Freeform 30"/>
            <p:cNvSpPr>
              <a:spLocks/>
            </p:cNvSpPr>
            <p:nvPr/>
          </p:nvSpPr>
          <p:spPr bwMode="auto">
            <a:xfrm>
              <a:off x="1145" y="1786"/>
              <a:ext cx="313" cy="87"/>
            </a:xfrm>
            <a:custGeom>
              <a:avLst/>
              <a:gdLst>
                <a:gd name="T0" fmla="*/ 313 w 313"/>
                <a:gd name="T1" fmla="*/ 6 h 174"/>
                <a:gd name="T2" fmla="*/ 311 w 313"/>
                <a:gd name="T3" fmla="*/ 6 h 174"/>
                <a:gd name="T4" fmla="*/ 304 w 313"/>
                <a:gd name="T5" fmla="*/ 6 h 174"/>
                <a:gd name="T6" fmla="*/ 294 w 313"/>
                <a:gd name="T7" fmla="*/ 5 h 174"/>
                <a:gd name="T8" fmla="*/ 279 w 313"/>
                <a:gd name="T9" fmla="*/ 5 h 174"/>
                <a:gd name="T10" fmla="*/ 260 w 313"/>
                <a:gd name="T11" fmla="*/ 5 h 174"/>
                <a:gd name="T12" fmla="*/ 236 w 313"/>
                <a:gd name="T13" fmla="*/ 4 h 174"/>
                <a:gd name="T14" fmla="*/ 211 w 313"/>
                <a:gd name="T15" fmla="*/ 4 h 174"/>
                <a:gd name="T16" fmla="*/ 181 w 313"/>
                <a:gd name="T17" fmla="*/ 3 h 174"/>
                <a:gd name="T18" fmla="*/ 149 w 313"/>
                <a:gd name="T19" fmla="*/ 3 h 174"/>
                <a:gd name="T20" fmla="*/ 113 w 313"/>
                <a:gd name="T21" fmla="*/ 2 h 174"/>
                <a:gd name="T22" fmla="*/ 78 w 313"/>
                <a:gd name="T23" fmla="*/ 2 h 174"/>
                <a:gd name="T24" fmla="*/ 40 w 313"/>
                <a:gd name="T25" fmla="*/ 1 h 174"/>
                <a:gd name="T26" fmla="*/ 2 w 313"/>
                <a:gd name="T27" fmla="*/ 0 h 174"/>
                <a:gd name="T28" fmla="*/ 0 w 313"/>
                <a:gd name="T29" fmla="*/ 1 h 174"/>
                <a:gd name="T30" fmla="*/ 36 w 313"/>
                <a:gd name="T31" fmla="*/ 1 h 174"/>
                <a:gd name="T32" fmla="*/ 70 w 313"/>
                <a:gd name="T33" fmla="*/ 2 h 174"/>
                <a:gd name="T34" fmla="*/ 102 w 313"/>
                <a:gd name="T35" fmla="*/ 2 h 174"/>
                <a:gd name="T36" fmla="*/ 133 w 313"/>
                <a:gd name="T37" fmla="*/ 3 h 174"/>
                <a:gd name="T38" fmla="*/ 161 w 313"/>
                <a:gd name="T39" fmla="*/ 3 h 174"/>
                <a:gd name="T40" fmla="*/ 185 w 313"/>
                <a:gd name="T41" fmla="*/ 4 h 174"/>
                <a:gd name="T42" fmla="*/ 207 w 313"/>
                <a:gd name="T43" fmla="*/ 4 h 174"/>
                <a:gd name="T44" fmla="*/ 222 w 313"/>
                <a:gd name="T45" fmla="*/ 4 h 174"/>
                <a:gd name="T46" fmla="*/ 234 w 313"/>
                <a:gd name="T47" fmla="*/ 5 h 174"/>
                <a:gd name="T48" fmla="*/ 241 w 313"/>
                <a:gd name="T49" fmla="*/ 5 h 174"/>
                <a:gd name="T50" fmla="*/ 242 w 313"/>
                <a:gd name="T51" fmla="*/ 5 h 174"/>
                <a:gd name="T52" fmla="*/ 313 w 313"/>
                <a:gd name="T53" fmla="*/ 6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3" h="174">
                  <a:moveTo>
                    <a:pt x="313" y="174"/>
                  </a:moveTo>
                  <a:lnTo>
                    <a:pt x="311" y="170"/>
                  </a:lnTo>
                  <a:lnTo>
                    <a:pt x="304" y="163"/>
                  </a:lnTo>
                  <a:lnTo>
                    <a:pt x="294" y="155"/>
                  </a:lnTo>
                  <a:lnTo>
                    <a:pt x="279" y="145"/>
                  </a:lnTo>
                  <a:lnTo>
                    <a:pt x="260" y="134"/>
                  </a:lnTo>
                  <a:lnTo>
                    <a:pt x="236" y="119"/>
                  </a:lnTo>
                  <a:lnTo>
                    <a:pt x="211" y="105"/>
                  </a:lnTo>
                  <a:lnTo>
                    <a:pt x="181" y="88"/>
                  </a:lnTo>
                  <a:lnTo>
                    <a:pt x="149" y="72"/>
                  </a:lnTo>
                  <a:lnTo>
                    <a:pt x="113" y="54"/>
                  </a:lnTo>
                  <a:lnTo>
                    <a:pt x="78" y="36"/>
                  </a:lnTo>
                  <a:lnTo>
                    <a:pt x="40" y="18"/>
                  </a:lnTo>
                  <a:lnTo>
                    <a:pt x="2" y="0"/>
                  </a:lnTo>
                  <a:lnTo>
                    <a:pt x="0" y="5"/>
                  </a:lnTo>
                  <a:lnTo>
                    <a:pt x="36" y="23"/>
                  </a:lnTo>
                  <a:lnTo>
                    <a:pt x="70" y="40"/>
                  </a:lnTo>
                  <a:lnTo>
                    <a:pt x="102" y="56"/>
                  </a:lnTo>
                  <a:lnTo>
                    <a:pt x="133" y="72"/>
                  </a:lnTo>
                  <a:lnTo>
                    <a:pt x="161" y="87"/>
                  </a:lnTo>
                  <a:lnTo>
                    <a:pt x="185" y="99"/>
                  </a:lnTo>
                  <a:lnTo>
                    <a:pt x="207" y="112"/>
                  </a:lnTo>
                  <a:lnTo>
                    <a:pt x="222" y="123"/>
                  </a:lnTo>
                  <a:lnTo>
                    <a:pt x="234" y="130"/>
                  </a:lnTo>
                  <a:lnTo>
                    <a:pt x="241" y="137"/>
                  </a:lnTo>
                  <a:lnTo>
                    <a:pt x="242" y="141"/>
                  </a:lnTo>
                  <a:lnTo>
                    <a:pt x="313" y="174"/>
                  </a:lnTo>
                  <a:close/>
                </a:path>
              </a:pathLst>
            </a:custGeom>
            <a:solidFill>
              <a:srgbClr val="96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4" name="Freeform 31"/>
            <p:cNvSpPr>
              <a:spLocks/>
            </p:cNvSpPr>
            <p:nvPr/>
          </p:nvSpPr>
          <p:spPr bwMode="auto">
            <a:xfrm>
              <a:off x="1144" y="1789"/>
              <a:ext cx="243" cy="67"/>
            </a:xfrm>
            <a:custGeom>
              <a:avLst/>
              <a:gdLst>
                <a:gd name="T0" fmla="*/ 1 w 243"/>
                <a:gd name="T1" fmla="*/ 0 h 136"/>
                <a:gd name="T2" fmla="*/ 37 w 243"/>
                <a:gd name="T3" fmla="*/ 0 h 136"/>
                <a:gd name="T4" fmla="*/ 71 w 243"/>
                <a:gd name="T5" fmla="*/ 1 h 136"/>
                <a:gd name="T6" fmla="*/ 103 w 243"/>
                <a:gd name="T7" fmla="*/ 1 h 136"/>
                <a:gd name="T8" fmla="*/ 134 w 243"/>
                <a:gd name="T9" fmla="*/ 2 h 136"/>
                <a:gd name="T10" fmla="*/ 162 w 243"/>
                <a:gd name="T11" fmla="*/ 2 h 136"/>
                <a:gd name="T12" fmla="*/ 186 w 243"/>
                <a:gd name="T13" fmla="*/ 2 h 136"/>
                <a:gd name="T14" fmla="*/ 208 w 243"/>
                <a:gd name="T15" fmla="*/ 3 h 136"/>
                <a:gd name="T16" fmla="*/ 223 w 243"/>
                <a:gd name="T17" fmla="*/ 3 h 136"/>
                <a:gd name="T18" fmla="*/ 235 w 243"/>
                <a:gd name="T19" fmla="*/ 3 h 136"/>
                <a:gd name="T20" fmla="*/ 242 w 243"/>
                <a:gd name="T21" fmla="*/ 4 h 136"/>
                <a:gd name="T22" fmla="*/ 243 w 243"/>
                <a:gd name="T23" fmla="*/ 4 h 136"/>
                <a:gd name="T24" fmla="*/ 168 w 243"/>
                <a:gd name="T25" fmla="*/ 3 h 136"/>
                <a:gd name="T26" fmla="*/ 167 w 243"/>
                <a:gd name="T27" fmla="*/ 2 h 136"/>
                <a:gd name="T28" fmla="*/ 160 w 243"/>
                <a:gd name="T29" fmla="*/ 2 h 136"/>
                <a:gd name="T30" fmla="*/ 147 w 243"/>
                <a:gd name="T31" fmla="*/ 2 h 136"/>
                <a:gd name="T32" fmla="*/ 130 w 243"/>
                <a:gd name="T33" fmla="*/ 2 h 136"/>
                <a:gd name="T34" fmla="*/ 109 w 243"/>
                <a:gd name="T35" fmla="*/ 1 h 136"/>
                <a:gd name="T36" fmla="*/ 85 w 243"/>
                <a:gd name="T37" fmla="*/ 1 h 136"/>
                <a:gd name="T38" fmla="*/ 58 w 243"/>
                <a:gd name="T39" fmla="*/ 1 h 136"/>
                <a:gd name="T40" fmla="*/ 30 w 243"/>
                <a:gd name="T41" fmla="*/ 0 h 136"/>
                <a:gd name="T42" fmla="*/ 0 w 243"/>
                <a:gd name="T43" fmla="*/ 0 h 136"/>
                <a:gd name="T44" fmla="*/ 1 w 243"/>
                <a:gd name="T45" fmla="*/ 0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136">
                  <a:moveTo>
                    <a:pt x="1" y="0"/>
                  </a:moveTo>
                  <a:lnTo>
                    <a:pt x="37" y="18"/>
                  </a:lnTo>
                  <a:lnTo>
                    <a:pt x="71" y="35"/>
                  </a:lnTo>
                  <a:lnTo>
                    <a:pt x="103" y="51"/>
                  </a:lnTo>
                  <a:lnTo>
                    <a:pt x="134" y="67"/>
                  </a:lnTo>
                  <a:lnTo>
                    <a:pt x="162" y="82"/>
                  </a:lnTo>
                  <a:lnTo>
                    <a:pt x="186" y="94"/>
                  </a:lnTo>
                  <a:lnTo>
                    <a:pt x="208" y="107"/>
                  </a:lnTo>
                  <a:lnTo>
                    <a:pt x="223" y="118"/>
                  </a:lnTo>
                  <a:lnTo>
                    <a:pt x="235" y="125"/>
                  </a:lnTo>
                  <a:lnTo>
                    <a:pt x="242" y="132"/>
                  </a:lnTo>
                  <a:lnTo>
                    <a:pt x="243" y="136"/>
                  </a:lnTo>
                  <a:lnTo>
                    <a:pt x="168" y="100"/>
                  </a:lnTo>
                  <a:lnTo>
                    <a:pt x="167" y="96"/>
                  </a:lnTo>
                  <a:lnTo>
                    <a:pt x="160" y="91"/>
                  </a:lnTo>
                  <a:lnTo>
                    <a:pt x="147" y="83"/>
                  </a:lnTo>
                  <a:lnTo>
                    <a:pt x="130" y="73"/>
                  </a:lnTo>
                  <a:lnTo>
                    <a:pt x="109" y="62"/>
                  </a:lnTo>
                  <a:lnTo>
                    <a:pt x="85" y="49"/>
                  </a:lnTo>
                  <a:lnTo>
                    <a:pt x="58" y="35"/>
                  </a:lnTo>
                  <a:lnTo>
                    <a:pt x="30" y="20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5" name="Freeform 32"/>
            <p:cNvSpPr>
              <a:spLocks/>
            </p:cNvSpPr>
            <p:nvPr/>
          </p:nvSpPr>
          <p:spPr bwMode="auto">
            <a:xfrm>
              <a:off x="1142" y="1792"/>
              <a:ext cx="170" cy="46"/>
            </a:xfrm>
            <a:custGeom>
              <a:avLst/>
              <a:gdLst>
                <a:gd name="T0" fmla="*/ 170 w 170"/>
                <a:gd name="T1" fmla="*/ 2 h 93"/>
                <a:gd name="T2" fmla="*/ 169 w 170"/>
                <a:gd name="T3" fmla="*/ 2 h 93"/>
                <a:gd name="T4" fmla="*/ 162 w 170"/>
                <a:gd name="T5" fmla="*/ 2 h 93"/>
                <a:gd name="T6" fmla="*/ 149 w 170"/>
                <a:gd name="T7" fmla="*/ 2 h 93"/>
                <a:gd name="T8" fmla="*/ 132 w 170"/>
                <a:gd name="T9" fmla="*/ 2 h 93"/>
                <a:gd name="T10" fmla="*/ 111 w 170"/>
                <a:gd name="T11" fmla="*/ 1 h 93"/>
                <a:gd name="T12" fmla="*/ 87 w 170"/>
                <a:gd name="T13" fmla="*/ 1 h 93"/>
                <a:gd name="T14" fmla="*/ 60 w 170"/>
                <a:gd name="T15" fmla="*/ 0 h 93"/>
                <a:gd name="T16" fmla="*/ 32 w 170"/>
                <a:gd name="T17" fmla="*/ 0 h 93"/>
                <a:gd name="T18" fmla="*/ 2 w 170"/>
                <a:gd name="T19" fmla="*/ 0 h 93"/>
                <a:gd name="T20" fmla="*/ 0 w 170"/>
                <a:gd name="T21" fmla="*/ 0 h 93"/>
                <a:gd name="T22" fmla="*/ 20 w 170"/>
                <a:gd name="T23" fmla="*/ 0 h 93"/>
                <a:gd name="T24" fmla="*/ 39 w 170"/>
                <a:gd name="T25" fmla="*/ 0 h 93"/>
                <a:gd name="T26" fmla="*/ 56 w 170"/>
                <a:gd name="T27" fmla="*/ 1 h 93"/>
                <a:gd name="T28" fmla="*/ 70 w 170"/>
                <a:gd name="T29" fmla="*/ 1 h 93"/>
                <a:gd name="T30" fmla="*/ 80 w 170"/>
                <a:gd name="T31" fmla="*/ 1 h 93"/>
                <a:gd name="T32" fmla="*/ 87 w 170"/>
                <a:gd name="T33" fmla="*/ 1 h 93"/>
                <a:gd name="T34" fmla="*/ 88 w 170"/>
                <a:gd name="T35" fmla="*/ 1 h 93"/>
                <a:gd name="T36" fmla="*/ 170 w 170"/>
                <a:gd name="T37" fmla="*/ 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0" h="93">
                  <a:moveTo>
                    <a:pt x="170" y="93"/>
                  </a:moveTo>
                  <a:lnTo>
                    <a:pt x="169" y="89"/>
                  </a:lnTo>
                  <a:lnTo>
                    <a:pt x="162" y="84"/>
                  </a:lnTo>
                  <a:lnTo>
                    <a:pt x="149" y="76"/>
                  </a:lnTo>
                  <a:lnTo>
                    <a:pt x="132" y="66"/>
                  </a:lnTo>
                  <a:lnTo>
                    <a:pt x="111" y="55"/>
                  </a:lnTo>
                  <a:lnTo>
                    <a:pt x="87" y="42"/>
                  </a:lnTo>
                  <a:lnTo>
                    <a:pt x="60" y="28"/>
                  </a:lnTo>
                  <a:lnTo>
                    <a:pt x="32" y="13"/>
                  </a:lnTo>
                  <a:lnTo>
                    <a:pt x="2" y="0"/>
                  </a:lnTo>
                  <a:lnTo>
                    <a:pt x="0" y="6"/>
                  </a:lnTo>
                  <a:lnTo>
                    <a:pt x="20" y="15"/>
                  </a:lnTo>
                  <a:lnTo>
                    <a:pt x="39" y="26"/>
                  </a:lnTo>
                  <a:lnTo>
                    <a:pt x="56" y="35"/>
                  </a:lnTo>
                  <a:lnTo>
                    <a:pt x="70" y="42"/>
                  </a:lnTo>
                  <a:lnTo>
                    <a:pt x="80" y="47"/>
                  </a:lnTo>
                  <a:lnTo>
                    <a:pt x="87" y="53"/>
                  </a:lnTo>
                  <a:lnTo>
                    <a:pt x="88" y="55"/>
                  </a:lnTo>
                  <a:lnTo>
                    <a:pt x="170" y="93"/>
                  </a:lnTo>
                  <a:close/>
                </a:path>
              </a:pathLst>
            </a:custGeom>
            <a:solidFill>
              <a:srgbClr val="A7F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6" name="Freeform 33"/>
            <p:cNvSpPr>
              <a:spLocks/>
            </p:cNvSpPr>
            <p:nvPr/>
          </p:nvSpPr>
          <p:spPr bwMode="auto">
            <a:xfrm>
              <a:off x="1140" y="1795"/>
              <a:ext cx="90" cy="24"/>
            </a:xfrm>
            <a:custGeom>
              <a:avLst/>
              <a:gdLst>
                <a:gd name="T0" fmla="*/ 2 w 90"/>
                <a:gd name="T1" fmla="*/ 0 h 49"/>
                <a:gd name="T2" fmla="*/ 22 w 90"/>
                <a:gd name="T3" fmla="*/ 0 h 49"/>
                <a:gd name="T4" fmla="*/ 41 w 90"/>
                <a:gd name="T5" fmla="*/ 0 h 49"/>
                <a:gd name="T6" fmla="*/ 58 w 90"/>
                <a:gd name="T7" fmla="*/ 0 h 49"/>
                <a:gd name="T8" fmla="*/ 72 w 90"/>
                <a:gd name="T9" fmla="*/ 1 h 49"/>
                <a:gd name="T10" fmla="*/ 82 w 90"/>
                <a:gd name="T11" fmla="*/ 1 h 49"/>
                <a:gd name="T12" fmla="*/ 89 w 90"/>
                <a:gd name="T13" fmla="*/ 1 h 49"/>
                <a:gd name="T14" fmla="*/ 90 w 90"/>
                <a:gd name="T15" fmla="*/ 1 h 49"/>
                <a:gd name="T16" fmla="*/ 1 w 90"/>
                <a:gd name="T17" fmla="*/ 0 h 49"/>
                <a:gd name="T18" fmla="*/ 0 w 90"/>
                <a:gd name="T19" fmla="*/ 0 h 49"/>
                <a:gd name="T20" fmla="*/ 2 w 90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49">
                  <a:moveTo>
                    <a:pt x="2" y="0"/>
                  </a:moveTo>
                  <a:lnTo>
                    <a:pt x="22" y="9"/>
                  </a:lnTo>
                  <a:lnTo>
                    <a:pt x="41" y="20"/>
                  </a:lnTo>
                  <a:lnTo>
                    <a:pt x="58" y="29"/>
                  </a:lnTo>
                  <a:lnTo>
                    <a:pt x="72" y="36"/>
                  </a:lnTo>
                  <a:lnTo>
                    <a:pt x="82" y="41"/>
                  </a:lnTo>
                  <a:lnTo>
                    <a:pt x="89" y="47"/>
                  </a:lnTo>
                  <a:lnTo>
                    <a:pt x="90" y="49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F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7" name="Freeform 34"/>
            <p:cNvSpPr>
              <a:spLocks/>
            </p:cNvSpPr>
            <p:nvPr/>
          </p:nvSpPr>
          <p:spPr bwMode="auto">
            <a:xfrm>
              <a:off x="1140" y="179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8" name="Freeform 35"/>
            <p:cNvSpPr>
              <a:spLocks/>
            </p:cNvSpPr>
            <p:nvPr/>
          </p:nvSpPr>
          <p:spPr bwMode="auto">
            <a:xfrm>
              <a:off x="1162" y="1758"/>
              <a:ext cx="1015" cy="282"/>
            </a:xfrm>
            <a:custGeom>
              <a:avLst/>
              <a:gdLst>
                <a:gd name="T0" fmla="*/ 997 w 1015"/>
                <a:gd name="T1" fmla="*/ 15 h 564"/>
                <a:gd name="T2" fmla="*/ 0 w 1015"/>
                <a:gd name="T3" fmla="*/ 0 h 564"/>
                <a:gd name="T4" fmla="*/ 19 w 1015"/>
                <a:gd name="T5" fmla="*/ 4 h 564"/>
                <a:gd name="T6" fmla="*/ 1015 w 1015"/>
                <a:gd name="T7" fmla="*/ 18 h 564"/>
                <a:gd name="T8" fmla="*/ 997 w 1015"/>
                <a:gd name="T9" fmla="*/ 15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" h="564">
                  <a:moveTo>
                    <a:pt x="997" y="465"/>
                  </a:moveTo>
                  <a:lnTo>
                    <a:pt x="0" y="0"/>
                  </a:lnTo>
                  <a:lnTo>
                    <a:pt x="19" y="101"/>
                  </a:lnTo>
                  <a:lnTo>
                    <a:pt x="1015" y="564"/>
                  </a:lnTo>
                  <a:lnTo>
                    <a:pt x="997" y="4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39" name="Freeform 36"/>
            <p:cNvSpPr>
              <a:spLocks/>
            </p:cNvSpPr>
            <p:nvPr/>
          </p:nvSpPr>
          <p:spPr bwMode="auto">
            <a:xfrm>
              <a:off x="1162" y="1758"/>
              <a:ext cx="1038" cy="282"/>
            </a:xfrm>
            <a:custGeom>
              <a:avLst/>
              <a:gdLst>
                <a:gd name="T0" fmla="*/ 1015 w 1038"/>
                <a:gd name="T1" fmla="*/ 18 h 564"/>
                <a:gd name="T2" fmla="*/ 1038 w 1038"/>
                <a:gd name="T3" fmla="*/ 16 h 564"/>
                <a:gd name="T4" fmla="*/ 0 w 1038"/>
                <a:gd name="T5" fmla="*/ 0 h 564"/>
                <a:gd name="T6" fmla="*/ 0 w 1038"/>
                <a:gd name="T7" fmla="*/ 1 h 564"/>
                <a:gd name="T8" fmla="*/ 72 w 1038"/>
                <a:gd name="T9" fmla="*/ 2 h 564"/>
                <a:gd name="T10" fmla="*/ 144 w 1038"/>
                <a:gd name="T11" fmla="*/ 3 h 564"/>
                <a:gd name="T12" fmla="*/ 215 w 1038"/>
                <a:gd name="T13" fmla="*/ 4 h 564"/>
                <a:gd name="T14" fmla="*/ 284 w 1038"/>
                <a:gd name="T15" fmla="*/ 5 h 564"/>
                <a:gd name="T16" fmla="*/ 352 w 1038"/>
                <a:gd name="T17" fmla="*/ 6 h 564"/>
                <a:gd name="T18" fmla="*/ 419 w 1038"/>
                <a:gd name="T19" fmla="*/ 7 h 564"/>
                <a:gd name="T20" fmla="*/ 482 w 1038"/>
                <a:gd name="T21" fmla="*/ 8 h 564"/>
                <a:gd name="T22" fmla="*/ 544 w 1038"/>
                <a:gd name="T23" fmla="*/ 9 h 564"/>
                <a:gd name="T24" fmla="*/ 602 w 1038"/>
                <a:gd name="T25" fmla="*/ 10 h 564"/>
                <a:gd name="T26" fmla="*/ 657 w 1038"/>
                <a:gd name="T27" fmla="*/ 11 h 564"/>
                <a:gd name="T28" fmla="*/ 710 w 1038"/>
                <a:gd name="T29" fmla="*/ 12 h 564"/>
                <a:gd name="T30" fmla="*/ 758 w 1038"/>
                <a:gd name="T31" fmla="*/ 13 h 564"/>
                <a:gd name="T32" fmla="*/ 802 w 1038"/>
                <a:gd name="T33" fmla="*/ 13 h 564"/>
                <a:gd name="T34" fmla="*/ 841 w 1038"/>
                <a:gd name="T35" fmla="*/ 14 h 564"/>
                <a:gd name="T36" fmla="*/ 878 w 1038"/>
                <a:gd name="T37" fmla="*/ 15 h 564"/>
                <a:gd name="T38" fmla="*/ 908 w 1038"/>
                <a:gd name="T39" fmla="*/ 15 h 564"/>
                <a:gd name="T40" fmla="*/ 935 w 1038"/>
                <a:gd name="T41" fmla="*/ 16 h 564"/>
                <a:gd name="T42" fmla="*/ 956 w 1038"/>
                <a:gd name="T43" fmla="*/ 16 h 564"/>
                <a:gd name="T44" fmla="*/ 973 w 1038"/>
                <a:gd name="T45" fmla="*/ 17 h 564"/>
                <a:gd name="T46" fmla="*/ 984 w 1038"/>
                <a:gd name="T47" fmla="*/ 17 h 564"/>
                <a:gd name="T48" fmla="*/ 990 w 1038"/>
                <a:gd name="T49" fmla="*/ 18 h 564"/>
                <a:gd name="T50" fmla="*/ 991 w 1038"/>
                <a:gd name="T51" fmla="*/ 18 h 564"/>
                <a:gd name="T52" fmla="*/ 1015 w 1038"/>
                <a:gd name="T53" fmla="*/ 18 h 5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38" h="564">
                  <a:moveTo>
                    <a:pt x="1015" y="564"/>
                  </a:moveTo>
                  <a:lnTo>
                    <a:pt x="1038" y="483"/>
                  </a:lnTo>
                  <a:lnTo>
                    <a:pt x="0" y="0"/>
                  </a:lnTo>
                  <a:lnTo>
                    <a:pt x="0" y="3"/>
                  </a:lnTo>
                  <a:lnTo>
                    <a:pt x="72" y="36"/>
                  </a:lnTo>
                  <a:lnTo>
                    <a:pt x="144" y="70"/>
                  </a:lnTo>
                  <a:lnTo>
                    <a:pt x="215" y="105"/>
                  </a:lnTo>
                  <a:lnTo>
                    <a:pt x="284" y="139"/>
                  </a:lnTo>
                  <a:lnTo>
                    <a:pt x="352" y="172"/>
                  </a:lnTo>
                  <a:lnTo>
                    <a:pt x="419" y="206"/>
                  </a:lnTo>
                  <a:lnTo>
                    <a:pt x="482" y="239"/>
                  </a:lnTo>
                  <a:lnTo>
                    <a:pt x="544" y="269"/>
                  </a:lnTo>
                  <a:lnTo>
                    <a:pt x="602" y="300"/>
                  </a:lnTo>
                  <a:lnTo>
                    <a:pt x="657" y="331"/>
                  </a:lnTo>
                  <a:lnTo>
                    <a:pt x="710" y="360"/>
                  </a:lnTo>
                  <a:lnTo>
                    <a:pt x="758" y="387"/>
                  </a:lnTo>
                  <a:lnTo>
                    <a:pt x="802" y="412"/>
                  </a:lnTo>
                  <a:lnTo>
                    <a:pt x="841" y="436"/>
                  </a:lnTo>
                  <a:lnTo>
                    <a:pt x="878" y="458"/>
                  </a:lnTo>
                  <a:lnTo>
                    <a:pt x="908" y="478"/>
                  </a:lnTo>
                  <a:lnTo>
                    <a:pt x="935" y="496"/>
                  </a:lnTo>
                  <a:lnTo>
                    <a:pt x="956" y="512"/>
                  </a:lnTo>
                  <a:lnTo>
                    <a:pt x="973" y="526"/>
                  </a:lnTo>
                  <a:lnTo>
                    <a:pt x="984" y="537"/>
                  </a:lnTo>
                  <a:lnTo>
                    <a:pt x="990" y="546"/>
                  </a:lnTo>
                  <a:lnTo>
                    <a:pt x="991" y="554"/>
                  </a:lnTo>
                  <a:lnTo>
                    <a:pt x="1015" y="564"/>
                  </a:lnTo>
                  <a:close/>
                </a:path>
              </a:pathLst>
            </a:custGeom>
            <a:solidFill>
              <a:srgbClr val="057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0" name="Freeform 37"/>
            <p:cNvSpPr>
              <a:spLocks/>
            </p:cNvSpPr>
            <p:nvPr/>
          </p:nvSpPr>
          <p:spPr bwMode="auto">
            <a:xfrm>
              <a:off x="1162" y="1760"/>
              <a:ext cx="991" cy="275"/>
            </a:xfrm>
            <a:custGeom>
              <a:avLst/>
              <a:gdLst>
                <a:gd name="T0" fmla="*/ 0 w 991"/>
                <a:gd name="T1" fmla="*/ 0 h 551"/>
                <a:gd name="T2" fmla="*/ 72 w 991"/>
                <a:gd name="T3" fmla="*/ 1 h 551"/>
                <a:gd name="T4" fmla="*/ 144 w 991"/>
                <a:gd name="T5" fmla="*/ 2 h 551"/>
                <a:gd name="T6" fmla="*/ 215 w 991"/>
                <a:gd name="T7" fmla="*/ 3 h 551"/>
                <a:gd name="T8" fmla="*/ 284 w 991"/>
                <a:gd name="T9" fmla="*/ 4 h 551"/>
                <a:gd name="T10" fmla="*/ 352 w 991"/>
                <a:gd name="T11" fmla="*/ 5 h 551"/>
                <a:gd name="T12" fmla="*/ 419 w 991"/>
                <a:gd name="T13" fmla="*/ 6 h 551"/>
                <a:gd name="T14" fmla="*/ 482 w 991"/>
                <a:gd name="T15" fmla="*/ 7 h 551"/>
                <a:gd name="T16" fmla="*/ 544 w 991"/>
                <a:gd name="T17" fmla="*/ 8 h 551"/>
                <a:gd name="T18" fmla="*/ 602 w 991"/>
                <a:gd name="T19" fmla="*/ 9 h 551"/>
                <a:gd name="T20" fmla="*/ 657 w 991"/>
                <a:gd name="T21" fmla="*/ 10 h 551"/>
                <a:gd name="T22" fmla="*/ 710 w 991"/>
                <a:gd name="T23" fmla="*/ 11 h 551"/>
                <a:gd name="T24" fmla="*/ 758 w 991"/>
                <a:gd name="T25" fmla="*/ 12 h 551"/>
                <a:gd name="T26" fmla="*/ 802 w 991"/>
                <a:gd name="T27" fmla="*/ 12 h 551"/>
                <a:gd name="T28" fmla="*/ 841 w 991"/>
                <a:gd name="T29" fmla="*/ 13 h 551"/>
                <a:gd name="T30" fmla="*/ 878 w 991"/>
                <a:gd name="T31" fmla="*/ 14 h 551"/>
                <a:gd name="T32" fmla="*/ 908 w 991"/>
                <a:gd name="T33" fmla="*/ 14 h 551"/>
                <a:gd name="T34" fmla="*/ 935 w 991"/>
                <a:gd name="T35" fmla="*/ 15 h 551"/>
                <a:gd name="T36" fmla="*/ 956 w 991"/>
                <a:gd name="T37" fmla="*/ 15 h 551"/>
                <a:gd name="T38" fmla="*/ 973 w 991"/>
                <a:gd name="T39" fmla="*/ 16 h 551"/>
                <a:gd name="T40" fmla="*/ 984 w 991"/>
                <a:gd name="T41" fmla="*/ 16 h 551"/>
                <a:gd name="T42" fmla="*/ 990 w 991"/>
                <a:gd name="T43" fmla="*/ 16 h 551"/>
                <a:gd name="T44" fmla="*/ 991 w 991"/>
                <a:gd name="T45" fmla="*/ 17 h 551"/>
                <a:gd name="T46" fmla="*/ 966 w 991"/>
                <a:gd name="T47" fmla="*/ 16 h 551"/>
                <a:gd name="T48" fmla="*/ 964 w 991"/>
                <a:gd name="T49" fmla="*/ 16 h 551"/>
                <a:gd name="T50" fmla="*/ 959 w 991"/>
                <a:gd name="T51" fmla="*/ 16 h 551"/>
                <a:gd name="T52" fmla="*/ 947 w 991"/>
                <a:gd name="T53" fmla="*/ 15 h 551"/>
                <a:gd name="T54" fmla="*/ 932 w 991"/>
                <a:gd name="T55" fmla="*/ 15 h 551"/>
                <a:gd name="T56" fmla="*/ 911 w 991"/>
                <a:gd name="T57" fmla="*/ 15 h 551"/>
                <a:gd name="T58" fmla="*/ 885 w 991"/>
                <a:gd name="T59" fmla="*/ 14 h 551"/>
                <a:gd name="T60" fmla="*/ 855 w 991"/>
                <a:gd name="T61" fmla="*/ 13 h 551"/>
                <a:gd name="T62" fmla="*/ 820 w 991"/>
                <a:gd name="T63" fmla="*/ 13 h 551"/>
                <a:gd name="T64" fmla="*/ 782 w 991"/>
                <a:gd name="T65" fmla="*/ 12 h 551"/>
                <a:gd name="T66" fmla="*/ 738 w 991"/>
                <a:gd name="T67" fmla="*/ 11 h 551"/>
                <a:gd name="T68" fmla="*/ 691 w 991"/>
                <a:gd name="T69" fmla="*/ 10 h 551"/>
                <a:gd name="T70" fmla="*/ 641 w 991"/>
                <a:gd name="T71" fmla="*/ 10 h 551"/>
                <a:gd name="T72" fmla="*/ 587 w 991"/>
                <a:gd name="T73" fmla="*/ 9 h 551"/>
                <a:gd name="T74" fmla="*/ 530 w 991"/>
                <a:gd name="T75" fmla="*/ 8 h 551"/>
                <a:gd name="T76" fmla="*/ 470 w 991"/>
                <a:gd name="T77" fmla="*/ 7 h 551"/>
                <a:gd name="T78" fmla="*/ 407 w 991"/>
                <a:gd name="T79" fmla="*/ 6 h 551"/>
                <a:gd name="T80" fmla="*/ 344 w 991"/>
                <a:gd name="T81" fmla="*/ 5 h 551"/>
                <a:gd name="T82" fmla="*/ 277 w 991"/>
                <a:gd name="T83" fmla="*/ 4 h 551"/>
                <a:gd name="T84" fmla="*/ 209 w 991"/>
                <a:gd name="T85" fmla="*/ 3 h 551"/>
                <a:gd name="T86" fmla="*/ 140 w 991"/>
                <a:gd name="T87" fmla="*/ 2 h 551"/>
                <a:gd name="T88" fmla="*/ 70 w 991"/>
                <a:gd name="T89" fmla="*/ 1 h 551"/>
                <a:gd name="T90" fmla="*/ 0 w 991"/>
                <a:gd name="T91" fmla="*/ 0 h 551"/>
                <a:gd name="T92" fmla="*/ 0 w 991"/>
                <a:gd name="T93" fmla="*/ 0 h 5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1" h="551">
                  <a:moveTo>
                    <a:pt x="0" y="0"/>
                  </a:moveTo>
                  <a:lnTo>
                    <a:pt x="72" y="33"/>
                  </a:lnTo>
                  <a:lnTo>
                    <a:pt x="144" y="67"/>
                  </a:lnTo>
                  <a:lnTo>
                    <a:pt x="215" y="102"/>
                  </a:lnTo>
                  <a:lnTo>
                    <a:pt x="284" y="136"/>
                  </a:lnTo>
                  <a:lnTo>
                    <a:pt x="352" y="169"/>
                  </a:lnTo>
                  <a:lnTo>
                    <a:pt x="419" y="203"/>
                  </a:lnTo>
                  <a:lnTo>
                    <a:pt x="482" y="236"/>
                  </a:lnTo>
                  <a:lnTo>
                    <a:pt x="544" y="266"/>
                  </a:lnTo>
                  <a:lnTo>
                    <a:pt x="602" y="297"/>
                  </a:lnTo>
                  <a:lnTo>
                    <a:pt x="657" y="328"/>
                  </a:lnTo>
                  <a:lnTo>
                    <a:pt x="710" y="357"/>
                  </a:lnTo>
                  <a:lnTo>
                    <a:pt x="758" y="384"/>
                  </a:lnTo>
                  <a:lnTo>
                    <a:pt x="802" y="409"/>
                  </a:lnTo>
                  <a:lnTo>
                    <a:pt x="841" y="433"/>
                  </a:lnTo>
                  <a:lnTo>
                    <a:pt x="878" y="455"/>
                  </a:lnTo>
                  <a:lnTo>
                    <a:pt x="908" y="475"/>
                  </a:lnTo>
                  <a:lnTo>
                    <a:pt x="935" y="493"/>
                  </a:lnTo>
                  <a:lnTo>
                    <a:pt x="956" y="509"/>
                  </a:lnTo>
                  <a:lnTo>
                    <a:pt x="973" y="523"/>
                  </a:lnTo>
                  <a:lnTo>
                    <a:pt x="984" y="534"/>
                  </a:lnTo>
                  <a:lnTo>
                    <a:pt x="990" y="543"/>
                  </a:lnTo>
                  <a:lnTo>
                    <a:pt x="991" y="551"/>
                  </a:lnTo>
                  <a:lnTo>
                    <a:pt x="966" y="538"/>
                  </a:lnTo>
                  <a:lnTo>
                    <a:pt x="964" y="532"/>
                  </a:lnTo>
                  <a:lnTo>
                    <a:pt x="959" y="523"/>
                  </a:lnTo>
                  <a:lnTo>
                    <a:pt x="947" y="511"/>
                  </a:lnTo>
                  <a:lnTo>
                    <a:pt x="932" y="498"/>
                  </a:lnTo>
                  <a:lnTo>
                    <a:pt x="911" y="482"/>
                  </a:lnTo>
                  <a:lnTo>
                    <a:pt x="885" y="465"/>
                  </a:lnTo>
                  <a:lnTo>
                    <a:pt x="855" y="446"/>
                  </a:lnTo>
                  <a:lnTo>
                    <a:pt x="820" y="424"/>
                  </a:lnTo>
                  <a:lnTo>
                    <a:pt x="782" y="400"/>
                  </a:lnTo>
                  <a:lnTo>
                    <a:pt x="738" y="375"/>
                  </a:lnTo>
                  <a:lnTo>
                    <a:pt x="691" y="350"/>
                  </a:lnTo>
                  <a:lnTo>
                    <a:pt x="641" y="321"/>
                  </a:lnTo>
                  <a:lnTo>
                    <a:pt x="587" y="292"/>
                  </a:lnTo>
                  <a:lnTo>
                    <a:pt x="530" y="263"/>
                  </a:lnTo>
                  <a:lnTo>
                    <a:pt x="470" y="232"/>
                  </a:lnTo>
                  <a:lnTo>
                    <a:pt x="407" y="199"/>
                  </a:lnTo>
                  <a:lnTo>
                    <a:pt x="344" y="167"/>
                  </a:lnTo>
                  <a:lnTo>
                    <a:pt x="277" y="134"/>
                  </a:lnTo>
                  <a:lnTo>
                    <a:pt x="209" y="102"/>
                  </a:lnTo>
                  <a:lnTo>
                    <a:pt x="140" y="67"/>
                  </a:lnTo>
                  <a:lnTo>
                    <a:pt x="7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8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1" name="Freeform 38"/>
            <p:cNvSpPr>
              <a:spLocks/>
            </p:cNvSpPr>
            <p:nvPr/>
          </p:nvSpPr>
          <p:spPr bwMode="auto">
            <a:xfrm>
              <a:off x="1161" y="1761"/>
              <a:ext cx="967" cy="267"/>
            </a:xfrm>
            <a:custGeom>
              <a:avLst/>
              <a:gdLst>
                <a:gd name="T0" fmla="*/ 967 w 967"/>
                <a:gd name="T1" fmla="*/ 16 h 536"/>
                <a:gd name="T2" fmla="*/ 965 w 967"/>
                <a:gd name="T3" fmla="*/ 16 h 536"/>
                <a:gd name="T4" fmla="*/ 960 w 967"/>
                <a:gd name="T5" fmla="*/ 16 h 536"/>
                <a:gd name="T6" fmla="*/ 948 w 967"/>
                <a:gd name="T7" fmla="*/ 15 h 536"/>
                <a:gd name="T8" fmla="*/ 933 w 967"/>
                <a:gd name="T9" fmla="*/ 15 h 536"/>
                <a:gd name="T10" fmla="*/ 912 w 967"/>
                <a:gd name="T11" fmla="*/ 14 h 536"/>
                <a:gd name="T12" fmla="*/ 886 w 967"/>
                <a:gd name="T13" fmla="*/ 14 h 536"/>
                <a:gd name="T14" fmla="*/ 856 w 967"/>
                <a:gd name="T15" fmla="*/ 13 h 536"/>
                <a:gd name="T16" fmla="*/ 821 w 967"/>
                <a:gd name="T17" fmla="*/ 13 h 536"/>
                <a:gd name="T18" fmla="*/ 783 w 967"/>
                <a:gd name="T19" fmla="*/ 12 h 536"/>
                <a:gd name="T20" fmla="*/ 739 w 967"/>
                <a:gd name="T21" fmla="*/ 11 h 536"/>
                <a:gd name="T22" fmla="*/ 692 w 967"/>
                <a:gd name="T23" fmla="*/ 10 h 536"/>
                <a:gd name="T24" fmla="*/ 642 w 967"/>
                <a:gd name="T25" fmla="*/ 9 h 536"/>
                <a:gd name="T26" fmla="*/ 588 w 967"/>
                <a:gd name="T27" fmla="*/ 9 h 536"/>
                <a:gd name="T28" fmla="*/ 531 w 967"/>
                <a:gd name="T29" fmla="*/ 8 h 536"/>
                <a:gd name="T30" fmla="*/ 471 w 967"/>
                <a:gd name="T31" fmla="*/ 7 h 536"/>
                <a:gd name="T32" fmla="*/ 408 w 967"/>
                <a:gd name="T33" fmla="*/ 6 h 536"/>
                <a:gd name="T34" fmla="*/ 345 w 967"/>
                <a:gd name="T35" fmla="*/ 5 h 536"/>
                <a:gd name="T36" fmla="*/ 278 w 967"/>
                <a:gd name="T37" fmla="*/ 4 h 536"/>
                <a:gd name="T38" fmla="*/ 210 w 967"/>
                <a:gd name="T39" fmla="*/ 3 h 536"/>
                <a:gd name="T40" fmla="*/ 141 w 967"/>
                <a:gd name="T41" fmla="*/ 2 h 536"/>
                <a:gd name="T42" fmla="*/ 71 w 967"/>
                <a:gd name="T43" fmla="*/ 1 h 536"/>
                <a:gd name="T44" fmla="*/ 1 w 967"/>
                <a:gd name="T45" fmla="*/ 0 h 536"/>
                <a:gd name="T46" fmla="*/ 0 w 967"/>
                <a:gd name="T47" fmla="*/ 0 h 536"/>
                <a:gd name="T48" fmla="*/ 69 w 967"/>
                <a:gd name="T49" fmla="*/ 1 h 536"/>
                <a:gd name="T50" fmla="*/ 137 w 967"/>
                <a:gd name="T51" fmla="*/ 2 h 536"/>
                <a:gd name="T52" fmla="*/ 203 w 967"/>
                <a:gd name="T53" fmla="*/ 3 h 536"/>
                <a:gd name="T54" fmla="*/ 270 w 967"/>
                <a:gd name="T55" fmla="*/ 4 h 536"/>
                <a:gd name="T56" fmla="*/ 335 w 967"/>
                <a:gd name="T57" fmla="*/ 5 h 536"/>
                <a:gd name="T58" fmla="*/ 397 w 967"/>
                <a:gd name="T59" fmla="*/ 6 h 536"/>
                <a:gd name="T60" fmla="*/ 458 w 967"/>
                <a:gd name="T61" fmla="*/ 7 h 536"/>
                <a:gd name="T62" fmla="*/ 516 w 967"/>
                <a:gd name="T63" fmla="*/ 7 h 536"/>
                <a:gd name="T64" fmla="*/ 571 w 967"/>
                <a:gd name="T65" fmla="*/ 8 h 536"/>
                <a:gd name="T66" fmla="*/ 625 w 967"/>
                <a:gd name="T67" fmla="*/ 9 h 536"/>
                <a:gd name="T68" fmla="*/ 673 w 967"/>
                <a:gd name="T69" fmla="*/ 10 h 536"/>
                <a:gd name="T70" fmla="*/ 719 w 967"/>
                <a:gd name="T71" fmla="*/ 11 h 536"/>
                <a:gd name="T72" fmla="*/ 760 w 967"/>
                <a:gd name="T73" fmla="*/ 12 h 536"/>
                <a:gd name="T74" fmla="*/ 798 w 967"/>
                <a:gd name="T75" fmla="*/ 12 h 536"/>
                <a:gd name="T76" fmla="*/ 832 w 967"/>
                <a:gd name="T77" fmla="*/ 13 h 536"/>
                <a:gd name="T78" fmla="*/ 862 w 967"/>
                <a:gd name="T79" fmla="*/ 14 h 536"/>
                <a:gd name="T80" fmla="*/ 886 w 967"/>
                <a:gd name="T81" fmla="*/ 14 h 536"/>
                <a:gd name="T82" fmla="*/ 906 w 967"/>
                <a:gd name="T83" fmla="*/ 15 h 536"/>
                <a:gd name="T84" fmla="*/ 921 w 967"/>
                <a:gd name="T85" fmla="*/ 15 h 536"/>
                <a:gd name="T86" fmla="*/ 933 w 967"/>
                <a:gd name="T87" fmla="*/ 15 h 536"/>
                <a:gd name="T88" fmla="*/ 938 w 967"/>
                <a:gd name="T89" fmla="*/ 16 h 536"/>
                <a:gd name="T90" fmla="*/ 940 w 967"/>
                <a:gd name="T91" fmla="*/ 16 h 536"/>
                <a:gd name="T92" fmla="*/ 967 w 967"/>
                <a:gd name="T93" fmla="*/ 16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7" h="536">
                  <a:moveTo>
                    <a:pt x="967" y="536"/>
                  </a:moveTo>
                  <a:lnTo>
                    <a:pt x="965" y="530"/>
                  </a:lnTo>
                  <a:lnTo>
                    <a:pt x="960" y="521"/>
                  </a:lnTo>
                  <a:lnTo>
                    <a:pt x="948" y="509"/>
                  </a:lnTo>
                  <a:lnTo>
                    <a:pt x="933" y="496"/>
                  </a:lnTo>
                  <a:lnTo>
                    <a:pt x="912" y="480"/>
                  </a:lnTo>
                  <a:lnTo>
                    <a:pt x="886" y="463"/>
                  </a:lnTo>
                  <a:lnTo>
                    <a:pt x="856" y="444"/>
                  </a:lnTo>
                  <a:lnTo>
                    <a:pt x="821" y="422"/>
                  </a:lnTo>
                  <a:lnTo>
                    <a:pt x="783" y="398"/>
                  </a:lnTo>
                  <a:lnTo>
                    <a:pt x="739" y="373"/>
                  </a:lnTo>
                  <a:lnTo>
                    <a:pt x="692" y="348"/>
                  </a:lnTo>
                  <a:lnTo>
                    <a:pt x="642" y="319"/>
                  </a:lnTo>
                  <a:lnTo>
                    <a:pt x="588" y="290"/>
                  </a:lnTo>
                  <a:lnTo>
                    <a:pt x="531" y="261"/>
                  </a:lnTo>
                  <a:lnTo>
                    <a:pt x="471" y="230"/>
                  </a:lnTo>
                  <a:lnTo>
                    <a:pt x="408" y="197"/>
                  </a:lnTo>
                  <a:lnTo>
                    <a:pt x="345" y="165"/>
                  </a:lnTo>
                  <a:lnTo>
                    <a:pt x="278" y="132"/>
                  </a:lnTo>
                  <a:lnTo>
                    <a:pt x="210" y="100"/>
                  </a:lnTo>
                  <a:lnTo>
                    <a:pt x="141" y="65"/>
                  </a:lnTo>
                  <a:lnTo>
                    <a:pt x="71" y="3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9" y="34"/>
                  </a:lnTo>
                  <a:lnTo>
                    <a:pt x="137" y="65"/>
                  </a:lnTo>
                  <a:lnTo>
                    <a:pt x="203" y="98"/>
                  </a:lnTo>
                  <a:lnTo>
                    <a:pt x="270" y="130"/>
                  </a:lnTo>
                  <a:lnTo>
                    <a:pt x="335" y="163"/>
                  </a:lnTo>
                  <a:lnTo>
                    <a:pt x="397" y="194"/>
                  </a:lnTo>
                  <a:lnTo>
                    <a:pt x="458" y="225"/>
                  </a:lnTo>
                  <a:lnTo>
                    <a:pt x="516" y="255"/>
                  </a:lnTo>
                  <a:lnTo>
                    <a:pt x="571" y="284"/>
                  </a:lnTo>
                  <a:lnTo>
                    <a:pt x="625" y="313"/>
                  </a:lnTo>
                  <a:lnTo>
                    <a:pt x="673" y="340"/>
                  </a:lnTo>
                  <a:lnTo>
                    <a:pt x="719" y="366"/>
                  </a:lnTo>
                  <a:lnTo>
                    <a:pt x="760" y="389"/>
                  </a:lnTo>
                  <a:lnTo>
                    <a:pt x="798" y="413"/>
                  </a:lnTo>
                  <a:lnTo>
                    <a:pt x="832" y="433"/>
                  </a:lnTo>
                  <a:lnTo>
                    <a:pt x="862" y="453"/>
                  </a:lnTo>
                  <a:lnTo>
                    <a:pt x="886" y="469"/>
                  </a:lnTo>
                  <a:lnTo>
                    <a:pt x="906" y="485"/>
                  </a:lnTo>
                  <a:lnTo>
                    <a:pt x="921" y="498"/>
                  </a:lnTo>
                  <a:lnTo>
                    <a:pt x="933" y="509"/>
                  </a:lnTo>
                  <a:lnTo>
                    <a:pt x="938" y="518"/>
                  </a:lnTo>
                  <a:lnTo>
                    <a:pt x="940" y="523"/>
                  </a:lnTo>
                  <a:lnTo>
                    <a:pt x="967" y="536"/>
                  </a:lnTo>
                  <a:close/>
                </a:path>
              </a:pathLst>
            </a:custGeom>
            <a:solidFill>
              <a:srgbClr val="158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2" name="Freeform 39"/>
            <p:cNvSpPr>
              <a:spLocks/>
            </p:cNvSpPr>
            <p:nvPr/>
          </p:nvSpPr>
          <p:spPr bwMode="auto">
            <a:xfrm>
              <a:off x="1161" y="1761"/>
              <a:ext cx="940" cy="261"/>
            </a:xfrm>
            <a:custGeom>
              <a:avLst/>
              <a:gdLst>
                <a:gd name="T0" fmla="*/ 0 w 940"/>
                <a:gd name="T1" fmla="*/ 0 h 521"/>
                <a:gd name="T2" fmla="*/ 69 w 940"/>
                <a:gd name="T3" fmla="*/ 1 h 521"/>
                <a:gd name="T4" fmla="*/ 137 w 940"/>
                <a:gd name="T5" fmla="*/ 2 h 521"/>
                <a:gd name="T6" fmla="*/ 203 w 940"/>
                <a:gd name="T7" fmla="*/ 3 h 521"/>
                <a:gd name="T8" fmla="*/ 270 w 940"/>
                <a:gd name="T9" fmla="*/ 4 h 521"/>
                <a:gd name="T10" fmla="*/ 335 w 940"/>
                <a:gd name="T11" fmla="*/ 6 h 521"/>
                <a:gd name="T12" fmla="*/ 397 w 940"/>
                <a:gd name="T13" fmla="*/ 6 h 521"/>
                <a:gd name="T14" fmla="*/ 458 w 940"/>
                <a:gd name="T15" fmla="*/ 7 h 521"/>
                <a:gd name="T16" fmla="*/ 516 w 940"/>
                <a:gd name="T17" fmla="*/ 8 h 521"/>
                <a:gd name="T18" fmla="*/ 571 w 940"/>
                <a:gd name="T19" fmla="*/ 9 h 521"/>
                <a:gd name="T20" fmla="*/ 625 w 940"/>
                <a:gd name="T21" fmla="*/ 10 h 521"/>
                <a:gd name="T22" fmla="*/ 673 w 940"/>
                <a:gd name="T23" fmla="*/ 11 h 521"/>
                <a:gd name="T24" fmla="*/ 719 w 940"/>
                <a:gd name="T25" fmla="*/ 12 h 521"/>
                <a:gd name="T26" fmla="*/ 760 w 940"/>
                <a:gd name="T27" fmla="*/ 13 h 521"/>
                <a:gd name="T28" fmla="*/ 798 w 940"/>
                <a:gd name="T29" fmla="*/ 13 h 521"/>
                <a:gd name="T30" fmla="*/ 832 w 940"/>
                <a:gd name="T31" fmla="*/ 14 h 521"/>
                <a:gd name="T32" fmla="*/ 862 w 940"/>
                <a:gd name="T33" fmla="*/ 15 h 521"/>
                <a:gd name="T34" fmla="*/ 886 w 940"/>
                <a:gd name="T35" fmla="*/ 15 h 521"/>
                <a:gd name="T36" fmla="*/ 906 w 940"/>
                <a:gd name="T37" fmla="*/ 16 h 521"/>
                <a:gd name="T38" fmla="*/ 921 w 940"/>
                <a:gd name="T39" fmla="*/ 16 h 521"/>
                <a:gd name="T40" fmla="*/ 933 w 940"/>
                <a:gd name="T41" fmla="*/ 16 h 521"/>
                <a:gd name="T42" fmla="*/ 938 w 940"/>
                <a:gd name="T43" fmla="*/ 17 h 521"/>
                <a:gd name="T44" fmla="*/ 940 w 940"/>
                <a:gd name="T45" fmla="*/ 17 h 521"/>
                <a:gd name="T46" fmla="*/ 912 w 940"/>
                <a:gd name="T47" fmla="*/ 16 h 521"/>
                <a:gd name="T48" fmla="*/ 910 w 940"/>
                <a:gd name="T49" fmla="*/ 16 h 521"/>
                <a:gd name="T50" fmla="*/ 904 w 940"/>
                <a:gd name="T51" fmla="*/ 16 h 521"/>
                <a:gd name="T52" fmla="*/ 893 w 940"/>
                <a:gd name="T53" fmla="*/ 16 h 521"/>
                <a:gd name="T54" fmla="*/ 876 w 940"/>
                <a:gd name="T55" fmla="*/ 15 h 521"/>
                <a:gd name="T56" fmla="*/ 855 w 940"/>
                <a:gd name="T57" fmla="*/ 15 h 521"/>
                <a:gd name="T58" fmla="*/ 828 w 940"/>
                <a:gd name="T59" fmla="*/ 14 h 521"/>
                <a:gd name="T60" fmla="*/ 797 w 940"/>
                <a:gd name="T61" fmla="*/ 13 h 521"/>
                <a:gd name="T62" fmla="*/ 760 w 940"/>
                <a:gd name="T63" fmla="*/ 13 h 521"/>
                <a:gd name="T64" fmla="*/ 721 w 940"/>
                <a:gd name="T65" fmla="*/ 12 h 521"/>
                <a:gd name="T66" fmla="*/ 677 w 940"/>
                <a:gd name="T67" fmla="*/ 11 h 521"/>
                <a:gd name="T68" fmla="*/ 629 w 940"/>
                <a:gd name="T69" fmla="*/ 10 h 521"/>
                <a:gd name="T70" fmla="*/ 577 w 940"/>
                <a:gd name="T71" fmla="*/ 9 h 521"/>
                <a:gd name="T72" fmla="*/ 521 w 940"/>
                <a:gd name="T73" fmla="*/ 9 h 521"/>
                <a:gd name="T74" fmla="*/ 463 w 940"/>
                <a:gd name="T75" fmla="*/ 8 h 521"/>
                <a:gd name="T76" fmla="*/ 403 w 940"/>
                <a:gd name="T77" fmla="*/ 7 h 521"/>
                <a:gd name="T78" fmla="*/ 339 w 940"/>
                <a:gd name="T79" fmla="*/ 6 h 521"/>
                <a:gd name="T80" fmla="*/ 274 w 940"/>
                <a:gd name="T81" fmla="*/ 5 h 521"/>
                <a:gd name="T82" fmla="*/ 206 w 940"/>
                <a:gd name="T83" fmla="*/ 4 h 521"/>
                <a:gd name="T84" fmla="*/ 138 w 940"/>
                <a:gd name="T85" fmla="*/ 3 h 521"/>
                <a:gd name="T86" fmla="*/ 69 w 940"/>
                <a:gd name="T87" fmla="*/ 2 h 521"/>
                <a:gd name="T88" fmla="*/ 0 w 940"/>
                <a:gd name="T89" fmla="*/ 1 h 521"/>
                <a:gd name="T90" fmla="*/ 0 w 940"/>
                <a:gd name="T91" fmla="*/ 0 h 5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0" h="521">
                  <a:moveTo>
                    <a:pt x="0" y="0"/>
                  </a:moveTo>
                  <a:lnTo>
                    <a:pt x="69" y="32"/>
                  </a:lnTo>
                  <a:lnTo>
                    <a:pt x="137" y="63"/>
                  </a:lnTo>
                  <a:lnTo>
                    <a:pt x="203" y="96"/>
                  </a:lnTo>
                  <a:lnTo>
                    <a:pt x="270" y="128"/>
                  </a:lnTo>
                  <a:lnTo>
                    <a:pt x="335" y="161"/>
                  </a:lnTo>
                  <a:lnTo>
                    <a:pt x="397" y="192"/>
                  </a:lnTo>
                  <a:lnTo>
                    <a:pt x="458" y="223"/>
                  </a:lnTo>
                  <a:lnTo>
                    <a:pt x="516" y="253"/>
                  </a:lnTo>
                  <a:lnTo>
                    <a:pt x="571" y="282"/>
                  </a:lnTo>
                  <a:lnTo>
                    <a:pt x="625" y="311"/>
                  </a:lnTo>
                  <a:lnTo>
                    <a:pt x="673" y="338"/>
                  </a:lnTo>
                  <a:lnTo>
                    <a:pt x="719" y="364"/>
                  </a:lnTo>
                  <a:lnTo>
                    <a:pt x="760" y="387"/>
                  </a:lnTo>
                  <a:lnTo>
                    <a:pt x="798" y="411"/>
                  </a:lnTo>
                  <a:lnTo>
                    <a:pt x="832" y="431"/>
                  </a:lnTo>
                  <a:lnTo>
                    <a:pt x="862" y="451"/>
                  </a:lnTo>
                  <a:lnTo>
                    <a:pt x="886" y="467"/>
                  </a:lnTo>
                  <a:lnTo>
                    <a:pt x="906" y="483"/>
                  </a:lnTo>
                  <a:lnTo>
                    <a:pt x="921" y="496"/>
                  </a:lnTo>
                  <a:lnTo>
                    <a:pt x="933" y="507"/>
                  </a:lnTo>
                  <a:lnTo>
                    <a:pt x="938" y="516"/>
                  </a:lnTo>
                  <a:lnTo>
                    <a:pt x="940" y="521"/>
                  </a:lnTo>
                  <a:lnTo>
                    <a:pt x="912" y="509"/>
                  </a:lnTo>
                  <a:lnTo>
                    <a:pt x="910" y="503"/>
                  </a:lnTo>
                  <a:lnTo>
                    <a:pt x="904" y="494"/>
                  </a:lnTo>
                  <a:lnTo>
                    <a:pt x="893" y="481"/>
                  </a:lnTo>
                  <a:lnTo>
                    <a:pt x="876" y="469"/>
                  </a:lnTo>
                  <a:lnTo>
                    <a:pt x="855" y="452"/>
                  </a:lnTo>
                  <a:lnTo>
                    <a:pt x="828" y="434"/>
                  </a:lnTo>
                  <a:lnTo>
                    <a:pt x="797" y="414"/>
                  </a:lnTo>
                  <a:lnTo>
                    <a:pt x="760" y="393"/>
                  </a:lnTo>
                  <a:lnTo>
                    <a:pt x="721" y="369"/>
                  </a:lnTo>
                  <a:lnTo>
                    <a:pt x="677" y="344"/>
                  </a:lnTo>
                  <a:lnTo>
                    <a:pt x="629" y="317"/>
                  </a:lnTo>
                  <a:lnTo>
                    <a:pt x="577" y="288"/>
                  </a:lnTo>
                  <a:lnTo>
                    <a:pt x="521" y="259"/>
                  </a:lnTo>
                  <a:lnTo>
                    <a:pt x="463" y="228"/>
                  </a:lnTo>
                  <a:lnTo>
                    <a:pt x="403" y="197"/>
                  </a:lnTo>
                  <a:lnTo>
                    <a:pt x="339" y="165"/>
                  </a:lnTo>
                  <a:lnTo>
                    <a:pt x="274" y="134"/>
                  </a:lnTo>
                  <a:lnTo>
                    <a:pt x="206" y="99"/>
                  </a:lnTo>
                  <a:lnTo>
                    <a:pt x="138" y="67"/>
                  </a:lnTo>
                  <a:lnTo>
                    <a:pt x="69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3" name="Freeform 40"/>
            <p:cNvSpPr>
              <a:spLocks/>
            </p:cNvSpPr>
            <p:nvPr/>
          </p:nvSpPr>
          <p:spPr bwMode="auto">
            <a:xfrm>
              <a:off x="1159" y="1762"/>
              <a:ext cx="914" cy="254"/>
            </a:xfrm>
            <a:custGeom>
              <a:avLst/>
              <a:gdLst>
                <a:gd name="T0" fmla="*/ 914 w 914"/>
                <a:gd name="T1" fmla="*/ 16 h 507"/>
                <a:gd name="T2" fmla="*/ 912 w 914"/>
                <a:gd name="T3" fmla="*/ 16 h 507"/>
                <a:gd name="T4" fmla="*/ 906 w 914"/>
                <a:gd name="T5" fmla="*/ 16 h 507"/>
                <a:gd name="T6" fmla="*/ 895 w 914"/>
                <a:gd name="T7" fmla="*/ 15 h 507"/>
                <a:gd name="T8" fmla="*/ 878 w 914"/>
                <a:gd name="T9" fmla="*/ 15 h 507"/>
                <a:gd name="T10" fmla="*/ 857 w 914"/>
                <a:gd name="T11" fmla="*/ 15 h 507"/>
                <a:gd name="T12" fmla="*/ 830 w 914"/>
                <a:gd name="T13" fmla="*/ 14 h 507"/>
                <a:gd name="T14" fmla="*/ 799 w 914"/>
                <a:gd name="T15" fmla="*/ 13 h 507"/>
                <a:gd name="T16" fmla="*/ 762 w 914"/>
                <a:gd name="T17" fmla="*/ 13 h 507"/>
                <a:gd name="T18" fmla="*/ 723 w 914"/>
                <a:gd name="T19" fmla="*/ 12 h 507"/>
                <a:gd name="T20" fmla="*/ 679 w 914"/>
                <a:gd name="T21" fmla="*/ 11 h 507"/>
                <a:gd name="T22" fmla="*/ 631 w 914"/>
                <a:gd name="T23" fmla="*/ 10 h 507"/>
                <a:gd name="T24" fmla="*/ 579 w 914"/>
                <a:gd name="T25" fmla="*/ 9 h 507"/>
                <a:gd name="T26" fmla="*/ 523 w 914"/>
                <a:gd name="T27" fmla="*/ 9 h 507"/>
                <a:gd name="T28" fmla="*/ 465 w 914"/>
                <a:gd name="T29" fmla="*/ 8 h 507"/>
                <a:gd name="T30" fmla="*/ 405 w 914"/>
                <a:gd name="T31" fmla="*/ 7 h 507"/>
                <a:gd name="T32" fmla="*/ 341 w 914"/>
                <a:gd name="T33" fmla="*/ 6 h 507"/>
                <a:gd name="T34" fmla="*/ 276 w 914"/>
                <a:gd name="T35" fmla="*/ 5 h 507"/>
                <a:gd name="T36" fmla="*/ 208 w 914"/>
                <a:gd name="T37" fmla="*/ 4 h 507"/>
                <a:gd name="T38" fmla="*/ 140 w 914"/>
                <a:gd name="T39" fmla="*/ 3 h 507"/>
                <a:gd name="T40" fmla="*/ 71 w 914"/>
                <a:gd name="T41" fmla="*/ 1 h 507"/>
                <a:gd name="T42" fmla="*/ 2 w 914"/>
                <a:gd name="T43" fmla="*/ 0 h 507"/>
                <a:gd name="T44" fmla="*/ 0 w 914"/>
                <a:gd name="T45" fmla="*/ 1 h 507"/>
                <a:gd name="T46" fmla="*/ 68 w 914"/>
                <a:gd name="T47" fmla="*/ 2 h 507"/>
                <a:gd name="T48" fmla="*/ 135 w 914"/>
                <a:gd name="T49" fmla="*/ 3 h 507"/>
                <a:gd name="T50" fmla="*/ 201 w 914"/>
                <a:gd name="T51" fmla="*/ 4 h 507"/>
                <a:gd name="T52" fmla="*/ 266 w 914"/>
                <a:gd name="T53" fmla="*/ 5 h 507"/>
                <a:gd name="T54" fmla="*/ 330 w 914"/>
                <a:gd name="T55" fmla="*/ 6 h 507"/>
                <a:gd name="T56" fmla="*/ 391 w 914"/>
                <a:gd name="T57" fmla="*/ 6 h 507"/>
                <a:gd name="T58" fmla="*/ 450 w 914"/>
                <a:gd name="T59" fmla="*/ 7 h 507"/>
                <a:gd name="T60" fmla="*/ 506 w 914"/>
                <a:gd name="T61" fmla="*/ 8 h 507"/>
                <a:gd name="T62" fmla="*/ 560 w 914"/>
                <a:gd name="T63" fmla="*/ 9 h 507"/>
                <a:gd name="T64" fmla="*/ 610 w 914"/>
                <a:gd name="T65" fmla="*/ 10 h 507"/>
                <a:gd name="T66" fmla="*/ 656 w 914"/>
                <a:gd name="T67" fmla="*/ 11 h 507"/>
                <a:gd name="T68" fmla="*/ 699 w 914"/>
                <a:gd name="T69" fmla="*/ 12 h 507"/>
                <a:gd name="T70" fmla="*/ 738 w 914"/>
                <a:gd name="T71" fmla="*/ 12 h 507"/>
                <a:gd name="T72" fmla="*/ 774 w 914"/>
                <a:gd name="T73" fmla="*/ 13 h 507"/>
                <a:gd name="T74" fmla="*/ 803 w 914"/>
                <a:gd name="T75" fmla="*/ 14 h 507"/>
                <a:gd name="T76" fmla="*/ 829 w 914"/>
                <a:gd name="T77" fmla="*/ 14 h 507"/>
                <a:gd name="T78" fmla="*/ 850 w 914"/>
                <a:gd name="T79" fmla="*/ 15 h 507"/>
                <a:gd name="T80" fmla="*/ 865 w 914"/>
                <a:gd name="T81" fmla="*/ 15 h 507"/>
                <a:gd name="T82" fmla="*/ 877 w 914"/>
                <a:gd name="T83" fmla="*/ 15 h 507"/>
                <a:gd name="T84" fmla="*/ 882 w 914"/>
                <a:gd name="T85" fmla="*/ 16 h 507"/>
                <a:gd name="T86" fmla="*/ 884 w 914"/>
                <a:gd name="T87" fmla="*/ 16 h 507"/>
                <a:gd name="T88" fmla="*/ 914 w 914"/>
                <a:gd name="T89" fmla="*/ 16 h 5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14" h="507">
                  <a:moveTo>
                    <a:pt x="914" y="507"/>
                  </a:moveTo>
                  <a:lnTo>
                    <a:pt x="912" y="501"/>
                  </a:lnTo>
                  <a:lnTo>
                    <a:pt x="906" y="492"/>
                  </a:lnTo>
                  <a:lnTo>
                    <a:pt x="895" y="479"/>
                  </a:lnTo>
                  <a:lnTo>
                    <a:pt x="878" y="467"/>
                  </a:lnTo>
                  <a:lnTo>
                    <a:pt x="857" y="450"/>
                  </a:lnTo>
                  <a:lnTo>
                    <a:pt x="830" y="432"/>
                  </a:lnTo>
                  <a:lnTo>
                    <a:pt x="799" y="412"/>
                  </a:lnTo>
                  <a:lnTo>
                    <a:pt x="762" y="391"/>
                  </a:lnTo>
                  <a:lnTo>
                    <a:pt x="723" y="367"/>
                  </a:lnTo>
                  <a:lnTo>
                    <a:pt x="679" y="342"/>
                  </a:lnTo>
                  <a:lnTo>
                    <a:pt x="631" y="315"/>
                  </a:lnTo>
                  <a:lnTo>
                    <a:pt x="579" y="286"/>
                  </a:lnTo>
                  <a:lnTo>
                    <a:pt x="523" y="257"/>
                  </a:lnTo>
                  <a:lnTo>
                    <a:pt x="465" y="226"/>
                  </a:lnTo>
                  <a:lnTo>
                    <a:pt x="405" y="195"/>
                  </a:lnTo>
                  <a:lnTo>
                    <a:pt x="341" y="163"/>
                  </a:lnTo>
                  <a:lnTo>
                    <a:pt x="276" y="132"/>
                  </a:lnTo>
                  <a:lnTo>
                    <a:pt x="208" y="97"/>
                  </a:lnTo>
                  <a:lnTo>
                    <a:pt x="140" y="65"/>
                  </a:lnTo>
                  <a:lnTo>
                    <a:pt x="71" y="32"/>
                  </a:lnTo>
                  <a:lnTo>
                    <a:pt x="2" y="0"/>
                  </a:lnTo>
                  <a:lnTo>
                    <a:pt x="0" y="1"/>
                  </a:lnTo>
                  <a:lnTo>
                    <a:pt x="68" y="34"/>
                  </a:lnTo>
                  <a:lnTo>
                    <a:pt x="135" y="65"/>
                  </a:lnTo>
                  <a:lnTo>
                    <a:pt x="201" y="97"/>
                  </a:lnTo>
                  <a:lnTo>
                    <a:pt x="266" y="130"/>
                  </a:lnTo>
                  <a:lnTo>
                    <a:pt x="330" y="161"/>
                  </a:lnTo>
                  <a:lnTo>
                    <a:pt x="391" y="192"/>
                  </a:lnTo>
                  <a:lnTo>
                    <a:pt x="450" y="222"/>
                  </a:lnTo>
                  <a:lnTo>
                    <a:pt x="506" y="251"/>
                  </a:lnTo>
                  <a:lnTo>
                    <a:pt x="560" y="280"/>
                  </a:lnTo>
                  <a:lnTo>
                    <a:pt x="610" y="307"/>
                  </a:lnTo>
                  <a:lnTo>
                    <a:pt x="656" y="333"/>
                  </a:lnTo>
                  <a:lnTo>
                    <a:pt x="699" y="358"/>
                  </a:lnTo>
                  <a:lnTo>
                    <a:pt x="738" y="380"/>
                  </a:lnTo>
                  <a:lnTo>
                    <a:pt x="774" y="402"/>
                  </a:lnTo>
                  <a:lnTo>
                    <a:pt x="803" y="421"/>
                  </a:lnTo>
                  <a:lnTo>
                    <a:pt x="829" y="438"/>
                  </a:lnTo>
                  <a:lnTo>
                    <a:pt x="850" y="454"/>
                  </a:lnTo>
                  <a:lnTo>
                    <a:pt x="865" y="467"/>
                  </a:lnTo>
                  <a:lnTo>
                    <a:pt x="877" y="478"/>
                  </a:lnTo>
                  <a:lnTo>
                    <a:pt x="882" y="487"/>
                  </a:lnTo>
                  <a:lnTo>
                    <a:pt x="884" y="494"/>
                  </a:lnTo>
                  <a:lnTo>
                    <a:pt x="914" y="507"/>
                  </a:lnTo>
                  <a:close/>
                </a:path>
              </a:pathLst>
            </a:custGeom>
            <a:solidFill>
              <a:srgbClr val="259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4" name="Freeform 41"/>
            <p:cNvSpPr>
              <a:spLocks/>
            </p:cNvSpPr>
            <p:nvPr/>
          </p:nvSpPr>
          <p:spPr bwMode="auto">
            <a:xfrm>
              <a:off x="1159" y="1763"/>
              <a:ext cx="884" cy="246"/>
            </a:xfrm>
            <a:custGeom>
              <a:avLst/>
              <a:gdLst>
                <a:gd name="T0" fmla="*/ 0 w 884"/>
                <a:gd name="T1" fmla="*/ 0 h 493"/>
                <a:gd name="T2" fmla="*/ 68 w 884"/>
                <a:gd name="T3" fmla="*/ 1 h 493"/>
                <a:gd name="T4" fmla="*/ 135 w 884"/>
                <a:gd name="T5" fmla="*/ 2 h 493"/>
                <a:gd name="T6" fmla="*/ 201 w 884"/>
                <a:gd name="T7" fmla="*/ 3 h 493"/>
                <a:gd name="T8" fmla="*/ 266 w 884"/>
                <a:gd name="T9" fmla="*/ 4 h 493"/>
                <a:gd name="T10" fmla="*/ 330 w 884"/>
                <a:gd name="T11" fmla="*/ 5 h 493"/>
                <a:gd name="T12" fmla="*/ 391 w 884"/>
                <a:gd name="T13" fmla="*/ 5 h 493"/>
                <a:gd name="T14" fmla="*/ 450 w 884"/>
                <a:gd name="T15" fmla="*/ 6 h 493"/>
                <a:gd name="T16" fmla="*/ 506 w 884"/>
                <a:gd name="T17" fmla="*/ 7 h 493"/>
                <a:gd name="T18" fmla="*/ 560 w 884"/>
                <a:gd name="T19" fmla="*/ 8 h 493"/>
                <a:gd name="T20" fmla="*/ 610 w 884"/>
                <a:gd name="T21" fmla="*/ 9 h 493"/>
                <a:gd name="T22" fmla="*/ 656 w 884"/>
                <a:gd name="T23" fmla="*/ 10 h 493"/>
                <a:gd name="T24" fmla="*/ 699 w 884"/>
                <a:gd name="T25" fmla="*/ 11 h 493"/>
                <a:gd name="T26" fmla="*/ 738 w 884"/>
                <a:gd name="T27" fmla="*/ 11 h 493"/>
                <a:gd name="T28" fmla="*/ 774 w 884"/>
                <a:gd name="T29" fmla="*/ 12 h 493"/>
                <a:gd name="T30" fmla="*/ 803 w 884"/>
                <a:gd name="T31" fmla="*/ 13 h 493"/>
                <a:gd name="T32" fmla="*/ 829 w 884"/>
                <a:gd name="T33" fmla="*/ 13 h 493"/>
                <a:gd name="T34" fmla="*/ 850 w 884"/>
                <a:gd name="T35" fmla="*/ 14 h 493"/>
                <a:gd name="T36" fmla="*/ 865 w 884"/>
                <a:gd name="T37" fmla="*/ 14 h 493"/>
                <a:gd name="T38" fmla="*/ 877 w 884"/>
                <a:gd name="T39" fmla="*/ 14 h 493"/>
                <a:gd name="T40" fmla="*/ 882 w 884"/>
                <a:gd name="T41" fmla="*/ 15 h 493"/>
                <a:gd name="T42" fmla="*/ 884 w 884"/>
                <a:gd name="T43" fmla="*/ 15 h 493"/>
                <a:gd name="T44" fmla="*/ 853 w 884"/>
                <a:gd name="T45" fmla="*/ 14 h 493"/>
                <a:gd name="T46" fmla="*/ 851 w 884"/>
                <a:gd name="T47" fmla="*/ 14 h 493"/>
                <a:gd name="T48" fmla="*/ 846 w 884"/>
                <a:gd name="T49" fmla="*/ 14 h 493"/>
                <a:gd name="T50" fmla="*/ 836 w 884"/>
                <a:gd name="T51" fmla="*/ 14 h 493"/>
                <a:gd name="T52" fmla="*/ 820 w 884"/>
                <a:gd name="T53" fmla="*/ 13 h 493"/>
                <a:gd name="T54" fmla="*/ 799 w 884"/>
                <a:gd name="T55" fmla="*/ 13 h 493"/>
                <a:gd name="T56" fmla="*/ 775 w 884"/>
                <a:gd name="T57" fmla="*/ 12 h 493"/>
                <a:gd name="T58" fmla="*/ 745 w 884"/>
                <a:gd name="T59" fmla="*/ 12 h 493"/>
                <a:gd name="T60" fmla="*/ 713 w 884"/>
                <a:gd name="T61" fmla="*/ 11 h 493"/>
                <a:gd name="T62" fmla="*/ 675 w 884"/>
                <a:gd name="T63" fmla="*/ 10 h 493"/>
                <a:gd name="T64" fmla="*/ 634 w 884"/>
                <a:gd name="T65" fmla="*/ 10 h 493"/>
                <a:gd name="T66" fmla="*/ 588 w 884"/>
                <a:gd name="T67" fmla="*/ 9 h 493"/>
                <a:gd name="T68" fmla="*/ 540 w 884"/>
                <a:gd name="T69" fmla="*/ 8 h 493"/>
                <a:gd name="T70" fmla="*/ 488 w 884"/>
                <a:gd name="T71" fmla="*/ 7 h 493"/>
                <a:gd name="T72" fmla="*/ 433 w 884"/>
                <a:gd name="T73" fmla="*/ 6 h 493"/>
                <a:gd name="T74" fmla="*/ 376 w 884"/>
                <a:gd name="T75" fmla="*/ 5 h 493"/>
                <a:gd name="T76" fmla="*/ 317 w 884"/>
                <a:gd name="T77" fmla="*/ 4 h 493"/>
                <a:gd name="T78" fmla="*/ 256 w 884"/>
                <a:gd name="T79" fmla="*/ 3 h 493"/>
                <a:gd name="T80" fmla="*/ 194 w 884"/>
                <a:gd name="T81" fmla="*/ 2 h 493"/>
                <a:gd name="T82" fmla="*/ 130 w 884"/>
                <a:gd name="T83" fmla="*/ 2 h 493"/>
                <a:gd name="T84" fmla="*/ 65 w 884"/>
                <a:gd name="T85" fmla="*/ 1 h 493"/>
                <a:gd name="T86" fmla="*/ 0 w 884"/>
                <a:gd name="T87" fmla="*/ 0 h 493"/>
                <a:gd name="T88" fmla="*/ 0 w 884"/>
                <a:gd name="T89" fmla="*/ 0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493">
                  <a:moveTo>
                    <a:pt x="0" y="0"/>
                  </a:moveTo>
                  <a:lnTo>
                    <a:pt x="68" y="33"/>
                  </a:lnTo>
                  <a:lnTo>
                    <a:pt x="135" y="64"/>
                  </a:lnTo>
                  <a:lnTo>
                    <a:pt x="201" y="96"/>
                  </a:lnTo>
                  <a:lnTo>
                    <a:pt x="266" y="129"/>
                  </a:lnTo>
                  <a:lnTo>
                    <a:pt x="330" y="160"/>
                  </a:lnTo>
                  <a:lnTo>
                    <a:pt x="391" y="191"/>
                  </a:lnTo>
                  <a:lnTo>
                    <a:pt x="450" y="221"/>
                  </a:lnTo>
                  <a:lnTo>
                    <a:pt x="506" y="250"/>
                  </a:lnTo>
                  <a:lnTo>
                    <a:pt x="560" y="279"/>
                  </a:lnTo>
                  <a:lnTo>
                    <a:pt x="610" y="306"/>
                  </a:lnTo>
                  <a:lnTo>
                    <a:pt x="656" y="332"/>
                  </a:lnTo>
                  <a:lnTo>
                    <a:pt x="699" y="357"/>
                  </a:lnTo>
                  <a:lnTo>
                    <a:pt x="738" y="379"/>
                  </a:lnTo>
                  <a:lnTo>
                    <a:pt x="774" y="401"/>
                  </a:lnTo>
                  <a:lnTo>
                    <a:pt x="803" y="420"/>
                  </a:lnTo>
                  <a:lnTo>
                    <a:pt x="829" y="437"/>
                  </a:lnTo>
                  <a:lnTo>
                    <a:pt x="850" y="453"/>
                  </a:lnTo>
                  <a:lnTo>
                    <a:pt x="865" y="466"/>
                  </a:lnTo>
                  <a:lnTo>
                    <a:pt x="877" y="477"/>
                  </a:lnTo>
                  <a:lnTo>
                    <a:pt x="882" y="486"/>
                  </a:lnTo>
                  <a:lnTo>
                    <a:pt x="884" y="493"/>
                  </a:lnTo>
                  <a:lnTo>
                    <a:pt x="853" y="478"/>
                  </a:lnTo>
                  <a:lnTo>
                    <a:pt x="851" y="471"/>
                  </a:lnTo>
                  <a:lnTo>
                    <a:pt x="846" y="464"/>
                  </a:lnTo>
                  <a:lnTo>
                    <a:pt x="836" y="453"/>
                  </a:lnTo>
                  <a:lnTo>
                    <a:pt x="820" y="440"/>
                  </a:lnTo>
                  <a:lnTo>
                    <a:pt x="799" y="424"/>
                  </a:lnTo>
                  <a:lnTo>
                    <a:pt x="775" y="408"/>
                  </a:lnTo>
                  <a:lnTo>
                    <a:pt x="745" y="390"/>
                  </a:lnTo>
                  <a:lnTo>
                    <a:pt x="713" y="368"/>
                  </a:lnTo>
                  <a:lnTo>
                    <a:pt x="675" y="346"/>
                  </a:lnTo>
                  <a:lnTo>
                    <a:pt x="634" y="323"/>
                  </a:lnTo>
                  <a:lnTo>
                    <a:pt x="588" y="297"/>
                  </a:lnTo>
                  <a:lnTo>
                    <a:pt x="540" y="272"/>
                  </a:lnTo>
                  <a:lnTo>
                    <a:pt x="488" y="245"/>
                  </a:lnTo>
                  <a:lnTo>
                    <a:pt x="433" y="216"/>
                  </a:lnTo>
                  <a:lnTo>
                    <a:pt x="376" y="187"/>
                  </a:lnTo>
                  <a:lnTo>
                    <a:pt x="317" y="156"/>
                  </a:lnTo>
                  <a:lnTo>
                    <a:pt x="256" y="125"/>
                  </a:lnTo>
                  <a:lnTo>
                    <a:pt x="194" y="95"/>
                  </a:lnTo>
                  <a:lnTo>
                    <a:pt x="130" y="64"/>
                  </a:lnTo>
                  <a:lnTo>
                    <a:pt x="65" y="3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5" name="Freeform 42"/>
            <p:cNvSpPr>
              <a:spLocks/>
            </p:cNvSpPr>
            <p:nvPr/>
          </p:nvSpPr>
          <p:spPr bwMode="auto">
            <a:xfrm>
              <a:off x="1158" y="1765"/>
              <a:ext cx="854" cy="237"/>
            </a:xfrm>
            <a:custGeom>
              <a:avLst/>
              <a:gdLst>
                <a:gd name="T0" fmla="*/ 854 w 854"/>
                <a:gd name="T1" fmla="*/ 15 h 474"/>
                <a:gd name="T2" fmla="*/ 852 w 854"/>
                <a:gd name="T3" fmla="*/ 15 h 474"/>
                <a:gd name="T4" fmla="*/ 847 w 854"/>
                <a:gd name="T5" fmla="*/ 15 h 474"/>
                <a:gd name="T6" fmla="*/ 837 w 854"/>
                <a:gd name="T7" fmla="*/ 15 h 474"/>
                <a:gd name="T8" fmla="*/ 821 w 854"/>
                <a:gd name="T9" fmla="*/ 14 h 474"/>
                <a:gd name="T10" fmla="*/ 800 w 854"/>
                <a:gd name="T11" fmla="*/ 14 h 474"/>
                <a:gd name="T12" fmla="*/ 776 w 854"/>
                <a:gd name="T13" fmla="*/ 13 h 474"/>
                <a:gd name="T14" fmla="*/ 746 w 854"/>
                <a:gd name="T15" fmla="*/ 13 h 474"/>
                <a:gd name="T16" fmla="*/ 714 w 854"/>
                <a:gd name="T17" fmla="*/ 12 h 474"/>
                <a:gd name="T18" fmla="*/ 676 w 854"/>
                <a:gd name="T19" fmla="*/ 11 h 474"/>
                <a:gd name="T20" fmla="*/ 635 w 854"/>
                <a:gd name="T21" fmla="*/ 10 h 474"/>
                <a:gd name="T22" fmla="*/ 589 w 854"/>
                <a:gd name="T23" fmla="*/ 10 h 474"/>
                <a:gd name="T24" fmla="*/ 541 w 854"/>
                <a:gd name="T25" fmla="*/ 9 h 474"/>
                <a:gd name="T26" fmla="*/ 489 w 854"/>
                <a:gd name="T27" fmla="*/ 8 h 474"/>
                <a:gd name="T28" fmla="*/ 434 w 854"/>
                <a:gd name="T29" fmla="*/ 7 h 474"/>
                <a:gd name="T30" fmla="*/ 377 w 854"/>
                <a:gd name="T31" fmla="*/ 6 h 474"/>
                <a:gd name="T32" fmla="*/ 318 w 854"/>
                <a:gd name="T33" fmla="*/ 5 h 474"/>
                <a:gd name="T34" fmla="*/ 257 w 854"/>
                <a:gd name="T35" fmla="*/ 4 h 474"/>
                <a:gd name="T36" fmla="*/ 195 w 854"/>
                <a:gd name="T37" fmla="*/ 3 h 474"/>
                <a:gd name="T38" fmla="*/ 131 w 854"/>
                <a:gd name="T39" fmla="*/ 2 h 474"/>
                <a:gd name="T40" fmla="*/ 66 w 854"/>
                <a:gd name="T41" fmla="*/ 1 h 474"/>
                <a:gd name="T42" fmla="*/ 1 w 854"/>
                <a:gd name="T43" fmla="*/ 0 h 474"/>
                <a:gd name="T44" fmla="*/ 0 w 854"/>
                <a:gd name="T45" fmla="*/ 1 h 474"/>
                <a:gd name="T46" fmla="*/ 66 w 854"/>
                <a:gd name="T47" fmla="*/ 2 h 474"/>
                <a:gd name="T48" fmla="*/ 131 w 854"/>
                <a:gd name="T49" fmla="*/ 2 h 474"/>
                <a:gd name="T50" fmla="*/ 196 w 854"/>
                <a:gd name="T51" fmla="*/ 3 h 474"/>
                <a:gd name="T52" fmla="*/ 259 w 854"/>
                <a:gd name="T53" fmla="*/ 4 h 474"/>
                <a:gd name="T54" fmla="*/ 321 w 854"/>
                <a:gd name="T55" fmla="*/ 5 h 474"/>
                <a:gd name="T56" fmla="*/ 379 w 854"/>
                <a:gd name="T57" fmla="*/ 6 h 474"/>
                <a:gd name="T58" fmla="*/ 437 w 854"/>
                <a:gd name="T59" fmla="*/ 7 h 474"/>
                <a:gd name="T60" fmla="*/ 490 w 854"/>
                <a:gd name="T61" fmla="*/ 8 h 474"/>
                <a:gd name="T62" fmla="*/ 541 w 854"/>
                <a:gd name="T63" fmla="*/ 9 h 474"/>
                <a:gd name="T64" fmla="*/ 588 w 854"/>
                <a:gd name="T65" fmla="*/ 10 h 474"/>
                <a:gd name="T66" fmla="*/ 632 w 854"/>
                <a:gd name="T67" fmla="*/ 11 h 474"/>
                <a:gd name="T68" fmla="*/ 671 w 854"/>
                <a:gd name="T69" fmla="*/ 11 h 474"/>
                <a:gd name="T70" fmla="*/ 707 w 854"/>
                <a:gd name="T71" fmla="*/ 12 h 474"/>
                <a:gd name="T72" fmla="*/ 738 w 854"/>
                <a:gd name="T73" fmla="*/ 13 h 474"/>
                <a:gd name="T74" fmla="*/ 765 w 854"/>
                <a:gd name="T75" fmla="*/ 13 h 474"/>
                <a:gd name="T76" fmla="*/ 786 w 854"/>
                <a:gd name="T77" fmla="*/ 14 h 474"/>
                <a:gd name="T78" fmla="*/ 803 w 854"/>
                <a:gd name="T79" fmla="*/ 14 h 474"/>
                <a:gd name="T80" fmla="*/ 814 w 854"/>
                <a:gd name="T81" fmla="*/ 14 h 474"/>
                <a:gd name="T82" fmla="*/ 820 w 854"/>
                <a:gd name="T83" fmla="*/ 15 h 474"/>
                <a:gd name="T84" fmla="*/ 821 w 854"/>
                <a:gd name="T85" fmla="*/ 15 h 474"/>
                <a:gd name="T86" fmla="*/ 854 w 854"/>
                <a:gd name="T87" fmla="*/ 15 h 4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54" h="474">
                  <a:moveTo>
                    <a:pt x="854" y="474"/>
                  </a:moveTo>
                  <a:lnTo>
                    <a:pt x="852" y="467"/>
                  </a:lnTo>
                  <a:lnTo>
                    <a:pt x="847" y="460"/>
                  </a:lnTo>
                  <a:lnTo>
                    <a:pt x="837" y="449"/>
                  </a:lnTo>
                  <a:lnTo>
                    <a:pt x="821" y="436"/>
                  </a:lnTo>
                  <a:lnTo>
                    <a:pt x="800" y="420"/>
                  </a:lnTo>
                  <a:lnTo>
                    <a:pt x="776" y="404"/>
                  </a:lnTo>
                  <a:lnTo>
                    <a:pt x="746" y="386"/>
                  </a:lnTo>
                  <a:lnTo>
                    <a:pt x="714" y="364"/>
                  </a:lnTo>
                  <a:lnTo>
                    <a:pt x="676" y="342"/>
                  </a:lnTo>
                  <a:lnTo>
                    <a:pt x="635" y="319"/>
                  </a:lnTo>
                  <a:lnTo>
                    <a:pt x="589" y="293"/>
                  </a:lnTo>
                  <a:lnTo>
                    <a:pt x="541" y="268"/>
                  </a:lnTo>
                  <a:lnTo>
                    <a:pt x="489" y="241"/>
                  </a:lnTo>
                  <a:lnTo>
                    <a:pt x="434" y="212"/>
                  </a:lnTo>
                  <a:lnTo>
                    <a:pt x="377" y="183"/>
                  </a:lnTo>
                  <a:lnTo>
                    <a:pt x="318" y="152"/>
                  </a:lnTo>
                  <a:lnTo>
                    <a:pt x="257" y="121"/>
                  </a:lnTo>
                  <a:lnTo>
                    <a:pt x="195" y="91"/>
                  </a:lnTo>
                  <a:lnTo>
                    <a:pt x="131" y="60"/>
                  </a:lnTo>
                  <a:lnTo>
                    <a:pt x="66" y="29"/>
                  </a:lnTo>
                  <a:lnTo>
                    <a:pt x="1" y="0"/>
                  </a:lnTo>
                  <a:lnTo>
                    <a:pt x="0" y="2"/>
                  </a:lnTo>
                  <a:lnTo>
                    <a:pt x="66" y="33"/>
                  </a:lnTo>
                  <a:lnTo>
                    <a:pt x="131" y="63"/>
                  </a:lnTo>
                  <a:lnTo>
                    <a:pt x="196" y="94"/>
                  </a:lnTo>
                  <a:lnTo>
                    <a:pt x="259" y="127"/>
                  </a:lnTo>
                  <a:lnTo>
                    <a:pt x="321" y="156"/>
                  </a:lnTo>
                  <a:lnTo>
                    <a:pt x="379" y="187"/>
                  </a:lnTo>
                  <a:lnTo>
                    <a:pt x="437" y="216"/>
                  </a:lnTo>
                  <a:lnTo>
                    <a:pt x="490" y="245"/>
                  </a:lnTo>
                  <a:lnTo>
                    <a:pt x="541" y="272"/>
                  </a:lnTo>
                  <a:lnTo>
                    <a:pt x="588" y="297"/>
                  </a:lnTo>
                  <a:lnTo>
                    <a:pt x="632" y="322"/>
                  </a:lnTo>
                  <a:lnTo>
                    <a:pt x="671" y="346"/>
                  </a:lnTo>
                  <a:lnTo>
                    <a:pt x="707" y="368"/>
                  </a:lnTo>
                  <a:lnTo>
                    <a:pt x="738" y="386"/>
                  </a:lnTo>
                  <a:lnTo>
                    <a:pt x="765" y="404"/>
                  </a:lnTo>
                  <a:lnTo>
                    <a:pt x="786" y="420"/>
                  </a:lnTo>
                  <a:lnTo>
                    <a:pt x="803" y="433"/>
                  </a:lnTo>
                  <a:lnTo>
                    <a:pt x="814" y="444"/>
                  </a:lnTo>
                  <a:lnTo>
                    <a:pt x="820" y="453"/>
                  </a:lnTo>
                  <a:lnTo>
                    <a:pt x="821" y="458"/>
                  </a:lnTo>
                  <a:lnTo>
                    <a:pt x="854" y="474"/>
                  </a:lnTo>
                  <a:close/>
                </a:path>
              </a:pathLst>
            </a:custGeom>
            <a:solidFill>
              <a:srgbClr val="35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6" name="Freeform 43"/>
            <p:cNvSpPr>
              <a:spLocks/>
            </p:cNvSpPr>
            <p:nvPr/>
          </p:nvSpPr>
          <p:spPr bwMode="auto">
            <a:xfrm>
              <a:off x="1158" y="1766"/>
              <a:ext cx="821" cy="228"/>
            </a:xfrm>
            <a:custGeom>
              <a:avLst/>
              <a:gdLst>
                <a:gd name="T0" fmla="*/ 0 w 821"/>
                <a:gd name="T1" fmla="*/ 0 h 456"/>
                <a:gd name="T2" fmla="*/ 66 w 821"/>
                <a:gd name="T3" fmla="*/ 1 h 456"/>
                <a:gd name="T4" fmla="*/ 131 w 821"/>
                <a:gd name="T5" fmla="*/ 2 h 456"/>
                <a:gd name="T6" fmla="*/ 196 w 821"/>
                <a:gd name="T7" fmla="*/ 3 h 456"/>
                <a:gd name="T8" fmla="*/ 259 w 821"/>
                <a:gd name="T9" fmla="*/ 4 h 456"/>
                <a:gd name="T10" fmla="*/ 321 w 821"/>
                <a:gd name="T11" fmla="*/ 5 h 456"/>
                <a:gd name="T12" fmla="*/ 379 w 821"/>
                <a:gd name="T13" fmla="*/ 6 h 456"/>
                <a:gd name="T14" fmla="*/ 437 w 821"/>
                <a:gd name="T15" fmla="*/ 7 h 456"/>
                <a:gd name="T16" fmla="*/ 490 w 821"/>
                <a:gd name="T17" fmla="*/ 8 h 456"/>
                <a:gd name="T18" fmla="*/ 541 w 821"/>
                <a:gd name="T19" fmla="*/ 9 h 456"/>
                <a:gd name="T20" fmla="*/ 588 w 821"/>
                <a:gd name="T21" fmla="*/ 10 h 456"/>
                <a:gd name="T22" fmla="*/ 632 w 821"/>
                <a:gd name="T23" fmla="*/ 10 h 456"/>
                <a:gd name="T24" fmla="*/ 671 w 821"/>
                <a:gd name="T25" fmla="*/ 11 h 456"/>
                <a:gd name="T26" fmla="*/ 707 w 821"/>
                <a:gd name="T27" fmla="*/ 12 h 456"/>
                <a:gd name="T28" fmla="*/ 738 w 821"/>
                <a:gd name="T29" fmla="*/ 12 h 456"/>
                <a:gd name="T30" fmla="*/ 765 w 821"/>
                <a:gd name="T31" fmla="*/ 13 h 456"/>
                <a:gd name="T32" fmla="*/ 786 w 821"/>
                <a:gd name="T33" fmla="*/ 14 h 456"/>
                <a:gd name="T34" fmla="*/ 803 w 821"/>
                <a:gd name="T35" fmla="*/ 14 h 456"/>
                <a:gd name="T36" fmla="*/ 814 w 821"/>
                <a:gd name="T37" fmla="*/ 14 h 456"/>
                <a:gd name="T38" fmla="*/ 820 w 821"/>
                <a:gd name="T39" fmla="*/ 15 h 456"/>
                <a:gd name="T40" fmla="*/ 821 w 821"/>
                <a:gd name="T41" fmla="*/ 15 h 456"/>
                <a:gd name="T42" fmla="*/ 787 w 821"/>
                <a:gd name="T43" fmla="*/ 14 h 456"/>
                <a:gd name="T44" fmla="*/ 786 w 821"/>
                <a:gd name="T45" fmla="*/ 14 h 456"/>
                <a:gd name="T46" fmla="*/ 780 w 821"/>
                <a:gd name="T47" fmla="*/ 14 h 456"/>
                <a:gd name="T48" fmla="*/ 769 w 821"/>
                <a:gd name="T49" fmla="*/ 13 h 456"/>
                <a:gd name="T50" fmla="*/ 753 w 821"/>
                <a:gd name="T51" fmla="*/ 13 h 456"/>
                <a:gd name="T52" fmla="*/ 732 w 821"/>
                <a:gd name="T53" fmla="*/ 13 h 456"/>
                <a:gd name="T54" fmla="*/ 707 w 821"/>
                <a:gd name="T55" fmla="*/ 12 h 456"/>
                <a:gd name="T56" fmla="*/ 677 w 821"/>
                <a:gd name="T57" fmla="*/ 12 h 456"/>
                <a:gd name="T58" fmla="*/ 643 w 821"/>
                <a:gd name="T59" fmla="*/ 11 h 456"/>
                <a:gd name="T60" fmla="*/ 605 w 821"/>
                <a:gd name="T61" fmla="*/ 10 h 456"/>
                <a:gd name="T62" fmla="*/ 564 w 821"/>
                <a:gd name="T63" fmla="*/ 9 h 456"/>
                <a:gd name="T64" fmla="*/ 519 w 821"/>
                <a:gd name="T65" fmla="*/ 9 h 456"/>
                <a:gd name="T66" fmla="*/ 469 w 821"/>
                <a:gd name="T67" fmla="*/ 8 h 456"/>
                <a:gd name="T68" fmla="*/ 417 w 821"/>
                <a:gd name="T69" fmla="*/ 7 h 456"/>
                <a:gd name="T70" fmla="*/ 363 w 821"/>
                <a:gd name="T71" fmla="*/ 6 h 456"/>
                <a:gd name="T72" fmla="*/ 307 w 821"/>
                <a:gd name="T73" fmla="*/ 5 h 456"/>
                <a:gd name="T74" fmla="*/ 247 w 821"/>
                <a:gd name="T75" fmla="*/ 4 h 456"/>
                <a:gd name="T76" fmla="*/ 187 w 821"/>
                <a:gd name="T77" fmla="*/ 3 h 456"/>
                <a:gd name="T78" fmla="*/ 126 w 821"/>
                <a:gd name="T79" fmla="*/ 2 h 456"/>
                <a:gd name="T80" fmla="*/ 62 w 821"/>
                <a:gd name="T81" fmla="*/ 2 h 456"/>
                <a:gd name="T82" fmla="*/ 0 w 821"/>
                <a:gd name="T83" fmla="*/ 1 h 456"/>
                <a:gd name="T84" fmla="*/ 0 w 821"/>
                <a:gd name="T85" fmla="*/ 0 h 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21" h="456">
                  <a:moveTo>
                    <a:pt x="0" y="0"/>
                  </a:moveTo>
                  <a:lnTo>
                    <a:pt x="66" y="31"/>
                  </a:lnTo>
                  <a:lnTo>
                    <a:pt x="131" y="61"/>
                  </a:lnTo>
                  <a:lnTo>
                    <a:pt x="196" y="92"/>
                  </a:lnTo>
                  <a:lnTo>
                    <a:pt x="259" y="125"/>
                  </a:lnTo>
                  <a:lnTo>
                    <a:pt x="321" y="154"/>
                  </a:lnTo>
                  <a:lnTo>
                    <a:pt x="379" y="185"/>
                  </a:lnTo>
                  <a:lnTo>
                    <a:pt x="437" y="214"/>
                  </a:lnTo>
                  <a:lnTo>
                    <a:pt x="490" y="243"/>
                  </a:lnTo>
                  <a:lnTo>
                    <a:pt x="541" y="270"/>
                  </a:lnTo>
                  <a:lnTo>
                    <a:pt x="588" y="295"/>
                  </a:lnTo>
                  <a:lnTo>
                    <a:pt x="632" y="320"/>
                  </a:lnTo>
                  <a:lnTo>
                    <a:pt x="671" y="344"/>
                  </a:lnTo>
                  <a:lnTo>
                    <a:pt x="707" y="366"/>
                  </a:lnTo>
                  <a:lnTo>
                    <a:pt x="738" y="384"/>
                  </a:lnTo>
                  <a:lnTo>
                    <a:pt x="765" y="402"/>
                  </a:lnTo>
                  <a:lnTo>
                    <a:pt x="786" y="418"/>
                  </a:lnTo>
                  <a:lnTo>
                    <a:pt x="803" y="431"/>
                  </a:lnTo>
                  <a:lnTo>
                    <a:pt x="814" y="442"/>
                  </a:lnTo>
                  <a:lnTo>
                    <a:pt x="820" y="451"/>
                  </a:lnTo>
                  <a:lnTo>
                    <a:pt x="821" y="456"/>
                  </a:lnTo>
                  <a:lnTo>
                    <a:pt x="787" y="440"/>
                  </a:lnTo>
                  <a:lnTo>
                    <a:pt x="786" y="434"/>
                  </a:lnTo>
                  <a:lnTo>
                    <a:pt x="780" y="425"/>
                  </a:lnTo>
                  <a:lnTo>
                    <a:pt x="769" y="416"/>
                  </a:lnTo>
                  <a:lnTo>
                    <a:pt x="753" y="404"/>
                  </a:lnTo>
                  <a:lnTo>
                    <a:pt x="732" y="387"/>
                  </a:lnTo>
                  <a:lnTo>
                    <a:pt x="707" y="371"/>
                  </a:lnTo>
                  <a:lnTo>
                    <a:pt x="677" y="353"/>
                  </a:lnTo>
                  <a:lnTo>
                    <a:pt x="643" y="331"/>
                  </a:lnTo>
                  <a:lnTo>
                    <a:pt x="605" y="309"/>
                  </a:lnTo>
                  <a:lnTo>
                    <a:pt x="564" y="286"/>
                  </a:lnTo>
                  <a:lnTo>
                    <a:pt x="519" y="261"/>
                  </a:lnTo>
                  <a:lnTo>
                    <a:pt x="469" y="235"/>
                  </a:lnTo>
                  <a:lnTo>
                    <a:pt x="417" y="208"/>
                  </a:lnTo>
                  <a:lnTo>
                    <a:pt x="363" y="179"/>
                  </a:lnTo>
                  <a:lnTo>
                    <a:pt x="307" y="150"/>
                  </a:lnTo>
                  <a:lnTo>
                    <a:pt x="247" y="121"/>
                  </a:lnTo>
                  <a:lnTo>
                    <a:pt x="187" y="92"/>
                  </a:lnTo>
                  <a:lnTo>
                    <a:pt x="126" y="61"/>
                  </a:lnTo>
                  <a:lnTo>
                    <a:pt x="6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A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7" name="Freeform 44"/>
            <p:cNvSpPr>
              <a:spLocks/>
            </p:cNvSpPr>
            <p:nvPr/>
          </p:nvSpPr>
          <p:spPr bwMode="auto">
            <a:xfrm>
              <a:off x="1157" y="1767"/>
              <a:ext cx="788" cy="219"/>
            </a:xfrm>
            <a:custGeom>
              <a:avLst/>
              <a:gdLst>
                <a:gd name="T0" fmla="*/ 788 w 788"/>
                <a:gd name="T1" fmla="*/ 14 h 438"/>
                <a:gd name="T2" fmla="*/ 787 w 788"/>
                <a:gd name="T3" fmla="*/ 14 h 438"/>
                <a:gd name="T4" fmla="*/ 781 w 788"/>
                <a:gd name="T5" fmla="*/ 14 h 438"/>
                <a:gd name="T6" fmla="*/ 770 w 788"/>
                <a:gd name="T7" fmla="*/ 13 h 438"/>
                <a:gd name="T8" fmla="*/ 754 w 788"/>
                <a:gd name="T9" fmla="*/ 13 h 438"/>
                <a:gd name="T10" fmla="*/ 733 w 788"/>
                <a:gd name="T11" fmla="*/ 13 h 438"/>
                <a:gd name="T12" fmla="*/ 708 w 788"/>
                <a:gd name="T13" fmla="*/ 12 h 438"/>
                <a:gd name="T14" fmla="*/ 678 w 788"/>
                <a:gd name="T15" fmla="*/ 11 h 438"/>
                <a:gd name="T16" fmla="*/ 644 w 788"/>
                <a:gd name="T17" fmla="*/ 11 h 438"/>
                <a:gd name="T18" fmla="*/ 606 w 788"/>
                <a:gd name="T19" fmla="*/ 10 h 438"/>
                <a:gd name="T20" fmla="*/ 565 w 788"/>
                <a:gd name="T21" fmla="*/ 9 h 438"/>
                <a:gd name="T22" fmla="*/ 520 w 788"/>
                <a:gd name="T23" fmla="*/ 9 h 438"/>
                <a:gd name="T24" fmla="*/ 470 w 788"/>
                <a:gd name="T25" fmla="*/ 8 h 438"/>
                <a:gd name="T26" fmla="*/ 418 w 788"/>
                <a:gd name="T27" fmla="*/ 7 h 438"/>
                <a:gd name="T28" fmla="*/ 364 w 788"/>
                <a:gd name="T29" fmla="*/ 6 h 438"/>
                <a:gd name="T30" fmla="*/ 308 w 788"/>
                <a:gd name="T31" fmla="*/ 5 h 438"/>
                <a:gd name="T32" fmla="*/ 248 w 788"/>
                <a:gd name="T33" fmla="*/ 4 h 438"/>
                <a:gd name="T34" fmla="*/ 188 w 788"/>
                <a:gd name="T35" fmla="*/ 3 h 438"/>
                <a:gd name="T36" fmla="*/ 127 w 788"/>
                <a:gd name="T37" fmla="*/ 2 h 438"/>
                <a:gd name="T38" fmla="*/ 63 w 788"/>
                <a:gd name="T39" fmla="*/ 1 h 438"/>
                <a:gd name="T40" fmla="*/ 1 w 788"/>
                <a:gd name="T41" fmla="*/ 0 h 438"/>
                <a:gd name="T42" fmla="*/ 0 w 788"/>
                <a:gd name="T43" fmla="*/ 1 h 438"/>
                <a:gd name="T44" fmla="*/ 63 w 788"/>
                <a:gd name="T45" fmla="*/ 1 h 438"/>
                <a:gd name="T46" fmla="*/ 127 w 788"/>
                <a:gd name="T47" fmla="*/ 2 h 438"/>
                <a:gd name="T48" fmla="*/ 188 w 788"/>
                <a:gd name="T49" fmla="*/ 3 h 438"/>
                <a:gd name="T50" fmla="*/ 248 w 788"/>
                <a:gd name="T51" fmla="*/ 4 h 438"/>
                <a:gd name="T52" fmla="*/ 308 w 788"/>
                <a:gd name="T53" fmla="*/ 5 h 438"/>
                <a:gd name="T54" fmla="*/ 364 w 788"/>
                <a:gd name="T55" fmla="*/ 6 h 438"/>
                <a:gd name="T56" fmla="*/ 418 w 788"/>
                <a:gd name="T57" fmla="*/ 7 h 438"/>
                <a:gd name="T58" fmla="*/ 469 w 788"/>
                <a:gd name="T59" fmla="*/ 8 h 438"/>
                <a:gd name="T60" fmla="*/ 516 w 788"/>
                <a:gd name="T61" fmla="*/ 9 h 438"/>
                <a:gd name="T62" fmla="*/ 559 w 788"/>
                <a:gd name="T63" fmla="*/ 9 h 438"/>
                <a:gd name="T64" fmla="*/ 600 w 788"/>
                <a:gd name="T65" fmla="*/ 10 h 438"/>
                <a:gd name="T66" fmla="*/ 636 w 788"/>
                <a:gd name="T67" fmla="*/ 11 h 438"/>
                <a:gd name="T68" fmla="*/ 667 w 788"/>
                <a:gd name="T69" fmla="*/ 11 h 438"/>
                <a:gd name="T70" fmla="*/ 694 w 788"/>
                <a:gd name="T71" fmla="*/ 12 h 438"/>
                <a:gd name="T72" fmla="*/ 715 w 788"/>
                <a:gd name="T73" fmla="*/ 12 h 438"/>
                <a:gd name="T74" fmla="*/ 732 w 788"/>
                <a:gd name="T75" fmla="*/ 13 h 438"/>
                <a:gd name="T76" fmla="*/ 743 w 788"/>
                <a:gd name="T77" fmla="*/ 13 h 438"/>
                <a:gd name="T78" fmla="*/ 750 w 788"/>
                <a:gd name="T79" fmla="*/ 13 h 438"/>
                <a:gd name="T80" fmla="*/ 752 w 788"/>
                <a:gd name="T81" fmla="*/ 14 h 438"/>
                <a:gd name="T82" fmla="*/ 788 w 788"/>
                <a:gd name="T83" fmla="*/ 14 h 4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88" h="438">
                  <a:moveTo>
                    <a:pt x="788" y="438"/>
                  </a:moveTo>
                  <a:lnTo>
                    <a:pt x="787" y="432"/>
                  </a:lnTo>
                  <a:lnTo>
                    <a:pt x="781" y="423"/>
                  </a:lnTo>
                  <a:lnTo>
                    <a:pt x="770" y="414"/>
                  </a:lnTo>
                  <a:lnTo>
                    <a:pt x="754" y="402"/>
                  </a:lnTo>
                  <a:lnTo>
                    <a:pt x="733" y="385"/>
                  </a:lnTo>
                  <a:lnTo>
                    <a:pt x="708" y="369"/>
                  </a:lnTo>
                  <a:lnTo>
                    <a:pt x="678" y="351"/>
                  </a:lnTo>
                  <a:lnTo>
                    <a:pt x="644" y="329"/>
                  </a:lnTo>
                  <a:lnTo>
                    <a:pt x="606" y="307"/>
                  </a:lnTo>
                  <a:lnTo>
                    <a:pt x="565" y="284"/>
                  </a:lnTo>
                  <a:lnTo>
                    <a:pt x="520" y="259"/>
                  </a:lnTo>
                  <a:lnTo>
                    <a:pt x="470" y="233"/>
                  </a:lnTo>
                  <a:lnTo>
                    <a:pt x="418" y="206"/>
                  </a:lnTo>
                  <a:lnTo>
                    <a:pt x="364" y="177"/>
                  </a:lnTo>
                  <a:lnTo>
                    <a:pt x="308" y="148"/>
                  </a:lnTo>
                  <a:lnTo>
                    <a:pt x="248" y="119"/>
                  </a:lnTo>
                  <a:lnTo>
                    <a:pt x="188" y="90"/>
                  </a:lnTo>
                  <a:lnTo>
                    <a:pt x="127" y="59"/>
                  </a:lnTo>
                  <a:lnTo>
                    <a:pt x="63" y="31"/>
                  </a:lnTo>
                  <a:lnTo>
                    <a:pt x="1" y="0"/>
                  </a:lnTo>
                  <a:lnTo>
                    <a:pt x="0" y="3"/>
                  </a:lnTo>
                  <a:lnTo>
                    <a:pt x="63" y="32"/>
                  </a:lnTo>
                  <a:lnTo>
                    <a:pt x="127" y="63"/>
                  </a:lnTo>
                  <a:lnTo>
                    <a:pt x="188" y="94"/>
                  </a:lnTo>
                  <a:lnTo>
                    <a:pt x="248" y="123"/>
                  </a:lnTo>
                  <a:lnTo>
                    <a:pt x="308" y="152"/>
                  </a:lnTo>
                  <a:lnTo>
                    <a:pt x="364" y="181"/>
                  </a:lnTo>
                  <a:lnTo>
                    <a:pt x="418" y="210"/>
                  </a:lnTo>
                  <a:lnTo>
                    <a:pt x="469" y="237"/>
                  </a:lnTo>
                  <a:lnTo>
                    <a:pt x="516" y="262"/>
                  </a:lnTo>
                  <a:lnTo>
                    <a:pt x="559" y="286"/>
                  </a:lnTo>
                  <a:lnTo>
                    <a:pt x="600" y="309"/>
                  </a:lnTo>
                  <a:lnTo>
                    <a:pt x="636" y="331"/>
                  </a:lnTo>
                  <a:lnTo>
                    <a:pt x="667" y="349"/>
                  </a:lnTo>
                  <a:lnTo>
                    <a:pt x="694" y="367"/>
                  </a:lnTo>
                  <a:lnTo>
                    <a:pt x="715" y="384"/>
                  </a:lnTo>
                  <a:lnTo>
                    <a:pt x="732" y="396"/>
                  </a:lnTo>
                  <a:lnTo>
                    <a:pt x="743" y="407"/>
                  </a:lnTo>
                  <a:lnTo>
                    <a:pt x="750" y="416"/>
                  </a:lnTo>
                  <a:lnTo>
                    <a:pt x="752" y="422"/>
                  </a:lnTo>
                  <a:lnTo>
                    <a:pt x="788" y="438"/>
                  </a:lnTo>
                  <a:close/>
                </a:path>
              </a:pathLst>
            </a:custGeom>
            <a:solidFill>
              <a:srgbClr val="45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8" name="Freeform 45"/>
            <p:cNvSpPr>
              <a:spLocks/>
            </p:cNvSpPr>
            <p:nvPr/>
          </p:nvSpPr>
          <p:spPr bwMode="auto">
            <a:xfrm>
              <a:off x="1157" y="1769"/>
              <a:ext cx="752" cy="209"/>
            </a:xfrm>
            <a:custGeom>
              <a:avLst/>
              <a:gdLst>
                <a:gd name="T0" fmla="*/ 0 w 752"/>
                <a:gd name="T1" fmla="*/ 0 h 419"/>
                <a:gd name="T2" fmla="*/ 63 w 752"/>
                <a:gd name="T3" fmla="*/ 0 h 419"/>
                <a:gd name="T4" fmla="*/ 127 w 752"/>
                <a:gd name="T5" fmla="*/ 1 h 419"/>
                <a:gd name="T6" fmla="*/ 188 w 752"/>
                <a:gd name="T7" fmla="*/ 2 h 419"/>
                <a:gd name="T8" fmla="*/ 248 w 752"/>
                <a:gd name="T9" fmla="*/ 3 h 419"/>
                <a:gd name="T10" fmla="*/ 308 w 752"/>
                <a:gd name="T11" fmla="*/ 4 h 419"/>
                <a:gd name="T12" fmla="*/ 364 w 752"/>
                <a:gd name="T13" fmla="*/ 5 h 419"/>
                <a:gd name="T14" fmla="*/ 418 w 752"/>
                <a:gd name="T15" fmla="*/ 6 h 419"/>
                <a:gd name="T16" fmla="*/ 469 w 752"/>
                <a:gd name="T17" fmla="*/ 7 h 419"/>
                <a:gd name="T18" fmla="*/ 516 w 752"/>
                <a:gd name="T19" fmla="*/ 8 h 419"/>
                <a:gd name="T20" fmla="*/ 559 w 752"/>
                <a:gd name="T21" fmla="*/ 8 h 419"/>
                <a:gd name="T22" fmla="*/ 600 w 752"/>
                <a:gd name="T23" fmla="*/ 9 h 419"/>
                <a:gd name="T24" fmla="*/ 636 w 752"/>
                <a:gd name="T25" fmla="*/ 10 h 419"/>
                <a:gd name="T26" fmla="*/ 667 w 752"/>
                <a:gd name="T27" fmla="*/ 10 h 419"/>
                <a:gd name="T28" fmla="*/ 694 w 752"/>
                <a:gd name="T29" fmla="*/ 11 h 419"/>
                <a:gd name="T30" fmla="*/ 715 w 752"/>
                <a:gd name="T31" fmla="*/ 11 h 419"/>
                <a:gd name="T32" fmla="*/ 732 w 752"/>
                <a:gd name="T33" fmla="*/ 12 h 419"/>
                <a:gd name="T34" fmla="*/ 743 w 752"/>
                <a:gd name="T35" fmla="*/ 12 h 419"/>
                <a:gd name="T36" fmla="*/ 750 w 752"/>
                <a:gd name="T37" fmla="*/ 12 h 419"/>
                <a:gd name="T38" fmla="*/ 752 w 752"/>
                <a:gd name="T39" fmla="*/ 13 h 419"/>
                <a:gd name="T40" fmla="*/ 713 w 752"/>
                <a:gd name="T41" fmla="*/ 12 h 419"/>
                <a:gd name="T42" fmla="*/ 712 w 752"/>
                <a:gd name="T43" fmla="*/ 12 h 419"/>
                <a:gd name="T44" fmla="*/ 706 w 752"/>
                <a:gd name="T45" fmla="*/ 12 h 419"/>
                <a:gd name="T46" fmla="*/ 695 w 752"/>
                <a:gd name="T47" fmla="*/ 11 h 419"/>
                <a:gd name="T48" fmla="*/ 678 w 752"/>
                <a:gd name="T49" fmla="*/ 11 h 419"/>
                <a:gd name="T50" fmla="*/ 658 w 752"/>
                <a:gd name="T51" fmla="*/ 10 h 419"/>
                <a:gd name="T52" fmla="*/ 633 w 752"/>
                <a:gd name="T53" fmla="*/ 10 h 419"/>
                <a:gd name="T54" fmla="*/ 603 w 752"/>
                <a:gd name="T55" fmla="*/ 9 h 419"/>
                <a:gd name="T56" fmla="*/ 569 w 752"/>
                <a:gd name="T57" fmla="*/ 9 h 419"/>
                <a:gd name="T58" fmla="*/ 531 w 752"/>
                <a:gd name="T59" fmla="*/ 8 h 419"/>
                <a:gd name="T60" fmla="*/ 489 w 752"/>
                <a:gd name="T61" fmla="*/ 7 h 419"/>
                <a:gd name="T62" fmla="*/ 443 w 752"/>
                <a:gd name="T63" fmla="*/ 7 h 419"/>
                <a:gd name="T64" fmla="*/ 395 w 752"/>
                <a:gd name="T65" fmla="*/ 6 h 419"/>
                <a:gd name="T66" fmla="*/ 344 w 752"/>
                <a:gd name="T67" fmla="*/ 5 h 419"/>
                <a:gd name="T68" fmla="*/ 291 w 752"/>
                <a:gd name="T69" fmla="*/ 4 h 419"/>
                <a:gd name="T70" fmla="*/ 236 w 752"/>
                <a:gd name="T71" fmla="*/ 3 h 419"/>
                <a:gd name="T72" fmla="*/ 178 w 752"/>
                <a:gd name="T73" fmla="*/ 2 h 419"/>
                <a:gd name="T74" fmla="*/ 118 w 752"/>
                <a:gd name="T75" fmla="*/ 1 h 419"/>
                <a:gd name="T76" fmla="*/ 59 w 752"/>
                <a:gd name="T77" fmla="*/ 0 h 419"/>
                <a:gd name="T78" fmla="*/ 0 w 752"/>
                <a:gd name="T79" fmla="*/ 0 h 419"/>
                <a:gd name="T80" fmla="*/ 0 w 752"/>
                <a:gd name="T81" fmla="*/ 0 h 4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2" h="419">
                  <a:moveTo>
                    <a:pt x="0" y="0"/>
                  </a:moveTo>
                  <a:lnTo>
                    <a:pt x="63" y="29"/>
                  </a:lnTo>
                  <a:lnTo>
                    <a:pt x="127" y="60"/>
                  </a:lnTo>
                  <a:lnTo>
                    <a:pt x="188" y="91"/>
                  </a:lnTo>
                  <a:lnTo>
                    <a:pt x="248" y="120"/>
                  </a:lnTo>
                  <a:lnTo>
                    <a:pt x="308" y="149"/>
                  </a:lnTo>
                  <a:lnTo>
                    <a:pt x="364" y="178"/>
                  </a:lnTo>
                  <a:lnTo>
                    <a:pt x="418" y="207"/>
                  </a:lnTo>
                  <a:lnTo>
                    <a:pt x="469" y="234"/>
                  </a:lnTo>
                  <a:lnTo>
                    <a:pt x="516" y="259"/>
                  </a:lnTo>
                  <a:lnTo>
                    <a:pt x="559" y="283"/>
                  </a:lnTo>
                  <a:lnTo>
                    <a:pt x="600" y="306"/>
                  </a:lnTo>
                  <a:lnTo>
                    <a:pt x="636" y="328"/>
                  </a:lnTo>
                  <a:lnTo>
                    <a:pt x="667" y="346"/>
                  </a:lnTo>
                  <a:lnTo>
                    <a:pt x="694" y="364"/>
                  </a:lnTo>
                  <a:lnTo>
                    <a:pt x="715" y="381"/>
                  </a:lnTo>
                  <a:lnTo>
                    <a:pt x="732" y="393"/>
                  </a:lnTo>
                  <a:lnTo>
                    <a:pt x="743" y="404"/>
                  </a:lnTo>
                  <a:lnTo>
                    <a:pt x="750" y="413"/>
                  </a:lnTo>
                  <a:lnTo>
                    <a:pt x="752" y="419"/>
                  </a:lnTo>
                  <a:lnTo>
                    <a:pt x="713" y="400"/>
                  </a:lnTo>
                  <a:lnTo>
                    <a:pt x="712" y="395"/>
                  </a:lnTo>
                  <a:lnTo>
                    <a:pt x="706" y="386"/>
                  </a:lnTo>
                  <a:lnTo>
                    <a:pt x="695" y="377"/>
                  </a:lnTo>
                  <a:lnTo>
                    <a:pt x="678" y="364"/>
                  </a:lnTo>
                  <a:lnTo>
                    <a:pt x="658" y="350"/>
                  </a:lnTo>
                  <a:lnTo>
                    <a:pt x="633" y="332"/>
                  </a:lnTo>
                  <a:lnTo>
                    <a:pt x="603" y="314"/>
                  </a:lnTo>
                  <a:lnTo>
                    <a:pt x="569" y="294"/>
                  </a:lnTo>
                  <a:lnTo>
                    <a:pt x="531" y="272"/>
                  </a:lnTo>
                  <a:lnTo>
                    <a:pt x="489" y="248"/>
                  </a:lnTo>
                  <a:lnTo>
                    <a:pt x="443" y="225"/>
                  </a:lnTo>
                  <a:lnTo>
                    <a:pt x="395" y="199"/>
                  </a:lnTo>
                  <a:lnTo>
                    <a:pt x="344" y="172"/>
                  </a:lnTo>
                  <a:lnTo>
                    <a:pt x="291" y="145"/>
                  </a:lnTo>
                  <a:lnTo>
                    <a:pt x="236" y="116"/>
                  </a:lnTo>
                  <a:lnTo>
                    <a:pt x="178" y="89"/>
                  </a:lnTo>
                  <a:lnTo>
                    <a:pt x="118" y="60"/>
                  </a:lnTo>
                  <a:lnTo>
                    <a:pt x="59" y="3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B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49" name="Freeform 46"/>
            <p:cNvSpPr>
              <a:spLocks/>
            </p:cNvSpPr>
            <p:nvPr/>
          </p:nvSpPr>
          <p:spPr bwMode="auto">
            <a:xfrm>
              <a:off x="1155" y="1770"/>
              <a:ext cx="715" cy="199"/>
            </a:xfrm>
            <a:custGeom>
              <a:avLst/>
              <a:gdLst>
                <a:gd name="T0" fmla="*/ 715 w 715"/>
                <a:gd name="T1" fmla="*/ 13 h 396"/>
                <a:gd name="T2" fmla="*/ 714 w 715"/>
                <a:gd name="T3" fmla="*/ 13 h 396"/>
                <a:gd name="T4" fmla="*/ 708 w 715"/>
                <a:gd name="T5" fmla="*/ 12 h 396"/>
                <a:gd name="T6" fmla="*/ 697 w 715"/>
                <a:gd name="T7" fmla="*/ 12 h 396"/>
                <a:gd name="T8" fmla="*/ 680 w 715"/>
                <a:gd name="T9" fmla="*/ 12 h 396"/>
                <a:gd name="T10" fmla="*/ 660 w 715"/>
                <a:gd name="T11" fmla="*/ 11 h 396"/>
                <a:gd name="T12" fmla="*/ 635 w 715"/>
                <a:gd name="T13" fmla="*/ 11 h 396"/>
                <a:gd name="T14" fmla="*/ 605 w 715"/>
                <a:gd name="T15" fmla="*/ 10 h 396"/>
                <a:gd name="T16" fmla="*/ 571 w 715"/>
                <a:gd name="T17" fmla="*/ 10 h 396"/>
                <a:gd name="T18" fmla="*/ 533 w 715"/>
                <a:gd name="T19" fmla="*/ 9 h 396"/>
                <a:gd name="T20" fmla="*/ 491 w 715"/>
                <a:gd name="T21" fmla="*/ 8 h 396"/>
                <a:gd name="T22" fmla="*/ 445 w 715"/>
                <a:gd name="T23" fmla="*/ 7 h 396"/>
                <a:gd name="T24" fmla="*/ 397 w 715"/>
                <a:gd name="T25" fmla="*/ 7 h 396"/>
                <a:gd name="T26" fmla="*/ 346 w 715"/>
                <a:gd name="T27" fmla="*/ 6 h 396"/>
                <a:gd name="T28" fmla="*/ 293 w 715"/>
                <a:gd name="T29" fmla="*/ 5 h 396"/>
                <a:gd name="T30" fmla="*/ 238 w 715"/>
                <a:gd name="T31" fmla="*/ 4 h 396"/>
                <a:gd name="T32" fmla="*/ 180 w 715"/>
                <a:gd name="T33" fmla="*/ 3 h 396"/>
                <a:gd name="T34" fmla="*/ 120 w 715"/>
                <a:gd name="T35" fmla="*/ 2 h 396"/>
                <a:gd name="T36" fmla="*/ 61 w 715"/>
                <a:gd name="T37" fmla="*/ 1 h 396"/>
                <a:gd name="T38" fmla="*/ 2 w 715"/>
                <a:gd name="T39" fmla="*/ 0 h 396"/>
                <a:gd name="T40" fmla="*/ 0 w 715"/>
                <a:gd name="T41" fmla="*/ 1 h 396"/>
                <a:gd name="T42" fmla="*/ 60 w 715"/>
                <a:gd name="T43" fmla="*/ 1 h 396"/>
                <a:gd name="T44" fmla="*/ 119 w 715"/>
                <a:gd name="T45" fmla="*/ 2 h 396"/>
                <a:gd name="T46" fmla="*/ 178 w 715"/>
                <a:gd name="T47" fmla="*/ 3 h 396"/>
                <a:gd name="T48" fmla="*/ 235 w 715"/>
                <a:gd name="T49" fmla="*/ 4 h 396"/>
                <a:gd name="T50" fmla="*/ 290 w 715"/>
                <a:gd name="T51" fmla="*/ 5 h 396"/>
                <a:gd name="T52" fmla="*/ 342 w 715"/>
                <a:gd name="T53" fmla="*/ 6 h 396"/>
                <a:gd name="T54" fmla="*/ 393 w 715"/>
                <a:gd name="T55" fmla="*/ 7 h 396"/>
                <a:gd name="T56" fmla="*/ 440 w 715"/>
                <a:gd name="T57" fmla="*/ 7 h 396"/>
                <a:gd name="T58" fmla="*/ 484 w 715"/>
                <a:gd name="T59" fmla="*/ 8 h 396"/>
                <a:gd name="T60" fmla="*/ 523 w 715"/>
                <a:gd name="T61" fmla="*/ 9 h 396"/>
                <a:gd name="T62" fmla="*/ 558 w 715"/>
                <a:gd name="T63" fmla="*/ 10 h 396"/>
                <a:gd name="T64" fmla="*/ 590 w 715"/>
                <a:gd name="T65" fmla="*/ 10 h 396"/>
                <a:gd name="T66" fmla="*/ 616 w 715"/>
                <a:gd name="T67" fmla="*/ 11 h 396"/>
                <a:gd name="T68" fmla="*/ 638 w 715"/>
                <a:gd name="T69" fmla="*/ 11 h 396"/>
                <a:gd name="T70" fmla="*/ 655 w 715"/>
                <a:gd name="T71" fmla="*/ 12 h 396"/>
                <a:gd name="T72" fmla="*/ 666 w 715"/>
                <a:gd name="T73" fmla="*/ 12 h 396"/>
                <a:gd name="T74" fmla="*/ 673 w 715"/>
                <a:gd name="T75" fmla="*/ 12 h 396"/>
                <a:gd name="T76" fmla="*/ 674 w 715"/>
                <a:gd name="T77" fmla="*/ 12 h 396"/>
                <a:gd name="T78" fmla="*/ 715 w 715"/>
                <a:gd name="T79" fmla="*/ 13 h 3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5" h="396">
                  <a:moveTo>
                    <a:pt x="715" y="396"/>
                  </a:moveTo>
                  <a:lnTo>
                    <a:pt x="714" y="391"/>
                  </a:lnTo>
                  <a:lnTo>
                    <a:pt x="708" y="382"/>
                  </a:lnTo>
                  <a:lnTo>
                    <a:pt x="697" y="373"/>
                  </a:lnTo>
                  <a:lnTo>
                    <a:pt x="680" y="360"/>
                  </a:lnTo>
                  <a:lnTo>
                    <a:pt x="660" y="346"/>
                  </a:lnTo>
                  <a:lnTo>
                    <a:pt x="635" y="328"/>
                  </a:lnTo>
                  <a:lnTo>
                    <a:pt x="605" y="310"/>
                  </a:lnTo>
                  <a:lnTo>
                    <a:pt x="571" y="290"/>
                  </a:lnTo>
                  <a:lnTo>
                    <a:pt x="533" y="268"/>
                  </a:lnTo>
                  <a:lnTo>
                    <a:pt x="491" y="244"/>
                  </a:lnTo>
                  <a:lnTo>
                    <a:pt x="445" y="221"/>
                  </a:lnTo>
                  <a:lnTo>
                    <a:pt x="397" y="195"/>
                  </a:lnTo>
                  <a:lnTo>
                    <a:pt x="346" y="168"/>
                  </a:lnTo>
                  <a:lnTo>
                    <a:pt x="293" y="141"/>
                  </a:lnTo>
                  <a:lnTo>
                    <a:pt x="238" y="112"/>
                  </a:lnTo>
                  <a:lnTo>
                    <a:pt x="180" y="85"/>
                  </a:lnTo>
                  <a:lnTo>
                    <a:pt x="120" y="56"/>
                  </a:lnTo>
                  <a:lnTo>
                    <a:pt x="61" y="27"/>
                  </a:lnTo>
                  <a:lnTo>
                    <a:pt x="2" y="0"/>
                  </a:lnTo>
                  <a:lnTo>
                    <a:pt x="0" y="2"/>
                  </a:lnTo>
                  <a:lnTo>
                    <a:pt x="60" y="31"/>
                  </a:lnTo>
                  <a:lnTo>
                    <a:pt x="119" y="60"/>
                  </a:lnTo>
                  <a:lnTo>
                    <a:pt x="178" y="87"/>
                  </a:lnTo>
                  <a:lnTo>
                    <a:pt x="235" y="116"/>
                  </a:lnTo>
                  <a:lnTo>
                    <a:pt x="290" y="143"/>
                  </a:lnTo>
                  <a:lnTo>
                    <a:pt x="342" y="170"/>
                  </a:lnTo>
                  <a:lnTo>
                    <a:pt x="393" y="197"/>
                  </a:lnTo>
                  <a:lnTo>
                    <a:pt x="440" y="221"/>
                  </a:lnTo>
                  <a:lnTo>
                    <a:pt x="484" y="246"/>
                  </a:lnTo>
                  <a:lnTo>
                    <a:pt x="523" y="268"/>
                  </a:lnTo>
                  <a:lnTo>
                    <a:pt x="558" y="288"/>
                  </a:lnTo>
                  <a:lnTo>
                    <a:pt x="590" y="308"/>
                  </a:lnTo>
                  <a:lnTo>
                    <a:pt x="616" y="324"/>
                  </a:lnTo>
                  <a:lnTo>
                    <a:pt x="638" y="340"/>
                  </a:lnTo>
                  <a:lnTo>
                    <a:pt x="655" y="353"/>
                  </a:lnTo>
                  <a:lnTo>
                    <a:pt x="666" y="364"/>
                  </a:lnTo>
                  <a:lnTo>
                    <a:pt x="673" y="371"/>
                  </a:lnTo>
                  <a:lnTo>
                    <a:pt x="674" y="378"/>
                  </a:lnTo>
                  <a:lnTo>
                    <a:pt x="715" y="396"/>
                  </a:lnTo>
                  <a:close/>
                </a:path>
              </a:pathLst>
            </a:custGeom>
            <a:solidFill>
              <a:srgbClr val="55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0" name="Freeform 47"/>
            <p:cNvSpPr>
              <a:spLocks/>
            </p:cNvSpPr>
            <p:nvPr/>
          </p:nvSpPr>
          <p:spPr bwMode="auto">
            <a:xfrm>
              <a:off x="1154" y="1771"/>
              <a:ext cx="675" cy="189"/>
            </a:xfrm>
            <a:custGeom>
              <a:avLst/>
              <a:gdLst>
                <a:gd name="T0" fmla="*/ 1 w 675"/>
                <a:gd name="T1" fmla="*/ 0 h 376"/>
                <a:gd name="T2" fmla="*/ 61 w 675"/>
                <a:gd name="T3" fmla="*/ 1 h 376"/>
                <a:gd name="T4" fmla="*/ 120 w 675"/>
                <a:gd name="T5" fmla="*/ 2 h 376"/>
                <a:gd name="T6" fmla="*/ 179 w 675"/>
                <a:gd name="T7" fmla="*/ 3 h 376"/>
                <a:gd name="T8" fmla="*/ 236 w 675"/>
                <a:gd name="T9" fmla="*/ 4 h 376"/>
                <a:gd name="T10" fmla="*/ 291 w 675"/>
                <a:gd name="T11" fmla="*/ 5 h 376"/>
                <a:gd name="T12" fmla="*/ 343 w 675"/>
                <a:gd name="T13" fmla="*/ 6 h 376"/>
                <a:gd name="T14" fmla="*/ 394 w 675"/>
                <a:gd name="T15" fmla="*/ 7 h 376"/>
                <a:gd name="T16" fmla="*/ 441 w 675"/>
                <a:gd name="T17" fmla="*/ 7 h 376"/>
                <a:gd name="T18" fmla="*/ 485 w 675"/>
                <a:gd name="T19" fmla="*/ 8 h 376"/>
                <a:gd name="T20" fmla="*/ 524 w 675"/>
                <a:gd name="T21" fmla="*/ 9 h 376"/>
                <a:gd name="T22" fmla="*/ 559 w 675"/>
                <a:gd name="T23" fmla="*/ 9 h 376"/>
                <a:gd name="T24" fmla="*/ 591 w 675"/>
                <a:gd name="T25" fmla="*/ 10 h 376"/>
                <a:gd name="T26" fmla="*/ 617 w 675"/>
                <a:gd name="T27" fmla="*/ 11 h 376"/>
                <a:gd name="T28" fmla="*/ 639 w 675"/>
                <a:gd name="T29" fmla="*/ 11 h 376"/>
                <a:gd name="T30" fmla="*/ 656 w 675"/>
                <a:gd name="T31" fmla="*/ 11 h 376"/>
                <a:gd name="T32" fmla="*/ 667 w 675"/>
                <a:gd name="T33" fmla="*/ 12 h 376"/>
                <a:gd name="T34" fmla="*/ 674 w 675"/>
                <a:gd name="T35" fmla="*/ 12 h 376"/>
                <a:gd name="T36" fmla="*/ 675 w 675"/>
                <a:gd name="T37" fmla="*/ 12 h 376"/>
                <a:gd name="T38" fmla="*/ 632 w 675"/>
                <a:gd name="T39" fmla="*/ 12 h 376"/>
                <a:gd name="T40" fmla="*/ 630 w 675"/>
                <a:gd name="T41" fmla="*/ 11 h 376"/>
                <a:gd name="T42" fmla="*/ 625 w 675"/>
                <a:gd name="T43" fmla="*/ 11 h 376"/>
                <a:gd name="T44" fmla="*/ 613 w 675"/>
                <a:gd name="T45" fmla="*/ 11 h 376"/>
                <a:gd name="T46" fmla="*/ 598 w 675"/>
                <a:gd name="T47" fmla="*/ 11 h 376"/>
                <a:gd name="T48" fmla="*/ 578 w 675"/>
                <a:gd name="T49" fmla="*/ 10 h 376"/>
                <a:gd name="T50" fmla="*/ 552 w 675"/>
                <a:gd name="T51" fmla="*/ 10 h 376"/>
                <a:gd name="T52" fmla="*/ 523 w 675"/>
                <a:gd name="T53" fmla="*/ 9 h 376"/>
                <a:gd name="T54" fmla="*/ 490 w 675"/>
                <a:gd name="T55" fmla="*/ 8 h 376"/>
                <a:gd name="T56" fmla="*/ 452 w 675"/>
                <a:gd name="T57" fmla="*/ 8 h 376"/>
                <a:gd name="T58" fmla="*/ 412 w 675"/>
                <a:gd name="T59" fmla="*/ 7 h 376"/>
                <a:gd name="T60" fmla="*/ 369 w 675"/>
                <a:gd name="T61" fmla="*/ 6 h 376"/>
                <a:gd name="T62" fmla="*/ 321 w 675"/>
                <a:gd name="T63" fmla="*/ 6 h 376"/>
                <a:gd name="T64" fmla="*/ 271 w 675"/>
                <a:gd name="T65" fmla="*/ 5 h 376"/>
                <a:gd name="T66" fmla="*/ 220 w 675"/>
                <a:gd name="T67" fmla="*/ 4 h 376"/>
                <a:gd name="T68" fmla="*/ 167 w 675"/>
                <a:gd name="T69" fmla="*/ 3 h 376"/>
                <a:gd name="T70" fmla="*/ 111 w 675"/>
                <a:gd name="T71" fmla="*/ 2 h 376"/>
                <a:gd name="T72" fmla="*/ 56 w 675"/>
                <a:gd name="T73" fmla="*/ 1 h 376"/>
                <a:gd name="T74" fmla="*/ 0 w 675"/>
                <a:gd name="T75" fmla="*/ 1 h 376"/>
                <a:gd name="T76" fmla="*/ 1 w 675"/>
                <a:gd name="T77" fmla="*/ 0 h 3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5" h="376">
                  <a:moveTo>
                    <a:pt x="1" y="0"/>
                  </a:moveTo>
                  <a:lnTo>
                    <a:pt x="61" y="29"/>
                  </a:lnTo>
                  <a:lnTo>
                    <a:pt x="120" y="58"/>
                  </a:lnTo>
                  <a:lnTo>
                    <a:pt x="179" y="85"/>
                  </a:lnTo>
                  <a:lnTo>
                    <a:pt x="236" y="114"/>
                  </a:lnTo>
                  <a:lnTo>
                    <a:pt x="291" y="141"/>
                  </a:lnTo>
                  <a:lnTo>
                    <a:pt x="343" y="168"/>
                  </a:lnTo>
                  <a:lnTo>
                    <a:pt x="394" y="195"/>
                  </a:lnTo>
                  <a:lnTo>
                    <a:pt x="441" y="219"/>
                  </a:lnTo>
                  <a:lnTo>
                    <a:pt x="485" y="244"/>
                  </a:lnTo>
                  <a:lnTo>
                    <a:pt x="524" y="266"/>
                  </a:lnTo>
                  <a:lnTo>
                    <a:pt x="559" y="286"/>
                  </a:lnTo>
                  <a:lnTo>
                    <a:pt x="591" y="306"/>
                  </a:lnTo>
                  <a:lnTo>
                    <a:pt x="617" y="322"/>
                  </a:lnTo>
                  <a:lnTo>
                    <a:pt x="639" y="338"/>
                  </a:lnTo>
                  <a:lnTo>
                    <a:pt x="656" y="351"/>
                  </a:lnTo>
                  <a:lnTo>
                    <a:pt x="667" y="362"/>
                  </a:lnTo>
                  <a:lnTo>
                    <a:pt x="674" y="369"/>
                  </a:lnTo>
                  <a:lnTo>
                    <a:pt x="675" y="376"/>
                  </a:lnTo>
                  <a:lnTo>
                    <a:pt x="632" y="355"/>
                  </a:lnTo>
                  <a:lnTo>
                    <a:pt x="630" y="349"/>
                  </a:lnTo>
                  <a:lnTo>
                    <a:pt x="625" y="342"/>
                  </a:lnTo>
                  <a:lnTo>
                    <a:pt x="613" y="333"/>
                  </a:lnTo>
                  <a:lnTo>
                    <a:pt x="598" y="320"/>
                  </a:lnTo>
                  <a:lnTo>
                    <a:pt x="578" y="306"/>
                  </a:lnTo>
                  <a:lnTo>
                    <a:pt x="552" y="289"/>
                  </a:lnTo>
                  <a:lnTo>
                    <a:pt x="523" y="271"/>
                  </a:lnTo>
                  <a:lnTo>
                    <a:pt x="490" y="253"/>
                  </a:lnTo>
                  <a:lnTo>
                    <a:pt x="452" y="232"/>
                  </a:lnTo>
                  <a:lnTo>
                    <a:pt x="412" y="210"/>
                  </a:lnTo>
                  <a:lnTo>
                    <a:pt x="369" y="186"/>
                  </a:lnTo>
                  <a:lnTo>
                    <a:pt x="321" y="161"/>
                  </a:lnTo>
                  <a:lnTo>
                    <a:pt x="271" y="136"/>
                  </a:lnTo>
                  <a:lnTo>
                    <a:pt x="220" y="110"/>
                  </a:lnTo>
                  <a:lnTo>
                    <a:pt x="167" y="83"/>
                  </a:lnTo>
                  <a:lnTo>
                    <a:pt x="111" y="58"/>
                  </a:lnTo>
                  <a:lnTo>
                    <a:pt x="56" y="3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DB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1" name="Freeform 48"/>
            <p:cNvSpPr>
              <a:spLocks/>
            </p:cNvSpPr>
            <p:nvPr/>
          </p:nvSpPr>
          <p:spPr bwMode="auto">
            <a:xfrm>
              <a:off x="1154" y="1773"/>
              <a:ext cx="632" cy="176"/>
            </a:xfrm>
            <a:custGeom>
              <a:avLst/>
              <a:gdLst>
                <a:gd name="T0" fmla="*/ 632 w 632"/>
                <a:gd name="T1" fmla="*/ 11 h 352"/>
                <a:gd name="T2" fmla="*/ 630 w 632"/>
                <a:gd name="T3" fmla="*/ 11 h 352"/>
                <a:gd name="T4" fmla="*/ 625 w 632"/>
                <a:gd name="T5" fmla="*/ 11 h 352"/>
                <a:gd name="T6" fmla="*/ 613 w 632"/>
                <a:gd name="T7" fmla="*/ 11 h 352"/>
                <a:gd name="T8" fmla="*/ 598 w 632"/>
                <a:gd name="T9" fmla="*/ 10 h 352"/>
                <a:gd name="T10" fmla="*/ 578 w 632"/>
                <a:gd name="T11" fmla="*/ 10 h 352"/>
                <a:gd name="T12" fmla="*/ 552 w 632"/>
                <a:gd name="T13" fmla="*/ 9 h 352"/>
                <a:gd name="T14" fmla="*/ 523 w 632"/>
                <a:gd name="T15" fmla="*/ 9 h 352"/>
                <a:gd name="T16" fmla="*/ 490 w 632"/>
                <a:gd name="T17" fmla="*/ 8 h 352"/>
                <a:gd name="T18" fmla="*/ 452 w 632"/>
                <a:gd name="T19" fmla="*/ 8 h 352"/>
                <a:gd name="T20" fmla="*/ 412 w 632"/>
                <a:gd name="T21" fmla="*/ 7 h 352"/>
                <a:gd name="T22" fmla="*/ 369 w 632"/>
                <a:gd name="T23" fmla="*/ 6 h 352"/>
                <a:gd name="T24" fmla="*/ 321 w 632"/>
                <a:gd name="T25" fmla="*/ 5 h 352"/>
                <a:gd name="T26" fmla="*/ 271 w 632"/>
                <a:gd name="T27" fmla="*/ 5 h 352"/>
                <a:gd name="T28" fmla="*/ 220 w 632"/>
                <a:gd name="T29" fmla="*/ 4 h 352"/>
                <a:gd name="T30" fmla="*/ 167 w 632"/>
                <a:gd name="T31" fmla="*/ 3 h 352"/>
                <a:gd name="T32" fmla="*/ 111 w 632"/>
                <a:gd name="T33" fmla="*/ 2 h 352"/>
                <a:gd name="T34" fmla="*/ 56 w 632"/>
                <a:gd name="T35" fmla="*/ 1 h 352"/>
                <a:gd name="T36" fmla="*/ 0 w 632"/>
                <a:gd name="T37" fmla="*/ 0 h 352"/>
                <a:gd name="T38" fmla="*/ 0 w 632"/>
                <a:gd name="T39" fmla="*/ 1 h 352"/>
                <a:gd name="T40" fmla="*/ 55 w 632"/>
                <a:gd name="T41" fmla="*/ 1 h 352"/>
                <a:gd name="T42" fmla="*/ 109 w 632"/>
                <a:gd name="T43" fmla="*/ 2 h 352"/>
                <a:gd name="T44" fmla="*/ 162 w 632"/>
                <a:gd name="T45" fmla="*/ 3 h 352"/>
                <a:gd name="T46" fmla="*/ 215 w 632"/>
                <a:gd name="T47" fmla="*/ 4 h 352"/>
                <a:gd name="T48" fmla="*/ 265 w 632"/>
                <a:gd name="T49" fmla="*/ 5 h 352"/>
                <a:gd name="T50" fmla="*/ 314 w 632"/>
                <a:gd name="T51" fmla="*/ 5 h 352"/>
                <a:gd name="T52" fmla="*/ 357 w 632"/>
                <a:gd name="T53" fmla="*/ 6 h 352"/>
                <a:gd name="T54" fmla="*/ 400 w 632"/>
                <a:gd name="T55" fmla="*/ 7 h 352"/>
                <a:gd name="T56" fmla="*/ 438 w 632"/>
                <a:gd name="T57" fmla="*/ 8 h 352"/>
                <a:gd name="T58" fmla="*/ 472 w 632"/>
                <a:gd name="T59" fmla="*/ 8 h 352"/>
                <a:gd name="T60" fmla="*/ 503 w 632"/>
                <a:gd name="T61" fmla="*/ 9 h 352"/>
                <a:gd name="T62" fmla="*/ 528 w 632"/>
                <a:gd name="T63" fmla="*/ 9 h 352"/>
                <a:gd name="T64" fmla="*/ 550 w 632"/>
                <a:gd name="T65" fmla="*/ 10 h 352"/>
                <a:gd name="T66" fmla="*/ 567 w 632"/>
                <a:gd name="T67" fmla="*/ 10 h 352"/>
                <a:gd name="T68" fmla="*/ 578 w 632"/>
                <a:gd name="T69" fmla="*/ 10 h 352"/>
                <a:gd name="T70" fmla="*/ 585 w 632"/>
                <a:gd name="T71" fmla="*/ 11 h 352"/>
                <a:gd name="T72" fmla="*/ 586 w 632"/>
                <a:gd name="T73" fmla="*/ 11 h 352"/>
                <a:gd name="T74" fmla="*/ 632 w 632"/>
                <a:gd name="T75" fmla="*/ 11 h 3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2" h="352">
                  <a:moveTo>
                    <a:pt x="632" y="352"/>
                  </a:moveTo>
                  <a:lnTo>
                    <a:pt x="630" y="346"/>
                  </a:lnTo>
                  <a:lnTo>
                    <a:pt x="625" y="339"/>
                  </a:lnTo>
                  <a:lnTo>
                    <a:pt x="613" y="330"/>
                  </a:lnTo>
                  <a:lnTo>
                    <a:pt x="598" y="317"/>
                  </a:lnTo>
                  <a:lnTo>
                    <a:pt x="578" y="303"/>
                  </a:lnTo>
                  <a:lnTo>
                    <a:pt x="552" y="286"/>
                  </a:lnTo>
                  <a:lnTo>
                    <a:pt x="523" y="268"/>
                  </a:lnTo>
                  <a:lnTo>
                    <a:pt x="490" y="250"/>
                  </a:lnTo>
                  <a:lnTo>
                    <a:pt x="452" y="229"/>
                  </a:lnTo>
                  <a:lnTo>
                    <a:pt x="412" y="207"/>
                  </a:lnTo>
                  <a:lnTo>
                    <a:pt x="369" y="183"/>
                  </a:lnTo>
                  <a:lnTo>
                    <a:pt x="321" y="158"/>
                  </a:lnTo>
                  <a:lnTo>
                    <a:pt x="271" y="133"/>
                  </a:lnTo>
                  <a:lnTo>
                    <a:pt x="220" y="107"/>
                  </a:lnTo>
                  <a:lnTo>
                    <a:pt x="167" y="80"/>
                  </a:lnTo>
                  <a:lnTo>
                    <a:pt x="111" y="55"/>
                  </a:lnTo>
                  <a:lnTo>
                    <a:pt x="56" y="28"/>
                  </a:lnTo>
                  <a:lnTo>
                    <a:pt x="0" y="0"/>
                  </a:lnTo>
                  <a:lnTo>
                    <a:pt x="0" y="4"/>
                  </a:lnTo>
                  <a:lnTo>
                    <a:pt x="55" y="31"/>
                  </a:lnTo>
                  <a:lnTo>
                    <a:pt x="109" y="57"/>
                  </a:lnTo>
                  <a:lnTo>
                    <a:pt x="162" y="84"/>
                  </a:lnTo>
                  <a:lnTo>
                    <a:pt x="215" y="109"/>
                  </a:lnTo>
                  <a:lnTo>
                    <a:pt x="265" y="134"/>
                  </a:lnTo>
                  <a:lnTo>
                    <a:pt x="314" y="158"/>
                  </a:lnTo>
                  <a:lnTo>
                    <a:pt x="357" y="183"/>
                  </a:lnTo>
                  <a:lnTo>
                    <a:pt x="400" y="205"/>
                  </a:lnTo>
                  <a:lnTo>
                    <a:pt x="438" y="227"/>
                  </a:lnTo>
                  <a:lnTo>
                    <a:pt x="472" y="247"/>
                  </a:lnTo>
                  <a:lnTo>
                    <a:pt x="503" y="265"/>
                  </a:lnTo>
                  <a:lnTo>
                    <a:pt x="528" y="281"/>
                  </a:lnTo>
                  <a:lnTo>
                    <a:pt x="550" y="295"/>
                  </a:lnTo>
                  <a:lnTo>
                    <a:pt x="567" y="308"/>
                  </a:lnTo>
                  <a:lnTo>
                    <a:pt x="578" y="317"/>
                  </a:lnTo>
                  <a:lnTo>
                    <a:pt x="585" y="326"/>
                  </a:lnTo>
                  <a:lnTo>
                    <a:pt x="586" y="332"/>
                  </a:lnTo>
                  <a:lnTo>
                    <a:pt x="632" y="352"/>
                  </a:lnTo>
                  <a:close/>
                </a:path>
              </a:pathLst>
            </a:custGeom>
            <a:solidFill>
              <a:srgbClr val="65C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2" name="Freeform 49"/>
            <p:cNvSpPr>
              <a:spLocks/>
            </p:cNvSpPr>
            <p:nvPr/>
          </p:nvSpPr>
          <p:spPr bwMode="auto">
            <a:xfrm>
              <a:off x="1152" y="1775"/>
              <a:ext cx="588" cy="164"/>
            </a:xfrm>
            <a:custGeom>
              <a:avLst/>
              <a:gdLst>
                <a:gd name="T0" fmla="*/ 2 w 588"/>
                <a:gd name="T1" fmla="*/ 0 h 328"/>
                <a:gd name="T2" fmla="*/ 57 w 588"/>
                <a:gd name="T3" fmla="*/ 1 h 328"/>
                <a:gd name="T4" fmla="*/ 111 w 588"/>
                <a:gd name="T5" fmla="*/ 2 h 328"/>
                <a:gd name="T6" fmla="*/ 164 w 588"/>
                <a:gd name="T7" fmla="*/ 3 h 328"/>
                <a:gd name="T8" fmla="*/ 217 w 588"/>
                <a:gd name="T9" fmla="*/ 4 h 328"/>
                <a:gd name="T10" fmla="*/ 267 w 588"/>
                <a:gd name="T11" fmla="*/ 5 h 328"/>
                <a:gd name="T12" fmla="*/ 316 w 588"/>
                <a:gd name="T13" fmla="*/ 5 h 328"/>
                <a:gd name="T14" fmla="*/ 359 w 588"/>
                <a:gd name="T15" fmla="*/ 6 h 328"/>
                <a:gd name="T16" fmla="*/ 402 w 588"/>
                <a:gd name="T17" fmla="*/ 7 h 328"/>
                <a:gd name="T18" fmla="*/ 440 w 588"/>
                <a:gd name="T19" fmla="*/ 7 h 328"/>
                <a:gd name="T20" fmla="*/ 474 w 588"/>
                <a:gd name="T21" fmla="*/ 8 h 328"/>
                <a:gd name="T22" fmla="*/ 505 w 588"/>
                <a:gd name="T23" fmla="*/ 9 h 328"/>
                <a:gd name="T24" fmla="*/ 530 w 588"/>
                <a:gd name="T25" fmla="*/ 9 h 328"/>
                <a:gd name="T26" fmla="*/ 552 w 588"/>
                <a:gd name="T27" fmla="*/ 10 h 328"/>
                <a:gd name="T28" fmla="*/ 569 w 588"/>
                <a:gd name="T29" fmla="*/ 10 h 328"/>
                <a:gd name="T30" fmla="*/ 580 w 588"/>
                <a:gd name="T31" fmla="*/ 10 h 328"/>
                <a:gd name="T32" fmla="*/ 587 w 588"/>
                <a:gd name="T33" fmla="*/ 11 h 328"/>
                <a:gd name="T34" fmla="*/ 588 w 588"/>
                <a:gd name="T35" fmla="*/ 11 h 328"/>
                <a:gd name="T36" fmla="*/ 539 w 588"/>
                <a:gd name="T37" fmla="*/ 10 h 328"/>
                <a:gd name="T38" fmla="*/ 537 w 588"/>
                <a:gd name="T39" fmla="*/ 10 h 328"/>
                <a:gd name="T40" fmla="*/ 530 w 588"/>
                <a:gd name="T41" fmla="*/ 10 h 328"/>
                <a:gd name="T42" fmla="*/ 519 w 588"/>
                <a:gd name="T43" fmla="*/ 9 h 328"/>
                <a:gd name="T44" fmla="*/ 501 w 588"/>
                <a:gd name="T45" fmla="*/ 9 h 328"/>
                <a:gd name="T46" fmla="*/ 480 w 588"/>
                <a:gd name="T47" fmla="*/ 8 h 328"/>
                <a:gd name="T48" fmla="*/ 453 w 588"/>
                <a:gd name="T49" fmla="*/ 8 h 328"/>
                <a:gd name="T50" fmla="*/ 422 w 588"/>
                <a:gd name="T51" fmla="*/ 7 h 328"/>
                <a:gd name="T52" fmla="*/ 386 w 588"/>
                <a:gd name="T53" fmla="*/ 7 h 328"/>
                <a:gd name="T54" fmla="*/ 347 w 588"/>
                <a:gd name="T55" fmla="*/ 6 h 328"/>
                <a:gd name="T56" fmla="*/ 304 w 588"/>
                <a:gd name="T57" fmla="*/ 5 h 328"/>
                <a:gd name="T58" fmla="*/ 258 w 588"/>
                <a:gd name="T59" fmla="*/ 5 h 328"/>
                <a:gd name="T60" fmla="*/ 210 w 588"/>
                <a:gd name="T61" fmla="*/ 4 h 328"/>
                <a:gd name="T62" fmla="*/ 160 w 588"/>
                <a:gd name="T63" fmla="*/ 3 h 328"/>
                <a:gd name="T64" fmla="*/ 108 w 588"/>
                <a:gd name="T65" fmla="*/ 2 h 328"/>
                <a:gd name="T66" fmla="*/ 54 w 588"/>
                <a:gd name="T67" fmla="*/ 1 h 328"/>
                <a:gd name="T68" fmla="*/ 0 w 588"/>
                <a:gd name="T69" fmla="*/ 1 h 328"/>
                <a:gd name="T70" fmla="*/ 2 w 588"/>
                <a:gd name="T71" fmla="*/ 0 h 3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8" h="328">
                  <a:moveTo>
                    <a:pt x="2" y="0"/>
                  </a:moveTo>
                  <a:lnTo>
                    <a:pt x="57" y="27"/>
                  </a:lnTo>
                  <a:lnTo>
                    <a:pt x="111" y="53"/>
                  </a:lnTo>
                  <a:lnTo>
                    <a:pt x="164" y="80"/>
                  </a:lnTo>
                  <a:lnTo>
                    <a:pt x="217" y="105"/>
                  </a:lnTo>
                  <a:lnTo>
                    <a:pt x="267" y="130"/>
                  </a:lnTo>
                  <a:lnTo>
                    <a:pt x="316" y="154"/>
                  </a:lnTo>
                  <a:lnTo>
                    <a:pt x="359" y="179"/>
                  </a:lnTo>
                  <a:lnTo>
                    <a:pt x="402" y="201"/>
                  </a:lnTo>
                  <a:lnTo>
                    <a:pt x="440" y="223"/>
                  </a:lnTo>
                  <a:lnTo>
                    <a:pt x="474" y="243"/>
                  </a:lnTo>
                  <a:lnTo>
                    <a:pt x="505" y="261"/>
                  </a:lnTo>
                  <a:lnTo>
                    <a:pt x="530" y="277"/>
                  </a:lnTo>
                  <a:lnTo>
                    <a:pt x="552" y="291"/>
                  </a:lnTo>
                  <a:lnTo>
                    <a:pt x="569" y="304"/>
                  </a:lnTo>
                  <a:lnTo>
                    <a:pt x="580" y="313"/>
                  </a:lnTo>
                  <a:lnTo>
                    <a:pt x="587" y="322"/>
                  </a:lnTo>
                  <a:lnTo>
                    <a:pt x="588" y="328"/>
                  </a:lnTo>
                  <a:lnTo>
                    <a:pt x="539" y="304"/>
                  </a:lnTo>
                  <a:lnTo>
                    <a:pt x="537" y="299"/>
                  </a:lnTo>
                  <a:lnTo>
                    <a:pt x="530" y="291"/>
                  </a:lnTo>
                  <a:lnTo>
                    <a:pt x="519" y="281"/>
                  </a:lnTo>
                  <a:lnTo>
                    <a:pt x="501" y="268"/>
                  </a:lnTo>
                  <a:lnTo>
                    <a:pt x="480" y="253"/>
                  </a:lnTo>
                  <a:lnTo>
                    <a:pt x="453" y="237"/>
                  </a:lnTo>
                  <a:lnTo>
                    <a:pt x="422" y="219"/>
                  </a:lnTo>
                  <a:lnTo>
                    <a:pt x="386" y="199"/>
                  </a:lnTo>
                  <a:lnTo>
                    <a:pt x="347" y="177"/>
                  </a:lnTo>
                  <a:lnTo>
                    <a:pt x="304" y="154"/>
                  </a:lnTo>
                  <a:lnTo>
                    <a:pt x="258" y="130"/>
                  </a:lnTo>
                  <a:lnTo>
                    <a:pt x="210" y="105"/>
                  </a:lnTo>
                  <a:lnTo>
                    <a:pt x="160" y="81"/>
                  </a:lnTo>
                  <a:lnTo>
                    <a:pt x="108" y="56"/>
                  </a:lnTo>
                  <a:lnTo>
                    <a:pt x="54" y="29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D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3" name="Freeform 50"/>
            <p:cNvSpPr>
              <a:spLocks/>
            </p:cNvSpPr>
            <p:nvPr/>
          </p:nvSpPr>
          <p:spPr bwMode="auto">
            <a:xfrm>
              <a:off x="1151" y="1777"/>
              <a:ext cx="540" cy="150"/>
            </a:xfrm>
            <a:custGeom>
              <a:avLst/>
              <a:gdLst>
                <a:gd name="T0" fmla="*/ 540 w 540"/>
                <a:gd name="T1" fmla="*/ 10 h 300"/>
                <a:gd name="T2" fmla="*/ 538 w 540"/>
                <a:gd name="T3" fmla="*/ 10 h 300"/>
                <a:gd name="T4" fmla="*/ 531 w 540"/>
                <a:gd name="T5" fmla="*/ 9 h 300"/>
                <a:gd name="T6" fmla="*/ 520 w 540"/>
                <a:gd name="T7" fmla="*/ 9 h 300"/>
                <a:gd name="T8" fmla="*/ 502 w 540"/>
                <a:gd name="T9" fmla="*/ 9 h 300"/>
                <a:gd name="T10" fmla="*/ 481 w 540"/>
                <a:gd name="T11" fmla="*/ 8 h 300"/>
                <a:gd name="T12" fmla="*/ 454 w 540"/>
                <a:gd name="T13" fmla="*/ 8 h 300"/>
                <a:gd name="T14" fmla="*/ 423 w 540"/>
                <a:gd name="T15" fmla="*/ 7 h 300"/>
                <a:gd name="T16" fmla="*/ 387 w 540"/>
                <a:gd name="T17" fmla="*/ 7 h 300"/>
                <a:gd name="T18" fmla="*/ 348 w 540"/>
                <a:gd name="T19" fmla="*/ 6 h 300"/>
                <a:gd name="T20" fmla="*/ 305 w 540"/>
                <a:gd name="T21" fmla="*/ 5 h 300"/>
                <a:gd name="T22" fmla="*/ 259 w 540"/>
                <a:gd name="T23" fmla="*/ 4 h 300"/>
                <a:gd name="T24" fmla="*/ 211 w 540"/>
                <a:gd name="T25" fmla="*/ 4 h 300"/>
                <a:gd name="T26" fmla="*/ 161 w 540"/>
                <a:gd name="T27" fmla="*/ 3 h 300"/>
                <a:gd name="T28" fmla="*/ 109 w 540"/>
                <a:gd name="T29" fmla="*/ 2 h 300"/>
                <a:gd name="T30" fmla="*/ 55 w 540"/>
                <a:gd name="T31" fmla="*/ 1 h 300"/>
                <a:gd name="T32" fmla="*/ 1 w 540"/>
                <a:gd name="T33" fmla="*/ 0 h 300"/>
                <a:gd name="T34" fmla="*/ 0 w 540"/>
                <a:gd name="T35" fmla="*/ 1 h 300"/>
                <a:gd name="T36" fmla="*/ 48 w 540"/>
                <a:gd name="T37" fmla="*/ 1 h 300"/>
                <a:gd name="T38" fmla="*/ 97 w 540"/>
                <a:gd name="T39" fmla="*/ 2 h 300"/>
                <a:gd name="T40" fmla="*/ 144 w 540"/>
                <a:gd name="T41" fmla="*/ 3 h 300"/>
                <a:gd name="T42" fmla="*/ 189 w 540"/>
                <a:gd name="T43" fmla="*/ 3 h 300"/>
                <a:gd name="T44" fmla="*/ 233 w 540"/>
                <a:gd name="T45" fmla="*/ 4 h 300"/>
                <a:gd name="T46" fmla="*/ 274 w 540"/>
                <a:gd name="T47" fmla="*/ 5 h 300"/>
                <a:gd name="T48" fmla="*/ 314 w 540"/>
                <a:gd name="T49" fmla="*/ 6 h 300"/>
                <a:gd name="T50" fmla="*/ 349 w 540"/>
                <a:gd name="T51" fmla="*/ 6 h 300"/>
                <a:gd name="T52" fmla="*/ 382 w 540"/>
                <a:gd name="T53" fmla="*/ 7 h 300"/>
                <a:gd name="T54" fmla="*/ 410 w 540"/>
                <a:gd name="T55" fmla="*/ 7 h 300"/>
                <a:gd name="T56" fmla="*/ 434 w 540"/>
                <a:gd name="T57" fmla="*/ 8 h 300"/>
                <a:gd name="T58" fmla="*/ 454 w 540"/>
                <a:gd name="T59" fmla="*/ 8 h 300"/>
                <a:gd name="T60" fmla="*/ 469 w 540"/>
                <a:gd name="T61" fmla="*/ 8 h 300"/>
                <a:gd name="T62" fmla="*/ 479 w 540"/>
                <a:gd name="T63" fmla="*/ 9 h 300"/>
                <a:gd name="T64" fmla="*/ 486 w 540"/>
                <a:gd name="T65" fmla="*/ 9 h 300"/>
                <a:gd name="T66" fmla="*/ 488 w 540"/>
                <a:gd name="T67" fmla="*/ 9 h 300"/>
                <a:gd name="T68" fmla="*/ 540 w 540"/>
                <a:gd name="T69" fmla="*/ 10 h 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0" h="300">
                  <a:moveTo>
                    <a:pt x="540" y="300"/>
                  </a:moveTo>
                  <a:lnTo>
                    <a:pt x="538" y="295"/>
                  </a:lnTo>
                  <a:lnTo>
                    <a:pt x="531" y="287"/>
                  </a:lnTo>
                  <a:lnTo>
                    <a:pt x="520" y="277"/>
                  </a:lnTo>
                  <a:lnTo>
                    <a:pt x="502" y="264"/>
                  </a:lnTo>
                  <a:lnTo>
                    <a:pt x="481" y="249"/>
                  </a:lnTo>
                  <a:lnTo>
                    <a:pt x="454" y="233"/>
                  </a:lnTo>
                  <a:lnTo>
                    <a:pt x="423" y="215"/>
                  </a:lnTo>
                  <a:lnTo>
                    <a:pt x="387" y="195"/>
                  </a:lnTo>
                  <a:lnTo>
                    <a:pt x="348" y="173"/>
                  </a:lnTo>
                  <a:lnTo>
                    <a:pt x="305" y="150"/>
                  </a:lnTo>
                  <a:lnTo>
                    <a:pt x="259" y="126"/>
                  </a:lnTo>
                  <a:lnTo>
                    <a:pt x="211" y="101"/>
                  </a:lnTo>
                  <a:lnTo>
                    <a:pt x="161" y="77"/>
                  </a:lnTo>
                  <a:lnTo>
                    <a:pt x="109" y="52"/>
                  </a:lnTo>
                  <a:lnTo>
                    <a:pt x="55" y="25"/>
                  </a:lnTo>
                  <a:lnTo>
                    <a:pt x="1" y="0"/>
                  </a:lnTo>
                  <a:lnTo>
                    <a:pt x="0" y="5"/>
                  </a:lnTo>
                  <a:lnTo>
                    <a:pt x="48" y="27"/>
                  </a:lnTo>
                  <a:lnTo>
                    <a:pt x="97" y="50"/>
                  </a:lnTo>
                  <a:lnTo>
                    <a:pt x="144" y="74"/>
                  </a:lnTo>
                  <a:lnTo>
                    <a:pt x="189" y="96"/>
                  </a:lnTo>
                  <a:lnTo>
                    <a:pt x="233" y="119"/>
                  </a:lnTo>
                  <a:lnTo>
                    <a:pt x="274" y="141"/>
                  </a:lnTo>
                  <a:lnTo>
                    <a:pt x="314" y="161"/>
                  </a:lnTo>
                  <a:lnTo>
                    <a:pt x="349" y="181"/>
                  </a:lnTo>
                  <a:lnTo>
                    <a:pt x="382" y="199"/>
                  </a:lnTo>
                  <a:lnTo>
                    <a:pt x="410" y="215"/>
                  </a:lnTo>
                  <a:lnTo>
                    <a:pt x="434" y="230"/>
                  </a:lnTo>
                  <a:lnTo>
                    <a:pt x="454" y="242"/>
                  </a:lnTo>
                  <a:lnTo>
                    <a:pt x="469" y="255"/>
                  </a:lnTo>
                  <a:lnTo>
                    <a:pt x="479" y="264"/>
                  </a:lnTo>
                  <a:lnTo>
                    <a:pt x="486" y="271"/>
                  </a:lnTo>
                  <a:lnTo>
                    <a:pt x="488" y="275"/>
                  </a:lnTo>
                  <a:lnTo>
                    <a:pt x="540" y="300"/>
                  </a:lnTo>
                  <a:close/>
                </a:path>
              </a:pathLst>
            </a:custGeom>
            <a:solidFill>
              <a:srgbClr val="76C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4" name="Freeform 51"/>
            <p:cNvSpPr>
              <a:spLocks/>
            </p:cNvSpPr>
            <p:nvPr/>
          </p:nvSpPr>
          <p:spPr bwMode="auto">
            <a:xfrm>
              <a:off x="1150" y="1780"/>
              <a:ext cx="489" cy="134"/>
            </a:xfrm>
            <a:custGeom>
              <a:avLst/>
              <a:gdLst>
                <a:gd name="T0" fmla="*/ 1 w 489"/>
                <a:gd name="T1" fmla="*/ 0 h 270"/>
                <a:gd name="T2" fmla="*/ 49 w 489"/>
                <a:gd name="T3" fmla="*/ 0 h 270"/>
                <a:gd name="T4" fmla="*/ 98 w 489"/>
                <a:gd name="T5" fmla="*/ 1 h 270"/>
                <a:gd name="T6" fmla="*/ 145 w 489"/>
                <a:gd name="T7" fmla="*/ 2 h 270"/>
                <a:gd name="T8" fmla="*/ 190 w 489"/>
                <a:gd name="T9" fmla="*/ 2 h 270"/>
                <a:gd name="T10" fmla="*/ 234 w 489"/>
                <a:gd name="T11" fmla="*/ 3 h 270"/>
                <a:gd name="T12" fmla="*/ 275 w 489"/>
                <a:gd name="T13" fmla="*/ 4 h 270"/>
                <a:gd name="T14" fmla="*/ 315 w 489"/>
                <a:gd name="T15" fmla="*/ 4 h 270"/>
                <a:gd name="T16" fmla="*/ 350 w 489"/>
                <a:gd name="T17" fmla="*/ 5 h 270"/>
                <a:gd name="T18" fmla="*/ 383 w 489"/>
                <a:gd name="T19" fmla="*/ 6 h 270"/>
                <a:gd name="T20" fmla="*/ 411 w 489"/>
                <a:gd name="T21" fmla="*/ 6 h 270"/>
                <a:gd name="T22" fmla="*/ 435 w 489"/>
                <a:gd name="T23" fmla="*/ 7 h 270"/>
                <a:gd name="T24" fmla="*/ 455 w 489"/>
                <a:gd name="T25" fmla="*/ 7 h 270"/>
                <a:gd name="T26" fmla="*/ 470 w 489"/>
                <a:gd name="T27" fmla="*/ 7 h 270"/>
                <a:gd name="T28" fmla="*/ 480 w 489"/>
                <a:gd name="T29" fmla="*/ 8 h 270"/>
                <a:gd name="T30" fmla="*/ 487 w 489"/>
                <a:gd name="T31" fmla="*/ 8 h 270"/>
                <a:gd name="T32" fmla="*/ 489 w 489"/>
                <a:gd name="T33" fmla="*/ 8 h 270"/>
                <a:gd name="T34" fmla="*/ 432 w 489"/>
                <a:gd name="T35" fmla="*/ 7 h 270"/>
                <a:gd name="T36" fmla="*/ 431 w 489"/>
                <a:gd name="T37" fmla="*/ 7 h 270"/>
                <a:gd name="T38" fmla="*/ 425 w 489"/>
                <a:gd name="T39" fmla="*/ 7 h 270"/>
                <a:gd name="T40" fmla="*/ 414 w 489"/>
                <a:gd name="T41" fmla="*/ 6 h 270"/>
                <a:gd name="T42" fmla="*/ 398 w 489"/>
                <a:gd name="T43" fmla="*/ 6 h 270"/>
                <a:gd name="T44" fmla="*/ 378 w 489"/>
                <a:gd name="T45" fmla="*/ 6 h 270"/>
                <a:gd name="T46" fmla="*/ 353 w 489"/>
                <a:gd name="T47" fmla="*/ 5 h 270"/>
                <a:gd name="T48" fmla="*/ 325 w 489"/>
                <a:gd name="T49" fmla="*/ 5 h 270"/>
                <a:gd name="T50" fmla="*/ 294 w 489"/>
                <a:gd name="T51" fmla="*/ 4 h 270"/>
                <a:gd name="T52" fmla="*/ 258 w 489"/>
                <a:gd name="T53" fmla="*/ 4 h 270"/>
                <a:gd name="T54" fmla="*/ 220 w 489"/>
                <a:gd name="T55" fmla="*/ 3 h 270"/>
                <a:gd name="T56" fmla="*/ 179 w 489"/>
                <a:gd name="T57" fmla="*/ 2 h 270"/>
                <a:gd name="T58" fmla="*/ 135 w 489"/>
                <a:gd name="T59" fmla="*/ 2 h 270"/>
                <a:gd name="T60" fmla="*/ 91 w 489"/>
                <a:gd name="T61" fmla="*/ 1 h 270"/>
                <a:gd name="T62" fmla="*/ 46 w 489"/>
                <a:gd name="T63" fmla="*/ 0 h 270"/>
                <a:gd name="T64" fmla="*/ 0 w 489"/>
                <a:gd name="T65" fmla="*/ 0 h 270"/>
                <a:gd name="T66" fmla="*/ 1 w 489"/>
                <a:gd name="T67" fmla="*/ 0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9" h="270">
                  <a:moveTo>
                    <a:pt x="1" y="0"/>
                  </a:moveTo>
                  <a:lnTo>
                    <a:pt x="49" y="22"/>
                  </a:lnTo>
                  <a:lnTo>
                    <a:pt x="98" y="45"/>
                  </a:lnTo>
                  <a:lnTo>
                    <a:pt x="145" y="69"/>
                  </a:lnTo>
                  <a:lnTo>
                    <a:pt x="190" y="91"/>
                  </a:lnTo>
                  <a:lnTo>
                    <a:pt x="234" y="114"/>
                  </a:lnTo>
                  <a:lnTo>
                    <a:pt x="275" y="136"/>
                  </a:lnTo>
                  <a:lnTo>
                    <a:pt x="315" y="156"/>
                  </a:lnTo>
                  <a:lnTo>
                    <a:pt x="350" y="176"/>
                  </a:lnTo>
                  <a:lnTo>
                    <a:pt x="383" y="194"/>
                  </a:lnTo>
                  <a:lnTo>
                    <a:pt x="411" y="210"/>
                  </a:lnTo>
                  <a:lnTo>
                    <a:pt x="435" y="225"/>
                  </a:lnTo>
                  <a:lnTo>
                    <a:pt x="455" y="237"/>
                  </a:lnTo>
                  <a:lnTo>
                    <a:pt x="470" y="250"/>
                  </a:lnTo>
                  <a:lnTo>
                    <a:pt x="480" y="259"/>
                  </a:lnTo>
                  <a:lnTo>
                    <a:pt x="487" y="266"/>
                  </a:lnTo>
                  <a:lnTo>
                    <a:pt x="489" y="270"/>
                  </a:lnTo>
                  <a:lnTo>
                    <a:pt x="432" y="244"/>
                  </a:lnTo>
                  <a:lnTo>
                    <a:pt x="431" y="239"/>
                  </a:lnTo>
                  <a:lnTo>
                    <a:pt x="425" y="234"/>
                  </a:lnTo>
                  <a:lnTo>
                    <a:pt x="414" y="223"/>
                  </a:lnTo>
                  <a:lnTo>
                    <a:pt x="398" y="212"/>
                  </a:lnTo>
                  <a:lnTo>
                    <a:pt x="378" y="199"/>
                  </a:lnTo>
                  <a:lnTo>
                    <a:pt x="353" y="185"/>
                  </a:lnTo>
                  <a:lnTo>
                    <a:pt x="325" y="168"/>
                  </a:lnTo>
                  <a:lnTo>
                    <a:pt x="294" y="150"/>
                  </a:lnTo>
                  <a:lnTo>
                    <a:pt x="258" y="132"/>
                  </a:lnTo>
                  <a:lnTo>
                    <a:pt x="220" y="112"/>
                  </a:lnTo>
                  <a:lnTo>
                    <a:pt x="179" y="91"/>
                  </a:lnTo>
                  <a:lnTo>
                    <a:pt x="135" y="69"/>
                  </a:lnTo>
                  <a:lnTo>
                    <a:pt x="91" y="47"/>
                  </a:lnTo>
                  <a:lnTo>
                    <a:pt x="46" y="25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D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5" name="Freeform 52"/>
            <p:cNvSpPr>
              <a:spLocks/>
            </p:cNvSpPr>
            <p:nvPr/>
          </p:nvSpPr>
          <p:spPr bwMode="auto">
            <a:xfrm>
              <a:off x="1148" y="1781"/>
              <a:ext cx="434" cy="121"/>
            </a:xfrm>
            <a:custGeom>
              <a:avLst/>
              <a:gdLst>
                <a:gd name="T0" fmla="*/ 434 w 434"/>
                <a:gd name="T1" fmla="*/ 8 h 240"/>
                <a:gd name="T2" fmla="*/ 433 w 434"/>
                <a:gd name="T3" fmla="*/ 8 h 240"/>
                <a:gd name="T4" fmla="*/ 427 w 434"/>
                <a:gd name="T5" fmla="*/ 8 h 240"/>
                <a:gd name="T6" fmla="*/ 416 w 434"/>
                <a:gd name="T7" fmla="*/ 7 h 240"/>
                <a:gd name="T8" fmla="*/ 400 w 434"/>
                <a:gd name="T9" fmla="*/ 7 h 240"/>
                <a:gd name="T10" fmla="*/ 380 w 434"/>
                <a:gd name="T11" fmla="*/ 7 h 240"/>
                <a:gd name="T12" fmla="*/ 355 w 434"/>
                <a:gd name="T13" fmla="*/ 6 h 240"/>
                <a:gd name="T14" fmla="*/ 327 w 434"/>
                <a:gd name="T15" fmla="*/ 6 h 240"/>
                <a:gd name="T16" fmla="*/ 296 w 434"/>
                <a:gd name="T17" fmla="*/ 5 h 240"/>
                <a:gd name="T18" fmla="*/ 260 w 434"/>
                <a:gd name="T19" fmla="*/ 5 h 240"/>
                <a:gd name="T20" fmla="*/ 222 w 434"/>
                <a:gd name="T21" fmla="*/ 4 h 240"/>
                <a:gd name="T22" fmla="*/ 181 w 434"/>
                <a:gd name="T23" fmla="*/ 3 h 240"/>
                <a:gd name="T24" fmla="*/ 137 w 434"/>
                <a:gd name="T25" fmla="*/ 3 h 240"/>
                <a:gd name="T26" fmla="*/ 93 w 434"/>
                <a:gd name="T27" fmla="*/ 2 h 240"/>
                <a:gd name="T28" fmla="*/ 48 w 434"/>
                <a:gd name="T29" fmla="*/ 1 h 240"/>
                <a:gd name="T30" fmla="*/ 2 w 434"/>
                <a:gd name="T31" fmla="*/ 0 h 240"/>
                <a:gd name="T32" fmla="*/ 0 w 434"/>
                <a:gd name="T33" fmla="*/ 1 h 240"/>
                <a:gd name="T34" fmla="*/ 43 w 434"/>
                <a:gd name="T35" fmla="*/ 1 h 240"/>
                <a:gd name="T36" fmla="*/ 85 w 434"/>
                <a:gd name="T37" fmla="*/ 2 h 240"/>
                <a:gd name="T38" fmla="*/ 126 w 434"/>
                <a:gd name="T39" fmla="*/ 3 h 240"/>
                <a:gd name="T40" fmla="*/ 165 w 434"/>
                <a:gd name="T41" fmla="*/ 3 h 240"/>
                <a:gd name="T42" fmla="*/ 202 w 434"/>
                <a:gd name="T43" fmla="*/ 4 h 240"/>
                <a:gd name="T44" fmla="*/ 236 w 434"/>
                <a:gd name="T45" fmla="*/ 4 h 240"/>
                <a:gd name="T46" fmla="*/ 267 w 434"/>
                <a:gd name="T47" fmla="*/ 5 h 240"/>
                <a:gd name="T48" fmla="*/ 296 w 434"/>
                <a:gd name="T49" fmla="*/ 5 h 240"/>
                <a:gd name="T50" fmla="*/ 320 w 434"/>
                <a:gd name="T51" fmla="*/ 6 h 240"/>
                <a:gd name="T52" fmla="*/ 339 w 434"/>
                <a:gd name="T53" fmla="*/ 6 h 240"/>
                <a:gd name="T54" fmla="*/ 355 w 434"/>
                <a:gd name="T55" fmla="*/ 7 h 240"/>
                <a:gd name="T56" fmla="*/ 366 w 434"/>
                <a:gd name="T57" fmla="*/ 7 h 240"/>
                <a:gd name="T58" fmla="*/ 372 w 434"/>
                <a:gd name="T59" fmla="*/ 7 h 240"/>
                <a:gd name="T60" fmla="*/ 373 w 434"/>
                <a:gd name="T61" fmla="*/ 7 h 240"/>
                <a:gd name="T62" fmla="*/ 434 w 434"/>
                <a:gd name="T63" fmla="*/ 8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4" h="240">
                  <a:moveTo>
                    <a:pt x="434" y="240"/>
                  </a:moveTo>
                  <a:lnTo>
                    <a:pt x="433" y="235"/>
                  </a:lnTo>
                  <a:lnTo>
                    <a:pt x="427" y="230"/>
                  </a:lnTo>
                  <a:lnTo>
                    <a:pt x="416" y="219"/>
                  </a:lnTo>
                  <a:lnTo>
                    <a:pt x="400" y="208"/>
                  </a:lnTo>
                  <a:lnTo>
                    <a:pt x="380" y="195"/>
                  </a:lnTo>
                  <a:lnTo>
                    <a:pt x="355" y="181"/>
                  </a:lnTo>
                  <a:lnTo>
                    <a:pt x="327" y="164"/>
                  </a:lnTo>
                  <a:lnTo>
                    <a:pt x="296" y="146"/>
                  </a:lnTo>
                  <a:lnTo>
                    <a:pt x="260" y="128"/>
                  </a:lnTo>
                  <a:lnTo>
                    <a:pt x="222" y="108"/>
                  </a:lnTo>
                  <a:lnTo>
                    <a:pt x="181" y="87"/>
                  </a:lnTo>
                  <a:lnTo>
                    <a:pt x="137" y="65"/>
                  </a:lnTo>
                  <a:lnTo>
                    <a:pt x="93" y="43"/>
                  </a:lnTo>
                  <a:lnTo>
                    <a:pt x="48" y="21"/>
                  </a:lnTo>
                  <a:lnTo>
                    <a:pt x="2" y="0"/>
                  </a:lnTo>
                  <a:lnTo>
                    <a:pt x="0" y="5"/>
                  </a:lnTo>
                  <a:lnTo>
                    <a:pt x="43" y="25"/>
                  </a:lnTo>
                  <a:lnTo>
                    <a:pt x="85" y="45"/>
                  </a:lnTo>
                  <a:lnTo>
                    <a:pt x="126" y="65"/>
                  </a:lnTo>
                  <a:lnTo>
                    <a:pt x="165" y="85"/>
                  </a:lnTo>
                  <a:lnTo>
                    <a:pt x="202" y="105"/>
                  </a:lnTo>
                  <a:lnTo>
                    <a:pt x="236" y="123"/>
                  </a:lnTo>
                  <a:lnTo>
                    <a:pt x="267" y="139"/>
                  </a:lnTo>
                  <a:lnTo>
                    <a:pt x="296" y="155"/>
                  </a:lnTo>
                  <a:lnTo>
                    <a:pt x="320" y="170"/>
                  </a:lnTo>
                  <a:lnTo>
                    <a:pt x="339" y="183"/>
                  </a:lnTo>
                  <a:lnTo>
                    <a:pt x="355" y="193"/>
                  </a:lnTo>
                  <a:lnTo>
                    <a:pt x="366" y="201"/>
                  </a:lnTo>
                  <a:lnTo>
                    <a:pt x="372" y="208"/>
                  </a:lnTo>
                  <a:lnTo>
                    <a:pt x="373" y="212"/>
                  </a:lnTo>
                  <a:lnTo>
                    <a:pt x="434" y="240"/>
                  </a:lnTo>
                  <a:close/>
                </a:path>
              </a:pathLst>
            </a:custGeom>
            <a:solidFill>
              <a:srgbClr val="86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6" name="Freeform 53"/>
            <p:cNvSpPr>
              <a:spLocks/>
            </p:cNvSpPr>
            <p:nvPr/>
          </p:nvSpPr>
          <p:spPr bwMode="auto">
            <a:xfrm>
              <a:off x="1147" y="1784"/>
              <a:ext cx="374" cy="103"/>
            </a:xfrm>
            <a:custGeom>
              <a:avLst/>
              <a:gdLst>
                <a:gd name="T0" fmla="*/ 1 w 374"/>
                <a:gd name="T1" fmla="*/ 0 h 207"/>
                <a:gd name="T2" fmla="*/ 44 w 374"/>
                <a:gd name="T3" fmla="*/ 0 h 207"/>
                <a:gd name="T4" fmla="*/ 86 w 374"/>
                <a:gd name="T5" fmla="*/ 1 h 207"/>
                <a:gd name="T6" fmla="*/ 127 w 374"/>
                <a:gd name="T7" fmla="*/ 1 h 207"/>
                <a:gd name="T8" fmla="*/ 166 w 374"/>
                <a:gd name="T9" fmla="*/ 2 h 207"/>
                <a:gd name="T10" fmla="*/ 203 w 374"/>
                <a:gd name="T11" fmla="*/ 3 h 207"/>
                <a:gd name="T12" fmla="*/ 237 w 374"/>
                <a:gd name="T13" fmla="*/ 3 h 207"/>
                <a:gd name="T14" fmla="*/ 268 w 374"/>
                <a:gd name="T15" fmla="*/ 4 h 207"/>
                <a:gd name="T16" fmla="*/ 297 w 374"/>
                <a:gd name="T17" fmla="*/ 4 h 207"/>
                <a:gd name="T18" fmla="*/ 321 w 374"/>
                <a:gd name="T19" fmla="*/ 5 h 207"/>
                <a:gd name="T20" fmla="*/ 340 w 374"/>
                <a:gd name="T21" fmla="*/ 5 h 207"/>
                <a:gd name="T22" fmla="*/ 356 w 374"/>
                <a:gd name="T23" fmla="*/ 5 h 207"/>
                <a:gd name="T24" fmla="*/ 367 w 374"/>
                <a:gd name="T25" fmla="*/ 6 h 207"/>
                <a:gd name="T26" fmla="*/ 373 w 374"/>
                <a:gd name="T27" fmla="*/ 6 h 207"/>
                <a:gd name="T28" fmla="*/ 374 w 374"/>
                <a:gd name="T29" fmla="*/ 6 h 207"/>
                <a:gd name="T30" fmla="*/ 311 w 374"/>
                <a:gd name="T31" fmla="*/ 5 h 207"/>
                <a:gd name="T32" fmla="*/ 309 w 374"/>
                <a:gd name="T33" fmla="*/ 5 h 207"/>
                <a:gd name="T34" fmla="*/ 302 w 374"/>
                <a:gd name="T35" fmla="*/ 5 h 207"/>
                <a:gd name="T36" fmla="*/ 292 w 374"/>
                <a:gd name="T37" fmla="*/ 4 h 207"/>
                <a:gd name="T38" fmla="*/ 277 w 374"/>
                <a:gd name="T39" fmla="*/ 4 h 207"/>
                <a:gd name="T40" fmla="*/ 258 w 374"/>
                <a:gd name="T41" fmla="*/ 4 h 207"/>
                <a:gd name="T42" fmla="*/ 234 w 374"/>
                <a:gd name="T43" fmla="*/ 3 h 207"/>
                <a:gd name="T44" fmla="*/ 209 w 374"/>
                <a:gd name="T45" fmla="*/ 3 h 207"/>
                <a:gd name="T46" fmla="*/ 179 w 374"/>
                <a:gd name="T47" fmla="*/ 2 h 207"/>
                <a:gd name="T48" fmla="*/ 147 w 374"/>
                <a:gd name="T49" fmla="*/ 2 h 207"/>
                <a:gd name="T50" fmla="*/ 111 w 374"/>
                <a:gd name="T51" fmla="*/ 1 h 207"/>
                <a:gd name="T52" fmla="*/ 76 w 374"/>
                <a:gd name="T53" fmla="*/ 1 h 207"/>
                <a:gd name="T54" fmla="*/ 38 w 374"/>
                <a:gd name="T55" fmla="*/ 0 h 207"/>
                <a:gd name="T56" fmla="*/ 0 w 374"/>
                <a:gd name="T57" fmla="*/ 0 h 207"/>
                <a:gd name="T58" fmla="*/ 1 w 374"/>
                <a:gd name="T59" fmla="*/ 0 h 2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4" h="207">
                  <a:moveTo>
                    <a:pt x="1" y="0"/>
                  </a:moveTo>
                  <a:lnTo>
                    <a:pt x="44" y="20"/>
                  </a:lnTo>
                  <a:lnTo>
                    <a:pt x="86" y="40"/>
                  </a:lnTo>
                  <a:lnTo>
                    <a:pt x="127" y="60"/>
                  </a:lnTo>
                  <a:lnTo>
                    <a:pt x="166" y="80"/>
                  </a:lnTo>
                  <a:lnTo>
                    <a:pt x="203" y="100"/>
                  </a:lnTo>
                  <a:lnTo>
                    <a:pt x="237" y="118"/>
                  </a:lnTo>
                  <a:lnTo>
                    <a:pt x="268" y="134"/>
                  </a:lnTo>
                  <a:lnTo>
                    <a:pt x="297" y="150"/>
                  </a:lnTo>
                  <a:lnTo>
                    <a:pt x="321" y="165"/>
                  </a:lnTo>
                  <a:lnTo>
                    <a:pt x="340" y="178"/>
                  </a:lnTo>
                  <a:lnTo>
                    <a:pt x="356" y="188"/>
                  </a:lnTo>
                  <a:lnTo>
                    <a:pt x="367" y="196"/>
                  </a:lnTo>
                  <a:lnTo>
                    <a:pt x="373" y="203"/>
                  </a:lnTo>
                  <a:lnTo>
                    <a:pt x="374" y="207"/>
                  </a:lnTo>
                  <a:lnTo>
                    <a:pt x="311" y="178"/>
                  </a:lnTo>
                  <a:lnTo>
                    <a:pt x="309" y="174"/>
                  </a:lnTo>
                  <a:lnTo>
                    <a:pt x="302" y="167"/>
                  </a:lnTo>
                  <a:lnTo>
                    <a:pt x="292" y="159"/>
                  </a:lnTo>
                  <a:lnTo>
                    <a:pt x="277" y="149"/>
                  </a:lnTo>
                  <a:lnTo>
                    <a:pt x="258" y="138"/>
                  </a:lnTo>
                  <a:lnTo>
                    <a:pt x="234" y="123"/>
                  </a:lnTo>
                  <a:lnTo>
                    <a:pt x="209" y="109"/>
                  </a:lnTo>
                  <a:lnTo>
                    <a:pt x="179" y="92"/>
                  </a:lnTo>
                  <a:lnTo>
                    <a:pt x="147" y="76"/>
                  </a:lnTo>
                  <a:lnTo>
                    <a:pt x="111" y="58"/>
                  </a:lnTo>
                  <a:lnTo>
                    <a:pt x="76" y="40"/>
                  </a:lnTo>
                  <a:lnTo>
                    <a:pt x="38" y="22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7" name="Freeform 54"/>
            <p:cNvSpPr>
              <a:spLocks/>
            </p:cNvSpPr>
            <p:nvPr/>
          </p:nvSpPr>
          <p:spPr bwMode="auto">
            <a:xfrm>
              <a:off x="1145" y="1786"/>
              <a:ext cx="313" cy="87"/>
            </a:xfrm>
            <a:custGeom>
              <a:avLst/>
              <a:gdLst>
                <a:gd name="T0" fmla="*/ 313 w 313"/>
                <a:gd name="T1" fmla="*/ 6 h 174"/>
                <a:gd name="T2" fmla="*/ 311 w 313"/>
                <a:gd name="T3" fmla="*/ 6 h 174"/>
                <a:gd name="T4" fmla="*/ 304 w 313"/>
                <a:gd name="T5" fmla="*/ 6 h 174"/>
                <a:gd name="T6" fmla="*/ 294 w 313"/>
                <a:gd name="T7" fmla="*/ 5 h 174"/>
                <a:gd name="T8" fmla="*/ 279 w 313"/>
                <a:gd name="T9" fmla="*/ 5 h 174"/>
                <a:gd name="T10" fmla="*/ 260 w 313"/>
                <a:gd name="T11" fmla="*/ 5 h 174"/>
                <a:gd name="T12" fmla="*/ 236 w 313"/>
                <a:gd name="T13" fmla="*/ 4 h 174"/>
                <a:gd name="T14" fmla="*/ 211 w 313"/>
                <a:gd name="T15" fmla="*/ 4 h 174"/>
                <a:gd name="T16" fmla="*/ 181 w 313"/>
                <a:gd name="T17" fmla="*/ 3 h 174"/>
                <a:gd name="T18" fmla="*/ 149 w 313"/>
                <a:gd name="T19" fmla="*/ 3 h 174"/>
                <a:gd name="T20" fmla="*/ 113 w 313"/>
                <a:gd name="T21" fmla="*/ 2 h 174"/>
                <a:gd name="T22" fmla="*/ 78 w 313"/>
                <a:gd name="T23" fmla="*/ 2 h 174"/>
                <a:gd name="T24" fmla="*/ 40 w 313"/>
                <a:gd name="T25" fmla="*/ 1 h 174"/>
                <a:gd name="T26" fmla="*/ 2 w 313"/>
                <a:gd name="T27" fmla="*/ 0 h 174"/>
                <a:gd name="T28" fmla="*/ 0 w 313"/>
                <a:gd name="T29" fmla="*/ 1 h 174"/>
                <a:gd name="T30" fmla="*/ 36 w 313"/>
                <a:gd name="T31" fmla="*/ 1 h 174"/>
                <a:gd name="T32" fmla="*/ 70 w 313"/>
                <a:gd name="T33" fmla="*/ 2 h 174"/>
                <a:gd name="T34" fmla="*/ 102 w 313"/>
                <a:gd name="T35" fmla="*/ 2 h 174"/>
                <a:gd name="T36" fmla="*/ 133 w 313"/>
                <a:gd name="T37" fmla="*/ 3 h 174"/>
                <a:gd name="T38" fmla="*/ 161 w 313"/>
                <a:gd name="T39" fmla="*/ 3 h 174"/>
                <a:gd name="T40" fmla="*/ 185 w 313"/>
                <a:gd name="T41" fmla="*/ 4 h 174"/>
                <a:gd name="T42" fmla="*/ 207 w 313"/>
                <a:gd name="T43" fmla="*/ 4 h 174"/>
                <a:gd name="T44" fmla="*/ 222 w 313"/>
                <a:gd name="T45" fmla="*/ 4 h 174"/>
                <a:gd name="T46" fmla="*/ 234 w 313"/>
                <a:gd name="T47" fmla="*/ 5 h 174"/>
                <a:gd name="T48" fmla="*/ 241 w 313"/>
                <a:gd name="T49" fmla="*/ 5 h 174"/>
                <a:gd name="T50" fmla="*/ 242 w 313"/>
                <a:gd name="T51" fmla="*/ 5 h 174"/>
                <a:gd name="T52" fmla="*/ 313 w 313"/>
                <a:gd name="T53" fmla="*/ 6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3" h="174">
                  <a:moveTo>
                    <a:pt x="313" y="174"/>
                  </a:moveTo>
                  <a:lnTo>
                    <a:pt x="311" y="170"/>
                  </a:lnTo>
                  <a:lnTo>
                    <a:pt x="304" y="163"/>
                  </a:lnTo>
                  <a:lnTo>
                    <a:pt x="294" y="155"/>
                  </a:lnTo>
                  <a:lnTo>
                    <a:pt x="279" y="145"/>
                  </a:lnTo>
                  <a:lnTo>
                    <a:pt x="260" y="134"/>
                  </a:lnTo>
                  <a:lnTo>
                    <a:pt x="236" y="119"/>
                  </a:lnTo>
                  <a:lnTo>
                    <a:pt x="211" y="105"/>
                  </a:lnTo>
                  <a:lnTo>
                    <a:pt x="181" y="88"/>
                  </a:lnTo>
                  <a:lnTo>
                    <a:pt x="149" y="72"/>
                  </a:lnTo>
                  <a:lnTo>
                    <a:pt x="113" y="54"/>
                  </a:lnTo>
                  <a:lnTo>
                    <a:pt x="78" y="36"/>
                  </a:lnTo>
                  <a:lnTo>
                    <a:pt x="40" y="18"/>
                  </a:lnTo>
                  <a:lnTo>
                    <a:pt x="2" y="0"/>
                  </a:lnTo>
                  <a:lnTo>
                    <a:pt x="0" y="5"/>
                  </a:lnTo>
                  <a:lnTo>
                    <a:pt x="36" y="23"/>
                  </a:lnTo>
                  <a:lnTo>
                    <a:pt x="70" y="40"/>
                  </a:lnTo>
                  <a:lnTo>
                    <a:pt x="102" y="56"/>
                  </a:lnTo>
                  <a:lnTo>
                    <a:pt x="133" y="72"/>
                  </a:lnTo>
                  <a:lnTo>
                    <a:pt x="161" y="87"/>
                  </a:lnTo>
                  <a:lnTo>
                    <a:pt x="185" y="99"/>
                  </a:lnTo>
                  <a:lnTo>
                    <a:pt x="207" y="112"/>
                  </a:lnTo>
                  <a:lnTo>
                    <a:pt x="222" y="123"/>
                  </a:lnTo>
                  <a:lnTo>
                    <a:pt x="234" y="130"/>
                  </a:lnTo>
                  <a:lnTo>
                    <a:pt x="241" y="137"/>
                  </a:lnTo>
                  <a:lnTo>
                    <a:pt x="242" y="141"/>
                  </a:lnTo>
                  <a:lnTo>
                    <a:pt x="313" y="174"/>
                  </a:lnTo>
                  <a:close/>
                </a:path>
              </a:pathLst>
            </a:custGeom>
            <a:solidFill>
              <a:srgbClr val="96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8" name="Freeform 55"/>
            <p:cNvSpPr>
              <a:spLocks/>
            </p:cNvSpPr>
            <p:nvPr/>
          </p:nvSpPr>
          <p:spPr bwMode="auto">
            <a:xfrm>
              <a:off x="1144" y="1789"/>
              <a:ext cx="243" cy="67"/>
            </a:xfrm>
            <a:custGeom>
              <a:avLst/>
              <a:gdLst>
                <a:gd name="T0" fmla="*/ 1 w 243"/>
                <a:gd name="T1" fmla="*/ 0 h 136"/>
                <a:gd name="T2" fmla="*/ 37 w 243"/>
                <a:gd name="T3" fmla="*/ 0 h 136"/>
                <a:gd name="T4" fmla="*/ 71 w 243"/>
                <a:gd name="T5" fmla="*/ 1 h 136"/>
                <a:gd name="T6" fmla="*/ 103 w 243"/>
                <a:gd name="T7" fmla="*/ 1 h 136"/>
                <a:gd name="T8" fmla="*/ 134 w 243"/>
                <a:gd name="T9" fmla="*/ 2 h 136"/>
                <a:gd name="T10" fmla="*/ 162 w 243"/>
                <a:gd name="T11" fmla="*/ 2 h 136"/>
                <a:gd name="T12" fmla="*/ 186 w 243"/>
                <a:gd name="T13" fmla="*/ 2 h 136"/>
                <a:gd name="T14" fmla="*/ 208 w 243"/>
                <a:gd name="T15" fmla="*/ 3 h 136"/>
                <a:gd name="T16" fmla="*/ 223 w 243"/>
                <a:gd name="T17" fmla="*/ 3 h 136"/>
                <a:gd name="T18" fmla="*/ 235 w 243"/>
                <a:gd name="T19" fmla="*/ 3 h 136"/>
                <a:gd name="T20" fmla="*/ 242 w 243"/>
                <a:gd name="T21" fmla="*/ 4 h 136"/>
                <a:gd name="T22" fmla="*/ 243 w 243"/>
                <a:gd name="T23" fmla="*/ 4 h 136"/>
                <a:gd name="T24" fmla="*/ 168 w 243"/>
                <a:gd name="T25" fmla="*/ 3 h 136"/>
                <a:gd name="T26" fmla="*/ 167 w 243"/>
                <a:gd name="T27" fmla="*/ 2 h 136"/>
                <a:gd name="T28" fmla="*/ 160 w 243"/>
                <a:gd name="T29" fmla="*/ 2 h 136"/>
                <a:gd name="T30" fmla="*/ 147 w 243"/>
                <a:gd name="T31" fmla="*/ 2 h 136"/>
                <a:gd name="T32" fmla="*/ 130 w 243"/>
                <a:gd name="T33" fmla="*/ 2 h 136"/>
                <a:gd name="T34" fmla="*/ 109 w 243"/>
                <a:gd name="T35" fmla="*/ 1 h 136"/>
                <a:gd name="T36" fmla="*/ 85 w 243"/>
                <a:gd name="T37" fmla="*/ 1 h 136"/>
                <a:gd name="T38" fmla="*/ 58 w 243"/>
                <a:gd name="T39" fmla="*/ 1 h 136"/>
                <a:gd name="T40" fmla="*/ 30 w 243"/>
                <a:gd name="T41" fmla="*/ 0 h 136"/>
                <a:gd name="T42" fmla="*/ 0 w 243"/>
                <a:gd name="T43" fmla="*/ 0 h 136"/>
                <a:gd name="T44" fmla="*/ 1 w 243"/>
                <a:gd name="T45" fmla="*/ 0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136">
                  <a:moveTo>
                    <a:pt x="1" y="0"/>
                  </a:moveTo>
                  <a:lnTo>
                    <a:pt x="37" y="18"/>
                  </a:lnTo>
                  <a:lnTo>
                    <a:pt x="71" y="35"/>
                  </a:lnTo>
                  <a:lnTo>
                    <a:pt x="103" y="51"/>
                  </a:lnTo>
                  <a:lnTo>
                    <a:pt x="134" y="67"/>
                  </a:lnTo>
                  <a:lnTo>
                    <a:pt x="162" y="82"/>
                  </a:lnTo>
                  <a:lnTo>
                    <a:pt x="186" y="94"/>
                  </a:lnTo>
                  <a:lnTo>
                    <a:pt x="208" y="107"/>
                  </a:lnTo>
                  <a:lnTo>
                    <a:pt x="223" y="118"/>
                  </a:lnTo>
                  <a:lnTo>
                    <a:pt x="235" y="125"/>
                  </a:lnTo>
                  <a:lnTo>
                    <a:pt x="242" y="132"/>
                  </a:lnTo>
                  <a:lnTo>
                    <a:pt x="243" y="136"/>
                  </a:lnTo>
                  <a:lnTo>
                    <a:pt x="168" y="100"/>
                  </a:lnTo>
                  <a:lnTo>
                    <a:pt x="167" y="96"/>
                  </a:lnTo>
                  <a:lnTo>
                    <a:pt x="160" y="91"/>
                  </a:lnTo>
                  <a:lnTo>
                    <a:pt x="147" y="83"/>
                  </a:lnTo>
                  <a:lnTo>
                    <a:pt x="130" y="73"/>
                  </a:lnTo>
                  <a:lnTo>
                    <a:pt x="109" y="62"/>
                  </a:lnTo>
                  <a:lnTo>
                    <a:pt x="85" y="49"/>
                  </a:lnTo>
                  <a:lnTo>
                    <a:pt x="58" y="35"/>
                  </a:lnTo>
                  <a:lnTo>
                    <a:pt x="30" y="20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59" name="Freeform 56"/>
            <p:cNvSpPr>
              <a:spLocks/>
            </p:cNvSpPr>
            <p:nvPr/>
          </p:nvSpPr>
          <p:spPr bwMode="auto">
            <a:xfrm>
              <a:off x="1142" y="1792"/>
              <a:ext cx="170" cy="46"/>
            </a:xfrm>
            <a:custGeom>
              <a:avLst/>
              <a:gdLst>
                <a:gd name="T0" fmla="*/ 170 w 170"/>
                <a:gd name="T1" fmla="*/ 2 h 93"/>
                <a:gd name="T2" fmla="*/ 169 w 170"/>
                <a:gd name="T3" fmla="*/ 2 h 93"/>
                <a:gd name="T4" fmla="*/ 162 w 170"/>
                <a:gd name="T5" fmla="*/ 2 h 93"/>
                <a:gd name="T6" fmla="*/ 149 w 170"/>
                <a:gd name="T7" fmla="*/ 2 h 93"/>
                <a:gd name="T8" fmla="*/ 132 w 170"/>
                <a:gd name="T9" fmla="*/ 2 h 93"/>
                <a:gd name="T10" fmla="*/ 111 w 170"/>
                <a:gd name="T11" fmla="*/ 1 h 93"/>
                <a:gd name="T12" fmla="*/ 87 w 170"/>
                <a:gd name="T13" fmla="*/ 1 h 93"/>
                <a:gd name="T14" fmla="*/ 60 w 170"/>
                <a:gd name="T15" fmla="*/ 0 h 93"/>
                <a:gd name="T16" fmla="*/ 32 w 170"/>
                <a:gd name="T17" fmla="*/ 0 h 93"/>
                <a:gd name="T18" fmla="*/ 2 w 170"/>
                <a:gd name="T19" fmla="*/ 0 h 93"/>
                <a:gd name="T20" fmla="*/ 0 w 170"/>
                <a:gd name="T21" fmla="*/ 0 h 93"/>
                <a:gd name="T22" fmla="*/ 20 w 170"/>
                <a:gd name="T23" fmla="*/ 0 h 93"/>
                <a:gd name="T24" fmla="*/ 39 w 170"/>
                <a:gd name="T25" fmla="*/ 0 h 93"/>
                <a:gd name="T26" fmla="*/ 56 w 170"/>
                <a:gd name="T27" fmla="*/ 1 h 93"/>
                <a:gd name="T28" fmla="*/ 70 w 170"/>
                <a:gd name="T29" fmla="*/ 1 h 93"/>
                <a:gd name="T30" fmla="*/ 80 w 170"/>
                <a:gd name="T31" fmla="*/ 1 h 93"/>
                <a:gd name="T32" fmla="*/ 87 w 170"/>
                <a:gd name="T33" fmla="*/ 1 h 93"/>
                <a:gd name="T34" fmla="*/ 88 w 170"/>
                <a:gd name="T35" fmla="*/ 1 h 93"/>
                <a:gd name="T36" fmla="*/ 170 w 170"/>
                <a:gd name="T37" fmla="*/ 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0" h="93">
                  <a:moveTo>
                    <a:pt x="170" y="93"/>
                  </a:moveTo>
                  <a:lnTo>
                    <a:pt x="169" y="89"/>
                  </a:lnTo>
                  <a:lnTo>
                    <a:pt x="162" y="84"/>
                  </a:lnTo>
                  <a:lnTo>
                    <a:pt x="149" y="76"/>
                  </a:lnTo>
                  <a:lnTo>
                    <a:pt x="132" y="66"/>
                  </a:lnTo>
                  <a:lnTo>
                    <a:pt x="111" y="55"/>
                  </a:lnTo>
                  <a:lnTo>
                    <a:pt x="87" y="42"/>
                  </a:lnTo>
                  <a:lnTo>
                    <a:pt x="60" y="28"/>
                  </a:lnTo>
                  <a:lnTo>
                    <a:pt x="32" y="13"/>
                  </a:lnTo>
                  <a:lnTo>
                    <a:pt x="2" y="0"/>
                  </a:lnTo>
                  <a:lnTo>
                    <a:pt x="0" y="6"/>
                  </a:lnTo>
                  <a:lnTo>
                    <a:pt x="20" y="15"/>
                  </a:lnTo>
                  <a:lnTo>
                    <a:pt x="39" y="26"/>
                  </a:lnTo>
                  <a:lnTo>
                    <a:pt x="56" y="35"/>
                  </a:lnTo>
                  <a:lnTo>
                    <a:pt x="70" y="42"/>
                  </a:lnTo>
                  <a:lnTo>
                    <a:pt x="80" y="47"/>
                  </a:lnTo>
                  <a:lnTo>
                    <a:pt x="87" y="53"/>
                  </a:lnTo>
                  <a:lnTo>
                    <a:pt x="88" y="55"/>
                  </a:lnTo>
                  <a:lnTo>
                    <a:pt x="170" y="93"/>
                  </a:lnTo>
                  <a:close/>
                </a:path>
              </a:pathLst>
            </a:custGeom>
            <a:solidFill>
              <a:srgbClr val="A7F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0" name="Freeform 57"/>
            <p:cNvSpPr>
              <a:spLocks/>
            </p:cNvSpPr>
            <p:nvPr/>
          </p:nvSpPr>
          <p:spPr bwMode="auto">
            <a:xfrm>
              <a:off x="1140" y="1795"/>
              <a:ext cx="90" cy="24"/>
            </a:xfrm>
            <a:custGeom>
              <a:avLst/>
              <a:gdLst>
                <a:gd name="T0" fmla="*/ 2 w 90"/>
                <a:gd name="T1" fmla="*/ 0 h 49"/>
                <a:gd name="T2" fmla="*/ 22 w 90"/>
                <a:gd name="T3" fmla="*/ 0 h 49"/>
                <a:gd name="T4" fmla="*/ 41 w 90"/>
                <a:gd name="T5" fmla="*/ 0 h 49"/>
                <a:gd name="T6" fmla="*/ 58 w 90"/>
                <a:gd name="T7" fmla="*/ 0 h 49"/>
                <a:gd name="T8" fmla="*/ 72 w 90"/>
                <a:gd name="T9" fmla="*/ 1 h 49"/>
                <a:gd name="T10" fmla="*/ 82 w 90"/>
                <a:gd name="T11" fmla="*/ 1 h 49"/>
                <a:gd name="T12" fmla="*/ 89 w 90"/>
                <a:gd name="T13" fmla="*/ 1 h 49"/>
                <a:gd name="T14" fmla="*/ 90 w 90"/>
                <a:gd name="T15" fmla="*/ 1 h 49"/>
                <a:gd name="T16" fmla="*/ 1 w 90"/>
                <a:gd name="T17" fmla="*/ 0 h 49"/>
                <a:gd name="T18" fmla="*/ 0 w 90"/>
                <a:gd name="T19" fmla="*/ 0 h 49"/>
                <a:gd name="T20" fmla="*/ 2 w 90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49">
                  <a:moveTo>
                    <a:pt x="2" y="0"/>
                  </a:moveTo>
                  <a:lnTo>
                    <a:pt x="22" y="9"/>
                  </a:lnTo>
                  <a:lnTo>
                    <a:pt x="41" y="20"/>
                  </a:lnTo>
                  <a:lnTo>
                    <a:pt x="58" y="29"/>
                  </a:lnTo>
                  <a:lnTo>
                    <a:pt x="72" y="36"/>
                  </a:lnTo>
                  <a:lnTo>
                    <a:pt x="82" y="41"/>
                  </a:lnTo>
                  <a:lnTo>
                    <a:pt x="89" y="47"/>
                  </a:lnTo>
                  <a:lnTo>
                    <a:pt x="90" y="49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F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1" name="Freeform 58"/>
            <p:cNvSpPr>
              <a:spLocks/>
            </p:cNvSpPr>
            <p:nvPr/>
          </p:nvSpPr>
          <p:spPr bwMode="auto">
            <a:xfrm>
              <a:off x="1140" y="179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2" name="Freeform 59"/>
            <p:cNvSpPr>
              <a:spLocks/>
            </p:cNvSpPr>
            <p:nvPr/>
          </p:nvSpPr>
          <p:spPr bwMode="auto">
            <a:xfrm>
              <a:off x="1162" y="1758"/>
              <a:ext cx="1015" cy="282"/>
            </a:xfrm>
            <a:custGeom>
              <a:avLst/>
              <a:gdLst>
                <a:gd name="T0" fmla="*/ 997 w 1015"/>
                <a:gd name="T1" fmla="*/ 15 h 564"/>
                <a:gd name="T2" fmla="*/ 0 w 1015"/>
                <a:gd name="T3" fmla="*/ 0 h 564"/>
                <a:gd name="T4" fmla="*/ 19 w 1015"/>
                <a:gd name="T5" fmla="*/ 4 h 564"/>
                <a:gd name="T6" fmla="*/ 1015 w 1015"/>
                <a:gd name="T7" fmla="*/ 18 h 564"/>
                <a:gd name="T8" fmla="*/ 997 w 1015"/>
                <a:gd name="T9" fmla="*/ 15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" h="564">
                  <a:moveTo>
                    <a:pt x="997" y="465"/>
                  </a:moveTo>
                  <a:lnTo>
                    <a:pt x="0" y="0"/>
                  </a:lnTo>
                  <a:lnTo>
                    <a:pt x="19" y="101"/>
                  </a:lnTo>
                  <a:lnTo>
                    <a:pt x="1015" y="564"/>
                  </a:lnTo>
                  <a:lnTo>
                    <a:pt x="997" y="46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3" name="Freeform 60"/>
            <p:cNvSpPr>
              <a:spLocks/>
            </p:cNvSpPr>
            <p:nvPr/>
          </p:nvSpPr>
          <p:spPr bwMode="auto">
            <a:xfrm>
              <a:off x="2176" y="1384"/>
              <a:ext cx="369" cy="656"/>
            </a:xfrm>
            <a:custGeom>
              <a:avLst/>
              <a:gdLst>
                <a:gd name="T0" fmla="*/ 1 w 369"/>
                <a:gd name="T1" fmla="*/ 41 h 1312"/>
                <a:gd name="T2" fmla="*/ 369 w 369"/>
                <a:gd name="T3" fmla="*/ 1 h 1312"/>
                <a:gd name="T4" fmla="*/ 328 w 369"/>
                <a:gd name="T5" fmla="*/ 0 h 1312"/>
                <a:gd name="T6" fmla="*/ 319 w 369"/>
                <a:gd name="T7" fmla="*/ 1 h 1312"/>
                <a:gd name="T8" fmla="*/ 321 w 369"/>
                <a:gd name="T9" fmla="*/ 2 h 1312"/>
                <a:gd name="T10" fmla="*/ 321 w 369"/>
                <a:gd name="T11" fmla="*/ 2 h 1312"/>
                <a:gd name="T12" fmla="*/ 319 w 369"/>
                <a:gd name="T13" fmla="*/ 2 h 1312"/>
                <a:gd name="T14" fmla="*/ 315 w 369"/>
                <a:gd name="T15" fmla="*/ 3 h 1312"/>
                <a:gd name="T16" fmla="*/ 311 w 369"/>
                <a:gd name="T17" fmla="*/ 4 h 1312"/>
                <a:gd name="T18" fmla="*/ 304 w 369"/>
                <a:gd name="T19" fmla="*/ 5 h 1312"/>
                <a:gd name="T20" fmla="*/ 294 w 369"/>
                <a:gd name="T21" fmla="*/ 7 h 1312"/>
                <a:gd name="T22" fmla="*/ 284 w 369"/>
                <a:gd name="T23" fmla="*/ 8 h 1312"/>
                <a:gd name="T24" fmla="*/ 271 w 369"/>
                <a:gd name="T25" fmla="*/ 10 h 1312"/>
                <a:gd name="T26" fmla="*/ 257 w 369"/>
                <a:gd name="T27" fmla="*/ 11 h 1312"/>
                <a:gd name="T28" fmla="*/ 241 w 369"/>
                <a:gd name="T29" fmla="*/ 13 h 1312"/>
                <a:gd name="T30" fmla="*/ 224 w 369"/>
                <a:gd name="T31" fmla="*/ 16 h 1312"/>
                <a:gd name="T32" fmla="*/ 207 w 369"/>
                <a:gd name="T33" fmla="*/ 18 h 1312"/>
                <a:gd name="T34" fmla="*/ 188 w 369"/>
                <a:gd name="T35" fmla="*/ 20 h 1312"/>
                <a:gd name="T36" fmla="*/ 166 w 369"/>
                <a:gd name="T37" fmla="*/ 22 h 1312"/>
                <a:gd name="T38" fmla="*/ 145 w 369"/>
                <a:gd name="T39" fmla="*/ 25 h 1312"/>
                <a:gd name="T40" fmla="*/ 123 w 369"/>
                <a:gd name="T41" fmla="*/ 28 h 1312"/>
                <a:gd name="T42" fmla="*/ 100 w 369"/>
                <a:gd name="T43" fmla="*/ 30 h 1312"/>
                <a:gd name="T44" fmla="*/ 75 w 369"/>
                <a:gd name="T45" fmla="*/ 33 h 1312"/>
                <a:gd name="T46" fmla="*/ 51 w 369"/>
                <a:gd name="T47" fmla="*/ 36 h 1312"/>
                <a:gd name="T48" fmla="*/ 25 w 369"/>
                <a:gd name="T49" fmla="*/ 39 h 1312"/>
                <a:gd name="T50" fmla="*/ 0 w 369"/>
                <a:gd name="T51" fmla="*/ 41 h 1312"/>
                <a:gd name="T52" fmla="*/ 1 w 369"/>
                <a:gd name="T53" fmla="*/ 41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9" h="1312">
                  <a:moveTo>
                    <a:pt x="1" y="1312"/>
                  </a:moveTo>
                  <a:lnTo>
                    <a:pt x="369" y="20"/>
                  </a:lnTo>
                  <a:lnTo>
                    <a:pt x="328" y="0"/>
                  </a:lnTo>
                  <a:lnTo>
                    <a:pt x="319" y="31"/>
                  </a:lnTo>
                  <a:lnTo>
                    <a:pt x="321" y="36"/>
                  </a:lnTo>
                  <a:lnTo>
                    <a:pt x="321" y="47"/>
                  </a:lnTo>
                  <a:lnTo>
                    <a:pt x="319" y="63"/>
                  </a:lnTo>
                  <a:lnTo>
                    <a:pt x="315" y="87"/>
                  </a:lnTo>
                  <a:lnTo>
                    <a:pt x="311" y="118"/>
                  </a:lnTo>
                  <a:lnTo>
                    <a:pt x="304" y="152"/>
                  </a:lnTo>
                  <a:lnTo>
                    <a:pt x="294" y="194"/>
                  </a:lnTo>
                  <a:lnTo>
                    <a:pt x="284" y="241"/>
                  </a:lnTo>
                  <a:lnTo>
                    <a:pt x="271" y="293"/>
                  </a:lnTo>
                  <a:lnTo>
                    <a:pt x="257" y="351"/>
                  </a:lnTo>
                  <a:lnTo>
                    <a:pt x="241" y="415"/>
                  </a:lnTo>
                  <a:lnTo>
                    <a:pt x="224" y="482"/>
                  </a:lnTo>
                  <a:lnTo>
                    <a:pt x="207" y="552"/>
                  </a:lnTo>
                  <a:lnTo>
                    <a:pt x="188" y="626"/>
                  </a:lnTo>
                  <a:lnTo>
                    <a:pt x="166" y="704"/>
                  </a:lnTo>
                  <a:lnTo>
                    <a:pt x="145" y="786"/>
                  </a:lnTo>
                  <a:lnTo>
                    <a:pt x="123" y="871"/>
                  </a:lnTo>
                  <a:lnTo>
                    <a:pt x="100" y="956"/>
                  </a:lnTo>
                  <a:lnTo>
                    <a:pt x="75" y="1043"/>
                  </a:lnTo>
                  <a:lnTo>
                    <a:pt x="51" y="1133"/>
                  </a:lnTo>
                  <a:lnTo>
                    <a:pt x="25" y="1222"/>
                  </a:lnTo>
                  <a:lnTo>
                    <a:pt x="0" y="1312"/>
                  </a:lnTo>
                  <a:lnTo>
                    <a:pt x="1" y="1312"/>
                  </a:lnTo>
                  <a:close/>
                </a:path>
              </a:pathLst>
            </a:custGeom>
            <a:solidFill>
              <a:srgbClr val="057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4" name="Freeform 61"/>
            <p:cNvSpPr>
              <a:spLocks/>
            </p:cNvSpPr>
            <p:nvPr/>
          </p:nvSpPr>
          <p:spPr bwMode="auto">
            <a:xfrm>
              <a:off x="2174" y="1399"/>
              <a:ext cx="323" cy="641"/>
            </a:xfrm>
            <a:custGeom>
              <a:avLst/>
              <a:gdLst>
                <a:gd name="T0" fmla="*/ 321 w 323"/>
                <a:gd name="T1" fmla="*/ 0 h 1281"/>
                <a:gd name="T2" fmla="*/ 323 w 323"/>
                <a:gd name="T3" fmla="*/ 1 h 1281"/>
                <a:gd name="T4" fmla="*/ 323 w 323"/>
                <a:gd name="T5" fmla="*/ 1 h 1281"/>
                <a:gd name="T6" fmla="*/ 321 w 323"/>
                <a:gd name="T7" fmla="*/ 1 h 1281"/>
                <a:gd name="T8" fmla="*/ 317 w 323"/>
                <a:gd name="T9" fmla="*/ 2 h 1281"/>
                <a:gd name="T10" fmla="*/ 313 w 323"/>
                <a:gd name="T11" fmla="*/ 3 h 1281"/>
                <a:gd name="T12" fmla="*/ 306 w 323"/>
                <a:gd name="T13" fmla="*/ 4 h 1281"/>
                <a:gd name="T14" fmla="*/ 296 w 323"/>
                <a:gd name="T15" fmla="*/ 6 h 1281"/>
                <a:gd name="T16" fmla="*/ 286 w 323"/>
                <a:gd name="T17" fmla="*/ 7 h 1281"/>
                <a:gd name="T18" fmla="*/ 273 w 323"/>
                <a:gd name="T19" fmla="*/ 9 h 1281"/>
                <a:gd name="T20" fmla="*/ 259 w 323"/>
                <a:gd name="T21" fmla="*/ 10 h 1281"/>
                <a:gd name="T22" fmla="*/ 243 w 323"/>
                <a:gd name="T23" fmla="*/ 12 h 1281"/>
                <a:gd name="T24" fmla="*/ 226 w 323"/>
                <a:gd name="T25" fmla="*/ 15 h 1281"/>
                <a:gd name="T26" fmla="*/ 209 w 323"/>
                <a:gd name="T27" fmla="*/ 17 h 1281"/>
                <a:gd name="T28" fmla="*/ 190 w 323"/>
                <a:gd name="T29" fmla="*/ 19 h 1281"/>
                <a:gd name="T30" fmla="*/ 168 w 323"/>
                <a:gd name="T31" fmla="*/ 22 h 1281"/>
                <a:gd name="T32" fmla="*/ 147 w 323"/>
                <a:gd name="T33" fmla="*/ 24 h 1281"/>
                <a:gd name="T34" fmla="*/ 125 w 323"/>
                <a:gd name="T35" fmla="*/ 27 h 1281"/>
                <a:gd name="T36" fmla="*/ 102 w 323"/>
                <a:gd name="T37" fmla="*/ 29 h 1281"/>
                <a:gd name="T38" fmla="*/ 77 w 323"/>
                <a:gd name="T39" fmla="*/ 32 h 1281"/>
                <a:gd name="T40" fmla="*/ 53 w 323"/>
                <a:gd name="T41" fmla="*/ 35 h 1281"/>
                <a:gd name="T42" fmla="*/ 27 w 323"/>
                <a:gd name="T43" fmla="*/ 38 h 1281"/>
                <a:gd name="T44" fmla="*/ 2 w 323"/>
                <a:gd name="T45" fmla="*/ 41 h 1281"/>
                <a:gd name="T46" fmla="*/ 0 w 323"/>
                <a:gd name="T47" fmla="*/ 41 h 1281"/>
                <a:gd name="T48" fmla="*/ 26 w 323"/>
                <a:gd name="T49" fmla="*/ 38 h 1281"/>
                <a:gd name="T50" fmla="*/ 50 w 323"/>
                <a:gd name="T51" fmla="*/ 35 h 1281"/>
                <a:gd name="T52" fmla="*/ 74 w 323"/>
                <a:gd name="T53" fmla="*/ 32 h 1281"/>
                <a:gd name="T54" fmla="*/ 98 w 323"/>
                <a:gd name="T55" fmla="*/ 30 h 1281"/>
                <a:gd name="T56" fmla="*/ 120 w 323"/>
                <a:gd name="T57" fmla="*/ 27 h 1281"/>
                <a:gd name="T58" fmla="*/ 143 w 323"/>
                <a:gd name="T59" fmla="*/ 24 h 1281"/>
                <a:gd name="T60" fmla="*/ 164 w 323"/>
                <a:gd name="T61" fmla="*/ 22 h 1281"/>
                <a:gd name="T62" fmla="*/ 184 w 323"/>
                <a:gd name="T63" fmla="*/ 20 h 1281"/>
                <a:gd name="T64" fmla="*/ 202 w 323"/>
                <a:gd name="T65" fmla="*/ 17 h 1281"/>
                <a:gd name="T66" fmla="*/ 221 w 323"/>
                <a:gd name="T67" fmla="*/ 15 h 1281"/>
                <a:gd name="T68" fmla="*/ 236 w 323"/>
                <a:gd name="T69" fmla="*/ 13 h 1281"/>
                <a:gd name="T70" fmla="*/ 252 w 323"/>
                <a:gd name="T71" fmla="*/ 11 h 1281"/>
                <a:gd name="T72" fmla="*/ 266 w 323"/>
                <a:gd name="T73" fmla="*/ 9 h 1281"/>
                <a:gd name="T74" fmla="*/ 277 w 323"/>
                <a:gd name="T75" fmla="*/ 8 h 1281"/>
                <a:gd name="T76" fmla="*/ 287 w 323"/>
                <a:gd name="T77" fmla="*/ 6 h 1281"/>
                <a:gd name="T78" fmla="*/ 296 w 323"/>
                <a:gd name="T79" fmla="*/ 5 h 1281"/>
                <a:gd name="T80" fmla="*/ 303 w 323"/>
                <a:gd name="T81" fmla="*/ 4 h 1281"/>
                <a:gd name="T82" fmla="*/ 308 w 323"/>
                <a:gd name="T83" fmla="*/ 3 h 1281"/>
                <a:gd name="T84" fmla="*/ 313 w 323"/>
                <a:gd name="T85" fmla="*/ 2 h 1281"/>
                <a:gd name="T86" fmla="*/ 314 w 323"/>
                <a:gd name="T87" fmla="*/ 2 h 1281"/>
                <a:gd name="T88" fmla="*/ 314 w 323"/>
                <a:gd name="T89" fmla="*/ 2 h 1281"/>
                <a:gd name="T90" fmla="*/ 311 w 323"/>
                <a:gd name="T91" fmla="*/ 1 h 1281"/>
                <a:gd name="T92" fmla="*/ 321 w 323"/>
                <a:gd name="T93" fmla="*/ 0 h 12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3" h="1281">
                  <a:moveTo>
                    <a:pt x="321" y="0"/>
                  </a:moveTo>
                  <a:lnTo>
                    <a:pt x="323" y="5"/>
                  </a:lnTo>
                  <a:lnTo>
                    <a:pt x="323" y="16"/>
                  </a:lnTo>
                  <a:lnTo>
                    <a:pt x="321" y="32"/>
                  </a:lnTo>
                  <a:lnTo>
                    <a:pt x="317" y="56"/>
                  </a:lnTo>
                  <a:lnTo>
                    <a:pt x="313" y="87"/>
                  </a:lnTo>
                  <a:lnTo>
                    <a:pt x="306" y="121"/>
                  </a:lnTo>
                  <a:lnTo>
                    <a:pt x="296" y="163"/>
                  </a:lnTo>
                  <a:lnTo>
                    <a:pt x="286" y="210"/>
                  </a:lnTo>
                  <a:lnTo>
                    <a:pt x="273" y="262"/>
                  </a:lnTo>
                  <a:lnTo>
                    <a:pt x="259" y="320"/>
                  </a:lnTo>
                  <a:lnTo>
                    <a:pt x="243" y="384"/>
                  </a:lnTo>
                  <a:lnTo>
                    <a:pt x="226" y="451"/>
                  </a:lnTo>
                  <a:lnTo>
                    <a:pt x="209" y="521"/>
                  </a:lnTo>
                  <a:lnTo>
                    <a:pt x="190" y="595"/>
                  </a:lnTo>
                  <a:lnTo>
                    <a:pt x="168" y="673"/>
                  </a:lnTo>
                  <a:lnTo>
                    <a:pt x="147" y="755"/>
                  </a:lnTo>
                  <a:lnTo>
                    <a:pt x="125" y="840"/>
                  </a:lnTo>
                  <a:lnTo>
                    <a:pt x="102" y="925"/>
                  </a:lnTo>
                  <a:lnTo>
                    <a:pt x="77" y="1012"/>
                  </a:lnTo>
                  <a:lnTo>
                    <a:pt x="53" y="1102"/>
                  </a:lnTo>
                  <a:lnTo>
                    <a:pt x="27" y="1191"/>
                  </a:lnTo>
                  <a:lnTo>
                    <a:pt x="2" y="1281"/>
                  </a:lnTo>
                  <a:lnTo>
                    <a:pt x="0" y="1281"/>
                  </a:lnTo>
                  <a:lnTo>
                    <a:pt x="26" y="1193"/>
                  </a:lnTo>
                  <a:lnTo>
                    <a:pt x="50" y="1106"/>
                  </a:lnTo>
                  <a:lnTo>
                    <a:pt x="74" y="1019"/>
                  </a:lnTo>
                  <a:lnTo>
                    <a:pt x="98" y="934"/>
                  </a:lnTo>
                  <a:lnTo>
                    <a:pt x="120" y="849"/>
                  </a:lnTo>
                  <a:lnTo>
                    <a:pt x="143" y="767"/>
                  </a:lnTo>
                  <a:lnTo>
                    <a:pt x="164" y="689"/>
                  </a:lnTo>
                  <a:lnTo>
                    <a:pt x="184" y="612"/>
                  </a:lnTo>
                  <a:lnTo>
                    <a:pt x="202" y="539"/>
                  </a:lnTo>
                  <a:lnTo>
                    <a:pt x="221" y="470"/>
                  </a:lnTo>
                  <a:lnTo>
                    <a:pt x="236" y="405"/>
                  </a:lnTo>
                  <a:lnTo>
                    <a:pt x="252" y="344"/>
                  </a:lnTo>
                  <a:lnTo>
                    <a:pt x="266" y="288"/>
                  </a:lnTo>
                  <a:lnTo>
                    <a:pt x="277" y="237"/>
                  </a:lnTo>
                  <a:lnTo>
                    <a:pt x="287" y="192"/>
                  </a:lnTo>
                  <a:lnTo>
                    <a:pt x="296" y="150"/>
                  </a:lnTo>
                  <a:lnTo>
                    <a:pt x="303" y="116"/>
                  </a:lnTo>
                  <a:lnTo>
                    <a:pt x="308" y="87"/>
                  </a:lnTo>
                  <a:lnTo>
                    <a:pt x="313" y="63"/>
                  </a:lnTo>
                  <a:lnTo>
                    <a:pt x="314" y="47"/>
                  </a:lnTo>
                  <a:lnTo>
                    <a:pt x="314" y="36"/>
                  </a:lnTo>
                  <a:lnTo>
                    <a:pt x="311" y="3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D8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5" name="Freeform 62"/>
            <p:cNvSpPr>
              <a:spLocks/>
            </p:cNvSpPr>
            <p:nvPr/>
          </p:nvSpPr>
          <p:spPr bwMode="auto">
            <a:xfrm>
              <a:off x="2174" y="1416"/>
              <a:ext cx="314" cy="624"/>
            </a:xfrm>
            <a:custGeom>
              <a:avLst/>
              <a:gdLst>
                <a:gd name="T0" fmla="*/ 0 w 314"/>
                <a:gd name="T1" fmla="*/ 39 h 1249"/>
                <a:gd name="T2" fmla="*/ 26 w 314"/>
                <a:gd name="T3" fmla="*/ 36 h 1249"/>
                <a:gd name="T4" fmla="*/ 50 w 314"/>
                <a:gd name="T5" fmla="*/ 33 h 1249"/>
                <a:gd name="T6" fmla="*/ 74 w 314"/>
                <a:gd name="T7" fmla="*/ 30 h 1249"/>
                <a:gd name="T8" fmla="*/ 98 w 314"/>
                <a:gd name="T9" fmla="*/ 28 h 1249"/>
                <a:gd name="T10" fmla="*/ 120 w 314"/>
                <a:gd name="T11" fmla="*/ 25 h 1249"/>
                <a:gd name="T12" fmla="*/ 143 w 314"/>
                <a:gd name="T13" fmla="*/ 22 h 1249"/>
                <a:gd name="T14" fmla="*/ 164 w 314"/>
                <a:gd name="T15" fmla="*/ 20 h 1249"/>
                <a:gd name="T16" fmla="*/ 184 w 314"/>
                <a:gd name="T17" fmla="*/ 18 h 1249"/>
                <a:gd name="T18" fmla="*/ 202 w 314"/>
                <a:gd name="T19" fmla="*/ 15 h 1249"/>
                <a:gd name="T20" fmla="*/ 221 w 314"/>
                <a:gd name="T21" fmla="*/ 13 h 1249"/>
                <a:gd name="T22" fmla="*/ 236 w 314"/>
                <a:gd name="T23" fmla="*/ 11 h 1249"/>
                <a:gd name="T24" fmla="*/ 252 w 314"/>
                <a:gd name="T25" fmla="*/ 9 h 1249"/>
                <a:gd name="T26" fmla="*/ 266 w 314"/>
                <a:gd name="T27" fmla="*/ 8 h 1249"/>
                <a:gd name="T28" fmla="*/ 277 w 314"/>
                <a:gd name="T29" fmla="*/ 6 h 1249"/>
                <a:gd name="T30" fmla="*/ 287 w 314"/>
                <a:gd name="T31" fmla="*/ 5 h 1249"/>
                <a:gd name="T32" fmla="*/ 296 w 314"/>
                <a:gd name="T33" fmla="*/ 3 h 1249"/>
                <a:gd name="T34" fmla="*/ 303 w 314"/>
                <a:gd name="T35" fmla="*/ 2 h 1249"/>
                <a:gd name="T36" fmla="*/ 308 w 314"/>
                <a:gd name="T37" fmla="*/ 1 h 1249"/>
                <a:gd name="T38" fmla="*/ 313 w 314"/>
                <a:gd name="T39" fmla="*/ 0 h 1249"/>
                <a:gd name="T40" fmla="*/ 314 w 314"/>
                <a:gd name="T41" fmla="*/ 0 h 1249"/>
                <a:gd name="T42" fmla="*/ 314 w 314"/>
                <a:gd name="T43" fmla="*/ 0 h 1249"/>
                <a:gd name="T44" fmla="*/ 311 w 314"/>
                <a:gd name="T45" fmla="*/ 0 h 1249"/>
                <a:gd name="T46" fmla="*/ 303 w 314"/>
                <a:gd name="T47" fmla="*/ 1 h 1249"/>
                <a:gd name="T48" fmla="*/ 304 w 314"/>
                <a:gd name="T49" fmla="*/ 1 h 1249"/>
                <a:gd name="T50" fmla="*/ 304 w 314"/>
                <a:gd name="T51" fmla="*/ 1 h 1249"/>
                <a:gd name="T52" fmla="*/ 303 w 314"/>
                <a:gd name="T53" fmla="*/ 2 h 1249"/>
                <a:gd name="T54" fmla="*/ 299 w 314"/>
                <a:gd name="T55" fmla="*/ 2 h 1249"/>
                <a:gd name="T56" fmla="*/ 293 w 314"/>
                <a:gd name="T57" fmla="*/ 3 h 1249"/>
                <a:gd name="T58" fmla="*/ 284 w 314"/>
                <a:gd name="T59" fmla="*/ 5 h 1249"/>
                <a:gd name="T60" fmla="*/ 276 w 314"/>
                <a:gd name="T61" fmla="*/ 6 h 1249"/>
                <a:gd name="T62" fmla="*/ 265 w 314"/>
                <a:gd name="T63" fmla="*/ 7 h 1249"/>
                <a:gd name="T64" fmla="*/ 252 w 314"/>
                <a:gd name="T65" fmla="*/ 9 h 1249"/>
                <a:gd name="T66" fmla="*/ 238 w 314"/>
                <a:gd name="T67" fmla="*/ 11 h 1249"/>
                <a:gd name="T68" fmla="*/ 221 w 314"/>
                <a:gd name="T69" fmla="*/ 13 h 1249"/>
                <a:gd name="T70" fmla="*/ 204 w 314"/>
                <a:gd name="T71" fmla="*/ 15 h 1249"/>
                <a:gd name="T72" fmla="*/ 185 w 314"/>
                <a:gd name="T73" fmla="*/ 17 h 1249"/>
                <a:gd name="T74" fmla="*/ 164 w 314"/>
                <a:gd name="T75" fmla="*/ 20 h 1249"/>
                <a:gd name="T76" fmla="*/ 143 w 314"/>
                <a:gd name="T77" fmla="*/ 22 h 1249"/>
                <a:gd name="T78" fmla="*/ 122 w 314"/>
                <a:gd name="T79" fmla="*/ 25 h 1249"/>
                <a:gd name="T80" fmla="*/ 98 w 314"/>
                <a:gd name="T81" fmla="*/ 27 h 1249"/>
                <a:gd name="T82" fmla="*/ 75 w 314"/>
                <a:gd name="T83" fmla="*/ 30 h 1249"/>
                <a:gd name="T84" fmla="*/ 50 w 314"/>
                <a:gd name="T85" fmla="*/ 33 h 1249"/>
                <a:gd name="T86" fmla="*/ 26 w 314"/>
                <a:gd name="T87" fmla="*/ 36 h 1249"/>
                <a:gd name="T88" fmla="*/ 0 w 314"/>
                <a:gd name="T89" fmla="*/ 39 h 1249"/>
                <a:gd name="T90" fmla="*/ 0 w 314"/>
                <a:gd name="T91" fmla="*/ 39 h 12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4" h="1249">
                  <a:moveTo>
                    <a:pt x="0" y="1249"/>
                  </a:moveTo>
                  <a:lnTo>
                    <a:pt x="26" y="1161"/>
                  </a:lnTo>
                  <a:lnTo>
                    <a:pt x="50" y="1074"/>
                  </a:lnTo>
                  <a:lnTo>
                    <a:pt x="74" y="987"/>
                  </a:lnTo>
                  <a:lnTo>
                    <a:pt x="98" y="902"/>
                  </a:lnTo>
                  <a:lnTo>
                    <a:pt x="120" y="817"/>
                  </a:lnTo>
                  <a:lnTo>
                    <a:pt x="143" y="735"/>
                  </a:lnTo>
                  <a:lnTo>
                    <a:pt x="164" y="657"/>
                  </a:lnTo>
                  <a:lnTo>
                    <a:pt x="184" y="580"/>
                  </a:lnTo>
                  <a:lnTo>
                    <a:pt x="202" y="507"/>
                  </a:lnTo>
                  <a:lnTo>
                    <a:pt x="221" y="438"/>
                  </a:lnTo>
                  <a:lnTo>
                    <a:pt x="236" y="373"/>
                  </a:lnTo>
                  <a:lnTo>
                    <a:pt x="252" y="312"/>
                  </a:lnTo>
                  <a:lnTo>
                    <a:pt x="266" y="256"/>
                  </a:lnTo>
                  <a:lnTo>
                    <a:pt x="277" y="205"/>
                  </a:lnTo>
                  <a:lnTo>
                    <a:pt x="287" y="160"/>
                  </a:lnTo>
                  <a:lnTo>
                    <a:pt x="296" y="118"/>
                  </a:lnTo>
                  <a:lnTo>
                    <a:pt x="303" y="84"/>
                  </a:lnTo>
                  <a:lnTo>
                    <a:pt x="308" y="55"/>
                  </a:lnTo>
                  <a:lnTo>
                    <a:pt x="313" y="31"/>
                  </a:lnTo>
                  <a:lnTo>
                    <a:pt x="314" y="15"/>
                  </a:lnTo>
                  <a:lnTo>
                    <a:pt x="314" y="4"/>
                  </a:lnTo>
                  <a:lnTo>
                    <a:pt x="311" y="0"/>
                  </a:lnTo>
                  <a:lnTo>
                    <a:pt x="303" y="33"/>
                  </a:lnTo>
                  <a:lnTo>
                    <a:pt x="304" y="38"/>
                  </a:lnTo>
                  <a:lnTo>
                    <a:pt x="304" y="49"/>
                  </a:lnTo>
                  <a:lnTo>
                    <a:pt x="303" y="67"/>
                  </a:lnTo>
                  <a:lnTo>
                    <a:pt x="299" y="91"/>
                  </a:lnTo>
                  <a:lnTo>
                    <a:pt x="293" y="122"/>
                  </a:lnTo>
                  <a:lnTo>
                    <a:pt x="284" y="160"/>
                  </a:lnTo>
                  <a:lnTo>
                    <a:pt x="276" y="203"/>
                  </a:lnTo>
                  <a:lnTo>
                    <a:pt x="265" y="252"/>
                  </a:lnTo>
                  <a:lnTo>
                    <a:pt x="252" y="304"/>
                  </a:lnTo>
                  <a:lnTo>
                    <a:pt x="238" y="364"/>
                  </a:lnTo>
                  <a:lnTo>
                    <a:pt x="221" y="429"/>
                  </a:lnTo>
                  <a:lnTo>
                    <a:pt x="204" y="498"/>
                  </a:lnTo>
                  <a:lnTo>
                    <a:pt x="185" y="571"/>
                  </a:lnTo>
                  <a:lnTo>
                    <a:pt x="164" y="647"/>
                  </a:lnTo>
                  <a:lnTo>
                    <a:pt x="143" y="726"/>
                  </a:lnTo>
                  <a:lnTo>
                    <a:pt x="122" y="810"/>
                  </a:lnTo>
                  <a:lnTo>
                    <a:pt x="98" y="895"/>
                  </a:lnTo>
                  <a:lnTo>
                    <a:pt x="75" y="982"/>
                  </a:lnTo>
                  <a:lnTo>
                    <a:pt x="50" y="1070"/>
                  </a:lnTo>
                  <a:lnTo>
                    <a:pt x="26" y="1159"/>
                  </a:lnTo>
                  <a:lnTo>
                    <a:pt x="0" y="1248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rgbClr val="158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6" name="Freeform 63"/>
            <p:cNvSpPr>
              <a:spLocks/>
            </p:cNvSpPr>
            <p:nvPr/>
          </p:nvSpPr>
          <p:spPr bwMode="auto">
            <a:xfrm>
              <a:off x="2173" y="1432"/>
              <a:ext cx="305" cy="607"/>
            </a:xfrm>
            <a:custGeom>
              <a:avLst/>
              <a:gdLst>
                <a:gd name="T0" fmla="*/ 304 w 305"/>
                <a:gd name="T1" fmla="*/ 0 h 1215"/>
                <a:gd name="T2" fmla="*/ 305 w 305"/>
                <a:gd name="T3" fmla="*/ 0 h 1215"/>
                <a:gd name="T4" fmla="*/ 305 w 305"/>
                <a:gd name="T5" fmla="*/ 0 h 1215"/>
                <a:gd name="T6" fmla="*/ 304 w 305"/>
                <a:gd name="T7" fmla="*/ 1 h 1215"/>
                <a:gd name="T8" fmla="*/ 300 w 305"/>
                <a:gd name="T9" fmla="*/ 1 h 1215"/>
                <a:gd name="T10" fmla="*/ 294 w 305"/>
                <a:gd name="T11" fmla="*/ 2 h 1215"/>
                <a:gd name="T12" fmla="*/ 285 w 305"/>
                <a:gd name="T13" fmla="*/ 3 h 1215"/>
                <a:gd name="T14" fmla="*/ 277 w 305"/>
                <a:gd name="T15" fmla="*/ 5 h 1215"/>
                <a:gd name="T16" fmla="*/ 266 w 305"/>
                <a:gd name="T17" fmla="*/ 6 h 1215"/>
                <a:gd name="T18" fmla="*/ 253 w 305"/>
                <a:gd name="T19" fmla="*/ 8 h 1215"/>
                <a:gd name="T20" fmla="*/ 239 w 305"/>
                <a:gd name="T21" fmla="*/ 10 h 1215"/>
                <a:gd name="T22" fmla="*/ 222 w 305"/>
                <a:gd name="T23" fmla="*/ 12 h 1215"/>
                <a:gd name="T24" fmla="*/ 205 w 305"/>
                <a:gd name="T25" fmla="*/ 14 h 1215"/>
                <a:gd name="T26" fmla="*/ 186 w 305"/>
                <a:gd name="T27" fmla="*/ 16 h 1215"/>
                <a:gd name="T28" fmla="*/ 165 w 305"/>
                <a:gd name="T29" fmla="*/ 19 h 1215"/>
                <a:gd name="T30" fmla="*/ 144 w 305"/>
                <a:gd name="T31" fmla="*/ 21 h 1215"/>
                <a:gd name="T32" fmla="*/ 123 w 305"/>
                <a:gd name="T33" fmla="*/ 24 h 1215"/>
                <a:gd name="T34" fmla="*/ 99 w 305"/>
                <a:gd name="T35" fmla="*/ 26 h 1215"/>
                <a:gd name="T36" fmla="*/ 76 w 305"/>
                <a:gd name="T37" fmla="*/ 29 h 1215"/>
                <a:gd name="T38" fmla="*/ 51 w 305"/>
                <a:gd name="T39" fmla="*/ 32 h 1215"/>
                <a:gd name="T40" fmla="*/ 27 w 305"/>
                <a:gd name="T41" fmla="*/ 35 h 1215"/>
                <a:gd name="T42" fmla="*/ 1 w 305"/>
                <a:gd name="T43" fmla="*/ 37 h 1215"/>
                <a:gd name="T44" fmla="*/ 0 w 305"/>
                <a:gd name="T45" fmla="*/ 37 h 1215"/>
                <a:gd name="T46" fmla="*/ 24 w 305"/>
                <a:gd name="T47" fmla="*/ 35 h 1215"/>
                <a:gd name="T48" fmla="*/ 48 w 305"/>
                <a:gd name="T49" fmla="*/ 32 h 1215"/>
                <a:gd name="T50" fmla="*/ 72 w 305"/>
                <a:gd name="T51" fmla="*/ 29 h 1215"/>
                <a:gd name="T52" fmla="*/ 96 w 305"/>
                <a:gd name="T53" fmla="*/ 27 h 1215"/>
                <a:gd name="T54" fmla="*/ 119 w 305"/>
                <a:gd name="T55" fmla="*/ 24 h 1215"/>
                <a:gd name="T56" fmla="*/ 140 w 305"/>
                <a:gd name="T57" fmla="*/ 22 h 1215"/>
                <a:gd name="T58" fmla="*/ 160 w 305"/>
                <a:gd name="T59" fmla="*/ 19 h 1215"/>
                <a:gd name="T60" fmla="*/ 179 w 305"/>
                <a:gd name="T61" fmla="*/ 17 h 1215"/>
                <a:gd name="T62" fmla="*/ 198 w 305"/>
                <a:gd name="T63" fmla="*/ 15 h 1215"/>
                <a:gd name="T64" fmla="*/ 215 w 305"/>
                <a:gd name="T65" fmla="*/ 13 h 1215"/>
                <a:gd name="T66" fmla="*/ 230 w 305"/>
                <a:gd name="T67" fmla="*/ 11 h 1215"/>
                <a:gd name="T68" fmla="*/ 244 w 305"/>
                <a:gd name="T69" fmla="*/ 9 h 1215"/>
                <a:gd name="T70" fmla="*/ 257 w 305"/>
                <a:gd name="T71" fmla="*/ 7 h 1215"/>
                <a:gd name="T72" fmla="*/ 267 w 305"/>
                <a:gd name="T73" fmla="*/ 6 h 1215"/>
                <a:gd name="T74" fmla="*/ 277 w 305"/>
                <a:gd name="T75" fmla="*/ 4 h 1215"/>
                <a:gd name="T76" fmla="*/ 284 w 305"/>
                <a:gd name="T77" fmla="*/ 3 h 1215"/>
                <a:gd name="T78" fmla="*/ 290 w 305"/>
                <a:gd name="T79" fmla="*/ 2 h 1215"/>
                <a:gd name="T80" fmla="*/ 294 w 305"/>
                <a:gd name="T81" fmla="*/ 2 h 1215"/>
                <a:gd name="T82" fmla="*/ 295 w 305"/>
                <a:gd name="T83" fmla="*/ 1 h 1215"/>
                <a:gd name="T84" fmla="*/ 295 w 305"/>
                <a:gd name="T85" fmla="*/ 1 h 1215"/>
                <a:gd name="T86" fmla="*/ 294 w 305"/>
                <a:gd name="T87" fmla="*/ 1 h 1215"/>
                <a:gd name="T88" fmla="*/ 304 w 305"/>
                <a:gd name="T89" fmla="*/ 0 h 1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5" h="1215">
                  <a:moveTo>
                    <a:pt x="304" y="0"/>
                  </a:moveTo>
                  <a:lnTo>
                    <a:pt x="305" y="5"/>
                  </a:lnTo>
                  <a:lnTo>
                    <a:pt x="305" y="16"/>
                  </a:lnTo>
                  <a:lnTo>
                    <a:pt x="304" y="34"/>
                  </a:lnTo>
                  <a:lnTo>
                    <a:pt x="300" y="58"/>
                  </a:lnTo>
                  <a:lnTo>
                    <a:pt x="294" y="89"/>
                  </a:lnTo>
                  <a:lnTo>
                    <a:pt x="285" y="127"/>
                  </a:lnTo>
                  <a:lnTo>
                    <a:pt x="277" y="170"/>
                  </a:lnTo>
                  <a:lnTo>
                    <a:pt x="266" y="219"/>
                  </a:lnTo>
                  <a:lnTo>
                    <a:pt x="253" y="271"/>
                  </a:lnTo>
                  <a:lnTo>
                    <a:pt x="239" y="331"/>
                  </a:lnTo>
                  <a:lnTo>
                    <a:pt x="222" y="396"/>
                  </a:lnTo>
                  <a:lnTo>
                    <a:pt x="205" y="465"/>
                  </a:lnTo>
                  <a:lnTo>
                    <a:pt x="186" y="538"/>
                  </a:lnTo>
                  <a:lnTo>
                    <a:pt x="165" y="614"/>
                  </a:lnTo>
                  <a:lnTo>
                    <a:pt x="144" y="693"/>
                  </a:lnTo>
                  <a:lnTo>
                    <a:pt x="123" y="777"/>
                  </a:lnTo>
                  <a:lnTo>
                    <a:pt x="99" y="862"/>
                  </a:lnTo>
                  <a:lnTo>
                    <a:pt x="76" y="949"/>
                  </a:lnTo>
                  <a:lnTo>
                    <a:pt x="51" y="1037"/>
                  </a:lnTo>
                  <a:lnTo>
                    <a:pt x="27" y="1126"/>
                  </a:lnTo>
                  <a:lnTo>
                    <a:pt x="1" y="1215"/>
                  </a:lnTo>
                  <a:lnTo>
                    <a:pt x="0" y="1215"/>
                  </a:lnTo>
                  <a:lnTo>
                    <a:pt x="24" y="1128"/>
                  </a:lnTo>
                  <a:lnTo>
                    <a:pt x="48" y="1041"/>
                  </a:lnTo>
                  <a:lnTo>
                    <a:pt x="72" y="956"/>
                  </a:lnTo>
                  <a:lnTo>
                    <a:pt x="96" y="871"/>
                  </a:lnTo>
                  <a:lnTo>
                    <a:pt x="119" y="789"/>
                  </a:lnTo>
                  <a:lnTo>
                    <a:pt x="140" y="708"/>
                  </a:lnTo>
                  <a:lnTo>
                    <a:pt x="160" y="632"/>
                  </a:lnTo>
                  <a:lnTo>
                    <a:pt x="179" y="557"/>
                  </a:lnTo>
                  <a:lnTo>
                    <a:pt x="198" y="487"/>
                  </a:lnTo>
                  <a:lnTo>
                    <a:pt x="215" y="420"/>
                  </a:lnTo>
                  <a:lnTo>
                    <a:pt x="230" y="357"/>
                  </a:lnTo>
                  <a:lnTo>
                    <a:pt x="244" y="299"/>
                  </a:lnTo>
                  <a:lnTo>
                    <a:pt x="257" y="246"/>
                  </a:lnTo>
                  <a:lnTo>
                    <a:pt x="267" y="199"/>
                  </a:lnTo>
                  <a:lnTo>
                    <a:pt x="277" y="157"/>
                  </a:lnTo>
                  <a:lnTo>
                    <a:pt x="284" y="121"/>
                  </a:lnTo>
                  <a:lnTo>
                    <a:pt x="290" y="92"/>
                  </a:lnTo>
                  <a:lnTo>
                    <a:pt x="294" y="69"/>
                  </a:lnTo>
                  <a:lnTo>
                    <a:pt x="295" y="51"/>
                  </a:lnTo>
                  <a:lnTo>
                    <a:pt x="295" y="40"/>
                  </a:lnTo>
                  <a:lnTo>
                    <a:pt x="29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1D8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7" name="Freeform 64"/>
            <p:cNvSpPr>
              <a:spLocks/>
            </p:cNvSpPr>
            <p:nvPr/>
          </p:nvSpPr>
          <p:spPr bwMode="auto">
            <a:xfrm>
              <a:off x="2171" y="1449"/>
              <a:ext cx="297" cy="590"/>
            </a:xfrm>
            <a:custGeom>
              <a:avLst/>
              <a:gdLst>
                <a:gd name="T0" fmla="*/ 2 w 297"/>
                <a:gd name="T1" fmla="*/ 36 h 1181"/>
                <a:gd name="T2" fmla="*/ 26 w 297"/>
                <a:gd name="T3" fmla="*/ 34 h 1181"/>
                <a:gd name="T4" fmla="*/ 50 w 297"/>
                <a:gd name="T5" fmla="*/ 31 h 1181"/>
                <a:gd name="T6" fmla="*/ 74 w 297"/>
                <a:gd name="T7" fmla="*/ 28 h 1181"/>
                <a:gd name="T8" fmla="*/ 98 w 297"/>
                <a:gd name="T9" fmla="*/ 26 h 1181"/>
                <a:gd name="T10" fmla="*/ 121 w 297"/>
                <a:gd name="T11" fmla="*/ 23 h 1181"/>
                <a:gd name="T12" fmla="*/ 142 w 297"/>
                <a:gd name="T13" fmla="*/ 21 h 1181"/>
                <a:gd name="T14" fmla="*/ 162 w 297"/>
                <a:gd name="T15" fmla="*/ 18 h 1181"/>
                <a:gd name="T16" fmla="*/ 181 w 297"/>
                <a:gd name="T17" fmla="*/ 16 h 1181"/>
                <a:gd name="T18" fmla="*/ 200 w 297"/>
                <a:gd name="T19" fmla="*/ 14 h 1181"/>
                <a:gd name="T20" fmla="*/ 217 w 297"/>
                <a:gd name="T21" fmla="*/ 12 h 1181"/>
                <a:gd name="T22" fmla="*/ 232 w 297"/>
                <a:gd name="T23" fmla="*/ 10 h 1181"/>
                <a:gd name="T24" fmla="*/ 246 w 297"/>
                <a:gd name="T25" fmla="*/ 8 h 1181"/>
                <a:gd name="T26" fmla="*/ 259 w 297"/>
                <a:gd name="T27" fmla="*/ 6 h 1181"/>
                <a:gd name="T28" fmla="*/ 269 w 297"/>
                <a:gd name="T29" fmla="*/ 5 h 1181"/>
                <a:gd name="T30" fmla="*/ 279 w 297"/>
                <a:gd name="T31" fmla="*/ 3 h 1181"/>
                <a:gd name="T32" fmla="*/ 286 w 297"/>
                <a:gd name="T33" fmla="*/ 2 h 1181"/>
                <a:gd name="T34" fmla="*/ 292 w 297"/>
                <a:gd name="T35" fmla="*/ 1 h 1181"/>
                <a:gd name="T36" fmla="*/ 296 w 297"/>
                <a:gd name="T37" fmla="*/ 1 h 1181"/>
                <a:gd name="T38" fmla="*/ 297 w 297"/>
                <a:gd name="T39" fmla="*/ 0 h 1181"/>
                <a:gd name="T40" fmla="*/ 297 w 297"/>
                <a:gd name="T41" fmla="*/ 0 h 1181"/>
                <a:gd name="T42" fmla="*/ 296 w 297"/>
                <a:gd name="T43" fmla="*/ 0 h 1181"/>
                <a:gd name="T44" fmla="*/ 285 w 297"/>
                <a:gd name="T45" fmla="*/ 1 h 1181"/>
                <a:gd name="T46" fmla="*/ 287 w 297"/>
                <a:gd name="T47" fmla="*/ 1 h 1181"/>
                <a:gd name="T48" fmla="*/ 287 w 297"/>
                <a:gd name="T49" fmla="*/ 1 h 1181"/>
                <a:gd name="T50" fmla="*/ 285 w 297"/>
                <a:gd name="T51" fmla="*/ 2 h 1181"/>
                <a:gd name="T52" fmla="*/ 282 w 297"/>
                <a:gd name="T53" fmla="*/ 2 h 1181"/>
                <a:gd name="T54" fmla="*/ 276 w 297"/>
                <a:gd name="T55" fmla="*/ 3 h 1181"/>
                <a:gd name="T56" fmla="*/ 269 w 297"/>
                <a:gd name="T57" fmla="*/ 4 h 1181"/>
                <a:gd name="T58" fmla="*/ 261 w 297"/>
                <a:gd name="T59" fmla="*/ 6 h 1181"/>
                <a:gd name="T60" fmla="*/ 249 w 297"/>
                <a:gd name="T61" fmla="*/ 7 h 1181"/>
                <a:gd name="T62" fmla="*/ 238 w 297"/>
                <a:gd name="T63" fmla="*/ 9 h 1181"/>
                <a:gd name="T64" fmla="*/ 224 w 297"/>
                <a:gd name="T65" fmla="*/ 10 h 1181"/>
                <a:gd name="T66" fmla="*/ 208 w 297"/>
                <a:gd name="T67" fmla="*/ 12 h 1181"/>
                <a:gd name="T68" fmla="*/ 193 w 297"/>
                <a:gd name="T69" fmla="*/ 14 h 1181"/>
                <a:gd name="T70" fmla="*/ 174 w 297"/>
                <a:gd name="T71" fmla="*/ 16 h 1181"/>
                <a:gd name="T72" fmla="*/ 156 w 297"/>
                <a:gd name="T73" fmla="*/ 19 h 1181"/>
                <a:gd name="T74" fmla="*/ 136 w 297"/>
                <a:gd name="T75" fmla="*/ 21 h 1181"/>
                <a:gd name="T76" fmla="*/ 115 w 297"/>
                <a:gd name="T77" fmla="*/ 24 h 1181"/>
                <a:gd name="T78" fmla="*/ 94 w 297"/>
                <a:gd name="T79" fmla="*/ 26 h 1181"/>
                <a:gd name="T80" fmla="*/ 71 w 297"/>
                <a:gd name="T81" fmla="*/ 29 h 1181"/>
                <a:gd name="T82" fmla="*/ 49 w 297"/>
                <a:gd name="T83" fmla="*/ 31 h 1181"/>
                <a:gd name="T84" fmla="*/ 24 w 297"/>
                <a:gd name="T85" fmla="*/ 34 h 1181"/>
                <a:gd name="T86" fmla="*/ 0 w 297"/>
                <a:gd name="T87" fmla="*/ 36 h 1181"/>
                <a:gd name="T88" fmla="*/ 2 w 297"/>
                <a:gd name="T89" fmla="*/ 36 h 1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7" h="1181">
                  <a:moveTo>
                    <a:pt x="2" y="1181"/>
                  </a:moveTo>
                  <a:lnTo>
                    <a:pt x="26" y="1094"/>
                  </a:lnTo>
                  <a:lnTo>
                    <a:pt x="50" y="1007"/>
                  </a:lnTo>
                  <a:lnTo>
                    <a:pt x="74" y="922"/>
                  </a:lnTo>
                  <a:lnTo>
                    <a:pt x="98" y="837"/>
                  </a:lnTo>
                  <a:lnTo>
                    <a:pt x="121" y="755"/>
                  </a:lnTo>
                  <a:lnTo>
                    <a:pt x="142" y="674"/>
                  </a:lnTo>
                  <a:lnTo>
                    <a:pt x="162" y="598"/>
                  </a:lnTo>
                  <a:lnTo>
                    <a:pt x="181" y="523"/>
                  </a:lnTo>
                  <a:lnTo>
                    <a:pt x="200" y="453"/>
                  </a:lnTo>
                  <a:lnTo>
                    <a:pt x="217" y="386"/>
                  </a:lnTo>
                  <a:lnTo>
                    <a:pt x="232" y="323"/>
                  </a:lnTo>
                  <a:lnTo>
                    <a:pt x="246" y="265"/>
                  </a:lnTo>
                  <a:lnTo>
                    <a:pt x="259" y="212"/>
                  </a:lnTo>
                  <a:lnTo>
                    <a:pt x="269" y="165"/>
                  </a:lnTo>
                  <a:lnTo>
                    <a:pt x="279" y="123"/>
                  </a:lnTo>
                  <a:lnTo>
                    <a:pt x="286" y="87"/>
                  </a:lnTo>
                  <a:lnTo>
                    <a:pt x="292" y="58"/>
                  </a:lnTo>
                  <a:lnTo>
                    <a:pt x="296" y="35"/>
                  </a:lnTo>
                  <a:lnTo>
                    <a:pt x="297" y="17"/>
                  </a:lnTo>
                  <a:lnTo>
                    <a:pt x="297" y="6"/>
                  </a:lnTo>
                  <a:lnTo>
                    <a:pt x="296" y="0"/>
                  </a:lnTo>
                  <a:lnTo>
                    <a:pt x="285" y="38"/>
                  </a:lnTo>
                  <a:lnTo>
                    <a:pt x="287" y="42"/>
                  </a:lnTo>
                  <a:lnTo>
                    <a:pt x="287" y="53"/>
                  </a:lnTo>
                  <a:lnTo>
                    <a:pt x="285" y="69"/>
                  </a:lnTo>
                  <a:lnTo>
                    <a:pt x="282" y="93"/>
                  </a:lnTo>
                  <a:lnTo>
                    <a:pt x="276" y="122"/>
                  </a:lnTo>
                  <a:lnTo>
                    <a:pt x="269" y="156"/>
                  </a:lnTo>
                  <a:lnTo>
                    <a:pt x="261" y="198"/>
                  </a:lnTo>
                  <a:lnTo>
                    <a:pt x="249" y="243"/>
                  </a:lnTo>
                  <a:lnTo>
                    <a:pt x="238" y="294"/>
                  </a:lnTo>
                  <a:lnTo>
                    <a:pt x="224" y="350"/>
                  </a:lnTo>
                  <a:lnTo>
                    <a:pt x="208" y="409"/>
                  </a:lnTo>
                  <a:lnTo>
                    <a:pt x="193" y="475"/>
                  </a:lnTo>
                  <a:lnTo>
                    <a:pt x="174" y="543"/>
                  </a:lnTo>
                  <a:lnTo>
                    <a:pt x="156" y="616"/>
                  </a:lnTo>
                  <a:lnTo>
                    <a:pt x="136" y="690"/>
                  </a:lnTo>
                  <a:lnTo>
                    <a:pt x="115" y="768"/>
                  </a:lnTo>
                  <a:lnTo>
                    <a:pt x="94" y="848"/>
                  </a:lnTo>
                  <a:lnTo>
                    <a:pt x="71" y="929"/>
                  </a:lnTo>
                  <a:lnTo>
                    <a:pt x="49" y="1012"/>
                  </a:lnTo>
                  <a:lnTo>
                    <a:pt x="24" y="1096"/>
                  </a:lnTo>
                  <a:lnTo>
                    <a:pt x="0" y="1181"/>
                  </a:lnTo>
                  <a:lnTo>
                    <a:pt x="2" y="1181"/>
                  </a:lnTo>
                  <a:close/>
                </a:path>
              </a:pathLst>
            </a:custGeom>
            <a:solidFill>
              <a:srgbClr val="259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8" name="Freeform 65"/>
            <p:cNvSpPr>
              <a:spLocks/>
            </p:cNvSpPr>
            <p:nvPr/>
          </p:nvSpPr>
          <p:spPr bwMode="auto">
            <a:xfrm>
              <a:off x="2170" y="1468"/>
              <a:ext cx="288" cy="571"/>
            </a:xfrm>
            <a:custGeom>
              <a:avLst/>
              <a:gdLst>
                <a:gd name="T0" fmla="*/ 286 w 288"/>
                <a:gd name="T1" fmla="*/ 0 h 1143"/>
                <a:gd name="T2" fmla="*/ 288 w 288"/>
                <a:gd name="T3" fmla="*/ 0 h 1143"/>
                <a:gd name="T4" fmla="*/ 288 w 288"/>
                <a:gd name="T5" fmla="*/ 0 h 1143"/>
                <a:gd name="T6" fmla="*/ 286 w 288"/>
                <a:gd name="T7" fmla="*/ 0 h 1143"/>
                <a:gd name="T8" fmla="*/ 283 w 288"/>
                <a:gd name="T9" fmla="*/ 1 h 1143"/>
                <a:gd name="T10" fmla="*/ 277 w 288"/>
                <a:gd name="T11" fmla="*/ 2 h 1143"/>
                <a:gd name="T12" fmla="*/ 270 w 288"/>
                <a:gd name="T13" fmla="*/ 3 h 1143"/>
                <a:gd name="T14" fmla="*/ 262 w 288"/>
                <a:gd name="T15" fmla="*/ 5 h 1143"/>
                <a:gd name="T16" fmla="*/ 250 w 288"/>
                <a:gd name="T17" fmla="*/ 6 h 1143"/>
                <a:gd name="T18" fmla="*/ 239 w 288"/>
                <a:gd name="T19" fmla="*/ 8 h 1143"/>
                <a:gd name="T20" fmla="*/ 225 w 288"/>
                <a:gd name="T21" fmla="*/ 9 h 1143"/>
                <a:gd name="T22" fmla="*/ 209 w 288"/>
                <a:gd name="T23" fmla="*/ 11 h 1143"/>
                <a:gd name="T24" fmla="*/ 194 w 288"/>
                <a:gd name="T25" fmla="*/ 13 h 1143"/>
                <a:gd name="T26" fmla="*/ 175 w 288"/>
                <a:gd name="T27" fmla="*/ 15 h 1143"/>
                <a:gd name="T28" fmla="*/ 157 w 288"/>
                <a:gd name="T29" fmla="*/ 18 h 1143"/>
                <a:gd name="T30" fmla="*/ 137 w 288"/>
                <a:gd name="T31" fmla="*/ 20 h 1143"/>
                <a:gd name="T32" fmla="*/ 116 w 288"/>
                <a:gd name="T33" fmla="*/ 22 h 1143"/>
                <a:gd name="T34" fmla="*/ 95 w 288"/>
                <a:gd name="T35" fmla="*/ 25 h 1143"/>
                <a:gd name="T36" fmla="*/ 72 w 288"/>
                <a:gd name="T37" fmla="*/ 27 h 1143"/>
                <a:gd name="T38" fmla="*/ 50 w 288"/>
                <a:gd name="T39" fmla="*/ 30 h 1143"/>
                <a:gd name="T40" fmla="*/ 25 w 288"/>
                <a:gd name="T41" fmla="*/ 33 h 1143"/>
                <a:gd name="T42" fmla="*/ 1 w 288"/>
                <a:gd name="T43" fmla="*/ 35 h 1143"/>
                <a:gd name="T44" fmla="*/ 0 w 288"/>
                <a:gd name="T45" fmla="*/ 35 h 1143"/>
                <a:gd name="T46" fmla="*/ 24 w 288"/>
                <a:gd name="T47" fmla="*/ 33 h 1143"/>
                <a:gd name="T48" fmla="*/ 48 w 288"/>
                <a:gd name="T49" fmla="*/ 30 h 1143"/>
                <a:gd name="T50" fmla="*/ 72 w 288"/>
                <a:gd name="T51" fmla="*/ 27 h 1143"/>
                <a:gd name="T52" fmla="*/ 95 w 288"/>
                <a:gd name="T53" fmla="*/ 25 h 1143"/>
                <a:gd name="T54" fmla="*/ 116 w 288"/>
                <a:gd name="T55" fmla="*/ 22 h 1143"/>
                <a:gd name="T56" fmla="*/ 137 w 288"/>
                <a:gd name="T57" fmla="*/ 20 h 1143"/>
                <a:gd name="T58" fmla="*/ 157 w 288"/>
                <a:gd name="T59" fmla="*/ 17 h 1143"/>
                <a:gd name="T60" fmla="*/ 175 w 288"/>
                <a:gd name="T61" fmla="*/ 15 h 1143"/>
                <a:gd name="T62" fmla="*/ 192 w 288"/>
                <a:gd name="T63" fmla="*/ 13 h 1143"/>
                <a:gd name="T64" fmla="*/ 209 w 288"/>
                <a:gd name="T65" fmla="*/ 11 h 1143"/>
                <a:gd name="T66" fmla="*/ 223 w 288"/>
                <a:gd name="T67" fmla="*/ 9 h 1143"/>
                <a:gd name="T68" fmla="*/ 236 w 288"/>
                <a:gd name="T69" fmla="*/ 8 h 1143"/>
                <a:gd name="T70" fmla="*/ 247 w 288"/>
                <a:gd name="T71" fmla="*/ 6 h 1143"/>
                <a:gd name="T72" fmla="*/ 257 w 288"/>
                <a:gd name="T73" fmla="*/ 5 h 1143"/>
                <a:gd name="T74" fmla="*/ 264 w 288"/>
                <a:gd name="T75" fmla="*/ 3 h 1143"/>
                <a:gd name="T76" fmla="*/ 270 w 288"/>
                <a:gd name="T77" fmla="*/ 3 h 1143"/>
                <a:gd name="T78" fmla="*/ 274 w 288"/>
                <a:gd name="T79" fmla="*/ 2 h 1143"/>
                <a:gd name="T80" fmla="*/ 277 w 288"/>
                <a:gd name="T81" fmla="*/ 1 h 1143"/>
                <a:gd name="T82" fmla="*/ 277 w 288"/>
                <a:gd name="T83" fmla="*/ 1 h 1143"/>
                <a:gd name="T84" fmla="*/ 276 w 288"/>
                <a:gd name="T85" fmla="*/ 1 h 1143"/>
                <a:gd name="T86" fmla="*/ 286 w 288"/>
                <a:gd name="T87" fmla="*/ 0 h 11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8" h="1143">
                  <a:moveTo>
                    <a:pt x="286" y="0"/>
                  </a:moveTo>
                  <a:lnTo>
                    <a:pt x="288" y="4"/>
                  </a:lnTo>
                  <a:lnTo>
                    <a:pt x="288" y="15"/>
                  </a:lnTo>
                  <a:lnTo>
                    <a:pt x="286" y="31"/>
                  </a:lnTo>
                  <a:lnTo>
                    <a:pt x="283" y="55"/>
                  </a:lnTo>
                  <a:lnTo>
                    <a:pt x="277" y="84"/>
                  </a:lnTo>
                  <a:lnTo>
                    <a:pt x="270" y="118"/>
                  </a:lnTo>
                  <a:lnTo>
                    <a:pt x="262" y="160"/>
                  </a:lnTo>
                  <a:lnTo>
                    <a:pt x="250" y="205"/>
                  </a:lnTo>
                  <a:lnTo>
                    <a:pt x="239" y="256"/>
                  </a:lnTo>
                  <a:lnTo>
                    <a:pt x="225" y="312"/>
                  </a:lnTo>
                  <a:lnTo>
                    <a:pt x="209" y="371"/>
                  </a:lnTo>
                  <a:lnTo>
                    <a:pt x="194" y="437"/>
                  </a:lnTo>
                  <a:lnTo>
                    <a:pt x="175" y="505"/>
                  </a:lnTo>
                  <a:lnTo>
                    <a:pt x="157" y="578"/>
                  </a:lnTo>
                  <a:lnTo>
                    <a:pt x="137" y="652"/>
                  </a:lnTo>
                  <a:lnTo>
                    <a:pt x="116" y="730"/>
                  </a:lnTo>
                  <a:lnTo>
                    <a:pt x="95" y="810"/>
                  </a:lnTo>
                  <a:lnTo>
                    <a:pt x="72" y="891"/>
                  </a:lnTo>
                  <a:lnTo>
                    <a:pt x="50" y="974"/>
                  </a:lnTo>
                  <a:lnTo>
                    <a:pt x="25" y="1058"/>
                  </a:lnTo>
                  <a:lnTo>
                    <a:pt x="1" y="1143"/>
                  </a:lnTo>
                  <a:lnTo>
                    <a:pt x="0" y="1141"/>
                  </a:lnTo>
                  <a:lnTo>
                    <a:pt x="24" y="1056"/>
                  </a:lnTo>
                  <a:lnTo>
                    <a:pt x="48" y="971"/>
                  </a:lnTo>
                  <a:lnTo>
                    <a:pt x="72" y="887"/>
                  </a:lnTo>
                  <a:lnTo>
                    <a:pt x="95" y="804"/>
                  </a:lnTo>
                  <a:lnTo>
                    <a:pt x="116" y="724"/>
                  </a:lnTo>
                  <a:lnTo>
                    <a:pt x="137" y="647"/>
                  </a:lnTo>
                  <a:lnTo>
                    <a:pt x="157" y="571"/>
                  </a:lnTo>
                  <a:lnTo>
                    <a:pt x="175" y="500"/>
                  </a:lnTo>
                  <a:lnTo>
                    <a:pt x="192" y="431"/>
                  </a:lnTo>
                  <a:lnTo>
                    <a:pt x="209" y="368"/>
                  </a:lnTo>
                  <a:lnTo>
                    <a:pt x="223" y="310"/>
                  </a:lnTo>
                  <a:lnTo>
                    <a:pt x="236" y="256"/>
                  </a:lnTo>
                  <a:lnTo>
                    <a:pt x="247" y="207"/>
                  </a:lnTo>
                  <a:lnTo>
                    <a:pt x="257" y="163"/>
                  </a:lnTo>
                  <a:lnTo>
                    <a:pt x="264" y="127"/>
                  </a:lnTo>
                  <a:lnTo>
                    <a:pt x="270" y="96"/>
                  </a:lnTo>
                  <a:lnTo>
                    <a:pt x="274" y="73"/>
                  </a:lnTo>
                  <a:lnTo>
                    <a:pt x="277" y="55"/>
                  </a:lnTo>
                  <a:lnTo>
                    <a:pt x="277" y="44"/>
                  </a:lnTo>
                  <a:lnTo>
                    <a:pt x="276" y="3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D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69" name="Freeform 66"/>
            <p:cNvSpPr>
              <a:spLocks/>
            </p:cNvSpPr>
            <p:nvPr/>
          </p:nvSpPr>
          <p:spPr bwMode="auto">
            <a:xfrm>
              <a:off x="2169" y="1487"/>
              <a:ext cx="278" cy="551"/>
            </a:xfrm>
            <a:custGeom>
              <a:avLst/>
              <a:gdLst>
                <a:gd name="T0" fmla="*/ 1 w 278"/>
                <a:gd name="T1" fmla="*/ 34 h 1103"/>
                <a:gd name="T2" fmla="*/ 25 w 278"/>
                <a:gd name="T3" fmla="*/ 31 h 1103"/>
                <a:gd name="T4" fmla="*/ 49 w 278"/>
                <a:gd name="T5" fmla="*/ 29 h 1103"/>
                <a:gd name="T6" fmla="*/ 73 w 278"/>
                <a:gd name="T7" fmla="*/ 26 h 1103"/>
                <a:gd name="T8" fmla="*/ 96 w 278"/>
                <a:gd name="T9" fmla="*/ 23 h 1103"/>
                <a:gd name="T10" fmla="*/ 117 w 278"/>
                <a:gd name="T11" fmla="*/ 21 h 1103"/>
                <a:gd name="T12" fmla="*/ 138 w 278"/>
                <a:gd name="T13" fmla="*/ 19 h 1103"/>
                <a:gd name="T14" fmla="*/ 158 w 278"/>
                <a:gd name="T15" fmla="*/ 16 h 1103"/>
                <a:gd name="T16" fmla="*/ 176 w 278"/>
                <a:gd name="T17" fmla="*/ 14 h 1103"/>
                <a:gd name="T18" fmla="*/ 193 w 278"/>
                <a:gd name="T19" fmla="*/ 12 h 1103"/>
                <a:gd name="T20" fmla="*/ 210 w 278"/>
                <a:gd name="T21" fmla="*/ 10 h 1103"/>
                <a:gd name="T22" fmla="*/ 224 w 278"/>
                <a:gd name="T23" fmla="*/ 8 h 1103"/>
                <a:gd name="T24" fmla="*/ 237 w 278"/>
                <a:gd name="T25" fmla="*/ 6 h 1103"/>
                <a:gd name="T26" fmla="*/ 248 w 278"/>
                <a:gd name="T27" fmla="*/ 5 h 1103"/>
                <a:gd name="T28" fmla="*/ 258 w 278"/>
                <a:gd name="T29" fmla="*/ 3 h 1103"/>
                <a:gd name="T30" fmla="*/ 265 w 278"/>
                <a:gd name="T31" fmla="*/ 2 h 1103"/>
                <a:gd name="T32" fmla="*/ 271 w 278"/>
                <a:gd name="T33" fmla="*/ 1 h 1103"/>
                <a:gd name="T34" fmla="*/ 275 w 278"/>
                <a:gd name="T35" fmla="*/ 1 h 1103"/>
                <a:gd name="T36" fmla="*/ 278 w 278"/>
                <a:gd name="T37" fmla="*/ 0 h 1103"/>
                <a:gd name="T38" fmla="*/ 278 w 278"/>
                <a:gd name="T39" fmla="*/ 0 h 1103"/>
                <a:gd name="T40" fmla="*/ 277 w 278"/>
                <a:gd name="T41" fmla="*/ 0 h 1103"/>
                <a:gd name="T42" fmla="*/ 264 w 278"/>
                <a:gd name="T43" fmla="*/ 1 h 1103"/>
                <a:gd name="T44" fmla="*/ 267 w 278"/>
                <a:gd name="T45" fmla="*/ 1 h 1103"/>
                <a:gd name="T46" fmla="*/ 265 w 278"/>
                <a:gd name="T47" fmla="*/ 1 h 1103"/>
                <a:gd name="T48" fmla="*/ 264 w 278"/>
                <a:gd name="T49" fmla="*/ 2 h 1103"/>
                <a:gd name="T50" fmla="*/ 260 w 278"/>
                <a:gd name="T51" fmla="*/ 3 h 1103"/>
                <a:gd name="T52" fmla="*/ 254 w 278"/>
                <a:gd name="T53" fmla="*/ 3 h 1103"/>
                <a:gd name="T54" fmla="*/ 247 w 278"/>
                <a:gd name="T55" fmla="*/ 5 h 1103"/>
                <a:gd name="T56" fmla="*/ 238 w 278"/>
                <a:gd name="T57" fmla="*/ 6 h 1103"/>
                <a:gd name="T58" fmla="*/ 227 w 278"/>
                <a:gd name="T59" fmla="*/ 7 h 1103"/>
                <a:gd name="T60" fmla="*/ 214 w 278"/>
                <a:gd name="T61" fmla="*/ 9 h 1103"/>
                <a:gd name="T62" fmla="*/ 200 w 278"/>
                <a:gd name="T63" fmla="*/ 11 h 1103"/>
                <a:gd name="T64" fmla="*/ 185 w 278"/>
                <a:gd name="T65" fmla="*/ 13 h 1103"/>
                <a:gd name="T66" fmla="*/ 169 w 278"/>
                <a:gd name="T67" fmla="*/ 15 h 1103"/>
                <a:gd name="T68" fmla="*/ 151 w 278"/>
                <a:gd name="T69" fmla="*/ 17 h 1103"/>
                <a:gd name="T70" fmla="*/ 131 w 278"/>
                <a:gd name="T71" fmla="*/ 19 h 1103"/>
                <a:gd name="T72" fmla="*/ 111 w 278"/>
                <a:gd name="T73" fmla="*/ 21 h 1103"/>
                <a:gd name="T74" fmla="*/ 90 w 278"/>
                <a:gd name="T75" fmla="*/ 24 h 1103"/>
                <a:gd name="T76" fmla="*/ 69 w 278"/>
                <a:gd name="T77" fmla="*/ 26 h 1103"/>
                <a:gd name="T78" fmla="*/ 46 w 278"/>
                <a:gd name="T79" fmla="*/ 29 h 1103"/>
                <a:gd name="T80" fmla="*/ 24 w 278"/>
                <a:gd name="T81" fmla="*/ 31 h 1103"/>
                <a:gd name="T82" fmla="*/ 0 w 278"/>
                <a:gd name="T83" fmla="*/ 34 h 1103"/>
                <a:gd name="T84" fmla="*/ 1 w 278"/>
                <a:gd name="T85" fmla="*/ 34 h 1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8" h="1103">
                  <a:moveTo>
                    <a:pt x="1" y="1103"/>
                  </a:moveTo>
                  <a:lnTo>
                    <a:pt x="25" y="1018"/>
                  </a:lnTo>
                  <a:lnTo>
                    <a:pt x="49" y="933"/>
                  </a:lnTo>
                  <a:lnTo>
                    <a:pt x="73" y="849"/>
                  </a:lnTo>
                  <a:lnTo>
                    <a:pt x="96" y="766"/>
                  </a:lnTo>
                  <a:lnTo>
                    <a:pt x="117" y="686"/>
                  </a:lnTo>
                  <a:lnTo>
                    <a:pt x="138" y="609"/>
                  </a:lnTo>
                  <a:lnTo>
                    <a:pt x="158" y="533"/>
                  </a:lnTo>
                  <a:lnTo>
                    <a:pt x="176" y="462"/>
                  </a:lnTo>
                  <a:lnTo>
                    <a:pt x="193" y="393"/>
                  </a:lnTo>
                  <a:lnTo>
                    <a:pt x="210" y="330"/>
                  </a:lnTo>
                  <a:lnTo>
                    <a:pt x="224" y="272"/>
                  </a:lnTo>
                  <a:lnTo>
                    <a:pt x="237" y="218"/>
                  </a:lnTo>
                  <a:lnTo>
                    <a:pt x="248" y="169"/>
                  </a:lnTo>
                  <a:lnTo>
                    <a:pt x="258" y="125"/>
                  </a:lnTo>
                  <a:lnTo>
                    <a:pt x="265" y="89"/>
                  </a:lnTo>
                  <a:lnTo>
                    <a:pt x="271" y="58"/>
                  </a:lnTo>
                  <a:lnTo>
                    <a:pt x="275" y="35"/>
                  </a:lnTo>
                  <a:lnTo>
                    <a:pt x="278" y="17"/>
                  </a:lnTo>
                  <a:lnTo>
                    <a:pt x="278" y="6"/>
                  </a:lnTo>
                  <a:lnTo>
                    <a:pt x="277" y="0"/>
                  </a:lnTo>
                  <a:lnTo>
                    <a:pt x="264" y="42"/>
                  </a:lnTo>
                  <a:lnTo>
                    <a:pt x="267" y="46"/>
                  </a:lnTo>
                  <a:lnTo>
                    <a:pt x="265" y="56"/>
                  </a:lnTo>
                  <a:lnTo>
                    <a:pt x="264" y="73"/>
                  </a:lnTo>
                  <a:lnTo>
                    <a:pt x="260" y="96"/>
                  </a:lnTo>
                  <a:lnTo>
                    <a:pt x="254" y="127"/>
                  </a:lnTo>
                  <a:lnTo>
                    <a:pt x="247" y="161"/>
                  </a:lnTo>
                  <a:lnTo>
                    <a:pt x="238" y="203"/>
                  </a:lnTo>
                  <a:lnTo>
                    <a:pt x="227" y="250"/>
                  </a:lnTo>
                  <a:lnTo>
                    <a:pt x="214" y="303"/>
                  </a:lnTo>
                  <a:lnTo>
                    <a:pt x="200" y="359"/>
                  </a:lnTo>
                  <a:lnTo>
                    <a:pt x="185" y="420"/>
                  </a:lnTo>
                  <a:lnTo>
                    <a:pt x="169" y="486"/>
                  </a:lnTo>
                  <a:lnTo>
                    <a:pt x="151" y="554"/>
                  </a:lnTo>
                  <a:lnTo>
                    <a:pt x="131" y="627"/>
                  </a:lnTo>
                  <a:lnTo>
                    <a:pt x="111" y="701"/>
                  </a:lnTo>
                  <a:lnTo>
                    <a:pt x="90" y="779"/>
                  </a:lnTo>
                  <a:lnTo>
                    <a:pt x="69" y="858"/>
                  </a:lnTo>
                  <a:lnTo>
                    <a:pt x="46" y="940"/>
                  </a:lnTo>
                  <a:lnTo>
                    <a:pt x="24" y="1021"/>
                  </a:lnTo>
                  <a:lnTo>
                    <a:pt x="0" y="1103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rgbClr val="35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0" name="Freeform 67"/>
            <p:cNvSpPr>
              <a:spLocks/>
            </p:cNvSpPr>
            <p:nvPr/>
          </p:nvSpPr>
          <p:spPr bwMode="auto">
            <a:xfrm>
              <a:off x="2167" y="1508"/>
              <a:ext cx="269" cy="530"/>
            </a:xfrm>
            <a:custGeom>
              <a:avLst/>
              <a:gdLst>
                <a:gd name="T0" fmla="*/ 266 w 269"/>
                <a:gd name="T1" fmla="*/ 0 h 1061"/>
                <a:gd name="T2" fmla="*/ 269 w 269"/>
                <a:gd name="T3" fmla="*/ 0 h 1061"/>
                <a:gd name="T4" fmla="*/ 267 w 269"/>
                <a:gd name="T5" fmla="*/ 0 h 1061"/>
                <a:gd name="T6" fmla="*/ 266 w 269"/>
                <a:gd name="T7" fmla="*/ 0 h 1061"/>
                <a:gd name="T8" fmla="*/ 262 w 269"/>
                <a:gd name="T9" fmla="*/ 1 h 1061"/>
                <a:gd name="T10" fmla="*/ 256 w 269"/>
                <a:gd name="T11" fmla="*/ 2 h 1061"/>
                <a:gd name="T12" fmla="*/ 249 w 269"/>
                <a:gd name="T13" fmla="*/ 3 h 1061"/>
                <a:gd name="T14" fmla="*/ 240 w 269"/>
                <a:gd name="T15" fmla="*/ 5 h 1061"/>
                <a:gd name="T16" fmla="*/ 229 w 269"/>
                <a:gd name="T17" fmla="*/ 6 h 1061"/>
                <a:gd name="T18" fmla="*/ 216 w 269"/>
                <a:gd name="T19" fmla="*/ 8 h 1061"/>
                <a:gd name="T20" fmla="*/ 202 w 269"/>
                <a:gd name="T21" fmla="*/ 9 h 1061"/>
                <a:gd name="T22" fmla="*/ 187 w 269"/>
                <a:gd name="T23" fmla="*/ 11 h 1061"/>
                <a:gd name="T24" fmla="*/ 171 w 269"/>
                <a:gd name="T25" fmla="*/ 13 h 1061"/>
                <a:gd name="T26" fmla="*/ 153 w 269"/>
                <a:gd name="T27" fmla="*/ 16 h 1061"/>
                <a:gd name="T28" fmla="*/ 133 w 269"/>
                <a:gd name="T29" fmla="*/ 18 h 1061"/>
                <a:gd name="T30" fmla="*/ 113 w 269"/>
                <a:gd name="T31" fmla="*/ 20 h 1061"/>
                <a:gd name="T32" fmla="*/ 92 w 269"/>
                <a:gd name="T33" fmla="*/ 23 h 1061"/>
                <a:gd name="T34" fmla="*/ 71 w 269"/>
                <a:gd name="T35" fmla="*/ 25 h 1061"/>
                <a:gd name="T36" fmla="*/ 48 w 269"/>
                <a:gd name="T37" fmla="*/ 28 h 1061"/>
                <a:gd name="T38" fmla="*/ 26 w 269"/>
                <a:gd name="T39" fmla="*/ 30 h 1061"/>
                <a:gd name="T40" fmla="*/ 2 w 269"/>
                <a:gd name="T41" fmla="*/ 33 h 1061"/>
                <a:gd name="T42" fmla="*/ 0 w 269"/>
                <a:gd name="T43" fmla="*/ 33 h 1061"/>
                <a:gd name="T44" fmla="*/ 23 w 269"/>
                <a:gd name="T45" fmla="*/ 30 h 1061"/>
                <a:gd name="T46" fmla="*/ 45 w 269"/>
                <a:gd name="T47" fmla="*/ 28 h 1061"/>
                <a:gd name="T48" fmla="*/ 67 w 269"/>
                <a:gd name="T49" fmla="*/ 25 h 1061"/>
                <a:gd name="T50" fmla="*/ 88 w 269"/>
                <a:gd name="T51" fmla="*/ 23 h 1061"/>
                <a:gd name="T52" fmla="*/ 108 w 269"/>
                <a:gd name="T53" fmla="*/ 21 h 1061"/>
                <a:gd name="T54" fmla="*/ 127 w 269"/>
                <a:gd name="T55" fmla="*/ 18 h 1061"/>
                <a:gd name="T56" fmla="*/ 144 w 269"/>
                <a:gd name="T57" fmla="*/ 16 h 1061"/>
                <a:gd name="T58" fmla="*/ 163 w 269"/>
                <a:gd name="T59" fmla="*/ 14 h 1061"/>
                <a:gd name="T60" fmla="*/ 178 w 269"/>
                <a:gd name="T61" fmla="*/ 12 h 1061"/>
                <a:gd name="T62" fmla="*/ 192 w 269"/>
                <a:gd name="T63" fmla="*/ 10 h 1061"/>
                <a:gd name="T64" fmla="*/ 207 w 269"/>
                <a:gd name="T65" fmla="*/ 9 h 1061"/>
                <a:gd name="T66" fmla="*/ 218 w 269"/>
                <a:gd name="T67" fmla="*/ 7 h 1061"/>
                <a:gd name="T68" fmla="*/ 229 w 269"/>
                <a:gd name="T69" fmla="*/ 6 h 1061"/>
                <a:gd name="T70" fmla="*/ 238 w 269"/>
                <a:gd name="T71" fmla="*/ 4 h 1061"/>
                <a:gd name="T72" fmla="*/ 245 w 269"/>
                <a:gd name="T73" fmla="*/ 3 h 1061"/>
                <a:gd name="T74" fmla="*/ 250 w 269"/>
                <a:gd name="T75" fmla="*/ 3 h 1061"/>
                <a:gd name="T76" fmla="*/ 253 w 269"/>
                <a:gd name="T77" fmla="*/ 2 h 1061"/>
                <a:gd name="T78" fmla="*/ 256 w 269"/>
                <a:gd name="T79" fmla="*/ 1 h 1061"/>
                <a:gd name="T80" fmla="*/ 256 w 269"/>
                <a:gd name="T81" fmla="*/ 1 h 1061"/>
                <a:gd name="T82" fmla="*/ 255 w 269"/>
                <a:gd name="T83" fmla="*/ 1 h 1061"/>
                <a:gd name="T84" fmla="*/ 266 w 269"/>
                <a:gd name="T85" fmla="*/ 0 h 10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9" h="1061">
                  <a:moveTo>
                    <a:pt x="266" y="0"/>
                  </a:moveTo>
                  <a:lnTo>
                    <a:pt x="269" y="4"/>
                  </a:lnTo>
                  <a:lnTo>
                    <a:pt x="267" y="14"/>
                  </a:lnTo>
                  <a:lnTo>
                    <a:pt x="266" y="31"/>
                  </a:lnTo>
                  <a:lnTo>
                    <a:pt x="262" y="54"/>
                  </a:lnTo>
                  <a:lnTo>
                    <a:pt x="256" y="85"/>
                  </a:lnTo>
                  <a:lnTo>
                    <a:pt x="249" y="119"/>
                  </a:lnTo>
                  <a:lnTo>
                    <a:pt x="240" y="161"/>
                  </a:lnTo>
                  <a:lnTo>
                    <a:pt x="229" y="208"/>
                  </a:lnTo>
                  <a:lnTo>
                    <a:pt x="216" y="261"/>
                  </a:lnTo>
                  <a:lnTo>
                    <a:pt x="202" y="317"/>
                  </a:lnTo>
                  <a:lnTo>
                    <a:pt x="187" y="378"/>
                  </a:lnTo>
                  <a:lnTo>
                    <a:pt x="171" y="444"/>
                  </a:lnTo>
                  <a:lnTo>
                    <a:pt x="153" y="512"/>
                  </a:lnTo>
                  <a:lnTo>
                    <a:pt x="133" y="585"/>
                  </a:lnTo>
                  <a:lnTo>
                    <a:pt x="113" y="659"/>
                  </a:lnTo>
                  <a:lnTo>
                    <a:pt x="92" y="737"/>
                  </a:lnTo>
                  <a:lnTo>
                    <a:pt x="71" y="816"/>
                  </a:lnTo>
                  <a:lnTo>
                    <a:pt x="48" y="898"/>
                  </a:lnTo>
                  <a:lnTo>
                    <a:pt x="26" y="979"/>
                  </a:lnTo>
                  <a:lnTo>
                    <a:pt x="2" y="1061"/>
                  </a:lnTo>
                  <a:lnTo>
                    <a:pt x="0" y="1061"/>
                  </a:lnTo>
                  <a:lnTo>
                    <a:pt x="23" y="981"/>
                  </a:lnTo>
                  <a:lnTo>
                    <a:pt x="45" y="903"/>
                  </a:lnTo>
                  <a:lnTo>
                    <a:pt x="67" y="825"/>
                  </a:lnTo>
                  <a:lnTo>
                    <a:pt x="88" y="749"/>
                  </a:lnTo>
                  <a:lnTo>
                    <a:pt x="108" y="675"/>
                  </a:lnTo>
                  <a:lnTo>
                    <a:pt x="127" y="603"/>
                  </a:lnTo>
                  <a:lnTo>
                    <a:pt x="144" y="534"/>
                  </a:lnTo>
                  <a:lnTo>
                    <a:pt x="163" y="467"/>
                  </a:lnTo>
                  <a:lnTo>
                    <a:pt x="178" y="405"/>
                  </a:lnTo>
                  <a:lnTo>
                    <a:pt x="192" y="346"/>
                  </a:lnTo>
                  <a:lnTo>
                    <a:pt x="207" y="291"/>
                  </a:lnTo>
                  <a:lnTo>
                    <a:pt x="218" y="243"/>
                  </a:lnTo>
                  <a:lnTo>
                    <a:pt x="229" y="197"/>
                  </a:lnTo>
                  <a:lnTo>
                    <a:pt x="238" y="157"/>
                  </a:lnTo>
                  <a:lnTo>
                    <a:pt x="245" y="125"/>
                  </a:lnTo>
                  <a:lnTo>
                    <a:pt x="250" y="96"/>
                  </a:lnTo>
                  <a:lnTo>
                    <a:pt x="253" y="72"/>
                  </a:lnTo>
                  <a:lnTo>
                    <a:pt x="256" y="56"/>
                  </a:lnTo>
                  <a:lnTo>
                    <a:pt x="256" y="47"/>
                  </a:lnTo>
                  <a:lnTo>
                    <a:pt x="255" y="4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DA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1" name="Freeform 68"/>
            <p:cNvSpPr>
              <a:spLocks/>
            </p:cNvSpPr>
            <p:nvPr/>
          </p:nvSpPr>
          <p:spPr bwMode="auto">
            <a:xfrm>
              <a:off x="2166" y="1529"/>
              <a:ext cx="257" cy="509"/>
            </a:xfrm>
            <a:custGeom>
              <a:avLst/>
              <a:gdLst>
                <a:gd name="T0" fmla="*/ 1 w 257"/>
                <a:gd name="T1" fmla="*/ 31 h 1019"/>
                <a:gd name="T2" fmla="*/ 24 w 257"/>
                <a:gd name="T3" fmla="*/ 29 h 1019"/>
                <a:gd name="T4" fmla="*/ 46 w 257"/>
                <a:gd name="T5" fmla="*/ 26 h 1019"/>
                <a:gd name="T6" fmla="*/ 68 w 257"/>
                <a:gd name="T7" fmla="*/ 24 h 1019"/>
                <a:gd name="T8" fmla="*/ 89 w 257"/>
                <a:gd name="T9" fmla="*/ 22 h 1019"/>
                <a:gd name="T10" fmla="*/ 109 w 257"/>
                <a:gd name="T11" fmla="*/ 19 h 1019"/>
                <a:gd name="T12" fmla="*/ 128 w 257"/>
                <a:gd name="T13" fmla="*/ 17 h 1019"/>
                <a:gd name="T14" fmla="*/ 145 w 257"/>
                <a:gd name="T15" fmla="*/ 15 h 1019"/>
                <a:gd name="T16" fmla="*/ 164 w 257"/>
                <a:gd name="T17" fmla="*/ 13 h 1019"/>
                <a:gd name="T18" fmla="*/ 179 w 257"/>
                <a:gd name="T19" fmla="*/ 11 h 1019"/>
                <a:gd name="T20" fmla="*/ 193 w 257"/>
                <a:gd name="T21" fmla="*/ 9 h 1019"/>
                <a:gd name="T22" fmla="*/ 208 w 257"/>
                <a:gd name="T23" fmla="*/ 7 h 1019"/>
                <a:gd name="T24" fmla="*/ 219 w 257"/>
                <a:gd name="T25" fmla="*/ 6 h 1019"/>
                <a:gd name="T26" fmla="*/ 230 w 257"/>
                <a:gd name="T27" fmla="*/ 4 h 1019"/>
                <a:gd name="T28" fmla="*/ 239 w 257"/>
                <a:gd name="T29" fmla="*/ 3 h 1019"/>
                <a:gd name="T30" fmla="*/ 246 w 257"/>
                <a:gd name="T31" fmla="*/ 2 h 1019"/>
                <a:gd name="T32" fmla="*/ 251 w 257"/>
                <a:gd name="T33" fmla="*/ 1 h 1019"/>
                <a:gd name="T34" fmla="*/ 254 w 257"/>
                <a:gd name="T35" fmla="*/ 0 h 1019"/>
                <a:gd name="T36" fmla="*/ 257 w 257"/>
                <a:gd name="T37" fmla="*/ 0 h 1019"/>
                <a:gd name="T38" fmla="*/ 257 w 257"/>
                <a:gd name="T39" fmla="*/ 0 h 1019"/>
                <a:gd name="T40" fmla="*/ 256 w 257"/>
                <a:gd name="T41" fmla="*/ 0 h 1019"/>
                <a:gd name="T42" fmla="*/ 243 w 257"/>
                <a:gd name="T43" fmla="*/ 1 h 1019"/>
                <a:gd name="T44" fmla="*/ 244 w 257"/>
                <a:gd name="T45" fmla="*/ 1 h 1019"/>
                <a:gd name="T46" fmla="*/ 243 w 257"/>
                <a:gd name="T47" fmla="*/ 1 h 1019"/>
                <a:gd name="T48" fmla="*/ 241 w 257"/>
                <a:gd name="T49" fmla="*/ 2 h 1019"/>
                <a:gd name="T50" fmla="*/ 237 w 257"/>
                <a:gd name="T51" fmla="*/ 3 h 1019"/>
                <a:gd name="T52" fmla="*/ 232 w 257"/>
                <a:gd name="T53" fmla="*/ 4 h 1019"/>
                <a:gd name="T54" fmla="*/ 225 w 257"/>
                <a:gd name="T55" fmla="*/ 5 h 1019"/>
                <a:gd name="T56" fmla="*/ 215 w 257"/>
                <a:gd name="T57" fmla="*/ 6 h 1019"/>
                <a:gd name="T58" fmla="*/ 203 w 257"/>
                <a:gd name="T59" fmla="*/ 8 h 1019"/>
                <a:gd name="T60" fmla="*/ 191 w 257"/>
                <a:gd name="T61" fmla="*/ 9 h 1019"/>
                <a:gd name="T62" fmla="*/ 176 w 257"/>
                <a:gd name="T63" fmla="*/ 11 h 1019"/>
                <a:gd name="T64" fmla="*/ 161 w 257"/>
                <a:gd name="T65" fmla="*/ 13 h 1019"/>
                <a:gd name="T66" fmla="*/ 144 w 257"/>
                <a:gd name="T67" fmla="*/ 15 h 1019"/>
                <a:gd name="T68" fmla="*/ 126 w 257"/>
                <a:gd name="T69" fmla="*/ 17 h 1019"/>
                <a:gd name="T70" fmla="*/ 107 w 257"/>
                <a:gd name="T71" fmla="*/ 19 h 1019"/>
                <a:gd name="T72" fmla="*/ 87 w 257"/>
                <a:gd name="T73" fmla="*/ 22 h 1019"/>
                <a:gd name="T74" fmla="*/ 66 w 257"/>
                <a:gd name="T75" fmla="*/ 24 h 1019"/>
                <a:gd name="T76" fmla="*/ 45 w 257"/>
                <a:gd name="T77" fmla="*/ 26 h 1019"/>
                <a:gd name="T78" fmla="*/ 22 w 257"/>
                <a:gd name="T79" fmla="*/ 29 h 1019"/>
                <a:gd name="T80" fmla="*/ 0 w 257"/>
                <a:gd name="T81" fmla="*/ 31 h 1019"/>
                <a:gd name="T82" fmla="*/ 1 w 257"/>
                <a:gd name="T83" fmla="*/ 31 h 10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7" h="1019">
                  <a:moveTo>
                    <a:pt x="1" y="1019"/>
                  </a:moveTo>
                  <a:lnTo>
                    <a:pt x="24" y="939"/>
                  </a:lnTo>
                  <a:lnTo>
                    <a:pt x="46" y="861"/>
                  </a:lnTo>
                  <a:lnTo>
                    <a:pt x="68" y="783"/>
                  </a:lnTo>
                  <a:lnTo>
                    <a:pt x="89" y="707"/>
                  </a:lnTo>
                  <a:lnTo>
                    <a:pt x="109" y="633"/>
                  </a:lnTo>
                  <a:lnTo>
                    <a:pt x="128" y="561"/>
                  </a:lnTo>
                  <a:lnTo>
                    <a:pt x="145" y="492"/>
                  </a:lnTo>
                  <a:lnTo>
                    <a:pt x="164" y="425"/>
                  </a:lnTo>
                  <a:lnTo>
                    <a:pt x="179" y="363"/>
                  </a:lnTo>
                  <a:lnTo>
                    <a:pt x="193" y="304"/>
                  </a:lnTo>
                  <a:lnTo>
                    <a:pt x="208" y="249"/>
                  </a:lnTo>
                  <a:lnTo>
                    <a:pt x="219" y="201"/>
                  </a:lnTo>
                  <a:lnTo>
                    <a:pt x="230" y="155"/>
                  </a:lnTo>
                  <a:lnTo>
                    <a:pt x="239" y="115"/>
                  </a:lnTo>
                  <a:lnTo>
                    <a:pt x="246" y="83"/>
                  </a:lnTo>
                  <a:lnTo>
                    <a:pt x="251" y="54"/>
                  </a:lnTo>
                  <a:lnTo>
                    <a:pt x="254" y="30"/>
                  </a:lnTo>
                  <a:lnTo>
                    <a:pt x="257" y="14"/>
                  </a:lnTo>
                  <a:lnTo>
                    <a:pt x="257" y="5"/>
                  </a:lnTo>
                  <a:lnTo>
                    <a:pt x="256" y="0"/>
                  </a:lnTo>
                  <a:lnTo>
                    <a:pt x="243" y="45"/>
                  </a:lnTo>
                  <a:lnTo>
                    <a:pt x="244" y="50"/>
                  </a:lnTo>
                  <a:lnTo>
                    <a:pt x="243" y="61"/>
                  </a:lnTo>
                  <a:lnTo>
                    <a:pt x="241" y="77"/>
                  </a:lnTo>
                  <a:lnTo>
                    <a:pt x="237" y="103"/>
                  </a:lnTo>
                  <a:lnTo>
                    <a:pt x="232" y="132"/>
                  </a:lnTo>
                  <a:lnTo>
                    <a:pt x="225" y="168"/>
                  </a:lnTo>
                  <a:lnTo>
                    <a:pt x="215" y="210"/>
                  </a:lnTo>
                  <a:lnTo>
                    <a:pt x="203" y="257"/>
                  </a:lnTo>
                  <a:lnTo>
                    <a:pt x="191" y="307"/>
                  </a:lnTo>
                  <a:lnTo>
                    <a:pt x="176" y="365"/>
                  </a:lnTo>
                  <a:lnTo>
                    <a:pt x="161" y="427"/>
                  </a:lnTo>
                  <a:lnTo>
                    <a:pt x="144" y="492"/>
                  </a:lnTo>
                  <a:lnTo>
                    <a:pt x="126" y="561"/>
                  </a:lnTo>
                  <a:lnTo>
                    <a:pt x="107" y="631"/>
                  </a:lnTo>
                  <a:lnTo>
                    <a:pt x="87" y="706"/>
                  </a:lnTo>
                  <a:lnTo>
                    <a:pt x="66" y="782"/>
                  </a:lnTo>
                  <a:lnTo>
                    <a:pt x="45" y="860"/>
                  </a:lnTo>
                  <a:lnTo>
                    <a:pt x="22" y="939"/>
                  </a:lnTo>
                  <a:lnTo>
                    <a:pt x="0" y="1017"/>
                  </a:lnTo>
                  <a:lnTo>
                    <a:pt x="1" y="1019"/>
                  </a:lnTo>
                  <a:close/>
                </a:path>
              </a:pathLst>
            </a:custGeom>
            <a:solidFill>
              <a:srgbClr val="45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2" name="Freeform 69"/>
            <p:cNvSpPr>
              <a:spLocks/>
            </p:cNvSpPr>
            <p:nvPr/>
          </p:nvSpPr>
          <p:spPr bwMode="auto">
            <a:xfrm>
              <a:off x="2164" y="1551"/>
              <a:ext cx="246" cy="487"/>
            </a:xfrm>
            <a:custGeom>
              <a:avLst/>
              <a:gdLst>
                <a:gd name="T0" fmla="*/ 245 w 246"/>
                <a:gd name="T1" fmla="*/ 0 h 972"/>
                <a:gd name="T2" fmla="*/ 246 w 246"/>
                <a:gd name="T3" fmla="*/ 1 h 972"/>
                <a:gd name="T4" fmla="*/ 245 w 246"/>
                <a:gd name="T5" fmla="*/ 1 h 972"/>
                <a:gd name="T6" fmla="*/ 243 w 246"/>
                <a:gd name="T7" fmla="*/ 1 h 972"/>
                <a:gd name="T8" fmla="*/ 239 w 246"/>
                <a:gd name="T9" fmla="*/ 2 h 972"/>
                <a:gd name="T10" fmla="*/ 234 w 246"/>
                <a:gd name="T11" fmla="*/ 3 h 972"/>
                <a:gd name="T12" fmla="*/ 227 w 246"/>
                <a:gd name="T13" fmla="*/ 4 h 972"/>
                <a:gd name="T14" fmla="*/ 217 w 246"/>
                <a:gd name="T15" fmla="*/ 6 h 972"/>
                <a:gd name="T16" fmla="*/ 205 w 246"/>
                <a:gd name="T17" fmla="*/ 7 h 972"/>
                <a:gd name="T18" fmla="*/ 193 w 246"/>
                <a:gd name="T19" fmla="*/ 9 h 972"/>
                <a:gd name="T20" fmla="*/ 178 w 246"/>
                <a:gd name="T21" fmla="*/ 10 h 972"/>
                <a:gd name="T22" fmla="*/ 163 w 246"/>
                <a:gd name="T23" fmla="*/ 12 h 972"/>
                <a:gd name="T24" fmla="*/ 146 w 246"/>
                <a:gd name="T25" fmla="*/ 14 h 972"/>
                <a:gd name="T26" fmla="*/ 128 w 246"/>
                <a:gd name="T27" fmla="*/ 17 h 972"/>
                <a:gd name="T28" fmla="*/ 109 w 246"/>
                <a:gd name="T29" fmla="*/ 19 h 972"/>
                <a:gd name="T30" fmla="*/ 89 w 246"/>
                <a:gd name="T31" fmla="*/ 21 h 972"/>
                <a:gd name="T32" fmla="*/ 68 w 246"/>
                <a:gd name="T33" fmla="*/ 24 h 972"/>
                <a:gd name="T34" fmla="*/ 47 w 246"/>
                <a:gd name="T35" fmla="*/ 26 h 972"/>
                <a:gd name="T36" fmla="*/ 24 w 246"/>
                <a:gd name="T37" fmla="*/ 28 h 972"/>
                <a:gd name="T38" fmla="*/ 2 w 246"/>
                <a:gd name="T39" fmla="*/ 31 h 972"/>
                <a:gd name="T40" fmla="*/ 0 w 246"/>
                <a:gd name="T41" fmla="*/ 31 h 972"/>
                <a:gd name="T42" fmla="*/ 22 w 246"/>
                <a:gd name="T43" fmla="*/ 29 h 972"/>
                <a:gd name="T44" fmla="*/ 43 w 246"/>
                <a:gd name="T45" fmla="*/ 26 h 972"/>
                <a:gd name="T46" fmla="*/ 64 w 246"/>
                <a:gd name="T47" fmla="*/ 24 h 972"/>
                <a:gd name="T48" fmla="*/ 84 w 246"/>
                <a:gd name="T49" fmla="*/ 22 h 972"/>
                <a:gd name="T50" fmla="*/ 102 w 246"/>
                <a:gd name="T51" fmla="*/ 19 h 972"/>
                <a:gd name="T52" fmla="*/ 121 w 246"/>
                <a:gd name="T53" fmla="*/ 17 h 972"/>
                <a:gd name="T54" fmla="*/ 137 w 246"/>
                <a:gd name="T55" fmla="*/ 15 h 972"/>
                <a:gd name="T56" fmla="*/ 153 w 246"/>
                <a:gd name="T57" fmla="*/ 13 h 972"/>
                <a:gd name="T58" fmla="*/ 169 w 246"/>
                <a:gd name="T59" fmla="*/ 12 h 972"/>
                <a:gd name="T60" fmla="*/ 181 w 246"/>
                <a:gd name="T61" fmla="*/ 10 h 972"/>
                <a:gd name="T62" fmla="*/ 194 w 246"/>
                <a:gd name="T63" fmla="*/ 8 h 972"/>
                <a:gd name="T64" fmla="*/ 204 w 246"/>
                <a:gd name="T65" fmla="*/ 7 h 972"/>
                <a:gd name="T66" fmla="*/ 214 w 246"/>
                <a:gd name="T67" fmla="*/ 6 h 972"/>
                <a:gd name="T68" fmla="*/ 221 w 246"/>
                <a:gd name="T69" fmla="*/ 5 h 972"/>
                <a:gd name="T70" fmla="*/ 227 w 246"/>
                <a:gd name="T71" fmla="*/ 4 h 972"/>
                <a:gd name="T72" fmla="*/ 229 w 246"/>
                <a:gd name="T73" fmla="*/ 3 h 972"/>
                <a:gd name="T74" fmla="*/ 232 w 246"/>
                <a:gd name="T75" fmla="*/ 2 h 972"/>
                <a:gd name="T76" fmla="*/ 232 w 246"/>
                <a:gd name="T77" fmla="*/ 2 h 972"/>
                <a:gd name="T78" fmla="*/ 231 w 246"/>
                <a:gd name="T79" fmla="*/ 2 h 972"/>
                <a:gd name="T80" fmla="*/ 245 w 246"/>
                <a:gd name="T81" fmla="*/ 0 h 9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6" h="972">
                  <a:moveTo>
                    <a:pt x="245" y="0"/>
                  </a:moveTo>
                  <a:lnTo>
                    <a:pt x="246" y="5"/>
                  </a:lnTo>
                  <a:lnTo>
                    <a:pt x="245" y="16"/>
                  </a:lnTo>
                  <a:lnTo>
                    <a:pt x="243" y="32"/>
                  </a:lnTo>
                  <a:lnTo>
                    <a:pt x="239" y="58"/>
                  </a:lnTo>
                  <a:lnTo>
                    <a:pt x="234" y="87"/>
                  </a:lnTo>
                  <a:lnTo>
                    <a:pt x="227" y="123"/>
                  </a:lnTo>
                  <a:lnTo>
                    <a:pt x="217" y="165"/>
                  </a:lnTo>
                  <a:lnTo>
                    <a:pt x="205" y="212"/>
                  </a:lnTo>
                  <a:lnTo>
                    <a:pt x="193" y="262"/>
                  </a:lnTo>
                  <a:lnTo>
                    <a:pt x="178" y="320"/>
                  </a:lnTo>
                  <a:lnTo>
                    <a:pt x="163" y="382"/>
                  </a:lnTo>
                  <a:lnTo>
                    <a:pt x="146" y="447"/>
                  </a:lnTo>
                  <a:lnTo>
                    <a:pt x="128" y="516"/>
                  </a:lnTo>
                  <a:lnTo>
                    <a:pt x="109" y="586"/>
                  </a:lnTo>
                  <a:lnTo>
                    <a:pt x="89" y="661"/>
                  </a:lnTo>
                  <a:lnTo>
                    <a:pt x="68" y="737"/>
                  </a:lnTo>
                  <a:lnTo>
                    <a:pt x="47" y="815"/>
                  </a:lnTo>
                  <a:lnTo>
                    <a:pt x="24" y="894"/>
                  </a:lnTo>
                  <a:lnTo>
                    <a:pt x="2" y="972"/>
                  </a:lnTo>
                  <a:lnTo>
                    <a:pt x="0" y="972"/>
                  </a:lnTo>
                  <a:lnTo>
                    <a:pt x="22" y="896"/>
                  </a:lnTo>
                  <a:lnTo>
                    <a:pt x="43" y="822"/>
                  </a:lnTo>
                  <a:lnTo>
                    <a:pt x="64" y="748"/>
                  </a:lnTo>
                  <a:lnTo>
                    <a:pt x="84" y="675"/>
                  </a:lnTo>
                  <a:lnTo>
                    <a:pt x="102" y="605"/>
                  </a:lnTo>
                  <a:lnTo>
                    <a:pt x="121" y="538"/>
                  </a:lnTo>
                  <a:lnTo>
                    <a:pt x="137" y="472"/>
                  </a:lnTo>
                  <a:lnTo>
                    <a:pt x="153" y="411"/>
                  </a:lnTo>
                  <a:lnTo>
                    <a:pt x="169" y="353"/>
                  </a:lnTo>
                  <a:lnTo>
                    <a:pt x="181" y="299"/>
                  </a:lnTo>
                  <a:lnTo>
                    <a:pt x="194" y="248"/>
                  </a:lnTo>
                  <a:lnTo>
                    <a:pt x="204" y="204"/>
                  </a:lnTo>
                  <a:lnTo>
                    <a:pt x="214" y="165"/>
                  </a:lnTo>
                  <a:lnTo>
                    <a:pt x="221" y="130"/>
                  </a:lnTo>
                  <a:lnTo>
                    <a:pt x="227" y="101"/>
                  </a:lnTo>
                  <a:lnTo>
                    <a:pt x="229" y="80"/>
                  </a:lnTo>
                  <a:lnTo>
                    <a:pt x="232" y="63"/>
                  </a:lnTo>
                  <a:lnTo>
                    <a:pt x="232" y="52"/>
                  </a:lnTo>
                  <a:lnTo>
                    <a:pt x="231" y="4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4DB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3" name="Freeform 70"/>
            <p:cNvSpPr>
              <a:spLocks/>
            </p:cNvSpPr>
            <p:nvPr/>
          </p:nvSpPr>
          <p:spPr bwMode="auto">
            <a:xfrm>
              <a:off x="2163" y="1576"/>
              <a:ext cx="233" cy="462"/>
            </a:xfrm>
            <a:custGeom>
              <a:avLst/>
              <a:gdLst>
                <a:gd name="T0" fmla="*/ 1 w 233"/>
                <a:gd name="T1" fmla="*/ 29 h 923"/>
                <a:gd name="T2" fmla="*/ 23 w 233"/>
                <a:gd name="T3" fmla="*/ 27 h 923"/>
                <a:gd name="T4" fmla="*/ 44 w 233"/>
                <a:gd name="T5" fmla="*/ 25 h 923"/>
                <a:gd name="T6" fmla="*/ 65 w 233"/>
                <a:gd name="T7" fmla="*/ 22 h 923"/>
                <a:gd name="T8" fmla="*/ 85 w 233"/>
                <a:gd name="T9" fmla="*/ 20 h 923"/>
                <a:gd name="T10" fmla="*/ 103 w 233"/>
                <a:gd name="T11" fmla="*/ 18 h 923"/>
                <a:gd name="T12" fmla="*/ 122 w 233"/>
                <a:gd name="T13" fmla="*/ 16 h 923"/>
                <a:gd name="T14" fmla="*/ 138 w 233"/>
                <a:gd name="T15" fmla="*/ 14 h 923"/>
                <a:gd name="T16" fmla="*/ 154 w 233"/>
                <a:gd name="T17" fmla="*/ 12 h 923"/>
                <a:gd name="T18" fmla="*/ 170 w 233"/>
                <a:gd name="T19" fmla="*/ 10 h 923"/>
                <a:gd name="T20" fmla="*/ 182 w 233"/>
                <a:gd name="T21" fmla="*/ 8 h 923"/>
                <a:gd name="T22" fmla="*/ 195 w 233"/>
                <a:gd name="T23" fmla="*/ 7 h 923"/>
                <a:gd name="T24" fmla="*/ 205 w 233"/>
                <a:gd name="T25" fmla="*/ 5 h 923"/>
                <a:gd name="T26" fmla="*/ 215 w 233"/>
                <a:gd name="T27" fmla="*/ 4 h 923"/>
                <a:gd name="T28" fmla="*/ 222 w 233"/>
                <a:gd name="T29" fmla="*/ 3 h 923"/>
                <a:gd name="T30" fmla="*/ 228 w 233"/>
                <a:gd name="T31" fmla="*/ 2 h 923"/>
                <a:gd name="T32" fmla="*/ 230 w 233"/>
                <a:gd name="T33" fmla="*/ 1 h 923"/>
                <a:gd name="T34" fmla="*/ 233 w 233"/>
                <a:gd name="T35" fmla="*/ 1 h 923"/>
                <a:gd name="T36" fmla="*/ 233 w 233"/>
                <a:gd name="T37" fmla="*/ 1 h 923"/>
                <a:gd name="T38" fmla="*/ 232 w 233"/>
                <a:gd name="T39" fmla="*/ 0 h 923"/>
                <a:gd name="T40" fmla="*/ 218 w 233"/>
                <a:gd name="T41" fmla="*/ 2 h 923"/>
                <a:gd name="T42" fmla="*/ 219 w 233"/>
                <a:gd name="T43" fmla="*/ 2 h 923"/>
                <a:gd name="T44" fmla="*/ 218 w 233"/>
                <a:gd name="T45" fmla="*/ 3 h 923"/>
                <a:gd name="T46" fmla="*/ 216 w 233"/>
                <a:gd name="T47" fmla="*/ 3 h 923"/>
                <a:gd name="T48" fmla="*/ 212 w 233"/>
                <a:gd name="T49" fmla="*/ 4 h 923"/>
                <a:gd name="T50" fmla="*/ 206 w 233"/>
                <a:gd name="T51" fmla="*/ 5 h 923"/>
                <a:gd name="T52" fmla="*/ 198 w 233"/>
                <a:gd name="T53" fmla="*/ 6 h 923"/>
                <a:gd name="T54" fmla="*/ 188 w 233"/>
                <a:gd name="T55" fmla="*/ 7 h 923"/>
                <a:gd name="T56" fmla="*/ 178 w 233"/>
                <a:gd name="T57" fmla="*/ 9 h 923"/>
                <a:gd name="T58" fmla="*/ 165 w 233"/>
                <a:gd name="T59" fmla="*/ 10 h 923"/>
                <a:gd name="T60" fmla="*/ 151 w 233"/>
                <a:gd name="T61" fmla="*/ 12 h 923"/>
                <a:gd name="T62" fmla="*/ 136 w 233"/>
                <a:gd name="T63" fmla="*/ 14 h 923"/>
                <a:gd name="T64" fmla="*/ 119 w 233"/>
                <a:gd name="T65" fmla="*/ 16 h 923"/>
                <a:gd name="T66" fmla="*/ 100 w 233"/>
                <a:gd name="T67" fmla="*/ 18 h 923"/>
                <a:gd name="T68" fmla="*/ 82 w 233"/>
                <a:gd name="T69" fmla="*/ 20 h 923"/>
                <a:gd name="T70" fmla="*/ 62 w 233"/>
                <a:gd name="T71" fmla="*/ 22 h 923"/>
                <a:gd name="T72" fmla="*/ 42 w 233"/>
                <a:gd name="T73" fmla="*/ 25 h 923"/>
                <a:gd name="T74" fmla="*/ 21 w 233"/>
                <a:gd name="T75" fmla="*/ 27 h 923"/>
                <a:gd name="T76" fmla="*/ 0 w 233"/>
                <a:gd name="T77" fmla="*/ 29 h 923"/>
                <a:gd name="T78" fmla="*/ 1 w 233"/>
                <a:gd name="T79" fmla="*/ 29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3" h="923">
                  <a:moveTo>
                    <a:pt x="1" y="923"/>
                  </a:moveTo>
                  <a:lnTo>
                    <a:pt x="23" y="847"/>
                  </a:lnTo>
                  <a:lnTo>
                    <a:pt x="44" y="773"/>
                  </a:lnTo>
                  <a:lnTo>
                    <a:pt x="65" y="699"/>
                  </a:lnTo>
                  <a:lnTo>
                    <a:pt x="85" y="626"/>
                  </a:lnTo>
                  <a:lnTo>
                    <a:pt x="103" y="556"/>
                  </a:lnTo>
                  <a:lnTo>
                    <a:pt x="122" y="489"/>
                  </a:lnTo>
                  <a:lnTo>
                    <a:pt x="138" y="423"/>
                  </a:lnTo>
                  <a:lnTo>
                    <a:pt x="154" y="362"/>
                  </a:lnTo>
                  <a:lnTo>
                    <a:pt x="170" y="304"/>
                  </a:lnTo>
                  <a:lnTo>
                    <a:pt x="182" y="250"/>
                  </a:lnTo>
                  <a:lnTo>
                    <a:pt x="195" y="199"/>
                  </a:lnTo>
                  <a:lnTo>
                    <a:pt x="205" y="155"/>
                  </a:lnTo>
                  <a:lnTo>
                    <a:pt x="215" y="116"/>
                  </a:lnTo>
                  <a:lnTo>
                    <a:pt x="222" y="81"/>
                  </a:lnTo>
                  <a:lnTo>
                    <a:pt x="228" y="52"/>
                  </a:lnTo>
                  <a:lnTo>
                    <a:pt x="230" y="31"/>
                  </a:lnTo>
                  <a:lnTo>
                    <a:pt x="233" y="14"/>
                  </a:lnTo>
                  <a:lnTo>
                    <a:pt x="233" y="3"/>
                  </a:lnTo>
                  <a:lnTo>
                    <a:pt x="232" y="0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18" y="65"/>
                  </a:lnTo>
                  <a:lnTo>
                    <a:pt x="216" y="83"/>
                  </a:lnTo>
                  <a:lnTo>
                    <a:pt x="212" y="107"/>
                  </a:lnTo>
                  <a:lnTo>
                    <a:pt x="206" y="136"/>
                  </a:lnTo>
                  <a:lnTo>
                    <a:pt x="198" y="172"/>
                  </a:lnTo>
                  <a:lnTo>
                    <a:pt x="188" y="213"/>
                  </a:lnTo>
                  <a:lnTo>
                    <a:pt x="178" y="259"/>
                  </a:lnTo>
                  <a:lnTo>
                    <a:pt x="165" y="311"/>
                  </a:lnTo>
                  <a:lnTo>
                    <a:pt x="151" y="367"/>
                  </a:lnTo>
                  <a:lnTo>
                    <a:pt x="136" y="427"/>
                  </a:lnTo>
                  <a:lnTo>
                    <a:pt x="119" y="490"/>
                  </a:lnTo>
                  <a:lnTo>
                    <a:pt x="100" y="557"/>
                  </a:lnTo>
                  <a:lnTo>
                    <a:pt x="82" y="628"/>
                  </a:lnTo>
                  <a:lnTo>
                    <a:pt x="62" y="700"/>
                  </a:lnTo>
                  <a:lnTo>
                    <a:pt x="42" y="773"/>
                  </a:lnTo>
                  <a:lnTo>
                    <a:pt x="21" y="847"/>
                  </a:lnTo>
                  <a:lnTo>
                    <a:pt x="0" y="923"/>
                  </a:lnTo>
                  <a:lnTo>
                    <a:pt x="1" y="923"/>
                  </a:lnTo>
                  <a:close/>
                </a:path>
              </a:pathLst>
            </a:custGeom>
            <a:solidFill>
              <a:srgbClr val="55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4" name="Freeform 71"/>
            <p:cNvSpPr>
              <a:spLocks/>
            </p:cNvSpPr>
            <p:nvPr/>
          </p:nvSpPr>
          <p:spPr bwMode="auto">
            <a:xfrm>
              <a:off x="2162" y="1601"/>
              <a:ext cx="220" cy="437"/>
            </a:xfrm>
            <a:custGeom>
              <a:avLst/>
              <a:gdLst>
                <a:gd name="T0" fmla="*/ 219 w 220"/>
                <a:gd name="T1" fmla="*/ 0 h 873"/>
                <a:gd name="T2" fmla="*/ 220 w 220"/>
                <a:gd name="T3" fmla="*/ 1 h 873"/>
                <a:gd name="T4" fmla="*/ 219 w 220"/>
                <a:gd name="T5" fmla="*/ 1 h 873"/>
                <a:gd name="T6" fmla="*/ 217 w 220"/>
                <a:gd name="T7" fmla="*/ 2 h 873"/>
                <a:gd name="T8" fmla="*/ 213 w 220"/>
                <a:gd name="T9" fmla="*/ 2 h 873"/>
                <a:gd name="T10" fmla="*/ 207 w 220"/>
                <a:gd name="T11" fmla="*/ 3 h 873"/>
                <a:gd name="T12" fmla="*/ 199 w 220"/>
                <a:gd name="T13" fmla="*/ 4 h 873"/>
                <a:gd name="T14" fmla="*/ 189 w 220"/>
                <a:gd name="T15" fmla="*/ 6 h 873"/>
                <a:gd name="T16" fmla="*/ 179 w 220"/>
                <a:gd name="T17" fmla="*/ 7 h 873"/>
                <a:gd name="T18" fmla="*/ 166 w 220"/>
                <a:gd name="T19" fmla="*/ 9 h 873"/>
                <a:gd name="T20" fmla="*/ 152 w 220"/>
                <a:gd name="T21" fmla="*/ 10 h 873"/>
                <a:gd name="T22" fmla="*/ 137 w 220"/>
                <a:gd name="T23" fmla="*/ 12 h 873"/>
                <a:gd name="T24" fmla="*/ 120 w 220"/>
                <a:gd name="T25" fmla="*/ 14 h 873"/>
                <a:gd name="T26" fmla="*/ 101 w 220"/>
                <a:gd name="T27" fmla="*/ 16 h 873"/>
                <a:gd name="T28" fmla="*/ 83 w 220"/>
                <a:gd name="T29" fmla="*/ 19 h 873"/>
                <a:gd name="T30" fmla="*/ 63 w 220"/>
                <a:gd name="T31" fmla="*/ 21 h 873"/>
                <a:gd name="T32" fmla="*/ 43 w 220"/>
                <a:gd name="T33" fmla="*/ 23 h 873"/>
                <a:gd name="T34" fmla="*/ 22 w 220"/>
                <a:gd name="T35" fmla="*/ 25 h 873"/>
                <a:gd name="T36" fmla="*/ 1 w 220"/>
                <a:gd name="T37" fmla="*/ 28 h 873"/>
                <a:gd name="T38" fmla="*/ 0 w 220"/>
                <a:gd name="T39" fmla="*/ 28 h 873"/>
                <a:gd name="T40" fmla="*/ 19 w 220"/>
                <a:gd name="T41" fmla="*/ 26 h 873"/>
                <a:gd name="T42" fmla="*/ 39 w 220"/>
                <a:gd name="T43" fmla="*/ 23 h 873"/>
                <a:gd name="T44" fmla="*/ 58 w 220"/>
                <a:gd name="T45" fmla="*/ 21 h 873"/>
                <a:gd name="T46" fmla="*/ 76 w 220"/>
                <a:gd name="T47" fmla="*/ 19 h 873"/>
                <a:gd name="T48" fmla="*/ 94 w 220"/>
                <a:gd name="T49" fmla="*/ 17 h 873"/>
                <a:gd name="T50" fmla="*/ 110 w 220"/>
                <a:gd name="T51" fmla="*/ 15 h 873"/>
                <a:gd name="T52" fmla="*/ 127 w 220"/>
                <a:gd name="T53" fmla="*/ 13 h 873"/>
                <a:gd name="T54" fmla="*/ 141 w 220"/>
                <a:gd name="T55" fmla="*/ 11 h 873"/>
                <a:gd name="T56" fmla="*/ 154 w 220"/>
                <a:gd name="T57" fmla="*/ 10 h 873"/>
                <a:gd name="T58" fmla="*/ 166 w 220"/>
                <a:gd name="T59" fmla="*/ 8 h 873"/>
                <a:gd name="T60" fmla="*/ 176 w 220"/>
                <a:gd name="T61" fmla="*/ 7 h 873"/>
                <a:gd name="T62" fmla="*/ 185 w 220"/>
                <a:gd name="T63" fmla="*/ 6 h 873"/>
                <a:gd name="T64" fmla="*/ 192 w 220"/>
                <a:gd name="T65" fmla="*/ 5 h 873"/>
                <a:gd name="T66" fmla="*/ 197 w 220"/>
                <a:gd name="T67" fmla="*/ 4 h 873"/>
                <a:gd name="T68" fmla="*/ 202 w 220"/>
                <a:gd name="T69" fmla="*/ 3 h 873"/>
                <a:gd name="T70" fmla="*/ 205 w 220"/>
                <a:gd name="T71" fmla="*/ 3 h 873"/>
                <a:gd name="T72" fmla="*/ 205 w 220"/>
                <a:gd name="T73" fmla="*/ 2 h 873"/>
                <a:gd name="T74" fmla="*/ 203 w 220"/>
                <a:gd name="T75" fmla="*/ 2 h 873"/>
                <a:gd name="T76" fmla="*/ 219 w 220"/>
                <a:gd name="T77" fmla="*/ 0 h 8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0" h="873">
                  <a:moveTo>
                    <a:pt x="219" y="0"/>
                  </a:moveTo>
                  <a:lnTo>
                    <a:pt x="220" y="4"/>
                  </a:lnTo>
                  <a:lnTo>
                    <a:pt x="219" y="15"/>
                  </a:lnTo>
                  <a:lnTo>
                    <a:pt x="217" y="33"/>
                  </a:lnTo>
                  <a:lnTo>
                    <a:pt x="213" y="57"/>
                  </a:lnTo>
                  <a:lnTo>
                    <a:pt x="207" y="86"/>
                  </a:lnTo>
                  <a:lnTo>
                    <a:pt x="199" y="122"/>
                  </a:lnTo>
                  <a:lnTo>
                    <a:pt x="189" y="163"/>
                  </a:lnTo>
                  <a:lnTo>
                    <a:pt x="179" y="209"/>
                  </a:lnTo>
                  <a:lnTo>
                    <a:pt x="166" y="261"/>
                  </a:lnTo>
                  <a:lnTo>
                    <a:pt x="152" y="317"/>
                  </a:lnTo>
                  <a:lnTo>
                    <a:pt x="137" y="377"/>
                  </a:lnTo>
                  <a:lnTo>
                    <a:pt x="120" y="440"/>
                  </a:lnTo>
                  <a:lnTo>
                    <a:pt x="101" y="507"/>
                  </a:lnTo>
                  <a:lnTo>
                    <a:pt x="83" y="578"/>
                  </a:lnTo>
                  <a:lnTo>
                    <a:pt x="63" y="650"/>
                  </a:lnTo>
                  <a:lnTo>
                    <a:pt x="43" y="723"/>
                  </a:lnTo>
                  <a:lnTo>
                    <a:pt x="22" y="797"/>
                  </a:lnTo>
                  <a:lnTo>
                    <a:pt x="1" y="873"/>
                  </a:lnTo>
                  <a:lnTo>
                    <a:pt x="0" y="871"/>
                  </a:lnTo>
                  <a:lnTo>
                    <a:pt x="19" y="801"/>
                  </a:lnTo>
                  <a:lnTo>
                    <a:pt x="39" y="732"/>
                  </a:lnTo>
                  <a:lnTo>
                    <a:pt x="58" y="663"/>
                  </a:lnTo>
                  <a:lnTo>
                    <a:pt x="76" y="596"/>
                  </a:lnTo>
                  <a:lnTo>
                    <a:pt x="94" y="531"/>
                  </a:lnTo>
                  <a:lnTo>
                    <a:pt x="110" y="468"/>
                  </a:lnTo>
                  <a:lnTo>
                    <a:pt x="127" y="408"/>
                  </a:lnTo>
                  <a:lnTo>
                    <a:pt x="141" y="352"/>
                  </a:lnTo>
                  <a:lnTo>
                    <a:pt x="154" y="299"/>
                  </a:lnTo>
                  <a:lnTo>
                    <a:pt x="166" y="250"/>
                  </a:lnTo>
                  <a:lnTo>
                    <a:pt x="176" y="207"/>
                  </a:lnTo>
                  <a:lnTo>
                    <a:pt x="185" y="169"/>
                  </a:lnTo>
                  <a:lnTo>
                    <a:pt x="192" y="134"/>
                  </a:lnTo>
                  <a:lnTo>
                    <a:pt x="197" y="107"/>
                  </a:lnTo>
                  <a:lnTo>
                    <a:pt x="202" y="86"/>
                  </a:lnTo>
                  <a:lnTo>
                    <a:pt x="205" y="69"/>
                  </a:lnTo>
                  <a:lnTo>
                    <a:pt x="205" y="58"/>
                  </a:lnTo>
                  <a:lnTo>
                    <a:pt x="203" y="5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5DB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5" name="Freeform 72"/>
            <p:cNvSpPr>
              <a:spLocks/>
            </p:cNvSpPr>
            <p:nvPr/>
          </p:nvSpPr>
          <p:spPr bwMode="auto">
            <a:xfrm>
              <a:off x="2160" y="1628"/>
              <a:ext cx="207" cy="409"/>
            </a:xfrm>
            <a:custGeom>
              <a:avLst/>
              <a:gdLst>
                <a:gd name="T0" fmla="*/ 2 w 207"/>
                <a:gd name="T1" fmla="*/ 26 h 816"/>
                <a:gd name="T2" fmla="*/ 21 w 207"/>
                <a:gd name="T3" fmla="*/ 24 h 816"/>
                <a:gd name="T4" fmla="*/ 41 w 207"/>
                <a:gd name="T5" fmla="*/ 22 h 816"/>
                <a:gd name="T6" fmla="*/ 60 w 207"/>
                <a:gd name="T7" fmla="*/ 20 h 816"/>
                <a:gd name="T8" fmla="*/ 78 w 207"/>
                <a:gd name="T9" fmla="*/ 17 h 816"/>
                <a:gd name="T10" fmla="*/ 96 w 207"/>
                <a:gd name="T11" fmla="*/ 15 h 816"/>
                <a:gd name="T12" fmla="*/ 112 w 207"/>
                <a:gd name="T13" fmla="*/ 13 h 816"/>
                <a:gd name="T14" fmla="*/ 129 w 207"/>
                <a:gd name="T15" fmla="*/ 12 h 816"/>
                <a:gd name="T16" fmla="*/ 143 w 207"/>
                <a:gd name="T17" fmla="*/ 10 h 816"/>
                <a:gd name="T18" fmla="*/ 156 w 207"/>
                <a:gd name="T19" fmla="*/ 8 h 816"/>
                <a:gd name="T20" fmla="*/ 168 w 207"/>
                <a:gd name="T21" fmla="*/ 7 h 816"/>
                <a:gd name="T22" fmla="*/ 178 w 207"/>
                <a:gd name="T23" fmla="*/ 5 h 816"/>
                <a:gd name="T24" fmla="*/ 187 w 207"/>
                <a:gd name="T25" fmla="*/ 4 h 816"/>
                <a:gd name="T26" fmla="*/ 194 w 207"/>
                <a:gd name="T27" fmla="*/ 3 h 816"/>
                <a:gd name="T28" fmla="*/ 199 w 207"/>
                <a:gd name="T29" fmla="*/ 2 h 816"/>
                <a:gd name="T30" fmla="*/ 204 w 207"/>
                <a:gd name="T31" fmla="*/ 1 h 816"/>
                <a:gd name="T32" fmla="*/ 207 w 207"/>
                <a:gd name="T33" fmla="*/ 1 h 816"/>
                <a:gd name="T34" fmla="*/ 207 w 207"/>
                <a:gd name="T35" fmla="*/ 1 h 816"/>
                <a:gd name="T36" fmla="*/ 205 w 207"/>
                <a:gd name="T37" fmla="*/ 0 h 816"/>
                <a:gd name="T38" fmla="*/ 188 w 207"/>
                <a:gd name="T39" fmla="*/ 2 h 816"/>
                <a:gd name="T40" fmla="*/ 190 w 207"/>
                <a:gd name="T41" fmla="*/ 2 h 816"/>
                <a:gd name="T42" fmla="*/ 190 w 207"/>
                <a:gd name="T43" fmla="*/ 3 h 816"/>
                <a:gd name="T44" fmla="*/ 187 w 207"/>
                <a:gd name="T45" fmla="*/ 3 h 816"/>
                <a:gd name="T46" fmla="*/ 182 w 207"/>
                <a:gd name="T47" fmla="*/ 4 h 816"/>
                <a:gd name="T48" fmla="*/ 177 w 207"/>
                <a:gd name="T49" fmla="*/ 5 h 816"/>
                <a:gd name="T50" fmla="*/ 170 w 207"/>
                <a:gd name="T51" fmla="*/ 6 h 816"/>
                <a:gd name="T52" fmla="*/ 160 w 207"/>
                <a:gd name="T53" fmla="*/ 7 h 816"/>
                <a:gd name="T54" fmla="*/ 149 w 207"/>
                <a:gd name="T55" fmla="*/ 9 h 816"/>
                <a:gd name="T56" fmla="*/ 137 w 207"/>
                <a:gd name="T57" fmla="*/ 10 h 816"/>
                <a:gd name="T58" fmla="*/ 123 w 207"/>
                <a:gd name="T59" fmla="*/ 12 h 816"/>
                <a:gd name="T60" fmla="*/ 108 w 207"/>
                <a:gd name="T61" fmla="*/ 14 h 816"/>
                <a:gd name="T62" fmla="*/ 92 w 207"/>
                <a:gd name="T63" fmla="*/ 16 h 816"/>
                <a:gd name="T64" fmla="*/ 75 w 207"/>
                <a:gd name="T65" fmla="*/ 18 h 816"/>
                <a:gd name="T66" fmla="*/ 57 w 207"/>
                <a:gd name="T67" fmla="*/ 20 h 816"/>
                <a:gd name="T68" fmla="*/ 38 w 207"/>
                <a:gd name="T69" fmla="*/ 22 h 816"/>
                <a:gd name="T70" fmla="*/ 19 w 207"/>
                <a:gd name="T71" fmla="*/ 24 h 816"/>
                <a:gd name="T72" fmla="*/ 0 w 207"/>
                <a:gd name="T73" fmla="*/ 26 h 816"/>
                <a:gd name="T74" fmla="*/ 2 w 207"/>
                <a:gd name="T75" fmla="*/ 26 h 8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816">
                  <a:moveTo>
                    <a:pt x="2" y="816"/>
                  </a:moveTo>
                  <a:lnTo>
                    <a:pt x="21" y="746"/>
                  </a:lnTo>
                  <a:lnTo>
                    <a:pt x="41" y="677"/>
                  </a:lnTo>
                  <a:lnTo>
                    <a:pt x="60" y="608"/>
                  </a:lnTo>
                  <a:lnTo>
                    <a:pt x="78" y="541"/>
                  </a:lnTo>
                  <a:lnTo>
                    <a:pt x="96" y="476"/>
                  </a:lnTo>
                  <a:lnTo>
                    <a:pt x="112" y="413"/>
                  </a:lnTo>
                  <a:lnTo>
                    <a:pt x="129" y="353"/>
                  </a:lnTo>
                  <a:lnTo>
                    <a:pt x="143" y="297"/>
                  </a:lnTo>
                  <a:lnTo>
                    <a:pt x="156" y="244"/>
                  </a:lnTo>
                  <a:lnTo>
                    <a:pt x="168" y="195"/>
                  </a:lnTo>
                  <a:lnTo>
                    <a:pt x="178" y="152"/>
                  </a:lnTo>
                  <a:lnTo>
                    <a:pt x="187" y="114"/>
                  </a:lnTo>
                  <a:lnTo>
                    <a:pt x="194" y="79"/>
                  </a:lnTo>
                  <a:lnTo>
                    <a:pt x="199" y="52"/>
                  </a:lnTo>
                  <a:lnTo>
                    <a:pt x="204" y="31"/>
                  </a:lnTo>
                  <a:lnTo>
                    <a:pt x="207" y="14"/>
                  </a:lnTo>
                  <a:lnTo>
                    <a:pt x="207" y="3"/>
                  </a:lnTo>
                  <a:lnTo>
                    <a:pt x="205" y="0"/>
                  </a:lnTo>
                  <a:lnTo>
                    <a:pt x="188" y="58"/>
                  </a:lnTo>
                  <a:lnTo>
                    <a:pt x="190" y="61"/>
                  </a:lnTo>
                  <a:lnTo>
                    <a:pt x="190" y="72"/>
                  </a:lnTo>
                  <a:lnTo>
                    <a:pt x="187" y="88"/>
                  </a:lnTo>
                  <a:lnTo>
                    <a:pt x="182" y="112"/>
                  </a:lnTo>
                  <a:lnTo>
                    <a:pt x="177" y="141"/>
                  </a:lnTo>
                  <a:lnTo>
                    <a:pt x="170" y="175"/>
                  </a:lnTo>
                  <a:lnTo>
                    <a:pt x="160" y="215"/>
                  </a:lnTo>
                  <a:lnTo>
                    <a:pt x="149" y="259"/>
                  </a:lnTo>
                  <a:lnTo>
                    <a:pt x="137" y="309"/>
                  </a:lnTo>
                  <a:lnTo>
                    <a:pt x="123" y="364"/>
                  </a:lnTo>
                  <a:lnTo>
                    <a:pt x="108" y="420"/>
                  </a:lnTo>
                  <a:lnTo>
                    <a:pt x="92" y="481"/>
                  </a:lnTo>
                  <a:lnTo>
                    <a:pt x="75" y="545"/>
                  </a:lnTo>
                  <a:lnTo>
                    <a:pt x="57" y="610"/>
                  </a:lnTo>
                  <a:lnTo>
                    <a:pt x="38" y="679"/>
                  </a:lnTo>
                  <a:lnTo>
                    <a:pt x="19" y="747"/>
                  </a:lnTo>
                  <a:lnTo>
                    <a:pt x="0" y="816"/>
                  </a:lnTo>
                  <a:lnTo>
                    <a:pt x="2" y="816"/>
                  </a:lnTo>
                  <a:close/>
                </a:path>
              </a:pathLst>
            </a:custGeom>
            <a:solidFill>
              <a:srgbClr val="65C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6" name="Freeform 73"/>
            <p:cNvSpPr>
              <a:spLocks/>
            </p:cNvSpPr>
            <p:nvPr/>
          </p:nvSpPr>
          <p:spPr bwMode="auto">
            <a:xfrm>
              <a:off x="2157" y="1657"/>
              <a:ext cx="193" cy="380"/>
            </a:xfrm>
            <a:custGeom>
              <a:avLst/>
              <a:gdLst>
                <a:gd name="T0" fmla="*/ 191 w 193"/>
                <a:gd name="T1" fmla="*/ 0 h 758"/>
                <a:gd name="T2" fmla="*/ 193 w 193"/>
                <a:gd name="T3" fmla="*/ 1 h 758"/>
                <a:gd name="T4" fmla="*/ 193 w 193"/>
                <a:gd name="T5" fmla="*/ 1 h 758"/>
                <a:gd name="T6" fmla="*/ 190 w 193"/>
                <a:gd name="T7" fmla="*/ 1 h 758"/>
                <a:gd name="T8" fmla="*/ 185 w 193"/>
                <a:gd name="T9" fmla="*/ 2 h 758"/>
                <a:gd name="T10" fmla="*/ 180 w 193"/>
                <a:gd name="T11" fmla="*/ 3 h 758"/>
                <a:gd name="T12" fmla="*/ 173 w 193"/>
                <a:gd name="T13" fmla="*/ 4 h 758"/>
                <a:gd name="T14" fmla="*/ 163 w 193"/>
                <a:gd name="T15" fmla="*/ 5 h 758"/>
                <a:gd name="T16" fmla="*/ 152 w 193"/>
                <a:gd name="T17" fmla="*/ 7 h 758"/>
                <a:gd name="T18" fmla="*/ 140 w 193"/>
                <a:gd name="T19" fmla="*/ 8 h 758"/>
                <a:gd name="T20" fmla="*/ 126 w 193"/>
                <a:gd name="T21" fmla="*/ 10 h 758"/>
                <a:gd name="T22" fmla="*/ 111 w 193"/>
                <a:gd name="T23" fmla="*/ 12 h 758"/>
                <a:gd name="T24" fmla="*/ 95 w 193"/>
                <a:gd name="T25" fmla="*/ 14 h 758"/>
                <a:gd name="T26" fmla="*/ 78 w 193"/>
                <a:gd name="T27" fmla="*/ 16 h 758"/>
                <a:gd name="T28" fmla="*/ 60 w 193"/>
                <a:gd name="T29" fmla="*/ 18 h 758"/>
                <a:gd name="T30" fmla="*/ 41 w 193"/>
                <a:gd name="T31" fmla="*/ 20 h 758"/>
                <a:gd name="T32" fmla="*/ 22 w 193"/>
                <a:gd name="T33" fmla="*/ 22 h 758"/>
                <a:gd name="T34" fmla="*/ 3 w 193"/>
                <a:gd name="T35" fmla="*/ 24 h 758"/>
                <a:gd name="T36" fmla="*/ 0 w 193"/>
                <a:gd name="T37" fmla="*/ 24 h 758"/>
                <a:gd name="T38" fmla="*/ 20 w 193"/>
                <a:gd name="T39" fmla="*/ 22 h 758"/>
                <a:gd name="T40" fmla="*/ 38 w 193"/>
                <a:gd name="T41" fmla="*/ 20 h 758"/>
                <a:gd name="T42" fmla="*/ 57 w 193"/>
                <a:gd name="T43" fmla="*/ 18 h 758"/>
                <a:gd name="T44" fmla="*/ 74 w 193"/>
                <a:gd name="T45" fmla="*/ 16 h 758"/>
                <a:gd name="T46" fmla="*/ 91 w 193"/>
                <a:gd name="T47" fmla="*/ 14 h 758"/>
                <a:gd name="T48" fmla="*/ 105 w 193"/>
                <a:gd name="T49" fmla="*/ 12 h 758"/>
                <a:gd name="T50" fmla="*/ 119 w 193"/>
                <a:gd name="T51" fmla="*/ 10 h 758"/>
                <a:gd name="T52" fmla="*/ 132 w 193"/>
                <a:gd name="T53" fmla="*/ 9 h 758"/>
                <a:gd name="T54" fmla="*/ 143 w 193"/>
                <a:gd name="T55" fmla="*/ 7 h 758"/>
                <a:gd name="T56" fmla="*/ 153 w 193"/>
                <a:gd name="T57" fmla="*/ 6 h 758"/>
                <a:gd name="T58" fmla="*/ 161 w 193"/>
                <a:gd name="T59" fmla="*/ 5 h 758"/>
                <a:gd name="T60" fmla="*/ 167 w 193"/>
                <a:gd name="T61" fmla="*/ 4 h 758"/>
                <a:gd name="T62" fmla="*/ 171 w 193"/>
                <a:gd name="T63" fmla="*/ 3 h 758"/>
                <a:gd name="T64" fmla="*/ 174 w 193"/>
                <a:gd name="T65" fmla="*/ 3 h 758"/>
                <a:gd name="T66" fmla="*/ 176 w 193"/>
                <a:gd name="T67" fmla="*/ 3 h 758"/>
                <a:gd name="T68" fmla="*/ 174 w 193"/>
                <a:gd name="T69" fmla="*/ 2 h 758"/>
                <a:gd name="T70" fmla="*/ 191 w 193"/>
                <a:gd name="T71" fmla="*/ 0 h 7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3" h="758">
                  <a:moveTo>
                    <a:pt x="191" y="0"/>
                  </a:moveTo>
                  <a:lnTo>
                    <a:pt x="193" y="3"/>
                  </a:lnTo>
                  <a:lnTo>
                    <a:pt x="193" y="14"/>
                  </a:lnTo>
                  <a:lnTo>
                    <a:pt x="190" y="30"/>
                  </a:lnTo>
                  <a:lnTo>
                    <a:pt x="185" y="54"/>
                  </a:lnTo>
                  <a:lnTo>
                    <a:pt x="180" y="83"/>
                  </a:lnTo>
                  <a:lnTo>
                    <a:pt x="173" y="117"/>
                  </a:lnTo>
                  <a:lnTo>
                    <a:pt x="163" y="157"/>
                  </a:lnTo>
                  <a:lnTo>
                    <a:pt x="152" y="201"/>
                  </a:lnTo>
                  <a:lnTo>
                    <a:pt x="140" y="251"/>
                  </a:lnTo>
                  <a:lnTo>
                    <a:pt x="126" y="306"/>
                  </a:lnTo>
                  <a:lnTo>
                    <a:pt x="111" y="362"/>
                  </a:lnTo>
                  <a:lnTo>
                    <a:pt x="95" y="423"/>
                  </a:lnTo>
                  <a:lnTo>
                    <a:pt x="78" y="487"/>
                  </a:lnTo>
                  <a:lnTo>
                    <a:pt x="60" y="552"/>
                  </a:lnTo>
                  <a:lnTo>
                    <a:pt x="41" y="621"/>
                  </a:lnTo>
                  <a:lnTo>
                    <a:pt x="22" y="689"/>
                  </a:lnTo>
                  <a:lnTo>
                    <a:pt x="3" y="758"/>
                  </a:lnTo>
                  <a:lnTo>
                    <a:pt x="0" y="756"/>
                  </a:lnTo>
                  <a:lnTo>
                    <a:pt x="20" y="689"/>
                  </a:lnTo>
                  <a:lnTo>
                    <a:pt x="38" y="622"/>
                  </a:lnTo>
                  <a:lnTo>
                    <a:pt x="57" y="557"/>
                  </a:lnTo>
                  <a:lnTo>
                    <a:pt x="74" y="494"/>
                  </a:lnTo>
                  <a:lnTo>
                    <a:pt x="91" y="432"/>
                  </a:lnTo>
                  <a:lnTo>
                    <a:pt x="105" y="374"/>
                  </a:lnTo>
                  <a:lnTo>
                    <a:pt x="119" y="318"/>
                  </a:lnTo>
                  <a:lnTo>
                    <a:pt x="132" y="268"/>
                  </a:lnTo>
                  <a:lnTo>
                    <a:pt x="143" y="222"/>
                  </a:lnTo>
                  <a:lnTo>
                    <a:pt x="153" y="181"/>
                  </a:lnTo>
                  <a:lnTo>
                    <a:pt x="161" y="146"/>
                  </a:lnTo>
                  <a:lnTo>
                    <a:pt x="167" y="116"/>
                  </a:lnTo>
                  <a:lnTo>
                    <a:pt x="171" y="92"/>
                  </a:lnTo>
                  <a:lnTo>
                    <a:pt x="174" y="76"/>
                  </a:lnTo>
                  <a:lnTo>
                    <a:pt x="176" y="65"/>
                  </a:lnTo>
                  <a:lnTo>
                    <a:pt x="174" y="5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6D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7" name="Freeform 74"/>
            <p:cNvSpPr>
              <a:spLocks/>
            </p:cNvSpPr>
            <p:nvPr/>
          </p:nvSpPr>
          <p:spPr bwMode="auto">
            <a:xfrm>
              <a:off x="2156" y="1687"/>
              <a:ext cx="177" cy="349"/>
            </a:xfrm>
            <a:custGeom>
              <a:avLst/>
              <a:gdLst>
                <a:gd name="T0" fmla="*/ 1 w 177"/>
                <a:gd name="T1" fmla="*/ 22 h 697"/>
                <a:gd name="T2" fmla="*/ 21 w 177"/>
                <a:gd name="T3" fmla="*/ 20 h 697"/>
                <a:gd name="T4" fmla="*/ 39 w 177"/>
                <a:gd name="T5" fmla="*/ 18 h 697"/>
                <a:gd name="T6" fmla="*/ 58 w 177"/>
                <a:gd name="T7" fmla="*/ 16 h 697"/>
                <a:gd name="T8" fmla="*/ 75 w 177"/>
                <a:gd name="T9" fmla="*/ 14 h 697"/>
                <a:gd name="T10" fmla="*/ 92 w 177"/>
                <a:gd name="T11" fmla="*/ 12 h 697"/>
                <a:gd name="T12" fmla="*/ 106 w 177"/>
                <a:gd name="T13" fmla="*/ 10 h 697"/>
                <a:gd name="T14" fmla="*/ 120 w 177"/>
                <a:gd name="T15" fmla="*/ 9 h 697"/>
                <a:gd name="T16" fmla="*/ 133 w 177"/>
                <a:gd name="T17" fmla="*/ 7 h 697"/>
                <a:gd name="T18" fmla="*/ 144 w 177"/>
                <a:gd name="T19" fmla="*/ 6 h 697"/>
                <a:gd name="T20" fmla="*/ 154 w 177"/>
                <a:gd name="T21" fmla="*/ 4 h 697"/>
                <a:gd name="T22" fmla="*/ 162 w 177"/>
                <a:gd name="T23" fmla="*/ 3 h 697"/>
                <a:gd name="T24" fmla="*/ 168 w 177"/>
                <a:gd name="T25" fmla="*/ 2 h 697"/>
                <a:gd name="T26" fmla="*/ 172 w 177"/>
                <a:gd name="T27" fmla="*/ 2 h 697"/>
                <a:gd name="T28" fmla="*/ 175 w 177"/>
                <a:gd name="T29" fmla="*/ 1 h 697"/>
                <a:gd name="T30" fmla="*/ 177 w 177"/>
                <a:gd name="T31" fmla="*/ 1 h 697"/>
                <a:gd name="T32" fmla="*/ 175 w 177"/>
                <a:gd name="T33" fmla="*/ 0 h 697"/>
                <a:gd name="T34" fmla="*/ 157 w 177"/>
                <a:gd name="T35" fmla="*/ 3 h 697"/>
                <a:gd name="T36" fmla="*/ 158 w 177"/>
                <a:gd name="T37" fmla="*/ 3 h 697"/>
                <a:gd name="T38" fmla="*/ 157 w 177"/>
                <a:gd name="T39" fmla="*/ 3 h 697"/>
                <a:gd name="T40" fmla="*/ 154 w 177"/>
                <a:gd name="T41" fmla="*/ 3 h 697"/>
                <a:gd name="T42" fmla="*/ 151 w 177"/>
                <a:gd name="T43" fmla="*/ 4 h 697"/>
                <a:gd name="T44" fmla="*/ 145 w 177"/>
                <a:gd name="T45" fmla="*/ 5 h 697"/>
                <a:gd name="T46" fmla="*/ 137 w 177"/>
                <a:gd name="T47" fmla="*/ 6 h 697"/>
                <a:gd name="T48" fmla="*/ 129 w 177"/>
                <a:gd name="T49" fmla="*/ 7 h 697"/>
                <a:gd name="T50" fmla="*/ 119 w 177"/>
                <a:gd name="T51" fmla="*/ 8 h 697"/>
                <a:gd name="T52" fmla="*/ 107 w 177"/>
                <a:gd name="T53" fmla="*/ 10 h 697"/>
                <a:gd name="T54" fmla="*/ 95 w 177"/>
                <a:gd name="T55" fmla="*/ 11 h 697"/>
                <a:gd name="T56" fmla="*/ 80 w 177"/>
                <a:gd name="T57" fmla="*/ 13 h 697"/>
                <a:gd name="T58" fmla="*/ 66 w 177"/>
                <a:gd name="T59" fmla="*/ 15 h 697"/>
                <a:gd name="T60" fmla="*/ 49 w 177"/>
                <a:gd name="T61" fmla="*/ 17 h 697"/>
                <a:gd name="T62" fmla="*/ 34 w 177"/>
                <a:gd name="T63" fmla="*/ 18 h 697"/>
                <a:gd name="T64" fmla="*/ 17 w 177"/>
                <a:gd name="T65" fmla="*/ 20 h 697"/>
                <a:gd name="T66" fmla="*/ 0 w 177"/>
                <a:gd name="T67" fmla="*/ 22 h 697"/>
                <a:gd name="T68" fmla="*/ 1 w 177"/>
                <a:gd name="T69" fmla="*/ 22 h 6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7" h="697">
                  <a:moveTo>
                    <a:pt x="1" y="697"/>
                  </a:moveTo>
                  <a:lnTo>
                    <a:pt x="21" y="630"/>
                  </a:lnTo>
                  <a:lnTo>
                    <a:pt x="39" y="563"/>
                  </a:lnTo>
                  <a:lnTo>
                    <a:pt x="58" y="498"/>
                  </a:lnTo>
                  <a:lnTo>
                    <a:pt x="75" y="435"/>
                  </a:lnTo>
                  <a:lnTo>
                    <a:pt x="92" y="373"/>
                  </a:lnTo>
                  <a:lnTo>
                    <a:pt x="106" y="315"/>
                  </a:lnTo>
                  <a:lnTo>
                    <a:pt x="120" y="259"/>
                  </a:lnTo>
                  <a:lnTo>
                    <a:pt x="133" y="209"/>
                  </a:lnTo>
                  <a:lnTo>
                    <a:pt x="144" y="163"/>
                  </a:lnTo>
                  <a:lnTo>
                    <a:pt x="154" y="122"/>
                  </a:lnTo>
                  <a:lnTo>
                    <a:pt x="162" y="87"/>
                  </a:lnTo>
                  <a:lnTo>
                    <a:pt x="168" y="57"/>
                  </a:lnTo>
                  <a:lnTo>
                    <a:pt x="172" y="33"/>
                  </a:lnTo>
                  <a:lnTo>
                    <a:pt x="175" y="17"/>
                  </a:lnTo>
                  <a:lnTo>
                    <a:pt x="177" y="6"/>
                  </a:lnTo>
                  <a:lnTo>
                    <a:pt x="175" y="0"/>
                  </a:lnTo>
                  <a:lnTo>
                    <a:pt x="157" y="66"/>
                  </a:lnTo>
                  <a:lnTo>
                    <a:pt x="158" y="71"/>
                  </a:lnTo>
                  <a:lnTo>
                    <a:pt x="157" y="80"/>
                  </a:lnTo>
                  <a:lnTo>
                    <a:pt x="154" y="96"/>
                  </a:lnTo>
                  <a:lnTo>
                    <a:pt x="151" y="118"/>
                  </a:lnTo>
                  <a:lnTo>
                    <a:pt x="145" y="143"/>
                  </a:lnTo>
                  <a:lnTo>
                    <a:pt x="137" y="176"/>
                  </a:lnTo>
                  <a:lnTo>
                    <a:pt x="129" y="214"/>
                  </a:lnTo>
                  <a:lnTo>
                    <a:pt x="119" y="256"/>
                  </a:lnTo>
                  <a:lnTo>
                    <a:pt x="107" y="301"/>
                  </a:lnTo>
                  <a:lnTo>
                    <a:pt x="95" y="350"/>
                  </a:lnTo>
                  <a:lnTo>
                    <a:pt x="80" y="402"/>
                  </a:lnTo>
                  <a:lnTo>
                    <a:pt x="66" y="458"/>
                  </a:lnTo>
                  <a:lnTo>
                    <a:pt x="49" y="516"/>
                  </a:lnTo>
                  <a:lnTo>
                    <a:pt x="34" y="576"/>
                  </a:lnTo>
                  <a:lnTo>
                    <a:pt x="17" y="636"/>
                  </a:lnTo>
                  <a:lnTo>
                    <a:pt x="0" y="697"/>
                  </a:lnTo>
                  <a:lnTo>
                    <a:pt x="1" y="697"/>
                  </a:lnTo>
                  <a:close/>
                </a:path>
              </a:pathLst>
            </a:custGeom>
            <a:solidFill>
              <a:srgbClr val="76C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8" name="Freeform 75"/>
            <p:cNvSpPr>
              <a:spLocks/>
            </p:cNvSpPr>
            <p:nvPr/>
          </p:nvSpPr>
          <p:spPr bwMode="auto">
            <a:xfrm>
              <a:off x="2153" y="1720"/>
              <a:ext cx="161" cy="316"/>
            </a:xfrm>
            <a:custGeom>
              <a:avLst/>
              <a:gdLst>
                <a:gd name="T0" fmla="*/ 160 w 161"/>
                <a:gd name="T1" fmla="*/ 0 h 631"/>
                <a:gd name="T2" fmla="*/ 161 w 161"/>
                <a:gd name="T3" fmla="*/ 1 h 631"/>
                <a:gd name="T4" fmla="*/ 160 w 161"/>
                <a:gd name="T5" fmla="*/ 1 h 631"/>
                <a:gd name="T6" fmla="*/ 157 w 161"/>
                <a:gd name="T7" fmla="*/ 1 h 631"/>
                <a:gd name="T8" fmla="*/ 154 w 161"/>
                <a:gd name="T9" fmla="*/ 2 h 631"/>
                <a:gd name="T10" fmla="*/ 148 w 161"/>
                <a:gd name="T11" fmla="*/ 3 h 631"/>
                <a:gd name="T12" fmla="*/ 140 w 161"/>
                <a:gd name="T13" fmla="*/ 4 h 631"/>
                <a:gd name="T14" fmla="*/ 132 w 161"/>
                <a:gd name="T15" fmla="*/ 5 h 631"/>
                <a:gd name="T16" fmla="*/ 122 w 161"/>
                <a:gd name="T17" fmla="*/ 6 h 631"/>
                <a:gd name="T18" fmla="*/ 110 w 161"/>
                <a:gd name="T19" fmla="*/ 8 h 631"/>
                <a:gd name="T20" fmla="*/ 98 w 161"/>
                <a:gd name="T21" fmla="*/ 9 h 631"/>
                <a:gd name="T22" fmla="*/ 83 w 161"/>
                <a:gd name="T23" fmla="*/ 11 h 631"/>
                <a:gd name="T24" fmla="*/ 69 w 161"/>
                <a:gd name="T25" fmla="*/ 13 h 631"/>
                <a:gd name="T26" fmla="*/ 52 w 161"/>
                <a:gd name="T27" fmla="*/ 15 h 631"/>
                <a:gd name="T28" fmla="*/ 37 w 161"/>
                <a:gd name="T29" fmla="*/ 16 h 631"/>
                <a:gd name="T30" fmla="*/ 20 w 161"/>
                <a:gd name="T31" fmla="*/ 18 h 631"/>
                <a:gd name="T32" fmla="*/ 3 w 161"/>
                <a:gd name="T33" fmla="*/ 20 h 631"/>
                <a:gd name="T34" fmla="*/ 0 w 161"/>
                <a:gd name="T35" fmla="*/ 20 h 631"/>
                <a:gd name="T36" fmla="*/ 17 w 161"/>
                <a:gd name="T37" fmla="*/ 18 h 631"/>
                <a:gd name="T38" fmla="*/ 33 w 161"/>
                <a:gd name="T39" fmla="*/ 17 h 631"/>
                <a:gd name="T40" fmla="*/ 48 w 161"/>
                <a:gd name="T41" fmla="*/ 15 h 631"/>
                <a:gd name="T42" fmla="*/ 62 w 161"/>
                <a:gd name="T43" fmla="*/ 13 h 631"/>
                <a:gd name="T44" fmla="*/ 76 w 161"/>
                <a:gd name="T45" fmla="*/ 12 h 631"/>
                <a:gd name="T46" fmla="*/ 89 w 161"/>
                <a:gd name="T47" fmla="*/ 10 h 631"/>
                <a:gd name="T48" fmla="*/ 100 w 161"/>
                <a:gd name="T49" fmla="*/ 9 h 631"/>
                <a:gd name="T50" fmla="*/ 112 w 161"/>
                <a:gd name="T51" fmla="*/ 7 h 631"/>
                <a:gd name="T52" fmla="*/ 120 w 161"/>
                <a:gd name="T53" fmla="*/ 6 h 631"/>
                <a:gd name="T54" fmla="*/ 127 w 161"/>
                <a:gd name="T55" fmla="*/ 5 h 631"/>
                <a:gd name="T56" fmla="*/ 133 w 161"/>
                <a:gd name="T57" fmla="*/ 4 h 631"/>
                <a:gd name="T58" fmla="*/ 137 w 161"/>
                <a:gd name="T59" fmla="*/ 4 h 631"/>
                <a:gd name="T60" fmla="*/ 140 w 161"/>
                <a:gd name="T61" fmla="*/ 3 h 631"/>
                <a:gd name="T62" fmla="*/ 140 w 161"/>
                <a:gd name="T63" fmla="*/ 3 h 631"/>
                <a:gd name="T64" fmla="*/ 140 w 161"/>
                <a:gd name="T65" fmla="*/ 3 h 631"/>
                <a:gd name="T66" fmla="*/ 160 w 161"/>
                <a:gd name="T67" fmla="*/ 0 h 6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1" h="631">
                  <a:moveTo>
                    <a:pt x="160" y="0"/>
                  </a:moveTo>
                  <a:lnTo>
                    <a:pt x="161" y="5"/>
                  </a:lnTo>
                  <a:lnTo>
                    <a:pt x="160" y="14"/>
                  </a:lnTo>
                  <a:lnTo>
                    <a:pt x="157" y="30"/>
                  </a:lnTo>
                  <a:lnTo>
                    <a:pt x="154" y="52"/>
                  </a:lnTo>
                  <a:lnTo>
                    <a:pt x="148" y="77"/>
                  </a:lnTo>
                  <a:lnTo>
                    <a:pt x="140" y="110"/>
                  </a:lnTo>
                  <a:lnTo>
                    <a:pt x="132" y="148"/>
                  </a:lnTo>
                  <a:lnTo>
                    <a:pt x="122" y="190"/>
                  </a:lnTo>
                  <a:lnTo>
                    <a:pt x="110" y="235"/>
                  </a:lnTo>
                  <a:lnTo>
                    <a:pt x="98" y="284"/>
                  </a:lnTo>
                  <a:lnTo>
                    <a:pt x="83" y="336"/>
                  </a:lnTo>
                  <a:lnTo>
                    <a:pt x="69" y="392"/>
                  </a:lnTo>
                  <a:lnTo>
                    <a:pt x="52" y="450"/>
                  </a:lnTo>
                  <a:lnTo>
                    <a:pt x="37" y="510"/>
                  </a:lnTo>
                  <a:lnTo>
                    <a:pt x="20" y="570"/>
                  </a:lnTo>
                  <a:lnTo>
                    <a:pt x="3" y="631"/>
                  </a:lnTo>
                  <a:lnTo>
                    <a:pt x="0" y="630"/>
                  </a:lnTo>
                  <a:lnTo>
                    <a:pt x="17" y="572"/>
                  </a:lnTo>
                  <a:lnTo>
                    <a:pt x="33" y="516"/>
                  </a:lnTo>
                  <a:lnTo>
                    <a:pt x="48" y="459"/>
                  </a:lnTo>
                  <a:lnTo>
                    <a:pt x="62" y="405"/>
                  </a:lnTo>
                  <a:lnTo>
                    <a:pt x="76" y="353"/>
                  </a:lnTo>
                  <a:lnTo>
                    <a:pt x="89" y="304"/>
                  </a:lnTo>
                  <a:lnTo>
                    <a:pt x="100" y="258"/>
                  </a:lnTo>
                  <a:lnTo>
                    <a:pt x="112" y="217"/>
                  </a:lnTo>
                  <a:lnTo>
                    <a:pt x="120" y="181"/>
                  </a:lnTo>
                  <a:lnTo>
                    <a:pt x="127" y="148"/>
                  </a:lnTo>
                  <a:lnTo>
                    <a:pt x="133" y="121"/>
                  </a:lnTo>
                  <a:lnTo>
                    <a:pt x="137" y="99"/>
                  </a:lnTo>
                  <a:lnTo>
                    <a:pt x="140" y="85"/>
                  </a:lnTo>
                  <a:lnTo>
                    <a:pt x="140" y="74"/>
                  </a:lnTo>
                  <a:lnTo>
                    <a:pt x="140" y="7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7ED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79" name="Freeform 76"/>
            <p:cNvSpPr>
              <a:spLocks/>
            </p:cNvSpPr>
            <p:nvPr/>
          </p:nvSpPr>
          <p:spPr bwMode="auto">
            <a:xfrm>
              <a:off x="2152" y="1755"/>
              <a:ext cx="141" cy="280"/>
            </a:xfrm>
            <a:custGeom>
              <a:avLst/>
              <a:gdLst>
                <a:gd name="T0" fmla="*/ 1 w 141"/>
                <a:gd name="T1" fmla="*/ 18 h 560"/>
                <a:gd name="T2" fmla="*/ 18 w 141"/>
                <a:gd name="T3" fmla="*/ 16 h 560"/>
                <a:gd name="T4" fmla="*/ 34 w 141"/>
                <a:gd name="T5" fmla="*/ 14 h 560"/>
                <a:gd name="T6" fmla="*/ 49 w 141"/>
                <a:gd name="T7" fmla="*/ 13 h 560"/>
                <a:gd name="T8" fmla="*/ 63 w 141"/>
                <a:gd name="T9" fmla="*/ 11 h 560"/>
                <a:gd name="T10" fmla="*/ 77 w 141"/>
                <a:gd name="T11" fmla="*/ 9 h 560"/>
                <a:gd name="T12" fmla="*/ 90 w 141"/>
                <a:gd name="T13" fmla="*/ 8 h 560"/>
                <a:gd name="T14" fmla="*/ 101 w 141"/>
                <a:gd name="T15" fmla="*/ 6 h 560"/>
                <a:gd name="T16" fmla="*/ 113 w 141"/>
                <a:gd name="T17" fmla="*/ 5 h 560"/>
                <a:gd name="T18" fmla="*/ 121 w 141"/>
                <a:gd name="T19" fmla="*/ 4 h 560"/>
                <a:gd name="T20" fmla="*/ 128 w 141"/>
                <a:gd name="T21" fmla="*/ 3 h 560"/>
                <a:gd name="T22" fmla="*/ 134 w 141"/>
                <a:gd name="T23" fmla="*/ 2 h 560"/>
                <a:gd name="T24" fmla="*/ 138 w 141"/>
                <a:gd name="T25" fmla="*/ 1 h 560"/>
                <a:gd name="T26" fmla="*/ 141 w 141"/>
                <a:gd name="T27" fmla="*/ 1 h 560"/>
                <a:gd name="T28" fmla="*/ 141 w 141"/>
                <a:gd name="T29" fmla="*/ 1 h 560"/>
                <a:gd name="T30" fmla="*/ 141 w 141"/>
                <a:gd name="T31" fmla="*/ 0 h 560"/>
                <a:gd name="T32" fmla="*/ 120 w 141"/>
                <a:gd name="T33" fmla="*/ 3 h 560"/>
                <a:gd name="T34" fmla="*/ 120 w 141"/>
                <a:gd name="T35" fmla="*/ 3 h 560"/>
                <a:gd name="T36" fmla="*/ 120 w 141"/>
                <a:gd name="T37" fmla="*/ 3 h 560"/>
                <a:gd name="T38" fmla="*/ 117 w 141"/>
                <a:gd name="T39" fmla="*/ 4 h 560"/>
                <a:gd name="T40" fmla="*/ 113 w 141"/>
                <a:gd name="T41" fmla="*/ 4 h 560"/>
                <a:gd name="T42" fmla="*/ 107 w 141"/>
                <a:gd name="T43" fmla="*/ 5 h 560"/>
                <a:gd name="T44" fmla="*/ 99 w 141"/>
                <a:gd name="T45" fmla="*/ 6 h 560"/>
                <a:gd name="T46" fmla="*/ 90 w 141"/>
                <a:gd name="T47" fmla="*/ 7 h 560"/>
                <a:gd name="T48" fmla="*/ 80 w 141"/>
                <a:gd name="T49" fmla="*/ 9 h 560"/>
                <a:gd name="T50" fmla="*/ 69 w 141"/>
                <a:gd name="T51" fmla="*/ 10 h 560"/>
                <a:gd name="T52" fmla="*/ 56 w 141"/>
                <a:gd name="T53" fmla="*/ 11 h 560"/>
                <a:gd name="T54" fmla="*/ 43 w 141"/>
                <a:gd name="T55" fmla="*/ 13 h 560"/>
                <a:gd name="T56" fmla="*/ 29 w 141"/>
                <a:gd name="T57" fmla="*/ 15 h 560"/>
                <a:gd name="T58" fmla="*/ 14 w 141"/>
                <a:gd name="T59" fmla="*/ 16 h 560"/>
                <a:gd name="T60" fmla="*/ 0 w 141"/>
                <a:gd name="T61" fmla="*/ 18 h 560"/>
                <a:gd name="T62" fmla="*/ 1 w 141"/>
                <a:gd name="T63" fmla="*/ 18 h 5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" h="560">
                  <a:moveTo>
                    <a:pt x="1" y="560"/>
                  </a:moveTo>
                  <a:lnTo>
                    <a:pt x="18" y="502"/>
                  </a:lnTo>
                  <a:lnTo>
                    <a:pt x="34" y="446"/>
                  </a:lnTo>
                  <a:lnTo>
                    <a:pt x="49" y="389"/>
                  </a:lnTo>
                  <a:lnTo>
                    <a:pt x="63" y="335"/>
                  </a:lnTo>
                  <a:lnTo>
                    <a:pt x="77" y="283"/>
                  </a:lnTo>
                  <a:lnTo>
                    <a:pt x="90" y="234"/>
                  </a:lnTo>
                  <a:lnTo>
                    <a:pt x="101" y="188"/>
                  </a:lnTo>
                  <a:lnTo>
                    <a:pt x="113" y="147"/>
                  </a:lnTo>
                  <a:lnTo>
                    <a:pt x="121" y="111"/>
                  </a:lnTo>
                  <a:lnTo>
                    <a:pt x="128" y="78"/>
                  </a:lnTo>
                  <a:lnTo>
                    <a:pt x="134" y="51"/>
                  </a:lnTo>
                  <a:lnTo>
                    <a:pt x="138" y="29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41" y="0"/>
                  </a:lnTo>
                  <a:lnTo>
                    <a:pt x="120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17" y="105"/>
                  </a:lnTo>
                  <a:lnTo>
                    <a:pt x="113" y="125"/>
                  </a:lnTo>
                  <a:lnTo>
                    <a:pt x="107" y="152"/>
                  </a:lnTo>
                  <a:lnTo>
                    <a:pt x="99" y="183"/>
                  </a:lnTo>
                  <a:lnTo>
                    <a:pt x="90" y="219"/>
                  </a:lnTo>
                  <a:lnTo>
                    <a:pt x="80" y="261"/>
                  </a:lnTo>
                  <a:lnTo>
                    <a:pt x="69" y="304"/>
                  </a:lnTo>
                  <a:lnTo>
                    <a:pt x="56" y="351"/>
                  </a:lnTo>
                  <a:lnTo>
                    <a:pt x="43" y="400"/>
                  </a:lnTo>
                  <a:lnTo>
                    <a:pt x="29" y="453"/>
                  </a:lnTo>
                  <a:lnTo>
                    <a:pt x="14" y="505"/>
                  </a:lnTo>
                  <a:lnTo>
                    <a:pt x="0" y="558"/>
                  </a:lnTo>
                  <a:lnTo>
                    <a:pt x="1" y="560"/>
                  </a:lnTo>
                  <a:close/>
                </a:path>
              </a:pathLst>
            </a:custGeom>
            <a:solidFill>
              <a:srgbClr val="86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0" name="Freeform 77"/>
            <p:cNvSpPr>
              <a:spLocks/>
            </p:cNvSpPr>
            <p:nvPr/>
          </p:nvSpPr>
          <p:spPr bwMode="auto">
            <a:xfrm>
              <a:off x="2149" y="1793"/>
              <a:ext cx="123" cy="241"/>
            </a:xfrm>
            <a:custGeom>
              <a:avLst/>
              <a:gdLst>
                <a:gd name="T0" fmla="*/ 123 w 123"/>
                <a:gd name="T1" fmla="*/ 0 h 482"/>
                <a:gd name="T2" fmla="*/ 123 w 123"/>
                <a:gd name="T3" fmla="*/ 1 h 482"/>
                <a:gd name="T4" fmla="*/ 123 w 123"/>
                <a:gd name="T5" fmla="*/ 1 h 482"/>
                <a:gd name="T6" fmla="*/ 120 w 123"/>
                <a:gd name="T7" fmla="*/ 1 h 482"/>
                <a:gd name="T8" fmla="*/ 116 w 123"/>
                <a:gd name="T9" fmla="*/ 2 h 482"/>
                <a:gd name="T10" fmla="*/ 110 w 123"/>
                <a:gd name="T11" fmla="*/ 3 h 482"/>
                <a:gd name="T12" fmla="*/ 102 w 123"/>
                <a:gd name="T13" fmla="*/ 4 h 482"/>
                <a:gd name="T14" fmla="*/ 93 w 123"/>
                <a:gd name="T15" fmla="*/ 5 h 482"/>
                <a:gd name="T16" fmla="*/ 83 w 123"/>
                <a:gd name="T17" fmla="*/ 6 h 482"/>
                <a:gd name="T18" fmla="*/ 72 w 123"/>
                <a:gd name="T19" fmla="*/ 8 h 482"/>
                <a:gd name="T20" fmla="*/ 59 w 123"/>
                <a:gd name="T21" fmla="*/ 9 h 482"/>
                <a:gd name="T22" fmla="*/ 46 w 123"/>
                <a:gd name="T23" fmla="*/ 11 h 482"/>
                <a:gd name="T24" fmla="*/ 32 w 123"/>
                <a:gd name="T25" fmla="*/ 12 h 482"/>
                <a:gd name="T26" fmla="*/ 17 w 123"/>
                <a:gd name="T27" fmla="*/ 14 h 482"/>
                <a:gd name="T28" fmla="*/ 3 w 123"/>
                <a:gd name="T29" fmla="*/ 16 h 482"/>
                <a:gd name="T30" fmla="*/ 0 w 123"/>
                <a:gd name="T31" fmla="*/ 16 h 482"/>
                <a:gd name="T32" fmla="*/ 14 w 123"/>
                <a:gd name="T33" fmla="*/ 14 h 482"/>
                <a:gd name="T34" fmla="*/ 28 w 123"/>
                <a:gd name="T35" fmla="*/ 12 h 482"/>
                <a:gd name="T36" fmla="*/ 42 w 123"/>
                <a:gd name="T37" fmla="*/ 11 h 482"/>
                <a:gd name="T38" fmla="*/ 54 w 123"/>
                <a:gd name="T39" fmla="*/ 9 h 482"/>
                <a:gd name="T40" fmla="*/ 65 w 123"/>
                <a:gd name="T41" fmla="*/ 8 h 482"/>
                <a:gd name="T42" fmla="*/ 75 w 123"/>
                <a:gd name="T43" fmla="*/ 7 h 482"/>
                <a:gd name="T44" fmla="*/ 83 w 123"/>
                <a:gd name="T45" fmla="*/ 6 h 482"/>
                <a:gd name="T46" fmla="*/ 90 w 123"/>
                <a:gd name="T47" fmla="*/ 5 h 482"/>
                <a:gd name="T48" fmla="*/ 96 w 123"/>
                <a:gd name="T49" fmla="*/ 4 h 482"/>
                <a:gd name="T50" fmla="*/ 99 w 123"/>
                <a:gd name="T51" fmla="*/ 3 h 482"/>
                <a:gd name="T52" fmla="*/ 100 w 123"/>
                <a:gd name="T53" fmla="*/ 3 h 482"/>
                <a:gd name="T54" fmla="*/ 99 w 123"/>
                <a:gd name="T55" fmla="*/ 3 h 482"/>
                <a:gd name="T56" fmla="*/ 123 w 123"/>
                <a:gd name="T57" fmla="*/ 0 h 4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3" h="482">
                  <a:moveTo>
                    <a:pt x="123" y="0"/>
                  </a:moveTo>
                  <a:lnTo>
                    <a:pt x="123" y="4"/>
                  </a:lnTo>
                  <a:lnTo>
                    <a:pt x="123" y="13"/>
                  </a:lnTo>
                  <a:lnTo>
                    <a:pt x="120" y="29"/>
                  </a:lnTo>
                  <a:lnTo>
                    <a:pt x="116" y="49"/>
                  </a:lnTo>
                  <a:lnTo>
                    <a:pt x="110" y="76"/>
                  </a:lnTo>
                  <a:lnTo>
                    <a:pt x="102" y="107"/>
                  </a:lnTo>
                  <a:lnTo>
                    <a:pt x="93" y="143"/>
                  </a:lnTo>
                  <a:lnTo>
                    <a:pt x="83" y="185"/>
                  </a:lnTo>
                  <a:lnTo>
                    <a:pt x="72" y="228"/>
                  </a:lnTo>
                  <a:lnTo>
                    <a:pt x="59" y="275"/>
                  </a:lnTo>
                  <a:lnTo>
                    <a:pt x="46" y="324"/>
                  </a:lnTo>
                  <a:lnTo>
                    <a:pt x="32" y="377"/>
                  </a:lnTo>
                  <a:lnTo>
                    <a:pt x="17" y="429"/>
                  </a:lnTo>
                  <a:lnTo>
                    <a:pt x="3" y="482"/>
                  </a:lnTo>
                  <a:lnTo>
                    <a:pt x="0" y="482"/>
                  </a:lnTo>
                  <a:lnTo>
                    <a:pt x="14" y="429"/>
                  </a:lnTo>
                  <a:lnTo>
                    <a:pt x="28" y="379"/>
                  </a:lnTo>
                  <a:lnTo>
                    <a:pt x="42" y="330"/>
                  </a:lnTo>
                  <a:lnTo>
                    <a:pt x="54" y="283"/>
                  </a:lnTo>
                  <a:lnTo>
                    <a:pt x="65" y="239"/>
                  </a:lnTo>
                  <a:lnTo>
                    <a:pt x="75" y="199"/>
                  </a:lnTo>
                  <a:lnTo>
                    <a:pt x="83" y="165"/>
                  </a:lnTo>
                  <a:lnTo>
                    <a:pt x="90" y="136"/>
                  </a:lnTo>
                  <a:lnTo>
                    <a:pt x="96" y="112"/>
                  </a:lnTo>
                  <a:lnTo>
                    <a:pt x="99" y="94"/>
                  </a:lnTo>
                  <a:lnTo>
                    <a:pt x="100" y="84"/>
                  </a:lnTo>
                  <a:lnTo>
                    <a:pt x="99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E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1" name="Freeform 78"/>
            <p:cNvSpPr>
              <a:spLocks/>
            </p:cNvSpPr>
            <p:nvPr/>
          </p:nvSpPr>
          <p:spPr bwMode="auto">
            <a:xfrm>
              <a:off x="2146" y="1833"/>
              <a:ext cx="103" cy="201"/>
            </a:xfrm>
            <a:custGeom>
              <a:avLst/>
              <a:gdLst>
                <a:gd name="T0" fmla="*/ 3 w 103"/>
                <a:gd name="T1" fmla="*/ 13 h 402"/>
                <a:gd name="T2" fmla="*/ 17 w 103"/>
                <a:gd name="T3" fmla="*/ 11 h 402"/>
                <a:gd name="T4" fmla="*/ 31 w 103"/>
                <a:gd name="T5" fmla="*/ 10 h 402"/>
                <a:gd name="T6" fmla="*/ 45 w 103"/>
                <a:gd name="T7" fmla="*/ 8 h 402"/>
                <a:gd name="T8" fmla="*/ 57 w 103"/>
                <a:gd name="T9" fmla="*/ 7 h 402"/>
                <a:gd name="T10" fmla="*/ 68 w 103"/>
                <a:gd name="T11" fmla="*/ 5 h 402"/>
                <a:gd name="T12" fmla="*/ 78 w 103"/>
                <a:gd name="T13" fmla="*/ 4 h 402"/>
                <a:gd name="T14" fmla="*/ 86 w 103"/>
                <a:gd name="T15" fmla="*/ 3 h 402"/>
                <a:gd name="T16" fmla="*/ 93 w 103"/>
                <a:gd name="T17" fmla="*/ 2 h 402"/>
                <a:gd name="T18" fmla="*/ 99 w 103"/>
                <a:gd name="T19" fmla="*/ 1 h 402"/>
                <a:gd name="T20" fmla="*/ 102 w 103"/>
                <a:gd name="T21" fmla="*/ 1 h 402"/>
                <a:gd name="T22" fmla="*/ 103 w 103"/>
                <a:gd name="T23" fmla="*/ 1 h 402"/>
                <a:gd name="T24" fmla="*/ 102 w 103"/>
                <a:gd name="T25" fmla="*/ 0 h 402"/>
                <a:gd name="T26" fmla="*/ 78 w 103"/>
                <a:gd name="T27" fmla="*/ 3 h 402"/>
                <a:gd name="T28" fmla="*/ 78 w 103"/>
                <a:gd name="T29" fmla="*/ 3 h 402"/>
                <a:gd name="T30" fmla="*/ 76 w 103"/>
                <a:gd name="T31" fmla="*/ 4 h 402"/>
                <a:gd name="T32" fmla="*/ 74 w 103"/>
                <a:gd name="T33" fmla="*/ 4 h 402"/>
                <a:gd name="T34" fmla="*/ 69 w 103"/>
                <a:gd name="T35" fmla="*/ 5 h 402"/>
                <a:gd name="T36" fmla="*/ 62 w 103"/>
                <a:gd name="T37" fmla="*/ 6 h 402"/>
                <a:gd name="T38" fmla="*/ 55 w 103"/>
                <a:gd name="T39" fmla="*/ 7 h 402"/>
                <a:gd name="T40" fmla="*/ 45 w 103"/>
                <a:gd name="T41" fmla="*/ 8 h 402"/>
                <a:gd name="T42" fmla="*/ 35 w 103"/>
                <a:gd name="T43" fmla="*/ 9 h 402"/>
                <a:gd name="T44" fmla="*/ 24 w 103"/>
                <a:gd name="T45" fmla="*/ 10 h 402"/>
                <a:gd name="T46" fmla="*/ 13 w 103"/>
                <a:gd name="T47" fmla="*/ 12 h 402"/>
                <a:gd name="T48" fmla="*/ 0 w 103"/>
                <a:gd name="T49" fmla="*/ 13 h 402"/>
                <a:gd name="T50" fmla="*/ 3 w 103"/>
                <a:gd name="T51" fmla="*/ 13 h 4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3" h="402">
                  <a:moveTo>
                    <a:pt x="3" y="402"/>
                  </a:moveTo>
                  <a:lnTo>
                    <a:pt x="17" y="349"/>
                  </a:lnTo>
                  <a:lnTo>
                    <a:pt x="31" y="299"/>
                  </a:lnTo>
                  <a:lnTo>
                    <a:pt x="45" y="250"/>
                  </a:lnTo>
                  <a:lnTo>
                    <a:pt x="57" y="203"/>
                  </a:lnTo>
                  <a:lnTo>
                    <a:pt x="68" y="159"/>
                  </a:lnTo>
                  <a:lnTo>
                    <a:pt x="78" y="119"/>
                  </a:lnTo>
                  <a:lnTo>
                    <a:pt x="86" y="85"/>
                  </a:lnTo>
                  <a:lnTo>
                    <a:pt x="93" y="56"/>
                  </a:lnTo>
                  <a:lnTo>
                    <a:pt x="99" y="32"/>
                  </a:lnTo>
                  <a:lnTo>
                    <a:pt x="102" y="14"/>
                  </a:lnTo>
                  <a:lnTo>
                    <a:pt x="103" y="4"/>
                  </a:lnTo>
                  <a:lnTo>
                    <a:pt x="102" y="0"/>
                  </a:lnTo>
                  <a:lnTo>
                    <a:pt x="78" y="87"/>
                  </a:lnTo>
                  <a:lnTo>
                    <a:pt x="78" y="90"/>
                  </a:lnTo>
                  <a:lnTo>
                    <a:pt x="76" y="101"/>
                  </a:lnTo>
                  <a:lnTo>
                    <a:pt x="74" y="118"/>
                  </a:lnTo>
                  <a:lnTo>
                    <a:pt x="69" y="139"/>
                  </a:lnTo>
                  <a:lnTo>
                    <a:pt x="62" y="165"/>
                  </a:lnTo>
                  <a:lnTo>
                    <a:pt x="55" y="197"/>
                  </a:lnTo>
                  <a:lnTo>
                    <a:pt x="45" y="233"/>
                  </a:lnTo>
                  <a:lnTo>
                    <a:pt x="35" y="271"/>
                  </a:lnTo>
                  <a:lnTo>
                    <a:pt x="24" y="313"/>
                  </a:lnTo>
                  <a:lnTo>
                    <a:pt x="13" y="357"/>
                  </a:lnTo>
                  <a:lnTo>
                    <a:pt x="0" y="400"/>
                  </a:lnTo>
                  <a:lnTo>
                    <a:pt x="3" y="402"/>
                  </a:lnTo>
                  <a:close/>
                </a:path>
              </a:pathLst>
            </a:custGeom>
            <a:solidFill>
              <a:srgbClr val="96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2" name="Freeform 79"/>
            <p:cNvSpPr>
              <a:spLocks/>
            </p:cNvSpPr>
            <p:nvPr/>
          </p:nvSpPr>
          <p:spPr bwMode="auto">
            <a:xfrm>
              <a:off x="2143" y="1876"/>
              <a:ext cx="81" cy="157"/>
            </a:xfrm>
            <a:custGeom>
              <a:avLst/>
              <a:gdLst>
                <a:gd name="T0" fmla="*/ 81 w 81"/>
                <a:gd name="T1" fmla="*/ 0 h 313"/>
                <a:gd name="T2" fmla="*/ 81 w 81"/>
                <a:gd name="T3" fmla="*/ 1 h 313"/>
                <a:gd name="T4" fmla="*/ 79 w 81"/>
                <a:gd name="T5" fmla="*/ 1 h 313"/>
                <a:gd name="T6" fmla="*/ 77 w 81"/>
                <a:gd name="T7" fmla="*/ 1 h 313"/>
                <a:gd name="T8" fmla="*/ 72 w 81"/>
                <a:gd name="T9" fmla="*/ 2 h 313"/>
                <a:gd name="T10" fmla="*/ 65 w 81"/>
                <a:gd name="T11" fmla="*/ 3 h 313"/>
                <a:gd name="T12" fmla="*/ 58 w 81"/>
                <a:gd name="T13" fmla="*/ 4 h 313"/>
                <a:gd name="T14" fmla="*/ 48 w 81"/>
                <a:gd name="T15" fmla="*/ 5 h 313"/>
                <a:gd name="T16" fmla="*/ 38 w 81"/>
                <a:gd name="T17" fmla="*/ 6 h 313"/>
                <a:gd name="T18" fmla="*/ 27 w 81"/>
                <a:gd name="T19" fmla="*/ 8 h 313"/>
                <a:gd name="T20" fmla="*/ 16 w 81"/>
                <a:gd name="T21" fmla="*/ 9 h 313"/>
                <a:gd name="T22" fmla="*/ 3 w 81"/>
                <a:gd name="T23" fmla="*/ 10 h 313"/>
                <a:gd name="T24" fmla="*/ 0 w 81"/>
                <a:gd name="T25" fmla="*/ 10 h 313"/>
                <a:gd name="T26" fmla="*/ 10 w 81"/>
                <a:gd name="T27" fmla="*/ 9 h 313"/>
                <a:gd name="T28" fmla="*/ 20 w 81"/>
                <a:gd name="T29" fmla="*/ 8 h 313"/>
                <a:gd name="T30" fmla="*/ 30 w 81"/>
                <a:gd name="T31" fmla="*/ 7 h 313"/>
                <a:gd name="T32" fmla="*/ 37 w 81"/>
                <a:gd name="T33" fmla="*/ 6 h 313"/>
                <a:gd name="T34" fmla="*/ 44 w 81"/>
                <a:gd name="T35" fmla="*/ 5 h 313"/>
                <a:gd name="T36" fmla="*/ 50 w 81"/>
                <a:gd name="T37" fmla="*/ 4 h 313"/>
                <a:gd name="T38" fmla="*/ 52 w 81"/>
                <a:gd name="T39" fmla="*/ 4 h 313"/>
                <a:gd name="T40" fmla="*/ 54 w 81"/>
                <a:gd name="T41" fmla="*/ 4 h 313"/>
                <a:gd name="T42" fmla="*/ 54 w 81"/>
                <a:gd name="T43" fmla="*/ 3 h 313"/>
                <a:gd name="T44" fmla="*/ 81 w 81"/>
                <a:gd name="T45" fmla="*/ 0 h 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313">
                  <a:moveTo>
                    <a:pt x="81" y="0"/>
                  </a:moveTo>
                  <a:lnTo>
                    <a:pt x="81" y="3"/>
                  </a:lnTo>
                  <a:lnTo>
                    <a:pt x="79" y="14"/>
                  </a:lnTo>
                  <a:lnTo>
                    <a:pt x="77" y="31"/>
                  </a:lnTo>
                  <a:lnTo>
                    <a:pt x="72" y="52"/>
                  </a:lnTo>
                  <a:lnTo>
                    <a:pt x="65" y="78"/>
                  </a:lnTo>
                  <a:lnTo>
                    <a:pt x="58" y="110"/>
                  </a:lnTo>
                  <a:lnTo>
                    <a:pt x="48" y="146"/>
                  </a:lnTo>
                  <a:lnTo>
                    <a:pt x="38" y="184"/>
                  </a:lnTo>
                  <a:lnTo>
                    <a:pt x="27" y="226"/>
                  </a:lnTo>
                  <a:lnTo>
                    <a:pt x="16" y="270"/>
                  </a:lnTo>
                  <a:lnTo>
                    <a:pt x="3" y="313"/>
                  </a:lnTo>
                  <a:lnTo>
                    <a:pt x="0" y="311"/>
                  </a:lnTo>
                  <a:lnTo>
                    <a:pt x="10" y="275"/>
                  </a:lnTo>
                  <a:lnTo>
                    <a:pt x="20" y="239"/>
                  </a:lnTo>
                  <a:lnTo>
                    <a:pt x="30" y="204"/>
                  </a:lnTo>
                  <a:lnTo>
                    <a:pt x="37" y="174"/>
                  </a:lnTo>
                  <a:lnTo>
                    <a:pt x="44" y="146"/>
                  </a:lnTo>
                  <a:lnTo>
                    <a:pt x="50" y="125"/>
                  </a:lnTo>
                  <a:lnTo>
                    <a:pt x="52" y="108"/>
                  </a:lnTo>
                  <a:lnTo>
                    <a:pt x="54" y="98"/>
                  </a:lnTo>
                  <a:lnTo>
                    <a:pt x="54" y="9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F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3" name="Freeform 80"/>
            <p:cNvSpPr>
              <a:spLocks/>
            </p:cNvSpPr>
            <p:nvPr/>
          </p:nvSpPr>
          <p:spPr bwMode="auto">
            <a:xfrm>
              <a:off x="2139" y="1923"/>
              <a:ext cx="58" cy="109"/>
            </a:xfrm>
            <a:custGeom>
              <a:avLst/>
              <a:gdLst>
                <a:gd name="T0" fmla="*/ 4 w 58"/>
                <a:gd name="T1" fmla="*/ 7 h 217"/>
                <a:gd name="T2" fmla="*/ 14 w 58"/>
                <a:gd name="T3" fmla="*/ 6 h 217"/>
                <a:gd name="T4" fmla="*/ 24 w 58"/>
                <a:gd name="T5" fmla="*/ 5 h 217"/>
                <a:gd name="T6" fmla="*/ 34 w 58"/>
                <a:gd name="T7" fmla="*/ 4 h 217"/>
                <a:gd name="T8" fmla="*/ 41 w 58"/>
                <a:gd name="T9" fmla="*/ 3 h 217"/>
                <a:gd name="T10" fmla="*/ 48 w 58"/>
                <a:gd name="T11" fmla="*/ 2 h 217"/>
                <a:gd name="T12" fmla="*/ 54 w 58"/>
                <a:gd name="T13" fmla="*/ 1 h 217"/>
                <a:gd name="T14" fmla="*/ 56 w 58"/>
                <a:gd name="T15" fmla="*/ 1 h 217"/>
                <a:gd name="T16" fmla="*/ 58 w 58"/>
                <a:gd name="T17" fmla="*/ 1 h 217"/>
                <a:gd name="T18" fmla="*/ 58 w 58"/>
                <a:gd name="T19" fmla="*/ 0 h 217"/>
                <a:gd name="T20" fmla="*/ 30 w 58"/>
                <a:gd name="T21" fmla="*/ 4 h 217"/>
                <a:gd name="T22" fmla="*/ 30 w 58"/>
                <a:gd name="T23" fmla="*/ 4 h 217"/>
                <a:gd name="T24" fmla="*/ 27 w 58"/>
                <a:gd name="T25" fmla="*/ 4 h 217"/>
                <a:gd name="T26" fmla="*/ 24 w 58"/>
                <a:gd name="T27" fmla="*/ 4 h 217"/>
                <a:gd name="T28" fmla="*/ 20 w 58"/>
                <a:gd name="T29" fmla="*/ 5 h 217"/>
                <a:gd name="T30" fmla="*/ 14 w 58"/>
                <a:gd name="T31" fmla="*/ 6 h 217"/>
                <a:gd name="T32" fmla="*/ 7 w 58"/>
                <a:gd name="T33" fmla="*/ 6 h 217"/>
                <a:gd name="T34" fmla="*/ 0 w 58"/>
                <a:gd name="T35" fmla="*/ 7 h 217"/>
                <a:gd name="T36" fmla="*/ 4 w 58"/>
                <a:gd name="T37" fmla="*/ 7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217">
                  <a:moveTo>
                    <a:pt x="4" y="217"/>
                  </a:moveTo>
                  <a:lnTo>
                    <a:pt x="14" y="181"/>
                  </a:lnTo>
                  <a:lnTo>
                    <a:pt x="24" y="145"/>
                  </a:lnTo>
                  <a:lnTo>
                    <a:pt x="34" y="110"/>
                  </a:lnTo>
                  <a:lnTo>
                    <a:pt x="41" y="80"/>
                  </a:lnTo>
                  <a:lnTo>
                    <a:pt x="48" y="52"/>
                  </a:lnTo>
                  <a:lnTo>
                    <a:pt x="54" y="31"/>
                  </a:lnTo>
                  <a:lnTo>
                    <a:pt x="56" y="1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30" y="101"/>
                  </a:lnTo>
                  <a:lnTo>
                    <a:pt x="30" y="105"/>
                  </a:lnTo>
                  <a:lnTo>
                    <a:pt x="27" y="114"/>
                  </a:lnTo>
                  <a:lnTo>
                    <a:pt x="24" y="128"/>
                  </a:lnTo>
                  <a:lnTo>
                    <a:pt x="20" y="147"/>
                  </a:lnTo>
                  <a:lnTo>
                    <a:pt x="14" y="166"/>
                  </a:lnTo>
                  <a:lnTo>
                    <a:pt x="7" y="192"/>
                  </a:lnTo>
                  <a:lnTo>
                    <a:pt x="0" y="217"/>
                  </a:lnTo>
                  <a:lnTo>
                    <a:pt x="4" y="217"/>
                  </a:lnTo>
                  <a:close/>
                </a:path>
              </a:pathLst>
            </a:custGeom>
            <a:solidFill>
              <a:srgbClr val="A7F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4" name="Freeform 81"/>
            <p:cNvSpPr>
              <a:spLocks/>
            </p:cNvSpPr>
            <p:nvPr/>
          </p:nvSpPr>
          <p:spPr bwMode="auto">
            <a:xfrm>
              <a:off x="2136" y="1974"/>
              <a:ext cx="33" cy="58"/>
            </a:xfrm>
            <a:custGeom>
              <a:avLst/>
              <a:gdLst>
                <a:gd name="T0" fmla="*/ 33 w 33"/>
                <a:gd name="T1" fmla="*/ 0 h 116"/>
                <a:gd name="T2" fmla="*/ 33 w 33"/>
                <a:gd name="T3" fmla="*/ 1 h 116"/>
                <a:gd name="T4" fmla="*/ 30 w 33"/>
                <a:gd name="T5" fmla="*/ 1 h 116"/>
                <a:gd name="T6" fmla="*/ 27 w 33"/>
                <a:gd name="T7" fmla="*/ 1 h 116"/>
                <a:gd name="T8" fmla="*/ 23 w 33"/>
                <a:gd name="T9" fmla="*/ 2 h 116"/>
                <a:gd name="T10" fmla="*/ 17 w 33"/>
                <a:gd name="T11" fmla="*/ 3 h 116"/>
                <a:gd name="T12" fmla="*/ 10 w 33"/>
                <a:gd name="T13" fmla="*/ 3 h 116"/>
                <a:gd name="T14" fmla="*/ 3 w 33"/>
                <a:gd name="T15" fmla="*/ 4 h 116"/>
                <a:gd name="T16" fmla="*/ 0 w 33"/>
                <a:gd name="T17" fmla="*/ 4 h 116"/>
                <a:gd name="T18" fmla="*/ 0 w 33"/>
                <a:gd name="T19" fmla="*/ 4 h 116"/>
                <a:gd name="T20" fmla="*/ 33 w 33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16">
                  <a:moveTo>
                    <a:pt x="33" y="0"/>
                  </a:moveTo>
                  <a:lnTo>
                    <a:pt x="33" y="4"/>
                  </a:lnTo>
                  <a:lnTo>
                    <a:pt x="30" y="13"/>
                  </a:lnTo>
                  <a:lnTo>
                    <a:pt x="27" y="27"/>
                  </a:lnTo>
                  <a:lnTo>
                    <a:pt x="23" y="46"/>
                  </a:lnTo>
                  <a:lnTo>
                    <a:pt x="17" y="65"/>
                  </a:lnTo>
                  <a:lnTo>
                    <a:pt x="10" y="91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FF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5" name="Freeform 82"/>
            <p:cNvSpPr>
              <a:spLocks/>
            </p:cNvSpPr>
            <p:nvPr/>
          </p:nvSpPr>
          <p:spPr bwMode="auto">
            <a:xfrm>
              <a:off x="2136" y="20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6" name="Freeform 83"/>
            <p:cNvSpPr>
              <a:spLocks/>
            </p:cNvSpPr>
            <p:nvPr/>
          </p:nvSpPr>
          <p:spPr bwMode="auto">
            <a:xfrm>
              <a:off x="2159" y="1384"/>
              <a:ext cx="363" cy="656"/>
            </a:xfrm>
            <a:custGeom>
              <a:avLst/>
              <a:gdLst>
                <a:gd name="T0" fmla="*/ 18 w 363"/>
                <a:gd name="T1" fmla="*/ 41 h 1312"/>
                <a:gd name="T2" fmla="*/ 0 w 363"/>
                <a:gd name="T3" fmla="*/ 38 h 1312"/>
                <a:gd name="T4" fmla="*/ 345 w 363"/>
                <a:gd name="T5" fmla="*/ 0 h 1312"/>
                <a:gd name="T6" fmla="*/ 363 w 363"/>
                <a:gd name="T7" fmla="*/ 4 h 1312"/>
                <a:gd name="T8" fmla="*/ 18 w 363"/>
                <a:gd name="T9" fmla="*/ 41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312">
                  <a:moveTo>
                    <a:pt x="18" y="1312"/>
                  </a:moveTo>
                  <a:lnTo>
                    <a:pt x="0" y="1213"/>
                  </a:lnTo>
                  <a:lnTo>
                    <a:pt x="345" y="0"/>
                  </a:lnTo>
                  <a:lnTo>
                    <a:pt x="363" y="101"/>
                  </a:lnTo>
                  <a:lnTo>
                    <a:pt x="18" y="13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7" name="Freeform 84"/>
            <p:cNvSpPr>
              <a:spLocks/>
            </p:cNvSpPr>
            <p:nvPr/>
          </p:nvSpPr>
          <p:spPr bwMode="auto">
            <a:xfrm>
              <a:off x="2176" y="1384"/>
              <a:ext cx="369" cy="656"/>
            </a:xfrm>
            <a:custGeom>
              <a:avLst/>
              <a:gdLst>
                <a:gd name="T0" fmla="*/ 1 w 369"/>
                <a:gd name="T1" fmla="*/ 41 h 1312"/>
                <a:gd name="T2" fmla="*/ 369 w 369"/>
                <a:gd name="T3" fmla="*/ 1 h 1312"/>
                <a:gd name="T4" fmla="*/ 328 w 369"/>
                <a:gd name="T5" fmla="*/ 0 h 1312"/>
                <a:gd name="T6" fmla="*/ 319 w 369"/>
                <a:gd name="T7" fmla="*/ 1 h 1312"/>
                <a:gd name="T8" fmla="*/ 321 w 369"/>
                <a:gd name="T9" fmla="*/ 2 h 1312"/>
                <a:gd name="T10" fmla="*/ 321 w 369"/>
                <a:gd name="T11" fmla="*/ 2 h 1312"/>
                <a:gd name="T12" fmla="*/ 319 w 369"/>
                <a:gd name="T13" fmla="*/ 2 h 1312"/>
                <a:gd name="T14" fmla="*/ 315 w 369"/>
                <a:gd name="T15" fmla="*/ 3 h 1312"/>
                <a:gd name="T16" fmla="*/ 311 w 369"/>
                <a:gd name="T17" fmla="*/ 4 h 1312"/>
                <a:gd name="T18" fmla="*/ 304 w 369"/>
                <a:gd name="T19" fmla="*/ 5 h 1312"/>
                <a:gd name="T20" fmla="*/ 294 w 369"/>
                <a:gd name="T21" fmla="*/ 7 h 1312"/>
                <a:gd name="T22" fmla="*/ 284 w 369"/>
                <a:gd name="T23" fmla="*/ 8 h 1312"/>
                <a:gd name="T24" fmla="*/ 271 w 369"/>
                <a:gd name="T25" fmla="*/ 10 h 1312"/>
                <a:gd name="T26" fmla="*/ 257 w 369"/>
                <a:gd name="T27" fmla="*/ 11 h 1312"/>
                <a:gd name="T28" fmla="*/ 241 w 369"/>
                <a:gd name="T29" fmla="*/ 13 h 1312"/>
                <a:gd name="T30" fmla="*/ 224 w 369"/>
                <a:gd name="T31" fmla="*/ 16 h 1312"/>
                <a:gd name="T32" fmla="*/ 207 w 369"/>
                <a:gd name="T33" fmla="*/ 18 h 1312"/>
                <a:gd name="T34" fmla="*/ 188 w 369"/>
                <a:gd name="T35" fmla="*/ 20 h 1312"/>
                <a:gd name="T36" fmla="*/ 166 w 369"/>
                <a:gd name="T37" fmla="*/ 22 h 1312"/>
                <a:gd name="T38" fmla="*/ 145 w 369"/>
                <a:gd name="T39" fmla="*/ 25 h 1312"/>
                <a:gd name="T40" fmla="*/ 123 w 369"/>
                <a:gd name="T41" fmla="*/ 28 h 1312"/>
                <a:gd name="T42" fmla="*/ 100 w 369"/>
                <a:gd name="T43" fmla="*/ 30 h 1312"/>
                <a:gd name="T44" fmla="*/ 75 w 369"/>
                <a:gd name="T45" fmla="*/ 33 h 1312"/>
                <a:gd name="T46" fmla="*/ 51 w 369"/>
                <a:gd name="T47" fmla="*/ 36 h 1312"/>
                <a:gd name="T48" fmla="*/ 25 w 369"/>
                <a:gd name="T49" fmla="*/ 39 h 1312"/>
                <a:gd name="T50" fmla="*/ 0 w 369"/>
                <a:gd name="T51" fmla="*/ 41 h 1312"/>
                <a:gd name="T52" fmla="*/ 1 w 369"/>
                <a:gd name="T53" fmla="*/ 41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9" h="1312">
                  <a:moveTo>
                    <a:pt x="1" y="1312"/>
                  </a:moveTo>
                  <a:lnTo>
                    <a:pt x="369" y="20"/>
                  </a:lnTo>
                  <a:lnTo>
                    <a:pt x="328" y="0"/>
                  </a:lnTo>
                  <a:lnTo>
                    <a:pt x="319" y="31"/>
                  </a:lnTo>
                  <a:lnTo>
                    <a:pt x="321" y="36"/>
                  </a:lnTo>
                  <a:lnTo>
                    <a:pt x="321" y="47"/>
                  </a:lnTo>
                  <a:lnTo>
                    <a:pt x="319" y="63"/>
                  </a:lnTo>
                  <a:lnTo>
                    <a:pt x="315" y="87"/>
                  </a:lnTo>
                  <a:lnTo>
                    <a:pt x="311" y="118"/>
                  </a:lnTo>
                  <a:lnTo>
                    <a:pt x="304" y="152"/>
                  </a:lnTo>
                  <a:lnTo>
                    <a:pt x="294" y="194"/>
                  </a:lnTo>
                  <a:lnTo>
                    <a:pt x="284" y="241"/>
                  </a:lnTo>
                  <a:lnTo>
                    <a:pt x="271" y="293"/>
                  </a:lnTo>
                  <a:lnTo>
                    <a:pt x="257" y="351"/>
                  </a:lnTo>
                  <a:lnTo>
                    <a:pt x="241" y="415"/>
                  </a:lnTo>
                  <a:lnTo>
                    <a:pt x="224" y="482"/>
                  </a:lnTo>
                  <a:lnTo>
                    <a:pt x="207" y="552"/>
                  </a:lnTo>
                  <a:lnTo>
                    <a:pt x="188" y="626"/>
                  </a:lnTo>
                  <a:lnTo>
                    <a:pt x="166" y="704"/>
                  </a:lnTo>
                  <a:lnTo>
                    <a:pt x="145" y="786"/>
                  </a:lnTo>
                  <a:lnTo>
                    <a:pt x="123" y="871"/>
                  </a:lnTo>
                  <a:lnTo>
                    <a:pt x="100" y="956"/>
                  </a:lnTo>
                  <a:lnTo>
                    <a:pt x="75" y="1043"/>
                  </a:lnTo>
                  <a:lnTo>
                    <a:pt x="51" y="1133"/>
                  </a:lnTo>
                  <a:lnTo>
                    <a:pt x="25" y="1222"/>
                  </a:lnTo>
                  <a:lnTo>
                    <a:pt x="0" y="1312"/>
                  </a:lnTo>
                  <a:lnTo>
                    <a:pt x="1" y="1312"/>
                  </a:lnTo>
                  <a:close/>
                </a:path>
              </a:pathLst>
            </a:custGeom>
            <a:solidFill>
              <a:srgbClr val="057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8" name="Freeform 85"/>
            <p:cNvSpPr>
              <a:spLocks/>
            </p:cNvSpPr>
            <p:nvPr/>
          </p:nvSpPr>
          <p:spPr bwMode="auto">
            <a:xfrm>
              <a:off x="2174" y="1399"/>
              <a:ext cx="323" cy="641"/>
            </a:xfrm>
            <a:custGeom>
              <a:avLst/>
              <a:gdLst>
                <a:gd name="T0" fmla="*/ 321 w 323"/>
                <a:gd name="T1" fmla="*/ 0 h 1281"/>
                <a:gd name="T2" fmla="*/ 323 w 323"/>
                <a:gd name="T3" fmla="*/ 1 h 1281"/>
                <a:gd name="T4" fmla="*/ 323 w 323"/>
                <a:gd name="T5" fmla="*/ 1 h 1281"/>
                <a:gd name="T6" fmla="*/ 321 w 323"/>
                <a:gd name="T7" fmla="*/ 1 h 1281"/>
                <a:gd name="T8" fmla="*/ 317 w 323"/>
                <a:gd name="T9" fmla="*/ 2 h 1281"/>
                <a:gd name="T10" fmla="*/ 313 w 323"/>
                <a:gd name="T11" fmla="*/ 3 h 1281"/>
                <a:gd name="T12" fmla="*/ 306 w 323"/>
                <a:gd name="T13" fmla="*/ 4 h 1281"/>
                <a:gd name="T14" fmla="*/ 296 w 323"/>
                <a:gd name="T15" fmla="*/ 6 h 1281"/>
                <a:gd name="T16" fmla="*/ 286 w 323"/>
                <a:gd name="T17" fmla="*/ 7 h 1281"/>
                <a:gd name="T18" fmla="*/ 273 w 323"/>
                <a:gd name="T19" fmla="*/ 9 h 1281"/>
                <a:gd name="T20" fmla="*/ 259 w 323"/>
                <a:gd name="T21" fmla="*/ 10 h 1281"/>
                <a:gd name="T22" fmla="*/ 243 w 323"/>
                <a:gd name="T23" fmla="*/ 12 h 1281"/>
                <a:gd name="T24" fmla="*/ 226 w 323"/>
                <a:gd name="T25" fmla="*/ 15 h 1281"/>
                <a:gd name="T26" fmla="*/ 209 w 323"/>
                <a:gd name="T27" fmla="*/ 17 h 1281"/>
                <a:gd name="T28" fmla="*/ 190 w 323"/>
                <a:gd name="T29" fmla="*/ 19 h 1281"/>
                <a:gd name="T30" fmla="*/ 168 w 323"/>
                <a:gd name="T31" fmla="*/ 22 h 1281"/>
                <a:gd name="T32" fmla="*/ 147 w 323"/>
                <a:gd name="T33" fmla="*/ 24 h 1281"/>
                <a:gd name="T34" fmla="*/ 125 w 323"/>
                <a:gd name="T35" fmla="*/ 27 h 1281"/>
                <a:gd name="T36" fmla="*/ 102 w 323"/>
                <a:gd name="T37" fmla="*/ 29 h 1281"/>
                <a:gd name="T38" fmla="*/ 77 w 323"/>
                <a:gd name="T39" fmla="*/ 32 h 1281"/>
                <a:gd name="T40" fmla="*/ 53 w 323"/>
                <a:gd name="T41" fmla="*/ 35 h 1281"/>
                <a:gd name="T42" fmla="*/ 27 w 323"/>
                <a:gd name="T43" fmla="*/ 38 h 1281"/>
                <a:gd name="T44" fmla="*/ 2 w 323"/>
                <a:gd name="T45" fmla="*/ 41 h 1281"/>
                <a:gd name="T46" fmla="*/ 0 w 323"/>
                <a:gd name="T47" fmla="*/ 41 h 1281"/>
                <a:gd name="T48" fmla="*/ 26 w 323"/>
                <a:gd name="T49" fmla="*/ 38 h 1281"/>
                <a:gd name="T50" fmla="*/ 50 w 323"/>
                <a:gd name="T51" fmla="*/ 35 h 1281"/>
                <a:gd name="T52" fmla="*/ 74 w 323"/>
                <a:gd name="T53" fmla="*/ 32 h 1281"/>
                <a:gd name="T54" fmla="*/ 98 w 323"/>
                <a:gd name="T55" fmla="*/ 30 h 1281"/>
                <a:gd name="T56" fmla="*/ 120 w 323"/>
                <a:gd name="T57" fmla="*/ 27 h 1281"/>
                <a:gd name="T58" fmla="*/ 143 w 323"/>
                <a:gd name="T59" fmla="*/ 24 h 1281"/>
                <a:gd name="T60" fmla="*/ 164 w 323"/>
                <a:gd name="T61" fmla="*/ 22 h 1281"/>
                <a:gd name="T62" fmla="*/ 184 w 323"/>
                <a:gd name="T63" fmla="*/ 20 h 1281"/>
                <a:gd name="T64" fmla="*/ 202 w 323"/>
                <a:gd name="T65" fmla="*/ 17 h 1281"/>
                <a:gd name="T66" fmla="*/ 221 w 323"/>
                <a:gd name="T67" fmla="*/ 15 h 1281"/>
                <a:gd name="T68" fmla="*/ 236 w 323"/>
                <a:gd name="T69" fmla="*/ 13 h 1281"/>
                <a:gd name="T70" fmla="*/ 252 w 323"/>
                <a:gd name="T71" fmla="*/ 11 h 1281"/>
                <a:gd name="T72" fmla="*/ 266 w 323"/>
                <a:gd name="T73" fmla="*/ 9 h 1281"/>
                <a:gd name="T74" fmla="*/ 277 w 323"/>
                <a:gd name="T75" fmla="*/ 8 h 1281"/>
                <a:gd name="T76" fmla="*/ 287 w 323"/>
                <a:gd name="T77" fmla="*/ 6 h 1281"/>
                <a:gd name="T78" fmla="*/ 296 w 323"/>
                <a:gd name="T79" fmla="*/ 5 h 1281"/>
                <a:gd name="T80" fmla="*/ 303 w 323"/>
                <a:gd name="T81" fmla="*/ 4 h 1281"/>
                <a:gd name="T82" fmla="*/ 308 w 323"/>
                <a:gd name="T83" fmla="*/ 3 h 1281"/>
                <a:gd name="T84" fmla="*/ 313 w 323"/>
                <a:gd name="T85" fmla="*/ 2 h 1281"/>
                <a:gd name="T86" fmla="*/ 314 w 323"/>
                <a:gd name="T87" fmla="*/ 2 h 1281"/>
                <a:gd name="T88" fmla="*/ 314 w 323"/>
                <a:gd name="T89" fmla="*/ 2 h 1281"/>
                <a:gd name="T90" fmla="*/ 311 w 323"/>
                <a:gd name="T91" fmla="*/ 1 h 1281"/>
                <a:gd name="T92" fmla="*/ 321 w 323"/>
                <a:gd name="T93" fmla="*/ 0 h 12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3" h="1281">
                  <a:moveTo>
                    <a:pt x="321" y="0"/>
                  </a:moveTo>
                  <a:lnTo>
                    <a:pt x="323" y="5"/>
                  </a:lnTo>
                  <a:lnTo>
                    <a:pt x="323" y="16"/>
                  </a:lnTo>
                  <a:lnTo>
                    <a:pt x="321" y="32"/>
                  </a:lnTo>
                  <a:lnTo>
                    <a:pt x="317" y="56"/>
                  </a:lnTo>
                  <a:lnTo>
                    <a:pt x="313" y="87"/>
                  </a:lnTo>
                  <a:lnTo>
                    <a:pt x="306" y="121"/>
                  </a:lnTo>
                  <a:lnTo>
                    <a:pt x="296" y="163"/>
                  </a:lnTo>
                  <a:lnTo>
                    <a:pt x="286" y="210"/>
                  </a:lnTo>
                  <a:lnTo>
                    <a:pt x="273" y="262"/>
                  </a:lnTo>
                  <a:lnTo>
                    <a:pt x="259" y="320"/>
                  </a:lnTo>
                  <a:lnTo>
                    <a:pt x="243" y="384"/>
                  </a:lnTo>
                  <a:lnTo>
                    <a:pt x="226" y="451"/>
                  </a:lnTo>
                  <a:lnTo>
                    <a:pt x="209" y="521"/>
                  </a:lnTo>
                  <a:lnTo>
                    <a:pt x="190" y="595"/>
                  </a:lnTo>
                  <a:lnTo>
                    <a:pt x="168" y="673"/>
                  </a:lnTo>
                  <a:lnTo>
                    <a:pt x="147" y="755"/>
                  </a:lnTo>
                  <a:lnTo>
                    <a:pt x="125" y="840"/>
                  </a:lnTo>
                  <a:lnTo>
                    <a:pt x="102" y="925"/>
                  </a:lnTo>
                  <a:lnTo>
                    <a:pt x="77" y="1012"/>
                  </a:lnTo>
                  <a:lnTo>
                    <a:pt x="53" y="1102"/>
                  </a:lnTo>
                  <a:lnTo>
                    <a:pt x="27" y="1191"/>
                  </a:lnTo>
                  <a:lnTo>
                    <a:pt x="2" y="1281"/>
                  </a:lnTo>
                  <a:lnTo>
                    <a:pt x="0" y="1281"/>
                  </a:lnTo>
                  <a:lnTo>
                    <a:pt x="26" y="1193"/>
                  </a:lnTo>
                  <a:lnTo>
                    <a:pt x="50" y="1106"/>
                  </a:lnTo>
                  <a:lnTo>
                    <a:pt x="74" y="1019"/>
                  </a:lnTo>
                  <a:lnTo>
                    <a:pt x="98" y="934"/>
                  </a:lnTo>
                  <a:lnTo>
                    <a:pt x="120" y="849"/>
                  </a:lnTo>
                  <a:lnTo>
                    <a:pt x="143" y="767"/>
                  </a:lnTo>
                  <a:lnTo>
                    <a:pt x="164" y="689"/>
                  </a:lnTo>
                  <a:lnTo>
                    <a:pt x="184" y="612"/>
                  </a:lnTo>
                  <a:lnTo>
                    <a:pt x="202" y="539"/>
                  </a:lnTo>
                  <a:lnTo>
                    <a:pt x="221" y="470"/>
                  </a:lnTo>
                  <a:lnTo>
                    <a:pt x="236" y="405"/>
                  </a:lnTo>
                  <a:lnTo>
                    <a:pt x="252" y="344"/>
                  </a:lnTo>
                  <a:lnTo>
                    <a:pt x="266" y="288"/>
                  </a:lnTo>
                  <a:lnTo>
                    <a:pt x="277" y="237"/>
                  </a:lnTo>
                  <a:lnTo>
                    <a:pt x="287" y="192"/>
                  </a:lnTo>
                  <a:lnTo>
                    <a:pt x="296" y="150"/>
                  </a:lnTo>
                  <a:lnTo>
                    <a:pt x="303" y="116"/>
                  </a:lnTo>
                  <a:lnTo>
                    <a:pt x="308" y="87"/>
                  </a:lnTo>
                  <a:lnTo>
                    <a:pt x="313" y="63"/>
                  </a:lnTo>
                  <a:lnTo>
                    <a:pt x="314" y="47"/>
                  </a:lnTo>
                  <a:lnTo>
                    <a:pt x="314" y="36"/>
                  </a:lnTo>
                  <a:lnTo>
                    <a:pt x="311" y="3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D8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89" name="Freeform 86"/>
            <p:cNvSpPr>
              <a:spLocks/>
            </p:cNvSpPr>
            <p:nvPr/>
          </p:nvSpPr>
          <p:spPr bwMode="auto">
            <a:xfrm>
              <a:off x="2174" y="1416"/>
              <a:ext cx="314" cy="624"/>
            </a:xfrm>
            <a:custGeom>
              <a:avLst/>
              <a:gdLst>
                <a:gd name="T0" fmla="*/ 0 w 314"/>
                <a:gd name="T1" fmla="*/ 39 h 1249"/>
                <a:gd name="T2" fmla="*/ 26 w 314"/>
                <a:gd name="T3" fmla="*/ 36 h 1249"/>
                <a:gd name="T4" fmla="*/ 50 w 314"/>
                <a:gd name="T5" fmla="*/ 33 h 1249"/>
                <a:gd name="T6" fmla="*/ 74 w 314"/>
                <a:gd name="T7" fmla="*/ 30 h 1249"/>
                <a:gd name="T8" fmla="*/ 98 w 314"/>
                <a:gd name="T9" fmla="*/ 28 h 1249"/>
                <a:gd name="T10" fmla="*/ 120 w 314"/>
                <a:gd name="T11" fmla="*/ 25 h 1249"/>
                <a:gd name="T12" fmla="*/ 143 w 314"/>
                <a:gd name="T13" fmla="*/ 22 h 1249"/>
                <a:gd name="T14" fmla="*/ 164 w 314"/>
                <a:gd name="T15" fmla="*/ 20 h 1249"/>
                <a:gd name="T16" fmla="*/ 184 w 314"/>
                <a:gd name="T17" fmla="*/ 18 h 1249"/>
                <a:gd name="T18" fmla="*/ 202 w 314"/>
                <a:gd name="T19" fmla="*/ 15 h 1249"/>
                <a:gd name="T20" fmla="*/ 221 w 314"/>
                <a:gd name="T21" fmla="*/ 13 h 1249"/>
                <a:gd name="T22" fmla="*/ 236 w 314"/>
                <a:gd name="T23" fmla="*/ 11 h 1249"/>
                <a:gd name="T24" fmla="*/ 252 w 314"/>
                <a:gd name="T25" fmla="*/ 9 h 1249"/>
                <a:gd name="T26" fmla="*/ 266 w 314"/>
                <a:gd name="T27" fmla="*/ 8 h 1249"/>
                <a:gd name="T28" fmla="*/ 277 w 314"/>
                <a:gd name="T29" fmla="*/ 6 h 1249"/>
                <a:gd name="T30" fmla="*/ 287 w 314"/>
                <a:gd name="T31" fmla="*/ 5 h 1249"/>
                <a:gd name="T32" fmla="*/ 296 w 314"/>
                <a:gd name="T33" fmla="*/ 3 h 1249"/>
                <a:gd name="T34" fmla="*/ 303 w 314"/>
                <a:gd name="T35" fmla="*/ 2 h 1249"/>
                <a:gd name="T36" fmla="*/ 308 w 314"/>
                <a:gd name="T37" fmla="*/ 1 h 1249"/>
                <a:gd name="T38" fmla="*/ 313 w 314"/>
                <a:gd name="T39" fmla="*/ 0 h 1249"/>
                <a:gd name="T40" fmla="*/ 314 w 314"/>
                <a:gd name="T41" fmla="*/ 0 h 1249"/>
                <a:gd name="T42" fmla="*/ 314 w 314"/>
                <a:gd name="T43" fmla="*/ 0 h 1249"/>
                <a:gd name="T44" fmla="*/ 311 w 314"/>
                <a:gd name="T45" fmla="*/ 0 h 1249"/>
                <a:gd name="T46" fmla="*/ 303 w 314"/>
                <a:gd name="T47" fmla="*/ 1 h 1249"/>
                <a:gd name="T48" fmla="*/ 304 w 314"/>
                <a:gd name="T49" fmla="*/ 1 h 1249"/>
                <a:gd name="T50" fmla="*/ 304 w 314"/>
                <a:gd name="T51" fmla="*/ 1 h 1249"/>
                <a:gd name="T52" fmla="*/ 303 w 314"/>
                <a:gd name="T53" fmla="*/ 2 h 1249"/>
                <a:gd name="T54" fmla="*/ 299 w 314"/>
                <a:gd name="T55" fmla="*/ 2 h 1249"/>
                <a:gd name="T56" fmla="*/ 293 w 314"/>
                <a:gd name="T57" fmla="*/ 3 h 1249"/>
                <a:gd name="T58" fmla="*/ 284 w 314"/>
                <a:gd name="T59" fmla="*/ 5 h 1249"/>
                <a:gd name="T60" fmla="*/ 276 w 314"/>
                <a:gd name="T61" fmla="*/ 6 h 1249"/>
                <a:gd name="T62" fmla="*/ 265 w 314"/>
                <a:gd name="T63" fmla="*/ 7 h 1249"/>
                <a:gd name="T64" fmla="*/ 252 w 314"/>
                <a:gd name="T65" fmla="*/ 9 h 1249"/>
                <a:gd name="T66" fmla="*/ 238 w 314"/>
                <a:gd name="T67" fmla="*/ 11 h 1249"/>
                <a:gd name="T68" fmla="*/ 221 w 314"/>
                <a:gd name="T69" fmla="*/ 13 h 1249"/>
                <a:gd name="T70" fmla="*/ 204 w 314"/>
                <a:gd name="T71" fmla="*/ 15 h 1249"/>
                <a:gd name="T72" fmla="*/ 185 w 314"/>
                <a:gd name="T73" fmla="*/ 17 h 1249"/>
                <a:gd name="T74" fmla="*/ 164 w 314"/>
                <a:gd name="T75" fmla="*/ 20 h 1249"/>
                <a:gd name="T76" fmla="*/ 143 w 314"/>
                <a:gd name="T77" fmla="*/ 22 h 1249"/>
                <a:gd name="T78" fmla="*/ 122 w 314"/>
                <a:gd name="T79" fmla="*/ 25 h 1249"/>
                <a:gd name="T80" fmla="*/ 98 w 314"/>
                <a:gd name="T81" fmla="*/ 27 h 1249"/>
                <a:gd name="T82" fmla="*/ 75 w 314"/>
                <a:gd name="T83" fmla="*/ 30 h 1249"/>
                <a:gd name="T84" fmla="*/ 50 w 314"/>
                <a:gd name="T85" fmla="*/ 33 h 1249"/>
                <a:gd name="T86" fmla="*/ 26 w 314"/>
                <a:gd name="T87" fmla="*/ 36 h 1249"/>
                <a:gd name="T88" fmla="*/ 0 w 314"/>
                <a:gd name="T89" fmla="*/ 39 h 1249"/>
                <a:gd name="T90" fmla="*/ 0 w 314"/>
                <a:gd name="T91" fmla="*/ 39 h 12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4" h="1249">
                  <a:moveTo>
                    <a:pt x="0" y="1249"/>
                  </a:moveTo>
                  <a:lnTo>
                    <a:pt x="26" y="1161"/>
                  </a:lnTo>
                  <a:lnTo>
                    <a:pt x="50" y="1074"/>
                  </a:lnTo>
                  <a:lnTo>
                    <a:pt x="74" y="987"/>
                  </a:lnTo>
                  <a:lnTo>
                    <a:pt x="98" y="902"/>
                  </a:lnTo>
                  <a:lnTo>
                    <a:pt x="120" y="817"/>
                  </a:lnTo>
                  <a:lnTo>
                    <a:pt x="143" y="735"/>
                  </a:lnTo>
                  <a:lnTo>
                    <a:pt x="164" y="657"/>
                  </a:lnTo>
                  <a:lnTo>
                    <a:pt x="184" y="580"/>
                  </a:lnTo>
                  <a:lnTo>
                    <a:pt x="202" y="507"/>
                  </a:lnTo>
                  <a:lnTo>
                    <a:pt x="221" y="438"/>
                  </a:lnTo>
                  <a:lnTo>
                    <a:pt x="236" y="373"/>
                  </a:lnTo>
                  <a:lnTo>
                    <a:pt x="252" y="312"/>
                  </a:lnTo>
                  <a:lnTo>
                    <a:pt x="266" y="256"/>
                  </a:lnTo>
                  <a:lnTo>
                    <a:pt x="277" y="205"/>
                  </a:lnTo>
                  <a:lnTo>
                    <a:pt x="287" y="160"/>
                  </a:lnTo>
                  <a:lnTo>
                    <a:pt x="296" y="118"/>
                  </a:lnTo>
                  <a:lnTo>
                    <a:pt x="303" y="84"/>
                  </a:lnTo>
                  <a:lnTo>
                    <a:pt x="308" y="55"/>
                  </a:lnTo>
                  <a:lnTo>
                    <a:pt x="313" y="31"/>
                  </a:lnTo>
                  <a:lnTo>
                    <a:pt x="314" y="15"/>
                  </a:lnTo>
                  <a:lnTo>
                    <a:pt x="314" y="4"/>
                  </a:lnTo>
                  <a:lnTo>
                    <a:pt x="311" y="0"/>
                  </a:lnTo>
                  <a:lnTo>
                    <a:pt x="303" y="33"/>
                  </a:lnTo>
                  <a:lnTo>
                    <a:pt x="304" y="38"/>
                  </a:lnTo>
                  <a:lnTo>
                    <a:pt x="304" y="49"/>
                  </a:lnTo>
                  <a:lnTo>
                    <a:pt x="303" y="67"/>
                  </a:lnTo>
                  <a:lnTo>
                    <a:pt x="299" y="91"/>
                  </a:lnTo>
                  <a:lnTo>
                    <a:pt x="293" y="122"/>
                  </a:lnTo>
                  <a:lnTo>
                    <a:pt x="284" y="160"/>
                  </a:lnTo>
                  <a:lnTo>
                    <a:pt x="276" y="203"/>
                  </a:lnTo>
                  <a:lnTo>
                    <a:pt x="265" y="252"/>
                  </a:lnTo>
                  <a:lnTo>
                    <a:pt x="252" y="304"/>
                  </a:lnTo>
                  <a:lnTo>
                    <a:pt x="238" y="364"/>
                  </a:lnTo>
                  <a:lnTo>
                    <a:pt x="221" y="429"/>
                  </a:lnTo>
                  <a:lnTo>
                    <a:pt x="204" y="498"/>
                  </a:lnTo>
                  <a:lnTo>
                    <a:pt x="185" y="571"/>
                  </a:lnTo>
                  <a:lnTo>
                    <a:pt x="164" y="647"/>
                  </a:lnTo>
                  <a:lnTo>
                    <a:pt x="143" y="726"/>
                  </a:lnTo>
                  <a:lnTo>
                    <a:pt x="122" y="810"/>
                  </a:lnTo>
                  <a:lnTo>
                    <a:pt x="98" y="895"/>
                  </a:lnTo>
                  <a:lnTo>
                    <a:pt x="75" y="982"/>
                  </a:lnTo>
                  <a:lnTo>
                    <a:pt x="50" y="1070"/>
                  </a:lnTo>
                  <a:lnTo>
                    <a:pt x="26" y="1159"/>
                  </a:lnTo>
                  <a:lnTo>
                    <a:pt x="0" y="1248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rgbClr val="158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0" name="Freeform 87"/>
            <p:cNvSpPr>
              <a:spLocks/>
            </p:cNvSpPr>
            <p:nvPr/>
          </p:nvSpPr>
          <p:spPr bwMode="auto">
            <a:xfrm>
              <a:off x="2173" y="1432"/>
              <a:ext cx="305" cy="607"/>
            </a:xfrm>
            <a:custGeom>
              <a:avLst/>
              <a:gdLst>
                <a:gd name="T0" fmla="*/ 304 w 305"/>
                <a:gd name="T1" fmla="*/ 0 h 1215"/>
                <a:gd name="T2" fmla="*/ 305 w 305"/>
                <a:gd name="T3" fmla="*/ 0 h 1215"/>
                <a:gd name="T4" fmla="*/ 305 w 305"/>
                <a:gd name="T5" fmla="*/ 0 h 1215"/>
                <a:gd name="T6" fmla="*/ 304 w 305"/>
                <a:gd name="T7" fmla="*/ 1 h 1215"/>
                <a:gd name="T8" fmla="*/ 300 w 305"/>
                <a:gd name="T9" fmla="*/ 1 h 1215"/>
                <a:gd name="T10" fmla="*/ 294 w 305"/>
                <a:gd name="T11" fmla="*/ 2 h 1215"/>
                <a:gd name="T12" fmla="*/ 285 w 305"/>
                <a:gd name="T13" fmla="*/ 3 h 1215"/>
                <a:gd name="T14" fmla="*/ 277 w 305"/>
                <a:gd name="T15" fmla="*/ 5 h 1215"/>
                <a:gd name="T16" fmla="*/ 266 w 305"/>
                <a:gd name="T17" fmla="*/ 6 h 1215"/>
                <a:gd name="T18" fmla="*/ 253 w 305"/>
                <a:gd name="T19" fmla="*/ 8 h 1215"/>
                <a:gd name="T20" fmla="*/ 239 w 305"/>
                <a:gd name="T21" fmla="*/ 10 h 1215"/>
                <a:gd name="T22" fmla="*/ 222 w 305"/>
                <a:gd name="T23" fmla="*/ 12 h 1215"/>
                <a:gd name="T24" fmla="*/ 205 w 305"/>
                <a:gd name="T25" fmla="*/ 14 h 1215"/>
                <a:gd name="T26" fmla="*/ 186 w 305"/>
                <a:gd name="T27" fmla="*/ 16 h 1215"/>
                <a:gd name="T28" fmla="*/ 165 w 305"/>
                <a:gd name="T29" fmla="*/ 19 h 1215"/>
                <a:gd name="T30" fmla="*/ 144 w 305"/>
                <a:gd name="T31" fmla="*/ 21 h 1215"/>
                <a:gd name="T32" fmla="*/ 123 w 305"/>
                <a:gd name="T33" fmla="*/ 24 h 1215"/>
                <a:gd name="T34" fmla="*/ 99 w 305"/>
                <a:gd name="T35" fmla="*/ 26 h 1215"/>
                <a:gd name="T36" fmla="*/ 76 w 305"/>
                <a:gd name="T37" fmla="*/ 29 h 1215"/>
                <a:gd name="T38" fmla="*/ 51 w 305"/>
                <a:gd name="T39" fmla="*/ 32 h 1215"/>
                <a:gd name="T40" fmla="*/ 27 w 305"/>
                <a:gd name="T41" fmla="*/ 35 h 1215"/>
                <a:gd name="T42" fmla="*/ 1 w 305"/>
                <a:gd name="T43" fmla="*/ 37 h 1215"/>
                <a:gd name="T44" fmla="*/ 0 w 305"/>
                <a:gd name="T45" fmla="*/ 37 h 1215"/>
                <a:gd name="T46" fmla="*/ 24 w 305"/>
                <a:gd name="T47" fmla="*/ 35 h 1215"/>
                <a:gd name="T48" fmla="*/ 48 w 305"/>
                <a:gd name="T49" fmla="*/ 32 h 1215"/>
                <a:gd name="T50" fmla="*/ 72 w 305"/>
                <a:gd name="T51" fmla="*/ 29 h 1215"/>
                <a:gd name="T52" fmla="*/ 96 w 305"/>
                <a:gd name="T53" fmla="*/ 27 h 1215"/>
                <a:gd name="T54" fmla="*/ 119 w 305"/>
                <a:gd name="T55" fmla="*/ 24 h 1215"/>
                <a:gd name="T56" fmla="*/ 140 w 305"/>
                <a:gd name="T57" fmla="*/ 22 h 1215"/>
                <a:gd name="T58" fmla="*/ 160 w 305"/>
                <a:gd name="T59" fmla="*/ 19 h 1215"/>
                <a:gd name="T60" fmla="*/ 179 w 305"/>
                <a:gd name="T61" fmla="*/ 17 h 1215"/>
                <a:gd name="T62" fmla="*/ 198 w 305"/>
                <a:gd name="T63" fmla="*/ 15 h 1215"/>
                <a:gd name="T64" fmla="*/ 215 w 305"/>
                <a:gd name="T65" fmla="*/ 13 h 1215"/>
                <a:gd name="T66" fmla="*/ 230 w 305"/>
                <a:gd name="T67" fmla="*/ 11 h 1215"/>
                <a:gd name="T68" fmla="*/ 244 w 305"/>
                <a:gd name="T69" fmla="*/ 9 h 1215"/>
                <a:gd name="T70" fmla="*/ 257 w 305"/>
                <a:gd name="T71" fmla="*/ 7 h 1215"/>
                <a:gd name="T72" fmla="*/ 267 w 305"/>
                <a:gd name="T73" fmla="*/ 6 h 1215"/>
                <a:gd name="T74" fmla="*/ 277 w 305"/>
                <a:gd name="T75" fmla="*/ 4 h 1215"/>
                <a:gd name="T76" fmla="*/ 284 w 305"/>
                <a:gd name="T77" fmla="*/ 3 h 1215"/>
                <a:gd name="T78" fmla="*/ 290 w 305"/>
                <a:gd name="T79" fmla="*/ 2 h 1215"/>
                <a:gd name="T80" fmla="*/ 294 w 305"/>
                <a:gd name="T81" fmla="*/ 2 h 1215"/>
                <a:gd name="T82" fmla="*/ 295 w 305"/>
                <a:gd name="T83" fmla="*/ 1 h 1215"/>
                <a:gd name="T84" fmla="*/ 295 w 305"/>
                <a:gd name="T85" fmla="*/ 1 h 1215"/>
                <a:gd name="T86" fmla="*/ 294 w 305"/>
                <a:gd name="T87" fmla="*/ 1 h 1215"/>
                <a:gd name="T88" fmla="*/ 304 w 305"/>
                <a:gd name="T89" fmla="*/ 0 h 1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5" h="1215">
                  <a:moveTo>
                    <a:pt x="304" y="0"/>
                  </a:moveTo>
                  <a:lnTo>
                    <a:pt x="305" y="5"/>
                  </a:lnTo>
                  <a:lnTo>
                    <a:pt x="305" y="16"/>
                  </a:lnTo>
                  <a:lnTo>
                    <a:pt x="304" y="34"/>
                  </a:lnTo>
                  <a:lnTo>
                    <a:pt x="300" y="58"/>
                  </a:lnTo>
                  <a:lnTo>
                    <a:pt x="294" y="89"/>
                  </a:lnTo>
                  <a:lnTo>
                    <a:pt x="285" y="127"/>
                  </a:lnTo>
                  <a:lnTo>
                    <a:pt x="277" y="170"/>
                  </a:lnTo>
                  <a:lnTo>
                    <a:pt x="266" y="219"/>
                  </a:lnTo>
                  <a:lnTo>
                    <a:pt x="253" y="271"/>
                  </a:lnTo>
                  <a:lnTo>
                    <a:pt x="239" y="331"/>
                  </a:lnTo>
                  <a:lnTo>
                    <a:pt x="222" y="396"/>
                  </a:lnTo>
                  <a:lnTo>
                    <a:pt x="205" y="465"/>
                  </a:lnTo>
                  <a:lnTo>
                    <a:pt x="186" y="538"/>
                  </a:lnTo>
                  <a:lnTo>
                    <a:pt x="165" y="614"/>
                  </a:lnTo>
                  <a:lnTo>
                    <a:pt x="144" y="693"/>
                  </a:lnTo>
                  <a:lnTo>
                    <a:pt x="123" y="777"/>
                  </a:lnTo>
                  <a:lnTo>
                    <a:pt x="99" y="862"/>
                  </a:lnTo>
                  <a:lnTo>
                    <a:pt x="76" y="949"/>
                  </a:lnTo>
                  <a:lnTo>
                    <a:pt x="51" y="1037"/>
                  </a:lnTo>
                  <a:lnTo>
                    <a:pt x="27" y="1126"/>
                  </a:lnTo>
                  <a:lnTo>
                    <a:pt x="1" y="1215"/>
                  </a:lnTo>
                  <a:lnTo>
                    <a:pt x="0" y="1215"/>
                  </a:lnTo>
                  <a:lnTo>
                    <a:pt x="24" y="1128"/>
                  </a:lnTo>
                  <a:lnTo>
                    <a:pt x="48" y="1041"/>
                  </a:lnTo>
                  <a:lnTo>
                    <a:pt x="72" y="956"/>
                  </a:lnTo>
                  <a:lnTo>
                    <a:pt x="96" y="871"/>
                  </a:lnTo>
                  <a:lnTo>
                    <a:pt x="119" y="789"/>
                  </a:lnTo>
                  <a:lnTo>
                    <a:pt x="140" y="708"/>
                  </a:lnTo>
                  <a:lnTo>
                    <a:pt x="160" y="632"/>
                  </a:lnTo>
                  <a:lnTo>
                    <a:pt x="179" y="557"/>
                  </a:lnTo>
                  <a:lnTo>
                    <a:pt x="198" y="487"/>
                  </a:lnTo>
                  <a:lnTo>
                    <a:pt x="215" y="420"/>
                  </a:lnTo>
                  <a:lnTo>
                    <a:pt x="230" y="357"/>
                  </a:lnTo>
                  <a:lnTo>
                    <a:pt x="244" y="299"/>
                  </a:lnTo>
                  <a:lnTo>
                    <a:pt x="257" y="246"/>
                  </a:lnTo>
                  <a:lnTo>
                    <a:pt x="267" y="199"/>
                  </a:lnTo>
                  <a:lnTo>
                    <a:pt x="277" y="157"/>
                  </a:lnTo>
                  <a:lnTo>
                    <a:pt x="284" y="121"/>
                  </a:lnTo>
                  <a:lnTo>
                    <a:pt x="290" y="92"/>
                  </a:lnTo>
                  <a:lnTo>
                    <a:pt x="294" y="69"/>
                  </a:lnTo>
                  <a:lnTo>
                    <a:pt x="295" y="51"/>
                  </a:lnTo>
                  <a:lnTo>
                    <a:pt x="295" y="40"/>
                  </a:lnTo>
                  <a:lnTo>
                    <a:pt x="29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1D8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1" name="Freeform 88"/>
            <p:cNvSpPr>
              <a:spLocks/>
            </p:cNvSpPr>
            <p:nvPr/>
          </p:nvSpPr>
          <p:spPr bwMode="auto">
            <a:xfrm>
              <a:off x="2171" y="1449"/>
              <a:ext cx="297" cy="590"/>
            </a:xfrm>
            <a:custGeom>
              <a:avLst/>
              <a:gdLst>
                <a:gd name="T0" fmla="*/ 2 w 297"/>
                <a:gd name="T1" fmla="*/ 36 h 1181"/>
                <a:gd name="T2" fmla="*/ 26 w 297"/>
                <a:gd name="T3" fmla="*/ 34 h 1181"/>
                <a:gd name="T4" fmla="*/ 50 w 297"/>
                <a:gd name="T5" fmla="*/ 31 h 1181"/>
                <a:gd name="T6" fmla="*/ 74 w 297"/>
                <a:gd name="T7" fmla="*/ 28 h 1181"/>
                <a:gd name="T8" fmla="*/ 98 w 297"/>
                <a:gd name="T9" fmla="*/ 26 h 1181"/>
                <a:gd name="T10" fmla="*/ 121 w 297"/>
                <a:gd name="T11" fmla="*/ 23 h 1181"/>
                <a:gd name="T12" fmla="*/ 142 w 297"/>
                <a:gd name="T13" fmla="*/ 21 h 1181"/>
                <a:gd name="T14" fmla="*/ 162 w 297"/>
                <a:gd name="T15" fmla="*/ 18 h 1181"/>
                <a:gd name="T16" fmla="*/ 181 w 297"/>
                <a:gd name="T17" fmla="*/ 16 h 1181"/>
                <a:gd name="T18" fmla="*/ 200 w 297"/>
                <a:gd name="T19" fmla="*/ 14 h 1181"/>
                <a:gd name="T20" fmla="*/ 217 w 297"/>
                <a:gd name="T21" fmla="*/ 12 h 1181"/>
                <a:gd name="T22" fmla="*/ 232 w 297"/>
                <a:gd name="T23" fmla="*/ 10 h 1181"/>
                <a:gd name="T24" fmla="*/ 246 w 297"/>
                <a:gd name="T25" fmla="*/ 8 h 1181"/>
                <a:gd name="T26" fmla="*/ 259 w 297"/>
                <a:gd name="T27" fmla="*/ 6 h 1181"/>
                <a:gd name="T28" fmla="*/ 269 w 297"/>
                <a:gd name="T29" fmla="*/ 5 h 1181"/>
                <a:gd name="T30" fmla="*/ 279 w 297"/>
                <a:gd name="T31" fmla="*/ 3 h 1181"/>
                <a:gd name="T32" fmla="*/ 286 w 297"/>
                <a:gd name="T33" fmla="*/ 2 h 1181"/>
                <a:gd name="T34" fmla="*/ 292 w 297"/>
                <a:gd name="T35" fmla="*/ 1 h 1181"/>
                <a:gd name="T36" fmla="*/ 296 w 297"/>
                <a:gd name="T37" fmla="*/ 1 h 1181"/>
                <a:gd name="T38" fmla="*/ 297 w 297"/>
                <a:gd name="T39" fmla="*/ 0 h 1181"/>
                <a:gd name="T40" fmla="*/ 297 w 297"/>
                <a:gd name="T41" fmla="*/ 0 h 1181"/>
                <a:gd name="T42" fmla="*/ 296 w 297"/>
                <a:gd name="T43" fmla="*/ 0 h 1181"/>
                <a:gd name="T44" fmla="*/ 285 w 297"/>
                <a:gd name="T45" fmla="*/ 1 h 1181"/>
                <a:gd name="T46" fmla="*/ 287 w 297"/>
                <a:gd name="T47" fmla="*/ 1 h 1181"/>
                <a:gd name="T48" fmla="*/ 287 w 297"/>
                <a:gd name="T49" fmla="*/ 1 h 1181"/>
                <a:gd name="T50" fmla="*/ 285 w 297"/>
                <a:gd name="T51" fmla="*/ 2 h 1181"/>
                <a:gd name="T52" fmla="*/ 282 w 297"/>
                <a:gd name="T53" fmla="*/ 2 h 1181"/>
                <a:gd name="T54" fmla="*/ 276 w 297"/>
                <a:gd name="T55" fmla="*/ 3 h 1181"/>
                <a:gd name="T56" fmla="*/ 269 w 297"/>
                <a:gd name="T57" fmla="*/ 4 h 1181"/>
                <a:gd name="T58" fmla="*/ 261 w 297"/>
                <a:gd name="T59" fmla="*/ 6 h 1181"/>
                <a:gd name="T60" fmla="*/ 249 w 297"/>
                <a:gd name="T61" fmla="*/ 7 h 1181"/>
                <a:gd name="T62" fmla="*/ 238 w 297"/>
                <a:gd name="T63" fmla="*/ 9 h 1181"/>
                <a:gd name="T64" fmla="*/ 224 w 297"/>
                <a:gd name="T65" fmla="*/ 10 h 1181"/>
                <a:gd name="T66" fmla="*/ 208 w 297"/>
                <a:gd name="T67" fmla="*/ 12 h 1181"/>
                <a:gd name="T68" fmla="*/ 193 w 297"/>
                <a:gd name="T69" fmla="*/ 14 h 1181"/>
                <a:gd name="T70" fmla="*/ 174 w 297"/>
                <a:gd name="T71" fmla="*/ 16 h 1181"/>
                <a:gd name="T72" fmla="*/ 156 w 297"/>
                <a:gd name="T73" fmla="*/ 19 h 1181"/>
                <a:gd name="T74" fmla="*/ 136 w 297"/>
                <a:gd name="T75" fmla="*/ 21 h 1181"/>
                <a:gd name="T76" fmla="*/ 115 w 297"/>
                <a:gd name="T77" fmla="*/ 24 h 1181"/>
                <a:gd name="T78" fmla="*/ 94 w 297"/>
                <a:gd name="T79" fmla="*/ 26 h 1181"/>
                <a:gd name="T80" fmla="*/ 71 w 297"/>
                <a:gd name="T81" fmla="*/ 29 h 1181"/>
                <a:gd name="T82" fmla="*/ 49 w 297"/>
                <a:gd name="T83" fmla="*/ 31 h 1181"/>
                <a:gd name="T84" fmla="*/ 24 w 297"/>
                <a:gd name="T85" fmla="*/ 34 h 1181"/>
                <a:gd name="T86" fmla="*/ 0 w 297"/>
                <a:gd name="T87" fmla="*/ 36 h 1181"/>
                <a:gd name="T88" fmla="*/ 2 w 297"/>
                <a:gd name="T89" fmla="*/ 36 h 11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7" h="1181">
                  <a:moveTo>
                    <a:pt x="2" y="1181"/>
                  </a:moveTo>
                  <a:lnTo>
                    <a:pt x="26" y="1094"/>
                  </a:lnTo>
                  <a:lnTo>
                    <a:pt x="50" y="1007"/>
                  </a:lnTo>
                  <a:lnTo>
                    <a:pt x="74" y="922"/>
                  </a:lnTo>
                  <a:lnTo>
                    <a:pt x="98" y="837"/>
                  </a:lnTo>
                  <a:lnTo>
                    <a:pt x="121" y="755"/>
                  </a:lnTo>
                  <a:lnTo>
                    <a:pt x="142" y="674"/>
                  </a:lnTo>
                  <a:lnTo>
                    <a:pt x="162" y="598"/>
                  </a:lnTo>
                  <a:lnTo>
                    <a:pt x="181" y="523"/>
                  </a:lnTo>
                  <a:lnTo>
                    <a:pt x="200" y="453"/>
                  </a:lnTo>
                  <a:lnTo>
                    <a:pt x="217" y="386"/>
                  </a:lnTo>
                  <a:lnTo>
                    <a:pt x="232" y="323"/>
                  </a:lnTo>
                  <a:lnTo>
                    <a:pt x="246" y="265"/>
                  </a:lnTo>
                  <a:lnTo>
                    <a:pt x="259" y="212"/>
                  </a:lnTo>
                  <a:lnTo>
                    <a:pt x="269" y="165"/>
                  </a:lnTo>
                  <a:lnTo>
                    <a:pt x="279" y="123"/>
                  </a:lnTo>
                  <a:lnTo>
                    <a:pt x="286" y="87"/>
                  </a:lnTo>
                  <a:lnTo>
                    <a:pt x="292" y="58"/>
                  </a:lnTo>
                  <a:lnTo>
                    <a:pt x="296" y="35"/>
                  </a:lnTo>
                  <a:lnTo>
                    <a:pt x="297" y="17"/>
                  </a:lnTo>
                  <a:lnTo>
                    <a:pt x="297" y="6"/>
                  </a:lnTo>
                  <a:lnTo>
                    <a:pt x="296" y="0"/>
                  </a:lnTo>
                  <a:lnTo>
                    <a:pt x="285" y="38"/>
                  </a:lnTo>
                  <a:lnTo>
                    <a:pt x="287" y="42"/>
                  </a:lnTo>
                  <a:lnTo>
                    <a:pt x="287" y="53"/>
                  </a:lnTo>
                  <a:lnTo>
                    <a:pt x="285" y="69"/>
                  </a:lnTo>
                  <a:lnTo>
                    <a:pt x="282" y="93"/>
                  </a:lnTo>
                  <a:lnTo>
                    <a:pt x="276" y="122"/>
                  </a:lnTo>
                  <a:lnTo>
                    <a:pt x="269" y="156"/>
                  </a:lnTo>
                  <a:lnTo>
                    <a:pt x="261" y="198"/>
                  </a:lnTo>
                  <a:lnTo>
                    <a:pt x="249" y="243"/>
                  </a:lnTo>
                  <a:lnTo>
                    <a:pt x="238" y="294"/>
                  </a:lnTo>
                  <a:lnTo>
                    <a:pt x="224" y="350"/>
                  </a:lnTo>
                  <a:lnTo>
                    <a:pt x="208" y="409"/>
                  </a:lnTo>
                  <a:lnTo>
                    <a:pt x="193" y="475"/>
                  </a:lnTo>
                  <a:lnTo>
                    <a:pt x="174" y="543"/>
                  </a:lnTo>
                  <a:lnTo>
                    <a:pt x="156" y="616"/>
                  </a:lnTo>
                  <a:lnTo>
                    <a:pt x="136" y="690"/>
                  </a:lnTo>
                  <a:lnTo>
                    <a:pt x="115" y="768"/>
                  </a:lnTo>
                  <a:lnTo>
                    <a:pt x="94" y="848"/>
                  </a:lnTo>
                  <a:lnTo>
                    <a:pt x="71" y="929"/>
                  </a:lnTo>
                  <a:lnTo>
                    <a:pt x="49" y="1012"/>
                  </a:lnTo>
                  <a:lnTo>
                    <a:pt x="24" y="1096"/>
                  </a:lnTo>
                  <a:lnTo>
                    <a:pt x="0" y="1181"/>
                  </a:lnTo>
                  <a:lnTo>
                    <a:pt x="2" y="1181"/>
                  </a:lnTo>
                  <a:close/>
                </a:path>
              </a:pathLst>
            </a:custGeom>
            <a:solidFill>
              <a:srgbClr val="259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2" name="Freeform 89"/>
            <p:cNvSpPr>
              <a:spLocks/>
            </p:cNvSpPr>
            <p:nvPr/>
          </p:nvSpPr>
          <p:spPr bwMode="auto">
            <a:xfrm>
              <a:off x="2170" y="1468"/>
              <a:ext cx="288" cy="571"/>
            </a:xfrm>
            <a:custGeom>
              <a:avLst/>
              <a:gdLst>
                <a:gd name="T0" fmla="*/ 286 w 288"/>
                <a:gd name="T1" fmla="*/ 0 h 1143"/>
                <a:gd name="T2" fmla="*/ 288 w 288"/>
                <a:gd name="T3" fmla="*/ 0 h 1143"/>
                <a:gd name="T4" fmla="*/ 288 w 288"/>
                <a:gd name="T5" fmla="*/ 0 h 1143"/>
                <a:gd name="T6" fmla="*/ 286 w 288"/>
                <a:gd name="T7" fmla="*/ 0 h 1143"/>
                <a:gd name="T8" fmla="*/ 283 w 288"/>
                <a:gd name="T9" fmla="*/ 1 h 1143"/>
                <a:gd name="T10" fmla="*/ 277 w 288"/>
                <a:gd name="T11" fmla="*/ 2 h 1143"/>
                <a:gd name="T12" fmla="*/ 270 w 288"/>
                <a:gd name="T13" fmla="*/ 3 h 1143"/>
                <a:gd name="T14" fmla="*/ 262 w 288"/>
                <a:gd name="T15" fmla="*/ 5 h 1143"/>
                <a:gd name="T16" fmla="*/ 250 w 288"/>
                <a:gd name="T17" fmla="*/ 6 h 1143"/>
                <a:gd name="T18" fmla="*/ 239 w 288"/>
                <a:gd name="T19" fmla="*/ 8 h 1143"/>
                <a:gd name="T20" fmla="*/ 225 w 288"/>
                <a:gd name="T21" fmla="*/ 9 h 1143"/>
                <a:gd name="T22" fmla="*/ 209 w 288"/>
                <a:gd name="T23" fmla="*/ 11 h 1143"/>
                <a:gd name="T24" fmla="*/ 194 w 288"/>
                <a:gd name="T25" fmla="*/ 13 h 1143"/>
                <a:gd name="T26" fmla="*/ 175 w 288"/>
                <a:gd name="T27" fmla="*/ 15 h 1143"/>
                <a:gd name="T28" fmla="*/ 157 w 288"/>
                <a:gd name="T29" fmla="*/ 18 h 1143"/>
                <a:gd name="T30" fmla="*/ 137 w 288"/>
                <a:gd name="T31" fmla="*/ 20 h 1143"/>
                <a:gd name="T32" fmla="*/ 116 w 288"/>
                <a:gd name="T33" fmla="*/ 22 h 1143"/>
                <a:gd name="T34" fmla="*/ 95 w 288"/>
                <a:gd name="T35" fmla="*/ 25 h 1143"/>
                <a:gd name="T36" fmla="*/ 72 w 288"/>
                <a:gd name="T37" fmla="*/ 27 h 1143"/>
                <a:gd name="T38" fmla="*/ 50 w 288"/>
                <a:gd name="T39" fmla="*/ 30 h 1143"/>
                <a:gd name="T40" fmla="*/ 25 w 288"/>
                <a:gd name="T41" fmla="*/ 33 h 1143"/>
                <a:gd name="T42" fmla="*/ 1 w 288"/>
                <a:gd name="T43" fmla="*/ 35 h 1143"/>
                <a:gd name="T44" fmla="*/ 0 w 288"/>
                <a:gd name="T45" fmla="*/ 35 h 1143"/>
                <a:gd name="T46" fmla="*/ 24 w 288"/>
                <a:gd name="T47" fmla="*/ 33 h 1143"/>
                <a:gd name="T48" fmla="*/ 48 w 288"/>
                <a:gd name="T49" fmla="*/ 30 h 1143"/>
                <a:gd name="T50" fmla="*/ 72 w 288"/>
                <a:gd name="T51" fmla="*/ 27 h 1143"/>
                <a:gd name="T52" fmla="*/ 95 w 288"/>
                <a:gd name="T53" fmla="*/ 25 h 1143"/>
                <a:gd name="T54" fmla="*/ 116 w 288"/>
                <a:gd name="T55" fmla="*/ 22 h 1143"/>
                <a:gd name="T56" fmla="*/ 137 w 288"/>
                <a:gd name="T57" fmla="*/ 20 h 1143"/>
                <a:gd name="T58" fmla="*/ 157 w 288"/>
                <a:gd name="T59" fmla="*/ 17 h 1143"/>
                <a:gd name="T60" fmla="*/ 175 w 288"/>
                <a:gd name="T61" fmla="*/ 15 h 1143"/>
                <a:gd name="T62" fmla="*/ 192 w 288"/>
                <a:gd name="T63" fmla="*/ 13 h 1143"/>
                <a:gd name="T64" fmla="*/ 209 w 288"/>
                <a:gd name="T65" fmla="*/ 11 h 1143"/>
                <a:gd name="T66" fmla="*/ 223 w 288"/>
                <a:gd name="T67" fmla="*/ 9 h 1143"/>
                <a:gd name="T68" fmla="*/ 236 w 288"/>
                <a:gd name="T69" fmla="*/ 8 h 1143"/>
                <a:gd name="T70" fmla="*/ 247 w 288"/>
                <a:gd name="T71" fmla="*/ 6 h 1143"/>
                <a:gd name="T72" fmla="*/ 257 w 288"/>
                <a:gd name="T73" fmla="*/ 5 h 1143"/>
                <a:gd name="T74" fmla="*/ 264 w 288"/>
                <a:gd name="T75" fmla="*/ 3 h 1143"/>
                <a:gd name="T76" fmla="*/ 270 w 288"/>
                <a:gd name="T77" fmla="*/ 3 h 1143"/>
                <a:gd name="T78" fmla="*/ 274 w 288"/>
                <a:gd name="T79" fmla="*/ 2 h 1143"/>
                <a:gd name="T80" fmla="*/ 277 w 288"/>
                <a:gd name="T81" fmla="*/ 1 h 1143"/>
                <a:gd name="T82" fmla="*/ 277 w 288"/>
                <a:gd name="T83" fmla="*/ 1 h 1143"/>
                <a:gd name="T84" fmla="*/ 276 w 288"/>
                <a:gd name="T85" fmla="*/ 1 h 1143"/>
                <a:gd name="T86" fmla="*/ 286 w 288"/>
                <a:gd name="T87" fmla="*/ 0 h 11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8" h="1143">
                  <a:moveTo>
                    <a:pt x="286" y="0"/>
                  </a:moveTo>
                  <a:lnTo>
                    <a:pt x="288" y="4"/>
                  </a:lnTo>
                  <a:lnTo>
                    <a:pt x="288" y="15"/>
                  </a:lnTo>
                  <a:lnTo>
                    <a:pt x="286" y="31"/>
                  </a:lnTo>
                  <a:lnTo>
                    <a:pt x="283" y="55"/>
                  </a:lnTo>
                  <a:lnTo>
                    <a:pt x="277" y="84"/>
                  </a:lnTo>
                  <a:lnTo>
                    <a:pt x="270" y="118"/>
                  </a:lnTo>
                  <a:lnTo>
                    <a:pt x="262" y="160"/>
                  </a:lnTo>
                  <a:lnTo>
                    <a:pt x="250" y="205"/>
                  </a:lnTo>
                  <a:lnTo>
                    <a:pt x="239" y="256"/>
                  </a:lnTo>
                  <a:lnTo>
                    <a:pt x="225" y="312"/>
                  </a:lnTo>
                  <a:lnTo>
                    <a:pt x="209" y="371"/>
                  </a:lnTo>
                  <a:lnTo>
                    <a:pt x="194" y="437"/>
                  </a:lnTo>
                  <a:lnTo>
                    <a:pt x="175" y="505"/>
                  </a:lnTo>
                  <a:lnTo>
                    <a:pt x="157" y="578"/>
                  </a:lnTo>
                  <a:lnTo>
                    <a:pt x="137" y="652"/>
                  </a:lnTo>
                  <a:lnTo>
                    <a:pt x="116" y="730"/>
                  </a:lnTo>
                  <a:lnTo>
                    <a:pt x="95" y="810"/>
                  </a:lnTo>
                  <a:lnTo>
                    <a:pt x="72" y="891"/>
                  </a:lnTo>
                  <a:lnTo>
                    <a:pt x="50" y="974"/>
                  </a:lnTo>
                  <a:lnTo>
                    <a:pt x="25" y="1058"/>
                  </a:lnTo>
                  <a:lnTo>
                    <a:pt x="1" y="1143"/>
                  </a:lnTo>
                  <a:lnTo>
                    <a:pt x="0" y="1141"/>
                  </a:lnTo>
                  <a:lnTo>
                    <a:pt x="24" y="1056"/>
                  </a:lnTo>
                  <a:lnTo>
                    <a:pt x="48" y="971"/>
                  </a:lnTo>
                  <a:lnTo>
                    <a:pt x="72" y="887"/>
                  </a:lnTo>
                  <a:lnTo>
                    <a:pt x="95" y="804"/>
                  </a:lnTo>
                  <a:lnTo>
                    <a:pt x="116" y="724"/>
                  </a:lnTo>
                  <a:lnTo>
                    <a:pt x="137" y="647"/>
                  </a:lnTo>
                  <a:lnTo>
                    <a:pt x="157" y="571"/>
                  </a:lnTo>
                  <a:lnTo>
                    <a:pt x="175" y="500"/>
                  </a:lnTo>
                  <a:lnTo>
                    <a:pt x="192" y="431"/>
                  </a:lnTo>
                  <a:lnTo>
                    <a:pt x="209" y="368"/>
                  </a:lnTo>
                  <a:lnTo>
                    <a:pt x="223" y="310"/>
                  </a:lnTo>
                  <a:lnTo>
                    <a:pt x="236" y="256"/>
                  </a:lnTo>
                  <a:lnTo>
                    <a:pt x="247" y="207"/>
                  </a:lnTo>
                  <a:lnTo>
                    <a:pt x="257" y="163"/>
                  </a:lnTo>
                  <a:lnTo>
                    <a:pt x="264" y="127"/>
                  </a:lnTo>
                  <a:lnTo>
                    <a:pt x="270" y="96"/>
                  </a:lnTo>
                  <a:lnTo>
                    <a:pt x="274" y="73"/>
                  </a:lnTo>
                  <a:lnTo>
                    <a:pt x="277" y="55"/>
                  </a:lnTo>
                  <a:lnTo>
                    <a:pt x="277" y="44"/>
                  </a:lnTo>
                  <a:lnTo>
                    <a:pt x="276" y="3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D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3" name="Freeform 90"/>
            <p:cNvSpPr>
              <a:spLocks/>
            </p:cNvSpPr>
            <p:nvPr/>
          </p:nvSpPr>
          <p:spPr bwMode="auto">
            <a:xfrm>
              <a:off x="2169" y="1487"/>
              <a:ext cx="278" cy="551"/>
            </a:xfrm>
            <a:custGeom>
              <a:avLst/>
              <a:gdLst>
                <a:gd name="T0" fmla="*/ 1 w 278"/>
                <a:gd name="T1" fmla="*/ 34 h 1103"/>
                <a:gd name="T2" fmla="*/ 25 w 278"/>
                <a:gd name="T3" fmla="*/ 31 h 1103"/>
                <a:gd name="T4" fmla="*/ 49 w 278"/>
                <a:gd name="T5" fmla="*/ 29 h 1103"/>
                <a:gd name="T6" fmla="*/ 73 w 278"/>
                <a:gd name="T7" fmla="*/ 26 h 1103"/>
                <a:gd name="T8" fmla="*/ 96 w 278"/>
                <a:gd name="T9" fmla="*/ 23 h 1103"/>
                <a:gd name="T10" fmla="*/ 117 w 278"/>
                <a:gd name="T11" fmla="*/ 21 h 1103"/>
                <a:gd name="T12" fmla="*/ 138 w 278"/>
                <a:gd name="T13" fmla="*/ 19 h 1103"/>
                <a:gd name="T14" fmla="*/ 158 w 278"/>
                <a:gd name="T15" fmla="*/ 16 h 1103"/>
                <a:gd name="T16" fmla="*/ 176 w 278"/>
                <a:gd name="T17" fmla="*/ 14 h 1103"/>
                <a:gd name="T18" fmla="*/ 193 w 278"/>
                <a:gd name="T19" fmla="*/ 12 h 1103"/>
                <a:gd name="T20" fmla="*/ 210 w 278"/>
                <a:gd name="T21" fmla="*/ 10 h 1103"/>
                <a:gd name="T22" fmla="*/ 224 w 278"/>
                <a:gd name="T23" fmla="*/ 8 h 1103"/>
                <a:gd name="T24" fmla="*/ 237 w 278"/>
                <a:gd name="T25" fmla="*/ 6 h 1103"/>
                <a:gd name="T26" fmla="*/ 248 w 278"/>
                <a:gd name="T27" fmla="*/ 5 h 1103"/>
                <a:gd name="T28" fmla="*/ 258 w 278"/>
                <a:gd name="T29" fmla="*/ 3 h 1103"/>
                <a:gd name="T30" fmla="*/ 265 w 278"/>
                <a:gd name="T31" fmla="*/ 2 h 1103"/>
                <a:gd name="T32" fmla="*/ 271 w 278"/>
                <a:gd name="T33" fmla="*/ 1 h 1103"/>
                <a:gd name="T34" fmla="*/ 275 w 278"/>
                <a:gd name="T35" fmla="*/ 1 h 1103"/>
                <a:gd name="T36" fmla="*/ 278 w 278"/>
                <a:gd name="T37" fmla="*/ 0 h 1103"/>
                <a:gd name="T38" fmla="*/ 278 w 278"/>
                <a:gd name="T39" fmla="*/ 0 h 1103"/>
                <a:gd name="T40" fmla="*/ 277 w 278"/>
                <a:gd name="T41" fmla="*/ 0 h 1103"/>
                <a:gd name="T42" fmla="*/ 264 w 278"/>
                <a:gd name="T43" fmla="*/ 1 h 1103"/>
                <a:gd name="T44" fmla="*/ 267 w 278"/>
                <a:gd name="T45" fmla="*/ 1 h 1103"/>
                <a:gd name="T46" fmla="*/ 265 w 278"/>
                <a:gd name="T47" fmla="*/ 1 h 1103"/>
                <a:gd name="T48" fmla="*/ 264 w 278"/>
                <a:gd name="T49" fmla="*/ 2 h 1103"/>
                <a:gd name="T50" fmla="*/ 260 w 278"/>
                <a:gd name="T51" fmla="*/ 3 h 1103"/>
                <a:gd name="T52" fmla="*/ 254 w 278"/>
                <a:gd name="T53" fmla="*/ 3 h 1103"/>
                <a:gd name="T54" fmla="*/ 247 w 278"/>
                <a:gd name="T55" fmla="*/ 5 h 1103"/>
                <a:gd name="T56" fmla="*/ 238 w 278"/>
                <a:gd name="T57" fmla="*/ 6 h 1103"/>
                <a:gd name="T58" fmla="*/ 227 w 278"/>
                <a:gd name="T59" fmla="*/ 7 h 1103"/>
                <a:gd name="T60" fmla="*/ 214 w 278"/>
                <a:gd name="T61" fmla="*/ 9 h 1103"/>
                <a:gd name="T62" fmla="*/ 200 w 278"/>
                <a:gd name="T63" fmla="*/ 11 h 1103"/>
                <a:gd name="T64" fmla="*/ 185 w 278"/>
                <a:gd name="T65" fmla="*/ 13 h 1103"/>
                <a:gd name="T66" fmla="*/ 169 w 278"/>
                <a:gd name="T67" fmla="*/ 15 h 1103"/>
                <a:gd name="T68" fmla="*/ 151 w 278"/>
                <a:gd name="T69" fmla="*/ 17 h 1103"/>
                <a:gd name="T70" fmla="*/ 131 w 278"/>
                <a:gd name="T71" fmla="*/ 19 h 1103"/>
                <a:gd name="T72" fmla="*/ 111 w 278"/>
                <a:gd name="T73" fmla="*/ 21 h 1103"/>
                <a:gd name="T74" fmla="*/ 90 w 278"/>
                <a:gd name="T75" fmla="*/ 24 h 1103"/>
                <a:gd name="T76" fmla="*/ 69 w 278"/>
                <a:gd name="T77" fmla="*/ 26 h 1103"/>
                <a:gd name="T78" fmla="*/ 46 w 278"/>
                <a:gd name="T79" fmla="*/ 29 h 1103"/>
                <a:gd name="T80" fmla="*/ 24 w 278"/>
                <a:gd name="T81" fmla="*/ 31 h 1103"/>
                <a:gd name="T82" fmla="*/ 0 w 278"/>
                <a:gd name="T83" fmla="*/ 34 h 1103"/>
                <a:gd name="T84" fmla="*/ 1 w 278"/>
                <a:gd name="T85" fmla="*/ 34 h 1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8" h="1103">
                  <a:moveTo>
                    <a:pt x="1" y="1103"/>
                  </a:moveTo>
                  <a:lnTo>
                    <a:pt x="25" y="1018"/>
                  </a:lnTo>
                  <a:lnTo>
                    <a:pt x="49" y="933"/>
                  </a:lnTo>
                  <a:lnTo>
                    <a:pt x="73" y="849"/>
                  </a:lnTo>
                  <a:lnTo>
                    <a:pt x="96" y="766"/>
                  </a:lnTo>
                  <a:lnTo>
                    <a:pt x="117" y="686"/>
                  </a:lnTo>
                  <a:lnTo>
                    <a:pt x="138" y="609"/>
                  </a:lnTo>
                  <a:lnTo>
                    <a:pt x="158" y="533"/>
                  </a:lnTo>
                  <a:lnTo>
                    <a:pt x="176" y="462"/>
                  </a:lnTo>
                  <a:lnTo>
                    <a:pt x="193" y="393"/>
                  </a:lnTo>
                  <a:lnTo>
                    <a:pt x="210" y="330"/>
                  </a:lnTo>
                  <a:lnTo>
                    <a:pt x="224" y="272"/>
                  </a:lnTo>
                  <a:lnTo>
                    <a:pt x="237" y="218"/>
                  </a:lnTo>
                  <a:lnTo>
                    <a:pt x="248" y="169"/>
                  </a:lnTo>
                  <a:lnTo>
                    <a:pt x="258" y="125"/>
                  </a:lnTo>
                  <a:lnTo>
                    <a:pt x="265" y="89"/>
                  </a:lnTo>
                  <a:lnTo>
                    <a:pt x="271" y="58"/>
                  </a:lnTo>
                  <a:lnTo>
                    <a:pt x="275" y="35"/>
                  </a:lnTo>
                  <a:lnTo>
                    <a:pt x="278" y="17"/>
                  </a:lnTo>
                  <a:lnTo>
                    <a:pt x="278" y="6"/>
                  </a:lnTo>
                  <a:lnTo>
                    <a:pt x="277" y="0"/>
                  </a:lnTo>
                  <a:lnTo>
                    <a:pt x="264" y="42"/>
                  </a:lnTo>
                  <a:lnTo>
                    <a:pt x="267" y="46"/>
                  </a:lnTo>
                  <a:lnTo>
                    <a:pt x="265" y="56"/>
                  </a:lnTo>
                  <a:lnTo>
                    <a:pt x="264" y="73"/>
                  </a:lnTo>
                  <a:lnTo>
                    <a:pt x="260" y="96"/>
                  </a:lnTo>
                  <a:lnTo>
                    <a:pt x="254" y="127"/>
                  </a:lnTo>
                  <a:lnTo>
                    <a:pt x="247" y="161"/>
                  </a:lnTo>
                  <a:lnTo>
                    <a:pt x="238" y="203"/>
                  </a:lnTo>
                  <a:lnTo>
                    <a:pt x="227" y="250"/>
                  </a:lnTo>
                  <a:lnTo>
                    <a:pt x="214" y="303"/>
                  </a:lnTo>
                  <a:lnTo>
                    <a:pt x="200" y="359"/>
                  </a:lnTo>
                  <a:lnTo>
                    <a:pt x="185" y="420"/>
                  </a:lnTo>
                  <a:lnTo>
                    <a:pt x="169" y="486"/>
                  </a:lnTo>
                  <a:lnTo>
                    <a:pt x="151" y="554"/>
                  </a:lnTo>
                  <a:lnTo>
                    <a:pt x="131" y="627"/>
                  </a:lnTo>
                  <a:lnTo>
                    <a:pt x="111" y="701"/>
                  </a:lnTo>
                  <a:lnTo>
                    <a:pt x="90" y="779"/>
                  </a:lnTo>
                  <a:lnTo>
                    <a:pt x="69" y="858"/>
                  </a:lnTo>
                  <a:lnTo>
                    <a:pt x="46" y="940"/>
                  </a:lnTo>
                  <a:lnTo>
                    <a:pt x="24" y="1021"/>
                  </a:lnTo>
                  <a:lnTo>
                    <a:pt x="0" y="1103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rgbClr val="35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4" name="Freeform 91"/>
            <p:cNvSpPr>
              <a:spLocks/>
            </p:cNvSpPr>
            <p:nvPr/>
          </p:nvSpPr>
          <p:spPr bwMode="auto">
            <a:xfrm>
              <a:off x="2167" y="1508"/>
              <a:ext cx="269" cy="530"/>
            </a:xfrm>
            <a:custGeom>
              <a:avLst/>
              <a:gdLst>
                <a:gd name="T0" fmla="*/ 266 w 269"/>
                <a:gd name="T1" fmla="*/ 0 h 1061"/>
                <a:gd name="T2" fmla="*/ 269 w 269"/>
                <a:gd name="T3" fmla="*/ 0 h 1061"/>
                <a:gd name="T4" fmla="*/ 267 w 269"/>
                <a:gd name="T5" fmla="*/ 0 h 1061"/>
                <a:gd name="T6" fmla="*/ 266 w 269"/>
                <a:gd name="T7" fmla="*/ 0 h 1061"/>
                <a:gd name="T8" fmla="*/ 262 w 269"/>
                <a:gd name="T9" fmla="*/ 1 h 1061"/>
                <a:gd name="T10" fmla="*/ 256 w 269"/>
                <a:gd name="T11" fmla="*/ 2 h 1061"/>
                <a:gd name="T12" fmla="*/ 249 w 269"/>
                <a:gd name="T13" fmla="*/ 3 h 1061"/>
                <a:gd name="T14" fmla="*/ 240 w 269"/>
                <a:gd name="T15" fmla="*/ 5 h 1061"/>
                <a:gd name="T16" fmla="*/ 229 w 269"/>
                <a:gd name="T17" fmla="*/ 6 h 1061"/>
                <a:gd name="T18" fmla="*/ 216 w 269"/>
                <a:gd name="T19" fmla="*/ 8 h 1061"/>
                <a:gd name="T20" fmla="*/ 202 w 269"/>
                <a:gd name="T21" fmla="*/ 9 h 1061"/>
                <a:gd name="T22" fmla="*/ 187 w 269"/>
                <a:gd name="T23" fmla="*/ 11 h 1061"/>
                <a:gd name="T24" fmla="*/ 171 w 269"/>
                <a:gd name="T25" fmla="*/ 13 h 1061"/>
                <a:gd name="T26" fmla="*/ 153 w 269"/>
                <a:gd name="T27" fmla="*/ 16 h 1061"/>
                <a:gd name="T28" fmla="*/ 133 w 269"/>
                <a:gd name="T29" fmla="*/ 18 h 1061"/>
                <a:gd name="T30" fmla="*/ 113 w 269"/>
                <a:gd name="T31" fmla="*/ 20 h 1061"/>
                <a:gd name="T32" fmla="*/ 92 w 269"/>
                <a:gd name="T33" fmla="*/ 23 h 1061"/>
                <a:gd name="T34" fmla="*/ 71 w 269"/>
                <a:gd name="T35" fmla="*/ 25 h 1061"/>
                <a:gd name="T36" fmla="*/ 48 w 269"/>
                <a:gd name="T37" fmla="*/ 28 h 1061"/>
                <a:gd name="T38" fmla="*/ 26 w 269"/>
                <a:gd name="T39" fmla="*/ 30 h 1061"/>
                <a:gd name="T40" fmla="*/ 2 w 269"/>
                <a:gd name="T41" fmla="*/ 33 h 1061"/>
                <a:gd name="T42" fmla="*/ 0 w 269"/>
                <a:gd name="T43" fmla="*/ 33 h 1061"/>
                <a:gd name="T44" fmla="*/ 23 w 269"/>
                <a:gd name="T45" fmla="*/ 30 h 1061"/>
                <a:gd name="T46" fmla="*/ 45 w 269"/>
                <a:gd name="T47" fmla="*/ 28 h 1061"/>
                <a:gd name="T48" fmla="*/ 67 w 269"/>
                <a:gd name="T49" fmla="*/ 25 h 1061"/>
                <a:gd name="T50" fmla="*/ 88 w 269"/>
                <a:gd name="T51" fmla="*/ 23 h 1061"/>
                <a:gd name="T52" fmla="*/ 108 w 269"/>
                <a:gd name="T53" fmla="*/ 21 h 1061"/>
                <a:gd name="T54" fmla="*/ 127 w 269"/>
                <a:gd name="T55" fmla="*/ 18 h 1061"/>
                <a:gd name="T56" fmla="*/ 144 w 269"/>
                <a:gd name="T57" fmla="*/ 16 h 1061"/>
                <a:gd name="T58" fmla="*/ 163 w 269"/>
                <a:gd name="T59" fmla="*/ 14 h 1061"/>
                <a:gd name="T60" fmla="*/ 178 w 269"/>
                <a:gd name="T61" fmla="*/ 12 h 1061"/>
                <a:gd name="T62" fmla="*/ 192 w 269"/>
                <a:gd name="T63" fmla="*/ 10 h 1061"/>
                <a:gd name="T64" fmla="*/ 207 w 269"/>
                <a:gd name="T65" fmla="*/ 9 h 1061"/>
                <a:gd name="T66" fmla="*/ 218 w 269"/>
                <a:gd name="T67" fmla="*/ 7 h 1061"/>
                <a:gd name="T68" fmla="*/ 229 w 269"/>
                <a:gd name="T69" fmla="*/ 6 h 1061"/>
                <a:gd name="T70" fmla="*/ 238 w 269"/>
                <a:gd name="T71" fmla="*/ 4 h 1061"/>
                <a:gd name="T72" fmla="*/ 245 w 269"/>
                <a:gd name="T73" fmla="*/ 3 h 1061"/>
                <a:gd name="T74" fmla="*/ 250 w 269"/>
                <a:gd name="T75" fmla="*/ 3 h 1061"/>
                <a:gd name="T76" fmla="*/ 253 w 269"/>
                <a:gd name="T77" fmla="*/ 2 h 1061"/>
                <a:gd name="T78" fmla="*/ 256 w 269"/>
                <a:gd name="T79" fmla="*/ 1 h 1061"/>
                <a:gd name="T80" fmla="*/ 256 w 269"/>
                <a:gd name="T81" fmla="*/ 1 h 1061"/>
                <a:gd name="T82" fmla="*/ 255 w 269"/>
                <a:gd name="T83" fmla="*/ 1 h 1061"/>
                <a:gd name="T84" fmla="*/ 266 w 269"/>
                <a:gd name="T85" fmla="*/ 0 h 10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9" h="1061">
                  <a:moveTo>
                    <a:pt x="266" y="0"/>
                  </a:moveTo>
                  <a:lnTo>
                    <a:pt x="269" y="4"/>
                  </a:lnTo>
                  <a:lnTo>
                    <a:pt x="267" y="14"/>
                  </a:lnTo>
                  <a:lnTo>
                    <a:pt x="266" y="31"/>
                  </a:lnTo>
                  <a:lnTo>
                    <a:pt x="262" y="54"/>
                  </a:lnTo>
                  <a:lnTo>
                    <a:pt x="256" y="85"/>
                  </a:lnTo>
                  <a:lnTo>
                    <a:pt x="249" y="119"/>
                  </a:lnTo>
                  <a:lnTo>
                    <a:pt x="240" y="161"/>
                  </a:lnTo>
                  <a:lnTo>
                    <a:pt x="229" y="208"/>
                  </a:lnTo>
                  <a:lnTo>
                    <a:pt x="216" y="261"/>
                  </a:lnTo>
                  <a:lnTo>
                    <a:pt x="202" y="317"/>
                  </a:lnTo>
                  <a:lnTo>
                    <a:pt x="187" y="378"/>
                  </a:lnTo>
                  <a:lnTo>
                    <a:pt x="171" y="444"/>
                  </a:lnTo>
                  <a:lnTo>
                    <a:pt x="153" y="512"/>
                  </a:lnTo>
                  <a:lnTo>
                    <a:pt x="133" y="585"/>
                  </a:lnTo>
                  <a:lnTo>
                    <a:pt x="113" y="659"/>
                  </a:lnTo>
                  <a:lnTo>
                    <a:pt x="92" y="737"/>
                  </a:lnTo>
                  <a:lnTo>
                    <a:pt x="71" y="816"/>
                  </a:lnTo>
                  <a:lnTo>
                    <a:pt x="48" y="898"/>
                  </a:lnTo>
                  <a:lnTo>
                    <a:pt x="26" y="979"/>
                  </a:lnTo>
                  <a:lnTo>
                    <a:pt x="2" y="1061"/>
                  </a:lnTo>
                  <a:lnTo>
                    <a:pt x="0" y="1061"/>
                  </a:lnTo>
                  <a:lnTo>
                    <a:pt x="23" y="981"/>
                  </a:lnTo>
                  <a:lnTo>
                    <a:pt x="45" y="903"/>
                  </a:lnTo>
                  <a:lnTo>
                    <a:pt x="67" y="825"/>
                  </a:lnTo>
                  <a:lnTo>
                    <a:pt x="88" y="749"/>
                  </a:lnTo>
                  <a:lnTo>
                    <a:pt x="108" y="675"/>
                  </a:lnTo>
                  <a:lnTo>
                    <a:pt x="127" y="603"/>
                  </a:lnTo>
                  <a:lnTo>
                    <a:pt x="144" y="534"/>
                  </a:lnTo>
                  <a:lnTo>
                    <a:pt x="163" y="467"/>
                  </a:lnTo>
                  <a:lnTo>
                    <a:pt x="178" y="405"/>
                  </a:lnTo>
                  <a:lnTo>
                    <a:pt x="192" y="346"/>
                  </a:lnTo>
                  <a:lnTo>
                    <a:pt x="207" y="291"/>
                  </a:lnTo>
                  <a:lnTo>
                    <a:pt x="218" y="243"/>
                  </a:lnTo>
                  <a:lnTo>
                    <a:pt x="229" y="197"/>
                  </a:lnTo>
                  <a:lnTo>
                    <a:pt x="238" y="157"/>
                  </a:lnTo>
                  <a:lnTo>
                    <a:pt x="245" y="125"/>
                  </a:lnTo>
                  <a:lnTo>
                    <a:pt x="250" y="96"/>
                  </a:lnTo>
                  <a:lnTo>
                    <a:pt x="253" y="72"/>
                  </a:lnTo>
                  <a:lnTo>
                    <a:pt x="256" y="56"/>
                  </a:lnTo>
                  <a:lnTo>
                    <a:pt x="256" y="47"/>
                  </a:lnTo>
                  <a:lnTo>
                    <a:pt x="255" y="4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DA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5" name="Freeform 92"/>
            <p:cNvSpPr>
              <a:spLocks/>
            </p:cNvSpPr>
            <p:nvPr/>
          </p:nvSpPr>
          <p:spPr bwMode="auto">
            <a:xfrm>
              <a:off x="2166" y="1529"/>
              <a:ext cx="257" cy="509"/>
            </a:xfrm>
            <a:custGeom>
              <a:avLst/>
              <a:gdLst>
                <a:gd name="T0" fmla="*/ 1 w 257"/>
                <a:gd name="T1" fmla="*/ 31 h 1019"/>
                <a:gd name="T2" fmla="*/ 24 w 257"/>
                <a:gd name="T3" fmla="*/ 29 h 1019"/>
                <a:gd name="T4" fmla="*/ 46 w 257"/>
                <a:gd name="T5" fmla="*/ 26 h 1019"/>
                <a:gd name="T6" fmla="*/ 68 w 257"/>
                <a:gd name="T7" fmla="*/ 24 h 1019"/>
                <a:gd name="T8" fmla="*/ 89 w 257"/>
                <a:gd name="T9" fmla="*/ 22 h 1019"/>
                <a:gd name="T10" fmla="*/ 109 w 257"/>
                <a:gd name="T11" fmla="*/ 19 h 1019"/>
                <a:gd name="T12" fmla="*/ 128 w 257"/>
                <a:gd name="T13" fmla="*/ 17 h 1019"/>
                <a:gd name="T14" fmla="*/ 145 w 257"/>
                <a:gd name="T15" fmla="*/ 15 h 1019"/>
                <a:gd name="T16" fmla="*/ 164 w 257"/>
                <a:gd name="T17" fmla="*/ 13 h 1019"/>
                <a:gd name="T18" fmla="*/ 179 w 257"/>
                <a:gd name="T19" fmla="*/ 11 h 1019"/>
                <a:gd name="T20" fmla="*/ 193 w 257"/>
                <a:gd name="T21" fmla="*/ 9 h 1019"/>
                <a:gd name="T22" fmla="*/ 208 w 257"/>
                <a:gd name="T23" fmla="*/ 7 h 1019"/>
                <a:gd name="T24" fmla="*/ 219 w 257"/>
                <a:gd name="T25" fmla="*/ 6 h 1019"/>
                <a:gd name="T26" fmla="*/ 230 w 257"/>
                <a:gd name="T27" fmla="*/ 4 h 1019"/>
                <a:gd name="T28" fmla="*/ 239 w 257"/>
                <a:gd name="T29" fmla="*/ 3 h 1019"/>
                <a:gd name="T30" fmla="*/ 246 w 257"/>
                <a:gd name="T31" fmla="*/ 2 h 1019"/>
                <a:gd name="T32" fmla="*/ 251 w 257"/>
                <a:gd name="T33" fmla="*/ 1 h 1019"/>
                <a:gd name="T34" fmla="*/ 254 w 257"/>
                <a:gd name="T35" fmla="*/ 0 h 1019"/>
                <a:gd name="T36" fmla="*/ 257 w 257"/>
                <a:gd name="T37" fmla="*/ 0 h 1019"/>
                <a:gd name="T38" fmla="*/ 257 w 257"/>
                <a:gd name="T39" fmla="*/ 0 h 1019"/>
                <a:gd name="T40" fmla="*/ 256 w 257"/>
                <a:gd name="T41" fmla="*/ 0 h 1019"/>
                <a:gd name="T42" fmla="*/ 243 w 257"/>
                <a:gd name="T43" fmla="*/ 1 h 1019"/>
                <a:gd name="T44" fmla="*/ 244 w 257"/>
                <a:gd name="T45" fmla="*/ 1 h 1019"/>
                <a:gd name="T46" fmla="*/ 243 w 257"/>
                <a:gd name="T47" fmla="*/ 1 h 1019"/>
                <a:gd name="T48" fmla="*/ 241 w 257"/>
                <a:gd name="T49" fmla="*/ 2 h 1019"/>
                <a:gd name="T50" fmla="*/ 237 w 257"/>
                <a:gd name="T51" fmla="*/ 3 h 1019"/>
                <a:gd name="T52" fmla="*/ 232 w 257"/>
                <a:gd name="T53" fmla="*/ 4 h 1019"/>
                <a:gd name="T54" fmla="*/ 225 w 257"/>
                <a:gd name="T55" fmla="*/ 5 h 1019"/>
                <a:gd name="T56" fmla="*/ 215 w 257"/>
                <a:gd name="T57" fmla="*/ 6 h 1019"/>
                <a:gd name="T58" fmla="*/ 203 w 257"/>
                <a:gd name="T59" fmla="*/ 8 h 1019"/>
                <a:gd name="T60" fmla="*/ 191 w 257"/>
                <a:gd name="T61" fmla="*/ 9 h 1019"/>
                <a:gd name="T62" fmla="*/ 176 w 257"/>
                <a:gd name="T63" fmla="*/ 11 h 1019"/>
                <a:gd name="T64" fmla="*/ 161 w 257"/>
                <a:gd name="T65" fmla="*/ 13 h 1019"/>
                <a:gd name="T66" fmla="*/ 144 w 257"/>
                <a:gd name="T67" fmla="*/ 15 h 1019"/>
                <a:gd name="T68" fmla="*/ 126 w 257"/>
                <a:gd name="T69" fmla="*/ 17 h 1019"/>
                <a:gd name="T70" fmla="*/ 107 w 257"/>
                <a:gd name="T71" fmla="*/ 19 h 1019"/>
                <a:gd name="T72" fmla="*/ 87 w 257"/>
                <a:gd name="T73" fmla="*/ 22 h 1019"/>
                <a:gd name="T74" fmla="*/ 66 w 257"/>
                <a:gd name="T75" fmla="*/ 24 h 1019"/>
                <a:gd name="T76" fmla="*/ 45 w 257"/>
                <a:gd name="T77" fmla="*/ 26 h 1019"/>
                <a:gd name="T78" fmla="*/ 22 w 257"/>
                <a:gd name="T79" fmla="*/ 29 h 1019"/>
                <a:gd name="T80" fmla="*/ 0 w 257"/>
                <a:gd name="T81" fmla="*/ 31 h 1019"/>
                <a:gd name="T82" fmla="*/ 1 w 257"/>
                <a:gd name="T83" fmla="*/ 31 h 10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7" h="1019">
                  <a:moveTo>
                    <a:pt x="1" y="1019"/>
                  </a:moveTo>
                  <a:lnTo>
                    <a:pt x="24" y="939"/>
                  </a:lnTo>
                  <a:lnTo>
                    <a:pt x="46" y="861"/>
                  </a:lnTo>
                  <a:lnTo>
                    <a:pt x="68" y="783"/>
                  </a:lnTo>
                  <a:lnTo>
                    <a:pt x="89" y="707"/>
                  </a:lnTo>
                  <a:lnTo>
                    <a:pt x="109" y="633"/>
                  </a:lnTo>
                  <a:lnTo>
                    <a:pt x="128" y="561"/>
                  </a:lnTo>
                  <a:lnTo>
                    <a:pt x="145" y="492"/>
                  </a:lnTo>
                  <a:lnTo>
                    <a:pt x="164" y="425"/>
                  </a:lnTo>
                  <a:lnTo>
                    <a:pt x="179" y="363"/>
                  </a:lnTo>
                  <a:lnTo>
                    <a:pt x="193" y="304"/>
                  </a:lnTo>
                  <a:lnTo>
                    <a:pt x="208" y="249"/>
                  </a:lnTo>
                  <a:lnTo>
                    <a:pt x="219" y="201"/>
                  </a:lnTo>
                  <a:lnTo>
                    <a:pt x="230" y="155"/>
                  </a:lnTo>
                  <a:lnTo>
                    <a:pt x="239" y="115"/>
                  </a:lnTo>
                  <a:lnTo>
                    <a:pt x="246" y="83"/>
                  </a:lnTo>
                  <a:lnTo>
                    <a:pt x="251" y="54"/>
                  </a:lnTo>
                  <a:lnTo>
                    <a:pt x="254" y="30"/>
                  </a:lnTo>
                  <a:lnTo>
                    <a:pt x="257" y="14"/>
                  </a:lnTo>
                  <a:lnTo>
                    <a:pt x="257" y="5"/>
                  </a:lnTo>
                  <a:lnTo>
                    <a:pt x="256" y="0"/>
                  </a:lnTo>
                  <a:lnTo>
                    <a:pt x="243" y="45"/>
                  </a:lnTo>
                  <a:lnTo>
                    <a:pt x="244" y="50"/>
                  </a:lnTo>
                  <a:lnTo>
                    <a:pt x="243" y="61"/>
                  </a:lnTo>
                  <a:lnTo>
                    <a:pt x="241" y="77"/>
                  </a:lnTo>
                  <a:lnTo>
                    <a:pt x="237" y="103"/>
                  </a:lnTo>
                  <a:lnTo>
                    <a:pt x="232" y="132"/>
                  </a:lnTo>
                  <a:lnTo>
                    <a:pt x="225" y="168"/>
                  </a:lnTo>
                  <a:lnTo>
                    <a:pt x="215" y="210"/>
                  </a:lnTo>
                  <a:lnTo>
                    <a:pt x="203" y="257"/>
                  </a:lnTo>
                  <a:lnTo>
                    <a:pt x="191" y="307"/>
                  </a:lnTo>
                  <a:lnTo>
                    <a:pt x="176" y="365"/>
                  </a:lnTo>
                  <a:lnTo>
                    <a:pt x="161" y="427"/>
                  </a:lnTo>
                  <a:lnTo>
                    <a:pt x="144" y="492"/>
                  </a:lnTo>
                  <a:lnTo>
                    <a:pt x="126" y="561"/>
                  </a:lnTo>
                  <a:lnTo>
                    <a:pt x="107" y="631"/>
                  </a:lnTo>
                  <a:lnTo>
                    <a:pt x="87" y="706"/>
                  </a:lnTo>
                  <a:lnTo>
                    <a:pt x="66" y="782"/>
                  </a:lnTo>
                  <a:lnTo>
                    <a:pt x="45" y="860"/>
                  </a:lnTo>
                  <a:lnTo>
                    <a:pt x="22" y="939"/>
                  </a:lnTo>
                  <a:lnTo>
                    <a:pt x="0" y="1017"/>
                  </a:lnTo>
                  <a:lnTo>
                    <a:pt x="1" y="1019"/>
                  </a:lnTo>
                  <a:close/>
                </a:path>
              </a:pathLst>
            </a:custGeom>
            <a:solidFill>
              <a:srgbClr val="45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6" name="Freeform 93"/>
            <p:cNvSpPr>
              <a:spLocks/>
            </p:cNvSpPr>
            <p:nvPr/>
          </p:nvSpPr>
          <p:spPr bwMode="auto">
            <a:xfrm>
              <a:off x="2164" y="1551"/>
              <a:ext cx="246" cy="487"/>
            </a:xfrm>
            <a:custGeom>
              <a:avLst/>
              <a:gdLst>
                <a:gd name="T0" fmla="*/ 245 w 246"/>
                <a:gd name="T1" fmla="*/ 0 h 972"/>
                <a:gd name="T2" fmla="*/ 246 w 246"/>
                <a:gd name="T3" fmla="*/ 1 h 972"/>
                <a:gd name="T4" fmla="*/ 245 w 246"/>
                <a:gd name="T5" fmla="*/ 1 h 972"/>
                <a:gd name="T6" fmla="*/ 243 w 246"/>
                <a:gd name="T7" fmla="*/ 1 h 972"/>
                <a:gd name="T8" fmla="*/ 239 w 246"/>
                <a:gd name="T9" fmla="*/ 2 h 972"/>
                <a:gd name="T10" fmla="*/ 234 w 246"/>
                <a:gd name="T11" fmla="*/ 3 h 972"/>
                <a:gd name="T12" fmla="*/ 227 w 246"/>
                <a:gd name="T13" fmla="*/ 4 h 972"/>
                <a:gd name="T14" fmla="*/ 217 w 246"/>
                <a:gd name="T15" fmla="*/ 6 h 972"/>
                <a:gd name="T16" fmla="*/ 205 w 246"/>
                <a:gd name="T17" fmla="*/ 7 h 972"/>
                <a:gd name="T18" fmla="*/ 193 w 246"/>
                <a:gd name="T19" fmla="*/ 9 h 972"/>
                <a:gd name="T20" fmla="*/ 178 w 246"/>
                <a:gd name="T21" fmla="*/ 10 h 972"/>
                <a:gd name="T22" fmla="*/ 163 w 246"/>
                <a:gd name="T23" fmla="*/ 12 h 972"/>
                <a:gd name="T24" fmla="*/ 146 w 246"/>
                <a:gd name="T25" fmla="*/ 14 h 972"/>
                <a:gd name="T26" fmla="*/ 128 w 246"/>
                <a:gd name="T27" fmla="*/ 17 h 972"/>
                <a:gd name="T28" fmla="*/ 109 w 246"/>
                <a:gd name="T29" fmla="*/ 19 h 972"/>
                <a:gd name="T30" fmla="*/ 89 w 246"/>
                <a:gd name="T31" fmla="*/ 21 h 972"/>
                <a:gd name="T32" fmla="*/ 68 w 246"/>
                <a:gd name="T33" fmla="*/ 24 h 972"/>
                <a:gd name="T34" fmla="*/ 47 w 246"/>
                <a:gd name="T35" fmla="*/ 26 h 972"/>
                <a:gd name="T36" fmla="*/ 24 w 246"/>
                <a:gd name="T37" fmla="*/ 28 h 972"/>
                <a:gd name="T38" fmla="*/ 2 w 246"/>
                <a:gd name="T39" fmla="*/ 31 h 972"/>
                <a:gd name="T40" fmla="*/ 0 w 246"/>
                <a:gd name="T41" fmla="*/ 31 h 972"/>
                <a:gd name="T42" fmla="*/ 22 w 246"/>
                <a:gd name="T43" fmla="*/ 29 h 972"/>
                <a:gd name="T44" fmla="*/ 43 w 246"/>
                <a:gd name="T45" fmla="*/ 26 h 972"/>
                <a:gd name="T46" fmla="*/ 64 w 246"/>
                <a:gd name="T47" fmla="*/ 24 h 972"/>
                <a:gd name="T48" fmla="*/ 84 w 246"/>
                <a:gd name="T49" fmla="*/ 22 h 972"/>
                <a:gd name="T50" fmla="*/ 102 w 246"/>
                <a:gd name="T51" fmla="*/ 19 h 972"/>
                <a:gd name="T52" fmla="*/ 121 w 246"/>
                <a:gd name="T53" fmla="*/ 17 h 972"/>
                <a:gd name="T54" fmla="*/ 137 w 246"/>
                <a:gd name="T55" fmla="*/ 15 h 972"/>
                <a:gd name="T56" fmla="*/ 153 w 246"/>
                <a:gd name="T57" fmla="*/ 13 h 972"/>
                <a:gd name="T58" fmla="*/ 169 w 246"/>
                <a:gd name="T59" fmla="*/ 12 h 972"/>
                <a:gd name="T60" fmla="*/ 181 w 246"/>
                <a:gd name="T61" fmla="*/ 10 h 972"/>
                <a:gd name="T62" fmla="*/ 194 w 246"/>
                <a:gd name="T63" fmla="*/ 8 h 972"/>
                <a:gd name="T64" fmla="*/ 204 w 246"/>
                <a:gd name="T65" fmla="*/ 7 h 972"/>
                <a:gd name="T66" fmla="*/ 214 w 246"/>
                <a:gd name="T67" fmla="*/ 6 h 972"/>
                <a:gd name="T68" fmla="*/ 221 w 246"/>
                <a:gd name="T69" fmla="*/ 5 h 972"/>
                <a:gd name="T70" fmla="*/ 227 w 246"/>
                <a:gd name="T71" fmla="*/ 4 h 972"/>
                <a:gd name="T72" fmla="*/ 229 w 246"/>
                <a:gd name="T73" fmla="*/ 3 h 972"/>
                <a:gd name="T74" fmla="*/ 232 w 246"/>
                <a:gd name="T75" fmla="*/ 2 h 972"/>
                <a:gd name="T76" fmla="*/ 232 w 246"/>
                <a:gd name="T77" fmla="*/ 2 h 972"/>
                <a:gd name="T78" fmla="*/ 231 w 246"/>
                <a:gd name="T79" fmla="*/ 2 h 972"/>
                <a:gd name="T80" fmla="*/ 245 w 246"/>
                <a:gd name="T81" fmla="*/ 0 h 9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6" h="972">
                  <a:moveTo>
                    <a:pt x="245" y="0"/>
                  </a:moveTo>
                  <a:lnTo>
                    <a:pt x="246" y="5"/>
                  </a:lnTo>
                  <a:lnTo>
                    <a:pt x="245" y="16"/>
                  </a:lnTo>
                  <a:lnTo>
                    <a:pt x="243" y="32"/>
                  </a:lnTo>
                  <a:lnTo>
                    <a:pt x="239" y="58"/>
                  </a:lnTo>
                  <a:lnTo>
                    <a:pt x="234" y="87"/>
                  </a:lnTo>
                  <a:lnTo>
                    <a:pt x="227" y="123"/>
                  </a:lnTo>
                  <a:lnTo>
                    <a:pt x="217" y="165"/>
                  </a:lnTo>
                  <a:lnTo>
                    <a:pt x="205" y="212"/>
                  </a:lnTo>
                  <a:lnTo>
                    <a:pt x="193" y="262"/>
                  </a:lnTo>
                  <a:lnTo>
                    <a:pt x="178" y="320"/>
                  </a:lnTo>
                  <a:lnTo>
                    <a:pt x="163" y="382"/>
                  </a:lnTo>
                  <a:lnTo>
                    <a:pt x="146" y="447"/>
                  </a:lnTo>
                  <a:lnTo>
                    <a:pt x="128" y="516"/>
                  </a:lnTo>
                  <a:lnTo>
                    <a:pt x="109" y="586"/>
                  </a:lnTo>
                  <a:lnTo>
                    <a:pt x="89" y="661"/>
                  </a:lnTo>
                  <a:lnTo>
                    <a:pt x="68" y="737"/>
                  </a:lnTo>
                  <a:lnTo>
                    <a:pt x="47" y="815"/>
                  </a:lnTo>
                  <a:lnTo>
                    <a:pt x="24" y="894"/>
                  </a:lnTo>
                  <a:lnTo>
                    <a:pt x="2" y="972"/>
                  </a:lnTo>
                  <a:lnTo>
                    <a:pt x="0" y="972"/>
                  </a:lnTo>
                  <a:lnTo>
                    <a:pt x="22" y="896"/>
                  </a:lnTo>
                  <a:lnTo>
                    <a:pt x="43" y="822"/>
                  </a:lnTo>
                  <a:lnTo>
                    <a:pt x="64" y="748"/>
                  </a:lnTo>
                  <a:lnTo>
                    <a:pt x="84" y="675"/>
                  </a:lnTo>
                  <a:lnTo>
                    <a:pt x="102" y="605"/>
                  </a:lnTo>
                  <a:lnTo>
                    <a:pt x="121" y="538"/>
                  </a:lnTo>
                  <a:lnTo>
                    <a:pt x="137" y="472"/>
                  </a:lnTo>
                  <a:lnTo>
                    <a:pt x="153" y="411"/>
                  </a:lnTo>
                  <a:lnTo>
                    <a:pt x="169" y="353"/>
                  </a:lnTo>
                  <a:lnTo>
                    <a:pt x="181" y="299"/>
                  </a:lnTo>
                  <a:lnTo>
                    <a:pt x="194" y="248"/>
                  </a:lnTo>
                  <a:lnTo>
                    <a:pt x="204" y="204"/>
                  </a:lnTo>
                  <a:lnTo>
                    <a:pt x="214" y="165"/>
                  </a:lnTo>
                  <a:lnTo>
                    <a:pt x="221" y="130"/>
                  </a:lnTo>
                  <a:lnTo>
                    <a:pt x="227" y="101"/>
                  </a:lnTo>
                  <a:lnTo>
                    <a:pt x="229" y="80"/>
                  </a:lnTo>
                  <a:lnTo>
                    <a:pt x="232" y="63"/>
                  </a:lnTo>
                  <a:lnTo>
                    <a:pt x="232" y="52"/>
                  </a:lnTo>
                  <a:lnTo>
                    <a:pt x="231" y="4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4DB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7" name="Freeform 94"/>
            <p:cNvSpPr>
              <a:spLocks/>
            </p:cNvSpPr>
            <p:nvPr/>
          </p:nvSpPr>
          <p:spPr bwMode="auto">
            <a:xfrm>
              <a:off x="2163" y="1576"/>
              <a:ext cx="233" cy="462"/>
            </a:xfrm>
            <a:custGeom>
              <a:avLst/>
              <a:gdLst>
                <a:gd name="T0" fmla="*/ 1 w 233"/>
                <a:gd name="T1" fmla="*/ 29 h 923"/>
                <a:gd name="T2" fmla="*/ 23 w 233"/>
                <a:gd name="T3" fmla="*/ 27 h 923"/>
                <a:gd name="T4" fmla="*/ 44 w 233"/>
                <a:gd name="T5" fmla="*/ 25 h 923"/>
                <a:gd name="T6" fmla="*/ 65 w 233"/>
                <a:gd name="T7" fmla="*/ 22 h 923"/>
                <a:gd name="T8" fmla="*/ 85 w 233"/>
                <a:gd name="T9" fmla="*/ 20 h 923"/>
                <a:gd name="T10" fmla="*/ 103 w 233"/>
                <a:gd name="T11" fmla="*/ 18 h 923"/>
                <a:gd name="T12" fmla="*/ 122 w 233"/>
                <a:gd name="T13" fmla="*/ 16 h 923"/>
                <a:gd name="T14" fmla="*/ 138 w 233"/>
                <a:gd name="T15" fmla="*/ 14 h 923"/>
                <a:gd name="T16" fmla="*/ 154 w 233"/>
                <a:gd name="T17" fmla="*/ 12 h 923"/>
                <a:gd name="T18" fmla="*/ 170 w 233"/>
                <a:gd name="T19" fmla="*/ 10 h 923"/>
                <a:gd name="T20" fmla="*/ 182 w 233"/>
                <a:gd name="T21" fmla="*/ 8 h 923"/>
                <a:gd name="T22" fmla="*/ 195 w 233"/>
                <a:gd name="T23" fmla="*/ 7 h 923"/>
                <a:gd name="T24" fmla="*/ 205 w 233"/>
                <a:gd name="T25" fmla="*/ 5 h 923"/>
                <a:gd name="T26" fmla="*/ 215 w 233"/>
                <a:gd name="T27" fmla="*/ 4 h 923"/>
                <a:gd name="T28" fmla="*/ 222 w 233"/>
                <a:gd name="T29" fmla="*/ 3 h 923"/>
                <a:gd name="T30" fmla="*/ 228 w 233"/>
                <a:gd name="T31" fmla="*/ 2 h 923"/>
                <a:gd name="T32" fmla="*/ 230 w 233"/>
                <a:gd name="T33" fmla="*/ 1 h 923"/>
                <a:gd name="T34" fmla="*/ 233 w 233"/>
                <a:gd name="T35" fmla="*/ 1 h 923"/>
                <a:gd name="T36" fmla="*/ 233 w 233"/>
                <a:gd name="T37" fmla="*/ 1 h 923"/>
                <a:gd name="T38" fmla="*/ 232 w 233"/>
                <a:gd name="T39" fmla="*/ 0 h 923"/>
                <a:gd name="T40" fmla="*/ 218 w 233"/>
                <a:gd name="T41" fmla="*/ 2 h 923"/>
                <a:gd name="T42" fmla="*/ 219 w 233"/>
                <a:gd name="T43" fmla="*/ 2 h 923"/>
                <a:gd name="T44" fmla="*/ 218 w 233"/>
                <a:gd name="T45" fmla="*/ 3 h 923"/>
                <a:gd name="T46" fmla="*/ 216 w 233"/>
                <a:gd name="T47" fmla="*/ 3 h 923"/>
                <a:gd name="T48" fmla="*/ 212 w 233"/>
                <a:gd name="T49" fmla="*/ 4 h 923"/>
                <a:gd name="T50" fmla="*/ 206 w 233"/>
                <a:gd name="T51" fmla="*/ 5 h 923"/>
                <a:gd name="T52" fmla="*/ 198 w 233"/>
                <a:gd name="T53" fmla="*/ 6 h 923"/>
                <a:gd name="T54" fmla="*/ 188 w 233"/>
                <a:gd name="T55" fmla="*/ 7 h 923"/>
                <a:gd name="T56" fmla="*/ 178 w 233"/>
                <a:gd name="T57" fmla="*/ 9 h 923"/>
                <a:gd name="T58" fmla="*/ 165 w 233"/>
                <a:gd name="T59" fmla="*/ 10 h 923"/>
                <a:gd name="T60" fmla="*/ 151 w 233"/>
                <a:gd name="T61" fmla="*/ 12 h 923"/>
                <a:gd name="T62" fmla="*/ 136 w 233"/>
                <a:gd name="T63" fmla="*/ 14 h 923"/>
                <a:gd name="T64" fmla="*/ 119 w 233"/>
                <a:gd name="T65" fmla="*/ 16 h 923"/>
                <a:gd name="T66" fmla="*/ 100 w 233"/>
                <a:gd name="T67" fmla="*/ 18 h 923"/>
                <a:gd name="T68" fmla="*/ 82 w 233"/>
                <a:gd name="T69" fmla="*/ 20 h 923"/>
                <a:gd name="T70" fmla="*/ 62 w 233"/>
                <a:gd name="T71" fmla="*/ 22 h 923"/>
                <a:gd name="T72" fmla="*/ 42 w 233"/>
                <a:gd name="T73" fmla="*/ 25 h 923"/>
                <a:gd name="T74" fmla="*/ 21 w 233"/>
                <a:gd name="T75" fmla="*/ 27 h 923"/>
                <a:gd name="T76" fmla="*/ 0 w 233"/>
                <a:gd name="T77" fmla="*/ 29 h 923"/>
                <a:gd name="T78" fmla="*/ 1 w 233"/>
                <a:gd name="T79" fmla="*/ 29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3" h="923">
                  <a:moveTo>
                    <a:pt x="1" y="923"/>
                  </a:moveTo>
                  <a:lnTo>
                    <a:pt x="23" y="847"/>
                  </a:lnTo>
                  <a:lnTo>
                    <a:pt x="44" y="773"/>
                  </a:lnTo>
                  <a:lnTo>
                    <a:pt x="65" y="699"/>
                  </a:lnTo>
                  <a:lnTo>
                    <a:pt x="85" y="626"/>
                  </a:lnTo>
                  <a:lnTo>
                    <a:pt x="103" y="556"/>
                  </a:lnTo>
                  <a:lnTo>
                    <a:pt x="122" y="489"/>
                  </a:lnTo>
                  <a:lnTo>
                    <a:pt x="138" y="423"/>
                  </a:lnTo>
                  <a:lnTo>
                    <a:pt x="154" y="362"/>
                  </a:lnTo>
                  <a:lnTo>
                    <a:pt x="170" y="304"/>
                  </a:lnTo>
                  <a:lnTo>
                    <a:pt x="182" y="250"/>
                  </a:lnTo>
                  <a:lnTo>
                    <a:pt x="195" y="199"/>
                  </a:lnTo>
                  <a:lnTo>
                    <a:pt x="205" y="155"/>
                  </a:lnTo>
                  <a:lnTo>
                    <a:pt x="215" y="116"/>
                  </a:lnTo>
                  <a:lnTo>
                    <a:pt x="222" y="81"/>
                  </a:lnTo>
                  <a:lnTo>
                    <a:pt x="228" y="52"/>
                  </a:lnTo>
                  <a:lnTo>
                    <a:pt x="230" y="31"/>
                  </a:lnTo>
                  <a:lnTo>
                    <a:pt x="233" y="14"/>
                  </a:lnTo>
                  <a:lnTo>
                    <a:pt x="233" y="3"/>
                  </a:lnTo>
                  <a:lnTo>
                    <a:pt x="232" y="0"/>
                  </a:lnTo>
                  <a:lnTo>
                    <a:pt x="218" y="50"/>
                  </a:lnTo>
                  <a:lnTo>
                    <a:pt x="219" y="54"/>
                  </a:lnTo>
                  <a:lnTo>
                    <a:pt x="218" y="65"/>
                  </a:lnTo>
                  <a:lnTo>
                    <a:pt x="216" y="83"/>
                  </a:lnTo>
                  <a:lnTo>
                    <a:pt x="212" y="107"/>
                  </a:lnTo>
                  <a:lnTo>
                    <a:pt x="206" y="136"/>
                  </a:lnTo>
                  <a:lnTo>
                    <a:pt x="198" y="172"/>
                  </a:lnTo>
                  <a:lnTo>
                    <a:pt x="188" y="213"/>
                  </a:lnTo>
                  <a:lnTo>
                    <a:pt x="178" y="259"/>
                  </a:lnTo>
                  <a:lnTo>
                    <a:pt x="165" y="311"/>
                  </a:lnTo>
                  <a:lnTo>
                    <a:pt x="151" y="367"/>
                  </a:lnTo>
                  <a:lnTo>
                    <a:pt x="136" y="427"/>
                  </a:lnTo>
                  <a:lnTo>
                    <a:pt x="119" y="490"/>
                  </a:lnTo>
                  <a:lnTo>
                    <a:pt x="100" y="557"/>
                  </a:lnTo>
                  <a:lnTo>
                    <a:pt x="82" y="628"/>
                  </a:lnTo>
                  <a:lnTo>
                    <a:pt x="62" y="700"/>
                  </a:lnTo>
                  <a:lnTo>
                    <a:pt x="42" y="773"/>
                  </a:lnTo>
                  <a:lnTo>
                    <a:pt x="21" y="847"/>
                  </a:lnTo>
                  <a:lnTo>
                    <a:pt x="0" y="923"/>
                  </a:lnTo>
                  <a:lnTo>
                    <a:pt x="1" y="923"/>
                  </a:lnTo>
                  <a:close/>
                </a:path>
              </a:pathLst>
            </a:custGeom>
            <a:solidFill>
              <a:srgbClr val="55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8" name="Freeform 95"/>
            <p:cNvSpPr>
              <a:spLocks/>
            </p:cNvSpPr>
            <p:nvPr/>
          </p:nvSpPr>
          <p:spPr bwMode="auto">
            <a:xfrm>
              <a:off x="2162" y="1601"/>
              <a:ext cx="220" cy="437"/>
            </a:xfrm>
            <a:custGeom>
              <a:avLst/>
              <a:gdLst>
                <a:gd name="T0" fmla="*/ 219 w 220"/>
                <a:gd name="T1" fmla="*/ 0 h 873"/>
                <a:gd name="T2" fmla="*/ 220 w 220"/>
                <a:gd name="T3" fmla="*/ 1 h 873"/>
                <a:gd name="T4" fmla="*/ 219 w 220"/>
                <a:gd name="T5" fmla="*/ 1 h 873"/>
                <a:gd name="T6" fmla="*/ 217 w 220"/>
                <a:gd name="T7" fmla="*/ 2 h 873"/>
                <a:gd name="T8" fmla="*/ 213 w 220"/>
                <a:gd name="T9" fmla="*/ 2 h 873"/>
                <a:gd name="T10" fmla="*/ 207 w 220"/>
                <a:gd name="T11" fmla="*/ 3 h 873"/>
                <a:gd name="T12" fmla="*/ 199 w 220"/>
                <a:gd name="T13" fmla="*/ 4 h 873"/>
                <a:gd name="T14" fmla="*/ 189 w 220"/>
                <a:gd name="T15" fmla="*/ 6 h 873"/>
                <a:gd name="T16" fmla="*/ 179 w 220"/>
                <a:gd name="T17" fmla="*/ 7 h 873"/>
                <a:gd name="T18" fmla="*/ 166 w 220"/>
                <a:gd name="T19" fmla="*/ 9 h 873"/>
                <a:gd name="T20" fmla="*/ 152 w 220"/>
                <a:gd name="T21" fmla="*/ 10 h 873"/>
                <a:gd name="T22" fmla="*/ 137 w 220"/>
                <a:gd name="T23" fmla="*/ 12 h 873"/>
                <a:gd name="T24" fmla="*/ 120 w 220"/>
                <a:gd name="T25" fmla="*/ 14 h 873"/>
                <a:gd name="T26" fmla="*/ 101 w 220"/>
                <a:gd name="T27" fmla="*/ 16 h 873"/>
                <a:gd name="T28" fmla="*/ 83 w 220"/>
                <a:gd name="T29" fmla="*/ 19 h 873"/>
                <a:gd name="T30" fmla="*/ 63 w 220"/>
                <a:gd name="T31" fmla="*/ 21 h 873"/>
                <a:gd name="T32" fmla="*/ 43 w 220"/>
                <a:gd name="T33" fmla="*/ 23 h 873"/>
                <a:gd name="T34" fmla="*/ 22 w 220"/>
                <a:gd name="T35" fmla="*/ 25 h 873"/>
                <a:gd name="T36" fmla="*/ 1 w 220"/>
                <a:gd name="T37" fmla="*/ 28 h 873"/>
                <a:gd name="T38" fmla="*/ 0 w 220"/>
                <a:gd name="T39" fmla="*/ 28 h 873"/>
                <a:gd name="T40" fmla="*/ 19 w 220"/>
                <a:gd name="T41" fmla="*/ 26 h 873"/>
                <a:gd name="T42" fmla="*/ 39 w 220"/>
                <a:gd name="T43" fmla="*/ 23 h 873"/>
                <a:gd name="T44" fmla="*/ 58 w 220"/>
                <a:gd name="T45" fmla="*/ 21 h 873"/>
                <a:gd name="T46" fmla="*/ 76 w 220"/>
                <a:gd name="T47" fmla="*/ 19 h 873"/>
                <a:gd name="T48" fmla="*/ 94 w 220"/>
                <a:gd name="T49" fmla="*/ 17 h 873"/>
                <a:gd name="T50" fmla="*/ 110 w 220"/>
                <a:gd name="T51" fmla="*/ 15 h 873"/>
                <a:gd name="T52" fmla="*/ 127 w 220"/>
                <a:gd name="T53" fmla="*/ 13 h 873"/>
                <a:gd name="T54" fmla="*/ 141 w 220"/>
                <a:gd name="T55" fmla="*/ 11 h 873"/>
                <a:gd name="T56" fmla="*/ 154 w 220"/>
                <a:gd name="T57" fmla="*/ 10 h 873"/>
                <a:gd name="T58" fmla="*/ 166 w 220"/>
                <a:gd name="T59" fmla="*/ 8 h 873"/>
                <a:gd name="T60" fmla="*/ 176 w 220"/>
                <a:gd name="T61" fmla="*/ 7 h 873"/>
                <a:gd name="T62" fmla="*/ 185 w 220"/>
                <a:gd name="T63" fmla="*/ 6 h 873"/>
                <a:gd name="T64" fmla="*/ 192 w 220"/>
                <a:gd name="T65" fmla="*/ 5 h 873"/>
                <a:gd name="T66" fmla="*/ 197 w 220"/>
                <a:gd name="T67" fmla="*/ 4 h 873"/>
                <a:gd name="T68" fmla="*/ 202 w 220"/>
                <a:gd name="T69" fmla="*/ 3 h 873"/>
                <a:gd name="T70" fmla="*/ 205 w 220"/>
                <a:gd name="T71" fmla="*/ 3 h 873"/>
                <a:gd name="T72" fmla="*/ 205 w 220"/>
                <a:gd name="T73" fmla="*/ 2 h 873"/>
                <a:gd name="T74" fmla="*/ 203 w 220"/>
                <a:gd name="T75" fmla="*/ 2 h 873"/>
                <a:gd name="T76" fmla="*/ 219 w 220"/>
                <a:gd name="T77" fmla="*/ 0 h 8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0" h="873">
                  <a:moveTo>
                    <a:pt x="219" y="0"/>
                  </a:moveTo>
                  <a:lnTo>
                    <a:pt x="220" y="4"/>
                  </a:lnTo>
                  <a:lnTo>
                    <a:pt x="219" y="15"/>
                  </a:lnTo>
                  <a:lnTo>
                    <a:pt x="217" y="33"/>
                  </a:lnTo>
                  <a:lnTo>
                    <a:pt x="213" y="57"/>
                  </a:lnTo>
                  <a:lnTo>
                    <a:pt x="207" y="86"/>
                  </a:lnTo>
                  <a:lnTo>
                    <a:pt x="199" y="122"/>
                  </a:lnTo>
                  <a:lnTo>
                    <a:pt x="189" y="163"/>
                  </a:lnTo>
                  <a:lnTo>
                    <a:pt x="179" y="209"/>
                  </a:lnTo>
                  <a:lnTo>
                    <a:pt x="166" y="261"/>
                  </a:lnTo>
                  <a:lnTo>
                    <a:pt x="152" y="317"/>
                  </a:lnTo>
                  <a:lnTo>
                    <a:pt x="137" y="377"/>
                  </a:lnTo>
                  <a:lnTo>
                    <a:pt x="120" y="440"/>
                  </a:lnTo>
                  <a:lnTo>
                    <a:pt x="101" y="507"/>
                  </a:lnTo>
                  <a:lnTo>
                    <a:pt x="83" y="578"/>
                  </a:lnTo>
                  <a:lnTo>
                    <a:pt x="63" y="650"/>
                  </a:lnTo>
                  <a:lnTo>
                    <a:pt x="43" y="723"/>
                  </a:lnTo>
                  <a:lnTo>
                    <a:pt x="22" y="797"/>
                  </a:lnTo>
                  <a:lnTo>
                    <a:pt x="1" y="873"/>
                  </a:lnTo>
                  <a:lnTo>
                    <a:pt x="0" y="871"/>
                  </a:lnTo>
                  <a:lnTo>
                    <a:pt x="19" y="801"/>
                  </a:lnTo>
                  <a:lnTo>
                    <a:pt x="39" y="732"/>
                  </a:lnTo>
                  <a:lnTo>
                    <a:pt x="58" y="663"/>
                  </a:lnTo>
                  <a:lnTo>
                    <a:pt x="76" y="596"/>
                  </a:lnTo>
                  <a:lnTo>
                    <a:pt x="94" y="531"/>
                  </a:lnTo>
                  <a:lnTo>
                    <a:pt x="110" y="468"/>
                  </a:lnTo>
                  <a:lnTo>
                    <a:pt x="127" y="408"/>
                  </a:lnTo>
                  <a:lnTo>
                    <a:pt x="141" y="352"/>
                  </a:lnTo>
                  <a:lnTo>
                    <a:pt x="154" y="299"/>
                  </a:lnTo>
                  <a:lnTo>
                    <a:pt x="166" y="250"/>
                  </a:lnTo>
                  <a:lnTo>
                    <a:pt x="176" y="207"/>
                  </a:lnTo>
                  <a:lnTo>
                    <a:pt x="185" y="169"/>
                  </a:lnTo>
                  <a:lnTo>
                    <a:pt x="192" y="134"/>
                  </a:lnTo>
                  <a:lnTo>
                    <a:pt x="197" y="107"/>
                  </a:lnTo>
                  <a:lnTo>
                    <a:pt x="202" y="86"/>
                  </a:lnTo>
                  <a:lnTo>
                    <a:pt x="205" y="69"/>
                  </a:lnTo>
                  <a:lnTo>
                    <a:pt x="205" y="58"/>
                  </a:lnTo>
                  <a:lnTo>
                    <a:pt x="203" y="5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5DB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99" name="Freeform 96"/>
            <p:cNvSpPr>
              <a:spLocks/>
            </p:cNvSpPr>
            <p:nvPr/>
          </p:nvSpPr>
          <p:spPr bwMode="auto">
            <a:xfrm>
              <a:off x="2160" y="1628"/>
              <a:ext cx="207" cy="409"/>
            </a:xfrm>
            <a:custGeom>
              <a:avLst/>
              <a:gdLst>
                <a:gd name="T0" fmla="*/ 2 w 207"/>
                <a:gd name="T1" fmla="*/ 26 h 816"/>
                <a:gd name="T2" fmla="*/ 21 w 207"/>
                <a:gd name="T3" fmla="*/ 24 h 816"/>
                <a:gd name="T4" fmla="*/ 41 w 207"/>
                <a:gd name="T5" fmla="*/ 22 h 816"/>
                <a:gd name="T6" fmla="*/ 60 w 207"/>
                <a:gd name="T7" fmla="*/ 20 h 816"/>
                <a:gd name="T8" fmla="*/ 78 w 207"/>
                <a:gd name="T9" fmla="*/ 17 h 816"/>
                <a:gd name="T10" fmla="*/ 96 w 207"/>
                <a:gd name="T11" fmla="*/ 15 h 816"/>
                <a:gd name="T12" fmla="*/ 112 w 207"/>
                <a:gd name="T13" fmla="*/ 13 h 816"/>
                <a:gd name="T14" fmla="*/ 129 w 207"/>
                <a:gd name="T15" fmla="*/ 12 h 816"/>
                <a:gd name="T16" fmla="*/ 143 w 207"/>
                <a:gd name="T17" fmla="*/ 10 h 816"/>
                <a:gd name="T18" fmla="*/ 156 w 207"/>
                <a:gd name="T19" fmla="*/ 8 h 816"/>
                <a:gd name="T20" fmla="*/ 168 w 207"/>
                <a:gd name="T21" fmla="*/ 7 h 816"/>
                <a:gd name="T22" fmla="*/ 178 w 207"/>
                <a:gd name="T23" fmla="*/ 5 h 816"/>
                <a:gd name="T24" fmla="*/ 187 w 207"/>
                <a:gd name="T25" fmla="*/ 4 h 816"/>
                <a:gd name="T26" fmla="*/ 194 w 207"/>
                <a:gd name="T27" fmla="*/ 3 h 816"/>
                <a:gd name="T28" fmla="*/ 199 w 207"/>
                <a:gd name="T29" fmla="*/ 2 h 816"/>
                <a:gd name="T30" fmla="*/ 204 w 207"/>
                <a:gd name="T31" fmla="*/ 1 h 816"/>
                <a:gd name="T32" fmla="*/ 207 w 207"/>
                <a:gd name="T33" fmla="*/ 1 h 816"/>
                <a:gd name="T34" fmla="*/ 207 w 207"/>
                <a:gd name="T35" fmla="*/ 1 h 816"/>
                <a:gd name="T36" fmla="*/ 205 w 207"/>
                <a:gd name="T37" fmla="*/ 0 h 816"/>
                <a:gd name="T38" fmla="*/ 188 w 207"/>
                <a:gd name="T39" fmla="*/ 2 h 816"/>
                <a:gd name="T40" fmla="*/ 190 w 207"/>
                <a:gd name="T41" fmla="*/ 2 h 816"/>
                <a:gd name="T42" fmla="*/ 190 w 207"/>
                <a:gd name="T43" fmla="*/ 3 h 816"/>
                <a:gd name="T44" fmla="*/ 187 w 207"/>
                <a:gd name="T45" fmla="*/ 3 h 816"/>
                <a:gd name="T46" fmla="*/ 182 w 207"/>
                <a:gd name="T47" fmla="*/ 4 h 816"/>
                <a:gd name="T48" fmla="*/ 177 w 207"/>
                <a:gd name="T49" fmla="*/ 5 h 816"/>
                <a:gd name="T50" fmla="*/ 170 w 207"/>
                <a:gd name="T51" fmla="*/ 6 h 816"/>
                <a:gd name="T52" fmla="*/ 160 w 207"/>
                <a:gd name="T53" fmla="*/ 7 h 816"/>
                <a:gd name="T54" fmla="*/ 149 w 207"/>
                <a:gd name="T55" fmla="*/ 9 h 816"/>
                <a:gd name="T56" fmla="*/ 137 w 207"/>
                <a:gd name="T57" fmla="*/ 10 h 816"/>
                <a:gd name="T58" fmla="*/ 123 w 207"/>
                <a:gd name="T59" fmla="*/ 12 h 816"/>
                <a:gd name="T60" fmla="*/ 108 w 207"/>
                <a:gd name="T61" fmla="*/ 14 h 816"/>
                <a:gd name="T62" fmla="*/ 92 w 207"/>
                <a:gd name="T63" fmla="*/ 16 h 816"/>
                <a:gd name="T64" fmla="*/ 75 w 207"/>
                <a:gd name="T65" fmla="*/ 18 h 816"/>
                <a:gd name="T66" fmla="*/ 57 w 207"/>
                <a:gd name="T67" fmla="*/ 20 h 816"/>
                <a:gd name="T68" fmla="*/ 38 w 207"/>
                <a:gd name="T69" fmla="*/ 22 h 816"/>
                <a:gd name="T70" fmla="*/ 19 w 207"/>
                <a:gd name="T71" fmla="*/ 24 h 816"/>
                <a:gd name="T72" fmla="*/ 0 w 207"/>
                <a:gd name="T73" fmla="*/ 26 h 816"/>
                <a:gd name="T74" fmla="*/ 2 w 207"/>
                <a:gd name="T75" fmla="*/ 26 h 8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816">
                  <a:moveTo>
                    <a:pt x="2" y="816"/>
                  </a:moveTo>
                  <a:lnTo>
                    <a:pt x="21" y="746"/>
                  </a:lnTo>
                  <a:lnTo>
                    <a:pt x="41" y="677"/>
                  </a:lnTo>
                  <a:lnTo>
                    <a:pt x="60" y="608"/>
                  </a:lnTo>
                  <a:lnTo>
                    <a:pt x="78" y="541"/>
                  </a:lnTo>
                  <a:lnTo>
                    <a:pt x="96" y="476"/>
                  </a:lnTo>
                  <a:lnTo>
                    <a:pt x="112" y="413"/>
                  </a:lnTo>
                  <a:lnTo>
                    <a:pt x="129" y="353"/>
                  </a:lnTo>
                  <a:lnTo>
                    <a:pt x="143" y="297"/>
                  </a:lnTo>
                  <a:lnTo>
                    <a:pt x="156" y="244"/>
                  </a:lnTo>
                  <a:lnTo>
                    <a:pt x="168" y="195"/>
                  </a:lnTo>
                  <a:lnTo>
                    <a:pt x="178" y="152"/>
                  </a:lnTo>
                  <a:lnTo>
                    <a:pt x="187" y="114"/>
                  </a:lnTo>
                  <a:lnTo>
                    <a:pt x="194" y="79"/>
                  </a:lnTo>
                  <a:lnTo>
                    <a:pt x="199" y="52"/>
                  </a:lnTo>
                  <a:lnTo>
                    <a:pt x="204" y="31"/>
                  </a:lnTo>
                  <a:lnTo>
                    <a:pt x="207" y="14"/>
                  </a:lnTo>
                  <a:lnTo>
                    <a:pt x="207" y="3"/>
                  </a:lnTo>
                  <a:lnTo>
                    <a:pt x="205" y="0"/>
                  </a:lnTo>
                  <a:lnTo>
                    <a:pt x="188" y="58"/>
                  </a:lnTo>
                  <a:lnTo>
                    <a:pt x="190" y="61"/>
                  </a:lnTo>
                  <a:lnTo>
                    <a:pt x="190" y="72"/>
                  </a:lnTo>
                  <a:lnTo>
                    <a:pt x="187" y="88"/>
                  </a:lnTo>
                  <a:lnTo>
                    <a:pt x="182" y="112"/>
                  </a:lnTo>
                  <a:lnTo>
                    <a:pt x="177" y="141"/>
                  </a:lnTo>
                  <a:lnTo>
                    <a:pt x="170" y="175"/>
                  </a:lnTo>
                  <a:lnTo>
                    <a:pt x="160" y="215"/>
                  </a:lnTo>
                  <a:lnTo>
                    <a:pt x="149" y="259"/>
                  </a:lnTo>
                  <a:lnTo>
                    <a:pt x="137" y="309"/>
                  </a:lnTo>
                  <a:lnTo>
                    <a:pt x="123" y="364"/>
                  </a:lnTo>
                  <a:lnTo>
                    <a:pt x="108" y="420"/>
                  </a:lnTo>
                  <a:lnTo>
                    <a:pt x="92" y="481"/>
                  </a:lnTo>
                  <a:lnTo>
                    <a:pt x="75" y="545"/>
                  </a:lnTo>
                  <a:lnTo>
                    <a:pt x="57" y="610"/>
                  </a:lnTo>
                  <a:lnTo>
                    <a:pt x="38" y="679"/>
                  </a:lnTo>
                  <a:lnTo>
                    <a:pt x="19" y="747"/>
                  </a:lnTo>
                  <a:lnTo>
                    <a:pt x="0" y="816"/>
                  </a:lnTo>
                  <a:lnTo>
                    <a:pt x="2" y="816"/>
                  </a:lnTo>
                  <a:close/>
                </a:path>
              </a:pathLst>
            </a:custGeom>
            <a:solidFill>
              <a:srgbClr val="65C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0" name="Freeform 97"/>
            <p:cNvSpPr>
              <a:spLocks/>
            </p:cNvSpPr>
            <p:nvPr/>
          </p:nvSpPr>
          <p:spPr bwMode="auto">
            <a:xfrm>
              <a:off x="2157" y="1657"/>
              <a:ext cx="193" cy="380"/>
            </a:xfrm>
            <a:custGeom>
              <a:avLst/>
              <a:gdLst>
                <a:gd name="T0" fmla="*/ 191 w 193"/>
                <a:gd name="T1" fmla="*/ 0 h 758"/>
                <a:gd name="T2" fmla="*/ 193 w 193"/>
                <a:gd name="T3" fmla="*/ 1 h 758"/>
                <a:gd name="T4" fmla="*/ 193 w 193"/>
                <a:gd name="T5" fmla="*/ 1 h 758"/>
                <a:gd name="T6" fmla="*/ 190 w 193"/>
                <a:gd name="T7" fmla="*/ 1 h 758"/>
                <a:gd name="T8" fmla="*/ 185 w 193"/>
                <a:gd name="T9" fmla="*/ 2 h 758"/>
                <a:gd name="T10" fmla="*/ 180 w 193"/>
                <a:gd name="T11" fmla="*/ 3 h 758"/>
                <a:gd name="T12" fmla="*/ 173 w 193"/>
                <a:gd name="T13" fmla="*/ 4 h 758"/>
                <a:gd name="T14" fmla="*/ 163 w 193"/>
                <a:gd name="T15" fmla="*/ 5 h 758"/>
                <a:gd name="T16" fmla="*/ 152 w 193"/>
                <a:gd name="T17" fmla="*/ 7 h 758"/>
                <a:gd name="T18" fmla="*/ 140 w 193"/>
                <a:gd name="T19" fmla="*/ 8 h 758"/>
                <a:gd name="T20" fmla="*/ 126 w 193"/>
                <a:gd name="T21" fmla="*/ 10 h 758"/>
                <a:gd name="T22" fmla="*/ 111 w 193"/>
                <a:gd name="T23" fmla="*/ 12 h 758"/>
                <a:gd name="T24" fmla="*/ 95 w 193"/>
                <a:gd name="T25" fmla="*/ 14 h 758"/>
                <a:gd name="T26" fmla="*/ 78 w 193"/>
                <a:gd name="T27" fmla="*/ 16 h 758"/>
                <a:gd name="T28" fmla="*/ 60 w 193"/>
                <a:gd name="T29" fmla="*/ 18 h 758"/>
                <a:gd name="T30" fmla="*/ 41 w 193"/>
                <a:gd name="T31" fmla="*/ 20 h 758"/>
                <a:gd name="T32" fmla="*/ 22 w 193"/>
                <a:gd name="T33" fmla="*/ 22 h 758"/>
                <a:gd name="T34" fmla="*/ 3 w 193"/>
                <a:gd name="T35" fmla="*/ 24 h 758"/>
                <a:gd name="T36" fmla="*/ 0 w 193"/>
                <a:gd name="T37" fmla="*/ 24 h 758"/>
                <a:gd name="T38" fmla="*/ 20 w 193"/>
                <a:gd name="T39" fmla="*/ 22 h 758"/>
                <a:gd name="T40" fmla="*/ 38 w 193"/>
                <a:gd name="T41" fmla="*/ 20 h 758"/>
                <a:gd name="T42" fmla="*/ 57 w 193"/>
                <a:gd name="T43" fmla="*/ 18 h 758"/>
                <a:gd name="T44" fmla="*/ 74 w 193"/>
                <a:gd name="T45" fmla="*/ 16 h 758"/>
                <a:gd name="T46" fmla="*/ 91 w 193"/>
                <a:gd name="T47" fmla="*/ 14 h 758"/>
                <a:gd name="T48" fmla="*/ 105 w 193"/>
                <a:gd name="T49" fmla="*/ 12 h 758"/>
                <a:gd name="T50" fmla="*/ 119 w 193"/>
                <a:gd name="T51" fmla="*/ 10 h 758"/>
                <a:gd name="T52" fmla="*/ 132 w 193"/>
                <a:gd name="T53" fmla="*/ 9 h 758"/>
                <a:gd name="T54" fmla="*/ 143 w 193"/>
                <a:gd name="T55" fmla="*/ 7 h 758"/>
                <a:gd name="T56" fmla="*/ 153 w 193"/>
                <a:gd name="T57" fmla="*/ 6 h 758"/>
                <a:gd name="T58" fmla="*/ 161 w 193"/>
                <a:gd name="T59" fmla="*/ 5 h 758"/>
                <a:gd name="T60" fmla="*/ 167 w 193"/>
                <a:gd name="T61" fmla="*/ 4 h 758"/>
                <a:gd name="T62" fmla="*/ 171 w 193"/>
                <a:gd name="T63" fmla="*/ 3 h 758"/>
                <a:gd name="T64" fmla="*/ 174 w 193"/>
                <a:gd name="T65" fmla="*/ 3 h 758"/>
                <a:gd name="T66" fmla="*/ 176 w 193"/>
                <a:gd name="T67" fmla="*/ 3 h 758"/>
                <a:gd name="T68" fmla="*/ 174 w 193"/>
                <a:gd name="T69" fmla="*/ 2 h 758"/>
                <a:gd name="T70" fmla="*/ 191 w 193"/>
                <a:gd name="T71" fmla="*/ 0 h 7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3" h="758">
                  <a:moveTo>
                    <a:pt x="191" y="0"/>
                  </a:moveTo>
                  <a:lnTo>
                    <a:pt x="193" y="3"/>
                  </a:lnTo>
                  <a:lnTo>
                    <a:pt x="193" y="14"/>
                  </a:lnTo>
                  <a:lnTo>
                    <a:pt x="190" y="30"/>
                  </a:lnTo>
                  <a:lnTo>
                    <a:pt x="185" y="54"/>
                  </a:lnTo>
                  <a:lnTo>
                    <a:pt x="180" y="83"/>
                  </a:lnTo>
                  <a:lnTo>
                    <a:pt x="173" y="117"/>
                  </a:lnTo>
                  <a:lnTo>
                    <a:pt x="163" y="157"/>
                  </a:lnTo>
                  <a:lnTo>
                    <a:pt x="152" y="201"/>
                  </a:lnTo>
                  <a:lnTo>
                    <a:pt x="140" y="251"/>
                  </a:lnTo>
                  <a:lnTo>
                    <a:pt x="126" y="306"/>
                  </a:lnTo>
                  <a:lnTo>
                    <a:pt x="111" y="362"/>
                  </a:lnTo>
                  <a:lnTo>
                    <a:pt x="95" y="423"/>
                  </a:lnTo>
                  <a:lnTo>
                    <a:pt x="78" y="487"/>
                  </a:lnTo>
                  <a:lnTo>
                    <a:pt x="60" y="552"/>
                  </a:lnTo>
                  <a:lnTo>
                    <a:pt x="41" y="621"/>
                  </a:lnTo>
                  <a:lnTo>
                    <a:pt x="22" y="689"/>
                  </a:lnTo>
                  <a:lnTo>
                    <a:pt x="3" y="758"/>
                  </a:lnTo>
                  <a:lnTo>
                    <a:pt x="0" y="756"/>
                  </a:lnTo>
                  <a:lnTo>
                    <a:pt x="20" y="689"/>
                  </a:lnTo>
                  <a:lnTo>
                    <a:pt x="38" y="622"/>
                  </a:lnTo>
                  <a:lnTo>
                    <a:pt x="57" y="557"/>
                  </a:lnTo>
                  <a:lnTo>
                    <a:pt x="74" y="494"/>
                  </a:lnTo>
                  <a:lnTo>
                    <a:pt x="91" y="432"/>
                  </a:lnTo>
                  <a:lnTo>
                    <a:pt x="105" y="374"/>
                  </a:lnTo>
                  <a:lnTo>
                    <a:pt x="119" y="318"/>
                  </a:lnTo>
                  <a:lnTo>
                    <a:pt x="132" y="268"/>
                  </a:lnTo>
                  <a:lnTo>
                    <a:pt x="143" y="222"/>
                  </a:lnTo>
                  <a:lnTo>
                    <a:pt x="153" y="181"/>
                  </a:lnTo>
                  <a:lnTo>
                    <a:pt x="161" y="146"/>
                  </a:lnTo>
                  <a:lnTo>
                    <a:pt x="167" y="116"/>
                  </a:lnTo>
                  <a:lnTo>
                    <a:pt x="171" y="92"/>
                  </a:lnTo>
                  <a:lnTo>
                    <a:pt x="174" y="76"/>
                  </a:lnTo>
                  <a:lnTo>
                    <a:pt x="176" y="65"/>
                  </a:lnTo>
                  <a:lnTo>
                    <a:pt x="174" y="59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6D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1" name="Freeform 98"/>
            <p:cNvSpPr>
              <a:spLocks/>
            </p:cNvSpPr>
            <p:nvPr/>
          </p:nvSpPr>
          <p:spPr bwMode="auto">
            <a:xfrm>
              <a:off x="2156" y="1687"/>
              <a:ext cx="177" cy="349"/>
            </a:xfrm>
            <a:custGeom>
              <a:avLst/>
              <a:gdLst>
                <a:gd name="T0" fmla="*/ 1 w 177"/>
                <a:gd name="T1" fmla="*/ 22 h 697"/>
                <a:gd name="T2" fmla="*/ 21 w 177"/>
                <a:gd name="T3" fmla="*/ 20 h 697"/>
                <a:gd name="T4" fmla="*/ 39 w 177"/>
                <a:gd name="T5" fmla="*/ 18 h 697"/>
                <a:gd name="T6" fmla="*/ 58 w 177"/>
                <a:gd name="T7" fmla="*/ 16 h 697"/>
                <a:gd name="T8" fmla="*/ 75 w 177"/>
                <a:gd name="T9" fmla="*/ 14 h 697"/>
                <a:gd name="T10" fmla="*/ 92 w 177"/>
                <a:gd name="T11" fmla="*/ 12 h 697"/>
                <a:gd name="T12" fmla="*/ 106 w 177"/>
                <a:gd name="T13" fmla="*/ 10 h 697"/>
                <a:gd name="T14" fmla="*/ 120 w 177"/>
                <a:gd name="T15" fmla="*/ 9 h 697"/>
                <a:gd name="T16" fmla="*/ 133 w 177"/>
                <a:gd name="T17" fmla="*/ 7 h 697"/>
                <a:gd name="T18" fmla="*/ 144 w 177"/>
                <a:gd name="T19" fmla="*/ 6 h 697"/>
                <a:gd name="T20" fmla="*/ 154 w 177"/>
                <a:gd name="T21" fmla="*/ 4 h 697"/>
                <a:gd name="T22" fmla="*/ 162 w 177"/>
                <a:gd name="T23" fmla="*/ 3 h 697"/>
                <a:gd name="T24" fmla="*/ 168 w 177"/>
                <a:gd name="T25" fmla="*/ 2 h 697"/>
                <a:gd name="T26" fmla="*/ 172 w 177"/>
                <a:gd name="T27" fmla="*/ 2 h 697"/>
                <a:gd name="T28" fmla="*/ 175 w 177"/>
                <a:gd name="T29" fmla="*/ 1 h 697"/>
                <a:gd name="T30" fmla="*/ 177 w 177"/>
                <a:gd name="T31" fmla="*/ 1 h 697"/>
                <a:gd name="T32" fmla="*/ 175 w 177"/>
                <a:gd name="T33" fmla="*/ 0 h 697"/>
                <a:gd name="T34" fmla="*/ 157 w 177"/>
                <a:gd name="T35" fmla="*/ 3 h 697"/>
                <a:gd name="T36" fmla="*/ 158 w 177"/>
                <a:gd name="T37" fmla="*/ 3 h 697"/>
                <a:gd name="T38" fmla="*/ 157 w 177"/>
                <a:gd name="T39" fmla="*/ 3 h 697"/>
                <a:gd name="T40" fmla="*/ 154 w 177"/>
                <a:gd name="T41" fmla="*/ 3 h 697"/>
                <a:gd name="T42" fmla="*/ 151 w 177"/>
                <a:gd name="T43" fmla="*/ 4 h 697"/>
                <a:gd name="T44" fmla="*/ 145 w 177"/>
                <a:gd name="T45" fmla="*/ 5 h 697"/>
                <a:gd name="T46" fmla="*/ 137 w 177"/>
                <a:gd name="T47" fmla="*/ 6 h 697"/>
                <a:gd name="T48" fmla="*/ 129 w 177"/>
                <a:gd name="T49" fmla="*/ 7 h 697"/>
                <a:gd name="T50" fmla="*/ 119 w 177"/>
                <a:gd name="T51" fmla="*/ 8 h 697"/>
                <a:gd name="T52" fmla="*/ 107 w 177"/>
                <a:gd name="T53" fmla="*/ 10 h 697"/>
                <a:gd name="T54" fmla="*/ 95 w 177"/>
                <a:gd name="T55" fmla="*/ 11 h 697"/>
                <a:gd name="T56" fmla="*/ 80 w 177"/>
                <a:gd name="T57" fmla="*/ 13 h 697"/>
                <a:gd name="T58" fmla="*/ 66 w 177"/>
                <a:gd name="T59" fmla="*/ 15 h 697"/>
                <a:gd name="T60" fmla="*/ 49 w 177"/>
                <a:gd name="T61" fmla="*/ 17 h 697"/>
                <a:gd name="T62" fmla="*/ 34 w 177"/>
                <a:gd name="T63" fmla="*/ 18 h 697"/>
                <a:gd name="T64" fmla="*/ 17 w 177"/>
                <a:gd name="T65" fmla="*/ 20 h 697"/>
                <a:gd name="T66" fmla="*/ 0 w 177"/>
                <a:gd name="T67" fmla="*/ 22 h 697"/>
                <a:gd name="T68" fmla="*/ 1 w 177"/>
                <a:gd name="T69" fmla="*/ 22 h 6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7" h="697">
                  <a:moveTo>
                    <a:pt x="1" y="697"/>
                  </a:moveTo>
                  <a:lnTo>
                    <a:pt x="21" y="630"/>
                  </a:lnTo>
                  <a:lnTo>
                    <a:pt x="39" y="563"/>
                  </a:lnTo>
                  <a:lnTo>
                    <a:pt x="58" y="498"/>
                  </a:lnTo>
                  <a:lnTo>
                    <a:pt x="75" y="435"/>
                  </a:lnTo>
                  <a:lnTo>
                    <a:pt x="92" y="373"/>
                  </a:lnTo>
                  <a:lnTo>
                    <a:pt x="106" y="315"/>
                  </a:lnTo>
                  <a:lnTo>
                    <a:pt x="120" y="259"/>
                  </a:lnTo>
                  <a:lnTo>
                    <a:pt x="133" y="209"/>
                  </a:lnTo>
                  <a:lnTo>
                    <a:pt x="144" y="163"/>
                  </a:lnTo>
                  <a:lnTo>
                    <a:pt x="154" y="122"/>
                  </a:lnTo>
                  <a:lnTo>
                    <a:pt x="162" y="87"/>
                  </a:lnTo>
                  <a:lnTo>
                    <a:pt x="168" y="57"/>
                  </a:lnTo>
                  <a:lnTo>
                    <a:pt x="172" y="33"/>
                  </a:lnTo>
                  <a:lnTo>
                    <a:pt x="175" y="17"/>
                  </a:lnTo>
                  <a:lnTo>
                    <a:pt x="177" y="6"/>
                  </a:lnTo>
                  <a:lnTo>
                    <a:pt x="175" y="0"/>
                  </a:lnTo>
                  <a:lnTo>
                    <a:pt x="157" y="66"/>
                  </a:lnTo>
                  <a:lnTo>
                    <a:pt x="158" y="71"/>
                  </a:lnTo>
                  <a:lnTo>
                    <a:pt x="157" y="80"/>
                  </a:lnTo>
                  <a:lnTo>
                    <a:pt x="154" y="96"/>
                  </a:lnTo>
                  <a:lnTo>
                    <a:pt x="151" y="118"/>
                  </a:lnTo>
                  <a:lnTo>
                    <a:pt x="145" y="143"/>
                  </a:lnTo>
                  <a:lnTo>
                    <a:pt x="137" y="176"/>
                  </a:lnTo>
                  <a:lnTo>
                    <a:pt x="129" y="214"/>
                  </a:lnTo>
                  <a:lnTo>
                    <a:pt x="119" y="256"/>
                  </a:lnTo>
                  <a:lnTo>
                    <a:pt x="107" y="301"/>
                  </a:lnTo>
                  <a:lnTo>
                    <a:pt x="95" y="350"/>
                  </a:lnTo>
                  <a:lnTo>
                    <a:pt x="80" y="402"/>
                  </a:lnTo>
                  <a:lnTo>
                    <a:pt x="66" y="458"/>
                  </a:lnTo>
                  <a:lnTo>
                    <a:pt x="49" y="516"/>
                  </a:lnTo>
                  <a:lnTo>
                    <a:pt x="34" y="576"/>
                  </a:lnTo>
                  <a:lnTo>
                    <a:pt x="17" y="636"/>
                  </a:lnTo>
                  <a:lnTo>
                    <a:pt x="0" y="697"/>
                  </a:lnTo>
                  <a:lnTo>
                    <a:pt x="1" y="697"/>
                  </a:lnTo>
                  <a:close/>
                </a:path>
              </a:pathLst>
            </a:custGeom>
            <a:solidFill>
              <a:srgbClr val="76C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2" name="Freeform 99"/>
            <p:cNvSpPr>
              <a:spLocks/>
            </p:cNvSpPr>
            <p:nvPr/>
          </p:nvSpPr>
          <p:spPr bwMode="auto">
            <a:xfrm>
              <a:off x="2153" y="1720"/>
              <a:ext cx="161" cy="316"/>
            </a:xfrm>
            <a:custGeom>
              <a:avLst/>
              <a:gdLst>
                <a:gd name="T0" fmla="*/ 160 w 161"/>
                <a:gd name="T1" fmla="*/ 0 h 631"/>
                <a:gd name="T2" fmla="*/ 161 w 161"/>
                <a:gd name="T3" fmla="*/ 1 h 631"/>
                <a:gd name="T4" fmla="*/ 160 w 161"/>
                <a:gd name="T5" fmla="*/ 1 h 631"/>
                <a:gd name="T6" fmla="*/ 157 w 161"/>
                <a:gd name="T7" fmla="*/ 1 h 631"/>
                <a:gd name="T8" fmla="*/ 154 w 161"/>
                <a:gd name="T9" fmla="*/ 2 h 631"/>
                <a:gd name="T10" fmla="*/ 148 w 161"/>
                <a:gd name="T11" fmla="*/ 3 h 631"/>
                <a:gd name="T12" fmla="*/ 140 w 161"/>
                <a:gd name="T13" fmla="*/ 4 h 631"/>
                <a:gd name="T14" fmla="*/ 132 w 161"/>
                <a:gd name="T15" fmla="*/ 5 h 631"/>
                <a:gd name="T16" fmla="*/ 122 w 161"/>
                <a:gd name="T17" fmla="*/ 6 h 631"/>
                <a:gd name="T18" fmla="*/ 110 w 161"/>
                <a:gd name="T19" fmla="*/ 8 h 631"/>
                <a:gd name="T20" fmla="*/ 98 w 161"/>
                <a:gd name="T21" fmla="*/ 9 h 631"/>
                <a:gd name="T22" fmla="*/ 83 w 161"/>
                <a:gd name="T23" fmla="*/ 11 h 631"/>
                <a:gd name="T24" fmla="*/ 69 w 161"/>
                <a:gd name="T25" fmla="*/ 13 h 631"/>
                <a:gd name="T26" fmla="*/ 52 w 161"/>
                <a:gd name="T27" fmla="*/ 15 h 631"/>
                <a:gd name="T28" fmla="*/ 37 w 161"/>
                <a:gd name="T29" fmla="*/ 16 h 631"/>
                <a:gd name="T30" fmla="*/ 20 w 161"/>
                <a:gd name="T31" fmla="*/ 18 h 631"/>
                <a:gd name="T32" fmla="*/ 3 w 161"/>
                <a:gd name="T33" fmla="*/ 20 h 631"/>
                <a:gd name="T34" fmla="*/ 0 w 161"/>
                <a:gd name="T35" fmla="*/ 20 h 631"/>
                <a:gd name="T36" fmla="*/ 17 w 161"/>
                <a:gd name="T37" fmla="*/ 18 h 631"/>
                <a:gd name="T38" fmla="*/ 33 w 161"/>
                <a:gd name="T39" fmla="*/ 17 h 631"/>
                <a:gd name="T40" fmla="*/ 48 w 161"/>
                <a:gd name="T41" fmla="*/ 15 h 631"/>
                <a:gd name="T42" fmla="*/ 62 w 161"/>
                <a:gd name="T43" fmla="*/ 13 h 631"/>
                <a:gd name="T44" fmla="*/ 76 w 161"/>
                <a:gd name="T45" fmla="*/ 12 h 631"/>
                <a:gd name="T46" fmla="*/ 89 w 161"/>
                <a:gd name="T47" fmla="*/ 10 h 631"/>
                <a:gd name="T48" fmla="*/ 100 w 161"/>
                <a:gd name="T49" fmla="*/ 9 h 631"/>
                <a:gd name="T50" fmla="*/ 112 w 161"/>
                <a:gd name="T51" fmla="*/ 7 h 631"/>
                <a:gd name="T52" fmla="*/ 120 w 161"/>
                <a:gd name="T53" fmla="*/ 6 h 631"/>
                <a:gd name="T54" fmla="*/ 127 w 161"/>
                <a:gd name="T55" fmla="*/ 5 h 631"/>
                <a:gd name="T56" fmla="*/ 133 w 161"/>
                <a:gd name="T57" fmla="*/ 4 h 631"/>
                <a:gd name="T58" fmla="*/ 137 w 161"/>
                <a:gd name="T59" fmla="*/ 4 h 631"/>
                <a:gd name="T60" fmla="*/ 140 w 161"/>
                <a:gd name="T61" fmla="*/ 3 h 631"/>
                <a:gd name="T62" fmla="*/ 140 w 161"/>
                <a:gd name="T63" fmla="*/ 3 h 631"/>
                <a:gd name="T64" fmla="*/ 140 w 161"/>
                <a:gd name="T65" fmla="*/ 3 h 631"/>
                <a:gd name="T66" fmla="*/ 160 w 161"/>
                <a:gd name="T67" fmla="*/ 0 h 6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1" h="631">
                  <a:moveTo>
                    <a:pt x="160" y="0"/>
                  </a:moveTo>
                  <a:lnTo>
                    <a:pt x="161" y="5"/>
                  </a:lnTo>
                  <a:lnTo>
                    <a:pt x="160" y="14"/>
                  </a:lnTo>
                  <a:lnTo>
                    <a:pt x="157" y="30"/>
                  </a:lnTo>
                  <a:lnTo>
                    <a:pt x="154" y="52"/>
                  </a:lnTo>
                  <a:lnTo>
                    <a:pt x="148" y="77"/>
                  </a:lnTo>
                  <a:lnTo>
                    <a:pt x="140" y="110"/>
                  </a:lnTo>
                  <a:lnTo>
                    <a:pt x="132" y="148"/>
                  </a:lnTo>
                  <a:lnTo>
                    <a:pt x="122" y="190"/>
                  </a:lnTo>
                  <a:lnTo>
                    <a:pt x="110" y="235"/>
                  </a:lnTo>
                  <a:lnTo>
                    <a:pt x="98" y="284"/>
                  </a:lnTo>
                  <a:lnTo>
                    <a:pt x="83" y="336"/>
                  </a:lnTo>
                  <a:lnTo>
                    <a:pt x="69" y="392"/>
                  </a:lnTo>
                  <a:lnTo>
                    <a:pt x="52" y="450"/>
                  </a:lnTo>
                  <a:lnTo>
                    <a:pt x="37" y="510"/>
                  </a:lnTo>
                  <a:lnTo>
                    <a:pt x="20" y="570"/>
                  </a:lnTo>
                  <a:lnTo>
                    <a:pt x="3" y="631"/>
                  </a:lnTo>
                  <a:lnTo>
                    <a:pt x="0" y="630"/>
                  </a:lnTo>
                  <a:lnTo>
                    <a:pt x="17" y="572"/>
                  </a:lnTo>
                  <a:lnTo>
                    <a:pt x="33" y="516"/>
                  </a:lnTo>
                  <a:lnTo>
                    <a:pt x="48" y="459"/>
                  </a:lnTo>
                  <a:lnTo>
                    <a:pt x="62" y="405"/>
                  </a:lnTo>
                  <a:lnTo>
                    <a:pt x="76" y="353"/>
                  </a:lnTo>
                  <a:lnTo>
                    <a:pt x="89" y="304"/>
                  </a:lnTo>
                  <a:lnTo>
                    <a:pt x="100" y="258"/>
                  </a:lnTo>
                  <a:lnTo>
                    <a:pt x="112" y="217"/>
                  </a:lnTo>
                  <a:lnTo>
                    <a:pt x="120" y="181"/>
                  </a:lnTo>
                  <a:lnTo>
                    <a:pt x="127" y="148"/>
                  </a:lnTo>
                  <a:lnTo>
                    <a:pt x="133" y="121"/>
                  </a:lnTo>
                  <a:lnTo>
                    <a:pt x="137" y="99"/>
                  </a:lnTo>
                  <a:lnTo>
                    <a:pt x="140" y="85"/>
                  </a:lnTo>
                  <a:lnTo>
                    <a:pt x="140" y="74"/>
                  </a:lnTo>
                  <a:lnTo>
                    <a:pt x="140" y="7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7ED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3" name="Freeform 100"/>
            <p:cNvSpPr>
              <a:spLocks/>
            </p:cNvSpPr>
            <p:nvPr/>
          </p:nvSpPr>
          <p:spPr bwMode="auto">
            <a:xfrm>
              <a:off x="2152" y="1755"/>
              <a:ext cx="141" cy="280"/>
            </a:xfrm>
            <a:custGeom>
              <a:avLst/>
              <a:gdLst>
                <a:gd name="T0" fmla="*/ 1 w 141"/>
                <a:gd name="T1" fmla="*/ 18 h 560"/>
                <a:gd name="T2" fmla="*/ 18 w 141"/>
                <a:gd name="T3" fmla="*/ 16 h 560"/>
                <a:gd name="T4" fmla="*/ 34 w 141"/>
                <a:gd name="T5" fmla="*/ 14 h 560"/>
                <a:gd name="T6" fmla="*/ 49 w 141"/>
                <a:gd name="T7" fmla="*/ 13 h 560"/>
                <a:gd name="T8" fmla="*/ 63 w 141"/>
                <a:gd name="T9" fmla="*/ 11 h 560"/>
                <a:gd name="T10" fmla="*/ 77 w 141"/>
                <a:gd name="T11" fmla="*/ 9 h 560"/>
                <a:gd name="T12" fmla="*/ 90 w 141"/>
                <a:gd name="T13" fmla="*/ 8 h 560"/>
                <a:gd name="T14" fmla="*/ 101 w 141"/>
                <a:gd name="T15" fmla="*/ 6 h 560"/>
                <a:gd name="T16" fmla="*/ 113 w 141"/>
                <a:gd name="T17" fmla="*/ 5 h 560"/>
                <a:gd name="T18" fmla="*/ 121 w 141"/>
                <a:gd name="T19" fmla="*/ 4 h 560"/>
                <a:gd name="T20" fmla="*/ 128 w 141"/>
                <a:gd name="T21" fmla="*/ 3 h 560"/>
                <a:gd name="T22" fmla="*/ 134 w 141"/>
                <a:gd name="T23" fmla="*/ 2 h 560"/>
                <a:gd name="T24" fmla="*/ 138 w 141"/>
                <a:gd name="T25" fmla="*/ 1 h 560"/>
                <a:gd name="T26" fmla="*/ 141 w 141"/>
                <a:gd name="T27" fmla="*/ 1 h 560"/>
                <a:gd name="T28" fmla="*/ 141 w 141"/>
                <a:gd name="T29" fmla="*/ 1 h 560"/>
                <a:gd name="T30" fmla="*/ 141 w 141"/>
                <a:gd name="T31" fmla="*/ 0 h 560"/>
                <a:gd name="T32" fmla="*/ 120 w 141"/>
                <a:gd name="T33" fmla="*/ 3 h 560"/>
                <a:gd name="T34" fmla="*/ 120 w 141"/>
                <a:gd name="T35" fmla="*/ 3 h 560"/>
                <a:gd name="T36" fmla="*/ 120 w 141"/>
                <a:gd name="T37" fmla="*/ 3 h 560"/>
                <a:gd name="T38" fmla="*/ 117 w 141"/>
                <a:gd name="T39" fmla="*/ 4 h 560"/>
                <a:gd name="T40" fmla="*/ 113 w 141"/>
                <a:gd name="T41" fmla="*/ 4 h 560"/>
                <a:gd name="T42" fmla="*/ 107 w 141"/>
                <a:gd name="T43" fmla="*/ 5 h 560"/>
                <a:gd name="T44" fmla="*/ 99 w 141"/>
                <a:gd name="T45" fmla="*/ 6 h 560"/>
                <a:gd name="T46" fmla="*/ 90 w 141"/>
                <a:gd name="T47" fmla="*/ 7 h 560"/>
                <a:gd name="T48" fmla="*/ 80 w 141"/>
                <a:gd name="T49" fmla="*/ 9 h 560"/>
                <a:gd name="T50" fmla="*/ 69 w 141"/>
                <a:gd name="T51" fmla="*/ 10 h 560"/>
                <a:gd name="T52" fmla="*/ 56 w 141"/>
                <a:gd name="T53" fmla="*/ 11 h 560"/>
                <a:gd name="T54" fmla="*/ 43 w 141"/>
                <a:gd name="T55" fmla="*/ 13 h 560"/>
                <a:gd name="T56" fmla="*/ 29 w 141"/>
                <a:gd name="T57" fmla="*/ 15 h 560"/>
                <a:gd name="T58" fmla="*/ 14 w 141"/>
                <a:gd name="T59" fmla="*/ 16 h 560"/>
                <a:gd name="T60" fmla="*/ 0 w 141"/>
                <a:gd name="T61" fmla="*/ 18 h 560"/>
                <a:gd name="T62" fmla="*/ 1 w 141"/>
                <a:gd name="T63" fmla="*/ 18 h 5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" h="560">
                  <a:moveTo>
                    <a:pt x="1" y="560"/>
                  </a:moveTo>
                  <a:lnTo>
                    <a:pt x="18" y="502"/>
                  </a:lnTo>
                  <a:lnTo>
                    <a:pt x="34" y="446"/>
                  </a:lnTo>
                  <a:lnTo>
                    <a:pt x="49" y="389"/>
                  </a:lnTo>
                  <a:lnTo>
                    <a:pt x="63" y="335"/>
                  </a:lnTo>
                  <a:lnTo>
                    <a:pt x="77" y="283"/>
                  </a:lnTo>
                  <a:lnTo>
                    <a:pt x="90" y="234"/>
                  </a:lnTo>
                  <a:lnTo>
                    <a:pt x="101" y="188"/>
                  </a:lnTo>
                  <a:lnTo>
                    <a:pt x="113" y="147"/>
                  </a:lnTo>
                  <a:lnTo>
                    <a:pt x="121" y="111"/>
                  </a:lnTo>
                  <a:lnTo>
                    <a:pt x="128" y="78"/>
                  </a:lnTo>
                  <a:lnTo>
                    <a:pt x="134" y="51"/>
                  </a:lnTo>
                  <a:lnTo>
                    <a:pt x="138" y="29"/>
                  </a:lnTo>
                  <a:lnTo>
                    <a:pt x="141" y="15"/>
                  </a:lnTo>
                  <a:lnTo>
                    <a:pt x="141" y="4"/>
                  </a:lnTo>
                  <a:lnTo>
                    <a:pt x="141" y="0"/>
                  </a:lnTo>
                  <a:lnTo>
                    <a:pt x="120" y="76"/>
                  </a:lnTo>
                  <a:lnTo>
                    <a:pt x="120" y="80"/>
                  </a:lnTo>
                  <a:lnTo>
                    <a:pt x="120" y="89"/>
                  </a:lnTo>
                  <a:lnTo>
                    <a:pt x="117" y="105"/>
                  </a:lnTo>
                  <a:lnTo>
                    <a:pt x="113" y="125"/>
                  </a:lnTo>
                  <a:lnTo>
                    <a:pt x="107" y="152"/>
                  </a:lnTo>
                  <a:lnTo>
                    <a:pt x="99" y="183"/>
                  </a:lnTo>
                  <a:lnTo>
                    <a:pt x="90" y="219"/>
                  </a:lnTo>
                  <a:lnTo>
                    <a:pt x="80" y="261"/>
                  </a:lnTo>
                  <a:lnTo>
                    <a:pt x="69" y="304"/>
                  </a:lnTo>
                  <a:lnTo>
                    <a:pt x="56" y="351"/>
                  </a:lnTo>
                  <a:lnTo>
                    <a:pt x="43" y="400"/>
                  </a:lnTo>
                  <a:lnTo>
                    <a:pt x="29" y="453"/>
                  </a:lnTo>
                  <a:lnTo>
                    <a:pt x="14" y="505"/>
                  </a:lnTo>
                  <a:lnTo>
                    <a:pt x="0" y="558"/>
                  </a:lnTo>
                  <a:lnTo>
                    <a:pt x="1" y="560"/>
                  </a:lnTo>
                  <a:close/>
                </a:path>
              </a:pathLst>
            </a:custGeom>
            <a:solidFill>
              <a:srgbClr val="86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4" name="Freeform 101"/>
            <p:cNvSpPr>
              <a:spLocks/>
            </p:cNvSpPr>
            <p:nvPr/>
          </p:nvSpPr>
          <p:spPr bwMode="auto">
            <a:xfrm>
              <a:off x="2149" y="1793"/>
              <a:ext cx="123" cy="241"/>
            </a:xfrm>
            <a:custGeom>
              <a:avLst/>
              <a:gdLst>
                <a:gd name="T0" fmla="*/ 123 w 123"/>
                <a:gd name="T1" fmla="*/ 0 h 482"/>
                <a:gd name="T2" fmla="*/ 123 w 123"/>
                <a:gd name="T3" fmla="*/ 1 h 482"/>
                <a:gd name="T4" fmla="*/ 123 w 123"/>
                <a:gd name="T5" fmla="*/ 1 h 482"/>
                <a:gd name="T6" fmla="*/ 120 w 123"/>
                <a:gd name="T7" fmla="*/ 1 h 482"/>
                <a:gd name="T8" fmla="*/ 116 w 123"/>
                <a:gd name="T9" fmla="*/ 2 h 482"/>
                <a:gd name="T10" fmla="*/ 110 w 123"/>
                <a:gd name="T11" fmla="*/ 3 h 482"/>
                <a:gd name="T12" fmla="*/ 102 w 123"/>
                <a:gd name="T13" fmla="*/ 4 h 482"/>
                <a:gd name="T14" fmla="*/ 93 w 123"/>
                <a:gd name="T15" fmla="*/ 5 h 482"/>
                <a:gd name="T16" fmla="*/ 83 w 123"/>
                <a:gd name="T17" fmla="*/ 6 h 482"/>
                <a:gd name="T18" fmla="*/ 72 w 123"/>
                <a:gd name="T19" fmla="*/ 8 h 482"/>
                <a:gd name="T20" fmla="*/ 59 w 123"/>
                <a:gd name="T21" fmla="*/ 9 h 482"/>
                <a:gd name="T22" fmla="*/ 46 w 123"/>
                <a:gd name="T23" fmla="*/ 11 h 482"/>
                <a:gd name="T24" fmla="*/ 32 w 123"/>
                <a:gd name="T25" fmla="*/ 12 h 482"/>
                <a:gd name="T26" fmla="*/ 17 w 123"/>
                <a:gd name="T27" fmla="*/ 14 h 482"/>
                <a:gd name="T28" fmla="*/ 3 w 123"/>
                <a:gd name="T29" fmla="*/ 16 h 482"/>
                <a:gd name="T30" fmla="*/ 0 w 123"/>
                <a:gd name="T31" fmla="*/ 16 h 482"/>
                <a:gd name="T32" fmla="*/ 14 w 123"/>
                <a:gd name="T33" fmla="*/ 14 h 482"/>
                <a:gd name="T34" fmla="*/ 28 w 123"/>
                <a:gd name="T35" fmla="*/ 12 h 482"/>
                <a:gd name="T36" fmla="*/ 42 w 123"/>
                <a:gd name="T37" fmla="*/ 11 h 482"/>
                <a:gd name="T38" fmla="*/ 54 w 123"/>
                <a:gd name="T39" fmla="*/ 9 h 482"/>
                <a:gd name="T40" fmla="*/ 65 w 123"/>
                <a:gd name="T41" fmla="*/ 8 h 482"/>
                <a:gd name="T42" fmla="*/ 75 w 123"/>
                <a:gd name="T43" fmla="*/ 7 h 482"/>
                <a:gd name="T44" fmla="*/ 83 w 123"/>
                <a:gd name="T45" fmla="*/ 6 h 482"/>
                <a:gd name="T46" fmla="*/ 90 w 123"/>
                <a:gd name="T47" fmla="*/ 5 h 482"/>
                <a:gd name="T48" fmla="*/ 96 w 123"/>
                <a:gd name="T49" fmla="*/ 4 h 482"/>
                <a:gd name="T50" fmla="*/ 99 w 123"/>
                <a:gd name="T51" fmla="*/ 3 h 482"/>
                <a:gd name="T52" fmla="*/ 100 w 123"/>
                <a:gd name="T53" fmla="*/ 3 h 482"/>
                <a:gd name="T54" fmla="*/ 99 w 123"/>
                <a:gd name="T55" fmla="*/ 3 h 482"/>
                <a:gd name="T56" fmla="*/ 123 w 123"/>
                <a:gd name="T57" fmla="*/ 0 h 4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3" h="482">
                  <a:moveTo>
                    <a:pt x="123" y="0"/>
                  </a:moveTo>
                  <a:lnTo>
                    <a:pt x="123" y="4"/>
                  </a:lnTo>
                  <a:lnTo>
                    <a:pt x="123" y="13"/>
                  </a:lnTo>
                  <a:lnTo>
                    <a:pt x="120" y="29"/>
                  </a:lnTo>
                  <a:lnTo>
                    <a:pt x="116" y="49"/>
                  </a:lnTo>
                  <a:lnTo>
                    <a:pt x="110" y="76"/>
                  </a:lnTo>
                  <a:lnTo>
                    <a:pt x="102" y="107"/>
                  </a:lnTo>
                  <a:lnTo>
                    <a:pt x="93" y="143"/>
                  </a:lnTo>
                  <a:lnTo>
                    <a:pt x="83" y="185"/>
                  </a:lnTo>
                  <a:lnTo>
                    <a:pt x="72" y="228"/>
                  </a:lnTo>
                  <a:lnTo>
                    <a:pt x="59" y="275"/>
                  </a:lnTo>
                  <a:lnTo>
                    <a:pt x="46" y="324"/>
                  </a:lnTo>
                  <a:lnTo>
                    <a:pt x="32" y="377"/>
                  </a:lnTo>
                  <a:lnTo>
                    <a:pt x="17" y="429"/>
                  </a:lnTo>
                  <a:lnTo>
                    <a:pt x="3" y="482"/>
                  </a:lnTo>
                  <a:lnTo>
                    <a:pt x="0" y="482"/>
                  </a:lnTo>
                  <a:lnTo>
                    <a:pt x="14" y="429"/>
                  </a:lnTo>
                  <a:lnTo>
                    <a:pt x="28" y="379"/>
                  </a:lnTo>
                  <a:lnTo>
                    <a:pt x="42" y="330"/>
                  </a:lnTo>
                  <a:lnTo>
                    <a:pt x="54" y="283"/>
                  </a:lnTo>
                  <a:lnTo>
                    <a:pt x="65" y="239"/>
                  </a:lnTo>
                  <a:lnTo>
                    <a:pt x="75" y="199"/>
                  </a:lnTo>
                  <a:lnTo>
                    <a:pt x="83" y="165"/>
                  </a:lnTo>
                  <a:lnTo>
                    <a:pt x="90" y="136"/>
                  </a:lnTo>
                  <a:lnTo>
                    <a:pt x="96" y="112"/>
                  </a:lnTo>
                  <a:lnTo>
                    <a:pt x="99" y="94"/>
                  </a:lnTo>
                  <a:lnTo>
                    <a:pt x="100" y="84"/>
                  </a:lnTo>
                  <a:lnTo>
                    <a:pt x="99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E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5" name="Freeform 102"/>
            <p:cNvSpPr>
              <a:spLocks/>
            </p:cNvSpPr>
            <p:nvPr/>
          </p:nvSpPr>
          <p:spPr bwMode="auto">
            <a:xfrm>
              <a:off x="2146" y="1833"/>
              <a:ext cx="103" cy="201"/>
            </a:xfrm>
            <a:custGeom>
              <a:avLst/>
              <a:gdLst>
                <a:gd name="T0" fmla="*/ 3 w 103"/>
                <a:gd name="T1" fmla="*/ 13 h 402"/>
                <a:gd name="T2" fmla="*/ 17 w 103"/>
                <a:gd name="T3" fmla="*/ 11 h 402"/>
                <a:gd name="T4" fmla="*/ 31 w 103"/>
                <a:gd name="T5" fmla="*/ 10 h 402"/>
                <a:gd name="T6" fmla="*/ 45 w 103"/>
                <a:gd name="T7" fmla="*/ 8 h 402"/>
                <a:gd name="T8" fmla="*/ 57 w 103"/>
                <a:gd name="T9" fmla="*/ 7 h 402"/>
                <a:gd name="T10" fmla="*/ 68 w 103"/>
                <a:gd name="T11" fmla="*/ 5 h 402"/>
                <a:gd name="T12" fmla="*/ 78 w 103"/>
                <a:gd name="T13" fmla="*/ 4 h 402"/>
                <a:gd name="T14" fmla="*/ 86 w 103"/>
                <a:gd name="T15" fmla="*/ 3 h 402"/>
                <a:gd name="T16" fmla="*/ 93 w 103"/>
                <a:gd name="T17" fmla="*/ 2 h 402"/>
                <a:gd name="T18" fmla="*/ 99 w 103"/>
                <a:gd name="T19" fmla="*/ 1 h 402"/>
                <a:gd name="T20" fmla="*/ 102 w 103"/>
                <a:gd name="T21" fmla="*/ 1 h 402"/>
                <a:gd name="T22" fmla="*/ 103 w 103"/>
                <a:gd name="T23" fmla="*/ 1 h 402"/>
                <a:gd name="T24" fmla="*/ 102 w 103"/>
                <a:gd name="T25" fmla="*/ 0 h 402"/>
                <a:gd name="T26" fmla="*/ 78 w 103"/>
                <a:gd name="T27" fmla="*/ 3 h 402"/>
                <a:gd name="T28" fmla="*/ 78 w 103"/>
                <a:gd name="T29" fmla="*/ 3 h 402"/>
                <a:gd name="T30" fmla="*/ 76 w 103"/>
                <a:gd name="T31" fmla="*/ 4 h 402"/>
                <a:gd name="T32" fmla="*/ 74 w 103"/>
                <a:gd name="T33" fmla="*/ 4 h 402"/>
                <a:gd name="T34" fmla="*/ 69 w 103"/>
                <a:gd name="T35" fmla="*/ 5 h 402"/>
                <a:gd name="T36" fmla="*/ 62 w 103"/>
                <a:gd name="T37" fmla="*/ 6 h 402"/>
                <a:gd name="T38" fmla="*/ 55 w 103"/>
                <a:gd name="T39" fmla="*/ 7 h 402"/>
                <a:gd name="T40" fmla="*/ 45 w 103"/>
                <a:gd name="T41" fmla="*/ 8 h 402"/>
                <a:gd name="T42" fmla="*/ 35 w 103"/>
                <a:gd name="T43" fmla="*/ 9 h 402"/>
                <a:gd name="T44" fmla="*/ 24 w 103"/>
                <a:gd name="T45" fmla="*/ 10 h 402"/>
                <a:gd name="T46" fmla="*/ 13 w 103"/>
                <a:gd name="T47" fmla="*/ 12 h 402"/>
                <a:gd name="T48" fmla="*/ 0 w 103"/>
                <a:gd name="T49" fmla="*/ 13 h 402"/>
                <a:gd name="T50" fmla="*/ 3 w 103"/>
                <a:gd name="T51" fmla="*/ 13 h 4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3" h="402">
                  <a:moveTo>
                    <a:pt x="3" y="402"/>
                  </a:moveTo>
                  <a:lnTo>
                    <a:pt x="17" y="349"/>
                  </a:lnTo>
                  <a:lnTo>
                    <a:pt x="31" y="299"/>
                  </a:lnTo>
                  <a:lnTo>
                    <a:pt x="45" y="250"/>
                  </a:lnTo>
                  <a:lnTo>
                    <a:pt x="57" y="203"/>
                  </a:lnTo>
                  <a:lnTo>
                    <a:pt x="68" y="159"/>
                  </a:lnTo>
                  <a:lnTo>
                    <a:pt x="78" y="119"/>
                  </a:lnTo>
                  <a:lnTo>
                    <a:pt x="86" y="85"/>
                  </a:lnTo>
                  <a:lnTo>
                    <a:pt x="93" y="56"/>
                  </a:lnTo>
                  <a:lnTo>
                    <a:pt x="99" y="32"/>
                  </a:lnTo>
                  <a:lnTo>
                    <a:pt x="102" y="14"/>
                  </a:lnTo>
                  <a:lnTo>
                    <a:pt x="103" y="4"/>
                  </a:lnTo>
                  <a:lnTo>
                    <a:pt x="102" y="0"/>
                  </a:lnTo>
                  <a:lnTo>
                    <a:pt x="78" y="87"/>
                  </a:lnTo>
                  <a:lnTo>
                    <a:pt x="78" y="90"/>
                  </a:lnTo>
                  <a:lnTo>
                    <a:pt x="76" y="101"/>
                  </a:lnTo>
                  <a:lnTo>
                    <a:pt x="74" y="118"/>
                  </a:lnTo>
                  <a:lnTo>
                    <a:pt x="69" y="139"/>
                  </a:lnTo>
                  <a:lnTo>
                    <a:pt x="62" y="165"/>
                  </a:lnTo>
                  <a:lnTo>
                    <a:pt x="55" y="197"/>
                  </a:lnTo>
                  <a:lnTo>
                    <a:pt x="45" y="233"/>
                  </a:lnTo>
                  <a:lnTo>
                    <a:pt x="35" y="271"/>
                  </a:lnTo>
                  <a:lnTo>
                    <a:pt x="24" y="313"/>
                  </a:lnTo>
                  <a:lnTo>
                    <a:pt x="13" y="357"/>
                  </a:lnTo>
                  <a:lnTo>
                    <a:pt x="0" y="400"/>
                  </a:lnTo>
                  <a:lnTo>
                    <a:pt x="3" y="402"/>
                  </a:lnTo>
                  <a:close/>
                </a:path>
              </a:pathLst>
            </a:custGeom>
            <a:solidFill>
              <a:srgbClr val="96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6" name="Freeform 103"/>
            <p:cNvSpPr>
              <a:spLocks/>
            </p:cNvSpPr>
            <p:nvPr/>
          </p:nvSpPr>
          <p:spPr bwMode="auto">
            <a:xfrm>
              <a:off x="2143" y="1876"/>
              <a:ext cx="81" cy="157"/>
            </a:xfrm>
            <a:custGeom>
              <a:avLst/>
              <a:gdLst>
                <a:gd name="T0" fmla="*/ 81 w 81"/>
                <a:gd name="T1" fmla="*/ 0 h 313"/>
                <a:gd name="T2" fmla="*/ 81 w 81"/>
                <a:gd name="T3" fmla="*/ 1 h 313"/>
                <a:gd name="T4" fmla="*/ 79 w 81"/>
                <a:gd name="T5" fmla="*/ 1 h 313"/>
                <a:gd name="T6" fmla="*/ 77 w 81"/>
                <a:gd name="T7" fmla="*/ 1 h 313"/>
                <a:gd name="T8" fmla="*/ 72 w 81"/>
                <a:gd name="T9" fmla="*/ 2 h 313"/>
                <a:gd name="T10" fmla="*/ 65 w 81"/>
                <a:gd name="T11" fmla="*/ 3 h 313"/>
                <a:gd name="T12" fmla="*/ 58 w 81"/>
                <a:gd name="T13" fmla="*/ 4 h 313"/>
                <a:gd name="T14" fmla="*/ 48 w 81"/>
                <a:gd name="T15" fmla="*/ 5 h 313"/>
                <a:gd name="T16" fmla="*/ 38 w 81"/>
                <a:gd name="T17" fmla="*/ 6 h 313"/>
                <a:gd name="T18" fmla="*/ 27 w 81"/>
                <a:gd name="T19" fmla="*/ 8 h 313"/>
                <a:gd name="T20" fmla="*/ 16 w 81"/>
                <a:gd name="T21" fmla="*/ 9 h 313"/>
                <a:gd name="T22" fmla="*/ 3 w 81"/>
                <a:gd name="T23" fmla="*/ 10 h 313"/>
                <a:gd name="T24" fmla="*/ 0 w 81"/>
                <a:gd name="T25" fmla="*/ 10 h 313"/>
                <a:gd name="T26" fmla="*/ 10 w 81"/>
                <a:gd name="T27" fmla="*/ 9 h 313"/>
                <a:gd name="T28" fmla="*/ 20 w 81"/>
                <a:gd name="T29" fmla="*/ 8 h 313"/>
                <a:gd name="T30" fmla="*/ 30 w 81"/>
                <a:gd name="T31" fmla="*/ 7 h 313"/>
                <a:gd name="T32" fmla="*/ 37 w 81"/>
                <a:gd name="T33" fmla="*/ 6 h 313"/>
                <a:gd name="T34" fmla="*/ 44 w 81"/>
                <a:gd name="T35" fmla="*/ 5 h 313"/>
                <a:gd name="T36" fmla="*/ 50 w 81"/>
                <a:gd name="T37" fmla="*/ 4 h 313"/>
                <a:gd name="T38" fmla="*/ 52 w 81"/>
                <a:gd name="T39" fmla="*/ 4 h 313"/>
                <a:gd name="T40" fmla="*/ 54 w 81"/>
                <a:gd name="T41" fmla="*/ 4 h 313"/>
                <a:gd name="T42" fmla="*/ 54 w 81"/>
                <a:gd name="T43" fmla="*/ 3 h 313"/>
                <a:gd name="T44" fmla="*/ 81 w 81"/>
                <a:gd name="T45" fmla="*/ 0 h 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313">
                  <a:moveTo>
                    <a:pt x="81" y="0"/>
                  </a:moveTo>
                  <a:lnTo>
                    <a:pt x="81" y="3"/>
                  </a:lnTo>
                  <a:lnTo>
                    <a:pt x="79" y="14"/>
                  </a:lnTo>
                  <a:lnTo>
                    <a:pt x="77" y="31"/>
                  </a:lnTo>
                  <a:lnTo>
                    <a:pt x="72" y="52"/>
                  </a:lnTo>
                  <a:lnTo>
                    <a:pt x="65" y="78"/>
                  </a:lnTo>
                  <a:lnTo>
                    <a:pt x="58" y="110"/>
                  </a:lnTo>
                  <a:lnTo>
                    <a:pt x="48" y="146"/>
                  </a:lnTo>
                  <a:lnTo>
                    <a:pt x="38" y="184"/>
                  </a:lnTo>
                  <a:lnTo>
                    <a:pt x="27" y="226"/>
                  </a:lnTo>
                  <a:lnTo>
                    <a:pt x="16" y="270"/>
                  </a:lnTo>
                  <a:lnTo>
                    <a:pt x="3" y="313"/>
                  </a:lnTo>
                  <a:lnTo>
                    <a:pt x="0" y="311"/>
                  </a:lnTo>
                  <a:lnTo>
                    <a:pt x="10" y="275"/>
                  </a:lnTo>
                  <a:lnTo>
                    <a:pt x="20" y="239"/>
                  </a:lnTo>
                  <a:lnTo>
                    <a:pt x="30" y="204"/>
                  </a:lnTo>
                  <a:lnTo>
                    <a:pt x="37" y="174"/>
                  </a:lnTo>
                  <a:lnTo>
                    <a:pt x="44" y="146"/>
                  </a:lnTo>
                  <a:lnTo>
                    <a:pt x="50" y="125"/>
                  </a:lnTo>
                  <a:lnTo>
                    <a:pt x="52" y="108"/>
                  </a:lnTo>
                  <a:lnTo>
                    <a:pt x="54" y="98"/>
                  </a:lnTo>
                  <a:lnTo>
                    <a:pt x="54" y="9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F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7" name="Freeform 104"/>
            <p:cNvSpPr>
              <a:spLocks/>
            </p:cNvSpPr>
            <p:nvPr/>
          </p:nvSpPr>
          <p:spPr bwMode="auto">
            <a:xfrm>
              <a:off x="2139" y="1923"/>
              <a:ext cx="58" cy="109"/>
            </a:xfrm>
            <a:custGeom>
              <a:avLst/>
              <a:gdLst>
                <a:gd name="T0" fmla="*/ 4 w 58"/>
                <a:gd name="T1" fmla="*/ 7 h 217"/>
                <a:gd name="T2" fmla="*/ 14 w 58"/>
                <a:gd name="T3" fmla="*/ 6 h 217"/>
                <a:gd name="T4" fmla="*/ 24 w 58"/>
                <a:gd name="T5" fmla="*/ 5 h 217"/>
                <a:gd name="T6" fmla="*/ 34 w 58"/>
                <a:gd name="T7" fmla="*/ 4 h 217"/>
                <a:gd name="T8" fmla="*/ 41 w 58"/>
                <a:gd name="T9" fmla="*/ 3 h 217"/>
                <a:gd name="T10" fmla="*/ 48 w 58"/>
                <a:gd name="T11" fmla="*/ 2 h 217"/>
                <a:gd name="T12" fmla="*/ 54 w 58"/>
                <a:gd name="T13" fmla="*/ 1 h 217"/>
                <a:gd name="T14" fmla="*/ 56 w 58"/>
                <a:gd name="T15" fmla="*/ 1 h 217"/>
                <a:gd name="T16" fmla="*/ 58 w 58"/>
                <a:gd name="T17" fmla="*/ 1 h 217"/>
                <a:gd name="T18" fmla="*/ 58 w 58"/>
                <a:gd name="T19" fmla="*/ 0 h 217"/>
                <a:gd name="T20" fmla="*/ 30 w 58"/>
                <a:gd name="T21" fmla="*/ 4 h 217"/>
                <a:gd name="T22" fmla="*/ 30 w 58"/>
                <a:gd name="T23" fmla="*/ 4 h 217"/>
                <a:gd name="T24" fmla="*/ 27 w 58"/>
                <a:gd name="T25" fmla="*/ 4 h 217"/>
                <a:gd name="T26" fmla="*/ 24 w 58"/>
                <a:gd name="T27" fmla="*/ 4 h 217"/>
                <a:gd name="T28" fmla="*/ 20 w 58"/>
                <a:gd name="T29" fmla="*/ 5 h 217"/>
                <a:gd name="T30" fmla="*/ 14 w 58"/>
                <a:gd name="T31" fmla="*/ 6 h 217"/>
                <a:gd name="T32" fmla="*/ 7 w 58"/>
                <a:gd name="T33" fmla="*/ 6 h 217"/>
                <a:gd name="T34" fmla="*/ 0 w 58"/>
                <a:gd name="T35" fmla="*/ 7 h 217"/>
                <a:gd name="T36" fmla="*/ 4 w 58"/>
                <a:gd name="T37" fmla="*/ 7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217">
                  <a:moveTo>
                    <a:pt x="4" y="217"/>
                  </a:moveTo>
                  <a:lnTo>
                    <a:pt x="14" y="181"/>
                  </a:lnTo>
                  <a:lnTo>
                    <a:pt x="24" y="145"/>
                  </a:lnTo>
                  <a:lnTo>
                    <a:pt x="34" y="110"/>
                  </a:lnTo>
                  <a:lnTo>
                    <a:pt x="41" y="80"/>
                  </a:lnTo>
                  <a:lnTo>
                    <a:pt x="48" y="52"/>
                  </a:lnTo>
                  <a:lnTo>
                    <a:pt x="54" y="31"/>
                  </a:lnTo>
                  <a:lnTo>
                    <a:pt x="56" y="1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30" y="101"/>
                  </a:lnTo>
                  <a:lnTo>
                    <a:pt x="30" y="105"/>
                  </a:lnTo>
                  <a:lnTo>
                    <a:pt x="27" y="114"/>
                  </a:lnTo>
                  <a:lnTo>
                    <a:pt x="24" y="128"/>
                  </a:lnTo>
                  <a:lnTo>
                    <a:pt x="20" y="147"/>
                  </a:lnTo>
                  <a:lnTo>
                    <a:pt x="14" y="166"/>
                  </a:lnTo>
                  <a:lnTo>
                    <a:pt x="7" y="192"/>
                  </a:lnTo>
                  <a:lnTo>
                    <a:pt x="0" y="217"/>
                  </a:lnTo>
                  <a:lnTo>
                    <a:pt x="4" y="217"/>
                  </a:lnTo>
                  <a:close/>
                </a:path>
              </a:pathLst>
            </a:custGeom>
            <a:solidFill>
              <a:srgbClr val="A7F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8" name="Freeform 105"/>
            <p:cNvSpPr>
              <a:spLocks/>
            </p:cNvSpPr>
            <p:nvPr/>
          </p:nvSpPr>
          <p:spPr bwMode="auto">
            <a:xfrm>
              <a:off x="2136" y="1974"/>
              <a:ext cx="33" cy="58"/>
            </a:xfrm>
            <a:custGeom>
              <a:avLst/>
              <a:gdLst>
                <a:gd name="T0" fmla="*/ 33 w 33"/>
                <a:gd name="T1" fmla="*/ 0 h 116"/>
                <a:gd name="T2" fmla="*/ 33 w 33"/>
                <a:gd name="T3" fmla="*/ 1 h 116"/>
                <a:gd name="T4" fmla="*/ 30 w 33"/>
                <a:gd name="T5" fmla="*/ 1 h 116"/>
                <a:gd name="T6" fmla="*/ 27 w 33"/>
                <a:gd name="T7" fmla="*/ 1 h 116"/>
                <a:gd name="T8" fmla="*/ 23 w 33"/>
                <a:gd name="T9" fmla="*/ 2 h 116"/>
                <a:gd name="T10" fmla="*/ 17 w 33"/>
                <a:gd name="T11" fmla="*/ 3 h 116"/>
                <a:gd name="T12" fmla="*/ 10 w 33"/>
                <a:gd name="T13" fmla="*/ 3 h 116"/>
                <a:gd name="T14" fmla="*/ 3 w 33"/>
                <a:gd name="T15" fmla="*/ 4 h 116"/>
                <a:gd name="T16" fmla="*/ 0 w 33"/>
                <a:gd name="T17" fmla="*/ 4 h 116"/>
                <a:gd name="T18" fmla="*/ 0 w 33"/>
                <a:gd name="T19" fmla="*/ 4 h 116"/>
                <a:gd name="T20" fmla="*/ 33 w 33"/>
                <a:gd name="T21" fmla="*/ 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16">
                  <a:moveTo>
                    <a:pt x="33" y="0"/>
                  </a:moveTo>
                  <a:lnTo>
                    <a:pt x="33" y="4"/>
                  </a:lnTo>
                  <a:lnTo>
                    <a:pt x="30" y="13"/>
                  </a:lnTo>
                  <a:lnTo>
                    <a:pt x="27" y="27"/>
                  </a:lnTo>
                  <a:lnTo>
                    <a:pt x="23" y="46"/>
                  </a:lnTo>
                  <a:lnTo>
                    <a:pt x="17" y="65"/>
                  </a:lnTo>
                  <a:lnTo>
                    <a:pt x="10" y="91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FF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09" name="Freeform 106"/>
            <p:cNvSpPr>
              <a:spLocks/>
            </p:cNvSpPr>
            <p:nvPr/>
          </p:nvSpPr>
          <p:spPr bwMode="auto">
            <a:xfrm>
              <a:off x="2136" y="20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0" name="Freeform 107"/>
            <p:cNvSpPr>
              <a:spLocks/>
            </p:cNvSpPr>
            <p:nvPr/>
          </p:nvSpPr>
          <p:spPr bwMode="auto">
            <a:xfrm>
              <a:off x="2159" y="1384"/>
              <a:ext cx="363" cy="656"/>
            </a:xfrm>
            <a:custGeom>
              <a:avLst/>
              <a:gdLst>
                <a:gd name="T0" fmla="*/ 18 w 363"/>
                <a:gd name="T1" fmla="*/ 41 h 1312"/>
                <a:gd name="T2" fmla="*/ 0 w 363"/>
                <a:gd name="T3" fmla="*/ 38 h 1312"/>
                <a:gd name="T4" fmla="*/ 345 w 363"/>
                <a:gd name="T5" fmla="*/ 0 h 1312"/>
                <a:gd name="T6" fmla="*/ 363 w 363"/>
                <a:gd name="T7" fmla="*/ 4 h 1312"/>
                <a:gd name="T8" fmla="*/ 18 w 363"/>
                <a:gd name="T9" fmla="*/ 41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3" h="1312">
                  <a:moveTo>
                    <a:pt x="18" y="1312"/>
                  </a:moveTo>
                  <a:lnTo>
                    <a:pt x="0" y="1213"/>
                  </a:lnTo>
                  <a:lnTo>
                    <a:pt x="345" y="0"/>
                  </a:lnTo>
                  <a:lnTo>
                    <a:pt x="363" y="101"/>
                  </a:lnTo>
                  <a:lnTo>
                    <a:pt x="18" y="13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1" name="Freeform 108"/>
            <p:cNvSpPr>
              <a:spLocks/>
            </p:cNvSpPr>
            <p:nvPr/>
          </p:nvSpPr>
          <p:spPr bwMode="auto">
            <a:xfrm>
              <a:off x="1499" y="1152"/>
              <a:ext cx="1005" cy="838"/>
            </a:xfrm>
            <a:custGeom>
              <a:avLst/>
              <a:gdLst>
                <a:gd name="T0" fmla="*/ 660 w 1005"/>
                <a:gd name="T1" fmla="*/ 53 h 1676"/>
                <a:gd name="T2" fmla="*/ 1005 w 1005"/>
                <a:gd name="T3" fmla="*/ 15 h 1676"/>
                <a:gd name="T4" fmla="*/ 8 w 1005"/>
                <a:gd name="T5" fmla="*/ 0 h 1676"/>
                <a:gd name="T6" fmla="*/ 0 w 1005"/>
                <a:gd name="T7" fmla="*/ 1 h 1676"/>
                <a:gd name="T8" fmla="*/ 69 w 1005"/>
                <a:gd name="T9" fmla="*/ 2 h 1676"/>
                <a:gd name="T10" fmla="*/ 135 w 1005"/>
                <a:gd name="T11" fmla="*/ 4 h 1676"/>
                <a:gd name="T12" fmla="*/ 199 w 1005"/>
                <a:gd name="T13" fmla="*/ 5 h 1676"/>
                <a:gd name="T14" fmla="*/ 261 w 1005"/>
                <a:gd name="T15" fmla="*/ 7 h 1676"/>
                <a:gd name="T16" fmla="*/ 319 w 1005"/>
                <a:gd name="T17" fmla="*/ 9 h 1676"/>
                <a:gd name="T18" fmla="*/ 374 w 1005"/>
                <a:gd name="T19" fmla="*/ 11 h 1676"/>
                <a:gd name="T20" fmla="*/ 425 w 1005"/>
                <a:gd name="T21" fmla="*/ 13 h 1676"/>
                <a:gd name="T22" fmla="*/ 473 w 1005"/>
                <a:gd name="T23" fmla="*/ 15 h 1676"/>
                <a:gd name="T24" fmla="*/ 516 w 1005"/>
                <a:gd name="T25" fmla="*/ 17 h 1676"/>
                <a:gd name="T26" fmla="*/ 555 w 1005"/>
                <a:gd name="T27" fmla="*/ 20 h 1676"/>
                <a:gd name="T28" fmla="*/ 589 w 1005"/>
                <a:gd name="T29" fmla="*/ 22 h 1676"/>
                <a:gd name="T30" fmla="*/ 619 w 1005"/>
                <a:gd name="T31" fmla="*/ 25 h 1676"/>
                <a:gd name="T32" fmla="*/ 644 w 1005"/>
                <a:gd name="T33" fmla="*/ 28 h 1676"/>
                <a:gd name="T34" fmla="*/ 664 w 1005"/>
                <a:gd name="T35" fmla="*/ 30 h 1676"/>
                <a:gd name="T36" fmla="*/ 680 w 1005"/>
                <a:gd name="T37" fmla="*/ 33 h 1676"/>
                <a:gd name="T38" fmla="*/ 688 w 1005"/>
                <a:gd name="T39" fmla="*/ 36 h 1676"/>
                <a:gd name="T40" fmla="*/ 692 w 1005"/>
                <a:gd name="T41" fmla="*/ 39 h 1676"/>
                <a:gd name="T42" fmla="*/ 692 w 1005"/>
                <a:gd name="T43" fmla="*/ 42 h 1676"/>
                <a:gd name="T44" fmla="*/ 687 w 1005"/>
                <a:gd name="T45" fmla="*/ 44 h 1676"/>
                <a:gd name="T46" fmla="*/ 675 w 1005"/>
                <a:gd name="T47" fmla="*/ 47 h 1676"/>
                <a:gd name="T48" fmla="*/ 658 w 1005"/>
                <a:gd name="T49" fmla="*/ 50 h 1676"/>
                <a:gd name="T50" fmla="*/ 637 w 1005"/>
                <a:gd name="T51" fmla="*/ 53 h 1676"/>
                <a:gd name="T52" fmla="*/ 660 w 1005"/>
                <a:gd name="T53" fmla="*/ 53 h 16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5" h="1676">
                  <a:moveTo>
                    <a:pt x="660" y="1676"/>
                  </a:moveTo>
                  <a:lnTo>
                    <a:pt x="1005" y="463"/>
                  </a:lnTo>
                  <a:lnTo>
                    <a:pt x="8" y="0"/>
                  </a:lnTo>
                  <a:lnTo>
                    <a:pt x="0" y="29"/>
                  </a:lnTo>
                  <a:lnTo>
                    <a:pt x="69" y="63"/>
                  </a:lnTo>
                  <a:lnTo>
                    <a:pt x="135" y="105"/>
                  </a:lnTo>
                  <a:lnTo>
                    <a:pt x="199" y="152"/>
                  </a:lnTo>
                  <a:lnTo>
                    <a:pt x="261" y="204"/>
                  </a:lnTo>
                  <a:lnTo>
                    <a:pt x="319" y="260"/>
                  </a:lnTo>
                  <a:lnTo>
                    <a:pt x="374" y="324"/>
                  </a:lnTo>
                  <a:lnTo>
                    <a:pt x="425" y="391"/>
                  </a:lnTo>
                  <a:lnTo>
                    <a:pt x="473" y="461"/>
                  </a:lnTo>
                  <a:lnTo>
                    <a:pt x="516" y="535"/>
                  </a:lnTo>
                  <a:lnTo>
                    <a:pt x="555" y="613"/>
                  </a:lnTo>
                  <a:lnTo>
                    <a:pt x="589" y="695"/>
                  </a:lnTo>
                  <a:lnTo>
                    <a:pt x="619" y="780"/>
                  </a:lnTo>
                  <a:lnTo>
                    <a:pt x="644" y="865"/>
                  </a:lnTo>
                  <a:lnTo>
                    <a:pt x="664" y="954"/>
                  </a:lnTo>
                  <a:lnTo>
                    <a:pt x="680" y="1042"/>
                  </a:lnTo>
                  <a:lnTo>
                    <a:pt x="688" y="1133"/>
                  </a:lnTo>
                  <a:lnTo>
                    <a:pt x="692" y="1223"/>
                  </a:lnTo>
                  <a:lnTo>
                    <a:pt x="692" y="1314"/>
                  </a:lnTo>
                  <a:lnTo>
                    <a:pt x="687" y="1403"/>
                  </a:lnTo>
                  <a:lnTo>
                    <a:pt x="675" y="1491"/>
                  </a:lnTo>
                  <a:lnTo>
                    <a:pt x="658" y="1580"/>
                  </a:lnTo>
                  <a:lnTo>
                    <a:pt x="637" y="1665"/>
                  </a:lnTo>
                  <a:lnTo>
                    <a:pt x="660" y="1676"/>
                  </a:lnTo>
                  <a:close/>
                </a:path>
              </a:pathLst>
            </a:custGeom>
            <a:solidFill>
              <a:srgbClr val="057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2" name="Freeform 109"/>
            <p:cNvSpPr>
              <a:spLocks/>
            </p:cNvSpPr>
            <p:nvPr/>
          </p:nvSpPr>
          <p:spPr bwMode="auto">
            <a:xfrm>
              <a:off x="1490" y="1167"/>
              <a:ext cx="701" cy="818"/>
            </a:xfrm>
            <a:custGeom>
              <a:avLst/>
              <a:gdLst>
                <a:gd name="T0" fmla="*/ 9 w 701"/>
                <a:gd name="T1" fmla="*/ 0 h 1636"/>
                <a:gd name="T2" fmla="*/ 78 w 701"/>
                <a:gd name="T3" fmla="*/ 2 h 1636"/>
                <a:gd name="T4" fmla="*/ 144 w 701"/>
                <a:gd name="T5" fmla="*/ 3 h 1636"/>
                <a:gd name="T6" fmla="*/ 208 w 701"/>
                <a:gd name="T7" fmla="*/ 4 h 1636"/>
                <a:gd name="T8" fmla="*/ 270 w 701"/>
                <a:gd name="T9" fmla="*/ 6 h 1636"/>
                <a:gd name="T10" fmla="*/ 328 w 701"/>
                <a:gd name="T11" fmla="*/ 8 h 1636"/>
                <a:gd name="T12" fmla="*/ 383 w 701"/>
                <a:gd name="T13" fmla="*/ 10 h 1636"/>
                <a:gd name="T14" fmla="*/ 434 w 701"/>
                <a:gd name="T15" fmla="*/ 12 h 1636"/>
                <a:gd name="T16" fmla="*/ 482 w 701"/>
                <a:gd name="T17" fmla="*/ 14 h 1636"/>
                <a:gd name="T18" fmla="*/ 525 w 701"/>
                <a:gd name="T19" fmla="*/ 16 h 1636"/>
                <a:gd name="T20" fmla="*/ 564 w 701"/>
                <a:gd name="T21" fmla="*/ 19 h 1636"/>
                <a:gd name="T22" fmla="*/ 598 w 701"/>
                <a:gd name="T23" fmla="*/ 21 h 1636"/>
                <a:gd name="T24" fmla="*/ 628 w 701"/>
                <a:gd name="T25" fmla="*/ 24 h 1636"/>
                <a:gd name="T26" fmla="*/ 653 w 701"/>
                <a:gd name="T27" fmla="*/ 27 h 1636"/>
                <a:gd name="T28" fmla="*/ 673 w 701"/>
                <a:gd name="T29" fmla="*/ 29 h 1636"/>
                <a:gd name="T30" fmla="*/ 689 w 701"/>
                <a:gd name="T31" fmla="*/ 32 h 1636"/>
                <a:gd name="T32" fmla="*/ 697 w 701"/>
                <a:gd name="T33" fmla="*/ 35 h 1636"/>
                <a:gd name="T34" fmla="*/ 701 w 701"/>
                <a:gd name="T35" fmla="*/ 38 h 1636"/>
                <a:gd name="T36" fmla="*/ 701 w 701"/>
                <a:gd name="T37" fmla="*/ 41 h 1636"/>
                <a:gd name="T38" fmla="*/ 696 w 701"/>
                <a:gd name="T39" fmla="*/ 43 h 1636"/>
                <a:gd name="T40" fmla="*/ 684 w 701"/>
                <a:gd name="T41" fmla="*/ 46 h 1636"/>
                <a:gd name="T42" fmla="*/ 667 w 701"/>
                <a:gd name="T43" fmla="*/ 49 h 1636"/>
                <a:gd name="T44" fmla="*/ 646 w 701"/>
                <a:gd name="T45" fmla="*/ 52 h 1636"/>
                <a:gd name="T46" fmla="*/ 621 w 701"/>
                <a:gd name="T47" fmla="*/ 51 h 1636"/>
                <a:gd name="T48" fmla="*/ 643 w 701"/>
                <a:gd name="T49" fmla="*/ 48 h 1636"/>
                <a:gd name="T50" fmla="*/ 659 w 701"/>
                <a:gd name="T51" fmla="*/ 46 h 1636"/>
                <a:gd name="T52" fmla="*/ 670 w 701"/>
                <a:gd name="T53" fmla="*/ 43 h 1636"/>
                <a:gd name="T54" fmla="*/ 676 w 701"/>
                <a:gd name="T55" fmla="*/ 40 h 1636"/>
                <a:gd name="T56" fmla="*/ 676 w 701"/>
                <a:gd name="T57" fmla="*/ 37 h 1636"/>
                <a:gd name="T58" fmla="*/ 670 w 701"/>
                <a:gd name="T59" fmla="*/ 34 h 1636"/>
                <a:gd name="T60" fmla="*/ 657 w 701"/>
                <a:gd name="T61" fmla="*/ 31 h 1636"/>
                <a:gd name="T62" fmla="*/ 640 w 701"/>
                <a:gd name="T63" fmla="*/ 29 h 1636"/>
                <a:gd name="T64" fmla="*/ 619 w 701"/>
                <a:gd name="T65" fmla="*/ 26 h 1636"/>
                <a:gd name="T66" fmla="*/ 591 w 701"/>
                <a:gd name="T67" fmla="*/ 23 h 1636"/>
                <a:gd name="T68" fmla="*/ 558 w 701"/>
                <a:gd name="T69" fmla="*/ 20 h 1636"/>
                <a:gd name="T70" fmla="*/ 520 w 701"/>
                <a:gd name="T71" fmla="*/ 18 h 1636"/>
                <a:gd name="T72" fmla="*/ 478 w 701"/>
                <a:gd name="T73" fmla="*/ 15 h 1636"/>
                <a:gd name="T74" fmla="*/ 431 w 701"/>
                <a:gd name="T75" fmla="*/ 13 h 1636"/>
                <a:gd name="T76" fmla="*/ 380 w 701"/>
                <a:gd name="T77" fmla="*/ 11 h 1636"/>
                <a:gd name="T78" fmla="*/ 324 w 701"/>
                <a:gd name="T79" fmla="*/ 9 h 1636"/>
                <a:gd name="T80" fmla="*/ 266 w 701"/>
                <a:gd name="T81" fmla="*/ 7 h 1636"/>
                <a:gd name="T82" fmla="*/ 204 w 701"/>
                <a:gd name="T83" fmla="*/ 5 h 1636"/>
                <a:gd name="T84" fmla="*/ 139 w 701"/>
                <a:gd name="T85" fmla="*/ 4 h 1636"/>
                <a:gd name="T86" fmla="*/ 71 w 701"/>
                <a:gd name="T87" fmla="*/ 3 h 1636"/>
                <a:gd name="T88" fmla="*/ 0 w 701"/>
                <a:gd name="T89" fmla="*/ 1 h 1636"/>
                <a:gd name="T90" fmla="*/ 9 w 701"/>
                <a:gd name="T91" fmla="*/ 0 h 16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1" h="1636">
                  <a:moveTo>
                    <a:pt x="9" y="0"/>
                  </a:moveTo>
                  <a:lnTo>
                    <a:pt x="78" y="34"/>
                  </a:lnTo>
                  <a:lnTo>
                    <a:pt x="144" y="76"/>
                  </a:lnTo>
                  <a:lnTo>
                    <a:pt x="208" y="123"/>
                  </a:lnTo>
                  <a:lnTo>
                    <a:pt x="270" y="175"/>
                  </a:lnTo>
                  <a:lnTo>
                    <a:pt x="328" y="231"/>
                  </a:lnTo>
                  <a:lnTo>
                    <a:pt x="383" y="295"/>
                  </a:lnTo>
                  <a:lnTo>
                    <a:pt x="434" y="362"/>
                  </a:lnTo>
                  <a:lnTo>
                    <a:pt x="482" y="432"/>
                  </a:lnTo>
                  <a:lnTo>
                    <a:pt x="525" y="506"/>
                  </a:lnTo>
                  <a:lnTo>
                    <a:pt x="564" y="584"/>
                  </a:lnTo>
                  <a:lnTo>
                    <a:pt x="598" y="666"/>
                  </a:lnTo>
                  <a:lnTo>
                    <a:pt x="628" y="751"/>
                  </a:lnTo>
                  <a:lnTo>
                    <a:pt x="653" y="836"/>
                  </a:lnTo>
                  <a:lnTo>
                    <a:pt x="673" y="925"/>
                  </a:lnTo>
                  <a:lnTo>
                    <a:pt x="689" y="1013"/>
                  </a:lnTo>
                  <a:lnTo>
                    <a:pt x="697" y="1104"/>
                  </a:lnTo>
                  <a:lnTo>
                    <a:pt x="701" y="1194"/>
                  </a:lnTo>
                  <a:lnTo>
                    <a:pt x="701" y="1285"/>
                  </a:lnTo>
                  <a:lnTo>
                    <a:pt x="696" y="1374"/>
                  </a:lnTo>
                  <a:lnTo>
                    <a:pt x="684" y="1462"/>
                  </a:lnTo>
                  <a:lnTo>
                    <a:pt x="667" y="1551"/>
                  </a:lnTo>
                  <a:lnTo>
                    <a:pt x="646" y="1636"/>
                  </a:lnTo>
                  <a:lnTo>
                    <a:pt x="621" y="1625"/>
                  </a:lnTo>
                  <a:lnTo>
                    <a:pt x="643" y="1536"/>
                  </a:lnTo>
                  <a:lnTo>
                    <a:pt x="659" y="1448"/>
                  </a:lnTo>
                  <a:lnTo>
                    <a:pt x="670" y="1357"/>
                  </a:lnTo>
                  <a:lnTo>
                    <a:pt x="676" y="1265"/>
                  </a:lnTo>
                  <a:lnTo>
                    <a:pt x="676" y="1173"/>
                  </a:lnTo>
                  <a:lnTo>
                    <a:pt x="670" y="1080"/>
                  </a:lnTo>
                  <a:lnTo>
                    <a:pt x="657" y="988"/>
                  </a:lnTo>
                  <a:lnTo>
                    <a:pt x="640" y="897"/>
                  </a:lnTo>
                  <a:lnTo>
                    <a:pt x="619" y="809"/>
                  </a:lnTo>
                  <a:lnTo>
                    <a:pt x="591" y="722"/>
                  </a:lnTo>
                  <a:lnTo>
                    <a:pt x="558" y="637"/>
                  </a:lnTo>
                  <a:lnTo>
                    <a:pt x="520" y="555"/>
                  </a:lnTo>
                  <a:lnTo>
                    <a:pt x="478" y="477"/>
                  </a:lnTo>
                  <a:lnTo>
                    <a:pt x="431" y="405"/>
                  </a:lnTo>
                  <a:lnTo>
                    <a:pt x="380" y="334"/>
                  </a:lnTo>
                  <a:lnTo>
                    <a:pt x="324" y="269"/>
                  </a:lnTo>
                  <a:lnTo>
                    <a:pt x="266" y="210"/>
                  </a:lnTo>
                  <a:lnTo>
                    <a:pt x="204" y="155"/>
                  </a:lnTo>
                  <a:lnTo>
                    <a:pt x="139" y="108"/>
                  </a:lnTo>
                  <a:lnTo>
                    <a:pt x="71" y="65"/>
                  </a:lnTo>
                  <a:lnTo>
                    <a:pt x="0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D8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3" name="Freeform 110"/>
            <p:cNvSpPr>
              <a:spLocks/>
            </p:cNvSpPr>
            <p:nvPr/>
          </p:nvSpPr>
          <p:spPr bwMode="auto">
            <a:xfrm>
              <a:off x="1482" y="1181"/>
              <a:ext cx="684" cy="799"/>
            </a:xfrm>
            <a:custGeom>
              <a:avLst/>
              <a:gdLst>
                <a:gd name="T0" fmla="*/ 629 w 684"/>
                <a:gd name="T1" fmla="*/ 50 h 1597"/>
                <a:gd name="T2" fmla="*/ 651 w 684"/>
                <a:gd name="T3" fmla="*/ 48 h 1597"/>
                <a:gd name="T4" fmla="*/ 667 w 684"/>
                <a:gd name="T5" fmla="*/ 45 h 1597"/>
                <a:gd name="T6" fmla="*/ 678 w 684"/>
                <a:gd name="T7" fmla="*/ 42 h 1597"/>
                <a:gd name="T8" fmla="*/ 684 w 684"/>
                <a:gd name="T9" fmla="*/ 39 h 1597"/>
                <a:gd name="T10" fmla="*/ 684 w 684"/>
                <a:gd name="T11" fmla="*/ 36 h 1597"/>
                <a:gd name="T12" fmla="*/ 678 w 684"/>
                <a:gd name="T13" fmla="*/ 33 h 1597"/>
                <a:gd name="T14" fmla="*/ 665 w 684"/>
                <a:gd name="T15" fmla="*/ 30 h 1597"/>
                <a:gd name="T16" fmla="*/ 648 w 684"/>
                <a:gd name="T17" fmla="*/ 28 h 1597"/>
                <a:gd name="T18" fmla="*/ 627 w 684"/>
                <a:gd name="T19" fmla="*/ 25 h 1597"/>
                <a:gd name="T20" fmla="*/ 599 w 684"/>
                <a:gd name="T21" fmla="*/ 22 h 1597"/>
                <a:gd name="T22" fmla="*/ 566 w 684"/>
                <a:gd name="T23" fmla="*/ 20 h 1597"/>
                <a:gd name="T24" fmla="*/ 528 w 684"/>
                <a:gd name="T25" fmla="*/ 17 h 1597"/>
                <a:gd name="T26" fmla="*/ 486 w 684"/>
                <a:gd name="T27" fmla="*/ 15 h 1597"/>
                <a:gd name="T28" fmla="*/ 439 w 684"/>
                <a:gd name="T29" fmla="*/ 12 h 1597"/>
                <a:gd name="T30" fmla="*/ 388 w 684"/>
                <a:gd name="T31" fmla="*/ 10 h 1597"/>
                <a:gd name="T32" fmla="*/ 332 w 684"/>
                <a:gd name="T33" fmla="*/ 8 h 1597"/>
                <a:gd name="T34" fmla="*/ 274 w 684"/>
                <a:gd name="T35" fmla="*/ 6 h 1597"/>
                <a:gd name="T36" fmla="*/ 212 w 684"/>
                <a:gd name="T37" fmla="*/ 4 h 1597"/>
                <a:gd name="T38" fmla="*/ 147 w 684"/>
                <a:gd name="T39" fmla="*/ 3 h 1597"/>
                <a:gd name="T40" fmla="*/ 79 w 684"/>
                <a:gd name="T41" fmla="*/ 2 h 1597"/>
                <a:gd name="T42" fmla="*/ 8 w 684"/>
                <a:gd name="T43" fmla="*/ 0 h 1597"/>
                <a:gd name="T44" fmla="*/ 0 w 684"/>
                <a:gd name="T45" fmla="*/ 1 h 1597"/>
                <a:gd name="T46" fmla="*/ 68 w 684"/>
                <a:gd name="T47" fmla="*/ 3 h 1597"/>
                <a:gd name="T48" fmla="*/ 134 w 684"/>
                <a:gd name="T49" fmla="*/ 4 h 1597"/>
                <a:gd name="T50" fmla="*/ 198 w 684"/>
                <a:gd name="T51" fmla="*/ 5 h 1597"/>
                <a:gd name="T52" fmla="*/ 258 w 684"/>
                <a:gd name="T53" fmla="*/ 7 h 1597"/>
                <a:gd name="T54" fmla="*/ 315 w 684"/>
                <a:gd name="T55" fmla="*/ 9 h 1597"/>
                <a:gd name="T56" fmla="*/ 369 w 684"/>
                <a:gd name="T57" fmla="*/ 11 h 1597"/>
                <a:gd name="T58" fmla="*/ 418 w 684"/>
                <a:gd name="T59" fmla="*/ 13 h 1597"/>
                <a:gd name="T60" fmla="*/ 465 w 684"/>
                <a:gd name="T61" fmla="*/ 15 h 1597"/>
                <a:gd name="T62" fmla="*/ 506 w 684"/>
                <a:gd name="T63" fmla="*/ 18 h 1597"/>
                <a:gd name="T64" fmla="*/ 542 w 684"/>
                <a:gd name="T65" fmla="*/ 20 h 1597"/>
                <a:gd name="T66" fmla="*/ 574 w 684"/>
                <a:gd name="T67" fmla="*/ 23 h 1597"/>
                <a:gd name="T68" fmla="*/ 602 w 684"/>
                <a:gd name="T69" fmla="*/ 25 h 1597"/>
                <a:gd name="T70" fmla="*/ 623 w 684"/>
                <a:gd name="T71" fmla="*/ 28 h 1597"/>
                <a:gd name="T72" fmla="*/ 640 w 684"/>
                <a:gd name="T73" fmla="*/ 31 h 1597"/>
                <a:gd name="T74" fmla="*/ 651 w 684"/>
                <a:gd name="T75" fmla="*/ 33 h 1597"/>
                <a:gd name="T76" fmla="*/ 657 w 684"/>
                <a:gd name="T77" fmla="*/ 36 h 1597"/>
                <a:gd name="T78" fmla="*/ 657 w 684"/>
                <a:gd name="T79" fmla="*/ 39 h 1597"/>
                <a:gd name="T80" fmla="*/ 651 w 684"/>
                <a:gd name="T81" fmla="*/ 42 h 1597"/>
                <a:gd name="T82" fmla="*/ 641 w 684"/>
                <a:gd name="T83" fmla="*/ 45 h 1597"/>
                <a:gd name="T84" fmla="*/ 624 w 684"/>
                <a:gd name="T85" fmla="*/ 47 h 1597"/>
                <a:gd name="T86" fmla="*/ 603 w 684"/>
                <a:gd name="T87" fmla="*/ 50 h 1597"/>
                <a:gd name="T88" fmla="*/ 629 w 684"/>
                <a:gd name="T89" fmla="*/ 50 h 15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4" h="1597">
                  <a:moveTo>
                    <a:pt x="629" y="1597"/>
                  </a:moveTo>
                  <a:lnTo>
                    <a:pt x="651" y="1508"/>
                  </a:lnTo>
                  <a:lnTo>
                    <a:pt x="667" y="1420"/>
                  </a:lnTo>
                  <a:lnTo>
                    <a:pt x="678" y="1329"/>
                  </a:lnTo>
                  <a:lnTo>
                    <a:pt x="684" y="1237"/>
                  </a:lnTo>
                  <a:lnTo>
                    <a:pt x="684" y="1145"/>
                  </a:lnTo>
                  <a:lnTo>
                    <a:pt x="678" y="1052"/>
                  </a:lnTo>
                  <a:lnTo>
                    <a:pt x="665" y="960"/>
                  </a:lnTo>
                  <a:lnTo>
                    <a:pt x="648" y="869"/>
                  </a:lnTo>
                  <a:lnTo>
                    <a:pt x="627" y="781"/>
                  </a:lnTo>
                  <a:lnTo>
                    <a:pt x="599" y="694"/>
                  </a:lnTo>
                  <a:lnTo>
                    <a:pt x="566" y="609"/>
                  </a:lnTo>
                  <a:lnTo>
                    <a:pt x="528" y="527"/>
                  </a:lnTo>
                  <a:lnTo>
                    <a:pt x="486" y="449"/>
                  </a:lnTo>
                  <a:lnTo>
                    <a:pt x="439" y="377"/>
                  </a:lnTo>
                  <a:lnTo>
                    <a:pt x="388" y="306"/>
                  </a:lnTo>
                  <a:lnTo>
                    <a:pt x="332" y="241"/>
                  </a:lnTo>
                  <a:lnTo>
                    <a:pt x="274" y="182"/>
                  </a:lnTo>
                  <a:lnTo>
                    <a:pt x="212" y="127"/>
                  </a:lnTo>
                  <a:lnTo>
                    <a:pt x="147" y="80"/>
                  </a:lnTo>
                  <a:lnTo>
                    <a:pt x="79" y="37"/>
                  </a:lnTo>
                  <a:lnTo>
                    <a:pt x="8" y="0"/>
                  </a:lnTo>
                  <a:lnTo>
                    <a:pt x="0" y="31"/>
                  </a:lnTo>
                  <a:lnTo>
                    <a:pt x="68" y="67"/>
                  </a:lnTo>
                  <a:lnTo>
                    <a:pt x="134" y="109"/>
                  </a:lnTo>
                  <a:lnTo>
                    <a:pt x="198" y="156"/>
                  </a:lnTo>
                  <a:lnTo>
                    <a:pt x="258" y="209"/>
                  </a:lnTo>
                  <a:lnTo>
                    <a:pt x="315" y="267"/>
                  </a:lnTo>
                  <a:lnTo>
                    <a:pt x="369" y="330"/>
                  </a:lnTo>
                  <a:lnTo>
                    <a:pt x="418" y="397"/>
                  </a:lnTo>
                  <a:lnTo>
                    <a:pt x="465" y="469"/>
                  </a:lnTo>
                  <a:lnTo>
                    <a:pt x="506" y="545"/>
                  </a:lnTo>
                  <a:lnTo>
                    <a:pt x="542" y="623"/>
                  </a:lnTo>
                  <a:lnTo>
                    <a:pt x="574" y="706"/>
                  </a:lnTo>
                  <a:lnTo>
                    <a:pt x="602" y="792"/>
                  </a:lnTo>
                  <a:lnTo>
                    <a:pt x="623" y="877"/>
                  </a:lnTo>
                  <a:lnTo>
                    <a:pt x="640" y="965"/>
                  </a:lnTo>
                  <a:lnTo>
                    <a:pt x="651" y="1054"/>
                  </a:lnTo>
                  <a:lnTo>
                    <a:pt x="657" y="1145"/>
                  </a:lnTo>
                  <a:lnTo>
                    <a:pt x="657" y="1235"/>
                  </a:lnTo>
                  <a:lnTo>
                    <a:pt x="651" y="1324"/>
                  </a:lnTo>
                  <a:lnTo>
                    <a:pt x="641" y="1413"/>
                  </a:lnTo>
                  <a:lnTo>
                    <a:pt x="624" y="1499"/>
                  </a:lnTo>
                  <a:lnTo>
                    <a:pt x="603" y="1584"/>
                  </a:lnTo>
                  <a:lnTo>
                    <a:pt x="629" y="1597"/>
                  </a:lnTo>
                  <a:close/>
                </a:path>
              </a:pathLst>
            </a:custGeom>
            <a:solidFill>
              <a:srgbClr val="158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4" name="Freeform 111"/>
            <p:cNvSpPr>
              <a:spLocks/>
            </p:cNvSpPr>
            <p:nvPr/>
          </p:nvSpPr>
          <p:spPr bwMode="auto">
            <a:xfrm>
              <a:off x="1473" y="1197"/>
              <a:ext cx="666" cy="776"/>
            </a:xfrm>
            <a:custGeom>
              <a:avLst/>
              <a:gdLst>
                <a:gd name="T0" fmla="*/ 9 w 666"/>
                <a:gd name="T1" fmla="*/ 0 h 1553"/>
                <a:gd name="T2" fmla="*/ 77 w 666"/>
                <a:gd name="T3" fmla="*/ 1 h 1553"/>
                <a:gd name="T4" fmla="*/ 143 w 666"/>
                <a:gd name="T5" fmla="*/ 2 h 1553"/>
                <a:gd name="T6" fmla="*/ 207 w 666"/>
                <a:gd name="T7" fmla="*/ 3 h 1553"/>
                <a:gd name="T8" fmla="*/ 267 w 666"/>
                <a:gd name="T9" fmla="*/ 5 h 1553"/>
                <a:gd name="T10" fmla="*/ 324 w 666"/>
                <a:gd name="T11" fmla="*/ 7 h 1553"/>
                <a:gd name="T12" fmla="*/ 378 w 666"/>
                <a:gd name="T13" fmla="*/ 9 h 1553"/>
                <a:gd name="T14" fmla="*/ 427 w 666"/>
                <a:gd name="T15" fmla="*/ 11 h 1553"/>
                <a:gd name="T16" fmla="*/ 474 w 666"/>
                <a:gd name="T17" fmla="*/ 13 h 1553"/>
                <a:gd name="T18" fmla="*/ 515 w 666"/>
                <a:gd name="T19" fmla="*/ 16 h 1553"/>
                <a:gd name="T20" fmla="*/ 551 w 666"/>
                <a:gd name="T21" fmla="*/ 18 h 1553"/>
                <a:gd name="T22" fmla="*/ 583 w 666"/>
                <a:gd name="T23" fmla="*/ 21 h 1553"/>
                <a:gd name="T24" fmla="*/ 611 w 666"/>
                <a:gd name="T25" fmla="*/ 23 h 1553"/>
                <a:gd name="T26" fmla="*/ 632 w 666"/>
                <a:gd name="T27" fmla="*/ 26 h 1553"/>
                <a:gd name="T28" fmla="*/ 649 w 666"/>
                <a:gd name="T29" fmla="*/ 29 h 1553"/>
                <a:gd name="T30" fmla="*/ 660 w 666"/>
                <a:gd name="T31" fmla="*/ 31 h 1553"/>
                <a:gd name="T32" fmla="*/ 666 w 666"/>
                <a:gd name="T33" fmla="*/ 34 h 1553"/>
                <a:gd name="T34" fmla="*/ 666 w 666"/>
                <a:gd name="T35" fmla="*/ 37 h 1553"/>
                <a:gd name="T36" fmla="*/ 660 w 666"/>
                <a:gd name="T37" fmla="*/ 40 h 1553"/>
                <a:gd name="T38" fmla="*/ 650 w 666"/>
                <a:gd name="T39" fmla="*/ 43 h 1553"/>
                <a:gd name="T40" fmla="*/ 633 w 666"/>
                <a:gd name="T41" fmla="*/ 45 h 1553"/>
                <a:gd name="T42" fmla="*/ 612 w 666"/>
                <a:gd name="T43" fmla="*/ 48 h 1553"/>
                <a:gd name="T44" fmla="*/ 585 w 666"/>
                <a:gd name="T45" fmla="*/ 48 h 1553"/>
                <a:gd name="T46" fmla="*/ 607 w 666"/>
                <a:gd name="T47" fmla="*/ 45 h 1553"/>
                <a:gd name="T48" fmla="*/ 622 w 666"/>
                <a:gd name="T49" fmla="*/ 42 h 1553"/>
                <a:gd name="T50" fmla="*/ 632 w 666"/>
                <a:gd name="T51" fmla="*/ 40 h 1553"/>
                <a:gd name="T52" fmla="*/ 638 w 666"/>
                <a:gd name="T53" fmla="*/ 37 h 1553"/>
                <a:gd name="T54" fmla="*/ 636 w 666"/>
                <a:gd name="T55" fmla="*/ 34 h 1553"/>
                <a:gd name="T56" fmla="*/ 631 w 666"/>
                <a:gd name="T57" fmla="*/ 32 h 1553"/>
                <a:gd name="T58" fmla="*/ 621 w 666"/>
                <a:gd name="T59" fmla="*/ 29 h 1553"/>
                <a:gd name="T60" fmla="*/ 604 w 666"/>
                <a:gd name="T61" fmla="*/ 26 h 1553"/>
                <a:gd name="T62" fmla="*/ 584 w 666"/>
                <a:gd name="T63" fmla="*/ 24 h 1553"/>
                <a:gd name="T64" fmla="*/ 557 w 666"/>
                <a:gd name="T65" fmla="*/ 21 h 1553"/>
                <a:gd name="T66" fmla="*/ 526 w 666"/>
                <a:gd name="T67" fmla="*/ 19 h 1553"/>
                <a:gd name="T68" fmla="*/ 491 w 666"/>
                <a:gd name="T69" fmla="*/ 16 h 1553"/>
                <a:gd name="T70" fmla="*/ 450 w 666"/>
                <a:gd name="T71" fmla="*/ 14 h 1553"/>
                <a:gd name="T72" fmla="*/ 406 w 666"/>
                <a:gd name="T73" fmla="*/ 12 h 1553"/>
                <a:gd name="T74" fmla="*/ 358 w 666"/>
                <a:gd name="T75" fmla="*/ 10 h 1553"/>
                <a:gd name="T76" fmla="*/ 306 w 666"/>
                <a:gd name="T77" fmla="*/ 8 h 1553"/>
                <a:gd name="T78" fmla="*/ 250 w 666"/>
                <a:gd name="T79" fmla="*/ 6 h 1553"/>
                <a:gd name="T80" fmla="*/ 191 w 666"/>
                <a:gd name="T81" fmla="*/ 4 h 1553"/>
                <a:gd name="T82" fmla="*/ 130 w 666"/>
                <a:gd name="T83" fmla="*/ 3 h 1553"/>
                <a:gd name="T84" fmla="*/ 65 w 666"/>
                <a:gd name="T85" fmla="*/ 2 h 1553"/>
                <a:gd name="T86" fmla="*/ 0 w 666"/>
                <a:gd name="T87" fmla="*/ 1 h 1553"/>
                <a:gd name="T88" fmla="*/ 9 w 666"/>
                <a:gd name="T89" fmla="*/ 0 h 15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6" h="1553">
                  <a:moveTo>
                    <a:pt x="9" y="0"/>
                  </a:moveTo>
                  <a:lnTo>
                    <a:pt x="77" y="36"/>
                  </a:lnTo>
                  <a:lnTo>
                    <a:pt x="143" y="78"/>
                  </a:lnTo>
                  <a:lnTo>
                    <a:pt x="207" y="125"/>
                  </a:lnTo>
                  <a:lnTo>
                    <a:pt x="267" y="178"/>
                  </a:lnTo>
                  <a:lnTo>
                    <a:pt x="324" y="236"/>
                  </a:lnTo>
                  <a:lnTo>
                    <a:pt x="378" y="299"/>
                  </a:lnTo>
                  <a:lnTo>
                    <a:pt x="427" y="366"/>
                  </a:lnTo>
                  <a:lnTo>
                    <a:pt x="474" y="438"/>
                  </a:lnTo>
                  <a:lnTo>
                    <a:pt x="515" y="514"/>
                  </a:lnTo>
                  <a:lnTo>
                    <a:pt x="551" y="592"/>
                  </a:lnTo>
                  <a:lnTo>
                    <a:pt x="583" y="675"/>
                  </a:lnTo>
                  <a:lnTo>
                    <a:pt x="611" y="761"/>
                  </a:lnTo>
                  <a:lnTo>
                    <a:pt x="632" y="846"/>
                  </a:lnTo>
                  <a:lnTo>
                    <a:pt x="649" y="934"/>
                  </a:lnTo>
                  <a:lnTo>
                    <a:pt x="660" y="1023"/>
                  </a:lnTo>
                  <a:lnTo>
                    <a:pt x="666" y="1114"/>
                  </a:lnTo>
                  <a:lnTo>
                    <a:pt x="666" y="1204"/>
                  </a:lnTo>
                  <a:lnTo>
                    <a:pt x="660" y="1293"/>
                  </a:lnTo>
                  <a:lnTo>
                    <a:pt x="650" y="1382"/>
                  </a:lnTo>
                  <a:lnTo>
                    <a:pt x="633" y="1468"/>
                  </a:lnTo>
                  <a:lnTo>
                    <a:pt x="612" y="1553"/>
                  </a:lnTo>
                  <a:lnTo>
                    <a:pt x="585" y="1541"/>
                  </a:lnTo>
                  <a:lnTo>
                    <a:pt x="607" y="1459"/>
                  </a:lnTo>
                  <a:lnTo>
                    <a:pt x="622" y="1374"/>
                  </a:lnTo>
                  <a:lnTo>
                    <a:pt x="632" y="1287"/>
                  </a:lnTo>
                  <a:lnTo>
                    <a:pt x="638" y="1200"/>
                  </a:lnTo>
                  <a:lnTo>
                    <a:pt x="636" y="1114"/>
                  </a:lnTo>
                  <a:lnTo>
                    <a:pt x="631" y="1027"/>
                  </a:lnTo>
                  <a:lnTo>
                    <a:pt x="621" y="940"/>
                  </a:lnTo>
                  <a:lnTo>
                    <a:pt x="604" y="855"/>
                  </a:lnTo>
                  <a:lnTo>
                    <a:pt x="584" y="770"/>
                  </a:lnTo>
                  <a:lnTo>
                    <a:pt x="557" y="688"/>
                  </a:lnTo>
                  <a:lnTo>
                    <a:pt x="526" y="609"/>
                  </a:lnTo>
                  <a:lnTo>
                    <a:pt x="491" y="532"/>
                  </a:lnTo>
                  <a:lnTo>
                    <a:pt x="450" y="458"/>
                  </a:lnTo>
                  <a:lnTo>
                    <a:pt x="406" y="388"/>
                  </a:lnTo>
                  <a:lnTo>
                    <a:pt x="358" y="322"/>
                  </a:lnTo>
                  <a:lnTo>
                    <a:pt x="306" y="261"/>
                  </a:lnTo>
                  <a:lnTo>
                    <a:pt x="250" y="205"/>
                  </a:lnTo>
                  <a:lnTo>
                    <a:pt x="191" y="154"/>
                  </a:lnTo>
                  <a:lnTo>
                    <a:pt x="130" y="107"/>
                  </a:lnTo>
                  <a:lnTo>
                    <a:pt x="65" y="67"/>
                  </a:lnTo>
                  <a:lnTo>
                    <a:pt x="0" y="3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D8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5" name="Freeform 112"/>
            <p:cNvSpPr>
              <a:spLocks/>
            </p:cNvSpPr>
            <p:nvPr/>
          </p:nvSpPr>
          <p:spPr bwMode="auto">
            <a:xfrm>
              <a:off x="1463" y="1213"/>
              <a:ext cx="648" cy="754"/>
            </a:xfrm>
            <a:custGeom>
              <a:avLst/>
              <a:gdLst>
                <a:gd name="T0" fmla="*/ 595 w 648"/>
                <a:gd name="T1" fmla="*/ 48 h 1508"/>
                <a:gd name="T2" fmla="*/ 617 w 648"/>
                <a:gd name="T3" fmla="*/ 45 h 1508"/>
                <a:gd name="T4" fmla="*/ 632 w 648"/>
                <a:gd name="T5" fmla="*/ 42 h 1508"/>
                <a:gd name="T6" fmla="*/ 642 w 648"/>
                <a:gd name="T7" fmla="*/ 40 h 1508"/>
                <a:gd name="T8" fmla="*/ 648 w 648"/>
                <a:gd name="T9" fmla="*/ 37 h 1508"/>
                <a:gd name="T10" fmla="*/ 646 w 648"/>
                <a:gd name="T11" fmla="*/ 34 h 1508"/>
                <a:gd name="T12" fmla="*/ 641 w 648"/>
                <a:gd name="T13" fmla="*/ 32 h 1508"/>
                <a:gd name="T14" fmla="*/ 631 w 648"/>
                <a:gd name="T15" fmla="*/ 29 h 1508"/>
                <a:gd name="T16" fmla="*/ 614 w 648"/>
                <a:gd name="T17" fmla="*/ 26 h 1508"/>
                <a:gd name="T18" fmla="*/ 594 w 648"/>
                <a:gd name="T19" fmla="*/ 24 h 1508"/>
                <a:gd name="T20" fmla="*/ 567 w 648"/>
                <a:gd name="T21" fmla="*/ 21 h 1508"/>
                <a:gd name="T22" fmla="*/ 536 w 648"/>
                <a:gd name="T23" fmla="*/ 18 h 1508"/>
                <a:gd name="T24" fmla="*/ 501 w 648"/>
                <a:gd name="T25" fmla="*/ 16 h 1508"/>
                <a:gd name="T26" fmla="*/ 460 w 648"/>
                <a:gd name="T27" fmla="*/ 14 h 1508"/>
                <a:gd name="T28" fmla="*/ 416 w 648"/>
                <a:gd name="T29" fmla="*/ 12 h 1508"/>
                <a:gd name="T30" fmla="*/ 368 w 648"/>
                <a:gd name="T31" fmla="*/ 10 h 1508"/>
                <a:gd name="T32" fmla="*/ 316 w 648"/>
                <a:gd name="T33" fmla="*/ 8 h 1508"/>
                <a:gd name="T34" fmla="*/ 260 w 648"/>
                <a:gd name="T35" fmla="*/ 6 h 1508"/>
                <a:gd name="T36" fmla="*/ 201 w 648"/>
                <a:gd name="T37" fmla="*/ 4 h 1508"/>
                <a:gd name="T38" fmla="*/ 140 w 648"/>
                <a:gd name="T39" fmla="*/ 3 h 1508"/>
                <a:gd name="T40" fmla="*/ 75 w 648"/>
                <a:gd name="T41" fmla="*/ 2 h 1508"/>
                <a:gd name="T42" fmla="*/ 10 w 648"/>
                <a:gd name="T43" fmla="*/ 0 h 1508"/>
                <a:gd name="T44" fmla="*/ 0 w 648"/>
                <a:gd name="T45" fmla="*/ 2 h 1508"/>
                <a:gd name="T46" fmla="*/ 64 w 648"/>
                <a:gd name="T47" fmla="*/ 3 h 1508"/>
                <a:gd name="T48" fmla="*/ 126 w 648"/>
                <a:gd name="T49" fmla="*/ 4 h 1508"/>
                <a:gd name="T50" fmla="*/ 185 w 648"/>
                <a:gd name="T51" fmla="*/ 5 h 1508"/>
                <a:gd name="T52" fmla="*/ 242 w 648"/>
                <a:gd name="T53" fmla="*/ 7 h 1508"/>
                <a:gd name="T54" fmla="*/ 296 w 648"/>
                <a:gd name="T55" fmla="*/ 8 h 1508"/>
                <a:gd name="T56" fmla="*/ 347 w 648"/>
                <a:gd name="T57" fmla="*/ 10 h 1508"/>
                <a:gd name="T58" fmla="*/ 393 w 648"/>
                <a:gd name="T59" fmla="*/ 12 h 1508"/>
                <a:gd name="T60" fmla="*/ 436 w 648"/>
                <a:gd name="T61" fmla="*/ 14 h 1508"/>
                <a:gd name="T62" fmla="*/ 475 w 648"/>
                <a:gd name="T63" fmla="*/ 17 h 1508"/>
                <a:gd name="T64" fmla="*/ 509 w 648"/>
                <a:gd name="T65" fmla="*/ 19 h 1508"/>
                <a:gd name="T66" fmla="*/ 540 w 648"/>
                <a:gd name="T67" fmla="*/ 21 h 1508"/>
                <a:gd name="T68" fmla="*/ 566 w 648"/>
                <a:gd name="T69" fmla="*/ 24 h 1508"/>
                <a:gd name="T70" fmla="*/ 585 w 648"/>
                <a:gd name="T71" fmla="*/ 26 h 1508"/>
                <a:gd name="T72" fmla="*/ 601 w 648"/>
                <a:gd name="T73" fmla="*/ 29 h 1508"/>
                <a:gd name="T74" fmla="*/ 611 w 648"/>
                <a:gd name="T75" fmla="*/ 32 h 1508"/>
                <a:gd name="T76" fmla="*/ 617 w 648"/>
                <a:gd name="T77" fmla="*/ 34 h 1508"/>
                <a:gd name="T78" fmla="*/ 617 w 648"/>
                <a:gd name="T79" fmla="*/ 37 h 1508"/>
                <a:gd name="T80" fmla="*/ 612 w 648"/>
                <a:gd name="T81" fmla="*/ 40 h 1508"/>
                <a:gd name="T82" fmla="*/ 602 w 648"/>
                <a:gd name="T83" fmla="*/ 42 h 1508"/>
                <a:gd name="T84" fmla="*/ 587 w 648"/>
                <a:gd name="T85" fmla="*/ 45 h 1508"/>
                <a:gd name="T86" fmla="*/ 567 w 648"/>
                <a:gd name="T87" fmla="*/ 47 h 1508"/>
                <a:gd name="T88" fmla="*/ 595 w 648"/>
                <a:gd name="T89" fmla="*/ 48 h 15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8" h="1508">
                  <a:moveTo>
                    <a:pt x="595" y="1508"/>
                  </a:moveTo>
                  <a:lnTo>
                    <a:pt x="617" y="1426"/>
                  </a:lnTo>
                  <a:lnTo>
                    <a:pt x="632" y="1341"/>
                  </a:lnTo>
                  <a:lnTo>
                    <a:pt x="642" y="1254"/>
                  </a:lnTo>
                  <a:lnTo>
                    <a:pt x="648" y="1167"/>
                  </a:lnTo>
                  <a:lnTo>
                    <a:pt x="646" y="1081"/>
                  </a:lnTo>
                  <a:lnTo>
                    <a:pt x="641" y="994"/>
                  </a:lnTo>
                  <a:lnTo>
                    <a:pt x="631" y="907"/>
                  </a:lnTo>
                  <a:lnTo>
                    <a:pt x="614" y="822"/>
                  </a:lnTo>
                  <a:lnTo>
                    <a:pt x="594" y="737"/>
                  </a:lnTo>
                  <a:lnTo>
                    <a:pt x="567" y="655"/>
                  </a:lnTo>
                  <a:lnTo>
                    <a:pt x="536" y="576"/>
                  </a:lnTo>
                  <a:lnTo>
                    <a:pt x="501" y="499"/>
                  </a:lnTo>
                  <a:lnTo>
                    <a:pt x="460" y="425"/>
                  </a:lnTo>
                  <a:lnTo>
                    <a:pt x="416" y="355"/>
                  </a:lnTo>
                  <a:lnTo>
                    <a:pt x="368" y="289"/>
                  </a:lnTo>
                  <a:lnTo>
                    <a:pt x="316" y="228"/>
                  </a:lnTo>
                  <a:lnTo>
                    <a:pt x="260" y="172"/>
                  </a:lnTo>
                  <a:lnTo>
                    <a:pt x="201" y="121"/>
                  </a:lnTo>
                  <a:lnTo>
                    <a:pt x="140" y="74"/>
                  </a:lnTo>
                  <a:lnTo>
                    <a:pt x="75" y="34"/>
                  </a:lnTo>
                  <a:lnTo>
                    <a:pt x="10" y="0"/>
                  </a:lnTo>
                  <a:lnTo>
                    <a:pt x="0" y="34"/>
                  </a:lnTo>
                  <a:lnTo>
                    <a:pt x="64" y="69"/>
                  </a:lnTo>
                  <a:lnTo>
                    <a:pt x="126" y="107"/>
                  </a:lnTo>
                  <a:lnTo>
                    <a:pt x="185" y="152"/>
                  </a:lnTo>
                  <a:lnTo>
                    <a:pt x="242" y="201"/>
                  </a:lnTo>
                  <a:lnTo>
                    <a:pt x="296" y="255"/>
                  </a:lnTo>
                  <a:lnTo>
                    <a:pt x="347" y="315"/>
                  </a:lnTo>
                  <a:lnTo>
                    <a:pt x="393" y="378"/>
                  </a:lnTo>
                  <a:lnTo>
                    <a:pt x="436" y="447"/>
                  </a:lnTo>
                  <a:lnTo>
                    <a:pt x="475" y="518"/>
                  </a:lnTo>
                  <a:lnTo>
                    <a:pt x="509" y="592"/>
                  </a:lnTo>
                  <a:lnTo>
                    <a:pt x="540" y="670"/>
                  </a:lnTo>
                  <a:lnTo>
                    <a:pt x="566" y="749"/>
                  </a:lnTo>
                  <a:lnTo>
                    <a:pt x="585" y="831"/>
                  </a:lnTo>
                  <a:lnTo>
                    <a:pt x="601" y="912"/>
                  </a:lnTo>
                  <a:lnTo>
                    <a:pt x="611" y="997"/>
                  </a:lnTo>
                  <a:lnTo>
                    <a:pt x="617" y="1081"/>
                  </a:lnTo>
                  <a:lnTo>
                    <a:pt x="617" y="1166"/>
                  </a:lnTo>
                  <a:lnTo>
                    <a:pt x="612" y="1251"/>
                  </a:lnTo>
                  <a:lnTo>
                    <a:pt x="602" y="1332"/>
                  </a:lnTo>
                  <a:lnTo>
                    <a:pt x="587" y="1415"/>
                  </a:lnTo>
                  <a:lnTo>
                    <a:pt x="567" y="1495"/>
                  </a:lnTo>
                  <a:lnTo>
                    <a:pt x="595" y="1508"/>
                  </a:lnTo>
                  <a:close/>
                </a:path>
              </a:pathLst>
            </a:custGeom>
            <a:solidFill>
              <a:srgbClr val="259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6" name="Freeform 113"/>
            <p:cNvSpPr>
              <a:spLocks/>
            </p:cNvSpPr>
            <p:nvPr/>
          </p:nvSpPr>
          <p:spPr bwMode="auto">
            <a:xfrm>
              <a:off x="1452" y="1230"/>
              <a:ext cx="628" cy="731"/>
            </a:xfrm>
            <a:custGeom>
              <a:avLst/>
              <a:gdLst>
                <a:gd name="T0" fmla="*/ 11 w 628"/>
                <a:gd name="T1" fmla="*/ 0 h 1461"/>
                <a:gd name="T2" fmla="*/ 75 w 628"/>
                <a:gd name="T3" fmla="*/ 2 h 1461"/>
                <a:gd name="T4" fmla="*/ 137 w 628"/>
                <a:gd name="T5" fmla="*/ 3 h 1461"/>
                <a:gd name="T6" fmla="*/ 196 w 628"/>
                <a:gd name="T7" fmla="*/ 4 h 1461"/>
                <a:gd name="T8" fmla="*/ 253 w 628"/>
                <a:gd name="T9" fmla="*/ 6 h 1461"/>
                <a:gd name="T10" fmla="*/ 307 w 628"/>
                <a:gd name="T11" fmla="*/ 7 h 1461"/>
                <a:gd name="T12" fmla="*/ 358 w 628"/>
                <a:gd name="T13" fmla="*/ 9 h 1461"/>
                <a:gd name="T14" fmla="*/ 404 w 628"/>
                <a:gd name="T15" fmla="*/ 11 h 1461"/>
                <a:gd name="T16" fmla="*/ 447 w 628"/>
                <a:gd name="T17" fmla="*/ 13 h 1461"/>
                <a:gd name="T18" fmla="*/ 486 w 628"/>
                <a:gd name="T19" fmla="*/ 16 h 1461"/>
                <a:gd name="T20" fmla="*/ 520 w 628"/>
                <a:gd name="T21" fmla="*/ 18 h 1461"/>
                <a:gd name="T22" fmla="*/ 551 w 628"/>
                <a:gd name="T23" fmla="*/ 20 h 1461"/>
                <a:gd name="T24" fmla="*/ 577 w 628"/>
                <a:gd name="T25" fmla="*/ 23 h 1461"/>
                <a:gd name="T26" fmla="*/ 596 w 628"/>
                <a:gd name="T27" fmla="*/ 25 h 1461"/>
                <a:gd name="T28" fmla="*/ 612 w 628"/>
                <a:gd name="T29" fmla="*/ 28 h 1461"/>
                <a:gd name="T30" fmla="*/ 622 w 628"/>
                <a:gd name="T31" fmla="*/ 31 h 1461"/>
                <a:gd name="T32" fmla="*/ 628 w 628"/>
                <a:gd name="T33" fmla="*/ 33 h 1461"/>
                <a:gd name="T34" fmla="*/ 628 w 628"/>
                <a:gd name="T35" fmla="*/ 36 h 1461"/>
                <a:gd name="T36" fmla="*/ 623 w 628"/>
                <a:gd name="T37" fmla="*/ 39 h 1461"/>
                <a:gd name="T38" fmla="*/ 613 w 628"/>
                <a:gd name="T39" fmla="*/ 41 h 1461"/>
                <a:gd name="T40" fmla="*/ 598 w 628"/>
                <a:gd name="T41" fmla="*/ 44 h 1461"/>
                <a:gd name="T42" fmla="*/ 578 w 628"/>
                <a:gd name="T43" fmla="*/ 46 h 1461"/>
                <a:gd name="T44" fmla="*/ 548 w 628"/>
                <a:gd name="T45" fmla="*/ 46 h 1461"/>
                <a:gd name="T46" fmla="*/ 568 w 628"/>
                <a:gd name="T47" fmla="*/ 43 h 1461"/>
                <a:gd name="T48" fmla="*/ 584 w 628"/>
                <a:gd name="T49" fmla="*/ 41 h 1461"/>
                <a:gd name="T50" fmla="*/ 594 w 628"/>
                <a:gd name="T51" fmla="*/ 38 h 1461"/>
                <a:gd name="T52" fmla="*/ 596 w 628"/>
                <a:gd name="T53" fmla="*/ 35 h 1461"/>
                <a:gd name="T54" fmla="*/ 595 w 628"/>
                <a:gd name="T55" fmla="*/ 33 h 1461"/>
                <a:gd name="T56" fmla="*/ 589 w 628"/>
                <a:gd name="T57" fmla="*/ 30 h 1461"/>
                <a:gd name="T58" fmla="*/ 577 w 628"/>
                <a:gd name="T59" fmla="*/ 27 h 1461"/>
                <a:gd name="T60" fmla="*/ 558 w 628"/>
                <a:gd name="T61" fmla="*/ 25 h 1461"/>
                <a:gd name="T62" fmla="*/ 536 w 628"/>
                <a:gd name="T63" fmla="*/ 22 h 1461"/>
                <a:gd name="T64" fmla="*/ 507 w 628"/>
                <a:gd name="T65" fmla="*/ 20 h 1461"/>
                <a:gd name="T66" fmla="*/ 475 w 628"/>
                <a:gd name="T67" fmla="*/ 17 h 1461"/>
                <a:gd name="T68" fmla="*/ 438 w 628"/>
                <a:gd name="T69" fmla="*/ 15 h 1461"/>
                <a:gd name="T70" fmla="*/ 396 w 628"/>
                <a:gd name="T71" fmla="*/ 13 h 1461"/>
                <a:gd name="T72" fmla="*/ 349 w 628"/>
                <a:gd name="T73" fmla="*/ 11 h 1461"/>
                <a:gd name="T74" fmla="*/ 300 w 628"/>
                <a:gd name="T75" fmla="*/ 9 h 1461"/>
                <a:gd name="T76" fmla="*/ 245 w 628"/>
                <a:gd name="T77" fmla="*/ 7 h 1461"/>
                <a:gd name="T78" fmla="*/ 188 w 628"/>
                <a:gd name="T79" fmla="*/ 5 h 1461"/>
                <a:gd name="T80" fmla="*/ 129 w 628"/>
                <a:gd name="T81" fmla="*/ 4 h 1461"/>
                <a:gd name="T82" fmla="*/ 65 w 628"/>
                <a:gd name="T83" fmla="*/ 3 h 1461"/>
                <a:gd name="T84" fmla="*/ 0 w 628"/>
                <a:gd name="T85" fmla="*/ 2 h 1461"/>
                <a:gd name="T86" fmla="*/ 11 w 628"/>
                <a:gd name="T87" fmla="*/ 0 h 1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8" h="1461">
                  <a:moveTo>
                    <a:pt x="11" y="0"/>
                  </a:moveTo>
                  <a:lnTo>
                    <a:pt x="75" y="35"/>
                  </a:lnTo>
                  <a:lnTo>
                    <a:pt x="137" y="73"/>
                  </a:lnTo>
                  <a:lnTo>
                    <a:pt x="196" y="118"/>
                  </a:lnTo>
                  <a:lnTo>
                    <a:pt x="253" y="167"/>
                  </a:lnTo>
                  <a:lnTo>
                    <a:pt x="307" y="221"/>
                  </a:lnTo>
                  <a:lnTo>
                    <a:pt x="358" y="281"/>
                  </a:lnTo>
                  <a:lnTo>
                    <a:pt x="404" y="344"/>
                  </a:lnTo>
                  <a:lnTo>
                    <a:pt x="447" y="413"/>
                  </a:lnTo>
                  <a:lnTo>
                    <a:pt x="486" y="484"/>
                  </a:lnTo>
                  <a:lnTo>
                    <a:pt x="520" y="558"/>
                  </a:lnTo>
                  <a:lnTo>
                    <a:pt x="551" y="636"/>
                  </a:lnTo>
                  <a:lnTo>
                    <a:pt x="577" y="715"/>
                  </a:lnTo>
                  <a:lnTo>
                    <a:pt x="596" y="797"/>
                  </a:lnTo>
                  <a:lnTo>
                    <a:pt x="612" y="878"/>
                  </a:lnTo>
                  <a:lnTo>
                    <a:pt x="622" y="963"/>
                  </a:lnTo>
                  <a:lnTo>
                    <a:pt x="628" y="1047"/>
                  </a:lnTo>
                  <a:lnTo>
                    <a:pt x="628" y="1132"/>
                  </a:lnTo>
                  <a:lnTo>
                    <a:pt x="623" y="1217"/>
                  </a:lnTo>
                  <a:lnTo>
                    <a:pt x="613" y="1298"/>
                  </a:lnTo>
                  <a:lnTo>
                    <a:pt x="598" y="1381"/>
                  </a:lnTo>
                  <a:lnTo>
                    <a:pt x="578" y="1461"/>
                  </a:lnTo>
                  <a:lnTo>
                    <a:pt x="548" y="1447"/>
                  </a:lnTo>
                  <a:lnTo>
                    <a:pt x="568" y="1365"/>
                  </a:lnTo>
                  <a:lnTo>
                    <a:pt x="584" y="1282"/>
                  </a:lnTo>
                  <a:lnTo>
                    <a:pt x="594" y="1199"/>
                  </a:lnTo>
                  <a:lnTo>
                    <a:pt x="596" y="1114"/>
                  </a:lnTo>
                  <a:lnTo>
                    <a:pt x="595" y="1027"/>
                  </a:lnTo>
                  <a:lnTo>
                    <a:pt x="589" y="942"/>
                  </a:lnTo>
                  <a:lnTo>
                    <a:pt x="577" y="857"/>
                  </a:lnTo>
                  <a:lnTo>
                    <a:pt x="558" y="773"/>
                  </a:lnTo>
                  <a:lnTo>
                    <a:pt x="536" y="692"/>
                  </a:lnTo>
                  <a:lnTo>
                    <a:pt x="507" y="612"/>
                  </a:lnTo>
                  <a:lnTo>
                    <a:pt x="475" y="534"/>
                  </a:lnTo>
                  <a:lnTo>
                    <a:pt x="438" y="462"/>
                  </a:lnTo>
                  <a:lnTo>
                    <a:pt x="396" y="391"/>
                  </a:lnTo>
                  <a:lnTo>
                    <a:pt x="349" y="326"/>
                  </a:lnTo>
                  <a:lnTo>
                    <a:pt x="300" y="265"/>
                  </a:lnTo>
                  <a:lnTo>
                    <a:pt x="245" y="208"/>
                  </a:lnTo>
                  <a:lnTo>
                    <a:pt x="188" y="156"/>
                  </a:lnTo>
                  <a:lnTo>
                    <a:pt x="129" y="111"/>
                  </a:lnTo>
                  <a:lnTo>
                    <a:pt x="65" y="71"/>
                  </a:lnTo>
                  <a:lnTo>
                    <a:pt x="0" y="3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D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7" name="Freeform 114"/>
            <p:cNvSpPr>
              <a:spLocks/>
            </p:cNvSpPr>
            <p:nvPr/>
          </p:nvSpPr>
          <p:spPr bwMode="auto">
            <a:xfrm>
              <a:off x="1442" y="1248"/>
              <a:ext cx="606" cy="705"/>
            </a:xfrm>
            <a:custGeom>
              <a:avLst/>
              <a:gdLst>
                <a:gd name="T0" fmla="*/ 558 w 606"/>
                <a:gd name="T1" fmla="*/ 44 h 1411"/>
                <a:gd name="T2" fmla="*/ 578 w 606"/>
                <a:gd name="T3" fmla="*/ 41 h 1411"/>
                <a:gd name="T4" fmla="*/ 594 w 606"/>
                <a:gd name="T5" fmla="*/ 38 h 1411"/>
                <a:gd name="T6" fmla="*/ 604 w 606"/>
                <a:gd name="T7" fmla="*/ 36 h 1411"/>
                <a:gd name="T8" fmla="*/ 606 w 606"/>
                <a:gd name="T9" fmla="*/ 33 h 1411"/>
                <a:gd name="T10" fmla="*/ 605 w 606"/>
                <a:gd name="T11" fmla="*/ 30 h 1411"/>
                <a:gd name="T12" fmla="*/ 599 w 606"/>
                <a:gd name="T13" fmla="*/ 28 h 1411"/>
                <a:gd name="T14" fmla="*/ 587 w 606"/>
                <a:gd name="T15" fmla="*/ 25 h 1411"/>
                <a:gd name="T16" fmla="*/ 568 w 606"/>
                <a:gd name="T17" fmla="*/ 23 h 1411"/>
                <a:gd name="T18" fmla="*/ 546 w 606"/>
                <a:gd name="T19" fmla="*/ 20 h 1411"/>
                <a:gd name="T20" fmla="*/ 517 w 606"/>
                <a:gd name="T21" fmla="*/ 18 h 1411"/>
                <a:gd name="T22" fmla="*/ 485 w 606"/>
                <a:gd name="T23" fmla="*/ 15 h 1411"/>
                <a:gd name="T24" fmla="*/ 448 w 606"/>
                <a:gd name="T25" fmla="*/ 13 h 1411"/>
                <a:gd name="T26" fmla="*/ 406 w 606"/>
                <a:gd name="T27" fmla="*/ 11 h 1411"/>
                <a:gd name="T28" fmla="*/ 359 w 606"/>
                <a:gd name="T29" fmla="*/ 9 h 1411"/>
                <a:gd name="T30" fmla="*/ 310 w 606"/>
                <a:gd name="T31" fmla="*/ 7 h 1411"/>
                <a:gd name="T32" fmla="*/ 255 w 606"/>
                <a:gd name="T33" fmla="*/ 5 h 1411"/>
                <a:gd name="T34" fmla="*/ 198 w 606"/>
                <a:gd name="T35" fmla="*/ 3 h 1411"/>
                <a:gd name="T36" fmla="*/ 139 w 606"/>
                <a:gd name="T37" fmla="*/ 2 h 1411"/>
                <a:gd name="T38" fmla="*/ 75 w 606"/>
                <a:gd name="T39" fmla="*/ 1 h 1411"/>
                <a:gd name="T40" fmla="*/ 10 w 606"/>
                <a:gd name="T41" fmla="*/ 0 h 1411"/>
                <a:gd name="T42" fmla="*/ 0 w 606"/>
                <a:gd name="T43" fmla="*/ 1 h 1411"/>
                <a:gd name="T44" fmla="*/ 62 w 606"/>
                <a:gd name="T45" fmla="*/ 2 h 1411"/>
                <a:gd name="T46" fmla="*/ 122 w 606"/>
                <a:gd name="T47" fmla="*/ 3 h 1411"/>
                <a:gd name="T48" fmla="*/ 180 w 606"/>
                <a:gd name="T49" fmla="*/ 4 h 1411"/>
                <a:gd name="T50" fmla="*/ 235 w 606"/>
                <a:gd name="T51" fmla="*/ 6 h 1411"/>
                <a:gd name="T52" fmla="*/ 287 w 606"/>
                <a:gd name="T53" fmla="*/ 8 h 1411"/>
                <a:gd name="T54" fmla="*/ 335 w 606"/>
                <a:gd name="T55" fmla="*/ 9 h 1411"/>
                <a:gd name="T56" fmla="*/ 380 w 606"/>
                <a:gd name="T57" fmla="*/ 11 h 1411"/>
                <a:gd name="T58" fmla="*/ 420 w 606"/>
                <a:gd name="T59" fmla="*/ 14 h 1411"/>
                <a:gd name="T60" fmla="*/ 457 w 606"/>
                <a:gd name="T61" fmla="*/ 16 h 1411"/>
                <a:gd name="T62" fmla="*/ 488 w 606"/>
                <a:gd name="T63" fmla="*/ 18 h 1411"/>
                <a:gd name="T64" fmla="*/ 515 w 606"/>
                <a:gd name="T65" fmla="*/ 20 h 1411"/>
                <a:gd name="T66" fmla="*/ 537 w 606"/>
                <a:gd name="T67" fmla="*/ 23 h 1411"/>
                <a:gd name="T68" fmla="*/ 554 w 606"/>
                <a:gd name="T69" fmla="*/ 25 h 1411"/>
                <a:gd name="T70" fmla="*/ 565 w 606"/>
                <a:gd name="T71" fmla="*/ 28 h 1411"/>
                <a:gd name="T72" fmla="*/ 573 w 606"/>
                <a:gd name="T73" fmla="*/ 31 h 1411"/>
                <a:gd name="T74" fmla="*/ 574 w 606"/>
                <a:gd name="T75" fmla="*/ 33 h 1411"/>
                <a:gd name="T76" fmla="*/ 570 w 606"/>
                <a:gd name="T77" fmla="*/ 36 h 1411"/>
                <a:gd name="T78" fmla="*/ 561 w 606"/>
                <a:gd name="T79" fmla="*/ 38 h 1411"/>
                <a:gd name="T80" fmla="*/ 547 w 606"/>
                <a:gd name="T81" fmla="*/ 41 h 1411"/>
                <a:gd name="T82" fmla="*/ 527 w 606"/>
                <a:gd name="T83" fmla="*/ 43 h 1411"/>
                <a:gd name="T84" fmla="*/ 558 w 606"/>
                <a:gd name="T85" fmla="*/ 44 h 1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6" h="1411">
                  <a:moveTo>
                    <a:pt x="558" y="1411"/>
                  </a:moveTo>
                  <a:lnTo>
                    <a:pt x="578" y="1329"/>
                  </a:lnTo>
                  <a:lnTo>
                    <a:pt x="594" y="1246"/>
                  </a:lnTo>
                  <a:lnTo>
                    <a:pt x="604" y="1163"/>
                  </a:lnTo>
                  <a:lnTo>
                    <a:pt x="606" y="1078"/>
                  </a:lnTo>
                  <a:lnTo>
                    <a:pt x="605" y="991"/>
                  </a:lnTo>
                  <a:lnTo>
                    <a:pt x="599" y="906"/>
                  </a:lnTo>
                  <a:lnTo>
                    <a:pt x="587" y="821"/>
                  </a:lnTo>
                  <a:lnTo>
                    <a:pt x="568" y="737"/>
                  </a:lnTo>
                  <a:lnTo>
                    <a:pt x="546" y="656"/>
                  </a:lnTo>
                  <a:lnTo>
                    <a:pt x="517" y="576"/>
                  </a:lnTo>
                  <a:lnTo>
                    <a:pt x="485" y="498"/>
                  </a:lnTo>
                  <a:lnTo>
                    <a:pt x="448" y="426"/>
                  </a:lnTo>
                  <a:lnTo>
                    <a:pt x="406" y="355"/>
                  </a:lnTo>
                  <a:lnTo>
                    <a:pt x="359" y="290"/>
                  </a:lnTo>
                  <a:lnTo>
                    <a:pt x="310" y="229"/>
                  </a:lnTo>
                  <a:lnTo>
                    <a:pt x="255" y="172"/>
                  </a:lnTo>
                  <a:lnTo>
                    <a:pt x="198" y="120"/>
                  </a:lnTo>
                  <a:lnTo>
                    <a:pt x="139" y="75"/>
                  </a:lnTo>
                  <a:lnTo>
                    <a:pt x="75" y="35"/>
                  </a:lnTo>
                  <a:lnTo>
                    <a:pt x="10" y="0"/>
                  </a:lnTo>
                  <a:lnTo>
                    <a:pt x="0" y="38"/>
                  </a:lnTo>
                  <a:lnTo>
                    <a:pt x="62" y="71"/>
                  </a:lnTo>
                  <a:lnTo>
                    <a:pt x="122" y="111"/>
                  </a:lnTo>
                  <a:lnTo>
                    <a:pt x="180" y="154"/>
                  </a:lnTo>
                  <a:lnTo>
                    <a:pt x="235" y="203"/>
                  </a:lnTo>
                  <a:lnTo>
                    <a:pt x="287" y="258"/>
                  </a:lnTo>
                  <a:lnTo>
                    <a:pt x="335" y="317"/>
                  </a:lnTo>
                  <a:lnTo>
                    <a:pt x="380" y="381"/>
                  </a:lnTo>
                  <a:lnTo>
                    <a:pt x="420" y="448"/>
                  </a:lnTo>
                  <a:lnTo>
                    <a:pt x="457" y="518"/>
                  </a:lnTo>
                  <a:lnTo>
                    <a:pt x="488" y="592"/>
                  </a:lnTo>
                  <a:lnTo>
                    <a:pt x="515" y="668"/>
                  </a:lnTo>
                  <a:lnTo>
                    <a:pt x="537" y="748"/>
                  </a:lnTo>
                  <a:lnTo>
                    <a:pt x="554" y="828"/>
                  </a:lnTo>
                  <a:lnTo>
                    <a:pt x="565" y="909"/>
                  </a:lnTo>
                  <a:lnTo>
                    <a:pt x="573" y="992"/>
                  </a:lnTo>
                  <a:lnTo>
                    <a:pt x="574" y="1074"/>
                  </a:lnTo>
                  <a:lnTo>
                    <a:pt x="570" y="1157"/>
                  </a:lnTo>
                  <a:lnTo>
                    <a:pt x="561" y="1239"/>
                  </a:lnTo>
                  <a:lnTo>
                    <a:pt x="547" y="1318"/>
                  </a:lnTo>
                  <a:lnTo>
                    <a:pt x="527" y="1396"/>
                  </a:lnTo>
                  <a:lnTo>
                    <a:pt x="558" y="1411"/>
                  </a:lnTo>
                  <a:close/>
                </a:path>
              </a:pathLst>
            </a:custGeom>
            <a:solidFill>
              <a:srgbClr val="35A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8" name="Freeform 115"/>
            <p:cNvSpPr>
              <a:spLocks/>
            </p:cNvSpPr>
            <p:nvPr/>
          </p:nvSpPr>
          <p:spPr bwMode="auto">
            <a:xfrm>
              <a:off x="1431" y="1267"/>
              <a:ext cx="585" cy="679"/>
            </a:xfrm>
            <a:custGeom>
              <a:avLst/>
              <a:gdLst>
                <a:gd name="T0" fmla="*/ 11 w 585"/>
                <a:gd name="T1" fmla="*/ 0 h 1358"/>
                <a:gd name="T2" fmla="*/ 73 w 585"/>
                <a:gd name="T3" fmla="*/ 2 h 1358"/>
                <a:gd name="T4" fmla="*/ 133 w 585"/>
                <a:gd name="T5" fmla="*/ 3 h 1358"/>
                <a:gd name="T6" fmla="*/ 191 w 585"/>
                <a:gd name="T7" fmla="*/ 4 h 1358"/>
                <a:gd name="T8" fmla="*/ 246 w 585"/>
                <a:gd name="T9" fmla="*/ 6 h 1358"/>
                <a:gd name="T10" fmla="*/ 298 w 585"/>
                <a:gd name="T11" fmla="*/ 7 h 1358"/>
                <a:gd name="T12" fmla="*/ 346 w 585"/>
                <a:gd name="T13" fmla="*/ 9 h 1358"/>
                <a:gd name="T14" fmla="*/ 391 w 585"/>
                <a:gd name="T15" fmla="*/ 11 h 1358"/>
                <a:gd name="T16" fmla="*/ 431 w 585"/>
                <a:gd name="T17" fmla="*/ 13 h 1358"/>
                <a:gd name="T18" fmla="*/ 468 w 585"/>
                <a:gd name="T19" fmla="*/ 15 h 1358"/>
                <a:gd name="T20" fmla="*/ 499 w 585"/>
                <a:gd name="T21" fmla="*/ 18 h 1358"/>
                <a:gd name="T22" fmla="*/ 526 w 585"/>
                <a:gd name="T23" fmla="*/ 20 h 1358"/>
                <a:gd name="T24" fmla="*/ 548 w 585"/>
                <a:gd name="T25" fmla="*/ 23 h 1358"/>
                <a:gd name="T26" fmla="*/ 565 w 585"/>
                <a:gd name="T27" fmla="*/ 25 h 1358"/>
                <a:gd name="T28" fmla="*/ 576 w 585"/>
                <a:gd name="T29" fmla="*/ 28 h 1358"/>
                <a:gd name="T30" fmla="*/ 584 w 585"/>
                <a:gd name="T31" fmla="*/ 30 h 1358"/>
                <a:gd name="T32" fmla="*/ 585 w 585"/>
                <a:gd name="T33" fmla="*/ 33 h 1358"/>
                <a:gd name="T34" fmla="*/ 581 w 585"/>
                <a:gd name="T35" fmla="*/ 35 h 1358"/>
                <a:gd name="T36" fmla="*/ 572 w 585"/>
                <a:gd name="T37" fmla="*/ 38 h 1358"/>
                <a:gd name="T38" fmla="*/ 558 w 585"/>
                <a:gd name="T39" fmla="*/ 40 h 1358"/>
                <a:gd name="T40" fmla="*/ 538 w 585"/>
                <a:gd name="T41" fmla="*/ 43 h 1358"/>
                <a:gd name="T42" fmla="*/ 506 w 585"/>
                <a:gd name="T43" fmla="*/ 42 h 1358"/>
                <a:gd name="T44" fmla="*/ 524 w 585"/>
                <a:gd name="T45" fmla="*/ 40 h 1358"/>
                <a:gd name="T46" fmla="*/ 538 w 585"/>
                <a:gd name="T47" fmla="*/ 37 h 1358"/>
                <a:gd name="T48" fmla="*/ 547 w 585"/>
                <a:gd name="T49" fmla="*/ 35 h 1358"/>
                <a:gd name="T50" fmla="*/ 550 w 585"/>
                <a:gd name="T51" fmla="*/ 32 h 1358"/>
                <a:gd name="T52" fmla="*/ 547 w 585"/>
                <a:gd name="T53" fmla="*/ 30 h 1358"/>
                <a:gd name="T54" fmla="*/ 540 w 585"/>
                <a:gd name="T55" fmla="*/ 27 h 1358"/>
                <a:gd name="T56" fmla="*/ 526 w 585"/>
                <a:gd name="T57" fmla="*/ 25 h 1358"/>
                <a:gd name="T58" fmla="*/ 506 w 585"/>
                <a:gd name="T59" fmla="*/ 22 h 1358"/>
                <a:gd name="T60" fmla="*/ 482 w 585"/>
                <a:gd name="T61" fmla="*/ 20 h 1358"/>
                <a:gd name="T62" fmla="*/ 452 w 585"/>
                <a:gd name="T63" fmla="*/ 17 h 1358"/>
                <a:gd name="T64" fmla="*/ 418 w 585"/>
                <a:gd name="T65" fmla="*/ 15 h 1358"/>
                <a:gd name="T66" fmla="*/ 379 w 585"/>
                <a:gd name="T67" fmla="*/ 13 h 1358"/>
                <a:gd name="T68" fmla="*/ 335 w 585"/>
                <a:gd name="T69" fmla="*/ 11 h 1358"/>
                <a:gd name="T70" fmla="*/ 287 w 585"/>
                <a:gd name="T71" fmla="*/ 9 h 1358"/>
                <a:gd name="T72" fmla="*/ 236 w 585"/>
                <a:gd name="T73" fmla="*/ 7 h 1358"/>
                <a:gd name="T74" fmla="*/ 181 w 585"/>
                <a:gd name="T75" fmla="*/ 5 h 1358"/>
                <a:gd name="T76" fmla="*/ 123 w 585"/>
                <a:gd name="T77" fmla="*/ 4 h 1358"/>
                <a:gd name="T78" fmla="*/ 62 w 585"/>
                <a:gd name="T79" fmla="*/ 3 h 1358"/>
                <a:gd name="T80" fmla="*/ 0 w 585"/>
                <a:gd name="T81" fmla="*/ 2 h 1358"/>
                <a:gd name="T82" fmla="*/ 11 w 585"/>
                <a:gd name="T83" fmla="*/ 0 h 13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85" h="1358">
                  <a:moveTo>
                    <a:pt x="11" y="0"/>
                  </a:moveTo>
                  <a:lnTo>
                    <a:pt x="73" y="33"/>
                  </a:lnTo>
                  <a:lnTo>
                    <a:pt x="133" y="73"/>
                  </a:lnTo>
                  <a:lnTo>
                    <a:pt x="191" y="116"/>
                  </a:lnTo>
                  <a:lnTo>
                    <a:pt x="246" y="165"/>
                  </a:lnTo>
                  <a:lnTo>
                    <a:pt x="298" y="220"/>
                  </a:lnTo>
                  <a:lnTo>
                    <a:pt x="346" y="279"/>
                  </a:lnTo>
                  <a:lnTo>
                    <a:pt x="391" y="343"/>
                  </a:lnTo>
                  <a:lnTo>
                    <a:pt x="431" y="410"/>
                  </a:lnTo>
                  <a:lnTo>
                    <a:pt x="468" y="480"/>
                  </a:lnTo>
                  <a:lnTo>
                    <a:pt x="499" y="554"/>
                  </a:lnTo>
                  <a:lnTo>
                    <a:pt x="526" y="630"/>
                  </a:lnTo>
                  <a:lnTo>
                    <a:pt x="548" y="710"/>
                  </a:lnTo>
                  <a:lnTo>
                    <a:pt x="565" y="790"/>
                  </a:lnTo>
                  <a:lnTo>
                    <a:pt x="576" y="871"/>
                  </a:lnTo>
                  <a:lnTo>
                    <a:pt x="584" y="954"/>
                  </a:lnTo>
                  <a:lnTo>
                    <a:pt x="585" y="1036"/>
                  </a:lnTo>
                  <a:lnTo>
                    <a:pt x="581" y="1119"/>
                  </a:lnTo>
                  <a:lnTo>
                    <a:pt x="572" y="1201"/>
                  </a:lnTo>
                  <a:lnTo>
                    <a:pt x="558" y="1280"/>
                  </a:lnTo>
                  <a:lnTo>
                    <a:pt x="538" y="1358"/>
                  </a:lnTo>
                  <a:lnTo>
                    <a:pt x="506" y="1344"/>
                  </a:lnTo>
                  <a:lnTo>
                    <a:pt x="524" y="1264"/>
                  </a:lnTo>
                  <a:lnTo>
                    <a:pt x="538" y="1183"/>
                  </a:lnTo>
                  <a:lnTo>
                    <a:pt x="547" y="1101"/>
                  </a:lnTo>
                  <a:lnTo>
                    <a:pt x="550" y="1018"/>
                  </a:lnTo>
                  <a:lnTo>
                    <a:pt x="547" y="935"/>
                  </a:lnTo>
                  <a:lnTo>
                    <a:pt x="540" y="851"/>
                  </a:lnTo>
                  <a:lnTo>
                    <a:pt x="526" y="770"/>
                  </a:lnTo>
                  <a:lnTo>
                    <a:pt x="506" y="688"/>
                  </a:lnTo>
                  <a:lnTo>
                    <a:pt x="482" y="611"/>
                  </a:lnTo>
                  <a:lnTo>
                    <a:pt x="452" y="534"/>
                  </a:lnTo>
                  <a:lnTo>
                    <a:pt x="418" y="462"/>
                  </a:lnTo>
                  <a:lnTo>
                    <a:pt x="379" y="391"/>
                  </a:lnTo>
                  <a:lnTo>
                    <a:pt x="335" y="326"/>
                  </a:lnTo>
                  <a:lnTo>
                    <a:pt x="287" y="265"/>
                  </a:lnTo>
                  <a:lnTo>
                    <a:pt x="236" y="210"/>
                  </a:lnTo>
                  <a:lnTo>
                    <a:pt x="181" y="160"/>
                  </a:lnTo>
                  <a:lnTo>
                    <a:pt x="123" y="115"/>
                  </a:lnTo>
                  <a:lnTo>
                    <a:pt x="62" y="75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A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19" name="Freeform 116"/>
            <p:cNvSpPr>
              <a:spLocks/>
            </p:cNvSpPr>
            <p:nvPr/>
          </p:nvSpPr>
          <p:spPr bwMode="auto">
            <a:xfrm>
              <a:off x="1418" y="1288"/>
              <a:ext cx="563" cy="651"/>
            </a:xfrm>
            <a:custGeom>
              <a:avLst/>
              <a:gdLst>
                <a:gd name="T0" fmla="*/ 519 w 563"/>
                <a:gd name="T1" fmla="*/ 41 h 1302"/>
                <a:gd name="T2" fmla="*/ 537 w 563"/>
                <a:gd name="T3" fmla="*/ 39 h 1302"/>
                <a:gd name="T4" fmla="*/ 551 w 563"/>
                <a:gd name="T5" fmla="*/ 36 h 1302"/>
                <a:gd name="T6" fmla="*/ 560 w 563"/>
                <a:gd name="T7" fmla="*/ 34 h 1302"/>
                <a:gd name="T8" fmla="*/ 563 w 563"/>
                <a:gd name="T9" fmla="*/ 31 h 1302"/>
                <a:gd name="T10" fmla="*/ 560 w 563"/>
                <a:gd name="T11" fmla="*/ 28 h 1302"/>
                <a:gd name="T12" fmla="*/ 553 w 563"/>
                <a:gd name="T13" fmla="*/ 26 h 1302"/>
                <a:gd name="T14" fmla="*/ 539 w 563"/>
                <a:gd name="T15" fmla="*/ 23 h 1302"/>
                <a:gd name="T16" fmla="*/ 519 w 563"/>
                <a:gd name="T17" fmla="*/ 21 h 1302"/>
                <a:gd name="T18" fmla="*/ 495 w 563"/>
                <a:gd name="T19" fmla="*/ 18 h 1302"/>
                <a:gd name="T20" fmla="*/ 465 w 563"/>
                <a:gd name="T21" fmla="*/ 16 h 1302"/>
                <a:gd name="T22" fmla="*/ 431 w 563"/>
                <a:gd name="T23" fmla="*/ 14 h 1302"/>
                <a:gd name="T24" fmla="*/ 392 w 563"/>
                <a:gd name="T25" fmla="*/ 11 h 1302"/>
                <a:gd name="T26" fmla="*/ 348 w 563"/>
                <a:gd name="T27" fmla="*/ 9 h 1302"/>
                <a:gd name="T28" fmla="*/ 300 w 563"/>
                <a:gd name="T29" fmla="*/ 7 h 1302"/>
                <a:gd name="T30" fmla="*/ 249 w 563"/>
                <a:gd name="T31" fmla="*/ 6 h 1302"/>
                <a:gd name="T32" fmla="*/ 194 w 563"/>
                <a:gd name="T33" fmla="*/ 4 h 1302"/>
                <a:gd name="T34" fmla="*/ 136 w 563"/>
                <a:gd name="T35" fmla="*/ 3 h 1302"/>
                <a:gd name="T36" fmla="*/ 75 w 563"/>
                <a:gd name="T37" fmla="*/ 2 h 1302"/>
                <a:gd name="T38" fmla="*/ 13 w 563"/>
                <a:gd name="T39" fmla="*/ 0 h 1302"/>
                <a:gd name="T40" fmla="*/ 0 w 563"/>
                <a:gd name="T41" fmla="*/ 2 h 1302"/>
                <a:gd name="T42" fmla="*/ 61 w 563"/>
                <a:gd name="T43" fmla="*/ 3 h 1302"/>
                <a:gd name="T44" fmla="*/ 119 w 563"/>
                <a:gd name="T45" fmla="*/ 4 h 1302"/>
                <a:gd name="T46" fmla="*/ 174 w 563"/>
                <a:gd name="T47" fmla="*/ 5 h 1302"/>
                <a:gd name="T48" fmla="*/ 226 w 563"/>
                <a:gd name="T49" fmla="*/ 7 h 1302"/>
                <a:gd name="T50" fmla="*/ 276 w 563"/>
                <a:gd name="T51" fmla="*/ 8 h 1302"/>
                <a:gd name="T52" fmla="*/ 321 w 563"/>
                <a:gd name="T53" fmla="*/ 10 h 1302"/>
                <a:gd name="T54" fmla="*/ 362 w 563"/>
                <a:gd name="T55" fmla="*/ 12 h 1302"/>
                <a:gd name="T56" fmla="*/ 400 w 563"/>
                <a:gd name="T57" fmla="*/ 14 h 1302"/>
                <a:gd name="T58" fmla="*/ 433 w 563"/>
                <a:gd name="T59" fmla="*/ 16 h 1302"/>
                <a:gd name="T60" fmla="*/ 461 w 563"/>
                <a:gd name="T61" fmla="*/ 19 h 1302"/>
                <a:gd name="T62" fmla="*/ 485 w 563"/>
                <a:gd name="T63" fmla="*/ 21 h 1302"/>
                <a:gd name="T64" fmla="*/ 502 w 563"/>
                <a:gd name="T65" fmla="*/ 24 h 1302"/>
                <a:gd name="T66" fmla="*/ 516 w 563"/>
                <a:gd name="T67" fmla="*/ 26 h 1302"/>
                <a:gd name="T68" fmla="*/ 523 w 563"/>
                <a:gd name="T69" fmla="*/ 28 h 1302"/>
                <a:gd name="T70" fmla="*/ 526 w 563"/>
                <a:gd name="T71" fmla="*/ 31 h 1302"/>
                <a:gd name="T72" fmla="*/ 523 w 563"/>
                <a:gd name="T73" fmla="*/ 33 h 1302"/>
                <a:gd name="T74" fmla="*/ 515 w 563"/>
                <a:gd name="T75" fmla="*/ 36 h 1302"/>
                <a:gd name="T76" fmla="*/ 502 w 563"/>
                <a:gd name="T77" fmla="*/ 38 h 1302"/>
                <a:gd name="T78" fmla="*/ 483 w 563"/>
                <a:gd name="T79" fmla="*/ 41 h 1302"/>
                <a:gd name="T80" fmla="*/ 519 w 563"/>
                <a:gd name="T81" fmla="*/ 41 h 13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63" h="1302">
                  <a:moveTo>
                    <a:pt x="519" y="1302"/>
                  </a:moveTo>
                  <a:lnTo>
                    <a:pt x="537" y="1222"/>
                  </a:lnTo>
                  <a:lnTo>
                    <a:pt x="551" y="1141"/>
                  </a:lnTo>
                  <a:lnTo>
                    <a:pt x="560" y="1059"/>
                  </a:lnTo>
                  <a:lnTo>
                    <a:pt x="563" y="976"/>
                  </a:lnTo>
                  <a:lnTo>
                    <a:pt x="560" y="893"/>
                  </a:lnTo>
                  <a:lnTo>
                    <a:pt x="553" y="809"/>
                  </a:lnTo>
                  <a:lnTo>
                    <a:pt x="539" y="728"/>
                  </a:lnTo>
                  <a:lnTo>
                    <a:pt x="519" y="646"/>
                  </a:lnTo>
                  <a:lnTo>
                    <a:pt x="495" y="569"/>
                  </a:lnTo>
                  <a:lnTo>
                    <a:pt x="465" y="492"/>
                  </a:lnTo>
                  <a:lnTo>
                    <a:pt x="431" y="420"/>
                  </a:lnTo>
                  <a:lnTo>
                    <a:pt x="392" y="349"/>
                  </a:lnTo>
                  <a:lnTo>
                    <a:pt x="348" y="284"/>
                  </a:lnTo>
                  <a:lnTo>
                    <a:pt x="300" y="223"/>
                  </a:lnTo>
                  <a:lnTo>
                    <a:pt x="249" y="168"/>
                  </a:lnTo>
                  <a:lnTo>
                    <a:pt x="194" y="118"/>
                  </a:lnTo>
                  <a:lnTo>
                    <a:pt x="136" y="73"/>
                  </a:lnTo>
                  <a:lnTo>
                    <a:pt x="75" y="33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61" y="74"/>
                  </a:lnTo>
                  <a:lnTo>
                    <a:pt x="119" y="111"/>
                  </a:lnTo>
                  <a:lnTo>
                    <a:pt x="174" y="154"/>
                  </a:lnTo>
                  <a:lnTo>
                    <a:pt x="226" y="203"/>
                  </a:lnTo>
                  <a:lnTo>
                    <a:pt x="276" y="255"/>
                  </a:lnTo>
                  <a:lnTo>
                    <a:pt x="321" y="315"/>
                  </a:lnTo>
                  <a:lnTo>
                    <a:pt x="362" y="377"/>
                  </a:lnTo>
                  <a:lnTo>
                    <a:pt x="400" y="444"/>
                  </a:lnTo>
                  <a:lnTo>
                    <a:pt x="433" y="512"/>
                  </a:lnTo>
                  <a:lnTo>
                    <a:pt x="461" y="585"/>
                  </a:lnTo>
                  <a:lnTo>
                    <a:pt x="485" y="661"/>
                  </a:lnTo>
                  <a:lnTo>
                    <a:pt x="502" y="737"/>
                  </a:lnTo>
                  <a:lnTo>
                    <a:pt x="516" y="815"/>
                  </a:lnTo>
                  <a:lnTo>
                    <a:pt x="523" y="894"/>
                  </a:lnTo>
                  <a:lnTo>
                    <a:pt x="526" y="974"/>
                  </a:lnTo>
                  <a:lnTo>
                    <a:pt x="523" y="1054"/>
                  </a:lnTo>
                  <a:lnTo>
                    <a:pt x="515" y="1132"/>
                  </a:lnTo>
                  <a:lnTo>
                    <a:pt x="502" y="1209"/>
                  </a:lnTo>
                  <a:lnTo>
                    <a:pt x="483" y="1285"/>
                  </a:lnTo>
                  <a:lnTo>
                    <a:pt x="519" y="1302"/>
                  </a:lnTo>
                  <a:close/>
                </a:path>
              </a:pathLst>
            </a:custGeom>
            <a:solidFill>
              <a:srgbClr val="45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0" name="Freeform 117"/>
            <p:cNvSpPr>
              <a:spLocks/>
            </p:cNvSpPr>
            <p:nvPr/>
          </p:nvSpPr>
          <p:spPr bwMode="auto">
            <a:xfrm>
              <a:off x="1405" y="1309"/>
              <a:ext cx="539" cy="622"/>
            </a:xfrm>
            <a:custGeom>
              <a:avLst/>
              <a:gdLst>
                <a:gd name="T0" fmla="*/ 13 w 539"/>
                <a:gd name="T1" fmla="*/ 0 h 1243"/>
                <a:gd name="T2" fmla="*/ 74 w 539"/>
                <a:gd name="T3" fmla="*/ 1 h 1243"/>
                <a:gd name="T4" fmla="*/ 132 w 539"/>
                <a:gd name="T5" fmla="*/ 3 h 1243"/>
                <a:gd name="T6" fmla="*/ 187 w 539"/>
                <a:gd name="T7" fmla="*/ 4 h 1243"/>
                <a:gd name="T8" fmla="*/ 239 w 539"/>
                <a:gd name="T9" fmla="*/ 6 h 1243"/>
                <a:gd name="T10" fmla="*/ 289 w 539"/>
                <a:gd name="T11" fmla="*/ 7 h 1243"/>
                <a:gd name="T12" fmla="*/ 334 w 539"/>
                <a:gd name="T13" fmla="*/ 9 h 1243"/>
                <a:gd name="T14" fmla="*/ 375 w 539"/>
                <a:gd name="T15" fmla="*/ 11 h 1243"/>
                <a:gd name="T16" fmla="*/ 413 w 539"/>
                <a:gd name="T17" fmla="*/ 13 h 1243"/>
                <a:gd name="T18" fmla="*/ 446 w 539"/>
                <a:gd name="T19" fmla="*/ 15 h 1243"/>
                <a:gd name="T20" fmla="*/ 474 w 539"/>
                <a:gd name="T21" fmla="*/ 17 h 1243"/>
                <a:gd name="T22" fmla="*/ 498 w 539"/>
                <a:gd name="T23" fmla="*/ 20 h 1243"/>
                <a:gd name="T24" fmla="*/ 515 w 539"/>
                <a:gd name="T25" fmla="*/ 22 h 1243"/>
                <a:gd name="T26" fmla="*/ 529 w 539"/>
                <a:gd name="T27" fmla="*/ 25 h 1243"/>
                <a:gd name="T28" fmla="*/ 536 w 539"/>
                <a:gd name="T29" fmla="*/ 27 h 1243"/>
                <a:gd name="T30" fmla="*/ 539 w 539"/>
                <a:gd name="T31" fmla="*/ 30 h 1243"/>
                <a:gd name="T32" fmla="*/ 536 w 539"/>
                <a:gd name="T33" fmla="*/ 32 h 1243"/>
                <a:gd name="T34" fmla="*/ 528 w 539"/>
                <a:gd name="T35" fmla="*/ 35 h 1243"/>
                <a:gd name="T36" fmla="*/ 515 w 539"/>
                <a:gd name="T37" fmla="*/ 37 h 1243"/>
                <a:gd name="T38" fmla="*/ 496 w 539"/>
                <a:gd name="T39" fmla="*/ 39 h 1243"/>
                <a:gd name="T40" fmla="*/ 460 w 539"/>
                <a:gd name="T41" fmla="*/ 39 h 1243"/>
                <a:gd name="T42" fmla="*/ 477 w 539"/>
                <a:gd name="T43" fmla="*/ 37 h 1243"/>
                <a:gd name="T44" fmla="*/ 489 w 539"/>
                <a:gd name="T45" fmla="*/ 34 h 1243"/>
                <a:gd name="T46" fmla="*/ 498 w 539"/>
                <a:gd name="T47" fmla="*/ 32 h 1243"/>
                <a:gd name="T48" fmla="*/ 499 w 539"/>
                <a:gd name="T49" fmla="*/ 30 h 1243"/>
                <a:gd name="T50" fmla="*/ 498 w 539"/>
                <a:gd name="T51" fmla="*/ 27 h 1243"/>
                <a:gd name="T52" fmla="*/ 489 w 539"/>
                <a:gd name="T53" fmla="*/ 25 h 1243"/>
                <a:gd name="T54" fmla="*/ 478 w 539"/>
                <a:gd name="T55" fmla="*/ 23 h 1243"/>
                <a:gd name="T56" fmla="*/ 460 w 539"/>
                <a:gd name="T57" fmla="*/ 20 h 1243"/>
                <a:gd name="T58" fmla="*/ 439 w 539"/>
                <a:gd name="T59" fmla="*/ 18 h 1243"/>
                <a:gd name="T60" fmla="*/ 412 w 539"/>
                <a:gd name="T61" fmla="*/ 16 h 1243"/>
                <a:gd name="T62" fmla="*/ 381 w 539"/>
                <a:gd name="T63" fmla="*/ 14 h 1243"/>
                <a:gd name="T64" fmla="*/ 344 w 539"/>
                <a:gd name="T65" fmla="*/ 12 h 1243"/>
                <a:gd name="T66" fmla="*/ 304 w 539"/>
                <a:gd name="T67" fmla="*/ 10 h 1243"/>
                <a:gd name="T68" fmla="*/ 262 w 539"/>
                <a:gd name="T69" fmla="*/ 8 h 1243"/>
                <a:gd name="T70" fmla="*/ 215 w 539"/>
                <a:gd name="T71" fmla="*/ 7 h 1243"/>
                <a:gd name="T72" fmla="*/ 166 w 539"/>
                <a:gd name="T73" fmla="*/ 5 h 1243"/>
                <a:gd name="T74" fmla="*/ 112 w 539"/>
                <a:gd name="T75" fmla="*/ 4 h 1243"/>
                <a:gd name="T76" fmla="*/ 57 w 539"/>
                <a:gd name="T77" fmla="*/ 3 h 1243"/>
                <a:gd name="T78" fmla="*/ 0 w 539"/>
                <a:gd name="T79" fmla="*/ 2 h 1243"/>
                <a:gd name="T80" fmla="*/ 13 w 539"/>
                <a:gd name="T81" fmla="*/ 0 h 12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39" h="1243">
                  <a:moveTo>
                    <a:pt x="13" y="0"/>
                  </a:moveTo>
                  <a:lnTo>
                    <a:pt x="74" y="32"/>
                  </a:lnTo>
                  <a:lnTo>
                    <a:pt x="132" y="69"/>
                  </a:lnTo>
                  <a:lnTo>
                    <a:pt x="187" y="112"/>
                  </a:lnTo>
                  <a:lnTo>
                    <a:pt x="239" y="161"/>
                  </a:lnTo>
                  <a:lnTo>
                    <a:pt x="289" y="213"/>
                  </a:lnTo>
                  <a:lnTo>
                    <a:pt x="334" y="273"/>
                  </a:lnTo>
                  <a:lnTo>
                    <a:pt x="375" y="335"/>
                  </a:lnTo>
                  <a:lnTo>
                    <a:pt x="413" y="402"/>
                  </a:lnTo>
                  <a:lnTo>
                    <a:pt x="446" y="470"/>
                  </a:lnTo>
                  <a:lnTo>
                    <a:pt x="474" y="543"/>
                  </a:lnTo>
                  <a:lnTo>
                    <a:pt x="498" y="619"/>
                  </a:lnTo>
                  <a:lnTo>
                    <a:pt x="515" y="695"/>
                  </a:lnTo>
                  <a:lnTo>
                    <a:pt x="529" y="773"/>
                  </a:lnTo>
                  <a:lnTo>
                    <a:pt x="536" y="852"/>
                  </a:lnTo>
                  <a:lnTo>
                    <a:pt x="539" y="932"/>
                  </a:lnTo>
                  <a:lnTo>
                    <a:pt x="536" y="1012"/>
                  </a:lnTo>
                  <a:lnTo>
                    <a:pt x="528" y="1090"/>
                  </a:lnTo>
                  <a:lnTo>
                    <a:pt x="515" y="1167"/>
                  </a:lnTo>
                  <a:lnTo>
                    <a:pt x="496" y="1243"/>
                  </a:lnTo>
                  <a:lnTo>
                    <a:pt x="460" y="1225"/>
                  </a:lnTo>
                  <a:lnTo>
                    <a:pt x="477" y="1155"/>
                  </a:lnTo>
                  <a:lnTo>
                    <a:pt x="489" y="1080"/>
                  </a:lnTo>
                  <a:lnTo>
                    <a:pt x="498" y="1006"/>
                  </a:lnTo>
                  <a:lnTo>
                    <a:pt x="499" y="930"/>
                  </a:lnTo>
                  <a:lnTo>
                    <a:pt x="498" y="856"/>
                  </a:lnTo>
                  <a:lnTo>
                    <a:pt x="489" y="780"/>
                  </a:lnTo>
                  <a:lnTo>
                    <a:pt x="478" y="706"/>
                  </a:lnTo>
                  <a:lnTo>
                    <a:pt x="460" y="632"/>
                  </a:lnTo>
                  <a:lnTo>
                    <a:pt x="439" y="561"/>
                  </a:lnTo>
                  <a:lnTo>
                    <a:pt x="412" y="492"/>
                  </a:lnTo>
                  <a:lnTo>
                    <a:pt x="381" y="425"/>
                  </a:lnTo>
                  <a:lnTo>
                    <a:pt x="344" y="364"/>
                  </a:lnTo>
                  <a:lnTo>
                    <a:pt x="304" y="304"/>
                  </a:lnTo>
                  <a:lnTo>
                    <a:pt x="262" y="248"/>
                  </a:lnTo>
                  <a:lnTo>
                    <a:pt x="215" y="197"/>
                  </a:lnTo>
                  <a:lnTo>
                    <a:pt x="166" y="152"/>
                  </a:lnTo>
                  <a:lnTo>
                    <a:pt x="112" y="110"/>
                  </a:lnTo>
                  <a:lnTo>
                    <a:pt x="57" y="76"/>
                  </a:lnTo>
                  <a:lnTo>
                    <a:pt x="0" y="4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B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1" name="Freeform 118"/>
            <p:cNvSpPr>
              <a:spLocks/>
            </p:cNvSpPr>
            <p:nvPr/>
          </p:nvSpPr>
          <p:spPr bwMode="auto">
            <a:xfrm>
              <a:off x="1391" y="1331"/>
              <a:ext cx="513" cy="591"/>
            </a:xfrm>
            <a:custGeom>
              <a:avLst/>
              <a:gdLst>
                <a:gd name="T0" fmla="*/ 474 w 513"/>
                <a:gd name="T1" fmla="*/ 37 h 1180"/>
                <a:gd name="T2" fmla="*/ 491 w 513"/>
                <a:gd name="T3" fmla="*/ 35 h 1180"/>
                <a:gd name="T4" fmla="*/ 503 w 513"/>
                <a:gd name="T5" fmla="*/ 33 h 1180"/>
                <a:gd name="T6" fmla="*/ 512 w 513"/>
                <a:gd name="T7" fmla="*/ 31 h 1180"/>
                <a:gd name="T8" fmla="*/ 513 w 513"/>
                <a:gd name="T9" fmla="*/ 28 h 1180"/>
                <a:gd name="T10" fmla="*/ 512 w 513"/>
                <a:gd name="T11" fmla="*/ 26 h 1180"/>
                <a:gd name="T12" fmla="*/ 503 w 513"/>
                <a:gd name="T13" fmla="*/ 23 h 1180"/>
                <a:gd name="T14" fmla="*/ 492 w 513"/>
                <a:gd name="T15" fmla="*/ 21 h 1180"/>
                <a:gd name="T16" fmla="*/ 474 w 513"/>
                <a:gd name="T17" fmla="*/ 19 h 1180"/>
                <a:gd name="T18" fmla="*/ 453 w 513"/>
                <a:gd name="T19" fmla="*/ 17 h 1180"/>
                <a:gd name="T20" fmla="*/ 426 w 513"/>
                <a:gd name="T21" fmla="*/ 14 h 1180"/>
                <a:gd name="T22" fmla="*/ 395 w 513"/>
                <a:gd name="T23" fmla="*/ 12 h 1180"/>
                <a:gd name="T24" fmla="*/ 358 w 513"/>
                <a:gd name="T25" fmla="*/ 10 h 1180"/>
                <a:gd name="T26" fmla="*/ 318 w 513"/>
                <a:gd name="T27" fmla="*/ 9 h 1180"/>
                <a:gd name="T28" fmla="*/ 276 w 513"/>
                <a:gd name="T29" fmla="*/ 7 h 1180"/>
                <a:gd name="T30" fmla="*/ 229 w 513"/>
                <a:gd name="T31" fmla="*/ 5 h 1180"/>
                <a:gd name="T32" fmla="*/ 180 w 513"/>
                <a:gd name="T33" fmla="*/ 4 h 1180"/>
                <a:gd name="T34" fmla="*/ 126 w 513"/>
                <a:gd name="T35" fmla="*/ 3 h 1180"/>
                <a:gd name="T36" fmla="*/ 71 w 513"/>
                <a:gd name="T37" fmla="*/ 1 h 1180"/>
                <a:gd name="T38" fmla="*/ 14 w 513"/>
                <a:gd name="T39" fmla="*/ 0 h 1180"/>
                <a:gd name="T40" fmla="*/ 0 w 513"/>
                <a:gd name="T41" fmla="*/ 2 h 1180"/>
                <a:gd name="T42" fmla="*/ 58 w 513"/>
                <a:gd name="T43" fmla="*/ 3 h 1180"/>
                <a:gd name="T44" fmla="*/ 112 w 513"/>
                <a:gd name="T45" fmla="*/ 4 h 1180"/>
                <a:gd name="T46" fmla="*/ 164 w 513"/>
                <a:gd name="T47" fmla="*/ 5 h 1180"/>
                <a:gd name="T48" fmla="*/ 214 w 513"/>
                <a:gd name="T49" fmla="*/ 7 h 1180"/>
                <a:gd name="T50" fmla="*/ 259 w 513"/>
                <a:gd name="T51" fmla="*/ 8 h 1180"/>
                <a:gd name="T52" fmla="*/ 301 w 513"/>
                <a:gd name="T53" fmla="*/ 10 h 1180"/>
                <a:gd name="T54" fmla="*/ 339 w 513"/>
                <a:gd name="T55" fmla="*/ 12 h 1180"/>
                <a:gd name="T56" fmla="*/ 373 w 513"/>
                <a:gd name="T57" fmla="*/ 14 h 1180"/>
                <a:gd name="T58" fmla="*/ 402 w 513"/>
                <a:gd name="T59" fmla="*/ 16 h 1180"/>
                <a:gd name="T60" fmla="*/ 426 w 513"/>
                <a:gd name="T61" fmla="*/ 18 h 1180"/>
                <a:gd name="T62" fmla="*/ 445 w 513"/>
                <a:gd name="T63" fmla="*/ 21 h 1180"/>
                <a:gd name="T64" fmla="*/ 460 w 513"/>
                <a:gd name="T65" fmla="*/ 23 h 1180"/>
                <a:gd name="T66" fmla="*/ 468 w 513"/>
                <a:gd name="T67" fmla="*/ 25 h 1180"/>
                <a:gd name="T68" fmla="*/ 472 w 513"/>
                <a:gd name="T69" fmla="*/ 28 h 1180"/>
                <a:gd name="T70" fmla="*/ 471 w 513"/>
                <a:gd name="T71" fmla="*/ 30 h 1180"/>
                <a:gd name="T72" fmla="*/ 464 w 513"/>
                <a:gd name="T73" fmla="*/ 32 h 1180"/>
                <a:gd name="T74" fmla="*/ 451 w 513"/>
                <a:gd name="T75" fmla="*/ 35 h 1180"/>
                <a:gd name="T76" fmla="*/ 434 w 513"/>
                <a:gd name="T77" fmla="*/ 37 h 1180"/>
                <a:gd name="T78" fmla="*/ 474 w 513"/>
                <a:gd name="T79" fmla="*/ 37 h 11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13" h="1180">
                  <a:moveTo>
                    <a:pt x="474" y="1180"/>
                  </a:moveTo>
                  <a:lnTo>
                    <a:pt x="491" y="1110"/>
                  </a:lnTo>
                  <a:lnTo>
                    <a:pt x="503" y="1035"/>
                  </a:lnTo>
                  <a:lnTo>
                    <a:pt x="512" y="961"/>
                  </a:lnTo>
                  <a:lnTo>
                    <a:pt x="513" y="885"/>
                  </a:lnTo>
                  <a:lnTo>
                    <a:pt x="512" y="811"/>
                  </a:lnTo>
                  <a:lnTo>
                    <a:pt x="503" y="735"/>
                  </a:lnTo>
                  <a:lnTo>
                    <a:pt x="492" y="661"/>
                  </a:lnTo>
                  <a:lnTo>
                    <a:pt x="474" y="587"/>
                  </a:lnTo>
                  <a:lnTo>
                    <a:pt x="453" y="516"/>
                  </a:lnTo>
                  <a:lnTo>
                    <a:pt x="426" y="447"/>
                  </a:lnTo>
                  <a:lnTo>
                    <a:pt x="395" y="380"/>
                  </a:lnTo>
                  <a:lnTo>
                    <a:pt x="358" y="319"/>
                  </a:lnTo>
                  <a:lnTo>
                    <a:pt x="318" y="259"/>
                  </a:lnTo>
                  <a:lnTo>
                    <a:pt x="276" y="203"/>
                  </a:lnTo>
                  <a:lnTo>
                    <a:pt x="229" y="152"/>
                  </a:lnTo>
                  <a:lnTo>
                    <a:pt x="180" y="107"/>
                  </a:lnTo>
                  <a:lnTo>
                    <a:pt x="126" y="65"/>
                  </a:lnTo>
                  <a:lnTo>
                    <a:pt x="71" y="31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58" y="78"/>
                  </a:lnTo>
                  <a:lnTo>
                    <a:pt x="112" y="114"/>
                  </a:lnTo>
                  <a:lnTo>
                    <a:pt x="164" y="156"/>
                  </a:lnTo>
                  <a:lnTo>
                    <a:pt x="214" y="203"/>
                  </a:lnTo>
                  <a:lnTo>
                    <a:pt x="259" y="253"/>
                  </a:lnTo>
                  <a:lnTo>
                    <a:pt x="301" y="310"/>
                  </a:lnTo>
                  <a:lnTo>
                    <a:pt x="339" y="371"/>
                  </a:lnTo>
                  <a:lnTo>
                    <a:pt x="373" y="434"/>
                  </a:lnTo>
                  <a:lnTo>
                    <a:pt x="402" y="501"/>
                  </a:lnTo>
                  <a:lnTo>
                    <a:pt x="426" y="572"/>
                  </a:lnTo>
                  <a:lnTo>
                    <a:pt x="445" y="644"/>
                  </a:lnTo>
                  <a:lnTo>
                    <a:pt x="460" y="719"/>
                  </a:lnTo>
                  <a:lnTo>
                    <a:pt x="468" y="793"/>
                  </a:lnTo>
                  <a:lnTo>
                    <a:pt x="472" y="867"/>
                  </a:lnTo>
                  <a:lnTo>
                    <a:pt x="471" y="943"/>
                  </a:lnTo>
                  <a:lnTo>
                    <a:pt x="464" y="1017"/>
                  </a:lnTo>
                  <a:lnTo>
                    <a:pt x="451" y="1092"/>
                  </a:lnTo>
                  <a:lnTo>
                    <a:pt x="434" y="1162"/>
                  </a:lnTo>
                  <a:lnTo>
                    <a:pt x="474" y="1180"/>
                  </a:lnTo>
                  <a:close/>
                </a:path>
              </a:pathLst>
            </a:custGeom>
            <a:solidFill>
              <a:srgbClr val="55B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2" name="Freeform 119"/>
            <p:cNvSpPr>
              <a:spLocks/>
            </p:cNvSpPr>
            <p:nvPr/>
          </p:nvSpPr>
          <p:spPr bwMode="auto">
            <a:xfrm>
              <a:off x="1377" y="1355"/>
              <a:ext cx="486" cy="558"/>
            </a:xfrm>
            <a:custGeom>
              <a:avLst/>
              <a:gdLst>
                <a:gd name="T0" fmla="*/ 14 w 486"/>
                <a:gd name="T1" fmla="*/ 0 h 1115"/>
                <a:gd name="T2" fmla="*/ 72 w 486"/>
                <a:gd name="T3" fmla="*/ 1 h 1115"/>
                <a:gd name="T4" fmla="*/ 126 w 486"/>
                <a:gd name="T5" fmla="*/ 3 h 1115"/>
                <a:gd name="T6" fmla="*/ 178 w 486"/>
                <a:gd name="T7" fmla="*/ 4 h 1115"/>
                <a:gd name="T8" fmla="*/ 228 w 486"/>
                <a:gd name="T9" fmla="*/ 5 h 1115"/>
                <a:gd name="T10" fmla="*/ 273 w 486"/>
                <a:gd name="T11" fmla="*/ 7 h 1115"/>
                <a:gd name="T12" fmla="*/ 315 w 486"/>
                <a:gd name="T13" fmla="*/ 9 h 1115"/>
                <a:gd name="T14" fmla="*/ 353 w 486"/>
                <a:gd name="T15" fmla="*/ 11 h 1115"/>
                <a:gd name="T16" fmla="*/ 387 w 486"/>
                <a:gd name="T17" fmla="*/ 13 h 1115"/>
                <a:gd name="T18" fmla="*/ 416 w 486"/>
                <a:gd name="T19" fmla="*/ 15 h 1115"/>
                <a:gd name="T20" fmla="*/ 440 w 486"/>
                <a:gd name="T21" fmla="*/ 17 h 1115"/>
                <a:gd name="T22" fmla="*/ 459 w 486"/>
                <a:gd name="T23" fmla="*/ 19 h 1115"/>
                <a:gd name="T24" fmla="*/ 474 w 486"/>
                <a:gd name="T25" fmla="*/ 21 h 1115"/>
                <a:gd name="T26" fmla="*/ 482 w 486"/>
                <a:gd name="T27" fmla="*/ 24 h 1115"/>
                <a:gd name="T28" fmla="*/ 486 w 486"/>
                <a:gd name="T29" fmla="*/ 26 h 1115"/>
                <a:gd name="T30" fmla="*/ 485 w 486"/>
                <a:gd name="T31" fmla="*/ 28 h 1115"/>
                <a:gd name="T32" fmla="*/ 478 w 486"/>
                <a:gd name="T33" fmla="*/ 31 h 1115"/>
                <a:gd name="T34" fmla="*/ 465 w 486"/>
                <a:gd name="T35" fmla="*/ 33 h 1115"/>
                <a:gd name="T36" fmla="*/ 448 w 486"/>
                <a:gd name="T37" fmla="*/ 35 h 1115"/>
                <a:gd name="T38" fmla="*/ 406 w 486"/>
                <a:gd name="T39" fmla="*/ 35 h 1115"/>
                <a:gd name="T40" fmla="*/ 424 w 486"/>
                <a:gd name="T41" fmla="*/ 33 h 1115"/>
                <a:gd name="T42" fmla="*/ 435 w 486"/>
                <a:gd name="T43" fmla="*/ 30 h 1115"/>
                <a:gd name="T44" fmla="*/ 441 w 486"/>
                <a:gd name="T45" fmla="*/ 28 h 1115"/>
                <a:gd name="T46" fmla="*/ 442 w 486"/>
                <a:gd name="T47" fmla="*/ 26 h 1115"/>
                <a:gd name="T48" fmla="*/ 437 w 486"/>
                <a:gd name="T49" fmla="*/ 23 h 1115"/>
                <a:gd name="T50" fmla="*/ 427 w 486"/>
                <a:gd name="T51" fmla="*/ 21 h 1115"/>
                <a:gd name="T52" fmla="*/ 410 w 486"/>
                <a:gd name="T53" fmla="*/ 19 h 1115"/>
                <a:gd name="T54" fmla="*/ 389 w 486"/>
                <a:gd name="T55" fmla="*/ 16 h 1115"/>
                <a:gd name="T56" fmla="*/ 362 w 486"/>
                <a:gd name="T57" fmla="*/ 14 h 1115"/>
                <a:gd name="T58" fmla="*/ 331 w 486"/>
                <a:gd name="T59" fmla="*/ 12 h 1115"/>
                <a:gd name="T60" fmla="*/ 296 w 486"/>
                <a:gd name="T61" fmla="*/ 10 h 1115"/>
                <a:gd name="T62" fmla="*/ 255 w 486"/>
                <a:gd name="T63" fmla="*/ 9 h 1115"/>
                <a:gd name="T64" fmla="*/ 211 w 486"/>
                <a:gd name="T65" fmla="*/ 7 h 1115"/>
                <a:gd name="T66" fmla="*/ 163 w 486"/>
                <a:gd name="T67" fmla="*/ 5 h 1115"/>
                <a:gd name="T68" fmla="*/ 110 w 486"/>
                <a:gd name="T69" fmla="*/ 4 h 1115"/>
                <a:gd name="T70" fmla="*/ 57 w 486"/>
                <a:gd name="T71" fmla="*/ 3 h 1115"/>
                <a:gd name="T72" fmla="*/ 0 w 486"/>
                <a:gd name="T73" fmla="*/ 2 h 1115"/>
                <a:gd name="T74" fmla="*/ 14 w 486"/>
                <a:gd name="T75" fmla="*/ 0 h 1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6" h="1115">
                  <a:moveTo>
                    <a:pt x="14" y="0"/>
                  </a:moveTo>
                  <a:lnTo>
                    <a:pt x="72" y="31"/>
                  </a:lnTo>
                  <a:lnTo>
                    <a:pt x="126" y="67"/>
                  </a:lnTo>
                  <a:lnTo>
                    <a:pt x="178" y="109"/>
                  </a:lnTo>
                  <a:lnTo>
                    <a:pt x="228" y="156"/>
                  </a:lnTo>
                  <a:lnTo>
                    <a:pt x="273" y="206"/>
                  </a:lnTo>
                  <a:lnTo>
                    <a:pt x="315" y="263"/>
                  </a:lnTo>
                  <a:lnTo>
                    <a:pt x="353" y="324"/>
                  </a:lnTo>
                  <a:lnTo>
                    <a:pt x="387" y="387"/>
                  </a:lnTo>
                  <a:lnTo>
                    <a:pt x="416" y="454"/>
                  </a:lnTo>
                  <a:lnTo>
                    <a:pt x="440" y="525"/>
                  </a:lnTo>
                  <a:lnTo>
                    <a:pt x="459" y="597"/>
                  </a:lnTo>
                  <a:lnTo>
                    <a:pt x="474" y="672"/>
                  </a:lnTo>
                  <a:lnTo>
                    <a:pt x="482" y="746"/>
                  </a:lnTo>
                  <a:lnTo>
                    <a:pt x="486" y="820"/>
                  </a:lnTo>
                  <a:lnTo>
                    <a:pt x="485" y="896"/>
                  </a:lnTo>
                  <a:lnTo>
                    <a:pt x="478" y="970"/>
                  </a:lnTo>
                  <a:lnTo>
                    <a:pt x="465" y="1045"/>
                  </a:lnTo>
                  <a:lnTo>
                    <a:pt x="448" y="1115"/>
                  </a:lnTo>
                  <a:lnTo>
                    <a:pt x="406" y="1095"/>
                  </a:lnTo>
                  <a:lnTo>
                    <a:pt x="424" y="1025"/>
                  </a:lnTo>
                  <a:lnTo>
                    <a:pt x="435" y="952"/>
                  </a:lnTo>
                  <a:lnTo>
                    <a:pt x="441" y="878"/>
                  </a:lnTo>
                  <a:lnTo>
                    <a:pt x="442" y="804"/>
                  </a:lnTo>
                  <a:lnTo>
                    <a:pt x="437" y="730"/>
                  </a:lnTo>
                  <a:lnTo>
                    <a:pt x="427" y="655"/>
                  </a:lnTo>
                  <a:lnTo>
                    <a:pt x="410" y="583"/>
                  </a:lnTo>
                  <a:lnTo>
                    <a:pt x="389" y="512"/>
                  </a:lnTo>
                  <a:lnTo>
                    <a:pt x="362" y="444"/>
                  </a:lnTo>
                  <a:lnTo>
                    <a:pt x="331" y="378"/>
                  </a:lnTo>
                  <a:lnTo>
                    <a:pt x="296" y="317"/>
                  </a:lnTo>
                  <a:lnTo>
                    <a:pt x="255" y="259"/>
                  </a:lnTo>
                  <a:lnTo>
                    <a:pt x="211" y="206"/>
                  </a:lnTo>
                  <a:lnTo>
                    <a:pt x="163" y="159"/>
                  </a:lnTo>
                  <a:lnTo>
                    <a:pt x="110" y="118"/>
                  </a:lnTo>
                  <a:lnTo>
                    <a:pt x="57" y="82"/>
                  </a:lnTo>
                  <a:lnTo>
                    <a:pt x="0" y="5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DB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3" name="Freeform 120"/>
            <p:cNvSpPr>
              <a:spLocks/>
            </p:cNvSpPr>
            <p:nvPr/>
          </p:nvSpPr>
          <p:spPr bwMode="auto">
            <a:xfrm>
              <a:off x="1362" y="1380"/>
              <a:ext cx="457" cy="523"/>
            </a:xfrm>
            <a:custGeom>
              <a:avLst/>
              <a:gdLst>
                <a:gd name="T0" fmla="*/ 421 w 457"/>
                <a:gd name="T1" fmla="*/ 33 h 1044"/>
                <a:gd name="T2" fmla="*/ 439 w 457"/>
                <a:gd name="T3" fmla="*/ 31 h 1044"/>
                <a:gd name="T4" fmla="*/ 450 w 457"/>
                <a:gd name="T5" fmla="*/ 29 h 1044"/>
                <a:gd name="T6" fmla="*/ 456 w 457"/>
                <a:gd name="T7" fmla="*/ 26 h 1044"/>
                <a:gd name="T8" fmla="*/ 457 w 457"/>
                <a:gd name="T9" fmla="*/ 24 h 1044"/>
                <a:gd name="T10" fmla="*/ 452 w 457"/>
                <a:gd name="T11" fmla="*/ 22 h 1044"/>
                <a:gd name="T12" fmla="*/ 442 w 457"/>
                <a:gd name="T13" fmla="*/ 19 h 1044"/>
                <a:gd name="T14" fmla="*/ 425 w 457"/>
                <a:gd name="T15" fmla="*/ 17 h 1044"/>
                <a:gd name="T16" fmla="*/ 404 w 457"/>
                <a:gd name="T17" fmla="*/ 15 h 1044"/>
                <a:gd name="T18" fmla="*/ 377 w 457"/>
                <a:gd name="T19" fmla="*/ 13 h 1044"/>
                <a:gd name="T20" fmla="*/ 346 w 457"/>
                <a:gd name="T21" fmla="*/ 11 h 1044"/>
                <a:gd name="T22" fmla="*/ 311 w 457"/>
                <a:gd name="T23" fmla="*/ 9 h 1044"/>
                <a:gd name="T24" fmla="*/ 270 w 457"/>
                <a:gd name="T25" fmla="*/ 7 h 1044"/>
                <a:gd name="T26" fmla="*/ 226 w 457"/>
                <a:gd name="T27" fmla="*/ 5 h 1044"/>
                <a:gd name="T28" fmla="*/ 178 w 457"/>
                <a:gd name="T29" fmla="*/ 4 h 1044"/>
                <a:gd name="T30" fmla="*/ 125 w 457"/>
                <a:gd name="T31" fmla="*/ 3 h 1044"/>
                <a:gd name="T32" fmla="*/ 72 w 457"/>
                <a:gd name="T33" fmla="*/ 1 h 1044"/>
                <a:gd name="T34" fmla="*/ 15 w 457"/>
                <a:gd name="T35" fmla="*/ 0 h 1044"/>
                <a:gd name="T36" fmla="*/ 0 w 457"/>
                <a:gd name="T37" fmla="*/ 2 h 1044"/>
                <a:gd name="T38" fmla="*/ 52 w 457"/>
                <a:gd name="T39" fmla="*/ 3 h 1044"/>
                <a:gd name="T40" fmla="*/ 103 w 457"/>
                <a:gd name="T41" fmla="*/ 4 h 1044"/>
                <a:gd name="T42" fmla="*/ 151 w 457"/>
                <a:gd name="T43" fmla="*/ 5 h 1044"/>
                <a:gd name="T44" fmla="*/ 195 w 457"/>
                <a:gd name="T45" fmla="*/ 7 h 1044"/>
                <a:gd name="T46" fmla="*/ 236 w 457"/>
                <a:gd name="T47" fmla="*/ 8 h 1044"/>
                <a:gd name="T48" fmla="*/ 274 w 457"/>
                <a:gd name="T49" fmla="*/ 10 h 1044"/>
                <a:gd name="T50" fmla="*/ 308 w 457"/>
                <a:gd name="T51" fmla="*/ 12 h 1044"/>
                <a:gd name="T52" fmla="*/ 336 w 457"/>
                <a:gd name="T53" fmla="*/ 14 h 1044"/>
                <a:gd name="T54" fmla="*/ 361 w 457"/>
                <a:gd name="T55" fmla="*/ 16 h 1044"/>
                <a:gd name="T56" fmla="*/ 381 w 457"/>
                <a:gd name="T57" fmla="*/ 18 h 1044"/>
                <a:gd name="T58" fmla="*/ 395 w 457"/>
                <a:gd name="T59" fmla="*/ 20 h 1044"/>
                <a:gd name="T60" fmla="*/ 405 w 457"/>
                <a:gd name="T61" fmla="*/ 22 h 1044"/>
                <a:gd name="T62" fmla="*/ 409 w 457"/>
                <a:gd name="T63" fmla="*/ 24 h 1044"/>
                <a:gd name="T64" fmla="*/ 409 w 457"/>
                <a:gd name="T65" fmla="*/ 26 h 1044"/>
                <a:gd name="T66" fmla="*/ 404 w 457"/>
                <a:gd name="T67" fmla="*/ 28 h 1044"/>
                <a:gd name="T68" fmla="*/ 392 w 457"/>
                <a:gd name="T69" fmla="*/ 30 h 1044"/>
                <a:gd name="T70" fmla="*/ 377 w 457"/>
                <a:gd name="T71" fmla="*/ 33 h 1044"/>
                <a:gd name="T72" fmla="*/ 421 w 457"/>
                <a:gd name="T73" fmla="*/ 33 h 10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" h="1044">
                  <a:moveTo>
                    <a:pt x="421" y="1044"/>
                  </a:moveTo>
                  <a:lnTo>
                    <a:pt x="439" y="974"/>
                  </a:lnTo>
                  <a:lnTo>
                    <a:pt x="450" y="901"/>
                  </a:lnTo>
                  <a:lnTo>
                    <a:pt x="456" y="827"/>
                  </a:lnTo>
                  <a:lnTo>
                    <a:pt x="457" y="753"/>
                  </a:lnTo>
                  <a:lnTo>
                    <a:pt x="452" y="679"/>
                  </a:lnTo>
                  <a:lnTo>
                    <a:pt x="442" y="604"/>
                  </a:lnTo>
                  <a:lnTo>
                    <a:pt x="425" y="532"/>
                  </a:lnTo>
                  <a:lnTo>
                    <a:pt x="404" y="461"/>
                  </a:lnTo>
                  <a:lnTo>
                    <a:pt x="377" y="393"/>
                  </a:lnTo>
                  <a:lnTo>
                    <a:pt x="346" y="327"/>
                  </a:lnTo>
                  <a:lnTo>
                    <a:pt x="311" y="266"/>
                  </a:lnTo>
                  <a:lnTo>
                    <a:pt x="270" y="208"/>
                  </a:lnTo>
                  <a:lnTo>
                    <a:pt x="226" y="155"/>
                  </a:lnTo>
                  <a:lnTo>
                    <a:pt x="178" y="108"/>
                  </a:lnTo>
                  <a:lnTo>
                    <a:pt x="125" y="67"/>
                  </a:lnTo>
                  <a:lnTo>
                    <a:pt x="72" y="31"/>
                  </a:lnTo>
                  <a:lnTo>
                    <a:pt x="15" y="0"/>
                  </a:lnTo>
                  <a:lnTo>
                    <a:pt x="0" y="54"/>
                  </a:lnTo>
                  <a:lnTo>
                    <a:pt x="52" y="83"/>
                  </a:lnTo>
                  <a:lnTo>
                    <a:pt x="103" y="116"/>
                  </a:lnTo>
                  <a:lnTo>
                    <a:pt x="151" y="155"/>
                  </a:lnTo>
                  <a:lnTo>
                    <a:pt x="195" y="199"/>
                  </a:lnTo>
                  <a:lnTo>
                    <a:pt x="236" y="248"/>
                  </a:lnTo>
                  <a:lnTo>
                    <a:pt x="274" y="300"/>
                  </a:lnTo>
                  <a:lnTo>
                    <a:pt x="308" y="358"/>
                  </a:lnTo>
                  <a:lnTo>
                    <a:pt x="336" y="418"/>
                  </a:lnTo>
                  <a:lnTo>
                    <a:pt x="361" y="481"/>
                  </a:lnTo>
                  <a:lnTo>
                    <a:pt x="381" y="546"/>
                  </a:lnTo>
                  <a:lnTo>
                    <a:pt x="395" y="615"/>
                  </a:lnTo>
                  <a:lnTo>
                    <a:pt x="405" y="684"/>
                  </a:lnTo>
                  <a:lnTo>
                    <a:pt x="409" y="753"/>
                  </a:lnTo>
                  <a:lnTo>
                    <a:pt x="409" y="822"/>
                  </a:lnTo>
                  <a:lnTo>
                    <a:pt x="404" y="890"/>
                  </a:lnTo>
                  <a:lnTo>
                    <a:pt x="392" y="957"/>
                  </a:lnTo>
                  <a:lnTo>
                    <a:pt x="377" y="1024"/>
                  </a:lnTo>
                  <a:lnTo>
                    <a:pt x="421" y="1044"/>
                  </a:lnTo>
                  <a:close/>
                </a:path>
              </a:pathLst>
            </a:custGeom>
            <a:solidFill>
              <a:srgbClr val="65C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4" name="Freeform 121"/>
            <p:cNvSpPr>
              <a:spLocks/>
            </p:cNvSpPr>
            <p:nvPr/>
          </p:nvSpPr>
          <p:spPr bwMode="auto">
            <a:xfrm>
              <a:off x="1346" y="1408"/>
              <a:ext cx="425" cy="485"/>
            </a:xfrm>
            <a:custGeom>
              <a:avLst/>
              <a:gdLst>
                <a:gd name="T0" fmla="*/ 16 w 425"/>
                <a:gd name="T1" fmla="*/ 0 h 970"/>
                <a:gd name="T2" fmla="*/ 68 w 425"/>
                <a:gd name="T3" fmla="*/ 1 h 970"/>
                <a:gd name="T4" fmla="*/ 119 w 425"/>
                <a:gd name="T5" fmla="*/ 2 h 970"/>
                <a:gd name="T6" fmla="*/ 167 w 425"/>
                <a:gd name="T7" fmla="*/ 4 h 970"/>
                <a:gd name="T8" fmla="*/ 211 w 425"/>
                <a:gd name="T9" fmla="*/ 5 h 970"/>
                <a:gd name="T10" fmla="*/ 252 w 425"/>
                <a:gd name="T11" fmla="*/ 7 h 970"/>
                <a:gd name="T12" fmla="*/ 290 w 425"/>
                <a:gd name="T13" fmla="*/ 8 h 970"/>
                <a:gd name="T14" fmla="*/ 324 w 425"/>
                <a:gd name="T15" fmla="*/ 10 h 970"/>
                <a:gd name="T16" fmla="*/ 352 w 425"/>
                <a:gd name="T17" fmla="*/ 12 h 970"/>
                <a:gd name="T18" fmla="*/ 377 w 425"/>
                <a:gd name="T19" fmla="*/ 14 h 970"/>
                <a:gd name="T20" fmla="*/ 397 w 425"/>
                <a:gd name="T21" fmla="*/ 16 h 970"/>
                <a:gd name="T22" fmla="*/ 411 w 425"/>
                <a:gd name="T23" fmla="*/ 18 h 970"/>
                <a:gd name="T24" fmla="*/ 421 w 425"/>
                <a:gd name="T25" fmla="*/ 20 h 970"/>
                <a:gd name="T26" fmla="*/ 425 w 425"/>
                <a:gd name="T27" fmla="*/ 22 h 970"/>
                <a:gd name="T28" fmla="*/ 425 w 425"/>
                <a:gd name="T29" fmla="*/ 24 h 970"/>
                <a:gd name="T30" fmla="*/ 420 w 425"/>
                <a:gd name="T31" fmla="*/ 27 h 970"/>
                <a:gd name="T32" fmla="*/ 408 w 425"/>
                <a:gd name="T33" fmla="*/ 29 h 970"/>
                <a:gd name="T34" fmla="*/ 393 w 425"/>
                <a:gd name="T35" fmla="*/ 31 h 970"/>
                <a:gd name="T36" fmla="*/ 346 w 425"/>
                <a:gd name="T37" fmla="*/ 30 h 970"/>
                <a:gd name="T38" fmla="*/ 362 w 425"/>
                <a:gd name="T39" fmla="*/ 28 h 970"/>
                <a:gd name="T40" fmla="*/ 372 w 425"/>
                <a:gd name="T41" fmla="*/ 26 h 970"/>
                <a:gd name="T42" fmla="*/ 376 w 425"/>
                <a:gd name="T43" fmla="*/ 24 h 970"/>
                <a:gd name="T44" fmla="*/ 376 w 425"/>
                <a:gd name="T45" fmla="*/ 22 h 970"/>
                <a:gd name="T46" fmla="*/ 369 w 425"/>
                <a:gd name="T47" fmla="*/ 20 h 970"/>
                <a:gd name="T48" fmla="*/ 359 w 425"/>
                <a:gd name="T49" fmla="*/ 18 h 970"/>
                <a:gd name="T50" fmla="*/ 342 w 425"/>
                <a:gd name="T51" fmla="*/ 16 h 970"/>
                <a:gd name="T52" fmla="*/ 321 w 425"/>
                <a:gd name="T53" fmla="*/ 14 h 970"/>
                <a:gd name="T54" fmla="*/ 294 w 425"/>
                <a:gd name="T55" fmla="*/ 12 h 970"/>
                <a:gd name="T56" fmla="*/ 263 w 425"/>
                <a:gd name="T57" fmla="*/ 10 h 970"/>
                <a:gd name="T58" fmla="*/ 228 w 425"/>
                <a:gd name="T59" fmla="*/ 8 h 970"/>
                <a:gd name="T60" fmla="*/ 188 w 425"/>
                <a:gd name="T61" fmla="*/ 7 h 970"/>
                <a:gd name="T62" fmla="*/ 146 w 425"/>
                <a:gd name="T63" fmla="*/ 5 h 970"/>
                <a:gd name="T64" fmla="*/ 99 w 425"/>
                <a:gd name="T65" fmla="*/ 4 h 970"/>
                <a:gd name="T66" fmla="*/ 51 w 425"/>
                <a:gd name="T67" fmla="*/ 3 h 970"/>
                <a:gd name="T68" fmla="*/ 0 w 425"/>
                <a:gd name="T69" fmla="*/ 2 h 970"/>
                <a:gd name="T70" fmla="*/ 16 w 425"/>
                <a:gd name="T71" fmla="*/ 0 h 9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5" h="970">
                  <a:moveTo>
                    <a:pt x="16" y="0"/>
                  </a:moveTo>
                  <a:lnTo>
                    <a:pt x="68" y="29"/>
                  </a:lnTo>
                  <a:lnTo>
                    <a:pt x="119" y="62"/>
                  </a:lnTo>
                  <a:lnTo>
                    <a:pt x="167" y="101"/>
                  </a:lnTo>
                  <a:lnTo>
                    <a:pt x="211" y="145"/>
                  </a:lnTo>
                  <a:lnTo>
                    <a:pt x="252" y="194"/>
                  </a:lnTo>
                  <a:lnTo>
                    <a:pt x="290" y="246"/>
                  </a:lnTo>
                  <a:lnTo>
                    <a:pt x="324" y="304"/>
                  </a:lnTo>
                  <a:lnTo>
                    <a:pt x="352" y="364"/>
                  </a:lnTo>
                  <a:lnTo>
                    <a:pt x="377" y="427"/>
                  </a:lnTo>
                  <a:lnTo>
                    <a:pt x="397" y="492"/>
                  </a:lnTo>
                  <a:lnTo>
                    <a:pt x="411" y="561"/>
                  </a:lnTo>
                  <a:lnTo>
                    <a:pt x="421" y="630"/>
                  </a:lnTo>
                  <a:lnTo>
                    <a:pt x="425" y="699"/>
                  </a:lnTo>
                  <a:lnTo>
                    <a:pt x="425" y="768"/>
                  </a:lnTo>
                  <a:lnTo>
                    <a:pt x="420" y="836"/>
                  </a:lnTo>
                  <a:lnTo>
                    <a:pt x="408" y="903"/>
                  </a:lnTo>
                  <a:lnTo>
                    <a:pt x="393" y="970"/>
                  </a:lnTo>
                  <a:lnTo>
                    <a:pt x="346" y="949"/>
                  </a:lnTo>
                  <a:lnTo>
                    <a:pt x="362" y="883"/>
                  </a:lnTo>
                  <a:lnTo>
                    <a:pt x="372" y="818"/>
                  </a:lnTo>
                  <a:lnTo>
                    <a:pt x="376" y="751"/>
                  </a:lnTo>
                  <a:lnTo>
                    <a:pt x="376" y="683"/>
                  </a:lnTo>
                  <a:lnTo>
                    <a:pt x="369" y="616"/>
                  </a:lnTo>
                  <a:lnTo>
                    <a:pt x="359" y="549"/>
                  </a:lnTo>
                  <a:lnTo>
                    <a:pt x="342" y="483"/>
                  </a:lnTo>
                  <a:lnTo>
                    <a:pt x="321" y="420"/>
                  </a:lnTo>
                  <a:lnTo>
                    <a:pt x="294" y="360"/>
                  </a:lnTo>
                  <a:lnTo>
                    <a:pt x="263" y="304"/>
                  </a:lnTo>
                  <a:lnTo>
                    <a:pt x="228" y="250"/>
                  </a:lnTo>
                  <a:lnTo>
                    <a:pt x="188" y="201"/>
                  </a:lnTo>
                  <a:lnTo>
                    <a:pt x="146" y="158"/>
                  </a:lnTo>
                  <a:lnTo>
                    <a:pt x="99" y="118"/>
                  </a:lnTo>
                  <a:lnTo>
                    <a:pt x="51" y="85"/>
                  </a:lnTo>
                  <a:lnTo>
                    <a:pt x="0" y="5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D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5" name="Freeform 122"/>
            <p:cNvSpPr>
              <a:spLocks/>
            </p:cNvSpPr>
            <p:nvPr/>
          </p:nvSpPr>
          <p:spPr bwMode="auto">
            <a:xfrm>
              <a:off x="1329" y="1436"/>
              <a:ext cx="393" cy="446"/>
            </a:xfrm>
            <a:custGeom>
              <a:avLst/>
              <a:gdLst>
                <a:gd name="T0" fmla="*/ 363 w 393"/>
                <a:gd name="T1" fmla="*/ 28 h 891"/>
                <a:gd name="T2" fmla="*/ 379 w 393"/>
                <a:gd name="T3" fmla="*/ 26 h 891"/>
                <a:gd name="T4" fmla="*/ 389 w 393"/>
                <a:gd name="T5" fmla="*/ 24 h 891"/>
                <a:gd name="T6" fmla="*/ 393 w 393"/>
                <a:gd name="T7" fmla="*/ 22 h 891"/>
                <a:gd name="T8" fmla="*/ 393 w 393"/>
                <a:gd name="T9" fmla="*/ 20 h 891"/>
                <a:gd name="T10" fmla="*/ 386 w 393"/>
                <a:gd name="T11" fmla="*/ 18 h 891"/>
                <a:gd name="T12" fmla="*/ 376 w 393"/>
                <a:gd name="T13" fmla="*/ 16 h 891"/>
                <a:gd name="T14" fmla="*/ 359 w 393"/>
                <a:gd name="T15" fmla="*/ 14 h 891"/>
                <a:gd name="T16" fmla="*/ 338 w 393"/>
                <a:gd name="T17" fmla="*/ 12 h 891"/>
                <a:gd name="T18" fmla="*/ 311 w 393"/>
                <a:gd name="T19" fmla="*/ 10 h 891"/>
                <a:gd name="T20" fmla="*/ 280 w 393"/>
                <a:gd name="T21" fmla="*/ 8 h 891"/>
                <a:gd name="T22" fmla="*/ 245 w 393"/>
                <a:gd name="T23" fmla="*/ 6 h 891"/>
                <a:gd name="T24" fmla="*/ 205 w 393"/>
                <a:gd name="T25" fmla="*/ 5 h 891"/>
                <a:gd name="T26" fmla="*/ 163 w 393"/>
                <a:gd name="T27" fmla="*/ 4 h 891"/>
                <a:gd name="T28" fmla="*/ 116 w 393"/>
                <a:gd name="T29" fmla="*/ 2 h 891"/>
                <a:gd name="T30" fmla="*/ 68 w 393"/>
                <a:gd name="T31" fmla="*/ 1 h 891"/>
                <a:gd name="T32" fmla="*/ 17 w 393"/>
                <a:gd name="T33" fmla="*/ 0 h 891"/>
                <a:gd name="T34" fmla="*/ 0 w 393"/>
                <a:gd name="T35" fmla="*/ 2 h 891"/>
                <a:gd name="T36" fmla="*/ 48 w 393"/>
                <a:gd name="T37" fmla="*/ 3 h 891"/>
                <a:gd name="T38" fmla="*/ 95 w 393"/>
                <a:gd name="T39" fmla="*/ 4 h 891"/>
                <a:gd name="T40" fmla="*/ 139 w 393"/>
                <a:gd name="T41" fmla="*/ 5 h 891"/>
                <a:gd name="T42" fmla="*/ 180 w 393"/>
                <a:gd name="T43" fmla="*/ 7 h 891"/>
                <a:gd name="T44" fmla="*/ 216 w 393"/>
                <a:gd name="T45" fmla="*/ 8 h 891"/>
                <a:gd name="T46" fmla="*/ 249 w 393"/>
                <a:gd name="T47" fmla="*/ 10 h 891"/>
                <a:gd name="T48" fmla="*/ 277 w 393"/>
                <a:gd name="T49" fmla="*/ 12 h 891"/>
                <a:gd name="T50" fmla="*/ 300 w 393"/>
                <a:gd name="T51" fmla="*/ 14 h 891"/>
                <a:gd name="T52" fmla="*/ 318 w 393"/>
                <a:gd name="T53" fmla="*/ 16 h 891"/>
                <a:gd name="T54" fmla="*/ 331 w 393"/>
                <a:gd name="T55" fmla="*/ 18 h 891"/>
                <a:gd name="T56" fmla="*/ 338 w 393"/>
                <a:gd name="T57" fmla="*/ 20 h 891"/>
                <a:gd name="T58" fmla="*/ 341 w 393"/>
                <a:gd name="T59" fmla="*/ 22 h 891"/>
                <a:gd name="T60" fmla="*/ 336 w 393"/>
                <a:gd name="T61" fmla="*/ 24 h 891"/>
                <a:gd name="T62" fmla="*/ 327 w 393"/>
                <a:gd name="T63" fmla="*/ 26 h 891"/>
                <a:gd name="T64" fmla="*/ 312 w 393"/>
                <a:gd name="T65" fmla="*/ 28 h 891"/>
                <a:gd name="T66" fmla="*/ 363 w 393"/>
                <a:gd name="T67" fmla="*/ 28 h 8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3" h="891">
                  <a:moveTo>
                    <a:pt x="363" y="891"/>
                  </a:moveTo>
                  <a:lnTo>
                    <a:pt x="379" y="825"/>
                  </a:lnTo>
                  <a:lnTo>
                    <a:pt x="389" y="760"/>
                  </a:lnTo>
                  <a:lnTo>
                    <a:pt x="393" y="693"/>
                  </a:lnTo>
                  <a:lnTo>
                    <a:pt x="393" y="625"/>
                  </a:lnTo>
                  <a:lnTo>
                    <a:pt x="386" y="558"/>
                  </a:lnTo>
                  <a:lnTo>
                    <a:pt x="376" y="491"/>
                  </a:lnTo>
                  <a:lnTo>
                    <a:pt x="359" y="425"/>
                  </a:lnTo>
                  <a:lnTo>
                    <a:pt x="338" y="362"/>
                  </a:lnTo>
                  <a:lnTo>
                    <a:pt x="311" y="302"/>
                  </a:lnTo>
                  <a:lnTo>
                    <a:pt x="280" y="246"/>
                  </a:lnTo>
                  <a:lnTo>
                    <a:pt x="245" y="192"/>
                  </a:lnTo>
                  <a:lnTo>
                    <a:pt x="205" y="143"/>
                  </a:lnTo>
                  <a:lnTo>
                    <a:pt x="163" y="100"/>
                  </a:lnTo>
                  <a:lnTo>
                    <a:pt x="116" y="60"/>
                  </a:lnTo>
                  <a:lnTo>
                    <a:pt x="68" y="27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48" y="87"/>
                  </a:lnTo>
                  <a:lnTo>
                    <a:pt x="95" y="119"/>
                  </a:lnTo>
                  <a:lnTo>
                    <a:pt x="139" y="159"/>
                  </a:lnTo>
                  <a:lnTo>
                    <a:pt x="180" y="203"/>
                  </a:lnTo>
                  <a:lnTo>
                    <a:pt x="216" y="250"/>
                  </a:lnTo>
                  <a:lnTo>
                    <a:pt x="249" y="304"/>
                  </a:lnTo>
                  <a:lnTo>
                    <a:pt x="277" y="360"/>
                  </a:lnTo>
                  <a:lnTo>
                    <a:pt x="300" y="420"/>
                  </a:lnTo>
                  <a:lnTo>
                    <a:pt x="318" y="482"/>
                  </a:lnTo>
                  <a:lnTo>
                    <a:pt x="331" y="545"/>
                  </a:lnTo>
                  <a:lnTo>
                    <a:pt x="338" y="610"/>
                  </a:lnTo>
                  <a:lnTo>
                    <a:pt x="341" y="675"/>
                  </a:lnTo>
                  <a:lnTo>
                    <a:pt x="336" y="740"/>
                  </a:lnTo>
                  <a:lnTo>
                    <a:pt x="327" y="804"/>
                  </a:lnTo>
                  <a:lnTo>
                    <a:pt x="312" y="867"/>
                  </a:lnTo>
                  <a:lnTo>
                    <a:pt x="363" y="891"/>
                  </a:lnTo>
                  <a:close/>
                </a:path>
              </a:pathLst>
            </a:custGeom>
            <a:solidFill>
              <a:srgbClr val="76C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6" name="Freeform 123"/>
            <p:cNvSpPr>
              <a:spLocks/>
            </p:cNvSpPr>
            <p:nvPr/>
          </p:nvSpPr>
          <p:spPr bwMode="auto">
            <a:xfrm>
              <a:off x="1309" y="1467"/>
              <a:ext cx="361" cy="403"/>
            </a:xfrm>
            <a:custGeom>
              <a:avLst/>
              <a:gdLst>
                <a:gd name="T0" fmla="*/ 20 w 361"/>
                <a:gd name="T1" fmla="*/ 0 h 805"/>
                <a:gd name="T2" fmla="*/ 68 w 361"/>
                <a:gd name="T3" fmla="*/ 1 h 805"/>
                <a:gd name="T4" fmla="*/ 115 w 361"/>
                <a:gd name="T5" fmla="*/ 2 h 805"/>
                <a:gd name="T6" fmla="*/ 159 w 361"/>
                <a:gd name="T7" fmla="*/ 4 h 805"/>
                <a:gd name="T8" fmla="*/ 200 w 361"/>
                <a:gd name="T9" fmla="*/ 5 h 805"/>
                <a:gd name="T10" fmla="*/ 236 w 361"/>
                <a:gd name="T11" fmla="*/ 6 h 805"/>
                <a:gd name="T12" fmla="*/ 269 w 361"/>
                <a:gd name="T13" fmla="*/ 8 h 805"/>
                <a:gd name="T14" fmla="*/ 297 w 361"/>
                <a:gd name="T15" fmla="*/ 10 h 805"/>
                <a:gd name="T16" fmla="*/ 320 w 361"/>
                <a:gd name="T17" fmla="*/ 12 h 805"/>
                <a:gd name="T18" fmla="*/ 338 w 361"/>
                <a:gd name="T19" fmla="*/ 14 h 805"/>
                <a:gd name="T20" fmla="*/ 351 w 361"/>
                <a:gd name="T21" fmla="*/ 16 h 805"/>
                <a:gd name="T22" fmla="*/ 358 w 361"/>
                <a:gd name="T23" fmla="*/ 18 h 805"/>
                <a:gd name="T24" fmla="*/ 361 w 361"/>
                <a:gd name="T25" fmla="*/ 20 h 805"/>
                <a:gd name="T26" fmla="*/ 356 w 361"/>
                <a:gd name="T27" fmla="*/ 22 h 805"/>
                <a:gd name="T28" fmla="*/ 347 w 361"/>
                <a:gd name="T29" fmla="*/ 24 h 805"/>
                <a:gd name="T30" fmla="*/ 332 w 361"/>
                <a:gd name="T31" fmla="*/ 26 h 805"/>
                <a:gd name="T32" fmla="*/ 279 w 361"/>
                <a:gd name="T33" fmla="*/ 25 h 805"/>
                <a:gd name="T34" fmla="*/ 291 w 361"/>
                <a:gd name="T35" fmla="*/ 23 h 805"/>
                <a:gd name="T36" fmla="*/ 300 w 361"/>
                <a:gd name="T37" fmla="*/ 21 h 805"/>
                <a:gd name="T38" fmla="*/ 303 w 361"/>
                <a:gd name="T39" fmla="*/ 20 h 805"/>
                <a:gd name="T40" fmla="*/ 301 w 361"/>
                <a:gd name="T41" fmla="*/ 18 h 805"/>
                <a:gd name="T42" fmla="*/ 296 w 361"/>
                <a:gd name="T43" fmla="*/ 16 h 805"/>
                <a:gd name="T44" fmla="*/ 284 w 361"/>
                <a:gd name="T45" fmla="*/ 14 h 805"/>
                <a:gd name="T46" fmla="*/ 267 w 361"/>
                <a:gd name="T47" fmla="*/ 12 h 805"/>
                <a:gd name="T48" fmla="*/ 248 w 361"/>
                <a:gd name="T49" fmla="*/ 11 h 805"/>
                <a:gd name="T50" fmla="*/ 222 w 361"/>
                <a:gd name="T51" fmla="*/ 9 h 805"/>
                <a:gd name="T52" fmla="*/ 194 w 361"/>
                <a:gd name="T53" fmla="*/ 8 h 805"/>
                <a:gd name="T54" fmla="*/ 161 w 361"/>
                <a:gd name="T55" fmla="*/ 6 h 805"/>
                <a:gd name="T56" fmla="*/ 125 w 361"/>
                <a:gd name="T57" fmla="*/ 5 h 805"/>
                <a:gd name="T58" fmla="*/ 86 w 361"/>
                <a:gd name="T59" fmla="*/ 4 h 805"/>
                <a:gd name="T60" fmla="*/ 44 w 361"/>
                <a:gd name="T61" fmla="*/ 3 h 805"/>
                <a:gd name="T62" fmla="*/ 0 w 361"/>
                <a:gd name="T63" fmla="*/ 3 h 805"/>
                <a:gd name="T64" fmla="*/ 20 w 361"/>
                <a:gd name="T65" fmla="*/ 0 h 8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1" h="805">
                  <a:moveTo>
                    <a:pt x="20" y="0"/>
                  </a:moveTo>
                  <a:lnTo>
                    <a:pt x="68" y="25"/>
                  </a:lnTo>
                  <a:lnTo>
                    <a:pt x="115" y="57"/>
                  </a:lnTo>
                  <a:lnTo>
                    <a:pt x="159" y="97"/>
                  </a:lnTo>
                  <a:lnTo>
                    <a:pt x="200" y="141"/>
                  </a:lnTo>
                  <a:lnTo>
                    <a:pt x="236" y="188"/>
                  </a:lnTo>
                  <a:lnTo>
                    <a:pt x="269" y="242"/>
                  </a:lnTo>
                  <a:lnTo>
                    <a:pt x="297" y="298"/>
                  </a:lnTo>
                  <a:lnTo>
                    <a:pt x="320" y="358"/>
                  </a:lnTo>
                  <a:lnTo>
                    <a:pt x="338" y="420"/>
                  </a:lnTo>
                  <a:lnTo>
                    <a:pt x="351" y="483"/>
                  </a:lnTo>
                  <a:lnTo>
                    <a:pt x="358" y="548"/>
                  </a:lnTo>
                  <a:lnTo>
                    <a:pt x="361" y="613"/>
                  </a:lnTo>
                  <a:lnTo>
                    <a:pt x="356" y="678"/>
                  </a:lnTo>
                  <a:lnTo>
                    <a:pt x="347" y="742"/>
                  </a:lnTo>
                  <a:lnTo>
                    <a:pt x="332" y="805"/>
                  </a:lnTo>
                  <a:lnTo>
                    <a:pt x="279" y="780"/>
                  </a:lnTo>
                  <a:lnTo>
                    <a:pt x="291" y="724"/>
                  </a:lnTo>
                  <a:lnTo>
                    <a:pt x="300" y="668"/>
                  </a:lnTo>
                  <a:lnTo>
                    <a:pt x="303" y="610"/>
                  </a:lnTo>
                  <a:lnTo>
                    <a:pt x="301" y="552"/>
                  </a:lnTo>
                  <a:lnTo>
                    <a:pt x="296" y="494"/>
                  </a:lnTo>
                  <a:lnTo>
                    <a:pt x="284" y="438"/>
                  </a:lnTo>
                  <a:lnTo>
                    <a:pt x="267" y="383"/>
                  </a:lnTo>
                  <a:lnTo>
                    <a:pt x="248" y="331"/>
                  </a:lnTo>
                  <a:lnTo>
                    <a:pt x="222" y="280"/>
                  </a:lnTo>
                  <a:lnTo>
                    <a:pt x="194" y="233"/>
                  </a:lnTo>
                  <a:lnTo>
                    <a:pt x="161" y="190"/>
                  </a:lnTo>
                  <a:lnTo>
                    <a:pt x="125" y="152"/>
                  </a:lnTo>
                  <a:lnTo>
                    <a:pt x="86" y="117"/>
                  </a:lnTo>
                  <a:lnTo>
                    <a:pt x="44" y="88"/>
                  </a:lnTo>
                  <a:lnTo>
                    <a:pt x="0" y="6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ED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7" name="Freeform 124"/>
            <p:cNvSpPr>
              <a:spLocks/>
            </p:cNvSpPr>
            <p:nvPr/>
          </p:nvSpPr>
          <p:spPr bwMode="auto">
            <a:xfrm>
              <a:off x="1289" y="1500"/>
              <a:ext cx="323" cy="357"/>
            </a:xfrm>
            <a:custGeom>
              <a:avLst/>
              <a:gdLst>
                <a:gd name="T0" fmla="*/ 299 w 323"/>
                <a:gd name="T1" fmla="*/ 22 h 715"/>
                <a:gd name="T2" fmla="*/ 311 w 323"/>
                <a:gd name="T3" fmla="*/ 20 h 715"/>
                <a:gd name="T4" fmla="*/ 320 w 323"/>
                <a:gd name="T5" fmla="*/ 18 h 715"/>
                <a:gd name="T6" fmla="*/ 323 w 323"/>
                <a:gd name="T7" fmla="*/ 17 h 715"/>
                <a:gd name="T8" fmla="*/ 321 w 323"/>
                <a:gd name="T9" fmla="*/ 15 h 715"/>
                <a:gd name="T10" fmla="*/ 316 w 323"/>
                <a:gd name="T11" fmla="*/ 13 h 715"/>
                <a:gd name="T12" fmla="*/ 304 w 323"/>
                <a:gd name="T13" fmla="*/ 11 h 715"/>
                <a:gd name="T14" fmla="*/ 287 w 323"/>
                <a:gd name="T15" fmla="*/ 9 h 715"/>
                <a:gd name="T16" fmla="*/ 268 w 323"/>
                <a:gd name="T17" fmla="*/ 8 h 715"/>
                <a:gd name="T18" fmla="*/ 242 w 323"/>
                <a:gd name="T19" fmla="*/ 6 h 715"/>
                <a:gd name="T20" fmla="*/ 214 w 323"/>
                <a:gd name="T21" fmla="*/ 5 h 715"/>
                <a:gd name="T22" fmla="*/ 181 w 323"/>
                <a:gd name="T23" fmla="*/ 3 h 715"/>
                <a:gd name="T24" fmla="*/ 145 w 323"/>
                <a:gd name="T25" fmla="*/ 2 h 715"/>
                <a:gd name="T26" fmla="*/ 106 w 323"/>
                <a:gd name="T27" fmla="*/ 1 h 715"/>
                <a:gd name="T28" fmla="*/ 64 w 323"/>
                <a:gd name="T29" fmla="*/ 0 h 715"/>
                <a:gd name="T30" fmla="*/ 20 w 323"/>
                <a:gd name="T31" fmla="*/ 0 h 715"/>
                <a:gd name="T32" fmla="*/ 0 w 323"/>
                <a:gd name="T33" fmla="*/ 2 h 715"/>
                <a:gd name="T34" fmla="*/ 41 w 323"/>
                <a:gd name="T35" fmla="*/ 2 h 715"/>
                <a:gd name="T36" fmla="*/ 80 w 323"/>
                <a:gd name="T37" fmla="*/ 3 h 715"/>
                <a:gd name="T38" fmla="*/ 115 w 323"/>
                <a:gd name="T39" fmla="*/ 4 h 715"/>
                <a:gd name="T40" fmla="*/ 147 w 323"/>
                <a:gd name="T41" fmla="*/ 5 h 715"/>
                <a:gd name="T42" fmla="*/ 177 w 323"/>
                <a:gd name="T43" fmla="*/ 7 h 715"/>
                <a:gd name="T44" fmla="*/ 201 w 323"/>
                <a:gd name="T45" fmla="*/ 8 h 715"/>
                <a:gd name="T46" fmla="*/ 222 w 323"/>
                <a:gd name="T47" fmla="*/ 10 h 715"/>
                <a:gd name="T48" fmla="*/ 239 w 323"/>
                <a:gd name="T49" fmla="*/ 11 h 715"/>
                <a:gd name="T50" fmla="*/ 252 w 323"/>
                <a:gd name="T51" fmla="*/ 13 h 715"/>
                <a:gd name="T52" fmla="*/ 259 w 323"/>
                <a:gd name="T53" fmla="*/ 14 h 715"/>
                <a:gd name="T54" fmla="*/ 262 w 323"/>
                <a:gd name="T55" fmla="*/ 16 h 715"/>
                <a:gd name="T56" fmla="*/ 259 w 323"/>
                <a:gd name="T57" fmla="*/ 18 h 715"/>
                <a:gd name="T58" fmla="*/ 252 w 323"/>
                <a:gd name="T59" fmla="*/ 19 h 715"/>
                <a:gd name="T60" fmla="*/ 241 w 323"/>
                <a:gd name="T61" fmla="*/ 21 h 715"/>
                <a:gd name="T62" fmla="*/ 299 w 323"/>
                <a:gd name="T63" fmla="*/ 22 h 7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3" h="715">
                  <a:moveTo>
                    <a:pt x="299" y="715"/>
                  </a:moveTo>
                  <a:lnTo>
                    <a:pt x="311" y="659"/>
                  </a:lnTo>
                  <a:lnTo>
                    <a:pt x="320" y="603"/>
                  </a:lnTo>
                  <a:lnTo>
                    <a:pt x="323" y="545"/>
                  </a:lnTo>
                  <a:lnTo>
                    <a:pt x="321" y="487"/>
                  </a:lnTo>
                  <a:lnTo>
                    <a:pt x="316" y="429"/>
                  </a:lnTo>
                  <a:lnTo>
                    <a:pt x="304" y="373"/>
                  </a:lnTo>
                  <a:lnTo>
                    <a:pt x="287" y="318"/>
                  </a:lnTo>
                  <a:lnTo>
                    <a:pt x="268" y="266"/>
                  </a:lnTo>
                  <a:lnTo>
                    <a:pt x="242" y="215"/>
                  </a:lnTo>
                  <a:lnTo>
                    <a:pt x="214" y="168"/>
                  </a:lnTo>
                  <a:lnTo>
                    <a:pt x="181" y="125"/>
                  </a:lnTo>
                  <a:lnTo>
                    <a:pt x="145" y="87"/>
                  </a:lnTo>
                  <a:lnTo>
                    <a:pt x="106" y="52"/>
                  </a:lnTo>
                  <a:lnTo>
                    <a:pt x="64" y="23"/>
                  </a:lnTo>
                  <a:lnTo>
                    <a:pt x="20" y="0"/>
                  </a:lnTo>
                  <a:lnTo>
                    <a:pt x="0" y="70"/>
                  </a:lnTo>
                  <a:lnTo>
                    <a:pt x="41" y="92"/>
                  </a:lnTo>
                  <a:lnTo>
                    <a:pt x="80" y="119"/>
                  </a:lnTo>
                  <a:lnTo>
                    <a:pt x="115" y="152"/>
                  </a:lnTo>
                  <a:lnTo>
                    <a:pt x="147" y="188"/>
                  </a:lnTo>
                  <a:lnTo>
                    <a:pt x="177" y="230"/>
                  </a:lnTo>
                  <a:lnTo>
                    <a:pt x="201" y="275"/>
                  </a:lnTo>
                  <a:lnTo>
                    <a:pt x="222" y="322"/>
                  </a:lnTo>
                  <a:lnTo>
                    <a:pt x="239" y="373"/>
                  </a:lnTo>
                  <a:lnTo>
                    <a:pt x="252" y="423"/>
                  </a:lnTo>
                  <a:lnTo>
                    <a:pt x="259" y="478"/>
                  </a:lnTo>
                  <a:lnTo>
                    <a:pt x="262" y="530"/>
                  </a:lnTo>
                  <a:lnTo>
                    <a:pt x="259" y="584"/>
                  </a:lnTo>
                  <a:lnTo>
                    <a:pt x="252" y="637"/>
                  </a:lnTo>
                  <a:lnTo>
                    <a:pt x="241" y="688"/>
                  </a:lnTo>
                  <a:lnTo>
                    <a:pt x="299" y="715"/>
                  </a:lnTo>
                  <a:close/>
                </a:path>
              </a:pathLst>
            </a:custGeom>
            <a:solidFill>
              <a:srgbClr val="86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8" name="Freeform 125"/>
            <p:cNvSpPr>
              <a:spLocks/>
            </p:cNvSpPr>
            <p:nvPr/>
          </p:nvSpPr>
          <p:spPr bwMode="auto">
            <a:xfrm>
              <a:off x="1268" y="1535"/>
              <a:ext cx="283" cy="309"/>
            </a:xfrm>
            <a:custGeom>
              <a:avLst/>
              <a:gdLst>
                <a:gd name="T0" fmla="*/ 21 w 283"/>
                <a:gd name="T1" fmla="*/ 0 h 618"/>
                <a:gd name="T2" fmla="*/ 62 w 283"/>
                <a:gd name="T3" fmla="*/ 1 h 618"/>
                <a:gd name="T4" fmla="*/ 101 w 283"/>
                <a:gd name="T5" fmla="*/ 2 h 618"/>
                <a:gd name="T6" fmla="*/ 136 w 283"/>
                <a:gd name="T7" fmla="*/ 3 h 618"/>
                <a:gd name="T8" fmla="*/ 168 w 283"/>
                <a:gd name="T9" fmla="*/ 4 h 618"/>
                <a:gd name="T10" fmla="*/ 198 w 283"/>
                <a:gd name="T11" fmla="*/ 5 h 618"/>
                <a:gd name="T12" fmla="*/ 222 w 283"/>
                <a:gd name="T13" fmla="*/ 7 h 618"/>
                <a:gd name="T14" fmla="*/ 243 w 283"/>
                <a:gd name="T15" fmla="*/ 8 h 618"/>
                <a:gd name="T16" fmla="*/ 260 w 283"/>
                <a:gd name="T17" fmla="*/ 10 h 618"/>
                <a:gd name="T18" fmla="*/ 273 w 283"/>
                <a:gd name="T19" fmla="*/ 12 h 618"/>
                <a:gd name="T20" fmla="*/ 280 w 283"/>
                <a:gd name="T21" fmla="*/ 13 h 618"/>
                <a:gd name="T22" fmla="*/ 283 w 283"/>
                <a:gd name="T23" fmla="*/ 15 h 618"/>
                <a:gd name="T24" fmla="*/ 280 w 283"/>
                <a:gd name="T25" fmla="*/ 17 h 618"/>
                <a:gd name="T26" fmla="*/ 273 w 283"/>
                <a:gd name="T27" fmla="*/ 18 h 618"/>
                <a:gd name="T28" fmla="*/ 262 w 283"/>
                <a:gd name="T29" fmla="*/ 20 h 618"/>
                <a:gd name="T30" fmla="*/ 200 w 283"/>
                <a:gd name="T31" fmla="*/ 19 h 618"/>
                <a:gd name="T32" fmla="*/ 211 w 283"/>
                <a:gd name="T33" fmla="*/ 17 h 618"/>
                <a:gd name="T34" fmla="*/ 217 w 283"/>
                <a:gd name="T35" fmla="*/ 16 h 618"/>
                <a:gd name="T36" fmla="*/ 217 w 283"/>
                <a:gd name="T37" fmla="*/ 14 h 618"/>
                <a:gd name="T38" fmla="*/ 211 w 283"/>
                <a:gd name="T39" fmla="*/ 12 h 618"/>
                <a:gd name="T40" fmla="*/ 201 w 283"/>
                <a:gd name="T41" fmla="*/ 11 h 618"/>
                <a:gd name="T42" fmla="*/ 185 w 283"/>
                <a:gd name="T43" fmla="*/ 9 h 618"/>
                <a:gd name="T44" fmla="*/ 164 w 283"/>
                <a:gd name="T45" fmla="*/ 8 h 618"/>
                <a:gd name="T46" fmla="*/ 139 w 283"/>
                <a:gd name="T47" fmla="*/ 7 h 618"/>
                <a:gd name="T48" fmla="*/ 109 w 283"/>
                <a:gd name="T49" fmla="*/ 5 h 618"/>
                <a:gd name="T50" fmla="*/ 75 w 283"/>
                <a:gd name="T51" fmla="*/ 4 h 618"/>
                <a:gd name="T52" fmla="*/ 38 w 283"/>
                <a:gd name="T53" fmla="*/ 4 h 618"/>
                <a:gd name="T54" fmla="*/ 0 w 283"/>
                <a:gd name="T55" fmla="*/ 3 h 618"/>
                <a:gd name="T56" fmla="*/ 21 w 283"/>
                <a:gd name="T57" fmla="*/ 0 h 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3" h="618">
                  <a:moveTo>
                    <a:pt x="21" y="0"/>
                  </a:moveTo>
                  <a:lnTo>
                    <a:pt x="62" y="22"/>
                  </a:lnTo>
                  <a:lnTo>
                    <a:pt x="101" y="49"/>
                  </a:lnTo>
                  <a:lnTo>
                    <a:pt x="136" y="82"/>
                  </a:lnTo>
                  <a:lnTo>
                    <a:pt x="168" y="118"/>
                  </a:lnTo>
                  <a:lnTo>
                    <a:pt x="198" y="160"/>
                  </a:lnTo>
                  <a:lnTo>
                    <a:pt x="222" y="205"/>
                  </a:lnTo>
                  <a:lnTo>
                    <a:pt x="243" y="252"/>
                  </a:lnTo>
                  <a:lnTo>
                    <a:pt x="260" y="303"/>
                  </a:lnTo>
                  <a:lnTo>
                    <a:pt x="273" y="353"/>
                  </a:lnTo>
                  <a:lnTo>
                    <a:pt x="280" y="408"/>
                  </a:lnTo>
                  <a:lnTo>
                    <a:pt x="283" y="460"/>
                  </a:lnTo>
                  <a:lnTo>
                    <a:pt x="280" y="514"/>
                  </a:lnTo>
                  <a:lnTo>
                    <a:pt x="273" y="567"/>
                  </a:lnTo>
                  <a:lnTo>
                    <a:pt x="262" y="618"/>
                  </a:lnTo>
                  <a:lnTo>
                    <a:pt x="200" y="589"/>
                  </a:lnTo>
                  <a:lnTo>
                    <a:pt x="211" y="540"/>
                  </a:lnTo>
                  <a:lnTo>
                    <a:pt x="217" y="487"/>
                  </a:lnTo>
                  <a:lnTo>
                    <a:pt x="217" y="437"/>
                  </a:lnTo>
                  <a:lnTo>
                    <a:pt x="211" y="384"/>
                  </a:lnTo>
                  <a:lnTo>
                    <a:pt x="201" y="333"/>
                  </a:lnTo>
                  <a:lnTo>
                    <a:pt x="185" y="285"/>
                  </a:lnTo>
                  <a:lnTo>
                    <a:pt x="164" y="239"/>
                  </a:lnTo>
                  <a:lnTo>
                    <a:pt x="139" y="196"/>
                  </a:lnTo>
                  <a:lnTo>
                    <a:pt x="109" y="158"/>
                  </a:lnTo>
                  <a:lnTo>
                    <a:pt x="75" y="125"/>
                  </a:lnTo>
                  <a:lnTo>
                    <a:pt x="38" y="98"/>
                  </a:lnTo>
                  <a:lnTo>
                    <a:pt x="0" y="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E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29" name="Freeform 126"/>
            <p:cNvSpPr>
              <a:spLocks/>
            </p:cNvSpPr>
            <p:nvPr/>
          </p:nvSpPr>
          <p:spPr bwMode="auto">
            <a:xfrm>
              <a:off x="1246" y="1573"/>
              <a:ext cx="239" cy="256"/>
            </a:xfrm>
            <a:custGeom>
              <a:avLst/>
              <a:gdLst>
                <a:gd name="T0" fmla="*/ 222 w 239"/>
                <a:gd name="T1" fmla="*/ 16 h 513"/>
                <a:gd name="T2" fmla="*/ 233 w 239"/>
                <a:gd name="T3" fmla="*/ 14 h 513"/>
                <a:gd name="T4" fmla="*/ 239 w 239"/>
                <a:gd name="T5" fmla="*/ 12 h 513"/>
                <a:gd name="T6" fmla="*/ 239 w 239"/>
                <a:gd name="T7" fmla="*/ 11 h 513"/>
                <a:gd name="T8" fmla="*/ 233 w 239"/>
                <a:gd name="T9" fmla="*/ 9 h 513"/>
                <a:gd name="T10" fmla="*/ 223 w 239"/>
                <a:gd name="T11" fmla="*/ 8 h 513"/>
                <a:gd name="T12" fmla="*/ 207 w 239"/>
                <a:gd name="T13" fmla="*/ 6 h 513"/>
                <a:gd name="T14" fmla="*/ 186 w 239"/>
                <a:gd name="T15" fmla="*/ 5 h 513"/>
                <a:gd name="T16" fmla="*/ 161 w 239"/>
                <a:gd name="T17" fmla="*/ 3 h 513"/>
                <a:gd name="T18" fmla="*/ 131 w 239"/>
                <a:gd name="T19" fmla="*/ 2 h 513"/>
                <a:gd name="T20" fmla="*/ 97 w 239"/>
                <a:gd name="T21" fmla="*/ 1 h 513"/>
                <a:gd name="T22" fmla="*/ 60 w 239"/>
                <a:gd name="T23" fmla="*/ 0 h 513"/>
                <a:gd name="T24" fmla="*/ 22 w 239"/>
                <a:gd name="T25" fmla="*/ 0 h 513"/>
                <a:gd name="T26" fmla="*/ 0 w 239"/>
                <a:gd name="T27" fmla="*/ 2 h 513"/>
                <a:gd name="T28" fmla="*/ 32 w 239"/>
                <a:gd name="T29" fmla="*/ 3 h 513"/>
                <a:gd name="T30" fmla="*/ 63 w 239"/>
                <a:gd name="T31" fmla="*/ 3 h 513"/>
                <a:gd name="T32" fmla="*/ 90 w 239"/>
                <a:gd name="T33" fmla="*/ 4 h 513"/>
                <a:gd name="T34" fmla="*/ 114 w 239"/>
                <a:gd name="T35" fmla="*/ 5 h 513"/>
                <a:gd name="T36" fmla="*/ 135 w 239"/>
                <a:gd name="T37" fmla="*/ 7 h 513"/>
                <a:gd name="T38" fmla="*/ 151 w 239"/>
                <a:gd name="T39" fmla="*/ 8 h 513"/>
                <a:gd name="T40" fmla="*/ 161 w 239"/>
                <a:gd name="T41" fmla="*/ 9 h 513"/>
                <a:gd name="T42" fmla="*/ 168 w 239"/>
                <a:gd name="T43" fmla="*/ 11 h 513"/>
                <a:gd name="T44" fmla="*/ 168 w 239"/>
                <a:gd name="T45" fmla="*/ 12 h 513"/>
                <a:gd name="T46" fmla="*/ 164 w 239"/>
                <a:gd name="T47" fmla="*/ 13 h 513"/>
                <a:gd name="T48" fmla="*/ 155 w 239"/>
                <a:gd name="T49" fmla="*/ 15 h 513"/>
                <a:gd name="T50" fmla="*/ 222 w 239"/>
                <a:gd name="T51" fmla="*/ 16 h 5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9" h="513">
                  <a:moveTo>
                    <a:pt x="222" y="513"/>
                  </a:moveTo>
                  <a:lnTo>
                    <a:pt x="233" y="464"/>
                  </a:lnTo>
                  <a:lnTo>
                    <a:pt x="239" y="411"/>
                  </a:lnTo>
                  <a:lnTo>
                    <a:pt x="239" y="361"/>
                  </a:lnTo>
                  <a:lnTo>
                    <a:pt x="233" y="308"/>
                  </a:lnTo>
                  <a:lnTo>
                    <a:pt x="223" y="257"/>
                  </a:lnTo>
                  <a:lnTo>
                    <a:pt x="207" y="209"/>
                  </a:lnTo>
                  <a:lnTo>
                    <a:pt x="186" y="163"/>
                  </a:lnTo>
                  <a:lnTo>
                    <a:pt x="161" y="120"/>
                  </a:lnTo>
                  <a:lnTo>
                    <a:pt x="131" y="82"/>
                  </a:lnTo>
                  <a:lnTo>
                    <a:pt x="97" y="49"/>
                  </a:lnTo>
                  <a:lnTo>
                    <a:pt x="60" y="22"/>
                  </a:lnTo>
                  <a:lnTo>
                    <a:pt x="22" y="0"/>
                  </a:lnTo>
                  <a:lnTo>
                    <a:pt x="0" y="82"/>
                  </a:lnTo>
                  <a:lnTo>
                    <a:pt x="32" y="100"/>
                  </a:lnTo>
                  <a:lnTo>
                    <a:pt x="63" y="123"/>
                  </a:lnTo>
                  <a:lnTo>
                    <a:pt x="90" y="154"/>
                  </a:lnTo>
                  <a:lnTo>
                    <a:pt x="114" y="187"/>
                  </a:lnTo>
                  <a:lnTo>
                    <a:pt x="135" y="225"/>
                  </a:lnTo>
                  <a:lnTo>
                    <a:pt x="151" y="265"/>
                  </a:lnTo>
                  <a:lnTo>
                    <a:pt x="161" y="308"/>
                  </a:lnTo>
                  <a:lnTo>
                    <a:pt x="168" y="352"/>
                  </a:lnTo>
                  <a:lnTo>
                    <a:pt x="168" y="395"/>
                  </a:lnTo>
                  <a:lnTo>
                    <a:pt x="164" y="438"/>
                  </a:lnTo>
                  <a:lnTo>
                    <a:pt x="155" y="482"/>
                  </a:lnTo>
                  <a:lnTo>
                    <a:pt x="222" y="513"/>
                  </a:lnTo>
                  <a:close/>
                </a:path>
              </a:pathLst>
            </a:custGeom>
            <a:solidFill>
              <a:srgbClr val="96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604330" name="Group 127"/>
            <p:cNvGrpSpPr>
              <a:grpSpLocks/>
            </p:cNvGrpSpPr>
            <p:nvPr/>
          </p:nvGrpSpPr>
          <p:grpSpPr bwMode="auto">
            <a:xfrm>
              <a:off x="1145" y="1165"/>
              <a:ext cx="1342" cy="838"/>
              <a:chOff x="1145" y="1165"/>
              <a:chExt cx="1342" cy="838"/>
            </a:xfrm>
          </p:grpSpPr>
          <p:sp>
            <p:nvSpPr>
              <p:cNvPr id="605279" name="Freeform 128"/>
              <p:cNvSpPr>
                <a:spLocks/>
              </p:cNvSpPr>
              <p:nvPr/>
            </p:nvSpPr>
            <p:spPr bwMode="auto">
              <a:xfrm>
                <a:off x="1203" y="1627"/>
                <a:ext cx="194" cy="200"/>
              </a:xfrm>
              <a:custGeom>
                <a:avLst/>
                <a:gdLst>
                  <a:gd name="T0" fmla="*/ 26 w 194"/>
                  <a:gd name="T1" fmla="*/ 0 h 400"/>
                  <a:gd name="T2" fmla="*/ 58 w 194"/>
                  <a:gd name="T3" fmla="*/ 1 h 400"/>
                  <a:gd name="T4" fmla="*/ 89 w 194"/>
                  <a:gd name="T5" fmla="*/ 2 h 400"/>
                  <a:gd name="T6" fmla="*/ 116 w 194"/>
                  <a:gd name="T7" fmla="*/ 3 h 400"/>
                  <a:gd name="T8" fmla="*/ 140 w 194"/>
                  <a:gd name="T9" fmla="*/ 4 h 400"/>
                  <a:gd name="T10" fmla="*/ 161 w 194"/>
                  <a:gd name="T11" fmla="*/ 5 h 400"/>
                  <a:gd name="T12" fmla="*/ 177 w 194"/>
                  <a:gd name="T13" fmla="*/ 6 h 400"/>
                  <a:gd name="T14" fmla="*/ 187 w 194"/>
                  <a:gd name="T15" fmla="*/ 8 h 400"/>
                  <a:gd name="T16" fmla="*/ 194 w 194"/>
                  <a:gd name="T17" fmla="*/ 9 h 400"/>
                  <a:gd name="T18" fmla="*/ 194 w 194"/>
                  <a:gd name="T19" fmla="*/ 10 h 400"/>
                  <a:gd name="T20" fmla="*/ 190 w 194"/>
                  <a:gd name="T21" fmla="*/ 12 h 400"/>
                  <a:gd name="T22" fmla="*/ 181 w 194"/>
                  <a:gd name="T23" fmla="*/ 13 h 400"/>
                  <a:gd name="T24" fmla="*/ 108 w 194"/>
                  <a:gd name="T25" fmla="*/ 12 h 400"/>
                  <a:gd name="T26" fmla="*/ 116 w 194"/>
                  <a:gd name="T27" fmla="*/ 11 h 400"/>
                  <a:gd name="T28" fmla="*/ 118 w 194"/>
                  <a:gd name="T29" fmla="*/ 10 h 400"/>
                  <a:gd name="T30" fmla="*/ 115 w 194"/>
                  <a:gd name="T31" fmla="*/ 8 h 400"/>
                  <a:gd name="T32" fmla="*/ 106 w 194"/>
                  <a:gd name="T33" fmla="*/ 7 h 400"/>
                  <a:gd name="T34" fmla="*/ 93 w 194"/>
                  <a:gd name="T35" fmla="*/ 6 h 400"/>
                  <a:gd name="T36" fmla="*/ 75 w 194"/>
                  <a:gd name="T37" fmla="*/ 5 h 400"/>
                  <a:gd name="T38" fmla="*/ 52 w 194"/>
                  <a:gd name="T39" fmla="*/ 4 h 400"/>
                  <a:gd name="T40" fmla="*/ 28 w 194"/>
                  <a:gd name="T41" fmla="*/ 4 h 400"/>
                  <a:gd name="T42" fmla="*/ 0 w 194"/>
                  <a:gd name="T43" fmla="*/ 3 h 400"/>
                  <a:gd name="T44" fmla="*/ 26 w 194"/>
                  <a:gd name="T45" fmla="*/ 0 h 4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4" h="400">
                    <a:moveTo>
                      <a:pt x="26" y="0"/>
                    </a:moveTo>
                    <a:lnTo>
                      <a:pt x="58" y="18"/>
                    </a:lnTo>
                    <a:lnTo>
                      <a:pt x="89" y="41"/>
                    </a:lnTo>
                    <a:lnTo>
                      <a:pt x="116" y="72"/>
                    </a:lnTo>
                    <a:lnTo>
                      <a:pt x="140" y="105"/>
                    </a:lnTo>
                    <a:lnTo>
                      <a:pt x="161" y="143"/>
                    </a:lnTo>
                    <a:lnTo>
                      <a:pt x="177" y="183"/>
                    </a:lnTo>
                    <a:lnTo>
                      <a:pt x="187" y="226"/>
                    </a:lnTo>
                    <a:lnTo>
                      <a:pt x="194" y="270"/>
                    </a:lnTo>
                    <a:lnTo>
                      <a:pt x="194" y="313"/>
                    </a:lnTo>
                    <a:lnTo>
                      <a:pt x="190" y="356"/>
                    </a:lnTo>
                    <a:lnTo>
                      <a:pt x="181" y="400"/>
                    </a:lnTo>
                    <a:lnTo>
                      <a:pt x="108" y="365"/>
                    </a:lnTo>
                    <a:lnTo>
                      <a:pt x="116" y="329"/>
                    </a:lnTo>
                    <a:lnTo>
                      <a:pt x="118" y="291"/>
                    </a:lnTo>
                    <a:lnTo>
                      <a:pt x="115" y="255"/>
                    </a:lnTo>
                    <a:lnTo>
                      <a:pt x="106" y="219"/>
                    </a:lnTo>
                    <a:lnTo>
                      <a:pt x="93" y="184"/>
                    </a:lnTo>
                    <a:lnTo>
                      <a:pt x="75" y="154"/>
                    </a:lnTo>
                    <a:lnTo>
                      <a:pt x="52" y="127"/>
                    </a:lnTo>
                    <a:lnTo>
                      <a:pt x="28" y="103"/>
                    </a:lnTo>
                    <a:lnTo>
                      <a:pt x="0" y="8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F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0" name="Freeform 129"/>
              <p:cNvSpPr>
                <a:spLocks/>
              </p:cNvSpPr>
              <p:nvPr/>
            </p:nvSpPr>
            <p:spPr bwMode="auto">
              <a:xfrm>
                <a:off x="1176" y="1670"/>
                <a:ext cx="145" cy="140"/>
              </a:xfrm>
              <a:custGeom>
                <a:avLst/>
                <a:gdLst>
                  <a:gd name="T0" fmla="*/ 135 w 145"/>
                  <a:gd name="T1" fmla="*/ 9 h 278"/>
                  <a:gd name="T2" fmla="*/ 143 w 145"/>
                  <a:gd name="T3" fmla="*/ 8 h 278"/>
                  <a:gd name="T4" fmla="*/ 145 w 145"/>
                  <a:gd name="T5" fmla="*/ 7 h 278"/>
                  <a:gd name="T6" fmla="*/ 142 w 145"/>
                  <a:gd name="T7" fmla="*/ 6 h 278"/>
                  <a:gd name="T8" fmla="*/ 133 w 145"/>
                  <a:gd name="T9" fmla="*/ 5 h 278"/>
                  <a:gd name="T10" fmla="*/ 120 w 145"/>
                  <a:gd name="T11" fmla="*/ 4 h 278"/>
                  <a:gd name="T12" fmla="*/ 102 w 145"/>
                  <a:gd name="T13" fmla="*/ 3 h 278"/>
                  <a:gd name="T14" fmla="*/ 79 w 145"/>
                  <a:gd name="T15" fmla="*/ 2 h 278"/>
                  <a:gd name="T16" fmla="*/ 55 w 145"/>
                  <a:gd name="T17" fmla="*/ 1 h 278"/>
                  <a:gd name="T18" fmla="*/ 27 w 145"/>
                  <a:gd name="T19" fmla="*/ 0 h 278"/>
                  <a:gd name="T20" fmla="*/ 0 w 145"/>
                  <a:gd name="T21" fmla="*/ 3 h 278"/>
                  <a:gd name="T22" fmla="*/ 19 w 145"/>
                  <a:gd name="T23" fmla="*/ 4 h 278"/>
                  <a:gd name="T24" fmla="*/ 34 w 145"/>
                  <a:gd name="T25" fmla="*/ 4 h 278"/>
                  <a:gd name="T26" fmla="*/ 47 w 145"/>
                  <a:gd name="T27" fmla="*/ 5 h 278"/>
                  <a:gd name="T28" fmla="*/ 57 w 145"/>
                  <a:gd name="T29" fmla="*/ 6 h 278"/>
                  <a:gd name="T30" fmla="*/ 61 w 145"/>
                  <a:gd name="T31" fmla="*/ 7 h 278"/>
                  <a:gd name="T32" fmla="*/ 61 w 145"/>
                  <a:gd name="T33" fmla="*/ 7 h 278"/>
                  <a:gd name="T34" fmla="*/ 57 w 145"/>
                  <a:gd name="T35" fmla="*/ 8 h 278"/>
                  <a:gd name="T36" fmla="*/ 135 w 145"/>
                  <a:gd name="T37" fmla="*/ 9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278">
                    <a:moveTo>
                      <a:pt x="135" y="278"/>
                    </a:moveTo>
                    <a:lnTo>
                      <a:pt x="143" y="242"/>
                    </a:lnTo>
                    <a:lnTo>
                      <a:pt x="145" y="204"/>
                    </a:lnTo>
                    <a:lnTo>
                      <a:pt x="142" y="168"/>
                    </a:lnTo>
                    <a:lnTo>
                      <a:pt x="133" y="132"/>
                    </a:lnTo>
                    <a:lnTo>
                      <a:pt x="120" y="97"/>
                    </a:lnTo>
                    <a:lnTo>
                      <a:pt x="102" y="67"/>
                    </a:lnTo>
                    <a:lnTo>
                      <a:pt x="79" y="40"/>
                    </a:lnTo>
                    <a:lnTo>
                      <a:pt x="55" y="16"/>
                    </a:lnTo>
                    <a:lnTo>
                      <a:pt x="27" y="0"/>
                    </a:lnTo>
                    <a:lnTo>
                      <a:pt x="0" y="96"/>
                    </a:lnTo>
                    <a:lnTo>
                      <a:pt x="19" y="108"/>
                    </a:lnTo>
                    <a:lnTo>
                      <a:pt x="34" y="125"/>
                    </a:lnTo>
                    <a:lnTo>
                      <a:pt x="47" y="145"/>
                    </a:lnTo>
                    <a:lnTo>
                      <a:pt x="57" y="168"/>
                    </a:lnTo>
                    <a:lnTo>
                      <a:pt x="61" y="192"/>
                    </a:lnTo>
                    <a:lnTo>
                      <a:pt x="61" y="217"/>
                    </a:lnTo>
                    <a:lnTo>
                      <a:pt x="57" y="242"/>
                    </a:lnTo>
                    <a:lnTo>
                      <a:pt x="135" y="278"/>
                    </a:lnTo>
                    <a:close/>
                  </a:path>
                </a:pathLst>
              </a:custGeom>
              <a:solidFill>
                <a:srgbClr val="A7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1" name="Freeform 130"/>
              <p:cNvSpPr>
                <a:spLocks/>
              </p:cNvSpPr>
              <p:nvPr/>
            </p:nvSpPr>
            <p:spPr bwMode="auto">
              <a:xfrm>
                <a:off x="1147" y="1718"/>
                <a:ext cx="90" cy="74"/>
              </a:xfrm>
              <a:custGeom>
                <a:avLst/>
                <a:gdLst>
                  <a:gd name="T0" fmla="*/ 29 w 90"/>
                  <a:gd name="T1" fmla="*/ 0 h 146"/>
                  <a:gd name="T2" fmla="*/ 48 w 90"/>
                  <a:gd name="T3" fmla="*/ 1 h 146"/>
                  <a:gd name="T4" fmla="*/ 63 w 90"/>
                  <a:gd name="T5" fmla="*/ 1 h 146"/>
                  <a:gd name="T6" fmla="*/ 76 w 90"/>
                  <a:gd name="T7" fmla="*/ 2 h 146"/>
                  <a:gd name="T8" fmla="*/ 86 w 90"/>
                  <a:gd name="T9" fmla="*/ 3 h 146"/>
                  <a:gd name="T10" fmla="*/ 90 w 90"/>
                  <a:gd name="T11" fmla="*/ 4 h 146"/>
                  <a:gd name="T12" fmla="*/ 90 w 90"/>
                  <a:gd name="T13" fmla="*/ 4 h 146"/>
                  <a:gd name="T14" fmla="*/ 86 w 90"/>
                  <a:gd name="T15" fmla="*/ 5 h 146"/>
                  <a:gd name="T16" fmla="*/ 0 w 90"/>
                  <a:gd name="T17" fmla="*/ 4 h 146"/>
                  <a:gd name="T18" fmla="*/ 0 w 90"/>
                  <a:gd name="T19" fmla="*/ 4 h 146"/>
                  <a:gd name="T20" fmla="*/ 29 w 90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0" h="146">
                    <a:moveTo>
                      <a:pt x="29" y="0"/>
                    </a:moveTo>
                    <a:lnTo>
                      <a:pt x="48" y="12"/>
                    </a:lnTo>
                    <a:lnTo>
                      <a:pt x="63" y="29"/>
                    </a:lnTo>
                    <a:lnTo>
                      <a:pt x="76" y="49"/>
                    </a:lnTo>
                    <a:lnTo>
                      <a:pt x="86" y="72"/>
                    </a:lnTo>
                    <a:lnTo>
                      <a:pt x="90" y="96"/>
                    </a:lnTo>
                    <a:lnTo>
                      <a:pt x="90" y="121"/>
                    </a:lnTo>
                    <a:lnTo>
                      <a:pt x="86" y="14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F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2" name="Freeform 131"/>
              <p:cNvSpPr>
                <a:spLocks/>
              </p:cNvSpPr>
              <p:nvPr/>
            </p:nvSpPr>
            <p:spPr bwMode="auto">
              <a:xfrm>
                <a:off x="1145" y="177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3" name="Freeform 132"/>
              <p:cNvSpPr>
                <a:spLocks/>
              </p:cNvSpPr>
              <p:nvPr/>
            </p:nvSpPr>
            <p:spPr bwMode="auto">
              <a:xfrm>
                <a:off x="1145" y="1165"/>
                <a:ext cx="1342" cy="838"/>
              </a:xfrm>
              <a:custGeom>
                <a:avLst/>
                <a:gdLst>
                  <a:gd name="T0" fmla="*/ 997 w 1342"/>
                  <a:gd name="T1" fmla="*/ 53 h 1676"/>
                  <a:gd name="T2" fmla="*/ 0 w 1342"/>
                  <a:gd name="T3" fmla="*/ 38 h 1676"/>
                  <a:gd name="T4" fmla="*/ 345 w 1342"/>
                  <a:gd name="T5" fmla="*/ 0 h 1676"/>
                  <a:gd name="T6" fmla="*/ 1342 w 1342"/>
                  <a:gd name="T7" fmla="*/ 15 h 1676"/>
                  <a:gd name="T8" fmla="*/ 997 w 1342"/>
                  <a:gd name="T9" fmla="*/ 53 h 1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2" h="1676">
                    <a:moveTo>
                      <a:pt x="997" y="1676"/>
                    </a:moveTo>
                    <a:lnTo>
                      <a:pt x="0" y="1211"/>
                    </a:lnTo>
                    <a:lnTo>
                      <a:pt x="345" y="0"/>
                    </a:lnTo>
                    <a:lnTo>
                      <a:pt x="1342" y="463"/>
                    </a:lnTo>
                    <a:lnTo>
                      <a:pt x="997" y="16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4" name="Freeform 133"/>
              <p:cNvSpPr>
                <a:spLocks/>
              </p:cNvSpPr>
              <p:nvPr/>
            </p:nvSpPr>
            <p:spPr bwMode="auto">
              <a:xfrm>
                <a:off x="1482" y="1165"/>
                <a:ext cx="1005" cy="838"/>
              </a:xfrm>
              <a:custGeom>
                <a:avLst/>
                <a:gdLst>
                  <a:gd name="T0" fmla="*/ 660 w 1005"/>
                  <a:gd name="T1" fmla="*/ 53 h 1676"/>
                  <a:gd name="T2" fmla="*/ 1005 w 1005"/>
                  <a:gd name="T3" fmla="*/ 15 h 1676"/>
                  <a:gd name="T4" fmla="*/ 8 w 1005"/>
                  <a:gd name="T5" fmla="*/ 0 h 1676"/>
                  <a:gd name="T6" fmla="*/ 0 w 1005"/>
                  <a:gd name="T7" fmla="*/ 1 h 1676"/>
                  <a:gd name="T8" fmla="*/ 69 w 1005"/>
                  <a:gd name="T9" fmla="*/ 2 h 1676"/>
                  <a:gd name="T10" fmla="*/ 135 w 1005"/>
                  <a:gd name="T11" fmla="*/ 4 h 1676"/>
                  <a:gd name="T12" fmla="*/ 199 w 1005"/>
                  <a:gd name="T13" fmla="*/ 5 h 1676"/>
                  <a:gd name="T14" fmla="*/ 261 w 1005"/>
                  <a:gd name="T15" fmla="*/ 7 h 1676"/>
                  <a:gd name="T16" fmla="*/ 319 w 1005"/>
                  <a:gd name="T17" fmla="*/ 9 h 1676"/>
                  <a:gd name="T18" fmla="*/ 374 w 1005"/>
                  <a:gd name="T19" fmla="*/ 11 h 1676"/>
                  <a:gd name="T20" fmla="*/ 425 w 1005"/>
                  <a:gd name="T21" fmla="*/ 13 h 1676"/>
                  <a:gd name="T22" fmla="*/ 473 w 1005"/>
                  <a:gd name="T23" fmla="*/ 15 h 1676"/>
                  <a:gd name="T24" fmla="*/ 516 w 1005"/>
                  <a:gd name="T25" fmla="*/ 17 h 1676"/>
                  <a:gd name="T26" fmla="*/ 555 w 1005"/>
                  <a:gd name="T27" fmla="*/ 20 h 1676"/>
                  <a:gd name="T28" fmla="*/ 589 w 1005"/>
                  <a:gd name="T29" fmla="*/ 22 h 1676"/>
                  <a:gd name="T30" fmla="*/ 619 w 1005"/>
                  <a:gd name="T31" fmla="*/ 25 h 1676"/>
                  <a:gd name="T32" fmla="*/ 644 w 1005"/>
                  <a:gd name="T33" fmla="*/ 28 h 1676"/>
                  <a:gd name="T34" fmla="*/ 664 w 1005"/>
                  <a:gd name="T35" fmla="*/ 30 h 1676"/>
                  <a:gd name="T36" fmla="*/ 680 w 1005"/>
                  <a:gd name="T37" fmla="*/ 33 h 1676"/>
                  <a:gd name="T38" fmla="*/ 688 w 1005"/>
                  <a:gd name="T39" fmla="*/ 36 h 1676"/>
                  <a:gd name="T40" fmla="*/ 692 w 1005"/>
                  <a:gd name="T41" fmla="*/ 39 h 1676"/>
                  <a:gd name="T42" fmla="*/ 692 w 1005"/>
                  <a:gd name="T43" fmla="*/ 42 h 1676"/>
                  <a:gd name="T44" fmla="*/ 687 w 1005"/>
                  <a:gd name="T45" fmla="*/ 44 h 1676"/>
                  <a:gd name="T46" fmla="*/ 675 w 1005"/>
                  <a:gd name="T47" fmla="*/ 47 h 1676"/>
                  <a:gd name="T48" fmla="*/ 658 w 1005"/>
                  <a:gd name="T49" fmla="*/ 50 h 1676"/>
                  <a:gd name="T50" fmla="*/ 637 w 1005"/>
                  <a:gd name="T51" fmla="*/ 53 h 1676"/>
                  <a:gd name="T52" fmla="*/ 660 w 1005"/>
                  <a:gd name="T53" fmla="*/ 53 h 16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5" h="1676">
                    <a:moveTo>
                      <a:pt x="660" y="1676"/>
                    </a:moveTo>
                    <a:lnTo>
                      <a:pt x="1005" y="463"/>
                    </a:lnTo>
                    <a:lnTo>
                      <a:pt x="8" y="0"/>
                    </a:lnTo>
                    <a:lnTo>
                      <a:pt x="0" y="29"/>
                    </a:lnTo>
                    <a:lnTo>
                      <a:pt x="69" y="63"/>
                    </a:lnTo>
                    <a:lnTo>
                      <a:pt x="135" y="105"/>
                    </a:lnTo>
                    <a:lnTo>
                      <a:pt x="199" y="152"/>
                    </a:lnTo>
                    <a:lnTo>
                      <a:pt x="261" y="204"/>
                    </a:lnTo>
                    <a:lnTo>
                      <a:pt x="319" y="260"/>
                    </a:lnTo>
                    <a:lnTo>
                      <a:pt x="374" y="324"/>
                    </a:lnTo>
                    <a:lnTo>
                      <a:pt x="425" y="391"/>
                    </a:lnTo>
                    <a:lnTo>
                      <a:pt x="473" y="461"/>
                    </a:lnTo>
                    <a:lnTo>
                      <a:pt x="516" y="535"/>
                    </a:lnTo>
                    <a:lnTo>
                      <a:pt x="555" y="613"/>
                    </a:lnTo>
                    <a:lnTo>
                      <a:pt x="589" y="695"/>
                    </a:lnTo>
                    <a:lnTo>
                      <a:pt x="619" y="780"/>
                    </a:lnTo>
                    <a:lnTo>
                      <a:pt x="644" y="865"/>
                    </a:lnTo>
                    <a:lnTo>
                      <a:pt x="664" y="954"/>
                    </a:lnTo>
                    <a:lnTo>
                      <a:pt x="680" y="1042"/>
                    </a:lnTo>
                    <a:lnTo>
                      <a:pt x="688" y="1133"/>
                    </a:lnTo>
                    <a:lnTo>
                      <a:pt x="692" y="1223"/>
                    </a:lnTo>
                    <a:lnTo>
                      <a:pt x="692" y="1314"/>
                    </a:lnTo>
                    <a:lnTo>
                      <a:pt x="687" y="1403"/>
                    </a:lnTo>
                    <a:lnTo>
                      <a:pt x="675" y="1491"/>
                    </a:lnTo>
                    <a:lnTo>
                      <a:pt x="658" y="1580"/>
                    </a:lnTo>
                    <a:lnTo>
                      <a:pt x="637" y="1665"/>
                    </a:lnTo>
                    <a:lnTo>
                      <a:pt x="660" y="1676"/>
                    </a:lnTo>
                    <a:close/>
                  </a:path>
                </a:pathLst>
              </a:custGeom>
              <a:solidFill>
                <a:srgbClr val="057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5" name="Freeform 134"/>
              <p:cNvSpPr>
                <a:spLocks/>
              </p:cNvSpPr>
              <p:nvPr/>
            </p:nvSpPr>
            <p:spPr bwMode="auto">
              <a:xfrm>
                <a:off x="1473" y="1180"/>
                <a:ext cx="701" cy="818"/>
              </a:xfrm>
              <a:custGeom>
                <a:avLst/>
                <a:gdLst>
                  <a:gd name="T0" fmla="*/ 9 w 701"/>
                  <a:gd name="T1" fmla="*/ 0 h 1636"/>
                  <a:gd name="T2" fmla="*/ 78 w 701"/>
                  <a:gd name="T3" fmla="*/ 2 h 1636"/>
                  <a:gd name="T4" fmla="*/ 144 w 701"/>
                  <a:gd name="T5" fmla="*/ 3 h 1636"/>
                  <a:gd name="T6" fmla="*/ 208 w 701"/>
                  <a:gd name="T7" fmla="*/ 4 h 1636"/>
                  <a:gd name="T8" fmla="*/ 270 w 701"/>
                  <a:gd name="T9" fmla="*/ 6 h 1636"/>
                  <a:gd name="T10" fmla="*/ 328 w 701"/>
                  <a:gd name="T11" fmla="*/ 8 h 1636"/>
                  <a:gd name="T12" fmla="*/ 383 w 701"/>
                  <a:gd name="T13" fmla="*/ 10 h 1636"/>
                  <a:gd name="T14" fmla="*/ 434 w 701"/>
                  <a:gd name="T15" fmla="*/ 12 h 1636"/>
                  <a:gd name="T16" fmla="*/ 482 w 701"/>
                  <a:gd name="T17" fmla="*/ 14 h 1636"/>
                  <a:gd name="T18" fmla="*/ 525 w 701"/>
                  <a:gd name="T19" fmla="*/ 16 h 1636"/>
                  <a:gd name="T20" fmla="*/ 564 w 701"/>
                  <a:gd name="T21" fmla="*/ 19 h 1636"/>
                  <a:gd name="T22" fmla="*/ 598 w 701"/>
                  <a:gd name="T23" fmla="*/ 21 h 1636"/>
                  <a:gd name="T24" fmla="*/ 628 w 701"/>
                  <a:gd name="T25" fmla="*/ 24 h 1636"/>
                  <a:gd name="T26" fmla="*/ 653 w 701"/>
                  <a:gd name="T27" fmla="*/ 27 h 1636"/>
                  <a:gd name="T28" fmla="*/ 673 w 701"/>
                  <a:gd name="T29" fmla="*/ 29 h 1636"/>
                  <a:gd name="T30" fmla="*/ 689 w 701"/>
                  <a:gd name="T31" fmla="*/ 32 h 1636"/>
                  <a:gd name="T32" fmla="*/ 697 w 701"/>
                  <a:gd name="T33" fmla="*/ 35 h 1636"/>
                  <a:gd name="T34" fmla="*/ 701 w 701"/>
                  <a:gd name="T35" fmla="*/ 38 h 1636"/>
                  <a:gd name="T36" fmla="*/ 701 w 701"/>
                  <a:gd name="T37" fmla="*/ 41 h 1636"/>
                  <a:gd name="T38" fmla="*/ 696 w 701"/>
                  <a:gd name="T39" fmla="*/ 43 h 1636"/>
                  <a:gd name="T40" fmla="*/ 684 w 701"/>
                  <a:gd name="T41" fmla="*/ 46 h 1636"/>
                  <a:gd name="T42" fmla="*/ 667 w 701"/>
                  <a:gd name="T43" fmla="*/ 49 h 1636"/>
                  <a:gd name="T44" fmla="*/ 646 w 701"/>
                  <a:gd name="T45" fmla="*/ 52 h 1636"/>
                  <a:gd name="T46" fmla="*/ 621 w 701"/>
                  <a:gd name="T47" fmla="*/ 51 h 1636"/>
                  <a:gd name="T48" fmla="*/ 643 w 701"/>
                  <a:gd name="T49" fmla="*/ 48 h 1636"/>
                  <a:gd name="T50" fmla="*/ 659 w 701"/>
                  <a:gd name="T51" fmla="*/ 46 h 1636"/>
                  <a:gd name="T52" fmla="*/ 670 w 701"/>
                  <a:gd name="T53" fmla="*/ 43 h 1636"/>
                  <a:gd name="T54" fmla="*/ 676 w 701"/>
                  <a:gd name="T55" fmla="*/ 40 h 1636"/>
                  <a:gd name="T56" fmla="*/ 676 w 701"/>
                  <a:gd name="T57" fmla="*/ 37 h 1636"/>
                  <a:gd name="T58" fmla="*/ 670 w 701"/>
                  <a:gd name="T59" fmla="*/ 34 h 1636"/>
                  <a:gd name="T60" fmla="*/ 657 w 701"/>
                  <a:gd name="T61" fmla="*/ 31 h 1636"/>
                  <a:gd name="T62" fmla="*/ 640 w 701"/>
                  <a:gd name="T63" fmla="*/ 29 h 1636"/>
                  <a:gd name="T64" fmla="*/ 619 w 701"/>
                  <a:gd name="T65" fmla="*/ 26 h 1636"/>
                  <a:gd name="T66" fmla="*/ 591 w 701"/>
                  <a:gd name="T67" fmla="*/ 23 h 1636"/>
                  <a:gd name="T68" fmla="*/ 558 w 701"/>
                  <a:gd name="T69" fmla="*/ 20 h 1636"/>
                  <a:gd name="T70" fmla="*/ 520 w 701"/>
                  <a:gd name="T71" fmla="*/ 18 h 1636"/>
                  <a:gd name="T72" fmla="*/ 478 w 701"/>
                  <a:gd name="T73" fmla="*/ 15 h 1636"/>
                  <a:gd name="T74" fmla="*/ 431 w 701"/>
                  <a:gd name="T75" fmla="*/ 13 h 1636"/>
                  <a:gd name="T76" fmla="*/ 380 w 701"/>
                  <a:gd name="T77" fmla="*/ 11 h 1636"/>
                  <a:gd name="T78" fmla="*/ 324 w 701"/>
                  <a:gd name="T79" fmla="*/ 9 h 1636"/>
                  <a:gd name="T80" fmla="*/ 266 w 701"/>
                  <a:gd name="T81" fmla="*/ 7 h 1636"/>
                  <a:gd name="T82" fmla="*/ 204 w 701"/>
                  <a:gd name="T83" fmla="*/ 5 h 1636"/>
                  <a:gd name="T84" fmla="*/ 139 w 701"/>
                  <a:gd name="T85" fmla="*/ 4 h 1636"/>
                  <a:gd name="T86" fmla="*/ 71 w 701"/>
                  <a:gd name="T87" fmla="*/ 3 h 1636"/>
                  <a:gd name="T88" fmla="*/ 0 w 701"/>
                  <a:gd name="T89" fmla="*/ 1 h 1636"/>
                  <a:gd name="T90" fmla="*/ 9 w 701"/>
                  <a:gd name="T91" fmla="*/ 0 h 16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01" h="1636">
                    <a:moveTo>
                      <a:pt x="9" y="0"/>
                    </a:moveTo>
                    <a:lnTo>
                      <a:pt x="78" y="34"/>
                    </a:lnTo>
                    <a:lnTo>
                      <a:pt x="144" y="76"/>
                    </a:lnTo>
                    <a:lnTo>
                      <a:pt x="208" y="123"/>
                    </a:lnTo>
                    <a:lnTo>
                      <a:pt x="270" y="175"/>
                    </a:lnTo>
                    <a:lnTo>
                      <a:pt x="328" y="231"/>
                    </a:lnTo>
                    <a:lnTo>
                      <a:pt x="383" y="295"/>
                    </a:lnTo>
                    <a:lnTo>
                      <a:pt x="434" y="362"/>
                    </a:lnTo>
                    <a:lnTo>
                      <a:pt x="482" y="432"/>
                    </a:lnTo>
                    <a:lnTo>
                      <a:pt x="525" y="506"/>
                    </a:lnTo>
                    <a:lnTo>
                      <a:pt x="564" y="584"/>
                    </a:lnTo>
                    <a:lnTo>
                      <a:pt x="598" y="666"/>
                    </a:lnTo>
                    <a:lnTo>
                      <a:pt x="628" y="751"/>
                    </a:lnTo>
                    <a:lnTo>
                      <a:pt x="653" y="836"/>
                    </a:lnTo>
                    <a:lnTo>
                      <a:pt x="673" y="925"/>
                    </a:lnTo>
                    <a:lnTo>
                      <a:pt x="689" y="1013"/>
                    </a:lnTo>
                    <a:lnTo>
                      <a:pt x="697" y="1104"/>
                    </a:lnTo>
                    <a:lnTo>
                      <a:pt x="701" y="1194"/>
                    </a:lnTo>
                    <a:lnTo>
                      <a:pt x="701" y="1285"/>
                    </a:lnTo>
                    <a:lnTo>
                      <a:pt x="696" y="1374"/>
                    </a:lnTo>
                    <a:lnTo>
                      <a:pt x="684" y="1462"/>
                    </a:lnTo>
                    <a:lnTo>
                      <a:pt x="667" y="1551"/>
                    </a:lnTo>
                    <a:lnTo>
                      <a:pt x="646" y="1636"/>
                    </a:lnTo>
                    <a:lnTo>
                      <a:pt x="621" y="1625"/>
                    </a:lnTo>
                    <a:lnTo>
                      <a:pt x="643" y="1536"/>
                    </a:lnTo>
                    <a:lnTo>
                      <a:pt x="659" y="1448"/>
                    </a:lnTo>
                    <a:lnTo>
                      <a:pt x="670" y="1357"/>
                    </a:lnTo>
                    <a:lnTo>
                      <a:pt x="676" y="1265"/>
                    </a:lnTo>
                    <a:lnTo>
                      <a:pt x="676" y="1173"/>
                    </a:lnTo>
                    <a:lnTo>
                      <a:pt x="670" y="1080"/>
                    </a:lnTo>
                    <a:lnTo>
                      <a:pt x="657" y="988"/>
                    </a:lnTo>
                    <a:lnTo>
                      <a:pt x="640" y="897"/>
                    </a:lnTo>
                    <a:lnTo>
                      <a:pt x="619" y="809"/>
                    </a:lnTo>
                    <a:lnTo>
                      <a:pt x="591" y="722"/>
                    </a:lnTo>
                    <a:lnTo>
                      <a:pt x="558" y="637"/>
                    </a:lnTo>
                    <a:lnTo>
                      <a:pt x="520" y="555"/>
                    </a:lnTo>
                    <a:lnTo>
                      <a:pt x="478" y="477"/>
                    </a:lnTo>
                    <a:lnTo>
                      <a:pt x="431" y="405"/>
                    </a:lnTo>
                    <a:lnTo>
                      <a:pt x="380" y="334"/>
                    </a:lnTo>
                    <a:lnTo>
                      <a:pt x="324" y="269"/>
                    </a:lnTo>
                    <a:lnTo>
                      <a:pt x="266" y="210"/>
                    </a:lnTo>
                    <a:lnTo>
                      <a:pt x="204" y="155"/>
                    </a:lnTo>
                    <a:lnTo>
                      <a:pt x="139" y="108"/>
                    </a:lnTo>
                    <a:lnTo>
                      <a:pt x="71" y="65"/>
                    </a:ln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D8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6" name="Freeform 135"/>
              <p:cNvSpPr>
                <a:spLocks/>
              </p:cNvSpPr>
              <p:nvPr/>
            </p:nvSpPr>
            <p:spPr bwMode="auto">
              <a:xfrm>
                <a:off x="1465" y="1194"/>
                <a:ext cx="684" cy="799"/>
              </a:xfrm>
              <a:custGeom>
                <a:avLst/>
                <a:gdLst>
                  <a:gd name="T0" fmla="*/ 629 w 684"/>
                  <a:gd name="T1" fmla="*/ 50 h 1597"/>
                  <a:gd name="T2" fmla="*/ 651 w 684"/>
                  <a:gd name="T3" fmla="*/ 48 h 1597"/>
                  <a:gd name="T4" fmla="*/ 667 w 684"/>
                  <a:gd name="T5" fmla="*/ 45 h 1597"/>
                  <a:gd name="T6" fmla="*/ 678 w 684"/>
                  <a:gd name="T7" fmla="*/ 42 h 1597"/>
                  <a:gd name="T8" fmla="*/ 684 w 684"/>
                  <a:gd name="T9" fmla="*/ 39 h 1597"/>
                  <a:gd name="T10" fmla="*/ 684 w 684"/>
                  <a:gd name="T11" fmla="*/ 36 h 1597"/>
                  <a:gd name="T12" fmla="*/ 678 w 684"/>
                  <a:gd name="T13" fmla="*/ 33 h 1597"/>
                  <a:gd name="T14" fmla="*/ 665 w 684"/>
                  <a:gd name="T15" fmla="*/ 30 h 1597"/>
                  <a:gd name="T16" fmla="*/ 648 w 684"/>
                  <a:gd name="T17" fmla="*/ 28 h 1597"/>
                  <a:gd name="T18" fmla="*/ 627 w 684"/>
                  <a:gd name="T19" fmla="*/ 25 h 1597"/>
                  <a:gd name="T20" fmla="*/ 599 w 684"/>
                  <a:gd name="T21" fmla="*/ 22 h 1597"/>
                  <a:gd name="T22" fmla="*/ 566 w 684"/>
                  <a:gd name="T23" fmla="*/ 20 h 1597"/>
                  <a:gd name="T24" fmla="*/ 528 w 684"/>
                  <a:gd name="T25" fmla="*/ 17 h 1597"/>
                  <a:gd name="T26" fmla="*/ 486 w 684"/>
                  <a:gd name="T27" fmla="*/ 15 h 1597"/>
                  <a:gd name="T28" fmla="*/ 439 w 684"/>
                  <a:gd name="T29" fmla="*/ 12 h 1597"/>
                  <a:gd name="T30" fmla="*/ 388 w 684"/>
                  <a:gd name="T31" fmla="*/ 10 h 1597"/>
                  <a:gd name="T32" fmla="*/ 332 w 684"/>
                  <a:gd name="T33" fmla="*/ 8 h 1597"/>
                  <a:gd name="T34" fmla="*/ 274 w 684"/>
                  <a:gd name="T35" fmla="*/ 6 h 1597"/>
                  <a:gd name="T36" fmla="*/ 212 w 684"/>
                  <a:gd name="T37" fmla="*/ 4 h 1597"/>
                  <a:gd name="T38" fmla="*/ 147 w 684"/>
                  <a:gd name="T39" fmla="*/ 3 h 1597"/>
                  <a:gd name="T40" fmla="*/ 79 w 684"/>
                  <a:gd name="T41" fmla="*/ 2 h 1597"/>
                  <a:gd name="T42" fmla="*/ 8 w 684"/>
                  <a:gd name="T43" fmla="*/ 0 h 1597"/>
                  <a:gd name="T44" fmla="*/ 0 w 684"/>
                  <a:gd name="T45" fmla="*/ 1 h 1597"/>
                  <a:gd name="T46" fmla="*/ 68 w 684"/>
                  <a:gd name="T47" fmla="*/ 3 h 1597"/>
                  <a:gd name="T48" fmla="*/ 134 w 684"/>
                  <a:gd name="T49" fmla="*/ 4 h 1597"/>
                  <a:gd name="T50" fmla="*/ 198 w 684"/>
                  <a:gd name="T51" fmla="*/ 5 h 1597"/>
                  <a:gd name="T52" fmla="*/ 258 w 684"/>
                  <a:gd name="T53" fmla="*/ 7 h 1597"/>
                  <a:gd name="T54" fmla="*/ 315 w 684"/>
                  <a:gd name="T55" fmla="*/ 9 h 1597"/>
                  <a:gd name="T56" fmla="*/ 369 w 684"/>
                  <a:gd name="T57" fmla="*/ 11 h 1597"/>
                  <a:gd name="T58" fmla="*/ 418 w 684"/>
                  <a:gd name="T59" fmla="*/ 13 h 1597"/>
                  <a:gd name="T60" fmla="*/ 465 w 684"/>
                  <a:gd name="T61" fmla="*/ 15 h 1597"/>
                  <a:gd name="T62" fmla="*/ 506 w 684"/>
                  <a:gd name="T63" fmla="*/ 18 h 1597"/>
                  <a:gd name="T64" fmla="*/ 542 w 684"/>
                  <a:gd name="T65" fmla="*/ 20 h 1597"/>
                  <a:gd name="T66" fmla="*/ 574 w 684"/>
                  <a:gd name="T67" fmla="*/ 23 h 1597"/>
                  <a:gd name="T68" fmla="*/ 602 w 684"/>
                  <a:gd name="T69" fmla="*/ 25 h 1597"/>
                  <a:gd name="T70" fmla="*/ 623 w 684"/>
                  <a:gd name="T71" fmla="*/ 28 h 1597"/>
                  <a:gd name="T72" fmla="*/ 640 w 684"/>
                  <a:gd name="T73" fmla="*/ 31 h 1597"/>
                  <a:gd name="T74" fmla="*/ 651 w 684"/>
                  <a:gd name="T75" fmla="*/ 33 h 1597"/>
                  <a:gd name="T76" fmla="*/ 657 w 684"/>
                  <a:gd name="T77" fmla="*/ 36 h 1597"/>
                  <a:gd name="T78" fmla="*/ 657 w 684"/>
                  <a:gd name="T79" fmla="*/ 39 h 1597"/>
                  <a:gd name="T80" fmla="*/ 651 w 684"/>
                  <a:gd name="T81" fmla="*/ 42 h 1597"/>
                  <a:gd name="T82" fmla="*/ 641 w 684"/>
                  <a:gd name="T83" fmla="*/ 45 h 1597"/>
                  <a:gd name="T84" fmla="*/ 624 w 684"/>
                  <a:gd name="T85" fmla="*/ 47 h 1597"/>
                  <a:gd name="T86" fmla="*/ 603 w 684"/>
                  <a:gd name="T87" fmla="*/ 50 h 1597"/>
                  <a:gd name="T88" fmla="*/ 629 w 684"/>
                  <a:gd name="T89" fmla="*/ 50 h 15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84" h="1597">
                    <a:moveTo>
                      <a:pt x="629" y="1597"/>
                    </a:moveTo>
                    <a:lnTo>
                      <a:pt x="651" y="1508"/>
                    </a:lnTo>
                    <a:lnTo>
                      <a:pt x="667" y="1420"/>
                    </a:lnTo>
                    <a:lnTo>
                      <a:pt x="678" y="1329"/>
                    </a:lnTo>
                    <a:lnTo>
                      <a:pt x="684" y="1237"/>
                    </a:lnTo>
                    <a:lnTo>
                      <a:pt x="684" y="1145"/>
                    </a:lnTo>
                    <a:lnTo>
                      <a:pt x="678" y="1052"/>
                    </a:lnTo>
                    <a:lnTo>
                      <a:pt x="665" y="960"/>
                    </a:lnTo>
                    <a:lnTo>
                      <a:pt x="648" y="869"/>
                    </a:lnTo>
                    <a:lnTo>
                      <a:pt x="627" y="781"/>
                    </a:lnTo>
                    <a:lnTo>
                      <a:pt x="599" y="694"/>
                    </a:lnTo>
                    <a:lnTo>
                      <a:pt x="566" y="609"/>
                    </a:lnTo>
                    <a:lnTo>
                      <a:pt x="528" y="527"/>
                    </a:lnTo>
                    <a:lnTo>
                      <a:pt x="486" y="449"/>
                    </a:lnTo>
                    <a:lnTo>
                      <a:pt x="439" y="377"/>
                    </a:lnTo>
                    <a:lnTo>
                      <a:pt x="388" y="306"/>
                    </a:lnTo>
                    <a:lnTo>
                      <a:pt x="332" y="241"/>
                    </a:lnTo>
                    <a:lnTo>
                      <a:pt x="274" y="182"/>
                    </a:lnTo>
                    <a:lnTo>
                      <a:pt x="212" y="127"/>
                    </a:lnTo>
                    <a:lnTo>
                      <a:pt x="147" y="80"/>
                    </a:lnTo>
                    <a:lnTo>
                      <a:pt x="79" y="37"/>
                    </a:lnTo>
                    <a:lnTo>
                      <a:pt x="8" y="0"/>
                    </a:lnTo>
                    <a:lnTo>
                      <a:pt x="0" y="31"/>
                    </a:lnTo>
                    <a:lnTo>
                      <a:pt x="68" y="67"/>
                    </a:lnTo>
                    <a:lnTo>
                      <a:pt x="134" y="109"/>
                    </a:lnTo>
                    <a:lnTo>
                      <a:pt x="198" y="156"/>
                    </a:lnTo>
                    <a:lnTo>
                      <a:pt x="258" y="209"/>
                    </a:lnTo>
                    <a:lnTo>
                      <a:pt x="315" y="267"/>
                    </a:lnTo>
                    <a:lnTo>
                      <a:pt x="369" y="330"/>
                    </a:lnTo>
                    <a:lnTo>
                      <a:pt x="418" y="397"/>
                    </a:lnTo>
                    <a:lnTo>
                      <a:pt x="465" y="469"/>
                    </a:lnTo>
                    <a:lnTo>
                      <a:pt x="506" y="545"/>
                    </a:lnTo>
                    <a:lnTo>
                      <a:pt x="542" y="623"/>
                    </a:lnTo>
                    <a:lnTo>
                      <a:pt x="574" y="706"/>
                    </a:lnTo>
                    <a:lnTo>
                      <a:pt x="602" y="792"/>
                    </a:lnTo>
                    <a:lnTo>
                      <a:pt x="623" y="877"/>
                    </a:lnTo>
                    <a:lnTo>
                      <a:pt x="640" y="965"/>
                    </a:lnTo>
                    <a:lnTo>
                      <a:pt x="651" y="1054"/>
                    </a:lnTo>
                    <a:lnTo>
                      <a:pt x="657" y="1145"/>
                    </a:lnTo>
                    <a:lnTo>
                      <a:pt x="657" y="1235"/>
                    </a:lnTo>
                    <a:lnTo>
                      <a:pt x="651" y="1324"/>
                    </a:lnTo>
                    <a:lnTo>
                      <a:pt x="641" y="1413"/>
                    </a:lnTo>
                    <a:lnTo>
                      <a:pt x="624" y="1499"/>
                    </a:lnTo>
                    <a:lnTo>
                      <a:pt x="603" y="1584"/>
                    </a:lnTo>
                    <a:lnTo>
                      <a:pt x="629" y="1597"/>
                    </a:lnTo>
                    <a:close/>
                  </a:path>
                </a:pathLst>
              </a:custGeom>
              <a:solidFill>
                <a:srgbClr val="158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7" name="Freeform 136"/>
              <p:cNvSpPr>
                <a:spLocks/>
              </p:cNvSpPr>
              <p:nvPr/>
            </p:nvSpPr>
            <p:spPr bwMode="auto">
              <a:xfrm>
                <a:off x="1456" y="1210"/>
                <a:ext cx="666" cy="776"/>
              </a:xfrm>
              <a:custGeom>
                <a:avLst/>
                <a:gdLst>
                  <a:gd name="T0" fmla="*/ 9 w 666"/>
                  <a:gd name="T1" fmla="*/ 0 h 1553"/>
                  <a:gd name="T2" fmla="*/ 77 w 666"/>
                  <a:gd name="T3" fmla="*/ 1 h 1553"/>
                  <a:gd name="T4" fmla="*/ 143 w 666"/>
                  <a:gd name="T5" fmla="*/ 2 h 1553"/>
                  <a:gd name="T6" fmla="*/ 207 w 666"/>
                  <a:gd name="T7" fmla="*/ 3 h 1553"/>
                  <a:gd name="T8" fmla="*/ 267 w 666"/>
                  <a:gd name="T9" fmla="*/ 5 h 1553"/>
                  <a:gd name="T10" fmla="*/ 324 w 666"/>
                  <a:gd name="T11" fmla="*/ 7 h 1553"/>
                  <a:gd name="T12" fmla="*/ 378 w 666"/>
                  <a:gd name="T13" fmla="*/ 9 h 1553"/>
                  <a:gd name="T14" fmla="*/ 427 w 666"/>
                  <a:gd name="T15" fmla="*/ 11 h 1553"/>
                  <a:gd name="T16" fmla="*/ 474 w 666"/>
                  <a:gd name="T17" fmla="*/ 13 h 1553"/>
                  <a:gd name="T18" fmla="*/ 515 w 666"/>
                  <a:gd name="T19" fmla="*/ 16 h 1553"/>
                  <a:gd name="T20" fmla="*/ 551 w 666"/>
                  <a:gd name="T21" fmla="*/ 18 h 1553"/>
                  <a:gd name="T22" fmla="*/ 583 w 666"/>
                  <a:gd name="T23" fmla="*/ 21 h 1553"/>
                  <a:gd name="T24" fmla="*/ 611 w 666"/>
                  <a:gd name="T25" fmla="*/ 23 h 1553"/>
                  <a:gd name="T26" fmla="*/ 632 w 666"/>
                  <a:gd name="T27" fmla="*/ 26 h 1553"/>
                  <a:gd name="T28" fmla="*/ 649 w 666"/>
                  <a:gd name="T29" fmla="*/ 29 h 1553"/>
                  <a:gd name="T30" fmla="*/ 660 w 666"/>
                  <a:gd name="T31" fmla="*/ 31 h 1553"/>
                  <a:gd name="T32" fmla="*/ 666 w 666"/>
                  <a:gd name="T33" fmla="*/ 34 h 1553"/>
                  <a:gd name="T34" fmla="*/ 666 w 666"/>
                  <a:gd name="T35" fmla="*/ 37 h 1553"/>
                  <a:gd name="T36" fmla="*/ 660 w 666"/>
                  <a:gd name="T37" fmla="*/ 40 h 1553"/>
                  <a:gd name="T38" fmla="*/ 650 w 666"/>
                  <a:gd name="T39" fmla="*/ 43 h 1553"/>
                  <a:gd name="T40" fmla="*/ 633 w 666"/>
                  <a:gd name="T41" fmla="*/ 45 h 1553"/>
                  <a:gd name="T42" fmla="*/ 612 w 666"/>
                  <a:gd name="T43" fmla="*/ 48 h 1553"/>
                  <a:gd name="T44" fmla="*/ 585 w 666"/>
                  <a:gd name="T45" fmla="*/ 48 h 1553"/>
                  <a:gd name="T46" fmla="*/ 607 w 666"/>
                  <a:gd name="T47" fmla="*/ 45 h 1553"/>
                  <a:gd name="T48" fmla="*/ 622 w 666"/>
                  <a:gd name="T49" fmla="*/ 42 h 1553"/>
                  <a:gd name="T50" fmla="*/ 632 w 666"/>
                  <a:gd name="T51" fmla="*/ 40 h 1553"/>
                  <a:gd name="T52" fmla="*/ 638 w 666"/>
                  <a:gd name="T53" fmla="*/ 37 h 1553"/>
                  <a:gd name="T54" fmla="*/ 636 w 666"/>
                  <a:gd name="T55" fmla="*/ 34 h 1553"/>
                  <a:gd name="T56" fmla="*/ 631 w 666"/>
                  <a:gd name="T57" fmla="*/ 32 h 1553"/>
                  <a:gd name="T58" fmla="*/ 621 w 666"/>
                  <a:gd name="T59" fmla="*/ 29 h 1553"/>
                  <a:gd name="T60" fmla="*/ 604 w 666"/>
                  <a:gd name="T61" fmla="*/ 26 h 1553"/>
                  <a:gd name="T62" fmla="*/ 584 w 666"/>
                  <a:gd name="T63" fmla="*/ 24 h 1553"/>
                  <a:gd name="T64" fmla="*/ 557 w 666"/>
                  <a:gd name="T65" fmla="*/ 21 h 1553"/>
                  <a:gd name="T66" fmla="*/ 526 w 666"/>
                  <a:gd name="T67" fmla="*/ 19 h 1553"/>
                  <a:gd name="T68" fmla="*/ 491 w 666"/>
                  <a:gd name="T69" fmla="*/ 16 h 1553"/>
                  <a:gd name="T70" fmla="*/ 450 w 666"/>
                  <a:gd name="T71" fmla="*/ 14 h 1553"/>
                  <a:gd name="T72" fmla="*/ 406 w 666"/>
                  <a:gd name="T73" fmla="*/ 12 h 1553"/>
                  <a:gd name="T74" fmla="*/ 358 w 666"/>
                  <a:gd name="T75" fmla="*/ 10 h 1553"/>
                  <a:gd name="T76" fmla="*/ 306 w 666"/>
                  <a:gd name="T77" fmla="*/ 8 h 1553"/>
                  <a:gd name="T78" fmla="*/ 250 w 666"/>
                  <a:gd name="T79" fmla="*/ 6 h 1553"/>
                  <a:gd name="T80" fmla="*/ 191 w 666"/>
                  <a:gd name="T81" fmla="*/ 4 h 1553"/>
                  <a:gd name="T82" fmla="*/ 130 w 666"/>
                  <a:gd name="T83" fmla="*/ 3 h 1553"/>
                  <a:gd name="T84" fmla="*/ 65 w 666"/>
                  <a:gd name="T85" fmla="*/ 2 h 1553"/>
                  <a:gd name="T86" fmla="*/ 0 w 666"/>
                  <a:gd name="T87" fmla="*/ 1 h 1553"/>
                  <a:gd name="T88" fmla="*/ 9 w 666"/>
                  <a:gd name="T89" fmla="*/ 0 h 15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66" h="1553">
                    <a:moveTo>
                      <a:pt x="9" y="0"/>
                    </a:moveTo>
                    <a:lnTo>
                      <a:pt x="77" y="36"/>
                    </a:lnTo>
                    <a:lnTo>
                      <a:pt x="143" y="78"/>
                    </a:lnTo>
                    <a:lnTo>
                      <a:pt x="207" y="125"/>
                    </a:lnTo>
                    <a:lnTo>
                      <a:pt x="267" y="178"/>
                    </a:lnTo>
                    <a:lnTo>
                      <a:pt x="324" y="236"/>
                    </a:lnTo>
                    <a:lnTo>
                      <a:pt x="378" y="299"/>
                    </a:lnTo>
                    <a:lnTo>
                      <a:pt x="427" y="366"/>
                    </a:lnTo>
                    <a:lnTo>
                      <a:pt x="474" y="438"/>
                    </a:lnTo>
                    <a:lnTo>
                      <a:pt x="515" y="514"/>
                    </a:lnTo>
                    <a:lnTo>
                      <a:pt x="551" y="592"/>
                    </a:lnTo>
                    <a:lnTo>
                      <a:pt x="583" y="675"/>
                    </a:lnTo>
                    <a:lnTo>
                      <a:pt x="611" y="761"/>
                    </a:lnTo>
                    <a:lnTo>
                      <a:pt x="632" y="846"/>
                    </a:lnTo>
                    <a:lnTo>
                      <a:pt x="649" y="934"/>
                    </a:lnTo>
                    <a:lnTo>
                      <a:pt x="660" y="1023"/>
                    </a:lnTo>
                    <a:lnTo>
                      <a:pt x="666" y="1114"/>
                    </a:lnTo>
                    <a:lnTo>
                      <a:pt x="666" y="1204"/>
                    </a:lnTo>
                    <a:lnTo>
                      <a:pt x="660" y="1293"/>
                    </a:lnTo>
                    <a:lnTo>
                      <a:pt x="650" y="1382"/>
                    </a:lnTo>
                    <a:lnTo>
                      <a:pt x="633" y="1468"/>
                    </a:lnTo>
                    <a:lnTo>
                      <a:pt x="612" y="1553"/>
                    </a:lnTo>
                    <a:lnTo>
                      <a:pt x="585" y="1541"/>
                    </a:lnTo>
                    <a:lnTo>
                      <a:pt x="607" y="1459"/>
                    </a:lnTo>
                    <a:lnTo>
                      <a:pt x="622" y="1374"/>
                    </a:lnTo>
                    <a:lnTo>
                      <a:pt x="632" y="1287"/>
                    </a:lnTo>
                    <a:lnTo>
                      <a:pt x="638" y="1200"/>
                    </a:lnTo>
                    <a:lnTo>
                      <a:pt x="636" y="1114"/>
                    </a:lnTo>
                    <a:lnTo>
                      <a:pt x="631" y="1027"/>
                    </a:lnTo>
                    <a:lnTo>
                      <a:pt x="621" y="940"/>
                    </a:lnTo>
                    <a:lnTo>
                      <a:pt x="604" y="855"/>
                    </a:lnTo>
                    <a:lnTo>
                      <a:pt x="584" y="770"/>
                    </a:lnTo>
                    <a:lnTo>
                      <a:pt x="557" y="688"/>
                    </a:lnTo>
                    <a:lnTo>
                      <a:pt x="526" y="609"/>
                    </a:lnTo>
                    <a:lnTo>
                      <a:pt x="491" y="532"/>
                    </a:lnTo>
                    <a:lnTo>
                      <a:pt x="450" y="458"/>
                    </a:lnTo>
                    <a:lnTo>
                      <a:pt x="406" y="388"/>
                    </a:lnTo>
                    <a:lnTo>
                      <a:pt x="358" y="322"/>
                    </a:lnTo>
                    <a:lnTo>
                      <a:pt x="306" y="261"/>
                    </a:lnTo>
                    <a:lnTo>
                      <a:pt x="250" y="205"/>
                    </a:lnTo>
                    <a:lnTo>
                      <a:pt x="191" y="154"/>
                    </a:lnTo>
                    <a:lnTo>
                      <a:pt x="130" y="107"/>
                    </a:lnTo>
                    <a:lnTo>
                      <a:pt x="65" y="67"/>
                    </a:lnTo>
                    <a:lnTo>
                      <a:pt x="0" y="3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D8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8" name="Freeform 137"/>
              <p:cNvSpPr>
                <a:spLocks/>
              </p:cNvSpPr>
              <p:nvPr/>
            </p:nvSpPr>
            <p:spPr bwMode="auto">
              <a:xfrm>
                <a:off x="1446" y="1226"/>
                <a:ext cx="648" cy="754"/>
              </a:xfrm>
              <a:custGeom>
                <a:avLst/>
                <a:gdLst>
                  <a:gd name="T0" fmla="*/ 595 w 648"/>
                  <a:gd name="T1" fmla="*/ 48 h 1508"/>
                  <a:gd name="T2" fmla="*/ 617 w 648"/>
                  <a:gd name="T3" fmla="*/ 45 h 1508"/>
                  <a:gd name="T4" fmla="*/ 632 w 648"/>
                  <a:gd name="T5" fmla="*/ 42 h 1508"/>
                  <a:gd name="T6" fmla="*/ 642 w 648"/>
                  <a:gd name="T7" fmla="*/ 40 h 1508"/>
                  <a:gd name="T8" fmla="*/ 648 w 648"/>
                  <a:gd name="T9" fmla="*/ 37 h 1508"/>
                  <a:gd name="T10" fmla="*/ 646 w 648"/>
                  <a:gd name="T11" fmla="*/ 34 h 1508"/>
                  <a:gd name="T12" fmla="*/ 641 w 648"/>
                  <a:gd name="T13" fmla="*/ 32 h 1508"/>
                  <a:gd name="T14" fmla="*/ 631 w 648"/>
                  <a:gd name="T15" fmla="*/ 29 h 1508"/>
                  <a:gd name="T16" fmla="*/ 614 w 648"/>
                  <a:gd name="T17" fmla="*/ 26 h 1508"/>
                  <a:gd name="T18" fmla="*/ 594 w 648"/>
                  <a:gd name="T19" fmla="*/ 24 h 1508"/>
                  <a:gd name="T20" fmla="*/ 567 w 648"/>
                  <a:gd name="T21" fmla="*/ 21 h 1508"/>
                  <a:gd name="T22" fmla="*/ 536 w 648"/>
                  <a:gd name="T23" fmla="*/ 18 h 1508"/>
                  <a:gd name="T24" fmla="*/ 501 w 648"/>
                  <a:gd name="T25" fmla="*/ 16 h 1508"/>
                  <a:gd name="T26" fmla="*/ 460 w 648"/>
                  <a:gd name="T27" fmla="*/ 14 h 1508"/>
                  <a:gd name="T28" fmla="*/ 416 w 648"/>
                  <a:gd name="T29" fmla="*/ 12 h 1508"/>
                  <a:gd name="T30" fmla="*/ 368 w 648"/>
                  <a:gd name="T31" fmla="*/ 10 h 1508"/>
                  <a:gd name="T32" fmla="*/ 316 w 648"/>
                  <a:gd name="T33" fmla="*/ 8 h 1508"/>
                  <a:gd name="T34" fmla="*/ 260 w 648"/>
                  <a:gd name="T35" fmla="*/ 6 h 1508"/>
                  <a:gd name="T36" fmla="*/ 201 w 648"/>
                  <a:gd name="T37" fmla="*/ 4 h 1508"/>
                  <a:gd name="T38" fmla="*/ 140 w 648"/>
                  <a:gd name="T39" fmla="*/ 3 h 1508"/>
                  <a:gd name="T40" fmla="*/ 75 w 648"/>
                  <a:gd name="T41" fmla="*/ 2 h 1508"/>
                  <a:gd name="T42" fmla="*/ 10 w 648"/>
                  <a:gd name="T43" fmla="*/ 0 h 1508"/>
                  <a:gd name="T44" fmla="*/ 0 w 648"/>
                  <a:gd name="T45" fmla="*/ 2 h 1508"/>
                  <a:gd name="T46" fmla="*/ 64 w 648"/>
                  <a:gd name="T47" fmla="*/ 3 h 1508"/>
                  <a:gd name="T48" fmla="*/ 126 w 648"/>
                  <a:gd name="T49" fmla="*/ 4 h 1508"/>
                  <a:gd name="T50" fmla="*/ 185 w 648"/>
                  <a:gd name="T51" fmla="*/ 5 h 1508"/>
                  <a:gd name="T52" fmla="*/ 242 w 648"/>
                  <a:gd name="T53" fmla="*/ 7 h 1508"/>
                  <a:gd name="T54" fmla="*/ 296 w 648"/>
                  <a:gd name="T55" fmla="*/ 8 h 1508"/>
                  <a:gd name="T56" fmla="*/ 347 w 648"/>
                  <a:gd name="T57" fmla="*/ 10 h 1508"/>
                  <a:gd name="T58" fmla="*/ 393 w 648"/>
                  <a:gd name="T59" fmla="*/ 12 h 1508"/>
                  <a:gd name="T60" fmla="*/ 436 w 648"/>
                  <a:gd name="T61" fmla="*/ 14 h 1508"/>
                  <a:gd name="T62" fmla="*/ 475 w 648"/>
                  <a:gd name="T63" fmla="*/ 17 h 1508"/>
                  <a:gd name="T64" fmla="*/ 509 w 648"/>
                  <a:gd name="T65" fmla="*/ 19 h 1508"/>
                  <a:gd name="T66" fmla="*/ 540 w 648"/>
                  <a:gd name="T67" fmla="*/ 21 h 1508"/>
                  <a:gd name="T68" fmla="*/ 566 w 648"/>
                  <a:gd name="T69" fmla="*/ 24 h 1508"/>
                  <a:gd name="T70" fmla="*/ 585 w 648"/>
                  <a:gd name="T71" fmla="*/ 26 h 1508"/>
                  <a:gd name="T72" fmla="*/ 601 w 648"/>
                  <a:gd name="T73" fmla="*/ 29 h 1508"/>
                  <a:gd name="T74" fmla="*/ 611 w 648"/>
                  <a:gd name="T75" fmla="*/ 32 h 1508"/>
                  <a:gd name="T76" fmla="*/ 617 w 648"/>
                  <a:gd name="T77" fmla="*/ 34 h 1508"/>
                  <a:gd name="T78" fmla="*/ 617 w 648"/>
                  <a:gd name="T79" fmla="*/ 37 h 1508"/>
                  <a:gd name="T80" fmla="*/ 612 w 648"/>
                  <a:gd name="T81" fmla="*/ 40 h 1508"/>
                  <a:gd name="T82" fmla="*/ 602 w 648"/>
                  <a:gd name="T83" fmla="*/ 42 h 1508"/>
                  <a:gd name="T84" fmla="*/ 587 w 648"/>
                  <a:gd name="T85" fmla="*/ 45 h 1508"/>
                  <a:gd name="T86" fmla="*/ 567 w 648"/>
                  <a:gd name="T87" fmla="*/ 47 h 1508"/>
                  <a:gd name="T88" fmla="*/ 595 w 648"/>
                  <a:gd name="T89" fmla="*/ 48 h 15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8" h="1508">
                    <a:moveTo>
                      <a:pt x="595" y="1508"/>
                    </a:moveTo>
                    <a:lnTo>
                      <a:pt x="617" y="1426"/>
                    </a:lnTo>
                    <a:lnTo>
                      <a:pt x="632" y="1341"/>
                    </a:lnTo>
                    <a:lnTo>
                      <a:pt x="642" y="1254"/>
                    </a:lnTo>
                    <a:lnTo>
                      <a:pt x="648" y="1167"/>
                    </a:lnTo>
                    <a:lnTo>
                      <a:pt x="646" y="1081"/>
                    </a:lnTo>
                    <a:lnTo>
                      <a:pt x="641" y="994"/>
                    </a:lnTo>
                    <a:lnTo>
                      <a:pt x="631" y="907"/>
                    </a:lnTo>
                    <a:lnTo>
                      <a:pt x="614" y="822"/>
                    </a:lnTo>
                    <a:lnTo>
                      <a:pt x="594" y="737"/>
                    </a:lnTo>
                    <a:lnTo>
                      <a:pt x="567" y="655"/>
                    </a:lnTo>
                    <a:lnTo>
                      <a:pt x="536" y="576"/>
                    </a:lnTo>
                    <a:lnTo>
                      <a:pt x="501" y="499"/>
                    </a:lnTo>
                    <a:lnTo>
                      <a:pt x="460" y="425"/>
                    </a:lnTo>
                    <a:lnTo>
                      <a:pt x="416" y="355"/>
                    </a:lnTo>
                    <a:lnTo>
                      <a:pt x="368" y="289"/>
                    </a:lnTo>
                    <a:lnTo>
                      <a:pt x="316" y="228"/>
                    </a:lnTo>
                    <a:lnTo>
                      <a:pt x="260" y="172"/>
                    </a:lnTo>
                    <a:lnTo>
                      <a:pt x="201" y="121"/>
                    </a:lnTo>
                    <a:lnTo>
                      <a:pt x="140" y="74"/>
                    </a:lnTo>
                    <a:lnTo>
                      <a:pt x="75" y="34"/>
                    </a:lnTo>
                    <a:lnTo>
                      <a:pt x="10" y="0"/>
                    </a:lnTo>
                    <a:lnTo>
                      <a:pt x="0" y="34"/>
                    </a:lnTo>
                    <a:lnTo>
                      <a:pt x="64" y="69"/>
                    </a:lnTo>
                    <a:lnTo>
                      <a:pt x="126" y="107"/>
                    </a:lnTo>
                    <a:lnTo>
                      <a:pt x="185" y="152"/>
                    </a:lnTo>
                    <a:lnTo>
                      <a:pt x="242" y="201"/>
                    </a:lnTo>
                    <a:lnTo>
                      <a:pt x="296" y="255"/>
                    </a:lnTo>
                    <a:lnTo>
                      <a:pt x="347" y="315"/>
                    </a:lnTo>
                    <a:lnTo>
                      <a:pt x="393" y="378"/>
                    </a:lnTo>
                    <a:lnTo>
                      <a:pt x="436" y="447"/>
                    </a:lnTo>
                    <a:lnTo>
                      <a:pt x="475" y="518"/>
                    </a:lnTo>
                    <a:lnTo>
                      <a:pt x="509" y="592"/>
                    </a:lnTo>
                    <a:lnTo>
                      <a:pt x="540" y="670"/>
                    </a:lnTo>
                    <a:lnTo>
                      <a:pt x="566" y="749"/>
                    </a:lnTo>
                    <a:lnTo>
                      <a:pt x="585" y="831"/>
                    </a:lnTo>
                    <a:lnTo>
                      <a:pt x="601" y="912"/>
                    </a:lnTo>
                    <a:lnTo>
                      <a:pt x="611" y="997"/>
                    </a:lnTo>
                    <a:lnTo>
                      <a:pt x="617" y="1081"/>
                    </a:lnTo>
                    <a:lnTo>
                      <a:pt x="617" y="1166"/>
                    </a:lnTo>
                    <a:lnTo>
                      <a:pt x="612" y="1251"/>
                    </a:lnTo>
                    <a:lnTo>
                      <a:pt x="602" y="1332"/>
                    </a:lnTo>
                    <a:lnTo>
                      <a:pt x="587" y="1415"/>
                    </a:lnTo>
                    <a:lnTo>
                      <a:pt x="567" y="1495"/>
                    </a:lnTo>
                    <a:lnTo>
                      <a:pt x="595" y="1508"/>
                    </a:lnTo>
                    <a:close/>
                  </a:path>
                </a:pathLst>
              </a:custGeom>
              <a:solidFill>
                <a:srgbClr val="259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89" name="Freeform 138"/>
              <p:cNvSpPr>
                <a:spLocks/>
              </p:cNvSpPr>
              <p:nvPr/>
            </p:nvSpPr>
            <p:spPr bwMode="auto">
              <a:xfrm>
                <a:off x="1435" y="1243"/>
                <a:ext cx="628" cy="731"/>
              </a:xfrm>
              <a:custGeom>
                <a:avLst/>
                <a:gdLst>
                  <a:gd name="T0" fmla="*/ 11 w 628"/>
                  <a:gd name="T1" fmla="*/ 0 h 1461"/>
                  <a:gd name="T2" fmla="*/ 75 w 628"/>
                  <a:gd name="T3" fmla="*/ 2 h 1461"/>
                  <a:gd name="T4" fmla="*/ 137 w 628"/>
                  <a:gd name="T5" fmla="*/ 3 h 1461"/>
                  <a:gd name="T6" fmla="*/ 196 w 628"/>
                  <a:gd name="T7" fmla="*/ 4 h 1461"/>
                  <a:gd name="T8" fmla="*/ 253 w 628"/>
                  <a:gd name="T9" fmla="*/ 6 h 1461"/>
                  <a:gd name="T10" fmla="*/ 307 w 628"/>
                  <a:gd name="T11" fmla="*/ 7 h 1461"/>
                  <a:gd name="T12" fmla="*/ 358 w 628"/>
                  <a:gd name="T13" fmla="*/ 9 h 1461"/>
                  <a:gd name="T14" fmla="*/ 404 w 628"/>
                  <a:gd name="T15" fmla="*/ 11 h 1461"/>
                  <a:gd name="T16" fmla="*/ 447 w 628"/>
                  <a:gd name="T17" fmla="*/ 13 h 1461"/>
                  <a:gd name="T18" fmla="*/ 486 w 628"/>
                  <a:gd name="T19" fmla="*/ 16 h 1461"/>
                  <a:gd name="T20" fmla="*/ 520 w 628"/>
                  <a:gd name="T21" fmla="*/ 18 h 1461"/>
                  <a:gd name="T22" fmla="*/ 551 w 628"/>
                  <a:gd name="T23" fmla="*/ 20 h 1461"/>
                  <a:gd name="T24" fmla="*/ 577 w 628"/>
                  <a:gd name="T25" fmla="*/ 23 h 1461"/>
                  <a:gd name="T26" fmla="*/ 596 w 628"/>
                  <a:gd name="T27" fmla="*/ 25 h 1461"/>
                  <a:gd name="T28" fmla="*/ 612 w 628"/>
                  <a:gd name="T29" fmla="*/ 28 h 1461"/>
                  <a:gd name="T30" fmla="*/ 622 w 628"/>
                  <a:gd name="T31" fmla="*/ 31 h 1461"/>
                  <a:gd name="T32" fmla="*/ 628 w 628"/>
                  <a:gd name="T33" fmla="*/ 33 h 1461"/>
                  <a:gd name="T34" fmla="*/ 628 w 628"/>
                  <a:gd name="T35" fmla="*/ 36 h 1461"/>
                  <a:gd name="T36" fmla="*/ 623 w 628"/>
                  <a:gd name="T37" fmla="*/ 39 h 1461"/>
                  <a:gd name="T38" fmla="*/ 613 w 628"/>
                  <a:gd name="T39" fmla="*/ 41 h 1461"/>
                  <a:gd name="T40" fmla="*/ 598 w 628"/>
                  <a:gd name="T41" fmla="*/ 44 h 1461"/>
                  <a:gd name="T42" fmla="*/ 578 w 628"/>
                  <a:gd name="T43" fmla="*/ 46 h 1461"/>
                  <a:gd name="T44" fmla="*/ 548 w 628"/>
                  <a:gd name="T45" fmla="*/ 46 h 1461"/>
                  <a:gd name="T46" fmla="*/ 568 w 628"/>
                  <a:gd name="T47" fmla="*/ 43 h 1461"/>
                  <a:gd name="T48" fmla="*/ 584 w 628"/>
                  <a:gd name="T49" fmla="*/ 41 h 1461"/>
                  <a:gd name="T50" fmla="*/ 594 w 628"/>
                  <a:gd name="T51" fmla="*/ 38 h 1461"/>
                  <a:gd name="T52" fmla="*/ 596 w 628"/>
                  <a:gd name="T53" fmla="*/ 35 h 1461"/>
                  <a:gd name="T54" fmla="*/ 595 w 628"/>
                  <a:gd name="T55" fmla="*/ 33 h 1461"/>
                  <a:gd name="T56" fmla="*/ 589 w 628"/>
                  <a:gd name="T57" fmla="*/ 30 h 1461"/>
                  <a:gd name="T58" fmla="*/ 577 w 628"/>
                  <a:gd name="T59" fmla="*/ 27 h 1461"/>
                  <a:gd name="T60" fmla="*/ 558 w 628"/>
                  <a:gd name="T61" fmla="*/ 25 h 1461"/>
                  <a:gd name="T62" fmla="*/ 536 w 628"/>
                  <a:gd name="T63" fmla="*/ 22 h 1461"/>
                  <a:gd name="T64" fmla="*/ 507 w 628"/>
                  <a:gd name="T65" fmla="*/ 20 h 1461"/>
                  <a:gd name="T66" fmla="*/ 475 w 628"/>
                  <a:gd name="T67" fmla="*/ 17 h 1461"/>
                  <a:gd name="T68" fmla="*/ 438 w 628"/>
                  <a:gd name="T69" fmla="*/ 15 h 1461"/>
                  <a:gd name="T70" fmla="*/ 396 w 628"/>
                  <a:gd name="T71" fmla="*/ 13 h 1461"/>
                  <a:gd name="T72" fmla="*/ 349 w 628"/>
                  <a:gd name="T73" fmla="*/ 11 h 1461"/>
                  <a:gd name="T74" fmla="*/ 300 w 628"/>
                  <a:gd name="T75" fmla="*/ 9 h 1461"/>
                  <a:gd name="T76" fmla="*/ 245 w 628"/>
                  <a:gd name="T77" fmla="*/ 7 h 1461"/>
                  <a:gd name="T78" fmla="*/ 188 w 628"/>
                  <a:gd name="T79" fmla="*/ 5 h 1461"/>
                  <a:gd name="T80" fmla="*/ 129 w 628"/>
                  <a:gd name="T81" fmla="*/ 4 h 1461"/>
                  <a:gd name="T82" fmla="*/ 65 w 628"/>
                  <a:gd name="T83" fmla="*/ 3 h 1461"/>
                  <a:gd name="T84" fmla="*/ 0 w 628"/>
                  <a:gd name="T85" fmla="*/ 2 h 1461"/>
                  <a:gd name="T86" fmla="*/ 11 w 628"/>
                  <a:gd name="T87" fmla="*/ 0 h 1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28" h="1461">
                    <a:moveTo>
                      <a:pt x="11" y="0"/>
                    </a:moveTo>
                    <a:lnTo>
                      <a:pt x="75" y="35"/>
                    </a:lnTo>
                    <a:lnTo>
                      <a:pt x="137" y="73"/>
                    </a:lnTo>
                    <a:lnTo>
                      <a:pt x="196" y="118"/>
                    </a:lnTo>
                    <a:lnTo>
                      <a:pt x="253" y="167"/>
                    </a:lnTo>
                    <a:lnTo>
                      <a:pt x="307" y="221"/>
                    </a:lnTo>
                    <a:lnTo>
                      <a:pt x="358" y="281"/>
                    </a:lnTo>
                    <a:lnTo>
                      <a:pt x="404" y="344"/>
                    </a:lnTo>
                    <a:lnTo>
                      <a:pt x="447" y="413"/>
                    </a:lnTo>
                    <a:lnTo>
                      <a:pt x="486" y="484"/>
                    </a:lnTo>
                    <a:lnTo>
                      <a:pt x="520" y="558"/>
                    </a:lnTo>
                    <a:lnTo>
                      <a:pt x="551" y="636"/>
                    </a:lnTo>
                    <a:lnTo>
                      <a:pt x="577" y="715"/>
                    </a:lnTo>
                    <a:lnTo>
                      <a:pt x="596" y="797"/>
                    </a:lnTo>
                    <a:lnTo>
                      <a:pt x="612" y="878"/>
                    </a:lnTo>
                    <a:lnTo>
                      <a:pt x="622" y="963"/>
                    </a:lnTo>
                    <a:lnTo>
                      <a:pt x="628" y="1047"/>
                    </a:lnTo>
                    <a:lnTo>
                      <a:pt x="628" y="1132"/>
                    </a:lnTo>
                    <a:lnTo>
                      <a:pt x="623" y="1217"/>
                    </a:lnTo>
                    <a:lnTo>
                      <a:pt x="613" y="1298"/>
                    </a:lnTo>
                    <a:lnTo>
                      <a:pt x="598" y="1381"/>
                    </a:lnTo>
                    <a:lnTo>
                      <a:pt x="578" y="1461"/>
                    </a:lnTo>
                    <a:lnTo>
                      <a:pt x="548" y="1447"/>
                    </a:lnTo>
                    <a:lnTo>
                      <a:pt x="568" y="1365"/>
                    </a:lnTo>
                    <a:lnTo>
                      <a:pt x="584" y="1282"/>
                    </a:lnTo>
                    <a:lnTo>
                      <a:pt x="594" y="1199"/>
                    </a:lnTo>
                    <a:lnTo>
                      <a:pt x="596" y="1114"/>
                    </a:lnTo>
                    <a:lnTo>
                      <a:pt x="595" y="1027"/>
                    </a:lnTo>
                    <a:lnTo>
                      <a:pt x="589" y="942"/>
                    </a:lnTo>
                    <a:lnTo>
                      <a:pt x="577" y="857"/>
                    </a:lnTo>
                    <a:lnTo>
                      <a:pt x="558" y="773"/>
                    </a:lnTo>
                    <a:lnTo>
                      <a:pt x="536" y="692"/>
                    </a:lnTo>
                    <a:lnTo>
                      <a:pt x="507" y="612"/>
                    </a:lnTo>
                    <a:lnTo>
                      <a:pt x="475" y="534"/>
                    </a:lnTo>
                    <a:lnTo>
                      <a:pt x="438" y="462"/>
                    </a:lnTo>
                    <a:lnTo>
                      <a:pt x="396" y="391"/>
                    </a:lnTo>
                    <a:lnTo>
                      <a:pt x="349" y="326"/>
                    </a:lnTo>
                    <a:lnTo>
                      <a:pt x="300" y="265"/>
                    </a:lnTo>
                    <a:lnTo>
                      <a:pt x="245" y="208"/>
                    </a:lnTo>
                    <a:lnTo>
                      <a:pt x="188" y="156"/>
                    </a:lnTo>
                    <a:lnTo>
                      <a:pt x="129" y="111"/>
                    </a:lnTo>
                    <a:lnTo>
                      <a:pt x="65" y="71"/>
                    </a:lnTo>
                    <a:lnTo>
                      <a:pt x="0" y="3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2D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0" name="Freeform 139"/>
              <p:cNvSpPr>
                <a:spLocks/>
              </p:cNvSpPr>
              <p:nvPr/>
            </p:nvSpPr>
            <p:spPr bwMode="auto">
              <a:xfrm>
                <a:off x="1425" y="1261"/>
                <a:ext cx="606" cy="705"/>
              </a:xfrm>
              <a:custGeom>
                <a:avLst/>
                <a:gdLst>
                  <a:gd name="T0" fmla="*/ 558 w 606"/>
                  <a:gd name="T1" fmla="*/ 44 h 1411"/>
                  <a:gd name="T2" fmla="*/ 578 w 606"/>
                  <a:gd name="T3" fmla="*/ 41 h 1411"/>
                  <a:gd name="T4" fmla="*/ 594 w 606"/>
                  <a:gd name="T5" fmla="*/ 38 h 1411"/>
                  <a:gd name="T6" fmla="*/ 604 w 606"/>
                  <a:gd name="T7" fmla="*/ 36 h 1411"/>
                  <a:gd name="T8" fmla="*/ 606 w 606"/>
                  <a:gd name="T9" fmla="*/ 33 h 1411"/>
                  <a:gd name="T10" fmla="*/ 605 w 606"/>
                  <a:gd name="T11" fmla="*/ 30 h 1411"/>
                  <a:gd name="T12" fmla="*/ 599 w 606"/>
                  <a:gd name="T13" fmla="*/ 28 h 1411"/>
                  <a:gd name="T14" fmla="*/ 587 w 606"/>
                  <a:gd name="T15" fmla="*/ 25 h 1411"/>
                  <a:gd name="T16" fmla="*/ 568 w 606"/>
                  <a:gd name="T17" fmla="*/ 23 h 1411"/>
                  <a:gd name="T18" fmla="*/ 546 w 606"/>
                  <a:gd name="T19" fmla="*/ 20 h 1411"/>
                  <a:gd name="T20" fmla="*/ 517 w 606"/>
                  <a:gd name="T21" fmla="*/ 18 h 1411"/>
                  <a:gd name="T22" fmla="*/ 485 w 606"/>
                  <a:gd name="T23" fmla="*/ 15 h 1411"/>
                  <a:gd name="T24" fmla="*/ 448 w 606"/>
                  <a:gd name="T25" fmla="*/ 13 h 1411"/>
                  <a:gd name="T26" fmla="*/ 406 w 606"/>
                  <a:gd name="T27" fmla="*/ 11 h 1411"/>
                  <a:gd name="T28" fmla="*/ 359 w 606"/>
                  <a:gd name="T29" fmla="*/ 9 h 1411"/>
                  <a:gd name="T30" fmla="*/ 310 w 606"/>
                  <a:gd name="T31" fmla="*/ 7 h 1411"/>
                  <a:gd name="T32" fmla="*/ 255 w 606"/>
                  <a:gd name="T33" fmla="*/ 5 h 1411"/>
                  <a:gd name="T34" fmla="*/ 198 w 606"/>
                  <a:gd name="T35" fmla="*/ 3 h 1411"/>
                  <a:gd name="T36" fmla="*/ 139 w 606"/>
                  <a:gd name="T37" fmla="*/ 2 h 1411"/>
                  <a:gd name="T38" fmla="*/ 75 w 606"/>
                  <a:gd name="T39" fmla="*/ 1 h 1411"/>
                  <a:gd name="T40" fmla="*/ 10 w 606"/>
                  <a:gd name="T41" fmla="*/ 0 h 1411"/>
                  <a:gd name="T42" fmla="*/ 0 w 606"/>
                  <a:gd name="T43" fmla="*/ 1 h 1411"/>
                  <a:gd name="T44" fmla="*/ 62 w 606"/>
                  <a:gd name="T45" fmla="*/ 2 h 1411"/>
                  <a:gd name="T46" fmla="*/ 122 w 606"/>
                  <a:gd name="T47" fmla="*/ 3 h 1411"/>
                  <a:gd name="T48" fmla="*/ 180 w 606"/>
                  <a:gd name="T49" fmla="*/ 4 h 1411"/>
                  <a:gd name="T50" fmla="*/ 235 w 606"/>
                  <a:gd name="T51" fmla="*/ 6 h 1411"/>
                  <a:gd name="T52" fmla="*/ 287 w 606"/>
                  <a:gd name="T53" fmla="*/ 8 h 1411"/>
                  <a:gd name="T54" fmla="*/ 335 w 606"/>
                  <a:gd name="T55" fmla="*/ 9 h 1411"/>
                  <a:gd name="T56" fmla="*/ 380 w 606"/>
                  <a:gd name="T57" fmla="*/ 11 h 1411"/>
                  <a:gd name="T58" fmla="*/ 420 w 606"/>
                  <a:gd name="T59" fmla="*/ 14 h 1411"/>
                  <a:gd name="T60" fmla="*/ 457 w 606"/>
                  <a:gd name="T61" fmla="*/ 16 h 1411"/>
                  <a:gd name="T62" fmla="*/ 488 w 606"/>
                  <a:gd name="T63" fmla="*/ 18 h 1411"/>
                  <a:gd name="T64" fmla="*/ 515 w 606"/>
                  <a:gd name="T65" fmla="*/ 20 h 1411"/>
                  <a:gd name="T66" fmla="*/ 537 w 606"/>
                  <a:gd name="T67" fmla="*/ 23 h 1411"/>
                  <a:gd name="T68" fmla="*/ 554 w 606"/>
                  <a:gd name="T69" fmla="*/ 25 h 1411"/>
                  <a:gd name="T70" fmla="*/ 565 w 606"/>
                  <a:gd name="T71" fmla="*/ 28 h 1411"/>
                  <a:gd name="T72" fmla="*/ 573 w 606"/>
                  <a:gd name="T73" fmla="*/ 31 h 1411"/>
                  <a:gd name="T74" fmla="*/ 574 w 606"/>
                  <a:gd name="T75" fmla="*/ 33 h 1411"/>
                  <a:gd name="T76" fmla="*/ 570 w 606"/>
                  <a:gd name="T77" fmla="*/ 36 h 1411"/>
                  <a:gd name="T78" fmla="*/ 561 w 606"/>
                  <a:gd name="T79" fmla="*/ 38 h 1411"/>
                  <a:gd name="T80" fmla="*/ 547 w 606"/>
                  <a:gd name="T81" fmla="*/ 41 h 1411"/>
                  <a:gd name="T82" fmla="*/ 527 w 606"/>
                  <a:gd name="T83" fmla="*/ 43 h 1411"/>
                  <a:gd name="T84" fmla="*/ 558 w 606"/>
                  <a:gd name="T85" fmla="*/ 44 h 14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6" h="1411">
                    <a:moveTo>
                      <a:pt x="558" y="1411"/>
                    </a:moveTo>
                    <a:lnTo>
                      <a:pt x="578" y="1329"/>
                    </a:lnTo>
                    <a:lnTo>
                      <a:pt x="594" y="1246"/>
                    </a:lnTo>
                    <a:lnTo>
                      <a:pt x="604" y="1163"/>
                    </a:lnTo>
                    <a:lnTo>
                      <a:pt x="606" y="1078"/>
                    </a:lnTo>
                    <a:lnTo>
                      <a:pt x="605" y="991"/>
                    </a:lnTo>
                    <a:lnTo>
                      <a:pt x="599" y="906"/>
                    </a:lnTo>
                    <a:lnTo>
                      <a:pt x="587" y="821"/>
                    </a:lnTo>
                    <a:lnTo>
                      <a:pt x="568" y="737"/>
                    </a:lnTo>
                    <a:lnTo>
                      <a:pt x="546" y="656"/>
                    </a:lnTo>
                    <a:lnTo>
                      <a:pt x="517" y="576"/>
                    </a:lnTo>
                    <a:lnTo>
                      <a:pt x="485" y="498"/>
                    </a:lnTo>
                    <a:lnTo>
                      <a:pt x="448" y="426"/>
                    </a:lnTo>
                    <a:lnTo>
                      <a:pt x="406" y="355"/>
                    </a:lnTo>
                    <a:lnTo>
                      <a:pt x="359" y="290"/>
                    </a:lnTo>
                    <a:lnTo>
                      <a:pt x="310" y="229"/>
                    </a:lnTo>
                    <a:lnTo>
                      <a:pt x="255" y="172"/>
                    </a:lnTo>
                    <a:lnTo>
                      <a:pt x="198" y="120"/>
                    </a:lnTo>
                    <a:lnTo>
                      <a:pt x="139" y="75"/>
                    </a:lnTo>
                    <a:lnTo>
                      <a:pt x="75" y="35"/>
                    </a:lnTo>
                    <a:lnTo>
                      <a:pt x="10" y="0"/>
                    </a:lnTo>
                    <a:lnTo>
                      <a:pt x="0" y="38"/>
                    </a:lnTo>
                    <a:lnTo>
                      <a:pt x="62" y="71"/>
                    </a:lnTo>
                    <a:lnTo>
                      <a:pt x="122" y="111"/>
                    </a:lnTo>
                    <a:lnTo>
                      <a:pt x="180" y="154"/>
                    </a:lnTo>
                    <a:lnTo>
                      <a:pt x="235" y="203"/>
                    </a:lnTo>
                    <a:lnTo>
                      <a:pt x="287" y="258"/>
                    </a:lnTo>
                    <a:lnTo>
                      <a:pt x="335" y="317"/>
                    </a:lnTo>
                    <a:lnTo>
                      <a:pt x="380" y="381"/>
                    </a:lnTo>
                    <a:lnTo>
                      <a:pt x="420" y="448"/>
                    </a:lnTo>
                    <a:lnTo>
                      <a:pt x="457" y="518"/>
                    </a:lnTo>
                    <a:lnTo>
                      <a:pt x="488" y="592"/>
                    </a:lnTo>
                    <a:lnTo>
                      <a:pt x="515" y="668"/>
                    </a:lnTo>
                    <a:lnTo>
                      <a:pt x="537" y="748"/>
                    </a:lnTo>
                    <a:lnTo>
                      <a:pt x="554" y="828"/>
                    </a:lnTo>
                    <a:lnTo>
                      <a:pt x="565" y="909"/>
                    </a:lnTo>
                    <a:lnTo>
                      <a:pt x="573" y="992"/>
                    </a:lnTo>
                    <a:lnTo>
                      <a:pt x="574" y="1074"/>
                    </a:lnTo>
                    <a:lnTo>
                      <a:pt x="570" y="1157"/>
                    </a:lnTo>
                    <a:lnTo>
                      <a:pt x="561" y="1239"/>
                    </a:lnTo>
                    <a:lnTo>
                      <a:pt x="547" y="1318"/>
                    </a:lnTo>
                    <a:lnTo>
                      <a:pt x="527" y="1396"/>
                    </a:lnTo>
                    <a:lnTo>
                      <a:pt x="558" y="1411"/>
                    </a:lnTo>
                    <a:close/>
                  </a:path>
                </a:pathLst>
              </a:custGeom>
              <a:solidFill>
                <a:srgbClr val="35A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1" name="Freeform 140"/>
              <p:cNvSpPr>
                <a:spLocks/>
              </p:cNvSpPr>
              <p:nvPr/>
            </p:nvSpPr>
            <p:spPr bwMode="auto">
              <a:xfrm>
                <a:off x="1414" y="1280"/>
                <a:ext cx="585" cy="679"/>
              </a:xfrm>
              <a:custGeom>
                <a:avLst/>
                <a:gdLst>
                  <a:gd name="T0" fmla="*/ 11 w 585"/>
                  <a:gd name="T1" fmla="*/ 0 h 1358"/>
                  <a:gd name="T2" fmla="*/ 73 w 585"/>
                  <a:gd name="T3" fmla="*/ 2 h 1358"/>
                  <a:gd name="T4" fmla="*/ 133 w 585"/>
                  <a:gd name="T5" fmla="*/ 3 h 1358"/>
                  <a:gd name="T6" fmla="*/ 191 w 585"/>
                  <a:gd name="T7" fmla="*/ 4 h 1358"/>
                  <a:gd name="T8" fmla="*/ 246 w 585"/>
                  <a:gd name="T9" fmla="*/ 6 h 1358"/>
                  <a:gd name="T10" fmla="*/ 298 w 585"/>
                  <a:gd name="T11" fmla="*/ 7 h 1358"/>
                  <a:gd name="T12" fmla="*/ 346 w 585"/>
                  <a:gd name="T13" fmla="*/ 9 h 1358"/>
                  <a:gd name="T14" fmla="*/ 391 w 585"/>
                  <a:gd name="T15" fmla="*/ 11 h 1358"/>
                  <a:gd name="T16" fmla="*/ 431 w 585"/>
                  <a:gd name="T17" fmla="*/ 13 h 1358"/>
                  <a:gd name="T18" fmla="*/ 468 w 585"/>
                  <a:gd name="T19" fmla="*/ 15 h 1358"/>
                  <a:gd name="T20" fmla="*/ 499 w 585"/>
                  <a:gd name="T21" fmla="*/ 18 h 1358"/>
                  <a:gd name="T22" fmla="*/ 526 w 585"/>
                  <a:gd name="T23" fmla="*/ 20 h 1358"/>
                  <a:gd name="T24" fmla="*/ 548 w 585"/>
                  <a:gd name="T25" fmla="*/ 23 h 1358"/>
                  <a:gd name="T26" fmla="*/ 565 w 585"/>
                  <a:gd name="T27" fmla="*/ 25 h 1358"/>
                  <a:gd name="T28" fmla="*/ 576 w 585"/>
                  <a:gd name="T29" fmla="*/ 28 h 1358"/>
                  <a:gd name="T30" fmla="*/ 584 w 585"/>
                  <a:gd name="T31" fmla="*/ 30 h 1358"/>
                  <a:gd name="T32" fmla="*/ 585 w 585"/>
                  <a:gd name="T33" fmla="*/ 33 h 1358"/>
                  <a:gd name="T34" fmla="*/ 581 w 585"/>
                  <a:gd name="T35" fmla="*/ 35 h 1358"/>
                  <a:gd name="T36" fmla="*/ 572 w 585"/>
                  <a:gd name="T37" fmla="*/ 38 h 1358"/>
                  <a:gd name="T38" fmla="*/ 558 w 585"/>
                  <a:gd name="T39" fmla="*/ 40 h 1358"/>
                  <a:gd name="T40" fmla="*/ 538 w 585"/>
                  <a:gd name="T41" fmla="*/ 43 h 1358"/>
                  <a:gd name="T42" fmla="*/ 506 w 585"/>
                  <a:gd name="T43" fmla="*/ 42 h 1358"/>
                  <a:gd name="T44" fmla="*/ 524 w 585"/>
                  <a:gd name="T45" fmla="*/ 40 h 1358"/>
                  <a:gd name="T46" fmla="*/ 538 w 585"/>
                  <a:gd name="T47" fmla="*/ 37 h 1358"/>
                  <a:gd name="T48" fmla="*/ 547 w 585"/>
                  <a:gd name="T49" fmla="*/ 35 h 1358"/>
                  <a:gd name="T50" fmla="*/ 550 w 585"/>
                  <a:gd name="T51" fmla="*/ 32 h 1358"/>
                  <a:gd name="T52" fmla="*/ 547 w 585"/>
                  <a:gd name="T53" fmla="*/ 30 h 1358"/>
                  <a:gd name="T54" fmla="*/ 540 w 585"/>
                  <a:gd name="T55" fmla="*/ 27 h 1358"/>
                  <a:gd name="T56" fmla="*/ 526 w 585"/>
                  <a:gd name="T57" fmla="*/ 25 h 1358"/>
                  <a:gd name="T58" fmla="*/ 506 w 585"/>
                  <a:gd name="T59" fmla="*/ 22 h 1358"/>
                  <a:gd name="T60" fmla="*/ 482 w 585"/>
                  <a:gd name="T61" fmla="*/ 20 h 1358"/>
                  <a:gd name="T62" fmla="*/ 452 w 585"/>
                  <a:gd name="T63" fmla="*/ 17 h 1358"/>
                  <a:gd name="T64" fmla="*/ 418 w 585"/>
                  <a:gd name="T65" fmla="*/ 15 h 1358"/>
                  <a:gd name="T66" fmla="*/ 379 w 585"/>
                  <a:gd name="T67" fmla="*/ 13 h 1358"/>
                  <a:gd name="T68" fmla="*/ 335 w 585"/>
                  <a:gd name="T69" fmla="*/ 11 h 1358"/>
                  <a:gd name="T70" fmla="*/ 287 w 585"/>
                  <a:gd name="T71" fmla="*/ 9 h 1358"/>
                  <a:gd name="T72" fmla="*/ 236 w 585"/>
                  <a:gd name="T73" fmla="*/ 7 h 1358"/>
                  <a:gd name="T74" fmla="*/ 181 w 585"/>
                  <a:gd name="T75" fmla="*/ 5 h 1358"/>
                  <a:gd name="T76" fmla="*/ 123 w 585"/>
                  <a:gd name="T77" fmla="*/ 4 h 1358"/>
                  <a:gd name="T78" fmla="*/ 62 w 585"/>
                  <a:gd name="T79" fmla="*/ 3 h 1358"/>
                  <a:gd name="T80" fmla="*/ 0 w 585"/>
                  <a:gd name="T81" fmla="*/ 2 h 1358"/>
                  <a:gd name="T82" fmla="*/ 11 w 585"/>
                  <a:gd name="T83" fmla="*/ 0 h 13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85" h="1358">
                    <a:moveTo>
                      <a:pt x="11" y="0"/>
                    </a:moveTo>
                    <a:lnTo>
                      <a:pt x="73" y="33"/>
                    </a:lnTo>
                    <a:lnTo>
                      <a:pt x="133" y="73"/>
                    </a:lnTo>
                    <a:lnTo>
                      <a:pt x="191" y="116"/>
                    </a:lnTo>
                    <a:lnTo>
                      <a:pt x="246" y="165"/>
                    </a:lnTo>
                    <a:lnTo>
                      <a:pt x="298" y="220"/>
                    </a:lnTo>
                    <a:lnTo>
                      <a:pt x="346" y="279"/>
                    </a:lnTo>
                    <a:lnTo>
                      <a:pt x="391" y="343"/>
                    </a:lnTo>
                    <a:lnTo>
                      <a:pt x="431" y="410"/>
                    </a:lnTo>
                    <a:lnTo>
                      <a:pt x="468" y="480"/>
                    </a:lnTo>
                    <a:lnTo>
                      <a:pt x="499" y="554"/>
                    </a:lnTo>
                    <a:lnTo>
                      <a:pt x="526" y="630"/>
                    </a:lnTo>
                    <a:lnTo>
                      <a:pt x="548" y="710"/>
                    </a:lnTo>
                    <a:lnTo>
                      <a:pt x="565" y="790"/>
                    </a:lnTo>
                    <a:lnTo>
                      <a:pt x="576" y="871"/>
                    </a:lnTo>
                    <a:lnTo>
                      <a:pt x="584" y="954"/>
                    </a:lnTo>
                    <a:lnTo>
                      <a:pt x="585" y="1036"/>
                    </a:lnTo>
                    <a:lnTo>
                      <a:pt x="581" y="1119"/>
                    </a:lnTo>
                    <a:lnTo>
                      <a:pt x="572" y="1201"/>
                    </a:lnTo>
                    <a:lnTo>
                      <a:pt x="558" y="1280"/>
                    </a:lnTo>
                    <a:lnTo>
                      <a:pt x="538" y="1358"/>
                    </a:lnTo>
                    <a:lnTo>
                      <a:pt x="506" y="1344"/>
                    </a:lnTo>
                    <a:lnTo>
                      <a:pt x="524" y="1264"/>
                    </a:lnTo>
                    <a:lnTo>
                      <a:pt x="538" y="1183"/>
                    </a:lnTo>
                    <a:lnTo>
                      <a:pt x="547" y="1101"/>
                    </a:lnTo>
                    <a:lnTo>
                      <a:pt x="550" y="1018"/>
                    </a:lnTo>
                    <a:lnTo>
                      <a:pt x="547" y="935"/>
                    </a:lnTo>
                    <a:lnTo>
                      <a:pt x="540" y="851"/>
                    </a:lnTo>
                    <a:lnTo>
                      <a:pt x="526" y="770"/>
                    </a:lnTo>
                    <a:lnTo>
                      <a:pt x="506" y="688"/>
                    </a:lnTo>
                    <a:lnTo>
                      <a:pt x="482" y="611"/>
                    </a:lnTo>
                    <a:lnTo>
                      <a:pt x="452" y="534"/>
                    </a:lnTo>
                    <a:lnTo>
                      <a:pt x="418" y="462"/>
                    </a:lnTo>
                    <a:lnTo>
                      <a:pt x="379" y="391"/>
                    </a:lnTo>
                    <a:lnTo>
                      <a:pt x="335" y="326"/>
                    </a:lnTo>
                    <a:lnTo>
                      <a:pt x="287" y="265"/>
                    </a:lnTo>
                    <a:lnTo>
                      <a:pt x="236" y="210"/>
                    </a:lnTo>
                    <a:lnTo>
                      <a:pt x="181" y="160"/>
                    </a:lnTo>
                    <a:lnTo>
                      <a:pt x="123" y="115"/>
                    </a:lnTo>
                    <a:lnTo>
                      <a:pt x="62" y="75"/>
                    </a:lnTo>
                    <a:lnTo>
                      <a:pt x="0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DA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2" name="Freeform 141"/>
              <p:cNvSpPr>
                <a:spLocks/>
              </p:cNvSpPr>
              <p:nvPr/>
            </p:nvSpPr>
            <p:spPr bwMode="auto">
              <a:xfrm>
                <a:off x="1401" y="1301"/>
                <a:ext cx="563" cy="651"/>
              </a:xfrm>
              <a:custGeom>
                <a:avLst/>
                <a:gdLst>
                  <a:gd name="T0" fmla="*/ 519 w 563"/>
                  <a:gd name="T1" fmla="*/ 41 h 1302"/>
                  <a:gd name="T2" fmla="*/ 537 w 563"/>
                  <a:gd name="T3" fmla="*/ 39 h 1302"/>
                  <a:gd name="T4" fmla="*/ 551 w 563"/>
                  <a:gd name="T5" fmla="*/ 36 h 1302"/>
                  <a:gd name="T6" fmla="*/ 560 w 563"/>
                  <a:gd name="T7" fmla="*/ 34 h 1302"/>
                  <a:gd name="T8" fmla="*/ 563 w 563"/>
                  <a:gd name="T9" fmla="*/ 31 h 1302"/>
                  <a:gd name="T10" fmla="*/ 560 w 563"/>
                  <a:gd name="T11" fmla="*/ 28 h 1302"/>
                  <a:gd name="T12" fmla="*/ 553 w 563"/>
                  <a:gd name="T13" fmla="*/ 26 h 1302"/>
                  <a:gd name="T14" fmla="*/ 539 w 563"/>
                  <a:gd name="T15" fmla="*/ 23 h 1302"/>
                  <a:gd name="T16" fmla="*/ 519 w 563"/>
                  <a:gd name="T17" fmla="*/ 21 h 1302"/>
                  <a:gd name="T18" fmla="*/ 495 w 563"/>
                  <a:gd name="T19" fmla="*/ 18 h 1302"/>
                  <a:gd name="T20" fmla="*/ 465 w 563"/>
                  <a:gd name="T21" fmla="*/ 16 h 1302"/>
                  <a:gd name="T22" fmla="*/ 431 w 563"/>
                  <a:gd name="T23" fmla="*/ 14 h 1302"/>
                  <a:gd name="T24" fmla="*/ 392 w 563"/>
                  <a:gd name="T25" fmla="*/ 11 h 1302"/>
                  <a:gd name="T26" fmla="*/ 348 w 563"/>
                  <a:gd name="T27" fmla="*/ 9 h 1302"/>
                  <a:gd name="T28" fmla="*/ 300 w 563"/>
                  <a:gd name="T29" fmla="*/ 7 h 1302"/>
                  <a:gd name="T30" fmla="*/ 249 w 563"/>
                  <a:gd name="T31" fmla="*/ 6 h 1302"/>
                  <a:gd name="T32" fmla="*/ 194 w 563"/>
                  <a:gd name="T33" fmla="*/ 4 h 1302"/>
                  <a:gd name="T34" fmla="*/ 136 w 563"/>
                  <a:gd name="T35" fmla="*/ 3 h 1302"/>
                  <a:gd name="T36" fmla="*/ 75 w 563"/>
                  <a:gd name="T37" fmla="*/ 2 h 1302"/>
                  <a:gd name="T38" fmla="*/ 13 w 563"/>
                  <a:gd name="T39" fmla="*/ 0 h 1302"/>
                  <a:gd name="T40" fmla="*/ 0 w 563"/>
                  <a:gd name="T41" fmla="*/ 2 h 1302"/>
                  <a:gd name="T42" fmla="*/ 61 w 563"/>
                  <a:gd name="T43" fmla="*/ 3 h 1302"/>
                  <a:gd name="T44" fmla="*/ 119 w 563"/>
                  <a:gd name="T45" fmla="*/ 4 h 1302"/>
                  <a:gd name="T46" fmla="*/ 174 w 563"/>
                  <a:gd name="T47" fmla="*/ 5 h 1302"/>
                  <a:gd name="T48" fmla="*/ 226 w 563"/>
                  <a:gd name="T49" fmla="*/ 7 h 1302"/>
                  <a:gd name="T50" fmla="*/ 276 w 563"/>
                  <a:gd name="T51" fmla="*/ 8 h 1302"/>
                  <a:gd name="T52" fmla="*/ 321 w 563"/>
                  <a:gd name="T53" fmla="*/ 10 h 1302"/>
                  <a:gd name="T54" fmla="*/ 362 w 563"/>
                  <a:gd name="T55" fmla="*/ 12 h 1302"/>
                  <a:gd name="T56" fmla="*/ 400 w 563"/>
                  <a:gd name="T57" fmla="*/ 14 h 1302"/>
                  <a:gd name="T58" fmla="*/ 433 w 563"/>
                  <a:gd name="T59" fmla="*/ 16 h 1302"/>
                  <a:gd name="T60" fmla="*/ 461 w 563"/>
                  <a:gd name="T61" fmla="*/ 19 h 1302"/>
                  <a:gd name="T62" fmla="*/ 485 w 563"/>
                  <a:gd name="T63" fmla="*/ 21 h 1302"/>
                  <a:gd name="T64" fmla="*/ 502 w 563"/>
                  <a:gd name="T65" fmla="*/ 24 h 1302"/>
                  <a:gd name="T66" fmla="*/ 516 w 563"/>
                  <a:gd name="T67" fmla="*/ 26 h 1302"/>
                  <a:gd name="T68" fmla="*/ 523 w 563"/>
                  <a:gd name="T69" fmla="*/ 28 h 1302"/>
                  <a:gd name="T70" fmla="*/ 526 w 563"/>
                  <a:gd name="T71" fmla="*/ 31 h 1302"/>
                  <a:gd name="T72" fmla="*/ 523 w 563"/>
                  <a:gd name="T73" fmla="*/ 33 h 1302"/>
                  <a:gd name="T74" fmla="*/ 515 w 563"/>
                  <a:gd name="T75" fmla="*/ 36 h 1302"/>
                  <a:gd name="T76" fmla="*/ 502 w 563"/>
                  <a:gd name="T77" fmla="*/ 38 h 1302"/>
                  <a:gd name="T78" fmla="*/ 483 w 563"/>
                  <a:gd name="T79" fmla="*/ 41 h 1302"/>
                  <a:gd name="T80" fmla="*/ 519 w 563"/>
                  <a:gd name="T81" fmla="*/ 41 h 13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3" h="1302">
                    <a:moveTo>
                      <a:pt x="519" y="1302"/>
                    </a:moveTo>
                    <a:lnTo>
                      <a:pt x="537" y="1222"/>
                    </a:lnTo>
                    <a:lnTo>
                      <a:pt x="551" y="1141"/>
                    </a:lnTo>
                    <a:lnTo>
                      <a:pt x="560" y="1059"/>
                    </a:lnTo>
                    <a:lnTo>
                      <a:pt x="563" y="976"/>
                    </a:lnTo>
                    <a:lnTo>
                      <a:pt x="560" y="893"/>
                    </a:lnTo>
                    <a:lnTo>
                      <a:pt x="553" y="809"/>
                    </a:lnTo>
                    <a:lnTo>
                      <a:pt x="539" y="728"/>
                    </a:lnTo>
                    <a:lnTo>
                      <a:pt x="519" y="646"/>
                    </a:lnTo>
                    <a:lnTo>
                      <a:pt x="495" y="569"/>
                    </a:lnTo>
                    <a:lnTo>
                      <a:pt x="465" y="492"/>
                    </a:lnTo>
                    <a:lnTo>
                      <a:pt x="431" y="420"/>
                    </a:lnTo>
                    <a:lnTo>
                      <a:pt x="392" y="349"/>
                    </a:lnTo>
                    <a:lnTo>
                      <a:pt x="348" y="284"/>
                    </a:lnTo>
                    <a:lnTo>
                      <a:pt x="300" y="223"/>
                    </a:lnTo>
                    <a:lnTo>
                      <a:pt x="249" y="168"/>
                    </a:lnTo>
                    <a:lnTo>
                      <a:pt x="194" y="118"/>
                    </a:lnTo>
                    <a:lnTo>
                      <a:pt x="136" y="73"/>
                    </a:lnTo>
                    <a:lnTo>
                      <a:pt x="75" y="33"/>
                    </a:lnTo>
                    <a:lnTo>
                      <a:pt x="13" y="0"/>
                    </a:lnTo>
                    <a:lnTo>
                      <a:pt x="0" y="42"/>
                    </a:lnTo>
                    <a:lnTo>
                      <a:pt x="61" y="74"/>
                    </a:lnTo>
                    <a:lnTo>
                      <a:pt x="119" y="111"/>
                    </a:lnTo>
                    <a:lnTo>
                      <a:pt x="174" y="154"/>
                    </a:lnTo>
                    <a:lnTo>
                      <a:pt x="226" y="203"/>
                    </a:lnTo>
                    <a:lnTo>
                      <a:pt x="276" y="255"/>
                    </a:lnTo>
                    <a:lnTo>
                      <a:pt x="321" y="315"/>
                    </a:lnTo>
                    <a:lnTo>
                      <a:pt x="362" y="377"/>
                    </a:lnTo>
                    <a:lnTo>
                      <a:pt x="400" y="444"/>
                    </a:lnTo>
                    <a:lnTo>
                      <a:pt x="433" y="512"/>
                    </a:lnTo>
                    <a:lnTo>
                      <a:pt x="461" y="585"/>
                    </a:lnTo>
                    <a:lnTo>
                      <a:pt x="485" y="661"/>
                    </a:lnTo>
                    <a:lnTo>
                      <a:pt x="502" y="737"/>
                    </a:lnTo>
                    <a:lnTo>
                      <a:pt x="516" y="815"/>
                    </a:lnTo>
                    <a:lnTo>
                      <a:pt x="523" y="894"/>
                    </a:lnTo>
                    <a:lnTo>
                      <a:pt x="526" y="974"/>
                    </a:lnTo>
                    <a:lnTo>
                      <a:pt x="523" y="1054"/>
                    </a:lnTo>
                    <a:lnTo>
                      <a:pt x="515" y="1132"/>
                    </a:lnTo>
                    <a:lnTo>
                      <a:pt x="502" y="1209"/>
                    </a:lnTo>
                    <a:lnTo>
                      <a:pt x="483" y="1285"/>
                    </a:lnTo>
                    <a:lnTo>
                      <a:pt x="519" y="1302"/>
                    </a:lnTo>
                    <a:close/>
                  </a:path>
                </a:pathLst>
              </a:custGeom>
              <a:solidFill>
                <a:srgbClr val="45A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3" name="Freeform 142"/>
              <p:cNvSpPr>
                <a:spLocks/>
              </p:cNvSpPr>
              <p:nvPr/>
            </p:nvSpPr>
            <p:spPr bwMode="auto">
              <a:xfrm>
                <a:off x="1388" y="1322"/>
                <a:ext cx="539" cy="622"/>
              </a:xfrm>
              <a:custGeom>
                <a:avLst/>
                <a:gdLst>
                  <a:gd name="T0" fmla="*/ 13 w 539"/>
                  <a:gd name="T1" fmla="*/ 0 h 1243"/>
                  <a:gd name="T2" fmla="*/ 74 w 539"/>
                  <a:gd name="T3" fmla="*/ 1 h 1243"/>
                  <a:gd name="T4" fmla="*/ 132 w 539"/>
                  <a:gd name="T5" fmla="*/ 3 h 1243"/>
                  <a:gd name="T6" fmla="*/ 187 w 539"/>
                  <a:gd name="T7" fmla="*/ 4 h 1243"/>
                  <a:gd name="T8" fmla="*/ 239 w 539"/>
                  <a:gd name="T9" fmla="*/ 6 h 1243"/>
                  <a:gd name="T10" fmla="*/ 289 w 539"/>
                  <a:gd name="T11" fmla="*/ 7 h 1243"/>
                  <a:gd name="T12" fmla="*/ 334 w 539"/>
                  <a:gd name="T13" fmla="*/ 9 h 1243"/>
                  <a:gd name="T14" fmla="*/ 375 w 539"/>
                  <a:gd name="T15" fmla="*/ 11 h 1243"/>
                  <a:gd name="T16" fmla="*/ 413 w 539"/>
                  <a:gd name="T17" fmla="*/ 13 h 1243"/>
                  <a:gd name="T18" fmla="*/ 446 w 539"/>
                  <a:gd name="T19" fmla="*/ 15 h 1243"/>
                  <a:gd name="T20" fmla="*/ 474 w 539"/>
                  <a:gd name="T21" fmla="*/ 17 h 1243"/>
                  <a:gd name="T22" fmla="*/ 498 w 539"/>
                  <a:gd name="T23" fmla="*/ 20 h 1243"/>
                  <a:gd name="T24" fmla="*/ 515 w 539"/>
                  <a:gd name="T25" fmla="*/ 22 h 1243"/>
                  <a:gd name="T26" fmla="*/ 529 w 539"/>
                  <a:gd name="T27" fmla="*/ 25 h 1243"/>
                  <a:gd name="T28" fmla="*/ 536 w 539"/>
                  <a:gd name="T29" fmla="*/ 27 h 1243"/>
                  <a:gd name="T30" fmla="*/ 539 w 539"/>
                  <a:gd name="T31" fmla="*/ 30 h 1243"/>
                  <a:gd name="T32" fmla="*/ 536 w 539"/>
                  <a:gd name="T33" fmla="*/ 32 h 1243"/>
                  <a:gd name="T34" fmla="*/ 528 w 539"/>
                  <a:gd name="T35" fmla="*/ 35 h 1243"/>
                  <a:gd name="T36" fmla="*/ 515 w 539"/>
                  <a:gd name="T37" fmla="*/ 37 h 1243"/>
                  <a:gd name="T38" fmla="*/ 496 w 539"/>
                  <a:gd name="T39" fmla="*/ 39 h 1243"/>
                  <a:gd name="T40" fmla="*/ 460 w 539"/>
                  <a:gd name="T41" fmla="*/ 39 h 1243"/>
                  <a:gd name="T42" fmla="*/ 477 w 539"/>
                  <a:gd name="T43" fmla="*/ 37 h 1243"/>
                  <a:gd name="T44" fmla="*/ 489 w 539"/>
                  <a:gd name="T45" fmla="*/ 34 h 1243"/>
                  <a:gd name="T46" fmla="*/ 498 w 539"/>
                  <a:gd name="T47" fmla="*/ 32 h 1243"/>
                  <a:gd name="T48" fmla="*/ 499 w 539"/>
                  <a:gd name="T49" fmla="*/ 30 h 1243"/>
                  <a:gd name="T50" fmla="*/ 498 w 539"/>
                  <a:gd name="T51" fmla="*/ 27 h 1243"/>
                  <a:gd name="T52" fmla="*/ 489 w 539"/>
                  <a:gd name="T53" fmla="*/ 25 h 1243"/>
                  <a:gd name="T54" fmla="*/ 478 w 539"/>
                  <a:gd name="T55" fmla="*/ 23 h 1243"/>
                  <a:gd name="T56" fmla="*/ 460 w 539"/>
                  <a:gd name="T57" fmla="*/ 20 h 1243"/>
                  <a:gd name="T58" fmla="*/ 439 w 539"/>
                  <a:gd name="T59" fmla="*/ 18 h 1243"/>
                  <a:gd name="T60" fmla="*/ 412 w 539"/>
                  <a:gd name="T61" fmla="*/ 16 h 1243"/>
                  <a:gd name="T62" fmla="*/ 381 w 539"/>
                  <a:gd name="T63" fmla="*/ 14 h 1243"/>
                  <a:gd name="T64" fmla="*/ 344 w 539"/>
                  <a:gd name="T65" fmla="*/ 12 h 1243"/>
                  <a:gd name="T66" fmla="*/ 304 w 539"/>
                  <a:gd name="T67" fmla="*/ 10 h 1243"/>
                  <a:gd name="T68" fmla="*/ 262 w 539"/>
                  <a:gd name="T69" fmla="*/ 8 h 1243"/>
                  <a:gd name="T70" fmla="*/ 215 w 539"/>
                  <a:gd name="T71" fmla="*/ 7 h 1243"/>
                  <a:gd name="T72" fmla="*/ 166 w 539"/>
                  <a:gd name="T73" fmla="*/ 5 h 1243"/>
                  <a:gd name="T74" fmla="*/ 112 w 539"/>
                  <a:gd name="T75" fmla="*/ 4 h 1243"/>
                  <a:gd name="T76" fmla="*/ 57 w 539"/>
                  <a:gd name="T77" fmla="*/ 3 h 1243"/>
                  <a:gd name="T78" fmla="*/ 0 w 539"/>
                  <a:gd name="T79" fmla="*/ 2 h 1243"/>
                  <a:gd name="T80" fmla="*/ 13 w 539"/>
                  <a:gd name="T81" fmla="*/ 0 h 12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9" h="1243">
                    <a:moveTo>
                      <a:pt x="13" y="0"/>
                    </a:moveTo>
                    <a:lnTo>
                      <a:pt x="74" y="32"/>
                    </a:lnTo>
                    <a:lnTo>
                      <a:pt x="132" y="69"/>
                    </a:lnTo>
                    <a:lnTo>
                      <a:pt x="187" y="112"/>
                    </a:lnTo>
                    <a:lnTo>
                      <a:pt x="239" y="161"/>
                    </a:lnTo>
                    <a:lnTo>
                      <a:pt x="289" y="213"/>
                    </a:lnTo>
                    <a:lnTo>
                      <a:pt x="334" y="273"/>
                    </a:lnTo>
                    <a:lnTo>
                      <a:pt x="375" y="335"/>
                    </a:lnTo>
                    <a:lnTo>
                      <a:pt x="413" y="402"/>
                    </a:lnTo>
                    <a:lnTo>
                      <a:pt x="446" y="470"/>
                    </a:lnTo>
                    <a:lnTo>
                      <a:pt x="474" y="543"/>
                    </a:lnTo>
                    <a:lnTo>
                      <a:pt x="498" y="619"/>
                    </a:lnTo>
                    <a:lnTo>
                      <a:pt x="515" y="695"/>
                    </a:lnTo>
                    <a:lnTo>
                      <a:pt x="529" y="773"/>
                    </a:lnTo>
                    <a:lnTo>
                      <a:pt x="536" y="852"/>
                    </a:lnTo>
                    <a:lnTo>
                      <a:pt x="539" y="932"/>
                    </a:lnTo>
                    <a:lnTo>
                      <a:pt x="536" y="1012"/>
                    </a:lnTo>
                    <a:lnTo>
                      <a:pt x="528" y="1090"/>
                    </a:lnTo>
                    <a:lnTo>
                      <a:pt x="515" y="1167"/>
                    </a:lnTo>
                    <a:lnTo>
                      <a:pt x="496" y="1243"/>
                    </a:lnTo>
                    <a:lnTo>
                      <a:pt x="460" y="1225"/>
                    </a:lnTo>
                    <a:lnTo>
                      <a:pt x="477" y="1155"/>
                    </a:lnTo>
                    <a:lnTo>
                      <a:pt x="489" y="1080"/>
                    </a:lnTo>
                    <a:lnTo>
                      <a:pt x="498" y="1006"/>
                    </a:lnTo>
                    <a:lnTo>
                      <a:pt x="499" y="930"/>
                    </a:lnTo>
                    <a:lnTo>
                      <a:pt x="498" y="856"/>
                    </a:lnTo>
                    <a:lnTo>
                      <a:pt x="489" y="780"/>
                    </a:lnTo>
                    <a:lnTo>
                      <a:pt x="478" y="706"/>
                    </a:lnTo>
                    <a:lnTo>
                      <a:pt x="460" y="632"/>
                    </a:lnTo>
                    <a:lnTo>
                      <a:pt x="439" y="561"/>
                    </a:lnTo>
                    <a:lnTo>
                      <a:pt x="412" y="492"/>
                    </a:lnTo>
                    <a:lnTo>
                      <a:pt x="381" y="425"/>
                    </a:lnTo>
                    <a:lnTo>
                      <a:pt x="344" y="364"/>
                    </a:lnTo>
                    <a:lnTo>
                      <a:pt x="304" y="304"/>
                    </a:lnTo>
                    <a:lnTo>
                      <a:pt x="262" y="248"/>
                    </a:lnTo>
                    <a:lnTo>
                      <a:pt x="215" y="197"/>
                    </a:lnTo>
                    <a:lnTo>
                      <a:pt x="166" y="152"/>
                    </a:lnTo>
                    <a:lnTo>
                      <a:pt x="112" y="110"/>
                    </a:lnTo>
                    <a:lnTo>
                      <a:pt x="57" y="76"/>
                    </a:lnTo>
                    <a:lnTo>
                      <a:pt x="0" y="4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DB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4" name="Freeform 143"/>
              <p:cNvSpPr>
                <a:spLocks/>
              </p:cNvSpPr>
              <p:nvPr/>
            </p:nvSpPr>
            <p:spPr bwMode="auto">
              <a:xfrm>
                <a:off x="1374" y="1344"/>
                <a:ext cx="513" cy="591"/>
              </a:xfrm>
              <a:custGeom>
                <a:avLst/>
                <a:gdLst>
                  <a:gd name="T0" fmla="*/ 474 w 513"/>
                  <a:gd name="T1" fmla="*/ 37 h 1180"/>
                  <a:gd name="T2" fmla="*/ 491 w 513"/>
                  <a:gd name="T3" fmla="*/ 35 h 1180"/>
                  <a:gd name="T4" fmla="*/ 503 w 513"/>
                  <a:gd name="T5" fmla="*/ 33 h 1180"/>
                  <a:gd name="T6" fmla="*/ 512 w 513"/>
                  <a:gd name="T7" fmla="*/ 31 h 1180"/>
                  <a:gd name="T8" fmla="*/ 513 w 513"/>
                  <a:gd name="T9" fmla="*/ 28 h 1180"/>
                  <a:gd name="T10" fmla="*/ 512 w 513"/>
                  <a:gd name="T11" fmla="*/ 26 h 1180"/>
                  <a:gd name="T12" fmla="*/ 503 w 513"/>
                  <a:gd name="T13" fmla="*/ 23 h 1180"/>
                  <a:gd name="T14" fmla="*/ 492 w 513"/>
                  <a:gd name="T15" fmla="*/ 21 h 1180"/>
                  <a:gd name="T16" fmla="*/ 474 w 513"/>
                  <a:gd name="T17" fmla="*/ 19 h 1180"/>
                  <a:gd name="T18" fmla="*/ 453 w 513"/>
                  <a:gd name="T19" fmla="*/ 17 h 1180"/>
                  <a:gd name="T20" fmla="*/ 426 w 513"/>
                  <a:gd name="T21" fmla="*/ 14 h 1180"/>
                  <a:gd name="T22" fmla="*/ 395 w 513"/>
                  <a:gd name="T23" fmla="*/ 12 h 1180"/>
                  <a:gd name="T24" fmla="*/ 358 w 513"/>
                  <a:gd name="T25" fmla="*/ 10 h 1180"/>
                  <a:gd name="T26" fmla="*/ 318 w 513"/>
                  <a:gd name="T27" fmla="*/ 9 h 1180"/>
                  <a:gd name="T28" fmla="*/ 276 w 513"/>
                  <a:gd name="T29" fmla="*/ 7 h 1180"/>
                  <a:gd name="T30" fmla="*/ 229 w 513"/>
                  <a:gd name="T31" fmla="*/ 5 h 1180"/>
                  <a:gd name="T32" fmla="*/ 180 w 513"/>
                  <a:gd name="T33" fmla="*/ 4 h 1180"/>
                  <a:gd name="T34" fmla="*/ 126 w 513"/>
                  <a:gd name="T35" fmla="*/ 3 h 1180"/>
                  <a:gd name="T36" fmla="*/ 71 w 513"/>
                  <a:gd name="T37" fmla="*/ 1 h 1180"/>
                  <a:gd name="T38" fmla="*/ 14 w 513"/>
                  <a:gd name="T39" fmla="*/ 0 h 1180"/>
                  <a:gd name="T40" fmla="*/ 0 w 513"/>
                  <a:gd name="T41" fmla="*/ 2 h 1180"/>
                  <a:gd name="T42" fmla="*/ 58 w 513"/>
                  <a:gd name="T43" fmla="*/ 3 h 1180"/>
                  <a:gd name="T44" fmla="*/ 112 w 513"/>
                  <a:gd name="T45" fmla="*/ 4 h 1180"/>
                  <a:gd name="T46" fmla="*/ 164 w 513"/>
                  <a:gd name="T47" fmla="*/ 5 h 1180"/>
                  <a:gd name="T48" fmla="*/ 214 w 513"/>
                  <a:gd name="T49" fmla="*/ 7 h 1180"/>
                  <a:gd name="T50" fmla="*/ 259 w 513"/>
                  <a:gd name="T51" fmla="*/ 8 h 1180"/>
                  <a:gd name="T52" fmla="*/ 301 w 513"/>
                  <a:gd name="T53" fmla="*/ 10 h 1180"/>
                  <a:gd name="T54" fmla="*/ 339 w 513"/>
                  <a:gd name="T55" fmla="*/ 12 h 1180"/>
                  <a:gd name="T56" fmla="*/ 373 w 513"/>
                  <a:gd name="T57" fmla="*/ 14 h 1180"/>
                  <a:gd name="T58" fmla="*/ 402 w 513"/>
                  <a:gd name="T59" fmla="*/ 16 h 1180"/>
                  <a:gd name="T60" fmla="*/ 426 w 513"/>
                  <a:gd name="T61" fmla="*/ 18 h 1180"/>
                  <a:gd name="T62" fmla="*/ 445 w 513"/>
                  <a:gd name="T63" fmla="*/ 21 h 1180"/>
                  <a:gd name="T64" fmla="*/ 460 w 513"/>
                  <a:gd name="T65" fmla="*/ 23 h 1180"/>
                  <a:gd name="T66" fmla="*/ 468 w 513"/>
                  <a:gd name="T67" fmla="*/ 25 h 1180"/>
                  <a:gd name="T68" fmla="*/ 472 w 513"/>
                  <a:gd name="T69" fmla="*/ 28 h 1180"/>
                  <a:gd name="T70" fmla="*/ 471 w 513"/>
                  <a:gd name="T71" fmla="*/ 30 h 1180"/>
                  <a:gd name="T72" fmla="*/ 464 w 513"/>
                  <a:gd name="T73" fmla="*/ 32 h 1180"/>
                  <a:gd name="T74" fmla="*/ 451 w 513"/>
                  <a:gd name="T75" fmla="*/ 35 h 1180"/>
                  <a:gd name="T76" fmla="*/ 434 w 513"/>
                  <a:gd name="T77" fmla="*/ 37 h 1180"/>
                  <a:gd name="T78" fmla="*/ 474 w 513"/>
                  <a:gd name="T79" fmla="*/ 37 h 1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13" h="1180">
                    <a:moveTo>
                      <a:pt x="474" y="1180"/>
                    </a:moveTo>
                    <a:lnTo>
                      <a:pt x="491" y="1110"/>
                    </a:lnTo>
                    <a:lnTo>
                      <a:pt x="503" y="1035"/>
                    </a:lnTo>
                    <a:lnTo>
                      <a:pt x="512" y="961"/>
                    </a:lnTo>
                    <a:lnTo>
                      <a:pt x="513" y="885"/>
                    </a:lnTo>
                    <a:lnTo>
                      <a:pt x="512" y="811"/>
                    </a:lnTo>
                    <a:lnTo>
                      <a:pt x="503" y="735"/>
                    </a:lnTo>
                    <a:lnTo>
                      <a:pt x="492" y="661"/>
                    </a:lnTo>
                    <a:lnTo>
                      <a:pt x="474" y="587"/>
                    </a:lnTo>
                    <a:lnTo>
                      <a:pt x="453" y="516"/>
                    </a:lnTo>
                    <a:lnTo>
                      <a:pt x="426" y="447"/>
                    </a:lnTo>
                    <a:lnTo>
                      <a:pt x="395" y="380"/>
                    </a:lnTo>
                    <a:lnTo>
                      <a:pt x="358" y="319"/>
                    </a:lnTo>
                    <a:lnTo>
                      <a:pt x="318" y="259"/>
                    </a:lnTo>
                    <a:lnTo>
                      <a:pt x="276" y="203"/>
                    </a:lnTo>
                    <a:lnTo>
                      <a:pt x="229" y="152"/>
                    </a:lnTo>
                    <a:lnTo>
                      <a:pt x="180" y="107"/>
                    </a:lnTo>
                    <a:lnTo>
                      <a:pt x="126" y="65"/>
                    </a:lnTo>
                    <a:lnTo>
                      <a:pt x="71" y="31"/>
                    </a:lnTo>
                    <a:lnTo>
                      <a:pt x="14" y="0"/>
                    </a:lnTo>
                    <a:lnTo>
                      <a:pt x="0" y="47"/>
                    </a:lnTo>
                    <a:lnTo>
                      <a:pt x="58" y="78"/>
                    </a:lnTo>
                    <a:lnTo>
                      <a:pt x="112" y="114"/>
                    </a:lnTo>
                    <a:lnTo>
                      <a:pt x="164" y="156"/>
                    </a:lnTo>
                    <a:lnTo>
                      <a:pt x="214" y="203"/>
                    </a:lnTo>
                    <a:lnTo>
                      <a:pt x="259" y="253"/>
                    </a:lnTo>
                    <a:lnTo>
                      <a:pt x="301" y="310"/>
                    </a:lnTo>
                    <a:lnTo>
                      <a:pt x="339" y="371"/>
                    </a:lnTo>
                    <a:lnTo>
                      <a:pt x="373" y="434"/>
                    </a:lnTo>
                    <a:lnTo>
                      <a:pt x="402" y="501"/>
                    </a:lnTo>
                    <a:lnTo>
                      <a:pt x="426" y="572"/>
                    </a:lnTo>
                    <a:lnTo>
                      <a:pt x="445" y="644"/>
                    </a:lnTo>
                    <a:lnTo>
                      <a:pt x="460" y="719"/>
                    </a:lnTo>
                    <a:lnTo>
                      <a:pt x="468" y="793"/>
                    </a:lnTo>
                    <a:lnTo>
                      <a:pt x="472" y="867"/>
                    </a:lnTo>
                    <a:lnTo>
                      <a:pt x="471" y="943"/>
                    </a:lnTo>
                    <a:lnTo>
                      <a:pt x="464" y="1017"/>
                    </a:lnTo>
                    <a:lnTo>
                      <a:pt x="451" y="1092"/>
                    </a:lnTo>
                    <a:lnTo>
                      <a:pt x="434" y="1162"/>
                    </a:lnTo>
                    <a:lnTo>
                      <a:pt x="474" y="1180"/>
                    </a:lnTo>
                    <a:close/>
                  </a:path>
                </a:pathLst>
              </a:custGeom>
              <a:solidFill>
                <a:srgbClr val="55B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5" name="Freeform 144"/>
              <p:cNvSpPr>
                <a:spLocks/>
              </p:cNvSpPr>
              <p:nvPr/>
            </p:nvSpPr>
            <p:spPr bwMode="auto">
              <a:xfrm>
                <a:off x="1360" y="1368"/>
                <a:ext cx="486" cy="558"/>
              </a:xfrm>
              <a:custGeom>
                <a:avLst/>
                <a:gdLst>
                  <a:gd name="T0" fmla="*/ 14 w 486"/>
                  <a:gd name="T1" fmla="*/ 0 h 1115"/>
                  <a:gd name="T2" fmla="*/ 72 w 486"/>
                  <a:gd name="T3" fmla="*/ 1 h 1115"/>
                  <a:gd name="T4" fmla="*/ 126 w 486"/>
                  <a:gd name="T5" fmla="*/ 3 h 1115"/>
                  <a:gd name="T6" fmla="*/ 178 w 486"/>
                  <a:gd name="T7" fmla="*/ 4 h 1115"/>
                  <a:gd name="T8" fmla="*/ 228 w 486"/>
                  <a:gd name="T9" fmla="*/ 5 h 1115"/>
                  <a:gd name="T10" fmla="*/ 273 w 486"/>
                  <a:gd name="T11" fmla="*/ 7 h 1115"/>
                  <a:gd name="T12" fmla="*/ 315 w 486"/>
                  <a:gd name="T13" fmla="*/ 9 h 1115"/>
                  <a:gd name="T14" fmla="*/ 353 w 486"/>
                  <a:gd name="T15" fmla="*/ 11 h 1115"/>
                  <a:gd name="T16" fmla="*/ 387 w 486"/>
                  <a:gd name="T17" fmla="*/ 13 h 1115"/>
                  <a:gd name="T18" fmla="*/ 416 w 486"/>
                  <a:gd name="T19" fmla="*/ 15 h 1115"/>
                  <a:gd name="T20" fmla="*/ 440 w 486"/>
                  <a:gd name="T21" fmla="*/ 17 h 1115"/>
                  <a:gd name="T22" fmla="*/ 459 w 486"/>
                  <a:gd name="T23" fmla="*/ 19 h 1115"/>
                  <a:gd name="T24" fmla="*/ 474 w 486"/>
                  <a:gd name="T25" fmla="*/ 21 h 1115"/>
                  <a:gd name="T26" fmla="*/ 482 w 486"/>
                  <a:gd name="T27" fmla="*/ 24 h 1115"/>
                  <a:gd name="T28" fmla="*/ 486 w 486"/>
                  <a:gd name="T29" fmla="*/ 26 h 1115"/>
                  <a:gd name="T30" fmla="*/ 485 w 486"/>
                  <a:gd name="T31" fmla="*/ 28 h 1115"/>
                  <a:gd name="T32" fmla="*/ 478 w 486"/>
                  <a:gd name="T33" fmla="*/ 31 h 1115"/>
                  <a:gd name="T34" fmla="*/ 465 w 486"/>
                  <a:gd name="T35" fmla="*/ 33 h 1115"/>
                  <a:gd name="T36" fmla="*/ 448 w 486"/>
                  <a:gd name="T37" fmla="*/ 35 h 1115"/>
                  <a:gd name="T38" fmla="*/ 406 w 486"/>
                  <a:gd name="T39" fmla="*/ 35 h 1115"/>
                  <a:gd name="T40" fmla="*/ 424 w 486"/>
                  <a:gd name="T41" fmla="*/ 33 h 1115"/>
                  <a:gd name="T42" fmla="*/ 435 w 486"/>
                  <a:gd name="T43" fmla="*/ 30 h 1115"/>
                  <a:gd name="T44" fmla="*/ 441 w 486"/>
                  <a:gd name="T45" fmla="*/ 28 h 1115"/>
                  <a:gd name="T46" fmla="*/ 442 w 486"/>
                  <a:gd name="T47" fmla="*/ 26 h 1115"/>
                  <a:gd name="T48" fmla="*/ 437 w 486"/>
                  <a:gd name="T49" fmla="*/ 23 h 1115"/>
                  <a:gd name="T50" fmla="*/ 427 w 486"/>
                  <a:gd name="T51" fmla="*/ 21 h 1115"/>
                  <a:gd name="T52" fmla="*/ 410 w 486"/>
                  <a:gd name="T53" fmla="*/ 19 h 1115"/>
                  <a:gd name="T54" fmla="*/ 389 w 486"/>
                  <a:gd name="T55" fmla="*/ 16 h 1115"/>
                  <a:gd name="T56" fmla="*/ 362 w 486"/>
                  <a:gd name="T57" fmla="*/ 14 h 1115"/>
                  <a:gd name="T58" fmla="*/ 331 w 486"/>
                  <a:gd name="T59" fmla="*/ 12 h 1115"/>
                  <a:gd name="T60" fmla="*/ 296 w 486"/>
                  <a:gd name="T61" fmla="*/ 10 h 1115"/>
                  <a:gd name="T62" fmla="*/ 255 w 486"/>
                  <a:gd name="T63" fmla="*/ 9 h 1115"/>
                  <a:gd name="T64" fmla="*/ 211 w 486"/>
                  <a:gd name="T65" fmla="*/ 7 h 1115"/>
                  <a:gd name="T66" fmla="*/ 163 w 486"/>
                  <a:gd name="T67" fmla="*/ 5 h 1115"/>
                  <a:gd name="T68" fmla="*/ 110 w 486"/>
                  <a:gd name="T69" fmla="*/ 4 h 1115"/>
                  <a:gd name="T70" fmla="*/ 57 w 486"/>
                  <a:gd name="T71" fmla="*/ 3 h 1115"/>
                  <a:gd name="T72" fmla="*/ 0 w 486"/>
                  <a:gd name="T73" fmla="*/ 2 h 1115"/>
                  <a:gd name="T74" fmla="*/ 14 w 486"/>
                  <a:gd name="T75" fmla="*/ 0 h 11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6" h="1115">
                    <a:moveTo>
                      <a:pt x="14" y="0"/>
                    </a:moveTo>
                    <a:lnTo>
                      <a:pt x="72" y="31"/>
                    </a:lnTo>
                    <a:lnTo>
                      <a:pt x="126" y="67"/>
                    </a:lnTo>
                    <a:lnTo>
                      <a:pt x="178" y="109"/>
                    </a:lnTo>
                    <a:lnTo>
                      <a:pt x="228" y="156"/>
                    </a:lnTo>
                    <a:lnTo>
                      <a:pt x="273" y="206"/>
                    </a:lnTo>
                    <a:lnTo>
                      <a:pt x="315" y="263"/>
                    </a:lnTo>
                    <a:lnTo>
                      <a:pt x="353" y="324"/>
                    </a:lnTo>
                    <a:lnTo>
                      <a:pt x="387" y="387"/>
                    </a:lnTo>
                    <a:lnTo>
                      <a:pt x="416" y="454"/>
                    </a:lnTo>
                    <a:lnTo>
                      <a:pt x="440" y="525"/>
                    </a:lnTo>
                    <a:lnTo>
                      <a:pt x="459" y="597"/>
                    </a:lnTo>
                    <a:lnTo>
                      <a:pt x="474" y="672"/>
                    </a:lnTo>
                    <a:lnTo>
                      <a:pt x="482" y="746"/>
                    </a:lnTo>
                    <a:lnTo>
                      <a:pt x="486" y="820"/>
                    </a:lnTo>
                    <a:lnTo>
                      <a:pt x="485" y="896"/>
                    </a:lnTo>
                    <a:lnTo>
                      <a:pt x="478" y="970"/>
                    </a:lnTo>
                    <a:lnTo>
                      <a:pt x="465" y="1045"/>
                    </a:lnTo>
                    <a:lnTo>
                      <a:pt x="448" y="1115"/>
                    </a:lnTo>
                    <a:lnTo>
                      <a:pt x="406" y="1095"/>
                    </a:lnTo>
                    <a:lnTo>
                      <a:pt x="424" y="1025"/>
                    </a:lnTo>
                    <a:lnTo>
                      <a:pt x="435" y="952"/>
                    </a:lnTo>
                    <a:lnTo>
                      <a:pt x="441" y="878"/>
                    </a:lnTo>
                    <a:lnTo>
                      <a:pt x="442" y="804"/>
                    </a:lnTo>
                    <a:lnTo>
                      <a:pt x="437" y="730"/>
                    </a:lnTo>
                    <a:lnTo>
                      <a:pt x="427" y="655"/>
                    </a:lnTo>
                    <a:lnTo>
                      <a:pt x="410" y="583"/>
                    </a:lnTo>
                    <a:lnTo>
                      <a:pt x="389" y="512"/>
                    </a:lnTo>
                    <a:lnTo>
                      <a:pt x="362" y="444"/>
                    </a:lnTo>
                    <a:lnTo>
                      <a:pt x="331" y="378"/>
                    </a:lnTo>
                    <a:lnTo>
                      <a:pt x="296" y="317"/>
                    </a:lnTo>
                    <a:lnTo>
                      <a:pt x="255" y="259"/>
                    </a:lnTo>
                    <a:lnTo>
                      <a:pt x="211" y="206"/>
                    </a:lnTo>
                    <a:lnTo>
                      <a:pt x="163" y="159"/>
                    </a:lnTo>
                    <a:lnTo>
                      <a:pt x="110" y="118"/>
                    </a:lnTo>
                    <a:lnTo>
                      <a:pt x="57" y="82"/>
                    </a:lnTo>
                    <a:lnTo>
                      <a:pt x="0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DB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6" name="Freeform 145"/>
              <p:cNvSpPr>
                <a:spLocks/>
              </p:cNvSpPr>
              <p:nvPr/>
            </p:nvSpPr>
            <p:spPr bwMode="auto">
              <a:xfrm>
                <a:off x="1345" y="1393"/>
                <a:ext cx="457" cy="523"/>
              </a:xfrm>
              <a:custGeom>
                <a:avLst/>
                <a:gdLst>
                  <a:gd name="T0" fmla="*/ 421 w 457"/>
                  <a:gd name="T1" fmla="*/ 33 h 1044"/>
                  <a:gd name="T2" fmla="*/ 439 w 457"/>
                  <a:gd name="T3" fmla="*/ 31 h 1044"/>
                  <a:gd name="T4" fmla="*/ 450 w 457"/>
                  <a:gd name="T5" fmla="*/ 29 h 1044"/>
                  <a:gd name="T6" fmla="*/ 456 w 457"/>
                  <a:gd name="T7" fmla="*/ 26 h 1044"/>
                  <a:gd name="T8" fmla="*/ 457 w 457"/>
                  <a:gd name="T9" fmla="*/ 24 h 1044"/>
                  <a:gd name="T10" fmla="*/ 452 w 457"/>
                  <a:gd name="T11" fmla="*/ 22 h 1044"/>
                  <a:gd name="T12" fmla="*/ 442 w 457"/>
                  <a:gd name="T13" fmla="*/ 19 h 1044"/>
                  <a:gd name="T14" fmla="*/ 425 w 457"/>
                  <a:gd name="T15" fmla="*/ 17 h 1044"/>
                  <a:gd name="T16" fmla="*/ 404 w 457"/>
                  <a:gd name="T17" fmla="*/ 15 h 1044"/>
                  <a:gd name="T18" fmla="*/ 377 w 457"/>
                  <a:gd name="T19" fmla="*/ 13 h 1044"/>
                  <a:gd name="T20" fmla="*/ 346 w 457"/>
                  <a:gd name="T21" fmla="*/ 11 h 1044"/>
                  <a:gd name="T22" fmla="*/ 311 w 457"/>
                  <a:gd name="T23" fmla="*/ 9 h 1044"/>
                  <a:gd name="T24" fmla="*/ 270 w 457"/>
                  <a:gd name="T25" fmla="*/ 7 h 1044"/>
                  <a:gd name="T26" fmla="*/ 226 w 457"/>
                  <a:gd name="T27" fmla="*/ 5 h 1044"/>
                  <a:gd name="T28" fmla="*/ 178 w 457"/>
                  <a:gd name="T29" fmla="*/ 4 h 1044"/>
                  <a:gd name="T30" fmla="*/ 125 w 457"/>
                  <a:gd name="T31" fmla="*/ 3 h 1044"/>
                  <a:gd name="T32" fmla="*/ 72 w 457"/>
                  <a:gd name="T33" fmla="*/ 1 h 1044"/>
                  <a:gd name="T34" fmla="*/ 15 w 457"/>
                  <a:gd name="T35" fmla="*/ 0 h 1044"/>
                  <a:gd name="T36" fmla="*/ 0 w 457"/>
                  <a:gd name="T37" fmla="*/ 2 h 1044"/>
                  <a:gd name="T38" fmla="*/ 52 w 457"/>
                  <a:gd name="T39" fmla="*/ 3 h 1044"/>
                  <a:gd name="T40" fmla="*/ 103 w 457"/>
                  <a:gd name="T41" fmla="*/ 4 h 1044"/>
                  <a:gd name="T42" fmla="*/ 151 w 457"/>
                  <a:gd name="T43" fmla="*/ 5 h 1044"/>
                  <a:gd name="T44" fmla="*/ 195 w 457"/>
                  <a:gd name="T45" fmla="*/ 7 h 1044"/>
                  <a:gd name="T46" fmla="*/ 236 w 457"/>
                  <a:gd name="T47" fmla="*/ 8 h 1044"/>
                  <a:gd name="T48" fmla="*/ 274 w 457"/>
                  <a:gd name="T49" fmla="*/ 10 h 1044"/>
                  <a:gd name="T50" fmla="*/ 308 w 457"/>
                  <a:gd name="T51" fmla="*/ 12 h 1044"/>
                  <a:gd name="T52" fmla="*/ 336 w 457"/>
                  <a:gd name="T53" fmla="*/ 14 h 1044"/>
                  <a:gd name="T54" fmla="*/ 361 w 457"/>
                  <a:gd name="T55" fmla="*/ 16 h 1044"/>
                  <a:gd name="T56" fmla="*/ 381 w 457"/>
                  <a:gd name="T57" fmla="*/ 18 h 1044"/>
                  <a:gd name="T58" fmla="*/ 395 w 457"/>
                  <a:gd name="T59" fmla="*/ 20 h 1044"/>
                  <a:gd name="T60" fmla="*/ 405 w 457"/>
                  <a:gd name="T61" fmla="*/ 22 h 1044"/>
                  <a:gd name="T62" fmla="*/ 409 w 457"/>
                  <a:gd name="T63" fmla="*/ 24 h 1044"/>
                  <a:gd name="T64" fmla="*/ 409 w 457"/>
                  <a:gd name="T65" fmla="*/ 26 h 1044"/>
                  <a:gd name="T66" fmla="*/ 404 w 457"/>
                  <a:gd name="T67" fmla="*/ 28 h 1044"/>
                  <a:gd name="T68" fmla="*/ 392 w 457"/>
                  <a:gd name="T69" fmla="*/ 30 h 1044"/>
                  <a:gd name="T70" fmla="*/ 377 w 457"/>
                  <a:gd name="T71" fmla="*/ 33 h 1044"/>
                  <a:gd name="T72" fmla="*/ 421 w 457"/>
                  <a:gd name="T73" fmla="*/ 33 h 10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7" h="1044">
                    <a:moveTo>
                      <a:pt x="421" y="1044"/>
                    </a:moveTo>
                    <a:lnTo>
                      <a:pt x="439" y="974"/>
                    </a:lnTo>
                    <a:lnTo>
                      <a:pt x="450" y="901"/>
                    </a:lnTo>
                    <a:lnTo>
                      <a:pt x="456" y="827"/>
                    </a:lnTo>
                    <a:lnTo>
                      <a:pt x="457" y="753"/>
                    </a:lnTo>
                    <a:lnTo>
                      <a:pt x="452" y="679"/>
                    </a:lnTo>
                    <a:lnTo>
                      <a:pt x="442" y="604"/>
                    </a:lnTo>
                    <a:lnTo>
                      <a:pt x="425" y="532"/>
                    </a:lnTo>
                    <a:lnTo>
                      <a:pt x="404" y="461"/>
                    </a:lnTo>
                    <a:lnTo>
                      <a:pt x="377" y="393"/>
                    </a:lnTo>
                    <a:lnTo>
                      <a:pt x="346" y="327"/>
                    </a:lnTo>
                    <a:lnTo>
                      <a:pt x="311" y="266"/>
                    </a:lnTo>
                    <a:lnTo>
                      <a:pt x="270" y="208"/>
                    </a:lnTo>
                    <a:lnTo>
                      <a:pt x="226" y="155"/>
                    </a:lnTo>
                    <a:lnTo>
                      <a:pt x="178" y="108"/>
                    </a:lnTo>
                    <a:lnTo>
                      <a:pt x="125" y="67"/>
                    </a:lnTo>
                    <a:lnTo>
                      <a:pt x="72" y="31"/>
                    </a:lnTo>
                    <a:lnTo>
                      <a:pt x="15" y="0"/>
                    </a:lnTo>
                    <a:lnTo>
                      <a:pt x="0" y="54"/>
                    </a:lnTo>
                    <a:lnTo>
                      <a:pt x="52" y="83"/>
                    </a:lnTo>
                    <a:lnTo>
                      <a:pt x="103" y="116"/>
                    </a:lnTo>
                    <a:lnTo>
                      <a:pt x="151" y="155"/>
                    </a:lnTo>
                    <a:lnTo>
                      <a:pt x="195" y="199"/>
                    </a:lnTo>
                    <a:lnTo>
                      <a:pt x="236" y="248"/>
                    </a:lnTo>
                    <a:lnTo>
                      <a:pt x="274" y="300"/>
                    </a:lnTo>
                    <a:lnTo>
                      <a:pt x="308" y="358"/>
                    </a:lnTo>
                    <a:lnTo>
                      <a:pt x="336" y="418"/>
                    </a:lnTo>
                    <a:lnTo>
                      <a:pt x="361" y="481"/>
                    </a:lnTo>
                    <a:lnTo>
                      <a:pt x="381" y="546"/>
                    </a:lnTo>
                    <a:lnTo>
                      <a:pt x="395" y="615"/>
                    </a:lnTo>
                    <a:lnTo>
                      <a:pt x="405" y="684"/>
                    </a:lnTo>
                    <a:lnTo>
                      <a:pt x="409" y="753"/>
                    </a:lnTo>
                    <a:lnTo>
                      <a:pt x="409" y="822"/>
                    </a:lnTo>
                    <a:lnTo>
                      <a:pt x="404" y="890"/>
                    </a:lnTo>
                    <a:lnTo>
                      <a:pt x="392" y="957"/>
                    </a:lnTo>
                    <a:lnTo>
                      <a:pt x="377" y="1024"/>
                    </a:lnTo>
                    <a:lnTo>
                      <a:pt x="421" y="1044"/>
                    </a:lnTo>
                    <a:close/>
                  </a:path>
                </a:pathLst>
              </a:custGeom>
              <a:solidFill>
                <a:srgbClr val="65C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7" name="Freeform 146"/>
              <p:cNvSpPr>
                <a:spLocks/>
              </p:cNvSpPr>
              <p:nvPr/>
            </p:nvSpPr>
            <p:spPr bwMode="auto">
              <a:xfrm>
                <a:off x="1329" y="1421"/>
                <a:ext cx="425" cy="485"/>
              </a:xfrm>
              <a:custGeom>
                <a:avLst/>
                <a:gdLst>
                  <a:gd name="T0" fmla="*/ 16 w 425"/>
                  <a:gd name="T1" fmla="*/ 0 h 970"/>
                  <a:gd name="T2" fmla="*/ 68 w 425"/>
                  <a:gd name="T3" fmla="*/ 1 h 970"/>
                  <a:gd name="T4" fmla="*/ 119 w 425"/>
                  <a:gd name="T5" fmla="*/ 2 h 970"/>
                  <a:gd name="T6" fmla="*/ 167 w 425"/>
                  <a:gd name="T7" fmla="*/ 4 h 970"/>
                  <a:gd name="T8" fmla="*/ 211 w 425"/>
                  <a:gd name="T9" fmla="*/ 5 h 970"/>
                  <a:gd name="T10" fmla="*/ 252 w 425"/>
                  <a:gd name="T11" fmla="*/ 7 h 970"/>
                  <a:gd name="T12" fmla="*/ 290 w 425"/>
                  <a:gd name="T13" fmla="*/ 8 h 970"/>
                  <a:gd name="T14" fmla="*/ 324 w 425"/>
                  <a:gd name="T15" fmla="*/ 10 h 970"/>
                  <a:gd name="T16" fmla="*/ 352 w 425"/>
                  <a:gd name="T17" fmla="*/ 12 h 970"/>
                  <a:gd name="T18" fmla="*/ 377 w 425"/>
                  <a:gd name="T19" fmla="*/ 14 h 970"/>
                  <a:gd name="T20" fmla="*/ 397 w 425"/>
                  <a:gd name="T21" fmla="*/ 16 h 970"/>
                  <a:gd name="T22" fmla="*/ 411 w 425"/>
                  <a:gd name="T23" fmla="*/ 18 h 970"/>
                  <a:gd name="T24" fmla="*/ 421 w 425"/>
                  <a:gd name="T25" fmla="*/ 20 h 970"/>
                  <a:gd name="T26" fmla="*/ 425 w 425"/>
                  <a:gd name="T27" fmla="*/ 22 h 970"/>
                  <a:gd name="T28" fmla="*/ 425 w 425"/>
                  <a:gd name="T29" fmla="*/ 24 h 970"/>
                  <a:gd name="T30" fmla="*/ 420 w 425"/>
                  <a:gd name="T31" fmla="*/ 27 h 970"/>
                  <a:gd name="T32" fmla="*/ 408 w 425"/>
                  <a:gd name="T33" fmla="*/ 29 h 970"/>
                  <a:gd name="T34" fmla="*/ 393 w 425"/>
                  <a:gd name="T35" fmla="*/ 31 h 970"/>
                  <a:gd name="T36" fmla="*/ 346 w 425"/>
                  <a:gd name="T37" fmla="*/ 30 h 970"/>
                  <a:gd name="T38" fmla="*/ 362 w 425"/>
                  <a:gd name="T39" fmla="*/ 28 h 970"/>
                  <a:gd name="T40" fmla="*/ 372 w 425"/>
                  <a:gd name="T41" fmla="*/ 26 h 970"/>
                  <a:gd name="T42" fmla="*/ 376 w 425"/>
                  <a:gd name="T43" fmla="*/ 24 h 970"/>
                  <a:gd name="T44" fmla="*/ 376 w 425"/>
                  <a:gd name="T45" fmla="*/ 22 h 970"/>
                  <a:gd name="T46" fmla="*/ 369 w 425"/>
                  <a:gd name="T47" fmla="*/ 20 h 970"/>
                  <a:gd name="T48" fmla="*/ 359 w 425"/>
                  <a:gd name="T49" fmla="*/ 18 h 970"/>
                  <a:gd name="T50" fmla="*/ 342 w 425"/>
                  <a:gd name="T51" fmla="*/ 16 h 970"/>
                  <a:gd name="T52" fmla="*/ 321 w 425"/>
                  <a:gd name="T53" fmla="*/ 14 h 970"/>
                  <a:gd name="T54" fmla="*/ 294 w 425"/>
                  <a:gd name="T55" fmla="*/ 12 h 970"/>
                  <a:gd name="T56" fmla="*/ 263 w 425"/>
                  <a:gd name="T57" fmla="*/ 10 h 970"/>
                  <a:gd name="T58" fmla="*/ 228 w 425"/>
                  <a:gd name="T59" fmla="*/ 8 h 970"/>
                  <a:gd name="T60" fmla="*/ 188 w 425"/>
                  <a:gd name="T61" fmla="*/ 7 h 970"/>
                  <a:gd name="T62" fmla="*/ 146 w 425"/>
                  <a:gd name="T63" fmla="*/ 5 h 970"/>
                  <a:gd name="T64" fmla="*/ 99 w 425"/>
                  <a:gd name="T65" fmla="*/ 4 h 970"/>
                  <a:gd name="T66" fmla="*/ 51 w 425"/>
                  <a:gd name="T67" fmla="*/ 3 h 970"/>
                  <a:gd name="T68" fmla="*/ 0 w 425"/>
                  <a:gd name="T69" fmla="*/ 2 h 970"/>
                  <a:gd name="T70" fmla="*/ 16 w 425"/>
                  <a:gd name="T71" fmla="*/ 0 h 9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970">
                    <a:moveTo>
                      <a:pt x="16" y="0"/>
                    </a:moveTo>
                    <a:lnTo>
                      <a:pt x="68" y="29"/>
                    </a:lnTo>
                    <a:lnTo>
                      <a:pt x="119" y="62"/>
                    </a:lnTo>
                    <a:lnTo>
                      <a:pt x="167" y="101"/>
                    </a:lnTo>
                    <a:lnTo>
                      <a:pt x="211" y="145"/>
                    </a:lnTo>
                    <a:lnTo>
                      <a:pt x="252" y="194"/>
                    </a:lnTo>
                    <a:lnTo>
                      <a:pt x="290" y="246"/>
                    </a:lnTo>
                    <a:lnTo>
                      <a:pt x="324" y="304"/>
                    </a:lnTo>
                    <a:lnTo>
                      <a:pt x="352" y="364"/>
                    </a:lnTo>
                    <a:lnTo>
                      <a:pt x="377" y="427"/>
                    </a:lnTo>
                    <a:lnTo>
                      <a:pt x="397" y="492"/>
                    </a:lnTo>
                    <a:lnTo>
                      <a:pt x="411" y="561"/>
                    </a:lnTo>
                    <a:lnTo>
                      <a:pt x="421" y="630"/>
                    </a:lnTo>
                    <a:lnTo>
                      <a:pt x="425" y="699"/>
                    </a:lnTo>
                    <a:lnTo>
                      <a:pt x="425" y="768"/>
                    </a:lnTo>
                    <a:lnTo>
                      <a:pt x="420" y="836"/>
                    </a:lnTo>
                    <a:lnTo>
                      <a:pt x="408" y="903"/>
                    </a:lnTo>
                    <a:lnTo>
                      <a:pt x="393" y="970"/>
                    </a:lnTo>
                    <a:lnTo>
                      <a:pt x="346" y="949"/>
                    </a:lnTo>
                    <a:lnTo>
                      <a:pt x="362" y="883"/>
                    </a:lnTo>
                    <a:lnTo>
                      <a:pt x="372" y="818"/>
                    </a:lnTo>
                    <a:lnTo>
                      <a:pt x="376" y="751"/>
                    </a:lnTo>
                    <a:lnTo>
                      <a:pt x="376" y="683"/>
                    </a:lnTo>
                    <a:lnTo>
                      <a:pt x="369" y="616"/>
                    </a:lnTo>
                    <a:lnTo>
                      <a:pt x="359" y="549"/>
                    </a:lnTo>
                    <a:lnTo>
                      <a:pt x="342" y="483"/>
                    </a:lnTo>
                    <a:lnTo>
                      <a:pt x="321" y="420"/>
                    </a:lnTo>
                    <a:lnTo>
                      <a:pt x="294" y="360"/>
                    </a:lnTo>
                    <a:lnTo>
                      <a:pt x="263" y="304"/>
                    </a:lnTo>
                    <a:lnTo>
                      <a:pt x="228" y="250"/>
                    </a:lnTo>
                    <a:lnTo>
                      <a:pt x="188" y="201"/>
                    </a:lnTo>
                    <a:lnTo>
                      <a:pt x="146" y="158"/>
                    </a:lnTo>
                    <a:lnTo>
                      <a:pt x="99" y="118"/>
                    </a:lnTo>
                    <a:lnTo>
                      <a:pt x="51" y="85"/>
                    </a:lnTo>
                    <a:lnTo>
                      <a:pt x="0" y="5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DC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8" name="Freeform 147"/>
              <p:cNvSpPr>
                <a:spLocks/>
              </p:cNvSpPr>
              <p:nvPr/>
            </p:nvSpPr>
            <p:spPr bwMode="auto">
              <a:xfrm>
                <a:off x="1312" y="1449"/>
                <a:ext cx="393" cy="446"/>
              </a:xfrm>
              <a:custGeom>
                <a:avLst/>
                <a:gdLst>
                  <a:gd name="T0" fmla="*/ 363 w 393"/>
                  <a:gd name="T1" fmla="*/ 28 h 891"/>
                  <a:gd name="T2" fmla="*/ 379 w 393"/>
                  <a:gd name="T3" fmla="*/ 26 h 891"/>
                  <a:gd name="T4" fmla="*/ 389 w 393"/>
                  <a:gd name="T5" fmla="*/ 24 h 891"/>
                  <a:gd name="T6" fmla="*/ 393 w 393"/>
                  <a:gd name="T7" fmla="*/ 22 h 891"/>
                  <a:gd name="T8" fmla="*/ 393 w 393"/>
                  <a:gd name="T9" fmla="*/ 20 h 891"/>
                  <a:gd name="T10" fmla="*/ 386 w 393"/>
                  <a:gd name="T11" fmla="*/ 18 h 891"/>
                  <a:gd name="T12" fmla="*/ 376 w 393"/>
                  <a:gd name="T13" fmla="*/ 16 h 891"/>
                  <a:gd name="T14" fmla="*/ 359 w 393"/>
                  <a:gd name="T15" fmla="*/ 14 h 891"/>
                  <a:gd name="T16" fmla="*/ 338 w 393"/>
                  <a:gd name="T17" fmla="*/ 12 h 891"/>
                  <a:gd name="T18" fmla="*/ 311 w 393"/>
                  <a:gd name="T19" fmla="*/ 10 h 891"/>
                  <a:gd name="T20" fmla="*/ 280 w 393"/>
                  <a:gd name="T21" fmla="*/ 8 h 891"/>
                  <a:gd name="T22" fmla="*/ 245 w 393"/>
                  <a:gd name="T23" fmla="*/ 6 h 891"/>
                  <a:gd name="T24" fmla="*/ 205 w 393"/>
                  <a:gd name="T25" fmla="*/ 5 h 891"/>
                  <a:gd name="T26" fmla="*/ 163 w 393"/>
                  <a:gd name="T27" fmla="*/ 4 h 891"/>
                  <a:gd name="T28" fmla="*/ 116 w 393"/>
                  <a:gd name="T29" fmla="*/ 2 h 891"/>
                  <a:gd name="T30" fmla="*/ 68 w 393"/>
                  <a:gd name="T31" fmla="*/ 1 h 891"/>
                  <a:gd name="T32" fmla="*/ 17 w 393"/>
                  <a:gd name="T33" fmla="*/ 0 h 891"/>
                  <a:gd name="T34" fmla="*/ 0 w 393"/>
                  <a:gd name="T35" fmla="*/ 2 h 891"/>
                  <a:gd name="T36" fmla="*/ 48 w 393"/>
                  <a:gd name="T37" fmla="*/ 3 h 891"/>
                  <a:gd name="T38" fmla="*/ 95 w 393"/>
                  <a:gd name="T39" fmla="*/ 4 h 891"/>
                  <a:gd name="T40" fmla="*/ 139 w 393"/>
                  <a:gd name="T41" fmla="*/ 5 h 891"/>
                  <a:gd name="T42" fmla="*/ 180 w 393"/>
                  <a:gd name="T43" fmla="*/ 7 h 891"/>
                  <a:gd name="T44" fmla="*/ 216 w 393"/>
                  <a:gd name="T45" fmla="*/ 8 h 891"/>
                  <a:gd name="T46" fmla="*/ 249 w 393"/>
                  <a:gd name="T47" fmla="*/ 10 h 891"/>
                  <a:gd name="T48" fmla="*/ 277 w 393"/>
                  <a:gd name="T49" fmla="*/ 12 h 891"/>
                  <a:gd name="T50" fmla="*/ 300 w 393"/>
                  <a:gd name="T51" fmla="*/ 14 h 891"/>
                  <a:gd name="T52" fmla="*/ 318 w 393"/>
                  <a:gd name="T53" fmla="*/ 16 h 891"/>
                  <a:gd name="T54" fmla="*/ 331 w 393"/>
                  <a:gd name="T55" fmla="*/ 18 h 891"/>
                  <a:gd name="T56" fmla="*/ 338 w 393"/>
                  <a:gd name="T57" fmla="*/ 20 h 891"/>
                  <a:gd name="T58" fmla="*/ 341 w 393"/>
                  <a:gd name="T59" fmla="*/ 22 h 891"/>
                  <a:gd name="T60" fmla="*/ 336 w 393"/>
                  <a:gd name="T61" fmla="*/ 24 h 891"/>
                  <a:gd name="T62" fmla="*/ 327 w 393"/>
                  <a:gd name="T63" fmla="*/ 26 h 891"/>
                  <a:gd name="T64" fmla="*/ 312 w 393"/>
                  <a:gd name="T65" fmla="*/ 28 h 891"/>
                  <a:gd name="T66" fmla="*/ 363 w 393"/>
                  <a:gd name="T67" fmla="*/ 28 h 8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3" h="891">
                    <a:moveTo>
                      <a:pt x="363" y="891"/>
                    </a:moveTo>
                    <a:lnTo>
                      <a:pt x="379" y="825"/>
                    </a:lnTo>
                    <a:lnTo>
                      <a:pt x="389" y="760"/>
                    </a:lnTo>
                    <a:lnTo>
                      <a:pt x="393" y="693"/>
                    </a:lnTo>
                    <a:lnTo>
                      <a:pt x="393" y="625"/>
                    </a:lnTo>
                    <a:lnTo>
                      <a:pt x="386" y="558"/>
                    </a:lnTo>
                    <a:lnTo>
                      <a:pt x="376" y="491"/>
                    </a:lnTo>
                    <a:lnTo>
                      <a:pt x="359" y="425"/>
                    </a:lnTo>
                    <a:lnTo>
                      <a:pt x="338" y="362"/>
                    </a:lnTo>
                    <a:lnTo>
                      <a:pt x="311" y="302"/>
                    </a:lnTo>
                    <a:lnTo>
                      <a:pt x="280" y="246"/>
                    </a:lnTo>
                    <a:lnTo>
                      <a:pt x="245" y="192"/>
                    </a:lnTo>
                    <a:lnTo>
                      <a:pt x="205" y="143"/>
                    </a:lnTo>
                    <a:lnTo>
                      <a:pt x="163" y="100"/>
                    </a:lnTo>
                    <a:lnTo>
                      <a:pt x="116" y="60"/>
                    </a:lnTo>
                    <a:lnTo>
                      <a:pt x="68" y="27"/>
                    </a:lnTo>
                    <a:lnTo>
                      <a:pt x="17" y="0"/>
                    </a:lnTo>
                    <a:lnTo>
                      <a:pt x="0" y="62"/>
                    </a:lnTo>
                    <a:lnTo>
                      <a:pt x="48" y="87"/>
                    </a:lnTo>
                    <a:lnTo>
                      <a:pt x="95" y="119"/>
                    </a:lnTo>
                    <a:lnTo>
                      <a:pt x="139" y="159"/>
                    </a:lnTo>
                    <a:lnTo>
                      <a:pt x="180" y="203"/>
                    </a:lnTo>
                    <a:lnTo>
                      <a:pt x="216" y="250"/>
                    </a:lnTo>
                    <a:lnTo>
                      <a:pt x="249" y="304"/>
                    </a:lnTo>
                    <a:lnTo>
                      <a:pt x="277" y="360"/>
                    </a:lnTo>
                    <a:lnTo>
                      <a:pt x="300" y="420"/>
                    </a:lnTo>
                    <a:lnTo>
                      <a:pt x="318" y="482"/>
                    </a:lnTo>
                    <a:lnTo>
                      <a:pt x="331" y="545"/>
                    </a:lnTo>
                    <a:lnTo>
                      <a:pt x="338" y="610"/>
                    </a:lnTo>
                    <a:lnTo>
                      <a:pt x="341" y="675"/>
                    </a:lnTo>
                    <a:lnTo>
                      <a:pt x="336" y="740"/>
                    </a:lnTo>
                    <a:lnTo>
                      <a:pt x="327" y="804"/>
                    </a:lnTo>
                    <a:lnTo>
                      <a:pt x="312" y="867"/>
                    </a:lnTo>
                    <a:lnTo>
                      <a:pt x="363" y="891"/>
                    </a:lnTo>
                    <a:close/>
                  </a:path>
                </a:pathLst>
              </a:custGeom>
              <a:solidFill>
                <a:srgbClr val="76C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99" name="Freeform 148"/>
              <p:cNvSpPr>
                <a:spLocks/>
              </p:cNvSpPr>
              <p:nvPr/>
            </p:nvSpPr>
            <p:spPr bwMode="auto">
              <a:xfrm>
                <a:off x="1292" y="1480"/>
                <a:ext cx="361" cy="403"/>
              </a:xfrm>
              <a:custGeom>
                <a:avLst/>
                <a:gdLst>
                  <a:gd name="T0" fmla="*/ 20 w 361"/>
                  <a:gd name="T1" fmla="*/ 0 h 805"/>
                  <a:gd name="T2" fmla="*/ 68 w 361"/>
                  <a:gd name="T3" fmla="*/ 1 h 805"/>
                  <a:gd name="T4" fmla="*/ 115 w 361"/>
                  <a:gd name="T5" fmla="*/ 2 h 805"/>
                  <a:gd name="T6" fmla="*/ 159 w 361"/>
                  <a:gd name="T7" fmla="*/ 4 h 805"/>
                  <a:gd name="T8" fmla="*/ 200 w 361"/>
                  <a:gd name="T9" fmla="*/ 5 h 805"/>
                  <a:gd name="T10" fmla="*/ 236 w 361"/>
                  <a:gd name="T11" fmla="*/ 6 h 805"/>
                  <a:gd name="T12" fmla="*/ 269 w 361"/>
                  <a:gd name="T13" fmla="*/ 8 h 805"/>
                  <a:gd name="T14" fmla="*/ 297 w 361"/>
                  <a:gd name="T15" fmla="*/ 10 h 805"/>
                  <a:gd name="T16" fmla="*/ 320 w 361"/>
                  <a:gd name="T17" fmla="*/ 12 h 805"/>
                  <a:gd name="T18" fmla="*/ 338 w 361"/>
                  <a:gd name="T19" fmla="*/ 14 h 805"/>
                  <a:gd name="T20" fmla="*/ 351 w 361"/>
                  <a:gd name="T21" fmla="*/ 16 h 805"/>
                  <a:gd name="T22" fmla="*/ 358 w 361"/>
                  <a:gd name="T23" fmla="*/ 18 h 805"/>
                  <a:gd name="T24" fmla="*/ 361 w 361"/>
                  <a:gd name="T25" fmla="*/ 20 h 805"/>
                  <a:gd name="T26" fmla="*/ 356 w 361"/>
                  <a:gd name="T27" fmla="*/ 22 h 805"/>
                  <a:gd name="T28" fmla="*/ 347 w 361"/>
                  <a:gd name="T29" fmla="*/ 24 h 805"/>
                  <a:gd name="T30" fmla="*/ 332 w 361"/>
                  <a:gd name="T31" fmla="*/ 26 h 805"/>
                  <a:gd name="T32" fmla="*/ 279 w 361"/>
                  <a:gd name="T33" fmla="*/ 25 h 805"/>
                  <a:gd name="T34" fmla="*/ 291 w 361"/>
                  <a:gd name="T35" fmla="*/ 23 h 805"/>
                  <a:gd name="T36" fmla="*/ 300 w 361"/>
                  <a:gd name="T37" fmla="*/ 21 h 805"/>
                  <a:gd name="T38" fmla="*/ 303 w 361"/>
                  <a:gd name="T39" fmla="*/ 20 h 805"/>
                  <a:gd name="T40" fmla="*/ 301 w 361"/>
                  <a:gd name="T41" fmla="*/ 18 h 805"/>
                  <a:gd name="T42" fmla="*/ 296 w 361"/>
                  <a:gd name="T43" fmla="*/ 16 h 805"/>
                  <a:gd name="T44" fmla="*/ 284 w 361"/>
                  <a:gd name="T45" fmla="*/ 14 h 805"/>
                  <a:gd name="T46" fmla="*/ 267 w 361"/>
                  <a:gd name="T47" fmla="*/ 12 h 805"/>
                  <a:gd name="T48" fmla="*/ 248 w 361"/>
                  <a:gd name="T49" fmla="*/ 11 h 805"/>
                  <a:gd name="T50" fmla="*/ 222 w 361"/>
                  <a:gd name="T51" fmla="*/ 9 h 805"/>
                  <a:gd name="T52" fmla="*/ 194 w 361"/>
                  <a:gd name="T53" fmla="*/ 8 h 805"/>
                  <a:gd name="T54" fmla="*/ 161 w 361"/>
                  <a:gd name="T55" fmla="*/ 6 h 805"/>
                  <a:gd name="T56" fmla="*/ 125 w 361"/>
                  <a:gd name="T57" fmla="*/ 5 h 805"/>
                  <a:gd name="T58" fmla="*/ 86 w 361"/>
                  <a:gd name="T59" fmla="*/ 4 h 805"/>
                  <a:gd name="T60" fmla="*/ 44 w 361"/>
                  <a:gd name="T61" fmla="*/ 3 h 805"/>
                  <a:gd name="T62" fmla="*/ 0 w 361"/>
                  <a:gd name="T63" fmla="*/ 3 h 805"/>
                  <a:gd name="T64" fmla="*/ 20 w 361"/>
                  <a:gd name="T65" fmla="*/ 0 h 8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1" h="805">
                    <a:moveTo>
                      <a:pt x="20" y="0"/>
                    </a:moveTo>
                    <a:lnTo>
                      <a:pt x="68" y="25"/>
                    </a:lnTo>
                    <a:lnTo>
                      <a:pt x="115" y="57"/>
                    </a:lnTo>
                    <a:lnTo>
                      <a:pt x="159" y="97"/>
                    </a:lnTo>
                    <a:lnTo>
                      <a:pt x="200" y="141"/>
                    </a:lnTo>
                    <a:lnTo>
                      <a:pt x="236" y="188"/>
                    </a:lnTo>
                    <a:lnTo>
                      <a:pt x="269" y="242"/>
                    </a:lnTo>
                    <a:lnTo>
                      <a:pt x="297" y="298"/>
                    </a:lnTo>
                    <a:lnTo>
                      <a:pt x="320" y="358"/>
                    </a:lnTo>
                    <a:lnTo>
                      <a:pt x="338" y="420"/>
                    </a:lnTo>
                    <a:lnTo>
                      <a:pt x="351" y="483"/>
                    </a:lnTo>
                    <a:lnTo>
                      <a:pt x="358" y="548"/>
                    </a:lnTo>
                    <a:lnTo>
                      <a:pt x="361" y="613"/>
                    </a:lnTo>
                    <a:lnTo>
                      <a:pt x="356" y="678"/>
                    </a:lnTo>
                    <a:lnTo>
                      <a:pt x="347" y="742"/>
                    </a:lnTo>
                    <a:lnTo>
                      <a:pt x="332" y="805"/>
                    </a:lnTo>
                    <a:lnTo>
                      <a:pt x="279" y="780"/>
                    </a:lnTo>
                    <a:lnTo>
                      <a:pt x="291" y="724"/>
                    </a:lnTo>
                    <a:lnTo>
                      <a:pt x="300" y="668"/>
                    </a:lnTo>
                    <a:lnTo>
                      <a:pt x="303" y="610"/>
                    </a:lnTo>
                    <a:lnTo>
                      <a:pt x="301" y="552"/>
                    </a:lnTo>
                    <a:lnTo>
                      <a:pt x="296" y="494"/>
                    </a:lnTo>
                    <a:lnTo>
                      <a:pt x="284" y="438"/>
                    </a:lnTo>
                    <a:lnTo>
                      <a:pt x="267" y="383"/>
                    </a:lnTo>
                    <a:lnTo>
                      <a:pt x="248" y="331"/>
                    </a:lnTo>
                    <a:lnTo>
                      <a:pt x="222" y="280"/>
                    </a:lnTo>
                    <a:lnTo>
                      <a:pt x="194" y="233"/>
                    </a:lnTo>
                    <a:lnTo>
                      <a:pt x="161" y="190"/>
                    </a:lnTo>
                    <a:lnTo>
                      <a:pt x="125" y="152"/>
                    </a:lnTo>
                    <a:lnTo>
                      <a:pt x="86" y="117"/>
                    </a:lnTo>
                    <a:lnTo>
                      <a:pt x="44" y="88"/>
                    </a:lnTo>
                    <a:lnTo>
                      <a:pt x="0" y="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ED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0" name="Freeform 149"/>
              <p:cNvSpPr>
                <a:spLocks/>
              </p:cNvSpPr>
              <p:nvPr/>
            </p:nvSpPr>
            <p:spPr bwMode="auto">
              <a:xfrm>
                <a:off x="1272" y="1513"/>
                <a:ext cx="323" cy="357"/>
              </a:xfrm>
              <a:custGeom>
                <a:avLst/>
                <a:gdLst>
                  <a:gd name="T0" fmla="*/ 299 w 323"/>
                  <a:gd name="T1" fmla="*/ 22 h 715"/>
                  <a:gd name="T2" fmla="*/ 311 w 323"/>
                  <a:gd name="T3" fmla="*/ 20 h 715"/>
                  <a:gd name="T4" fmla="*/ 320 w 323"/>
                  <a:gd name="T5" fmla="*/ 18 h 715"/>
                  <a:gd name="T6" fmla="*/ 323 w 323"/>
                  <a:gd name="T7" fmla="*/ 17 h 715"/>
                  <a:gd name="T8" fmla="*/ 321 w 323"/>
                  <a:gd name="T9" fmla="*/ 15 h 715"/>
                  <a:gd name="T10" fmla="*/ 316 w 323"/>
                  <a:gd name="T11" fmla="*/ 13 h 715"/>
                  <a:gd name="T12" fmla="*/ 304 w 323"/>
                  <a:gd name="T13" fmla="*/ 11 h 715"/>
                  <a:gd name="T14" fmla="*/ 287 w 323"/>
                  <a:gd name="T15" fmla="*/ 9 h 715"/>
                  <a:gd name="T16" fmla="*/ 268 w 323"/>
                  <a:gd name="T17" fmla="*/ 8 h 715"/>
                  <a:gd name="T18" fmla="*/ 242 w 323"/>
                  <a:gd name="T19" fmla="*/ 6 h 715"/>
                  <a:gd name="T20" fmla="*/ 214 w 323"/>
                  <a:gd name="T21" fmla="*/ 5 h 715"/>
                  <a:gd name="T22" fmla="*/ 181 w 323"/>
                  <a:gd name="T23" fmla="*/ 3 h 715"/>
                  <a:gd name="T24" fmla="*/ 145 w 323"/>
                  <a:gd name="T25" fmla="*/ 2 h 715"/>
                  <a:gd name="T26" fmla="*/ 106 w 323"/>
                  <a:gd name="T27" fmla="*/ 1 h 715"/>
                  <a:gd name="T28" fmla="*/ 64 w 323"/>
                  <a:gd name="T29" fmla="*/ 0 h 715"/>
                  <a:gd name="T30" fmla="*/ 20 w 323"/>
                  <a:gd name="T31" fmla="*/ 0 h 715"/>
                  <a:gd name="T32" fmla="*/ 0 w 323"/>
                  <a:gd name="T33" fmla="*/ 2 h 715"/>
                  <a:gd name="T34" fmla="*/ 41 w 323"/>
                  <a:gd name="T35" fmla="*/ 2 h 715"/>
                  <a:gd name="T36" fmla="*/ 80 w 323"/>
                  <a:gd name="T37" fmla="*/ 3 h 715"/>
                  <a:gd name="T38" fmla="*/ 115 w 323"/>
                  <a:gd name="T39" fmla="*/ 4 h 715"/>
                  <a:gd name="T40" fmla="*/ 147 w 323"/>
                  <a:gd name="T41" fmla="*/ 5 h 715"/>
                  <a:gd name="T42" fmla="*/ 177 w 323"/>
                  <a:gd name="T43" fmla="*/ 7 h 715"/>
                  <a:gd name="T44" fmla="*/ 201 w 323"/>
                  <a:gd name="T45" fmla="*/ 8 h 715"/>
                  <a:gd name="T46" fmla="*/ 222 w 323"/>
                  <a:gd name="T47" fmla="*/ 10 h 715"/>
                  <a:gd name="T48" fmla="*/ 239 w 323"/>
                  <a:gd name="T49" fmla="*/ 11 h 715"/>
                  <a:gd name="T50" fmla="*/ 252 w 323"/>
                  <a:gd name="T51" fmla="*/ 13 h 715"/>
                  <a:gd name="T52" fmla="*/ 259 w 323"/>
                  <a:gd name="T53" fmla="*/ 14 h 715"/>
                  <a:gd name="T54" fmla="*/ 262 w 323"/>
                  <a:gd name="T55" fmla="*/ 16 h 715"/>
                  <a:gd name="T56" fmla="*/ 259 w 323"/>
                  <a:gd name="T57" fmla="*/ 18 h 715"/>
                  <a:gd name="T58" fmla="*/ 252 w 323"/>
                  <a:gd name="T59" fmla="*/ 19 h 715"/>
                  <a:gd name="T60" fmla="*/ 241 w 323"/>
                  <a:gd name="T61" fmla="*/ 21 h 715"/>
                  <a:gd name="T62" fmla="*/ 299 w 323"/>
                  <a:gd name="T63" fmla="*/ 22 h 7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3" h="715">
                    <a:moveTo>
                      <a:pt x="299" y="715"/>
                    </a:moveTo>
                    <a:lnTo>
                      <a:pt x="311" y="659"/>
                    </a:lnTo>
                    <a:lnTo>
                      <a:pt x="320" y="603"/>
                    </a:lnTo>
                    <a:lnTo>
                      <a:pt x="323" y="545"/>
                    </a:lnTo>
                    <a:lnTo>
                      <a:pt x="321" y="487"/>
                    </a:lnTo>
                    <a:lnTo>
                      <a:pt x="316" y="429"/>
                    </a:lnTo>
                    <a:lnTo>
                      <a:pt x="304" y="373"/>
                    </a:lnTo>
                    <a:lnTo>
                      <a:pt x="287" y="318"/>
                    </a:lnTo>
                    <a:lnTo>
                      <a:pt x="268" y="266"/>
                    </a:lnTo>
                    <a:lnTo>
                      <a:pt x="242" y="215"/>
                    </a:lnTo>
                    <a:lnTo>
                      <a:pt x="214" y="168"/>
                    </a:lnTo>
                    <a:lnTo>
                      <a:pt x="181" y="125"/>
                    </a:lnTo>
                    <a:lnTo>
                      <a:pt x="145" y="87"/>
                    </a:lnTo>
                    <a:lnTo>
                      <a:pt x="106" y="52"/>
                    </a:lnTo>
                    <a:lnTo>
                      <a:pt x="64" y="23"/>
                    </a:lnTo>
                    <a:lnTo>
                      <a:pt x="20" y="0"/>
                    </a:lnTo>
                    <a:lnTo>
                      <a:pt x="0" y="70"/>
                    </a:lnTo>
                    <a:lnTo>
                      <a:pt x="41" y="92"/>
                    </a:lnTo>
                    <a:lnTo>
                      <a:pt x="80" y="119"/>
                    </a:lnTo>
                    <a:lnTo>
                      <a:pt x="115" y="152"/>
                    </a:lnTo>
                    <a:lnTo>
                      <a:pt x="147" y="188"/>
                    </a:lnTo>
                    <a:lnTo>
                      <a:pt x="177" y="230"/>
                    </a:lnTo>
                    <a:lnTo>
                      <a:pt x="201" y="275"/>
                    </a:lnTo>
                    <a:lnTo>
                      <a:pt x="222" y="322"/>
                    </a:lnTo>
                    <a:lnTo>
                      <a:pt x="239" y="373"/>
                    </a:lnTo>
                    <a:lnTo>
                      <a:pt x="252" y="423"/>
                    </a:lnTo>
                    <a:lnTo>
                      <a:pt x="259" y="478"/>
                    </a:lnTo>
                    <a:lnTo>
                      <a:pt x="262" y="530"/>
                    </a:lnTo>
                    <a:lnTo>
                      <a:pt x="259" y="584"/>
                    </a:lnTo>
                    <a:lnTo>
                      <a:pt x="252" y="637"/>
                    </a:lnTo>
                    <a:lnTo>
                      <a:pt x="241" y="688"/>
                    </a:lnTo>
                    <a:lnTo>
                      <a:pt x="299" y="715"/>
                    </a:lnTo>
                    <a:close/>
                  </a:path>
                </a:pathLst>
              </a:custGeom>
              <a:solidFill>
                <a:srgbClr val="86D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1" name="Freeform 150"/>
              <p:cNvSpPr>
                <a:spLocks/>
              </p:cNvSpPr>
              <p:nvPr/>
            </p:nvSpPr>
            <p:spPr bwMode="auto">
              <a:xfrm>
                <a:off x="1251" y="1548"/>
                <a:ext cx="283" cy="309"/>
              </a:xfrm>
              <a:custGeom>
                <a:avLst/>
                <a:gdLst>
                  <a:gd name="T0" fmla="*/ 21 w 283"/>
                  <a:gd name="T1" fmla="*/ 0 h 618"/>
                  <a:gd name="T2" fmla="*/ 62 w 283"/>
                  <a:gd name="T3" fmla="*/ 1 h 618"/>
                  <a:gd name="T4" fmla="*/ 101 w 283"/>
                  <a:gd name="T5" fmla="*/ 2 h 618"/>
                  <a:gd name="T6" fmla="*/ 136 w 283"/>
                  <a:gd name="T7" fmla="*/ 3 h 618"/>
                  <a:gd name="T8" fmla="*/ 168 w 283"/>
                  <a:gd name="T9" fmla="*/ 4 h 618"/>
                  <a:gd name="T10" fmla="*/ 198 w 283"/>
                  <a:gd name="T11" fmla="*/ 5 h 618"/>
                  <a:gd name="T12" fmla="*/ 222 w 283"/>
                  <a:gd name="T13" fmla="*/ 7 h 618"/>
                  <a:gd name="T14" fmla="*/ 243 w 283"/>
                  <a:gd name="T15" fmla="*/ 8 h 618"/>
                  <a:gd name="T16" fmla="*/ 260 w 283"/>
                  <a:gd name="T17" fmla="*/ 10 h 618"/>
                  <a:gd name="T18" fmla="*/ 273 w 283"/>
                  <a:gd name="T19" fmla="*/ 12 h 618"/>
                  <a:gd name="T20" fmla="*/ 280 w 283"/>
                  <a:gd name="T21" fmla="*/ 13 h 618"/>
                  <a:gd name="T22" fmla="*/ 283 w 283"/>
                  <a:gd name="T23" fmla="*/ 15 h 618"/>
                  <a:gd name="T24" fmla="*/ 280 w 283"/>
                  <a:gd name="T25" fmla="*/ 17 h 618"/>
                  <a:gd name="T26" fmla="*/ 273 w 283"/>
                  <a:gd name="T27" fmla="*/ 18 h 618"/>
                  <a:gd name="T28" fmla="*/ 262 w 283"/>
                  <a:gd name="T29" fmla="*/ 20 h 618"/>
                  <a:gd name="T30" fmla="*/ 200 w 283"/>
                  <a:gd name="T31" fmla="*/ 19 h 618"/>
                  <a:gd name="T32" fmla="*/ 211 w 283"/>
                  <a:gd name="T33" fmla="*/ 17 h 618"/>
                  <a:gd name="T34" fmla="*/ 217 w 283"/>
                  <a:gd name="T35" fmla="*/ 16 h 618"/>
                  <a:gd name="T36" fmla="*/ 217 w 283"/>
                  <a:gd name="T37" fmla="*/ 14 h 618"/>
                  <a:gd name="T38" fmla="*/ 211 w 283"/>
                  <a:gd name="T39" fmla="*/ 12 h 618"/>
                  <a:gd name="T40" fmla="*/ 201 w 283"/>
                  <a:gd name="T41" fmla="*/ 11 h 618"/>
                  <a:gd name="T42" fmla="*/ 185 w 283"/>
                  <a:gd name="T43" fmla="*/ 9 h 618"/>
                  <a:gd name="T44" fmla="*/ 164 w 283"/>
                  <a:gd name="T45" fmla="*/ 8 h 618"/>
                  <a:gd name="T46" fmla="*/ 139 w 283"/>
                  <a:gd name="T47" fmla="*/ 7 h 618"/>
                  <a:gd name="T48" fmla="*/ 109 w 283"/>
                  <a:gd name="T49" fmla="*/ 5 h 618"/>
                  <a:gd name="T50" fmla="*/ 75 w 283"/>
                  <a:gd name="T51" fmla="*/ 4 h 618"/>
                  <a:gd name="T52" fmla="*/ 38 w 283"/>
                  <a:gd name="T53" fmla="*/ 4 h 618"/>
                  <a:gd name="T54" fmla="*/ 0 w 283"/>
                  <a:gd name="T55" fmla="*/ 3 h 618"/>
                  <a:gd name="T56" fmla="*/ 21 w 283"/>
                  <a:gd name="T57" fmla="*/ 0 h 6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3" h="618">
                    <a:moveTo>
                      <a:pt x="21" y="0"/>
                    </a:moveTo>
                    <a:lnTo>
                      <a:pt x="62" y="22"/>
                    </a:lnTo>
                    <a:lnTo>
                      <a:pt x="101" y="49"/>
                    </a:lnTo>
                    <a:lnTo>
                      <a:pt x="136" y="82"/>
                    </a:lnTo>
                    <a:lnTo>
                      <a:pt x="168" y="118"/>
                    </a:lnTo>
                    <a:lnTo>
                      <a:pt x="198" y="160"/>
                    </a:lnTo>
                    <a:lnTo>
                      <a:pt x="222" y="205"/>
                    </a:lnTo>
                    <a:lnTo>
                      <a:pt x="243" y="252"/>
                    </a:lnTo>
                    <a:lnTo>
                      <a:pt x="260" y="303"/>
                    </a:lnTo>
                    <a:lnTo>
                      <a:pt x="273" y="353"/>
                    </a:lnTo>
                    <a:lnTo>
                      <a:pt x="280" y="408"/>
                    </a:lnTo>
                    <a:lnTo>
                      <a:pt x="283" y="460"/>
                    </a:lnTo>
                    <a:lnTo>
                      <a:pt x="280" y="514"/>
                    </a:lnTo>
                    <a:lnTo>
                      <a:pt x="273" y="567"/>
                    </a:lnTo>
                    <a:lnTo>
                      <a:pt x="262" y="618"/>
                    </a:lnTo>
                    <a:lnTo>
                      <a:pt x="200" y="589"/>
                    </a:lnTo>
                    <a:lnTo>
                      <a:pt x="211" y="540"/>
                    </a:lnTo>
                    <a:lnTo>
                      <a:pt x="217" y="487"/>
                    </a:lnTo>
                    <a:lnTo>
                      <a:pt x="217" y="437"/>
                    </a:lnTo>
                    <a:lnTo>
                      <a:pt x="211" y="384"/>
                    </a:lnTo>
                    <a:lnTo>
                      <a:pt x="201" y="333"/>
                    </a:lnTo>
                    <a:lnTo>
                      <a:pt x="185" y="285"/>
                    </a:lnTo>
                    <a:lnTo>
                      <a:pt x="164" y="239"/>
                    </a:lnTo>
                    <a:lnTo>
                      <a:pt x="139" y="196"/>
                    </a:lnTo>
                    <a:lnTo>
                      <a:pt x="109" y="158"/>
                    </a:lnTo>
                    <a:lnTo>
                      <a:pt x="75" y="125"/>
                    </a:lnTo>
                    <a:lnTo>
                      <a:pt x="38" y="98"/>
                    </a:lnTo>
                    <a:lnTo>
                      <a:pt x="0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E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2" name="Freeform 151"/>
              <p:cNvSpPr>
                <a:spLocks/>
              </p:cNvSpPr>
              <p:nvPr/>
            </p:nvSpPr>
            <p:spPr bwMode="auto">
              <a:xfrm>
                <a:off x="1229" y="1586"/>
                <a:ext cx="239" cy="256"/>
              </a:xfrm>
              <a:custGeom>
                <a:avLst/>
                <a:gdLst>
                  <a:gd name="T0" fmla="*/ 222 w 239"/>
                  <a:gd name="T1" fmla="*/ 16 h 513"/>
                  <a:gd name="T2" fmla="*/ 233 w 239"/>
                  <a:gd name="T3" fmla="*/ 14 h 513"/>
                  <a:gd name="T4" fmla="*/ 239 w 239"/>
                  <a:gd name="T5" fmla="*/ 12 h 513"/>
                  <a:gd name="T6" fmla="*/ 239 w 239"/>
                  <a:gd name="T7" fmla="*/ 11 h 513"/>
                  <a:gd name="T8" fmla="*/ 233 w 239"/>
                  <a:gd name="T9" fmla="*/ 9 h 513"/>
                  <a:gd name="T10" fmla="*/ 223 w 239"/>
                  <a:gd name="T11" fmla="*/ 8 h 513"/>
                  <a:gd name="T12" fmla="*/ 207 w 239"/>
                  <a:gd name="T13" fmla="*/ 6 h 513"/>
                  <a:gd name="T14" fmla="*/ 186 w 239"/>
                  <a:gd name="T15" fmla="*/ 5 h 513"/>
                  <a:gd name="T16" fmla="*/ 161 w 239"/>
                  <a:gd name="T17" fmla="*/ 3 h 513"/>
                  <a:gd name="T18" fmla="*/ 131 w 239"/>
                  <a:gd name="T19" fmla="*/ 2 h 513"/>
                  <a:gd name="T20" fmla="*/ 97 w 239"/>
                  <a:gd name="T21" fmla="*/ 1 h 513"/>
                  <a:gd name="T22" fmla="*/ 60 w 239"/>
                  <a:gd name="T23" fmla="*/ 0 h 513"/>
                  <a:gd name="T24" fmla="*/ 22 w 239"/>
                  <a:gd name="T25" fmla="*/ 0 h 513"/>
                  <a:gd name="T26" fmla="*/ 0 w 239"/>
                  <a:gd name="T27" fmla="*/ 2 h 513"/>
                  <a:gd name="T28" fmla="*/ 32 w 239"/>
                  <a:gd name="T29" fmla="*/ 3 h 513"/>
                  <a:gd name="T30" fmla="*/ 63 w 239"/>
                  <a:gd name="T31" fmla="*/ 3 h 513"/>
                  <a:gd name="T32" fmla="*/ 90 w 239"/>
                  <a:gd name="T33" fmla="*/ 4 h 513"/>
                  <a:gd name="T34" fmla="*/ 114 w 239"/>
                  <a:gd name="T35" fmla="*/ 5 h 513"/>
                  <a:gd name="T36" fmla="*/ 135 w 239"/>
                  <a:gd name="T37" fmla="*/ 7 h 513"/>
                  <a:gd name="T38" fmla="*/ 151 w 239"/>
                  <a:gd name="T39" fmla="*/ 8 h 513"/>
                  <a:gd name="T40" fmla="*/ 161 w 239"/>
                  <a:gd name="T41" fmla="*/ 9 h 513"/>
                  <a:gd name="T42" fmla="*/ 168 w 239"/>
                  <a:gd name="T43" fmla="*/ 11 h 513"/>
                  <a:gd name="T44" fmla="*/ 168 w 239"/>
                  <a:gd name="T45" fmla="*/ 12 h 513"/>
                  <a:gd name="T46" fmla="*/ 164 w 239"/>
                  <a:gd name="T47" fmla="*/ 13 h 513"/>
                  <a:gd name="T48" fmla="*/ 155 w 239"/>
                  <a:gd name="T49" fmla="*/ 15 h 513"/>
                  <a:gd name="T50" fmla="*/ 222 w 239"/>
                  <a:gd name="T51" fmla="*/ 16 h 5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9" h="513">
                    <a:moveTo>
                      <a:pt x="222" y="513"/>
                    </a:moveTo>
                    <a:lnTo>
                      <a:pt x="233" y="464"/>
                    </a:lnTo>
                    <a:lnTo>
                      <a:pt x="239" y="411"/>
                    </a:lnTo>
                    <a:lnTo>
                      <a:pt x="239" y="361"/>
                    </a:lnTo>
                    <a:lnTo>
                      <a:pt x="233" y="308"/>
                    </a:lnTo>
                    <a:lnTo>
                      <a:pt x="223" y="257"/>
                    </a:lnTo>
                    <a:lnTo>
                      <a:pt x="207" y="209"/>
                    </a:lnTo>
                    <a:lnTo>
                      <a:pt x="186" y="163"/>
                    </a:lnTo>
                    <a:lnTo>
                      <a:pt x="161" y="120"/>
                    </a:lnTo>
                    <a:lnTo>
                      <a:pt x="131" y="82"/>
                    </a:lnTo>
                    <a:lnTo>
                      <a:pt x="97" y="49"/>
                    </a:lnTo>
                    <a:lnTo>
                      <a:pt x="60" y="22"/>
                    </a:lnTo>
                    <a:lnTo>
                      <a:pt x="22" y="0"/>
                    </a:lnTo>
                    <a:lnTo>
                      <a:pt x="0" y="82"/>
                    </a:lnTo>
                    <a:lnTo>
                      <a:pt x="32" y="100"/>
                    </a:lnTo>
                    <a:lnTo>
                      <a:pt x="63" y="123"/>
                    </a:lnTo>
                    <a:lnTo>
                      <a:pt x="90" y="154"/>
                    </a:lnTo>
                    <a:lnTo>
                      <a:pt x="114" y="187"/>
                    </a:lnTo>
                    <a:lnTo>
                      <a:pt x="135" y="225"/>
                    </a:lnTo>
                    <a:lnTo>
                      <a:pt x="151" y="265"/>
                    </a:lnTo>
                    <a:lnTo>
                      <a:pt x="161" y="308"/>
                    </a:lnTo>
                    <a:lnTo>
                      <a:pt x="168" y="352"/>
                    </a:lnTo>
                    <a:lnTo>
                      <a:pt x="168" y="395"/>
                    </a:lnTo>
                    <a:lnTo>
                      <a:pt x="164" y="438"/>
                    </a:lnTo>
                    <a:lnTo>
                      <a:pt x="155" y="482"/>
                    </a:lnTo>
                    <a:lnTo>
                      <a:pt x="222" y="513"/>
                    </a:lnTo>
                    <a:close/>
                  </a:path>
                </a:pathLst>
              </a:custGeom>
              <a:solidFill>
                <a:srgbClr val="96E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3" name="Freeform 152"/>
              <p:cNvSpPr>
                <a:spLocks/>
              </p:cNvSpPr>
              <p:nvPr/>
            </p:nvSpPr>
            <p:spPr bwMode="auto">
              <a:xfrm>
                <a:off x="1203" y="1627"/>
                <a:ext cx="194" cy="200"/>
              </a:xfrm>
              <a:custGeom>
                <a:avLst/>
                <a:gdLst>
                  <a:gd name="T0" fmla="*/ 26 w 194"/>
                  <a:gd name="T1" fmla="*/ 0 h 400"/>
                  <a:gd name="T2" fmla="*/ 58 w 194"/>
                  <a:gd name="T3" fmla="*/ 1 h 400"/>
                  <a:gd name="T4" fmla="*/ 89 w 194"/>
                  <a:gd name="T5" fmla="*/ 2 h 400"/>
                  <a:gd name="T6" fmla="*/ 116 w 194"/>
                  <a:gd name="T7" fmla="*/ 3 h 400"/>
                  <a:gd name="T8" fmla="*/ 140 w 194"/>
                  <a:gd name="T9" fmla="*/ 4 h 400"/>
                  <a:gd name="T10" fmla="*/ 161 w 194"/>
                  <a:gd name="T11" fmla="*/ 5 h 400"/>
                  <a:gd name="T12" fmla="*/ 177 w 194"/>
                  <a:gd name="T13" fmla="*/ 6 h 400"/>
                  <a:gd name="T14" fmla="*/ 187 w 194"/>
                  <a:gd name="T15" fmla="*/ 8 h 400"/>
                  <a:gd name="T16" fmla="*/ 194 w 194"/>
                  <a:gd name="T17" fmla="*/ 9 h 400"/>
                  <a:gd name="T18" fmla="*/ 194 w 194"/>
                  <a:gd name="T19" fmla="*/ 10 h 400"/>
                  <a:gd name="T20" fmla="*/ 190 w 194"/>
                  <a:gd name="T21" fmla="*/ 12 h 400"/>
                  <a:gd name="T22" fmla="*/ 181 w 194"/>
                  <a:gd name="T23" fmla="*/ 13 h 400"/>
                  <a:gd name="T24" fmla="*/ 108 w 194"/>
                  <a:gd name="T25" fmla="*/ 12 h 400"/>
                  <a:gd name="T26" fmla="*/ 116 w 194"/>
                  <a:gd name="T27" fmla="*/ 11 h 400"/>
                  <a:gd name="T28" fmla="*/ 118 w 194"/>
                  <a:gd name="T29" fmla="*/ 10 h 400"/>
                  <a:gd name="T30" fmla="*/ 115 w 194"/>
                  <a:gd name="T31" fmla="*/ 8 h 400"/>
                  <a:gd name="T32" fmla="*/ 106 w 194"/>
                  <a:gd name="T33" fmla="*/ 7 h 400"/>
                  <a:gd name="T34" fmla="*/ 93 w 194"/>
                  <a:gd name="T35" fmla="*/ 6 h 400"/>
                  <a:gd name="T36" fmla="*/ 75 w 194"/>
                  <a:gd name="T37" fmla="*/ 5 h 400"/>
                  <a:gd name="T38" fmla="*/ 52 w 194"/>
                  <a:gd name="T39" fmla="*/ 4 h 400"/>
                  <a:gd name="T40" fmla="*/ 28 w 194"/>
                  <a:gd name="T41" fmla="*/ 4 h 400"/>
                  <a:gd name="T42" fmla="*/ 0 w 194"/>
                  <a:gd name="T43" fmla="*/ 3 h 400"/>
                  <a:gd name="T44" fmla="*/ 26 w 194"/>
                  <a:gd name="T45" fmla="*/ 0 h 4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4" h="400">
                    <a:moveTo>
                      <a:pt x="26" y="0"/>
                    </a:moveTo>
                    <a:lnTo>
                      <a:pt x="58" y="18"/>
                    </a:lnTo>
                    <a:lnTo>
                      <a:pt x="89" y="41"/>
                    </a:lnTo>
                    <a:lnTo>
                      <a:pt x="116" y="72"/>
                    </a:lnTo>
                    <a:lnTo>
                      <a:pt x="140" y="105"/>
                    </a:lnTo>
                    <a:lnTo>
                      <a:pt x="161" y="143"/>
                    </a:lnTo>
                    <a:lnTo>
                      <a:pt x="177" y="183"/>
                    </a:lnTo>
                    <a:lnTo>
                      <a:pt x="187" y="226"/>
                    </a:lnTo>
                    <a:lnTo>
                      <a:pt x="194" y="270"/>
                    </a:lnTo>
                    <a:lnTo>
                      <a:pt x="194" y="313"/>
                    </a:lnTo>
                    <a:lnTo>
                      <a:pt x="190" y="356"/>
                    </a:lnTo>
                    <a:lnTo>
                      <a:pt x="181" y="400"/>
                    </a:lnTo>
                    <a:lnTo>
                      <a:pt x="108" y="365"/>
                    </a:lnTo>
                    <a:lnTo>
                      <a:pt x="116" y="329"/>
                    </a:lnTo>
                    <a:lnTo>
                      <a:pt x="118" y="291"/>
                    </a:lnTo>
                    <a:lnTo>
                      <a:pt x="115" y="255"/>
                    </a:lnTo>
                    <a:lnTo>
                      <a:pt x="106" y="219"/>
                    </a:lnTo>
                    <a:lnTo>
                      <a:pt x="93" y="184"/>
                    </a:lnTo>
                    <a:lnTo>
                      <a:pt x="75" y="154"/>
                    </a:lnTo>
                    <a:lnTo>
                      <a:pt x="52" y="127"/>
                    </a:lnTo>
                    <a:lnTo>
                      <a:pt x="28" y="103"/>
                    </a:lnTo>
                    <a:lnTo>
                      <a:pt x="0" y="8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FE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4" name="Freeform 153"/>
              <p:cNvSpPr>
                <a:spLocks/>
              </p:cNvSpPr>
              <p:nvPr/>
            </p:nvSpPr>
            <p:spPr bwMode="auto">
              <a:xfrm>
                <a:off x="1176" y="1670"/>
                <a:ext cx="145" cy="140"/>
              </a:xfrm>
              <a:custGeom>
                <a:avLst/>
                <a:gdLst>
                  <a:gd name="T0" fmla="*/ 135 w 145"/>
                  <a:gd name="T1" fmla="*/ 9 h 278"/>
                  <a:gd name="T2" fmla="*/ 143 w 145"/>
                  <a:gd name="T3" fmla="*/ 8 h 278"/>
                  <a:gd name="T4" fmla="*/ 145 w 145"/>
                  <a:gd name="T5" fmla="*/ 7 h 278"/>
                  <a:gd name="T6" fmla="*/ 142 w 145"/>
                  <a:gd name="T7" fmla="*/ 6 h 278"/>
                  <a:gd name="T8" fmla="*/ 133 w 145"/>
                  <a:gd name="T9" fmla="*/ 5 h 278"/>
                  <a:gd name="T10" fmla="*/ 120 w 145"/>
                  <a:gd name="T11" fmla="*/ 4 h 278"/>
                  <a:gd name="T12" fmla="*/ 102 w 145"/>
                  <a:gd name="T13" fmla="*/ 3 h 278"/>
                  <a:gd name="T14" fmla="*/ 79 w 145"/>
                  <a:gd name="T15" fmla="*/ 2 h 278"/>
                  <a:gd name="T16" fmla="*/ 55 w 145"/>
                  <a:gd name="T17" fmla="*/ 1 h 278"/>
                  <a:gd name="T18" fmla="*/ 27 w 145"/>
                  <a:gd name="T19" fmla="*/ 0 h 278"/>
                  <a:gd name="T20" fmla="*/ 0 w 145"/>
                  <a:gd name="T21" fmla="*/ 3 h 278"/>
                  <a:gd name="T22" fmla="*/ 19 w 145"/>
                  <a:gd name="T23" fmla="*/ 4 h 278"/>
                  <a:gd name="T24" fmla="*/ 34 w 145"/>
                  <a:gd name="T25" fmla="*/ 4 h 278"/>
                  <a:gd name="T26" fmla="*/ 47 w 145"/>
                  <a:gd name="T27" fmla="*/ 5 h 278"/>
                  <a:gd name="T28" fmla="*/ 57 w 145"/>
                  <a:gd name="T29" fmla="*/ 6 h 278"/>
                  <a:gd name="T30" fmla="*/ 61 w 145"/>
                  <a:gd name="T31" fmla="*/ 7 h 278"/>
                  <a:gd name="T32" fmla="*/ 61 w 145"/>
                  <a:gd name="T33" fmla="*/ 7 h 278"/>
                  <a:gd name="T34" fmla="*/ 57 w 145"/>
                  <a:gd name="T35" fmla="*/ 8 h 278"/>
                  <a:gd name="T36" fmla="*/ 135 w 145"/>
                  <a:gd name="T37" fmla="*/ 9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278">
                    <a:moveTo>
                      <a:pt x="135" y="278"/>
                    </a:moveTo>
                    <a:lnTo>
                      <a:pt x="143" y="242"/>
                    </a:lnTo>
                    <a:lnTo>
                      <a:pt x="145" y="204"/>
                    </a:lnTo>
                    <a:lnTo>
                      <a:pt x="142" y="168"/>
                    </a:lnTo>
                    <a:lnTo>
                      <a:pt x="133" y="132"/>
                    </a:lnTo>
                    <a:lnTo>
                      <a:pt x="120" y="97"/>
                    </a:lnTo>
                    <a:lnTo>
                      <a:pt x="102" y="67"/>
                    </a:lnTo>
                    <a:lnTo>
                      <a:pt x="79" y="40"/>
                    </a:lnTo>
                    <a:lnTo>
                      <a:pt x="55" y="16"/>
                    </a:lnTo>
                    <a:lnTo>
                      <a:pt x="27" y="0"/>
                    </a:lnTo>
                    <a:lnTo>
                      <a:pt x="0" y="96"/>
                    </a:lnTo>
                    <a:lnTo>
                      <a:pt x="19" y="108"/>
                    </a:lnTo>
                    <a:lnTo>
                      <a:pt x="34" y="125"/>
                    </a:lnTo>
                    <a:lnTo>
                      <a:pt x="47" y="145"/>
                    </a:lnTo>
                    <a:lnTo>
                      <a:pt x="57" y="168"/>
                    </a:lnTo>
                    <a:lnTo>
                      <a:pt x="61" y="192"/>
                    </a:lnTo>
                    <a:lnTo>
                      <a:pt x="61" y="217"/>
                    </a:lnTo>
                    <a:lnTo>
                      <a:pt x="57" y="242"/>
                    </a:lnTo>
                    <a:lnTo>
                      <a:pt x="135" y="278"/>
                    </a:lnTo>
                    <a:close/>
                  </a:path>
                </a:pathLst>
              </a:custGeom>
              <a:solidFill>
                <a:srgbClr val="A7F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5" name="Freeform 154"/>
              <p:cNvSpPr>
                <a:spLocks/>
              </p:cNvSpPr>
              <p:nvPr/>
            </p:nvSpPr>
            <p:spPr bwMode="auto">
              <a:xfrm>
                <a:off x="1147" y="1718"/>
                <a:ext cx="90" cy="74"/>
              </a:xfrm>
              <a:custGeom>
                <a:avLst/>
                <a:gdLst>
                  <a:gd name="T0" fmla="*/ 29 w 90"/>
                  <a:gd name="T1" fmla="*/ 0 h 146"/>
                  <a:gd name="T2" fmla="*/ 48 w 90"/>
                  <a:gd name="T3" fmla="*/ 1 h 146"/>
                  <a:gd name="T4" fmla="*/ 63 w 90"/>
                  <a:gd name="T5" fmla="*/ 1 h 146"/>
                  <a:gd name="T6" fmla="*/ 76 w 90"/>
                  <a:gd name="T7" fmla="*/ 2 h 146"/>
                  <a:gd name="T8" fmla="*/ 86 w 90"/>
                  <a:gd name="T9" fmla="*/ 3 h 146"/>
                  <a:gd name="T10" fmla="*/ 90 w 90"/>
                  <a:gd name="T11" fmla="*/ 4 h 146"/>
                  <a:gd name="T12" fmla="*/ 90 w 90"/>
                  <a:gd name="T13" fmla="*/ 4 h 146"/>
                  <a:gd name="T14" fmla="*/ 86 w 90"/>
                  <a:gd name="T15" fmla="*/ 5 h 146"/>
                  <a:gd name="T16" fmla="*/ 0 w 90"/>
                  <a:gd name="T17" fmla="*/ 4 h 146"/>
                  <a:gd name="T18" fmla="*/ 0 w 90"/>
                  <a:gd name="T19" fmla="*/ 4 h 146"/>
                  <a:gd name="T20" fmla="*/ 29 w 90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0" h="146">
                    <a:moveTo>
                      <a:pt x="29" y="0"/>
                    </a:moveTo>
                    <a:lnTo>
                      <a:pt x="48" y="12"/>
                    </a:lnTo>
                    <a:lnTo>
                      <a:pt x="63" y="29"/>
                    </a:lnTo>
                    <a:lnTo>
                      <a:pt x="76" y="49"/>
                    </a:lnTo>
                    <a:lnTo>
                      <a:pt x="86" y="72"/>
                    </a:lnTo>
                    <a:lnTo>
                      <a:pt x="90" y="96"/>
                    </a:lnTo>
                    <a:lnTo>
                      <a:pt x="90" y="121"/>
                    </a:lnTo>
                    <a:lnTo>
                      <a:pt x="86" y="14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F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6" name="Freeform 155"/>
              <p:cNvSpPr>
                <a:spLocks/>
              </p:cNvSpPr>
              <p:nvPr/>
            </p:nvSpPr>
            <p:spPr bwMode="auto">
              <a:xfrm>
                <a:off x="1145" y="177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7" name="Freeform 156"/>
              <p:cNvSpPr>
                <a:spLocks/>
              </p:cNvSpPr>
              <p:nvPr/>
            </p:nvSpPr>
            <p:spPr bwMode="auto">
              <a:xfrm>
                <a:off x="1145" y="1165"/>
                <a:ext cx="1342" cy="838"/>
              </a:xfrm>
              <a:custGeom>
                <a:avLst/>
                <a:gdLst>
                  <a:gd name="T0" fmla="*/ 997 w 1342"/>
                  <a:gd name="T1" fmla="*/ 53 h 1676"/>
                  <a:gd name="T2" fmla="*/ 0 w 1342"/>
                  <a:gd name="T3" fmla="*/ 38 h 1676"/>
                  <a:gd name="T4" fmla="*/ 345 w 1342"/>
                  <a:gd name="T5" fmla="*/ 0 h 1676"/>
                  <a:gd name="T6" fmla="*/ 1342 w 1342"/>
                  <a:gd name="T7" fmla="*/ 15 h 1676"/>
                  <a:gd name="T8" fmla="*/ 997 w 1342"/>
                  <a:gd name="T9" fmla="*/ 53 h 1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2" h="1676">
                    <a:moveTo>
                      <a:pt x="997" y="1676"/>
                    </a:moveTo>
                    <a:lnTo>
                      <a:pt x="0" y="1211"/>
                    </a:lnTo>
                    <a:lnTo>
                      <a:pt x="345" y="0"/>
                    </a:lnTo>
                    <a:lnTo>
                      <a:pt x="1342" y="463"/>
                    </a:lnTo>
                    <a:lnTo>
                      <a:pt x="997" y="16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8" name="Line 157"/>
              <p:cNvSpPr>
                <a:spLocks noChangeShapeType="1"/>
              </p:cNvSpPr>
              <p:nvPr/>
            </p:nvSpPr>
            <p:spPr bwMode="auto">
              <a:xfrm flipH="1">
                <a:off x="1357" y="1214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09" name="Line 158"/>
              <p:cNvSpPr>
                <a:spLocks noChangeShapeType="1"/>
              </p:cNvSpPr>
              <p:nvPr/>
            </p:nvSpPr>
            <p:spPr bwMode="auto">
              <a:xfrm flipH="1">
                <a:off x="1370" y="1222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0" name="Line 159"/>
              <p:cNvSpPr>
                <a:spLocks noChangeShapeType="1"/>
              </p:cNvSpPr>
              <p:nvPr/>
            </p:nvSpPr>
            <p:spPr bwMode="auto">
              <a:xfrm flipH="1">
                <a:off x="1343" y="1206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1" name="Line 160"/>
              <p:cNvSpPr>
                <a:spLocks noChangeShapeType="1"/>
              </p:cNvSpPr>
              <p:nvPr/>
            </p:nvSpPr>
            <p:spPr bwMode="auto">
              <a:xfrm flipH="1">
                <a:off x="1384" y="1222"/>
                <a:ext cx="344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2" name="Line 161"/>
              <p:cNvSpPr>
                <a:spLocks noChangeShapeType="1"/>
              </p:cNvSpPr>
              <p:nvPr/>
            </p:nvSpPr>
            <p:spPr bwMode="auto">
              <a:xfrm flipH="1">
                <a:off x="1767" y="1307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3" name="Line 162"/>
              <p:cNvSpPr>
                <a:spLocks noChangeShapeType="1"/>
              </p:cNvSpPr>
              <p:nvPr/>
            </p:nvSpPr>
            <p:spPr bwMode="auto">
              <a:xfrm flipH="1">
                <a:off x="1781" y="1316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4" name="Line 163"/>
              <p:cNvSpPr>
                <a:spLocks noChangeShapeType="1"/>
              </p:cNvSpPr>
              <p:nvPr/>
            </p:nvSpPr>
            <p:spPr bwMode="auto">
              <a:xfrm flipH="1">
                <a:off x="1754" y="1299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5" name="Line 164"/>
              <p:cNvSpPr>
                <a:spLocks noChangeShapeType="1"/>
              </p:cNvSpPr>
              <p:nvPr/>
            </p:nvSpPr>
            <p:spPr bwMode="auto">
              <a:xfrm flipH="1">
                <a:off x="1794" y="1316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6" name="Line 165"/>
              <p:cNvSpPr>
                <a:spLocks noChangeShapeType="1"/>
              </p:cNvSpPr>
              <p:nvPr/>
            </p:nvSpPr>
            <p:spPr bwMode="auto">
              <a:xfrm flipH="1">
                <a:off x="1974" y="1353"/>
                <a:ext cx="344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7" name="Line 166"/>
              <p:cNvSpPr>
                <a:spLocks noChangeShapeType="1"/>
              </p:cNvSpPr>
              <p:nvPr/>
            </p:nvSpPr>
            <p:spPr bwMode="auto">
              <a:xfrm flipH="1">
                <a:off x="1986" y="1362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8" name="Line 167"/>
              <p:cNvSpPr>
                <a:spLocks noChangeShapeType="1"/>
              </p:cNvSpPr>
              <p:nvPr/>
            </p:nvSpPr>
            <p:spPr bwMode="auto">
              <a:xfrm flipH="1">
                <a:off x="1959" y="1344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19" name="Line 168"/>
              <p:cNvSpPr>
                <a:spLocks noChangeShapeType="1"/>
              </p:cNvSpPr>
              <p:nvPr/>
            </p:nvSpPr>
            <p:spPr bwMode="auto">
              <a:xfrm flipH="1">
                <a:off x="2000" y="1362"/>
                <a:ext cx="344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0" name="Line 169"/>
              <p:cNvSpPr>
                <a:spLocks noChangeShapeType="1"/>
              </p:cNvSpPr>
              <p:nvPr/>
            </p:nvSpPr>
            <p:spPr bwMode="auto">
              <a:xfrm flipH="1">
                <a:off x="1569" y="1259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1" name="Line 170"/>
              <p:cNvSpPr>
                <a:spLocks noChangeShapeType="1"/>
              </p:cNvSpPr>
              <p:nvPr/>
            </p:nvSpPr>
            <p:spPr bwMode="auto">
              <a:xfrm flipH="1">
                <a:off x="1582" y="1268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2" name="Line 171"/>
              <p:cNvSpPr>
                <a:spLocks noChangeShapeType="1"/>
              </p:cNvSpPr>
              <p:nvPr/>
            </p:nvSpPr>
            <p:spPr bwMode="auto">
              <a:xfrm flipH="1">
                <a:off x="1555" y="1251"/>
                <a:ext cx="345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3" name="Line 172"/>
              <p:cNvSpPr>
                <a:spLocks noChangeShapeType="1"/>
              </p:cNvSpPr>
              <p:nvPr/>
            </p:nvSpPr>
            <p:spPr bwMode="auto">
              <a:xfrm flipH="1">
                <a:off x="1596" y="1268"/>
                <a:ext cx="344" cy="6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4" name="Freeform 173"/>
              <p:cNvSpPr>
                <a:spLocks/>
              </p:cNvSpPr>
              <p:nvPr/>
            </p:nvSpPr>
            <p:spPr bwMode="auto">
              <a:xfrm>
                <a:off x="1181" y="1688"/>
                <a:ext cx="1013" cy="236"/>
              </a:xfrm>
              <a:custGeom>
                <a:avLst/>
                <a:gdLst>
                  <a:gd name="T0" fmla="*/ 0 w 1013"/>
                  <a:gd name="T1" fmla="*/ 1 h 471"/>
                  <a:gd name="T2" fmla="*/ 7 w 1013"/>
                  <a:gd name="T3" fmla="*/ 0 h 471"/>
                  <a:gd name="T4" fmla="*/ 1013 w 1013"/>
                  <a:gd name="T5" fmla="*/ 15 h 471"/>
                  <a:gd name="T6" fmla="*/ 1012 w 1013"/>
                  <a:gd name="T7" fmla="*/ 15 h 471"/>
                  <a:gd name="T8" fmla="*/ 25 w 1013"/>
                  <a:gd name="T9" fmla="*/ 1 h 471"/>
                  <a:gd name="T10" fmla="*/ 19 w 1013"/>
                  <a:gd name="T11" fmla="*/ 2 h 471"/>
                  <a:gd name="T12" fmla="*/ 0 w 1013"/>
                  <a:gd name="T13" fmla="*/ 1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1">
                    <a:moveTo>
                      <a:pt x="0" y="25"/>
                    </a:moveTo>
                    <a:lnTo>
                      <a:pt x="7" y="0"/>
                    </a:lnTo>
                    <a:lnTo>
                      <a:pt x="1013" y="471"/>
                    </a:lnTo>
                    <a:lnTo>
                      <a:pt x="1012" y="471"/>
                    </a:lnTo>
                    <a:lnTo>
                      <a:pt x="25" y="9"/>
                    </a:lnTo>
                    <a:lnTo>
                      <a:pt x="19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5" name="Freeform 174"/>
              <p:cNvSpPr>
                <a:spLocks/>
              </p:cNvSpPr>
              <p:nvPr/>
            </p:nvSpPr>
            <p:spPr bwMode="auto">
              <a:xfrm>
                <a:off x="1200" y="1693"/>
                <a:ext cx="993" cy="231"/>
              </a:xfrm>
              <a:custGeom>
                <a:avLst/>
                <a:gdLst>
                  <a:gd name="T0" fmla="*/ 0 w 993"/>
                  <a:gd name="T1" fmla="*/ 1 h 462"/>
                  <a:gd name="T2" fmla="*/ 6 w 993"/>
                  <a:gd name="T3" fmla="*/ 0 h 462"/>
                  <a:gd name="T4" fmla="*/ 993 w 993"/>
                  <a:gd name="T5" fmla="*/ 15 h 462"/>
                  <a:gd name="T6" fmla="*/ 993 w 993"/>
                  <a:gd name="T7" fmla="*/ 15 h 462"/>
                  <a:gd name="T8" fmla="*/ 26 w 993"/>
                  <a:gd name="T9" fmla="*/ 1 h 462"/>
                  <a:gd name="T10" fmla="*/ 20 w 993"/>
                  <a:gd name="T11" fmla="*/ 2 h 462"/>
                  <a:gd name="T12" fmla="*/ 0 w 993"/>
                  <a:gd name="T13" fmla="*/ 1 h 4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462">
                    <a:moveTo>
                      <a:pt x="0" y="25"/>
                    </a:moveTo>
                    <a:lnTo>
                      <a:pt x="6" y="0"/>
                    </a:lnTo>
                    <a:lnTo>
                      <a:pt x="993" y="462"/>
                    </a:lnTo>
                    <a:lnTo>
                      <a:pt x="26" y="9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6" name="Freeform 175"/>
              <p:cNvSpPr>
                <a:spLocks/>
              </p:cNvSpPr>
              <p:nvPr/>
            </p:nvSpPr>
            <p:spPr bwMode="auto">
              <a:xfrm>
                <a:off x="1220" y="1697"/>
                <a:ext cx="973" cy="227"/>
              </a:xfrm>
              <a:custGeom>
                <a:avLst/>
                <a:gdLst>
                  <a:gd name="T0" fmla="*/ 0 w 973"/>
                  <a:gd name="T1" fmla="*/ 1 h 453"/>
                  <a:gd name="T2" fmla="*/ 6 w 973"/>
                  <a:gd name="T3" fmla="*/ 0 h 453"/>
                  <a:gd name="T4" fmla="*/ 973 w 973"/>
                  <a:gd name="T5" fmla="*/ 15 h 453"/>
                  <a:gd name="T6" fmla="*/ 973 w 973"/>
                  <a:gd name="T7" fmla="*/ 15 h 453"/>
                  <a:gd name="T8" fmla="*/ 26 w 973"/>
                  <a:gd name="T9" fmla="*/ 1 h 453"/>
                  <a:gd name="T10" fmla="*/ 20 w 973"/>
                  <a:gd name="T11" fmla="*/ 2 h 453"/>
                  <a:gd name="T12" fmla="*/ 0 w 973"/>
                  <a:gd name="T13" fmla="*/ 1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3">
                    <a:moveTo>
                      <a:pt x="0" y="25"/>
                    </a:moveTo>
                    <a:lnTo>
                      <a:pt x="6" y="0"/>
                    </a:lnTo>
                    <a:lnTo>
                      <a:pt x="973" y="453"/>
                    </a:lnTo>
                    <a:lnTo>
                      <a:pt x="26" y="11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7" name="Freeform 176"/>
              <p:cNvSpPr>
                <a:spLocks/>
              </p:cNvSpPr>
              <p:nvPr/>
            </p:nvSpPr>
            <p:spPr bwMode="auto">
              <a:xfrm>
                <a:off x="1240" y="1703"/>
                <a:ext cx="953" cy="222"/>
              </a:xfrm>
              <a:custGeom>
                <a:avLst/>
                <a:gdLst>
                  <a:gd name="T0" fmla="*/ 0 w 953"/>
                  <a:gd name="T1" fmla="*/ 1 h 443"/>
                  <a:gd name="T2" fmla="*/ 6 w 953"/>
                  <a:gd name="T3" fmla="*/ 0 h 443"/>
                  <a:gd name="T4" fmla="*/ 953 w 953"/>
                  <a:gd name="T5" fmla="*/ 14 h 443"/>
                  <a:gd name="T6" fmla="*/ 953 w 953"/>
                  <a:gd name="T7" fmla="*/ 14 h 443"/>
                  <a:gd name="T8" fmla="*/ 25 w 953"/>
                  <a:gd name="T9" fmla="*/ 1 h 443"/>
                  <a:gd name="T10" fmla="*/ 20 w 953"/>
                  <a:gd name="T11" fmla="*/ 1 h 443"/>
                  <a:gd name="T12" fmla="*/ 0 w 953"/>
                  <a:gd name="T13" fmla="*/ 1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3">
                    <a:moveTo>
                      <a:pt x="0" y="23"/>
                    </a:moveTo>
                    <a:lnTo>
                      <a:pt x="6" y="0"/>
                    </a:lnTo>
                    <a:lnTo>
                      <a:pt x="953" y="442"/>
                    </a:lnTo>
                    <a:lnTo>
                      <a:pt x="953" y="443"/>
                    </a:lnTo>
                    <a:lnTo>
                      <a:pt x="25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8" name="Freeform 177"/>
              <p:cNvSpPr>
                <a:spLocks/>
              </p:cNvSpPr>
              <p:nvPr/>
            </p:nvSpPr>
            <p:spPr bwMode="auto">
              <a:xfrm>
                <a:off x="1260" y="1707"/>
                <a:ext cx="933" cy="218"/>
              </a:xfrm>
              <a:custGeom>
                <a:avLst/>
                <a:gdLst>
                  <a:gd name="T0" fmla="*/ 0 w 933"/>
                  <a:gd name="T1" fmla="*/ 1 h 434"/>
                  <a:gd name="T2" fmla="*/ 5 w 933"/>
                  <a:gd name="T3" fmla="*/ 0 h 434"/>
                  <a:gd name="T4" fmla="*/ 933 w 933"/>
                  <a:gd name="T5" fmla="*/ 14 h 434"/>
                  <a:gd name="T6" fmla="*/ 933 w 933"/>
                  <a:gd name="T7" fmla="*/ 14 h 434"/>
                  <a:gd name="T8" fmla="*/ 25 w 933"/>
                  <a:gd name="T9" fmla="*/ 1 h 434"/>
                  <a:gd name="T10" fmla="*/ 20 w 933"/>
                  <a:gd name="T11" fmla="*/ 1 h 434"/>
                  <a:gd name="T12" fmla="*/ 0 w 933"/>
                  <a:gd name="T13" fmla="*/ 1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4">
                    <a:moveTo>
                      <a:pt x="0" y="23"/>
                    </a:moveTo>
                    <a:lnTo>
                      <a:pt x="5" y="0"/>
                    </a:lnTo>
                    <a:lnTo>
                      <a:pt x="933" y="434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29" name="Freeform 178"/>
              <p:cNvSpPr>
                <a:spLocks/>
              </p:cNvSpPr>
              <p:nvPr/>
            </p:nvSpPr>
            <p:spPr bwMode="auto">
              <a:xfrm>
                <a:off x="1280" y="1713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5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5 w 913"/>
                  <a:gd name="T9" fmla="*/ 1 h 423"/>
                  <a:gd name="T10" fmla="*/ 19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5" y="0"/>
                    </a:lnTo>
                    <a:lnTo>
                      <a:pt x="913" y="423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0" name="Freeform 179"/>
              <p:cNvSpPr>
                <a:spLocks/>
              </p:cNvSpPr>
              <p:nvPr/>
            </p:nvSpPr>
            <p:spPr bwMode="auto">
              <a:xfrm>
                <a:off x="1299" y="1717"/>
                <a:ext cx="894" cy="208"/>
              </a:xfrm>
              <a:custGeom>
                <a:avLst/>
                <a:gdLst>
                  <a:gd name="T0" fmla="*/ 0 w 894"/>
                  <a:gd name="T1" fmla="*/ 1 h 414"/>
                  <a:gd name="T2" fmla="*/ 6 w 894"/>
                  <a:gd name="T3" fmla="*/ 0 h 414"/>
                  <a:gd name="T4" fmla="*/ 894 w 894"/>
                  <a:gd name="T5" fmla="*/ 14 h 414"/>
                  <a:gd name="T6" fmla="*/ 894 w 894"/>
                  <a:gd name="T7" fmla="*/ 14 h 414"/>
                  <a:gd name="T8" fmla="*/ 26 w 894"/>
                  <a:gd name="T9" fmla="*/ 1 h 414"/>
                  <a:gd name="T10" fmla="*/ 20 w 894"/>
                  <a:gd name="T11" fmla="*/ 1 h 414"/>
                  <a:gd name="T12" fmla="*/ 0 w 894"/>
                  <a:gd name="T13" fmla="*/ 1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4" h="414">
                    <a:moveTo>
                      <a:pt x="0" y="22"/>
                    </a:moveTo>
                    <a:lnTo>
                      <a:pt x="6" y="0"/>
                    </a:lnTo>
                    <a:lnTo>
                      <a:pt x="894" y="414"/>
                    </a:lnTo>
                    <a:lnTo>
                      <a:pt x="26" y="9"/>
                    </a:lnTo>
                    <a:lnTo>
                      <a:pt x="20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1" name="Freeform 180"/>
              <p:cNvSpPr>
                <a:spLocks/>
              </p:cNvSpPr>
              <p:nvPr/>
            </p:nvSpPr>
            <p:spPr bwMode="auto">
              <a:xfrm>
                <a:off x="1319" y="1722"/>
                <a:ext cx="874" cy="204"/>
              </a:xfrm>
              <a:custGeom>
                <a:avLst/>
                <a:gdLst>
                  <a:gd name="T0" fmla="*/ 0 w 874"/>
                  <a:gd name="T1" fmla="*/ 1 h 407"/>
                  <a:gd name="T2" fmla="*/ 6 w 874"/>
                  <a:gd name="T3" fmla="*/ 0 h 407"/>
                  <a:gd name="T4" fmla="*/ 874 w 874"/>
                  <a:gd name="T5" fmla="*/ 13 h 407"/>
                  <a:gd name="T6" fmla="*/ 874 w 874"/>
                  <a:gd name="T7" fmla="*/ 13 h 407"/>
                  <a:gd name="T8" fmla="*/ 27 w 874"/>
                  <a:gd name="T9" fmla="*/ 1 h 407"/>
                  <a:gd name="T10" fmla="*/ 21 w 874"/>
                  <a:gd name="T11" fmla="*/ 1 h 407"/>
                  <a:gd name="T12" fmla="*/ 0 w 874"/>
                  <a:gd name="T13" fmla="*/ 1 h 4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7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5"/>
                    </a:lnTo>
                    <a:lnTo>
                      <a:pt x="874" y="407"/>
                    </a:lnTo>
                    <a:lnTo>
                      <a:pt x="27" y="11"/>
                    </a:lnTo>
                    <a:lnTo>
                      <a:pt x="21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2" name="Freeform 181"/>
              <p:cNvSpPr>
                <a:spLocks/>
              </p:cNvSpPr>
              <p:nvPr/>
            </p:nvSpPr>
            <p:spPr bwMode="auto">
              <a:xfrm>
                <a:off x="1340" y="1727"/>
                <a:ext cx="853" cy="199"/>
              </a:xfrm>
              <a:custGeom>
                <a:avLst/>
                <a:gdLst>
                  <a:gd name="T0" fmla="*/ 0 w 853"/>
                  <a:gd name="T1" fmla="*/ 1 h 396"/>
                  <a:gd name="T2" fmla="*/ 6 w 853"/>
                  <a:gd name="T3" fmla="*/ 0 h 396"/>
                  <a:gd name="T4" fmla="*/ 853 w 853"/>
                  <a:gd name="T5" fmla="*/ 13 h 396"/>
                  <a:gd name="T6" fmla="*/ 853 w 853"/>
                  <a:gd name="T7" fmla="*/ 13 h 396"/>
                  <a:gd name="T8" fmla="*/ 27 w 853"/>
                  <a:gd name="T9" fmla="*/ 1 h 396"/>
                  <a:gd name="T10" fmla="*/ 22 w 853"/>
                  <a:gd name="T11" fmla="*/ 1 h 396"/>
                  <a:gd name="T12" fmla="*/ 0 w 853"/>
                  <a:gd name="T13" fmla="*/ 1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3" h="396">
                    <a:moveTo>
                      <a:pt x="0" y="21"/>
                    </a:moveTo>
                    <a:lnTo>
                      <a:pt x="6" y="0"/>
                    </a:lnTo>
                    <a:lnTo>
                      <a:pt x="853" y="396"/>
                    </a:lnTo>
                    <a:lnTo>
                      <a:pt x="27" y="11"/>
                    </a:lnTo>
                    <a:lnTo>
                      <a:pt x="22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3" name="Freeform 182"/>
              <p:cNvSpPr>
                <a:spLocks/>
              </p:cNvSpPr>
              <p:nvPr/>
            </p:nvSpPr>
            <p:spPr bwMode="auto">
              <a:xfrm>
                <a:off x="1362" y="1733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5 w 831"/>
                  <a:gd name="T3" fmla="*/ 0 h 385"/>
                  <a:gd name="T4" fmla="*/ 831 w 831"/>
                  <a:gd name="T5" fmla="*/ 13 h 385"/>
                  <a:gd name="T6" fmla="*/ 829 w 831"/>
                  <a:gd name="T7" fmla="*/ 13 h 385"/>
                  <a:gd name="T8" fmla="*/ 26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20"/>
                    </a:moveTo>
                    <a:lnTo>
                      <a:pt x="5" y="0"/>
                    </a:lnTo>
                    <a:lnTo>
                      <a:pt x="831" y="385"/>
                    </a:lnTo>
                    <a:lnTo>
                      <a:pt x="829" y="385"/>
                    </a:lnTo>
                    <a:lnTo>
                      <a:pt x="26" y="10"/>
                    </a:lnTo>
                    <a:lnTo>
                      <a:pt x="21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4" name="Freeform 183"/>
              <p:cNvSpPr>
                <a:spLocks/>
              </p:cNvSpPr>
              <p:nvPr/>
            </p:nvSpPr>
            <p:spPr bwMode="auto">
              <a:xfrm>
                <a:off x="1383" y="1738"/>
                <a:ext cx="808" cy="188"/>
              </a:xfrm>
              <a:custGeom>
                <a:avLst/>
                <a:gdLst>
                  <a:gd name="T0" fmla="*/ 0 w 808"/>
                  <a:gd name="T1" fmla="*/ 1 h 375"/>
                  <a:gd name="T2" fmla="*/ 5 w 808"/>
                  <a:gd name="T3" fmla="*/ 0 h 375"/>
                  <a:gd name="T4" fmla="*/ 808 w 808"/>
                  <a:gd name="T5" fmla="*/ 12 h 375"/>
                  <a:gd name="T6" fmla="*/ 808 w 808"/>
                  <a:gd name="T7" fmla="*/ 12 h 375"/>
                  <a:gd name="T8" fmla="*/ 28 w 808"/>
                  <a:gd name="T9" fmla="*/ 1 h 375"/>
                  <a:gd name="T10" fmla="*/ 22 w 808"/>
                  <a:gd name="T11" fmla="*/ 1 h 375"/>
                  <a:gd name="T12" fmla="*/ 0 w 808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5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5" name="Freeform 184"/>
              <p:cNvSpPr>
                <a:spLocks/>
              </p:cNvSpPr>
              <p:nvPr/>
            </p:nvSpPr>
            <p:spPr bwMode="auto">
              <a:xfrm>
                <a:off x="1405" y="1744"/>
                <a:ext cx="786" cy="183"/>
              </a:xfrm>
              <a:custGeom>
                <a:avLst/>
                <a:gdLst>
                  <a:gd name="T0" fmla="*/ 0 w 786"/>
                  <a:gd name="T1" fmla="*/ 1 h 366"/>
                  <a:gd name="T2" fmla="*/ 6 w 786"/>
                  <a:gd name="T3" fmla="*/ 0 h 366"/>
                  <a:gd name="T4" fmla="*/ 786 w 786"/>
                  <a:gd name="T5" fmla="*/ 12 h 366"/>
                  <a:gd name="T6" fmla="*/ 786 w 786"/>
                  <a:gd name="T7" fmla="*/ 12 h 366"/>
                  <a:gd name="T8" fmla="*/ 30 w 786"/>
                  <a:gd name="T9" fmla="*/ 1 h 366"/>
                  <a:gd name="T10" fmla="*/ 24 w 786"/>
                  <a:gd name="T11" fmla="*/ 1 h 366"/>
                  <a:gd name="T12" fmla="*/ 0 w 786"/>
                  <a:gd name="T13" fmla="*/ 1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6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6"/>
                    </a:lnTo>
                    <a:lnTo>
                      <a:pt x="30" y="11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6" name="Freeform 185"/>
              <p:cNvSpPr>
                <a:spLocks/>
              </p:cNvSpPr>
              <p:nvPr/>
            </p:nvSpPr>
            <p:spPr bwMode="auto">
              <a:xfrm>
                <a:off x="1429" y="1749"/>
                <a:ext cx="762" cy="178"/>
              </a:xfrm>
              <a:custGeom>
                <a:avLst/>
                <a:gdLst>
                  <a:gd name="T0" fmla="*/ 0 w 762"/>
                  <a:gd name="T1" fmla="*/ 1 h 355"/>
                  <a:gd name="T2" fmla="*/ 6 w 762"/>
                  <a:gd name="T3" fmla="*/ 0 h 355"/>
                  <a:gd name="T4" fmla="*/ 762 w 762"/>
                  <a:gd name="T5" fmla="*/ 12 h 355"/>
                  <a:gd name="T6" fmla="*/ 762 w 762"/>
                  <a:gd name="T7" fmla="*/ 12 h 355"/>
                  <a:gd name="T8" fmla="*/ 30 w 762"/>
                  <a:gd name="T9" fmla="*/ 1 h 355"/>
                  <a:gd name="T10" fmla="*/ 24 w 762"/>
                  <a:gd name="T11" fmla="*/ 1 h 355"/>
                  <a:gd name="T12" fmla="*/ 0 w 762"/>
                  <a:gd name="T13" fmla="*/ 1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" h="355">
                    <a:moveTo>
                      <a:pt x="0" y="20"/>
                    </a:moveTo>
                    <a:lnTo>
                      <a:pt x="6" y="0"/>
                    </a:lnTo>
                    <a:lnTo>
                      <a:pt x="762" y="355"/>
                    </a:lnTo>
                    <a:lnTo>
                      <a:pt x="30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7" name="Freeform 186"/>
              <p:cNvSpPr>
                <a:spLocks/>
              </p:cNvSpPr>
              <p:nvPr/>
            </p:nvSpPr>
            <p:spPr bwMode="auto">
              <a:xfrm>
                <a:off x="1453" y="1755"/>
                <a:ext cx="738" cy="172"/>
              </a:xfrm>
              <a:custGeom>
                <a:avLst/>
                <a:gdLst>
                  <a:gd name="T0" fmla="*/ 0 w 738"/>
                  <a:gd name="T1" fmla="*/ 1 h 342"/>
                  <a:gd name="T2" fmla="*/ 6 w 738"/>
                  <a:gd name="T3" fmla="*/ 0 h 342"/>
                  <a:gd name="T4" fmla="*/ 738 w 738"/>
                  <a:gd name="T5" fmla="*/ 11 h 342"/>
                  <a:gd name="T6" fmla="*/ 738 w 738"/>
                  <a:gd name="T7" fmla="*/ 11 h 342"/>
                  <a:gd name="T8" fmla="*/ 31 w 738"/>
                  <a:gd name="T9" fmla="*/ 1 h 342"/>
                  <a:gd name="T10" fmla="*/ 26 w 738"/>
                  <a:gd name="T11" fmla="*/ 1 h 342"/>
                  <a:gd name="T12" fmla="*/ 0 w 738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8" h="342">
                    <a:moveTo>
                      <a:pt x="0" y="18"/>
                    </a:moveTo>
                    <a:lnTo>
                      <a:pt x="6" y="0"/>
                    </a:lnTo>
                    <a:lnTo>
                      <a:pt x="738" y="342"/>
                    </a:lnTo>
                    <a:lnTo>
                      <a:pt x="31" y="13"/>
                    </a:lnTo>
                    <a:lnTo>
                      <a:pt x="2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8" name="Freeform 187"/>
              <p:cNvSpPr>
                <a:spLocks/>
              </p:cNvSpPr>
              <p:nvPr/>
            </p:nvSpPr>
            <p:spPr bwMode="auto">
              <a:xfrm>
                <a:off x="1479" y="1762"/>
                <a:ext cx="712" cy="165"/>
              </a:xfrm>
              <a:custGeom>
                <a:avLst/>
                <a:gdLst>
                  <a:gd name="T0" fmla="*/ 0 w 712"/>
                  <a:gd name="T1" fmla="*/ 0 h 331"/>
                  <a:gd name="T2" fmla="*/ 5 w 712"/>
                  <a:gd name="T3" fmla="*/ 0 h 331"/>
                  <a:gd name="T4" fmla="*/ 712 w 712"/>
                  <a:gd name="T5" fmla="*/ 10 h 331"/>
                  <a:gd name="T6" fmla="*/ 712 w 712"/>
                  <a:gd name="T7" fmla="*/ 10 h 331"/>
                  <a:gd name="T8" fmla="*/ 31 w 712"/>
                  <a:gd name="T9" fmla="*/ 0 h 331"/>
                  <a:gd name="T10" fmla="*/ 27 w 712"/>
                  <a:gd name="T11" fmla="*/ 0 h 331"/>
                  <a:gd name="T12" fmla="*/ 0 w 712"/>
                  <a:gd name="T13" fmla="*/ 0 h 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1">
                    <a:moveTo>
                      <a:pt x="0" y="16"/>
                    </a:moveTo>
                    <a:lnTo>
                      <a:pt x="5" y="0"/>
                    </a:lnTo>
                    <a:lnTo>
                      <a:pt x="712" y="329"/>
                    </a:lnTo>
                    <a:lnTo>
                      <a:pt x="712" y="331"/>
                    </a:lnTo>
                    <a:lnTo>
                      <a:pt x="31" y="12"/>
                    </a:lnTo>
                    <a:lnTo>
                      <a:pt x="27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39" name="Freeform 188"/>
              <p:cNvSpPr>
                <a:spLocks/>
              </p:cNvSpPr>
              <p:nvPr/>
            </p:nvSpPr>
            <p:spPr bwMode="auto">
              <a:xfrm>
                <a:off x="1506" y="1768"/>
                <a:ext cx="685" cy="159"/>
              </a:xfrm>
              <a:custGeom>
                <a:avLst/>
                <a:gdLst>
                  <a:gd name="T0" fmla="*/ 0 w 685"/>
                  <a:gd name="T1" fmla="*/ 0 h 319"/>
                  <a:gd name="T2" fmla="*/ 4 w 685"/>
                  <a:gd name="T3" fmla="*/ 0 h 319"/>
                  <a:gd name="T4" fmla="*/ 685 w 685"/>
                  <a:gd name="T5" fmla="*/ 9 h 319"/>
                  <a:gd name="T6" fmla="*/ 685 w 685"/>
                  <a:gd name="T7" fmla="*/ 9 h 319"/>
                  <a:gd name="T8" fmla="*/ 32 w 685"/>
                  <a:gd name="T9" fmla="*/ 0 h 319"/>
                  <a:gd name="T10" fmla="*/ 27 w 685"/>
                  <a:gd name="T11" fmla="*/ 0 h 319"/>
                  <a:gd name="T12" fmla="*/ 0 w 685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9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9"/>
                    </a:lnTo>
                    <a:lnTo>
                      <a:pt x="32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0" name="Freeform 189"/>
              <p:cNvSpPr>
                <a:spLocks/>
              </p:cNvSpPr>
              <p:nvPr/>
            </p:nvSpPr>
            <p:spPr bwMode="auto">
              <a:xfrm>
                <a:off x="1533" y="1774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3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6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3" y="14"/>
                    </a:lnTo>
                    <a:lnTo>
                      <a:pt x="29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1" name="Freeform 190"/>
              <p:cNvSpPr>
                <a:spLocks/>
              </p:cNvSpPr>
              <p:nvPr/>
            </p:nvSpPr>
            <p:spPr bwMode="auto">
              <a:xfrm>
                <a:off x="1562" y="1782"/>
                <a:ext cx="629" cy="146"/>
              </a:xfrm>
              <a:custGeom>
                <a:avLst/>
                <a:gdLst>
                  <a:gd name="T0" fmla="*/ 0 w 629"/>
                  <a:gd name="T1" fmla="*/ 0 h 294"/>
                  <a:gd name="T2" fmla="*/ 4 w 629"/>
                  <a:gd name="T3" fmla="*/ 0 h 294"/>
                  <a:gd name="T4" fmla="*/ 629 w 629"/>
                  <a:gd name="T5" fmla="*/ 9 h 294"/>
                  <a:gd name="T6" fmla="*/ 628 w 629"/>
                  <a:gd name="T7" fmla="*/ 9 h 294"/>
                  <a:gd name="T8" fmla="*/ 34 w 629"/>
                  <a:gd name="T9" fmla="*/ 0 h 294"/>
                  <a:gd name="T10" fmla="*/ 30 w 629"/>
                  <a:gd name="T11" fmla="*/ 0 h 294"/>
                  <a:gd name="T12" fmla="*/ 0 w 629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4">
                    <a:moveTo>
                      <a:pt x="0" y="17"/>
                    </a:moveTo>
                    <a:lnTo>
                      <a:pt x="4" y="0"/>
                    </a:lnTo>
                    <a:lnTo>
                      <a:pt x="629" y="292"/>
                    </a:lnTo>
                    <a:lnTo>
                      <a:pt x="628" y="294"/>
                    </a:lnTo>
                    <a:lnTo>
                      <a:pt x="34" y="15"/>
                    </a:lnTo>
                    <a:lnTo>
                      <a:pt x="30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2" name="Freeform 191"/>
              <p:cNvSpPr>
                <a:spLocks/>
              </p:cNvSpPr>
              <p:nvPr/>
            </p:nvSpPr>
            <p:spPr bwMode="auto">
              <a:xfrm>
                <a:off x="1592" y="1789"/>
                <a:ext cx="598" cy="139"/>
              </a:xfrm>
              <a:custGeom>
                <a:avLst/>
                <a:gdLst>
                  <a:gd name="T0" fmla="*/ 0 w 598"/>
                  <a:gd name="T1" fmla="*/ 0 h 279"/>
                  <a:gd name="T2" fmla="*/ 4 w 598"/>
                  <a:gd name="T3" fmla="*/ 0 h 279"/>
                  <a:gd name="T4" fmla="*/ 598 w 598"/>
                  <a:gd name="T5" fmla="*/ 8 h 279"/>
                  <a:gd name="T6" fmla="*/ 598 w 598"/>
                  <a:gd name="T7" fmla="*/ 8 h 279"/>
                  <a:gd name="T8" fmla="*/ 35 w 598"/>
                  <a:gd name="T9" fmla="*/ 0 h 279"/>
                  <a:gd name="T10" fmla="*/ 31 w 598"/>
                  <a:gd name="T11" fmla="*/ 0 h 279"/>
                  <a:gd name="T12" fmla="*/ 0 w 598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4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6"/>
                    </a:lnTo>
                    <a:lnTo>
                      <a:pt x="31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3" name="Freeform 192"/>
              <p:cNvSpPr>
                <a:spLocks/>
              </p:cNvSpPr>
              <p:nvPr/>
            </p:nvSpPr>
            <p:spPr bwMode="auto">
              <a:xfrm>
                <a:off x="1623" y="1797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7" y="15"/>
                    </a:lnTo>
                    <a:lnTo>
                      <a:pt x="33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4" name="Freeform 193"/>
              <p:cNvSpPr>
                <a:spLocks/>
              </p:cNvSpPr>
              <p:nvPr/>
            </p:nvSpPr>
            <p:spPr bwMode="auto">
              <a:xfrm>
                <a:off x="1656" y="1804"/>
                <a:ext cx="534" cy="125"/>
              </a:xfrm>
              <a:custGeom>
                <a:avLst/>
                <a:gdLst>
                  <a:gd name="T0" fmla="*/ 0 w 534"/>
                  <a:gd name="T1" fmla="*/ 1 h 249"/>
                  <a:gd name="T2" fmla="*/ 4 w 534"/>
                  <a:gd name="T3" fmla="*/ 0 h 249"/>
                  <a:gd name="T4" fmla="*/ 534 w 534"/>
                  <a:gd name="T5" fmla="*/ 8 h 249"/>
                  <a:gd name="T6" fmla="*/ 534 w 534"/>
                  <a:gd name="T7" fmla="*/ 8 h 249"/>
                  <a:gd name="T8" fmla="*/ 36 w 534"/>
                  <a:gd name="T9" fmla="*/ 1 h 249"/>
                  <a:gd name="T10" fmla="*/ 33 w 534"/>
                  <a:gd name="T11" fmla="*/ 1 h 249"/>
                  <a:gd name="T12" fmla="*/ 0 w 534"/>
                  <a:gd name="T13" fmla="*/ 1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49">
                    <a:moveTo>
                      <a:pt x="0" y="14"/>
                    </a:moveTo>
                    <a:lnTo>
                      <a:pt x="4" y="0"/>
                    </a:lnTo>
                    <a:lnTo>
                      <a:pt x="534" y="249"/>
                    </a:lnTo>
                    <a:lnTo>
                      <a:pt x="36" y="18"/>
                    </a:lnTo>
                    <a:lnTo>
                      <a:pt x="33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5" name="Freeform 194"/>
              <p:cNvSpPr>
                <a:spLocks/>
              </p:cNvSpPr>
              <p:nvPr/>
            </p:nvSpPr>
            <p:spPr bwMode="auto">
              <a:xfrm>
                <a:off x="1689" y="1813"/>
                <a:ext cx="501" cy="117"/>
              </a:xfrm>
              <a:custGeom>
                <a:avLst/>
                <a:gdLst>
                  <a:gd name="T0" fmla="*/ 0 w 501"/>
                  <a:gd name="T1" fmla="*/ 1 h 233"/>
                  <a:gd name="T2" fmla="*/ 3 w 501"/>
                  <a:gd name="T3" fmla="*/ 0 h 233"/>
                  <a:gd name="T4" fmla="*/ 501 w 501"/>
                  <a:gd name="T5" fmla="*/ 8 h 233"/>
                  <a:gd name="T6" fmla="*/ 501 w 501"/>
                  <a:gd name="T7" fmla="*/ 8 h 233"/>
                  <a:gd name="T8" fmla="*/ 40 w 501"/>
                  <a:gd name="T9" fmla="*/ 1 h 233"/>
                  <a:gd name="T10" fmla="*/ 36 w 501"/>
                  <a:gd name="T11" fmla="*/ 1 h 233"/>
                  <a:gd name="T12" fmla="*/ 0 w 501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1" h="233">
                    <a:moveTo>
                      <a:pt x="0" y="12"/>
                    </a:moveTo>
                    <a:lnTo>
                      <a:pt x="3" y="0"/>
                    </a:lnTo>
                    <a:lnTo>
                      <a:pt x="501" y="231"/>
                    </a:lnTo>
                    <a:lnTo>
                      <a:pt x="501" y="233"/>
                    </a:lnTo>
                    <a:lnTo>
                      <a:pt x="40" y="16"/>
                    </a:lnTo>
                    <a:lnTo>
                      <a:pt x="36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6" name="Freeform 195"/>
              <p:cNvSpPr>
                <a:spLocks/>
              </p:cNvSpPr>
              <p:nvPr/>
            </p:nvSpPr>
            <p:spPr bwMode="auto">
              <a:xfrm>
                <a:off x="1725" y="1822"/>
                <a:ext cx="465" cy="108"/>
              </a:xfrm>
              <a:custGeom>
                <a:avLst/>
                <a:gdLst>
                  <a:gd name="T0" fmla="*/ 0 w 465"/>
                  <a:gd name="T1" fmla="*/ 0 h 217"/>
                  <a:gd name="T2" fmla="*/ 4 w 465"/>
                  <a:gd name="T3" fmla="*/ 0 h 217"/>
                  <a:gd name="T4" fmla="*/ 465 w 465"/>
                  <a:gd name="T5" fmla="*/ 6 h 217"/>
                  <a:gd name="T6" fmla="*/ 465 w 465"/>
                  <a:gd name="T7" fmla="*/ 6 h 217"/>
                  <a:gd name="T8" fmla="*/ 41 w 465"/>
                  <a:gd name="T9" fmla="*/ 0 h 217"/>
                  <a:gd name="T10" fmla="*/ 38 w 465"/>
                  <a:gd name="T11" fmla="*/ 0 h 217"/>
                  <a:gd name="T12" fmla="*/ 0 w 465"/>
                  <a:gd name="T13" fmla="*/ 0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7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7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7" name="Freeform 196"/>
              <p:cNvSpPr>
                <a:spLocks/>
              </p:cNvSpPr>
              <p:nvPr/>
            </p:nvSpPr>
            <p:spPr bwMode="auto">
              <a:xfrm>
                <a:off x="1763" y="1831"/>
                <a:ext cx="427" cy="100"/>
              </a:xfrm>
              <a:custGeom>
                <a:avLst/>
                <a:gdLst>
                  <a:gd name="T0" fmla="*/ 0 w 427"/>
                  <a:gd name="T1" fmla="*/ 1 h 199"/>
                  <a:gd name="T2" fmla="*/ 3 w 427"/>
                  <a:gd name="T3" fmla="*/ 0 h 199"/>
                  <a:gd name="T4" fmla="*/ 427 w 427"/>
                  <a:gd name="T5" fmla="*/ 7 h 199"/>
                  <a:gd name="T6" fmla="*/ 425 w 427"/>
                  <a:gd name="T7" fmla="*/ 7 h 199"/>
                  <a:gd name="T8" fmla="*/ 41 w 427"/>
                  <a:gd name="T9" fmla="*/ 1 h 199"/>
                  <a:gd name="T10" fmla="*/ 38 w 427"/>
                  <a:gd name="T11" fmla="*/ 1 h 199"/>
                  <a:gd name="T12" fmla="*/ 0 w 427"/>
                  <a:gd name="T13" fmla="*/ 1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3" y="0"/>
                    </a:lnTo>
                    <a:lnTo>
                      <a:pt x="427" y="197"/>
                    </a:lnTo>
                    <a:lnTo>
                      <a:pt x="425" y="199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8" name="Freeform 197"/>
              <p:cNvSpPr>
                <a:spLocks/>
              </p:cNvSpPr>
              <p:nvPr/>
            </p:nvSpPr>
            <p:spPr bwMode="auto">
              <a:xfrm>
                <a:off x="1801" y="1841"/>
                <a:ext cx="387" cy="90"/>
              </a:xfrm>
              <a:custGeom>
                <a:avLst/>
                <a:gdLst>
                  <a:gd name="T0" fmla="*/ 0 w 387"/>
                  <a:gd name="T1" fmla="*/ 0 h 181"/>
                  <a:gd name="T2" fmla="*/ 3 w 387"/>
                  <a:gd name="T3" fmla="*/ 0 h 181"/>
                  <a:gd name="T4" fmla="*/ 387 w 387"/>
                  <a:gd name="T5" fmla="*/ 5 h 181"/>
                  <a:gd name="T6" fmla="*/ 387 w 387"/>
                  <a:gd name="T7" fmla="*/ 5 h 181"/>
                  <a:gd name="T8" fmla="*/ 44 w 387"/>
                  <a:gd name="T9" fmla="*/ 0 h 181"/>
                  <a:gd name="T10" fmla="*/ 42 w 387"/>
                  <a:gd name="T11" fmla="*/ 0 h 181"/>
                  <a:gd name="T12" fmla="*/ 0 w 387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181">
                    <a:moveTo>
                      <a:pt x="0" y="11"/>
                    </a:moveTo>
                    <a:lnTo>
                      <a:pt x="3" y="0"/>
                    </a:lnTo>
                    <a:lnTo>
                      <a:pt x="387" y="181"/>
                    </a:lnTo>
                    <a:lnTo>
                      <a:pt x="44" y="20"/>
                    </a:lnTo>
                    <a:lnTo>
                      <a:pt x="42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49" name="Freeform 198"/>
              <p:cNvSpPr>
                <a:spLocks/>
              </p:cNvSpPr>
              <p:nvPr/>
            </p:nvSpPr>
            <p:spPr bwMode="auto">
              <a:xfrm>
                <a:off x="1843" y="1850"/>
                <a:ext cx="345" cy="82"/>
              </a:xfrm>
              <a:custGeom>
                <a:avLst/>
                <a:gdLst>
                  <a:gd name="T0" fmla="*/ 0 w 345"/>
                  <a:gd name="T1" fmla="*/ 1 h 163"/>
                  <a:gd name="T2" fmla="*/ 2 w 345"/>
                  <a:gd name="T3" fmla="*/ 0 h 163"/>
                  <a:gd name="T4" fmla="*/ 345 w 345"/>
                  <a:gd name="T5" fmla="*/ 6 h 163"/>
                  <a:gd name="T6" fmla="*/ 345 w 345"/>
                  <a:gd name="T7" fmla="*/ 6 h 163"/>
                  <a:gd name="T8" fmla="*/ 46 w 345"/>
                  <a:gd name="T9" fmla="*/ 1 h 163"/>
                  <a:gd name="T10" fmla="*/ 43 w 345"/>
                  <a:gd name="T11" fmla="*/ 1 h 163"/>
                  <a:gd name="T12" fmla="*/ 0 w 345"/>
                  <a:gd name="T13" fmla="*/ 1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2" y="0"/>
                    </a:lnTo>
                    <a:lnTo>
                      <a:pt x="345" y="161"/>
                    </a:lnTo>
                    <a:lnTo>
                      <a:pt x="345" y="163"/>
                    </a:lnTo>
                    <a:lnTo>
                      <a:pt x="46" y="22"/>
                    </a:lnTo>
                    <a:lnTo>
                      <a:pt x="43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0" name="Freeform 199"/>
              <p:cNvSpPr>
                <a:spLocks/>
              </p:cNvSpPr>
              <p:nvPr/>
            </p:nvSpPr>
            <p:spPr bwMode="auto">
              <a:xfrm>
                <a:off x="1886" y="1861"/>
                <a:ext cx="302" cy="71"/>
              </a:xfrm>
              <a:custGeom>
                <a:avLst/>
                <a:gdLst>
                  <a:gd name="T0" fmla="*/ 0 w 302"/>
                  <a:gd name="T1" fmla="*/ 1 h 141"/>
                  <a:gd name="T2" fmla="*/ 3 w 302"/>
                  <a:gd name="T3" fmla="*/ 0 h 141"/>
                  <a:gd name="T4" fmla="*/ 302 w 302"/>
                  <a:gd name="T5" fmla="*/ 5 h 141"/>
                  <a:gd name="T6" fmla="*/ 302 w 302"/>
                  <a:gd name="T7" fmla="*/ 5 h 141"/>
                  <a:gd name="T8" fmla="*/ 48 w 302"/>
                  <a:gd name="T9" fmla="*/ 1 h 141"/>
                  <a:gd name="T10" fmla="*/ 45 w 302"/>
                  <a:gd name="T11" fmla="*/ 1 h 141"/>
                  <a:gd name="T12" fmla="*/ 0 w 302"/>
                  <a:gd name="T13" fmla="*/ 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41">
                    <a:moveTo>
                      <a:pt x="0" y="7"/>
                    </a:moveTo>
                    <a:lnTo>
                      <a:pt x="3" y="0"/>
                    </a:lnTo>
                    <a:lnTo>
                      <a:pt x="302" y="141"/>
                    </a:lnTo>
                    <a:lnTo>
                      <a:pt x="48" y="21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1" name="Freeform 200"/>
              <p:cNvSpPr>
                <a:spLocks/>
              </p:cNvSpPr>
              <p:nvPr/>
            </p:nvSpPr>
            <p:spPr bwMode="auto">
              <a:xfrm>
                <a:off x="1931" y="1872"/>
                <a:ext cx="257" cy="61"/>
              </a:xfrm>
              <a:custGeom>
                <a:avLst/>
                <a:gdLst>
                  <a:gd name="T0" fmla="*/ 0 w 257"/>
                  <a:gd name="T1" fmla="*/ 1 h 122"/>
                  <a:gd name="T2" fmla="*/ 3 w 257"/>
                  <a:gd name="T3" fmla="*/ 0 h 122"/>
                  <a:gd name="T4" fmla="*/ 257 w 257"/>
                  <a:gd name="T5" fmla="*/ 4 h 122"/>
                  <a:gd name="T6" fmla="*/ 257 w 257"/>
                  <a:gd name="T7" fmla="*/ 4 h 122"/>
                  <a:gd name="T8" fmla="*/ 50 w 257"/>
                  <a:gd name="T9" fmla="*/ 1 h 122"/>
                  <a:gd name="T10" fmla="*/ 48 w 257"/>
                  <a:gd name="T11" fmla="*/ 1 h 122"/>
                  <a:gd name="T12" fmla="*/ 0 w 257"/>
                  <a:gd name="T13" fmla="*/ 1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7" h="122">
                    <a:moveTo>
                      <a:pt x="0" y="8"/>
                    </a:moveTo>
                    <a:lnTo>
                      <a:pt x="3" y="0"/>
                    </a:lnTo>
                    <a:lnTo>
                      <a:pt x="257" y="120"/>
                    </a:lnTo>
                    <a:lnTo>
                      <a:pt x="257" y="122"/>
                    </a:lnTo>
                    <a:lnTo>
                      <a:pt x="50" y="24"/>
                    </a:lnTo>
                    <a:lnTo>
                      <a:pt x="48" y="2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2" name="Freeform 201"/>
              <p:cNvSpPr>
                <a:spLocks/>
              </p:cNvSpPr>
              <p:nvPr/>
            </p:nvSpPr>
            <p:spPr bwMode="auto">
              <a:xfrm>
                <a:off x="1979" y="1884"/>
                <a:ext cx="209" cy="49"/>
              </a:xfrm>
              <a:custGeom>
                <a:avLst/>
                <a:gdLst>
                  <a:gd name="T0" fmla="*/ 0 w 209"/>
                  <a:gd name="T1" fmla="*/ 1 h 98"/>
                  <a:gd name="T2" fmla="*/ 2 w 209"/>
                  <a:gd name="T3" fmla="*/ 0 h 98"/>
                  <a:gd name="T4" fmla="*/ 209 w 209"/>
                  <a:gd name="T5" fmla="*/ 4 h 98"/>
                  <a:gd name="T6" fmla="*/ 208 w 209"/>
                  <a:gd name="T7" fmla="*/ 4 h 98"/>
                  <a:gd name="T8" fmla="*/ 52 w 209"/>
                  <a:gd name="T9" fmla="*/ 1 h 98"/>
                  <a:gd name="T10" fmla="*/ 51 w 209"/>
                  <a:gd name="T11" fmla="*/ 1 h 98"/>
                  <a:gd name="T12" fmla="*/ 0 w 209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98">
                    <a:moveTo>
                      <a:pt x="0" y="5"/>
                    </a:moveTo>
                    <a:lnTo>
                      <a:pt x="2" y="0"/>
                    </a:lnTo>
                    <a:lnTo>
                      <a:pt x="209" y="98"/>
                    </a:lnTo>
                    <a:lnTo>
                      <a:pt x="208" y="98"/>
                    </a:lnTo>
                    <a:lnTo>
                      <a:pt x="52" y="25"/>
                    </a:lnTo>
                    <a:lnTo>
                      <a:pt x="51" y="2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3" name="Freeform 202"/>
              <p:cNvSpPr>
                <a:spLocks/>
              </p:cNvSpPr>
              <p:nvPr/>
            </p:nvSpPr>
            <p:spPr bwMode="auto">
              <a:xfrm>
                <a:off x="2030" y="1897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1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1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4" name="Freeform 203"/>
              <p:cNvSpPr>
                <a:spLocks/>
              </p:cNvSpPr>
              <p:nvPr/>
            </p:nvSpPr>
            <p:spPr bwMode="auto">
              <a:xfrm>
                <a:off x="2084" y="1910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5" name="Freeform 204"/>
              <p:cNvSpPr>
                <a:spLocks/>
              </p:cNvSpPr>
              <p:nvPr/>
            </p:nvSpPr>
            <p:spPr bwMode="auto">
              <a:xfrm>
                <a:off x="2140" y="1924"/>
                <a:ext cx="47" cy="12"/>
              </a:xfrm>
              <a:custGeom>
                <a:avLst/>
                <a:gdLst>
                  <a:gd name="T0" fmla="*/ 0 w 47"/>
                  <a:gd name="T1" fmla="*/ 1 h 23"/>
                  <a:gd name="T2" fmla="*/ 0 w 47"/>
                  <a:gd name="T3" fmla="*/ 0 h 23"/>
                  <a:gd name="T4" fmla="*/ 47 w 47"/>
                  <a:gd name="T5" fmla="*/ 1 h 23"/>
                  <a:gd name="T6" fmla="*/ 47 w 47"/>
                  <a:gd name="T7" fmla="*/ 1 h 23"/>
                  <a:gd name="T8" fmla="*/ 47 w 47"/>
                  <a:gd name="T9" fmla="*/ 1 h 23"/>
                  <a:gd name="T10" fmla="*/ 47 w 47"/>
                  <a:gd name="T11" fmla="*/ 1 h 23"/>
                  <a:gd name="T12" fmla="*/ 0 w 47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3">
                    <a:moveTo>
                      <a:pt x="0" y="1"/>
                    </a:moveTo>
                    <a:lnTo>
                      <a:pt x="0" y="0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6" name="Freeform 205"/>
              <p:cNvSpPr>
                <a:spLocks/>
              </p:cNvSpPr>
              <p:nvPr/>
            </p:nvSpPr>
            <p:spPr bwMode="auto">
              <a:xfrm>
                <a:off x="1188" y="1688"/>
                <a:ext cx="999" cy="248"/>
              </a:xfrm>
              <a:custGeom>
                <a:avLst/>
                <a:gdLst>
                  <a:gd name="T0" fmla="*/ 996 w 999"/>
                  <a:gd name="T1" fmla="*/ 15 h 494"/>
                  <a:gd name="T2" fmla="*/ 0 w 999"/>
                  <a:gd name="T3" fmla="*/ 0 h 494"/>
                  <a:gd name="T4" fmla="*/ 2 w 999"/>
                  <a:gd name="T5" fmla="*/ 1 h 494"/>
                  <a:gd name="T6" fmla="*/ 999 w 999"/>
                  <a:gd name="T7" fmla="*/ 16 h 494"/>
                  <a:gd name="T8" fmla="*/ 996 w 999"/>
                  <a:gd name="T9" fmla="*/ 15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4">
                    <a:moveTo>
                      <a:pt x="996" y="465"/>
                    </a:moveTo>
                    <a:lnTo>
                      <a:pt x="0" y="0"/>
                    </a:lnTo>
                    <a:lnTo>
                      <a:pt x="2" y="29"/>
                    </a:lnTo>
                    <a:lnTo>
                      <a:pt x="999" y="494"/>
                    </a:lnTo>
                    <a:lnTo>
                      <a:pt x="996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7" name="Freeform 206"/>
              <p:cNvSpPr>
                <a:spLocks/>
              </p:cNvSpPr>
              <p:nvPr/>
            </p:nvSpPr>
            <p:spPr bwMode="auto">
              <a:xfrm>
                <a:off x="1181" y="1688"/>
                <a:ext cx="1013" cy="236"/>
              </a:xfrm>
              <a:custGeom>
                <a:avLst/>
                <a:gdLst>
                  <a:gd name="T0" fmla="*/ 0 w 1013"/>
                  <a:gd name="T1" fmla="*/ 1 h 471"/>
                  <a:gd name="T2" fmla="*/ 7 w 1013"/>
                  <a:gd name="T3" fmla="*/ 0 h 471"/>
                  <a:gd name="T4" fmla="*/ 1013 w 1013"/>
                  <a:gd name="T5" fmla="*/ 15 h 471"/>
                  <a:gd name="T6" fmla="*/ 1012 w 1013"/>
                  <a:gd name="T7" fmla="*/ 15 h 471"/>
                  <a:gd name="T8" fmla="*/ 25 w 1013"/>
                  <a:gd name="T9" fmla="*/ 1 h 471"/>
                  <a:gd name="T10" fmla="*/ 19 w 1013"/>
                  <a:gd name="T11" fmla="*/ 2 h 471"/>
                  <a:gd name="T12" fmla="*/ 0 w 1013"/>
                  <a:gd name="T13" fmla="*/ 1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1">
                    <a:moveTo>
                      <a:pt x="0" y="25"/>
                    </a:moveTo>
                    <a:lnTo>
                      <a:pt x="7" y="0"/>
                    </a:lnTo>
                    <a:lnTo>
                      <a:pt x="1013" y="471"/>
                    </a:lnTo>
                    <a:lnTo>
                      <a:pt x="1012" y="471"/>
                    </a:lnTo>
                    <a:lnTo>
                      <a:pt x="25" y="9"/>
                    </a:lnTo>
                    <a:lnTo>
                      <a:pt x="19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8" name="Freeform 207"/>
              <p:cNvSpPr>
                <a:spLocks/>
              </p:cNvSpPr>
              <p:nvPr/>
            </p:nvSpPr>
            <p:spPr bwMode="auto">
              <a:xfrm>
                <a:off x="1200" y="1693"/>
                <a:ext cx="993" cy="231"/>
              </a:xfrm>
              <a:custGeom>
                <a:avLst/>
                <a:gdLst>
                  <a:gd name="T0" fmla="*/ 0 w 993"/>
                  <a:gd name="T1" fmla="*/ 1 h 462"/>
                  <a:gd name="T2" fmla="*/ 6 w 993"/>
                  <a:gd name="T3" fmla="*/ 0 h 462"/>
                  <a:gd name="T4" fmla="*/ 993 w 993"/>
                  <a:gd name="T5" fmla="*/ 15 h 462"/>
                  <a:gd name="T6" fmla="*/ 993 w 993"/>
                  <a:gd name="T7" fmla="*/ 15 h 462"/>
                  <a:gd name="T8" fmla="*/ 26 w 993"/>
                  <a:gd name="T9" fmla="*/ 1 h 462"/>
                  <a:gd name="T10" fmla="*/ 20 w 993"/>
                  <a:gd name="T11" fmla="*/ 2 h 462"/>
                  <a:gd name="T12" fmla="*/ 0 w 993"/>
                  <a:gd name="T13" fmla="*/ 1 h 4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462">
                    <a:moveTo>
                      <a:pt x="0" y="25"/>
                    </a:moveTo>
                    <a:lnTo>
                      <a:pt x="6" y="0"/>
                    </a:lnTo>
                    <a:lnTo>
                      <a:pt x="993" y="462"/>
                    </a:lnTo>
                    <a:lnTo>
                      <a:pt x="26" y="9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59" name="Freeform 208"/>
              <p:cNvSpPr>
                <a:spLocks/>
              </p:cNvSpPr>
              <p:nvPr/>
            </p:nvSpPr>
            <p:spPr bwMode="auto">
              <a:xfrm>
                <a:off x="1220" y="1697"/>
                <a:ext cx="973" cy="227"/>
              </a:xfrm>
              <a:custGeom>
                <a:avLst/>
                <a:gdLst>
                  <a:gd name="T0" fmla="*/ 0 w 973"/>
                  <a:gd name="T1" fmla="*/ 1 h 453"/>
                  <a:gd name="T2" fmla="*/ 6 w 973"/>
                  <a:gd name="T3" fmla="*/ 0 h 453"/>
                  <a:gd name="T4" fmla="*/ 973 w 973"/>
                  <a:gd name="T5" fmla="*/ 15 h 453"/>
                  <a:gd name="T6" fmla="*/ 973 w 973"/>
                  <a:gd name="T7" fmla="*/ 15 h 453"/>
                  <a:gd name="T8" fmla="*/ 26 w 973"/>
                  <a:gd name="T9" fmla="*/ 1 h 453"/>
                  <a:gd name="T10" fmla="*/ 20 w 973"/>
                  <a:gd name="T11" fmla="*/ 2 h 453"/>
                  <a:gd name="T12" fmla="*/ 0 w 973"/>
                  <a:gd name="T13" fmla="*/ 1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3">
                    <a:moveTo>
                      <a:pt x="0" y="25"/>
                    </a:moveTo>
                    <a:lnTo>
                      <a:pt x="6" y="0"/>
                    </a:lnTo>
                    <a:lnTo>
                      <a:pt x="973" y="453"/>
                    </a:lnTo>
                    <a:lnTo>
                      <a:pt x="26" y="11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0" name="Freeform 209"/>
              <p:cNvSpPr>
                <a:spLocks/>
              </p:cNvSpPr>
              <p:nvPr/>
            </p:nvSpPr>
            <p:spPr bwMode="auto">
              <a:xfrm>
                <a:off x="1240" y="1703"/>
                <a:ext cx="953" cy="222"/>
              </a:xfrm>
              <a:custGeom>
                <a:avLst/>
                <a:gdLst>
                  <a:gd name="T0" fmla="*/ 0 w 953"/>
                  <a:gd name="T1" fmla="*/ 1 h 443"/>
                  <a:gd name="T2" fmla="*/ 6 w 953"/>
                  <a:gd name="T3" fmla="*/ 0 h 443"/>
                  <a:gd name="T4" fmla="*/ 953 w 953"/>
                  <a:gd name="T5" fmla="*/ 14 h 443"/>
                  <a:gd name="T6" fmla="*/ 953 w 953"/>
                  <a:gd name="T7" fmla="*/ 14 h 443"/>
                  <a:gd name="T8" fmla="*/ 25 w 953"/>
                  <a:gd name="T9" fmla="*/ 1 h 443"/>
                  <a:gd name="T10" fmla="*/ 20 w 953"/>
                  <a:gd name="T11" fmla="*/ 1 h 443"/>
                  <a:gd name="T12" fmla="*/ 0 w 953"/>
                  <a:gd name="T13" fmla="*/ 1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3">
                    <a:moveTo>
                      <a:pt x="0" y="23"/>
                    </a:moveTo>
                    <a:lnTo>
                      <a:pt x="6" y="0"/>
                    </a:lnTo>
                    <a:lnTo>
                      <a:pt x="953" y="442"/>
                    </a:lnTo>
                    <a:lnTo>
                      <a:pt x="953" y="443"/>
                    </a:lnTo>
                    <a:lnTo>
                      <a:pt x="25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1" name="Freeform 210"/>
              <p:cNvSpPr>
                <a:spLocks/>
              </p:cNvSpPr>
              <p:nvPr/>
            </p:nvSpPr>
            <p:spPr bwMode="auto">
              <a:xfrm>
                <a:off x="1260" y="1707"/>
                <a:ext cx="933" cy="218"/>
              </a:xfrm>
              <a:custGeom>
                <a:avLst/>
                <a:gdLst>
                  <a:gd name="T0" fmla="*/ 0 w 933"/>
                  <a:gd name="T1" fmla="*/ 1 h 434"/>
                  <a:gd name="T2" fmla="*/ 5 w 933"/>
                  <a:gd name="T3" fmla="*/ 0 h 434"/>
                  <a:gd name="T4" fmla="*/ 933 w 933"/>
                  <a:gd name="T5" fmla="*/ 14 h 434"/>
                  <a:gd name="T6" fmla="*/ 933 w 933"/>
                  <a:gd name="T7" fmla="*/ 14 h 434"/>
                  <a:gd name="T8" fmla="*/ 25 w 933"/>
                  <a:gd name="T9" fmla="*/ 1 h 434"/>
                  <a:gd name="T10" fmla="*/ 20 w 933"/>
                  <a:gd name="T11" fmla="*/ 1 h 434"/>
                  <a:gd name="T12" fmla="*/ 0 w 933"/>
                  <a:gd name="T13" fmla="*/ 1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4">
                    <a:moveTo>
                      <a:pt x="0" y="23"/>
                    </a:moveTo>
                    <a:lnTo>
                      <a:pt x="5" y="0"/>
                    </a:lnTo>
                    <a:lnTo>
                      <a:pt x="933" y="434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2" name="Freeform 211"/>
              <p:cNvSpPr>
                <a:spLocks/>
              </p:cNvSpPr>
              <p:nvPr/>
            </p:nvSpPr>
            <p:spPr bwMode="auto">
              <a:xfrm>
                <a:off x="1280" y="1713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5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5 w 913"/>
                  <a:gd name="T9" fmla="*/ 1 h 423"/>
                  <a:gd name="T10" fmla="*/ 19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5" y="0"/>
                    </a:lnTo>
                    <a:lnTo>
                      <a:pt x="913" y="423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3" name="Freeform 212"/>
              <p:cNvSpPr>
                <a:spLocks/>
              </p:cNvSpPr>
              <p:nvPr/>
            </p:nvSpPr>
            <p:spPr bwMode="auto">
              <a:xfrm>
                <a:off x="1299" y="1717"/>
                <a:ext cx="894" cy="208"/>
              </a:xfrm>
              <a:custGeom>
                <a:avLst/>
                <a:gdLst>
                  <a:gd name="T0" fmla="*/ 0 w 894"/>
                  <a:gd name="T1" fmla="*/ 1 h 414"/>
                  <a:gd name="T2" fmla="*/ 6 w 894"/>
                  <a:gd name="T3" fmla="*/ 0 h 414"/>
                  <a:gd name="T4" fmla="*/ 894 w 894"/>
                  <a:gd name="T5" fmla="*/ 14 h 414"/>
                  <a:gd name="T6" fmla="*/ 894 w 894"/>
                  <a:gd name="T7" fmla="*/ 14 h 414"/>
                  <a:gd name="T8" fmla="*/ 26 w 894"/>
                  <a:gd name="T9" fmla="*/ 1 h 414"/>
                  <a:gd name="T10" fmla="*/ 20 w 894"/>
                  <a:gd name="T11" fmla="*/ 1 h 414"/>
                  <a:gd name="T12" fmla="*/ 0 w 894"/>
                  <a:gd name="T13" fmla="*/ 1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4" h="414">
                    <a:moveTo>
                      <a:pt x="0" y="22"/>
                    </a:moveTo>
                    <a:lnTo>
                      <a:pt x="6" y="0"/>
                    </a:lnTo>
                    <a:lnTo>
                      <a:pt x="894" y="414"/>
                    </a:lnTo>
                    <a:lnTo>
                      <a:pt x="26" y="9"/>
                    </a:lnTo>
                    <a:lnTo>
                      <a:pt x="20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4" name="Freeform 213"/>
              <p:cNvSpPr>
                <a:spLocks/>
              </p:cNvSpPr>
              <p:nvPr/>
            </p:nvSpPr>
            <p:spPr bwMode="auto">
              <a:xfrm>
                <a:off x="1319" y="1722"/>
                <a:ext cx="874" cy="204"/>
              </a:xfrm>
              <a:custGeom>
                <a:avLst/>
                <a:gdLst>
                  <a:gd name="T0" fmla="*/ 0 w 874"/>
                  <a:gd name="T1" fmla="*/ 1 h 407"/>
                  <a:gd name="T2" fmla="*/ 6 w 874"/>
                  <a:gd name="T3" fmla="*/ 0 h 407"/>
                  <a:gd name="T4" fmla="*/ 874 w 874"/>
                  <a:gd name="T5" fmla="*/ 13 h 407"/>
                  <a:gd name="T6" fmla="*/ 874 w 874"/>
                  <a:gd name="T7" fmla="*/ 13 h 407"/>
                  <a:gd name="T8" fmla="*/ 27 w 874"/>
                  <a:gd name="T9" fmla="*/ 1 h 407"/>
                  <a:gd name="T10" fmla="*/ 21 w 874"/>
                  <a:gd name="T11" fmla="*/ 1 h 407"/>
                  <a:gd name="T12" fmla="*/ 0 w 874"/>
                  <a:gd name="T13" fmla="*/ 1 h 4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7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5"/>
                    </a:lnTo>
                    <a:lnTo>
                      <a:pt x="874" y="407"/>
                    </a:lnTo>
                    <a:lnTo>
                      <a:pt x="27" y="11"/>
                    </a:lnTo>
                    <a:lnTo>
                      <a:pt x="21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5" name="Freeform 214"/>
              <p:cNvSpPr>
                <a:spLocks/>
              </p:cNvSpPr>
              <p:nvPr/>
            </p:nvSpPr>
            <p:spPr bwMode="auto">
              <a:xfrm>
                <a:off x="1340" y="1727"/>
                <a:ext cx="853" cy="199"/>
              </a:xfrm>
              <a:custGeom>
                <a:avLst/>
                <a:gdLst>
                  <a:gd name="T0" fmla="*/ 0 w 853"/>
                  <a:gd name="T1" fmla="*/ 1 h 396"/>
                  <a:gd name="T2" fmla="*/ 6 w 853"/>
                  <a:gd name="T3" fmla="*/ 0 h 396"/>
                  <a:gd name="T4" fmla="*/ 853 w 853"/>
                  <a:gd name="T5" fmla="*/ 13 h 396"/>
                  <a:gd name="T6" fmla="*/ 853 w 853"/>
                  <a:gd name="T7" fmla="*/ 13 h 396"/>
                  <a:gd name="T8" fmla="*/ 27 w 853"/>
                  <a:gd name="T9" fmla="*/ 1 h 396"/>
                  <a:gd name="T10" fmla="*/ 22 w 853"/>
                  <a:gd name="T11" fmla="*/ 1 h 396"/>
                  <a:gd name="T12" fmla="*/ 0 w 853"/>
                  <a:gd name="T13" fmla="*/ 1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3" h="396">
                    <a:moveTo>
                      <a:pt x="0" y="21"/>
                    </a:moveTo>
                    <a:lnTo>
                      <a:pt x="6" y="0"/>
                    </a:lnTo>
                    <a:lnTo>
                      <a:pt x="853" y="396"/>
                    </a:lnTo>
                    <a:lnTo>
                      <a:pt x="27" y="11"/>
                    </a:lnTo>
                    <a:lnTo>
                      <a:pt x="22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6" name="Freeform 215"/>
              <p:cNvSpPr>
                <a:spLocks/>
              </p:cNvSpPr>
              <p:nvPr/>
            </p:nvSpPr>
            <p:spPr bwMode="auto">
              <a:xfrm>
                <a:off x="1362" y="1733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5 w 831"/>
                  <a:gd name="T3" fmla="*/ 0 h 385"/>
                  <a:gd name="T4" fmla="*/ 831 w 831"/>
                  <a:gd name="T5" fmla="*/ 13 h 385"/>
                  <a:gd name="T6" fmla="*/ 829 w 831"/>
                  <a:gd name="T7" fmla="*/ 13 h 385"/>
                  <a:gd name="T8" fmla="*/ 26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20"/>
                    </a:moveTo>
                    <a:lnTo>
                      <a:pt x="5" y="0"/>
                    </a:lnTo>
                    <a:lnTo>
                      <a:pt x="831" y="385"/>
                    </a:lnTo>
                    <a:lnTo>
                      <a:pt x="829" y="385"/>
                    </a:lnTo>
                    <a:lnTo>
                      <a:pt x="26" y="10"/>
                    </a:lnTo>
                    <a:lnTo>
                      <a:pt x="21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7" name="Freeform 216"/>
              <p:cNvSpPr>
                <a:spLocks/>
              </p:cNvSpPr>
              <p:nvPr/>
            </p:nvSpPr>
            <p:spPr bwMode="auto">
              <a:xfrm>
                <a:off x="1383" y="1738"/>
                <a:ext cx="808" cy="188"/>
              </a:xfrm>
              <a:custGeom>
                <a:avLst/>
                <a:gdLst>
                  <a:gd name="T0" fmla="*/ 0 w 808"/>
                  <a:gd name="T1" fmla="*/ 1 h 375"/>
                  <a:gd name="T2" fmla="*/ 5 w 808"/>
                  <a:gd name="T3" fmla="*/ 0 h 375"/>
                  <a:gd name="T4" fmla="*/ 808 w 808"/>
                  <a:gd name="T5" fmla="*/ 12 h 375"/>
                  <a:gd name="T6" fmla="*/ 808 w 808"/>
                  <a:gd name="T7" fmla="*/ 12 h 375"/>
                  <a:gd name="T8" fmla="*/ 28 w 808"/>
                  <a:gd name="T9" fmla="*/ 1 h 375"/>
                  <a:gd name="T10" fmla="*/ 22 w 808"/>
                  <a:gd name="T11" fmla="*/ 1 h 375"/>
                  <a:gd name="T12" fmla="*/ 0 w 808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5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8" name="Freeform 217"/>
              <p:cNvSpPr>
                <a:spLocks/>
              </p:cNvSpPr>
              <p:nvPr/>
            </p:nvSpPr>
            <p:spPr bwMode="auto">
              <a:xfrm>
                <a:off x="1405" y="1744"/>
                <a:ext cx="786" cy="183"/>
              </a:xfrm>
              <a:custGeom>
                <a:avLst/>
                <a:gdLst>
                  <a:gd name="T0" fmla="*/ 0 w 786"/>
                  <a:gd name="T1" fmla="*/ 1 h 366"/>
                  <a:gd name="T2" fmla="*/ 6 w 786"/>
                  <a:gd name="T3" fmla="*/ 0 h 366"/>
                  <a:gd name="T4" fmla="*/ 786 w 786"/>
                  <a:gd name="T5" fmla="*/ 12 h 366"/>
                  <a:gd name="T6" fmla="*/ 786 w 786"/>
                  <a:gd name="T7" fmla="*/ 12 h 366"/>
                  <a:gd name="T8" fmla="*/ 30 w 786"/>
                  <a:gd name="T9" fmla="*/ 1 h 366"/>
                  <a:gd name="T10" fmla="*/ 24 w 786"/>
                  <a:gd name="T11" fmla="*/ 1 h 366"/>
                  <a:gd name="T12" fmla="*/ 0 w 786"/>
                  <a:gd name="T13" fmla="*/ 1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6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6"/>
                    </a:lnTo>
                    <a:lnTo>
                      <a:pt x="30" y="11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69" name="Freeform 218"/>
              <p:cNvSpPr>
                <a:spLocks/>
              </p:cNvSpPr>
              <p:nvPr/>
            </p:nvSpPr>
            <p:spPr bwMode="auto">
              <a:xfrm>
                <a:off x="1429" y="1749"/>
                <a:ext cx="762" cy="178"/>
              </a:xfrm>
              <a:custGeom>
                <a:avLst/>
                <a:gdLst>
                  <a:gd name="T0" fmla="*/ 0 w 762"/>
                  <a:gd name="T1" fmla="*/ 1 h 355"/>
                  <a:gd name="T2" fmla="*/ 6 w 762"/>
                  <a:gd name="T3" fmla="*/ 0 h 355"/>
                  <a:gd name="T4" fmla="*/ 762 w 762"/>
                  <a:gd name="T5" fmla="*/ 12 h 355"/>
                  <a:gd name="T6" fmla="*/ 762 w 762"/>
                  <a:gd name="T7" fmla="*/ 12 h 355"/>
                  <a:gd name="T8" fmla="*/ 30 w 762"/>
                  <a:gd name="T9" fmla="*/ 1 h 355"/>
                  <a:gd name="T10" fmla="*/ 24 w 762"/>
                  <a:gd name="T11" fmla="*/ 1 h 355"/>
                  <a:gd name="T12" fmla="*/ 0 w 762"/>
                  <a:gd name="T13" fmla="*/ 1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" h="355">
                    <a:moveTo>
                      <a:pt x="0" y="20"/>
                    </a:moveTo>
                    <a:lnTo>
                      <a:pt x="6" y="0"/>
                    </a:lnTo>
                    <a:lnTo>
                      <a:pt x="762" y="355"/>
                    </a:lnTo>
                    <a:lnTo>
                      <a:pt x="30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0" name="Freeform 219"/>
              <p:cNvSpPr>
                <a:spLocks/>
              </p:cNvSpPr>
              <p:nvPr/>
            </p:nvSpPr>
            <p:spPr bwMode="auto">
              <a:xfrm>
                <a:off x="1453" y="1755"/>
                <a:ext cx="738" cy="172"/>
              </a:xfrm>
              <a:custGeom>
                <a:avLst/>
                <a:gdLst>
                  <a:gd name="T0" fmla="*/ 0 w 738"/>
                  <a:gd name="T1" fmla="*/ 1 h 342"/>
                  <a:gd name="T2" fmla="*/ 6 w 738"/>
                  <a:gd name="T3" fmla="*/ 0 h 342"/>
                  <a:gd name="T4" fmla="*/ 738 w 738"/>
                  <a:gd name="T5" fmla="*/ 11 h 342"/>
                  <a:gd name="T6" fmla="*/ 738 w 738"/>
                  <a:gd name="T7" fmla="*/ 11 h 342"/>
                  <a:gd name="T8" fmla="*/ 31 w 738"/>
                  <a:gd name="T9" fmla="*/ 1 h 342"/>
                  <a:gd name="T10" fmla="*/ 26 w 738"/>
                  <a:gd name="T11" fmla="*/ 1 h 342"/>
                  <a:gd name="T12" fmla="*/ 0 w 738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8" h="342">
                    <a:moveTo>
                      <a:pt x="0" y="18"/>
                    </a:moveTo>
                    <a:lnTo>
                      <a:pt x="6" y="0"/>
                    </a:lnTo>
                    <a:lnTo>
                      <a:pt x="738" y="342"/>
                    </a:lnTo>
                    <a:lnTo>
                      <a:pt x="31" y="13"/>
                    </a:lnTo>
                    <a:lnTo>
                      <a:pt x="2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1" name="Freeform 220"/>
              <p:cNvSpPr>
                <a:spLocks/>
              </p:cNvSpPr>
              <p:nvPr/>
            </p:nvSpPr>
            <p:spPr bwMode="auto">
              <a:xfrm>
                <a:off x="1479" y="1762"/>
                <a:ext cx="712" cy="165"/>
              </a:xfrm>
              <a:custGeom>
                <a:avLst/>
                <a:gdLst>
                  <a:gd name="T0" fmla="*/ 0 w 712"/>
                  <a:gd name="T1" fmla="*/ 0 h 331"/>
                  <a:gd name="T2" fmla="*/ 5 w 712"/>
                  <a:gd name="T3" fmla="*/ 0 h 331"/>
                  <a:gd name="T4" fmla="*/ 712 w 712"/>
                  <a:gd name="T5" fmla="*/ 10 h 331"/>
                  <a:gd name="T6" fmla="*/ 712 w 712"/>
                  <a:gd name="T7" fmla="*/ 10 h 331"/>
                  <a:gd name="T8" fmla="*/ 31 w 712"/>
                  <a:gd name="T9" fmla="*/ 0 h 331"/>
                  <a:gd name="T10" fmla="*/ 27 w 712"/>
                  <a:gd name="T11" fmla="*/ 0 h 331"/>
                  <a:gd name="T12" fmla="*/ 0 w 712"/>
                  <a:gd name="T13" fmla="*/ 0 h 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1">
                    <a:moveTo>
                      <a:pt x="0" y="16"/>
                    </a:moveTo>
                    <a:lnTo>
                      <a:pt x="5" y="0"/>
                    </a:lnTo>
                    <a:lnTo>
                      <a:pt x="712" y="329"/>
                    </a:lnTo>
                    <a:lnTo>
                      <a:pt x="712" y="331"/>
                    </a:lnTo>
                    <a:lnTo>
                      <a:pt x="31" y="12"/>
                    </a:lnTo>
                    <a:lnTo>
                      <a:pt x="27" y="2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2" name="Freeform 221"/>
              <p:cNvSpPr>
                <a:spLocks/>
              </p:cNvSpPr>
              <p:nvPr/>
            </p:nvSpPr>
            <p:spPr bwMode="auto">
              <a:xfrm>
                <a:off x="1506" y="1768"/>
                <a:ext cx="685" cy="159"/>
              </a:xfrm>
              <a:custGeom>
                <a:avLst/>
                <a:gdLst>
                  <a:gd name="T0" fmla="*/ 0 w 685"/>
                  <a:gd name="T1" fmla="*/ 0 h 319"/>
                  <a:gd name="T2" fmla="*/ 4 w 685"/>
                  <a:gd name="T3" fmla="*/ 0 h 319"/>
                  <a:gd name="T4" fmla="*/ 685 w 685"/>
                  <a:gd name="T5" fmla="*/ 9 h 319"/>
                  <a:gd name="T6" fmla="*/ 685 w 685"/>
                  <a:gd name="T7" fmla="*/ 9 h 319"/>
                  <a:gd name="T8" fmla="*/ 32 w 685"/>
                  <a:gd name="T9" fmla="*/ 0 h 319"/>
                  <a:gd name="T10" fmla="*/ 27 w 685"/>
                  <a:gd name="T11" fmla="*/ 0 h 319"/>
                  <a:gd name="T12" fmla="*/ 0 w 685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9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9"/>
                    </a:lnTo>
                    <a:lnTo>
                      <a:pt x="32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3" name="Freeform 222"/>
              <p:cNvSpPr>
                <a:spLocks/>
              </p:cNvSpPr>
              <p:nvPr/>
            </p:nvSpPr>
            <p:spPr bwMode="auto">
              <a:xfrm>
                <a:off x="1533" y="1774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3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6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3" y="14"/>
                    </a:lnTo>
                    <a:lnTo>
                      <a:pt x="29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4" name="Freeform 223"/>
              <p:cNvSpPr>
                <a:spLocks/>
              </p:cNvSpPr>
              <p:nvPr/>
            </p:nvSpPr>
            <p:spPr bwMode="auto">
              <a:xfrm>
                <a:off x="1562" y="1782"/>
                <a:ext cx="629" cy="146"/>
              </a:xfrm>
              <a:custGeom>
                <a:avLst/>
                <a:gdLst>
                  <a:gd name="T0" fmla="*/ 0 w 629"/>
                  <a:gd name="T1" fmla="*/ 0 h 294"/>
                  <a:gd name="T2" fmla="*/ 4 w 629"/>
                  <a:gd name="T3" fmla="*/ 0 h 294"/>
                  <a:gd name="T4" fmla="*/ 629 w 629"/>
                  <a:gd name="T5" fmla="*/ 9 h 294"/>
                  <a:gd name="T6" fmla="*/ 628 w 629"/>
                  <a:gd name="T7" fmla="*/ 9 h 294"/>
                  <a:gd name="T8" fmla="*/ 34 w 629"/>
                  <a:gd name="T9" fmla="*/ 0 h 294"/>
                  <a:gd name="T10" fmla="*/ 30 w 629"/>
                  <a:gd name="T11" fmla="*/ 0 h 294"/>
                  <a:gd name="T12" fmla="*/ 0 w 629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4">
                    <a:moveTo>
                      <a:pt x="0" y="17"/>
                    </a:moveTo>
                    <a:lnTo>
                      <a:pt x="4" y="0"/>
                    </a:lnTo>
                    <a:lnTo>
                      <a:pt x="629" y="292"/>
                    </a:lnTo>
                    <a:lnTo>
                      <a:pt x="628" y="294"/>
                    </a:lnTo>
                    <a:lnTo>
                      <a:pt x="34" y="15"/>
                    </a:lnTo>
                    <a:lnTo>
                      <a:pt x="30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5" name="Freeform 224"/>
              <p:cNvSpPr>
                <a:spLocks/>
              </p:cNvSpPr>
              <p:nvPr/>
            </p:nvSpPr>
            <p:spPr bwMode="auto">
              <a:xfrm>
                <a:off x="1592" y="1789"/>
                <a:ext cx="598" cy="139"/>
              </a:xfrm>
              <a:custGeom>
                <a:avLst/>
                <a:gdLst>
                  <a:gd name="T0" fmla="*/ 0 w 598"/>
                  <a:gd name="T1" fmla="*/ 0 h 279"/>
                  <a:gd name="T2" fmla="*/ 4 w 598"/>
                  <a:gd name="T3" fmla="*/ 0 h 279"/>
                  <a:gd name="T4" fmla="*/ 598 w 598"/>
                  <a:gd name="T5" fmla="*/ 8 h 279"/>
                  <a:gd name="T6" fmla="*/ 598 w 598"/>
                  <a:gd name="T7" fmla="*/ 8 h 279"/>
                  <a:gd name="T8" fmla="*/ 35 w 598"/>
                  <a:gd name="T9" fmla="*/ 0 h 279"/>
                  <a:gd name="T10" fmla="*/ 31 w 598"/>
                  <a:gd name="T11" fmla="*/ 0 h 279"/>
                  <a:gd name="T12" fmla="*/ 0 w 598"/>
                  <a:gd name="T13" fmla="*/ 0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4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6"/>
                    </a:lnTo>
                    <a:lnTo>
                      <a:pt x="31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6" name="Freeform 225"/>
              <p:cNvSpPr>
                <a:spLocks/>
              </p:cNvSpPr>
              <p:nvPr/>
            </p:nvSpPr>
            <p:spPr bwMode="auto">
              <a:xfrm>
                <a:off x="1623" y="1797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7" y="15"/>
                    </a:lnTo>
                    <a:lnTo>
                      <a:pt x="33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7" name="Freeform 226"/>
              <p:cNvSpPr>
                <a:spLocks/>
              </p:cNvSpPr>
              <p:nvPr/>
            </p:nvSpPr>
            <p:spPr bwMode="auto">
              <a:xfrm>
                <a:off x="1656" y="1804"/>
                <a:ext cx="534" cy="125"/>
              </a:xfrm>
              <a:custGeom>
                <a:avLst/>
                <a:gdLst>
                  <a:gd name="T0" fmla="*/ 0 w 534"/>
                  <a:gd name="T1" fmla="*/ 1 h 249"/>
                  <a:gd name="T2" fmla="*/ 4 w 534"/>
                  <a:gd name="T3" fmla="*/ 0 h 249"/>
                  <a:gd name="T4" fmla="*/ 534 w 534"/>
                  <a:gd name="T5" fmla="*/ 8 h 249"/>
                  <a:gd name="T6" fmla="*/ 534 w 534"/>
                  <a:gd name="T7" fmla="*/ 8 h 249"/>
                  <a:gd name="T8" fmla="*/ 36 w 534"/>
                  <a:gd name="T9" fmla="*/ 1 h 249"/>
                  <a:gd name="T10" fmla="*/ 33 w 534"/>
                  <a:gd name="T11" fmla="*/ 1 h 249"/>
                  <a:gd name="T12" fmla="*/ 0 w 534"/>
                  <a:gd name="T13" fmla="*/ 1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49">
                    <a:moveTo>
                      <a:pt x="0" y="14"/>
                    </a:moveTo>
                    <a:lnTo>
                      <a:pt x="4" y="0"/>
                    </a:lnTo>
                    <a:lnTo>
                      <a:pt x="534" y="249"/>
                    </a:lnTo>
                    <a:lnTo>
                      <a:pt x="36" y="18"/>
                    </a:lnTo>
                    <a:lnTo>
                      <a:pt x="33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8" name="Freeform 227"/>
              <p:cNvSpPr>
                <a:spLocks/>
              </p:cNvSpPr>
              <p:nvPr/>
            </p:nvSpPr>
            <p:spPr bwMode="auto">
              <a:xfrm>
                <a:off x="1689" y="1813"/>
                <a:ext cx="501" cy="117"/>
              </a:xfrm>
              <a:custGeom>
                <a:avLst/>
                <a:gdLst>
                  <a:gd name="T0" fmla="*/ 0 w 501"/>
                  <a:gd name="T1" fmla="*/ 1 h 233"/>
                  <a:gd name="T2" fmla="*/ 3 w 501"/>
                  <a:gd name="T3" fmla="*/ 0 h 233"/>
                  <a:gd name="T4" fmla="*/ 501 w 501"/>
                  <a:gd name="T5" fmla="*/ 8 h 233"/>
                  <a:gd name="T6" fmla="*/ 501 w 501"/>
                  <a:gd name="T7" fmla="*/ 8 h 233"/>
                  <a:gd name="T8" fmla="*/ 40 w 501"/>
                  <a:gd name="T9" fmla="*/ 1 h 233"/>
                  <a:gd name="T10" fmla="*/ 36 w 501"/>
                  <a:gd name="T11" fmla="*/ 1 h 233"/>
                  <a:gd name="T12" fmla="*/ 0 w 501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1" h="233">
                    <a:moveTo>
                      <a:pt x="0" y="12"/>
                    </a:moveTo>
                    <a:lnTo>
                      <a:pt x="3" y="0"/>
                    </a:lnTo>
                    <a:lnTo>
                      <a:pt x="501" y="231"/>
                    </a:lnTo>
                    <a:lnTo>
                      <a:pt x="501" y="233"/>
                    </a:lnTo>
                    <a:lnTo>
                      <a:pt x="40" y="16"/>
                    </a:lnTo>
                    <a:lnTo>
                      <a:pt x="36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79" name="Freeform 228"/>
              <p:cNvSpPr>
                <a:spLocks/>
              </p:cNvSpPr>
              <p:nvPr/>
            </p:nvSpPr>
            <p:spPr bwMode="auto">
              <a:xfrm>
                <a:off x="1725" y="1822"/>
                <a:ext cx="465" cy="108"/>
              </a:xfrm>
              <a:custGeom>
                <a:avLst/>
                <a:gdLst>
                  <a:gd name="T0" fmla="*/ 0 w 465"/>
                  <a:gd name="T1" fmla="*/ 0 h 217"/>
                  <a:gd name="T2" fmla="*/ 4 w 465"/>
                  <a:gd name="T3" fmla="*/ 0 h 217"/>
                  <a:gd name="T4" fmla="*/ 465 w 465"/>
                  <a:gd name="T5" fmla="*/ 6 h 217"/>
                  <a:gd name="T6" fmla="*/ 465 w 465"/>
                  <a:gd name="T7" fmla="*/ 6 h 217"/>
                  <a:gd name="T8" fmla="*/ 41 w 465"/>
                  <a:gd name="T9" fmla="*/ 0 h 217"/>
                  <a:gd name="T10" fmla="*/ 38 w 465"/>
                  <a:gd name="T11" fmla="*/ 0 h 217"/>
                  <a:gd name="T12" fmla="*/ 0 w 465"/>
                  <a:gd name="T13" fmla="*/ 0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7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7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0" name="Freeform 229"/>
              <p:cNvSpPr>
                <a:spLocks/>
              </p:cNvSpPr>
              <p:nvPr/>
            </p:nvSpPr>
            <p:spPr bwMode="auto">
              <a:xfrm>
                <a:off x="1763" y="1831"/>
                <a:ext cx="427" cy="100"/>
              </a:xfrm>
              <a:custGeom>
                <a:avLst/>
                <a:gdLst>
                  <a:gd name="T0" fmla="*/ 0 w 427"/>
                  <a:gd name="T1" fmla="*/ 1 h 199"/>
                  <a:gd name="T2" fmla="*/ 3 w 427"/>
                  <a:gd name="T3" fmla="*/ 0 h 199"/>
                  <a:gd name="T4" fmla="*/ 427 w 427"/>
                  <a:gd name="T5" fmla="*/ 7 h 199"/>
                  <a:gd name="T6" fmla="*/ 425 w 427"/>
                  <a:gd name="T7" fmla="*/ 7 h 199"/>
                  <a:gd name="T8" fmla="*/ 41 w 427"/>
                  <a:gd name="T9" fmla="*/ 1 h 199"/>
                  <a:gd name="T10" fmla="*/ 38 w 427"/>
                  <a:gd name="T11" fmla="*/ 1 h 199"/>
                  <a:gd name="T12" fmla="*/ 0 w 427"/>
                  <a:gd name="T13" fmla="*/ 1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3" y="0"/>
                    </a:lnTo>
                    <a:lnTo>
                      <a:pt x="427" y="197"/>
                    </a:lnTo>
                    <a:lnTo>
                      <a:pt x="425" y="199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1" name="Freeform 230"/>
              <p:cNvSpPr>
                <a:spLocks/>
              </p:cNvSpPr>
              <p:nvPr/>
            </p:nvSpPr>
            <p:spPr bwMode="auto">
              <a:xfrm>
                <a:off x="1801" y="1841"/>
                <a:ext cx="387" cy="90"/>
              </a:xfrm>
              <a:custGeom>
                <a:avLst/>
                <a:gdLst>
                  <a:gd name="T0" fmla="*/ 0 w 387"/>
                  <a:gd name="T1" fmla="*/ 0 h 181"/>
                  <a:gd name="T2" fmla="*/ 3 w 387"/>
                  <a:gd name="T3" fmla="*/ 0 h 181"/>
                  <a:gd name="T4" fmla="*/ 387 w 387"/>
                  <a:gd name="T5" fmla="*/ 5 h 181"/>
                  <a:gd name="T6" fmla="*/ 387 w 387"/>
                  <a:gd name="T7" fmla="*/ 5 h 181"/>
                  <a:gd name="T8" fmla="*/ 44 w 387"/>
                  <a:gd name="T9" fmla="*/ 0 h 181"/>
                  <a:gd name="T10" fmla="*/ 42 w 387"/>
                  <a:gd name="T11" fmla="*/ 0 h 181"/>
                  <a:gd name="T12" fmla="*/ 0 w 387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181">
                    <a:moveTo>
                      <a:pt x="0" y="11"/>
                    </a:moveTo>
                    <a:lnTo>
                      <a:pt x="3" y="0"/>
                    </a:lnTo>
                    <a:lnTo>
                      <a:pt x="387" y="181"/>
                    </a:lnTo>
                    <a:lnTo>
                      <a:pt x="44" y="20"/>
                    </a:lnTo>
                    <a:lnTo>
                      <a:pt x="42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2" name="Freeform 231"/>
              <p:cNvSpPr>
                <a:spLocks/>
              </p:cNvSpPr>
              <p:nvPr/>
            </p:nvSpPr>
            <p:spPr bwMode="auto">
              <a:xfrm>
                <a:off x="1843" y="1850"/>
                <a:ext cx="345" cy="82"/>
              </a:xfrm>
              <a:custGeom>
                <a:avLst/>
                <a:gdLst>
                  <a:gd name="T0" fmla="*/ 0 w 345"/>
                  <a:gd name="T1" fmla="*/ 1 h 163"/>
                  <a:gd name="T2" fmla="*/ 2 w 345"/>
                  <a:gd name="T3" fmla="*/ 0 h 163"/>
                  <a:gd name="T4" fmla="*/ 345 w 345"/>
                  <a:gd name="T5" fmla="*/ 6 h 163"/>
                  <a:gd name="T6" fmla="*/ 345 w 345"/>
                  <a:gd name="T7" fmla="*/ 6 h 163"/>
                  <a:gd name="T8" fmla="*/ 46 w 345"/>
                  <a:gd name="T9" fmla="*/ 1 h 163"/>
                  <a:gd name="T10" fmla="*/ 43 w 345"/>
                  <a:gd name="T11" fmla="*/ 1 h 163"/>
                  <a:gd name="T12" fmla="*/ 0 w 345"/>
                  <a:gd name="T13" fmla="*/ 1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2" y="0"/>
                    </a:lnTo>
                    <a:lnTo>
                      <a:pt x="345" y="161"/>
                    </a:lnTo>
                    <a:lnTo>
                      <a:pt x="345" y="163"/>
                    </a:lnTo>
                    <a:lnTo>
                      <a:pt x="46" y="22"/>
                    </a:lnTo>
                    <a:lnTo>
                      <a:pt x="43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3" name="Freeform 232"/>
              <p:cNvSpPr>
                <a:spLocks/>
              </p:cNvSpPr>
              <p:nvPr/>
            </p:nvSpPr>
            <p:spPr bwMode="auto">
              <a:xfrm>
                <a:off x="1886" y="1861"/>
                <a:ext cx="302" cy="71"/>
              </a:xfrm>
              <a:custGeom>
                <a:avLst/>
                <a:gdLst>
                  <a:gd name="T0" fmla="*/ 0 w 302"/>
                  <a:gd name="T1" fmla="*/ 1 h 141"/>
                  <a:gd name="T2" fmla="*/ 3 w 302"/>
                  <a:gd name="T3" fmla="*/ 0 h 141"/>
                  <a:gd name="T4" fmla="*/ 302 w 302"/>
                  <a:gd name="T5" fmla="*/ 5 h 141"/>
                  <a:gd name="T6" fmla="*/ 302 w 302"/>
                  <a:gd name="T7" fmla="*/ 5 h 141"/>
                  <a:gd name="T8" fmla="*/ 48 w 302"/>
                  <a:gd name="T9" fmla="*/ 1 h 141"/>
                  <a:gd name="T10" fmla="*/ 45 w 302"/>
                  <a:gd name="T11" fmla="*/ 1 h 141"/>
                  <a:gd name="T12" fmla="*/ 0 w 302"/>
                  <a:gd name="T13" fmla="*/ 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41">
                    <a:moveTo>
                      <a:pt x="0" y="7"/>
                    </a:moveTo>
                    <a:lnTo>
                      <a:pt x="3" y="0"/>
                    </a:lnTo>
                    <a:lnTo>
                      <a:pt x="302" y="141"/>
                    </a:lnTo>
                    <a:lnTo>
                      <a:pt x="48" y="21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4" name="Freeform 233"/>
              <p:cNvSpPr>
                <a:spLocks/>
              </p:cNvSpPr>
              <p:nvPr/>
            </p:nvSpPr>
            <p:spPr bwMode="auto">
              <a:xfrm>
                <a:off x="1931" y="1872"/>
                <a:ext cx="257" cy="61"/>
              </a:xfrm>
              <a:custGeom>
                <a:avLst/>
                <a:gdLst>
                  <a:gd name="T0" fmla="*/ 0 w 257"/>
                  <a:gd name="T1" fmla="*/ 1 h 122"/>
                  <a:gd name="T2" fmla="*/ 3 w 257"/>
                  <a:gd name="T3" fmla="*/ 0 h 122"/>
                  <a:gd name="T4" fmla="*/ 257 w 257"/>
                  <a:gd name="T5" fmla="*/ 4 h 122"/>
                  <a:gd name="T6" fmla="*/ 257 w 257"/>
                  <a:gd name="T7" fmla="*/ 4 h 122"/>
                  <a:gd name="T8" fmla="*/ 50 w 257"/>
                  <a:gd name="T9" fmla="*/ 1 h 122"/>
                  <a:gd name="T10" fmla="*/ 48 w 257"/>
                  <a:gd name="T11" fmla="*/ 1 h 122"/>
                  <a:gd name="T12" fmla="*/ 0 w 257"/>
                  <a:gd name="T13" fmla="*/ 1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7" h="122">
                    <a:moveTo>
                      <a:pt x="0" y="8"/>
                    </a:moveTo>
                    <a:lnTo>
                      <a:pt x="3" y="0"/>
                    </a:lnTo>
                    <a:lnTo>
                      <a:pt x="257" y="120"/>
                    </a:lnTo>
                    <a:lnTo>
                      <a:pt x="257" y="122"/>
                    </a:lnTo>
                    <a:lnTo>
                      <a:pt x="50" y="24"/>
                    </a:lnTo>
                    <a:lnTo>
                      <a:pt x="48" y="2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5" name="Freeform 234"/>
              <p:cNvSpPr>
                <a:spLocks/>
              </p:cNvSpPr>
              <p:nvPr/>
            </p:nvSpPr>
            <p:spPr bwMode="auto">
              <a:xfrm>
                <a:off x="1979" y="1884"/>
                <a:ext cx="209" cy="49"/>
              </a:xfrm>
              <a:custGeom>
                <a:avLst/>
                <a:gdLst>
                  <a:gd name="T0" fmla="*/ 0 w 209"/>
                  <a:gd name="T1" fmla="*/ 1 h 98"/>
                  <a:gd name="T2" fmla="*/ 2 w 209"/>
                  <a:gd name="T3" fmla="*/ 0 h 98"/>
                  <a:gd name="T4" fmla="*/ 209 w 209"/>
                  <a:gd name="T5" fmla="*/ 4 h 98"/>
                  <a:gd name="T6" fmla="*/ 208 w 209"/>
                  <a:gd name="T7" fmla="*/ 4 h 98"/>
                  <a:gd name="T8" fmla="*/ 52 w 209"/>
                  <a:gd name="T9" fmla="*/ 1 h 98"/>
                  <a:gd name="T10" fmla="*/ 51 w 209"/>
                  <a:gd name="T11" fmla="*/ 1 h 98"/>
                  <a:gd name="T12" fmla="*/ 0 w 209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98">
                    <a:moveTo>
                      <a:pt x="0" y="5"/>
                    </a:moveTo>
                    <a:lnTo>
                      <a:pt x="2" y="0"/>
                    </a:lnTo>
                    <a:lnTo>
                      <a:pt x="209" y="98"/>
                    </a:lnTo>
                    <a:lnTo>
                      <a:pt x="208" y="98"/>
                    </a:lnTo>
                    <a:lnTo>
                      <a:pt x="52" y="25"/>
                    </a:lnTo>
                    <a:lnTo>
                      <a:pt x="51" y="2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6" name="Freeform 235"/>
              <p:cNvSpPr>
                <a:spLocks/>
              </p:cNvSpPr>
              <p:nvPr/>
            </p:nvSpPr>
            <p:spPr bwMode="auto">
              <a:xfrm>
                <a:off x="2030" y="1897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1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1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7" name="Freeform 236"/>
              <p:cNvSpPr>
                <a:spLocks/>
              </p:cNvSpPr>
              <p:nvPr/>
            </p:nvSpPr>
            <p:spPr bwMode="auto">
              <a:xfrm>
                <a:off x="2084" y="1910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8" name="Freeform 237"/>
              <p:cNvSpPr>
                <a:spLocks/>
              </p:cNvSpPr>
              <p:nvPr/>
            </p:nvSpPr>
            <p:spPr bwMode="auto">
              <a:xfrm>
                <a:off x="2140" y="1924"/>
                <a:ext cx="47" cy="12"/>
              </a:xfrm>
              <a:custGeom>
                <a:avLst/>
                <a:gdLst>
                  <a:gd name="T0" fmla="*/ 0 w 47"/>
                  <a:gd name="T1" fmla="*/ 1 h 23"/>
                  <a:gd name="T2" fmla="*/ 0 w 47"/>
                  <a:gd name="T3" fmla="*/ 0 h 23"/>
                  <a:gd name="T4" fmla="*/ 47 w 47"/>
                  <a:gd name="T5" fmla="*/ 1 h 23"/>
                  <a:gd name="T6" fmla="*/ 47 w 47"/>
                  <a:gd name="T7" fmla="*/ 1 h 23"/>
                  <a:gd name="T8" fmla="*/ 47 w 47"/>
                  <a:gd name="T9" fmla="*/ 1 h 23"/>
                  <a:gd name="T10" fmla="*/ 47 w 47"/>
                  <a:gd name="T11" fmla="*/ 1 h 23"/>
                  <a:gd name="T12" fmla="*/ 0 w 47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3">
                    <a:moveTo>
                      <a:pt x="0" y="1"/>
                    </a:moveTo>
                    <a:lnTo>
                      <a:pt x="0" y="0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89" name="Freeform 238"/>
              <p:cNvSpPr>
                <a:spLocks/>
              </p:cNvSpPr>
              <p:nvPr/>
            </p:nvSpPr>
            <p:spPr bwMode="auto">
              <a:xfrm>
                <a:off x="1188" y="1688"/>
                <a:ext cx="999" cy="248"/>
              </a:xfrm>
              <a:custGeom>
                <a:avLst/>
                <a:gdLst>
                  <a:gd name="T0" fmla="*/ 996 w 999"/>
                  <a:gd name="T1" fmla="*/ 15 h 494"/>
                  <a:gd name="T2" fmla="*/ 0 w 999"/>
                  <a:gd name="T3" fmla="*/ 0 h 494"/>
                  <a:gd name="T4" fmla="*/ 2 w 999"/>
                  <a:gd name="T5" fmla="*/ 1 h 494"/>
                  <a:gd name="T6" fmla="*/ 999 w 999"/>
                  <a:gd name="T7" fmla="*/ 16 h 494"/>
                  <a:gd name="T8" fmla="*/ 996 w 999"/>
                  <a:gd name="T9" fmla="*/ 15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4">
                    <a:moveTo>
                      <a:pt x="996" y="465"/>
                    </a:moveTo>
                    <a:lnTo>
                      <a:pt x="0" y="0"/>
                    </a:lnTo>
                    <a:lnTo>
                      <a:pt x="2" y="29"/>
                    </a:lnTo>
                    <a:lnTo>
                      <a:pt x="999" y="494"/>
                    </a:lnTo>
                    <a:lnTo>
                      <a:pt x="996" y="4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0" name="Freeform 239"/>
              <p:cNvSpPr>
                <a:spLocks/>
              </p:cNvSpPr>
              <p:nvPr/>
            </p:nvSpPr>
            <p:spPr bwMode="auto">
              <a:xfrm>
                <a:off x="2177" y="1881"/>
                <a:ext cx="40" cy="52"/>
              </a:xfrm>
              <a:custGeom>
                <a:avLst/>
                <a:gdLst>
                  <a:gd name="T0" fmla="*/ 0 w 40"/>
                  <a:gd name="T1" fmla="*/ 4 h 104"/>
                  <a:gd name="T2" fmla="*/ 28 w 40"/>
                  <a:gd name="T3" fmla="*/ 0 h 104"/>
                  <a:gd name="T4" fmla="*/ 40 w 40"/>
                  <a:gd name="T5" fmla="*/ 1 h 104"/>
                  <a:gd name="T6" fmla="*/ 38 w 40"/>
                  <a:gd name="T7" fmla="*/ 1 h 104"/>
                  <a:gd name="T8" fmla="*/ 27 w 40"/>
                  <a:gd name="T9" fmla="*/ 0 h 104"/>
                  <a:gd name="T10" fmla="*/ 0 w 40"/>
                  <a:gd name="T11" fmla="*/ 4 h 104"/>
                  <a:gd name="T12" fmla="*/ 0 w 40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4">
                    <a:moveTo>
                      <a:pt x="0" y="104"/>
                    </a:moveTo>
                    <a:lnTo>
                      <a:pt x="28" y="0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1" name="Freeform 240"/>
              <p:cNvSpPr>
                <a:spLocks/>
              </p:cNvSpPr>
              <p:nvPr/>
            </p:nvSpPr>
            <p:spPr bwMode="auto">
              <a:xfrm>
                <a:off x="2177" y="1881"/>
                <a:ext cx="38" cy="52"/>
              </a:xfrm>
              <a:custGeom>
                <a:avLst/>
                <a:gdLst>
                  <a:gd name="T0" fmla="*/ 0 w 38"/>
                  <a:gd name="T1" fmla="*/ 4 h 104"/>
                  <a:gd name="T2" fmla="*/ 27 w 38"/>
                  <a:gd name="T3" fmla="*/ 0 h 104"/>
                  <a:gd name="T4" fmla="*/ 38 w 38"/>
                  <a:gd name="T5" fmla="*/ 1 h 104"/>
                  <a:gd name="T6" fmla="*/ 38 w 38"/>
                  <a:gd name="T7" fmla="*/ 1 h 104"/>
                  <a:gd name="T8" fmla="*/ 27 w 38"/>
                  <a:gd name="T9" fmla="*/ 1 h 104"/>
                  <a:gd name="T10" fmla="*/ 0 w 38"/>
                  <a:gd name="T11" fmla="*/ 4 h 104"/>
                  <a:gd name="T12" fmla="*/ 0 w 38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27" y="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2" name="Freeform 241"/>
              <p:cNvSpPr>
                <a:spLocks/>
              </p:cNvSpPr>
              <p:nvPr/>
            </p:nvSpPr>
            <p:spPr bwMode="auto">
              <a:xfrm>
                <a:off x="2177" y="1882"/>
                <a:ext cx="38" cy="51"/>
              </a:xfrm>
              <a:custGeom>
                <a:avLst/>
                <a:gdLst>
                  <a:gd name="T0" fmla="*/ 0 w 38"/>
                  <a:gd name="T1" fmla="*/ 4 h 102"/>
                  <a:gd name="T2" fmla="*/ 27 w 38"/>
                  <a:gd name="T3" fmla="*/ 0 h 102"/>
                  <a:gd name="T4" fmla="*/ 38 w 38"/>
                  <a:gd name="T5" fmla="*/ 1 h 102"/>
                  <a:gd name="T6" fmla="*/ 37 w 38"/>
                  <a:gd name="T7" fmla="*/ 1 h 102"/>
                  <a:gd name="T8" fmla="*/ 27 w 38"/>
                  <a:gd name="T9" fmla="*/ 1 h 102"/>
                  <a:gd name="T10" fmla="*/ 0 w 38"/>
                  <a:gd name="T11" fmla="*/ 4 h 102"/>
                  <a:gd name="T12" fmla="*/ 0 w 38"/>
                  <a:gd name="T13" fmla="*/ 4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2">
                    <a:moveTo>
                      <a:pt x="0" y="102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37" y="8"/>
                    </a:lnTo>
                    <a:lnTo>
                      <a:pt x="27" y="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3" name="Freeform 242"/>
              <p:cNvSpPr>
                <a:spLocks/>
              </p:cNvSpPr>
              <p:nvPr/>
            </p:nvSpPr>
            <p:spPr bwMode="auto">
              <a:xfrm>
                <a:off x="2177" y="1883"/>
                <a:ext cx="37" cy="50"/>
              </a:xfrm>
              <a:custGeom>
                <a:avLst/>
                <a:gdLst>
                  <a:gd name="T0" fmla="*/ 0 w 37"/>
                  <a:gd name="T1" fmla="*/ 4 h 100"/>
                  <a:gd name="T2" fmla="*/ 27 w 37"/>
                  <a:gd name="T3" fmla="*/ 0 h 100"/>
                  <a:gd name="T4" fmla="*/ 37 w 37"/>
                  <a:gd name="T5" fmla="*/ 1 h 100"/>
                  <a:gd name="T6" fmla="*/ 37 w 37"/>
                  <a:gd name="T7" fmla="*/ 1 h 100"/>
                  <a:gd name="T8" fmla="*/ 27 w 37"/>
                  <a:gd name="T9" fmla="*/ 1 h 100"/>
                  <a:gd name="T10" fmla="*/ 0 w 37"/>
                  <a:gd name="T11" fmla="*/ 4 h 100"/>
                  <a:gd name="T12" fmla="*/ 0 w 37"/>
                  <a:gd name="T13" fmla="*/ 4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27" y="0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27" y="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4" name="Freeform 243"/>
              <p:cNvSpPr>
                <a:spLocks/>
              </p:cNvSpPr>
              <p:nvPr/>
            </p:nvSpPr>
            <p:spPr bwMode="auto">
              <a:xfrm>
                <a:off x="2177" y="1885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7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6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7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6" y="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5" name="Freeform 244"/>
              <p:cNvSpPr>
                <a:spLocks/>
              </p:cNvSpPr>
              <p:nvPr/>
            </p:nvSpPr>
            <p:spPr bwMode="auto">
              <a:xfrm>
                <a:off x="2177" y="1886"/>
                <a:ext cx="37" cy="47"/>
              </a:xfrm>
              <a:custGeom>
                <a:avLst/>
                <a:gdLst>
                  <a:gd name="T0" fmla="*/ 0 w 37"/>
                  <a:gd name="T1" fmla="*/ 3 h 94"/>
                  <a:gd name="T2" fmla="*/ 26 w 37"/>
                  <a:gd name="T3" fmla="*/ 0 h 94"/>
                  <a:gd name="T4" fmla="*/ 37 w 37"/>
                  <a:gd name="T5" fmla="*/ 1 h 94"/>
                  <a:gd name="T6" fmla="*/ 35 w 37"/>
                  <a:gd name="T7" fmla="*/ 1 h 94"/>
                  <a:gd name="T8" fmla="*/ 26 w 37"/>
                  <a:gd name="T9" fmla="*/ 1 h 94"/>
                  <a:gd name="T10" fmla="*/ 0 w 37"/>
                  <a:gd name="T11" fmla="*/ 3 h 94"/>
                  <a:gd name="T12" fmla="*/ 0 w 37"/>
                  <a:gd name="T13" fmla="*/ 3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4">
                    <a:moveTo>
                      <a:pt x="0" y="94"/>
                    </a:moveTo>
                    <a:lnTo>
                      <a:pt x="26" y="0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26" y="1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6" name="Freeform 245"/>
              <p:cNvSpPr>
                <a:spLocks/>
              </p:cNvSpPr>
              <p:nvPr/>
            </p:nvSpPr>
            <p:spPr bwMode="auto">
              <a:xfrm>
                <a:off x="2177" y="1887"/>
                <a:ext cx="35" cy="46"/>
              </a:xfrm>
              <a:custGeom>
                <a:avLst/>
                <a:gdLst>
                  <a:gd name="T0" fmla="*/ 0 w 35"/>
                  <a:gd name="T1" fmla="*/ 2 h 93"/>
                  <a:gd name="T2" fmla="*/ 26 w 35"/>
                  <a:gd name="T3" fmla="*/ 0 h 93"/>
                  <a:gd name="T4" fmla="*/ 35 w 35"/>
                  <a:gd name="T5" fmla="*/ 0 h 93"/>
                  <a:gd name="T6" fmla="*/ 35 w 35"/>
                  <a:gd name="T7" fmla="*/ 0 h 93"/>
                  <a:gd name="T8" fmla="*/ 26 w 35"/>
                  <a:gd name="T9" fmla="*/ 0 h 93"/>
                  <a:gd name="T10" fmla="*/ 0 w 35"/>
                  <a:gd name="T11" fmla="*/ 2 h 93"/>
                  <a:gd name="T12" fmla="*/ 0 w 35"/>
                  <a:gd name="T13" fmla="*/ 2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3">
                    <a:moveTo>
                      <a:pt x="0" y="93"/>
                    </a:moveTo>
                    <a:lnTo>
                      <a:pt x="26" y="0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26" y="2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7" name="Freeform 246"/>
              <p:cNvSpPr>
                <a:spLocks/>
              </p:cNvSpPr>
              <p:nvPr/>
            </p:nvSpPr>
            <p:spPr bwMode="auto">
              <a:xfrm>
                <a:off x="2177" y="1888"/>
                <a:ext cx="35" cy="45"/>
              </a:xfrm>
              <a:custGeom>
                <a:avLst/>
                <a:gdLst>
                  <a:gd name="T0" fmla="*/ 0 w 35"/>
                  <a:gd name="T1" fmla="*/ 2 h 91"/>
                  <a:gd name="T2" fmla="*/ 26 w 35"/>
                  <a:gd name="T3" fmla="*/ 0 h 91"/>
                  <a:gd name="T4" fmla="*/ 35 w 35"/>
                  <a:gd name="T5" fmla="*/ 0 h 91"/>
                  <a:gd name="T6" fmla="*/ 35 w 35"/>
                  <a:gd name="T7" fmla="*/ 0 h 91"/>
                  <a:gd name="T8" fmla="*/ 26 w 35"/>
                  <a:gd name="T9" fmla="*/ 0 h 91"/>
                  <a:gd name="T10" fmla="*/ 0 w 35"/>
                  <a:gd name="T11" fmla="*/ 2 h 91"/>
                  <a:gd name="T12" fmla="*/ 0 w 35"/>
                  <a:gd name="T13" fmla="*/ 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1">
                    <a:moveTo>
                      <a:pt x="0" y="91"/>
                    </a:moveTo>
                    <a:lnTo>
                      <a:pt x="26" y="0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26" y="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8" name="Freeform 247"/>
              <p:cNvSpPr>
                <a:spLocks/>
              </p:cNvSpPr>
              <p:nvPr/>
            </p:nvSpPr>
            <p:spPr bwMode="auto">
              <a:xfrm>
                <a:off x="2177" y="1888"/>
                <a:ext cx="35" cy="45"/>
              </a:xfrm>
              <a:custGeom>
                <a:avLst/>
                <a:gdLst>
                  <a:gd name="T0" fmla="*/ 0 w 35"/>
                  <a:gd name="T1" fmla="*/ 3 h 89"/>
                  <a:gd name="T2" fmla="*/ 26 w 35"/>
                  <a:gd name="T3" fmla="*/ 0 h 89"/>
                  <a:gd name="T4" fmla="*/ 35 w 35"/>
                  <a:gd name="T5" fmla="*/ 1 h 89"/>
                  <a:gd name="T6" fmla="*/ 34 w 35"/>
                  <a:gd name="T7" fmla="*/ 1 h 89"/>
                  <a:gd name="T8" fmla="*/ 24 w 35"/>
                  <a:gd name="T9" fmla="*/ 1 h 89"/>
                  <a:gd name="T10" fmla="*/ 1 w 35"/>
                  <a:gd name="T11" fmla="*/ 3 h 89"/>
                  <a:gd name="T12" fmla="*/ 0 w 35"/>
                  <a:gd name="T13" fmla="*/ 3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89">
                    <a:moveTo>
                      <a:pt x="0" y="89"/>
                    </a:moveTo>
                    <a:lnTo>
                      <a:pt x="26" y="0"/>
                    </a:lnTo>
                    <a:lnTo>
                      <a:pt x="35" y="5"/>
                    </a:lnTo>
                    <a:lnTo>
                      <a:pt x="34" y="7"/>
                    </a:lnTo>
                    <a:lnTo>
                      <a:pt x="24" y="2"/>
                    </a:lnTo>
                    <a:lnTo>
                      <a:pt x="1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399" name="Freeform 248"/>
              <p:cNvSpPr>
                <a:spLocks/>
              </p:cNvSpPr>
              <p:nvPr/>
            </p:nvSpPr>
            <p:spPr bwMode="auto">
              <a:xfrm>
                <a:off x="2178" y="1889"/>
                <a:ext cx="33" cy="44"/>
              </a:xfrm>
              <a:custGeom>
                <a:avLst/>
                <a:gdLst>
                  <a:gd name="T0" fmla="*/ 0 w 33"/>
                  <a:gd name="T1" fmla="*/ 3 h 87"/>
                  <a:gd name="T2" fmla="*/ 23 w 33"/>
                  <a:gd name="T3" fmla="*/ 0 h 87"/>
                  <a:gd name="T4" fmla="*/ 33 w 33"/>
                  <a:gd name="T5" fmla="*/ 1 h 87"/>
                  <a:gd name="T6" fmla="*/ 33 w 33"/>
                  <a:gd name="T7" fmla="*/ 1 h 87"/>
                  <a:gd name="T8" fmla="*/ 23 w 33"/>
                  <a:gd name="T9" fmla="*/ 1 h 87"/>
                  <a:gd name="T10" fmla="*/ 0 w 33"/>
                  <a:gd name="T11" fmla="*/ 3 h 87"/>
                  <a:gd name="T12" fmla="*/ 0 w 33"/>
                  <a:gd name="T13" fmla="*/ 3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7">
                    <a:moveTo>
                      <a:pt x="0" y="87"/>
                    </a:moveTo>
                    <a:lnTo>
                      <a:pt x="23" y="0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23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0" name="Freeform 249"/>
              <p:cNvSpPr>
                <a:spLocks/>
              </p:cNvSpPr>
              <p:nvPr/>
            </p:nvSpPr>
            <p:spPr bwMode="auto">
              <a:xfrm>
                <a:off x="2178" y="1890"/>
                <a:ext cx="33" cy="43"/>
              </a:xfrm>
              <a:custGeom>
                <a:avLst/>
                <a:gdLst>
                  <a:gd name="T0" fmla="*/ 0 w 33"/>
                  <a:gd name="T1" fmla="*/ 3 h 85"/>
                  <a:gd name="T2" fmla="*/ 23 w 33"/>
                  <a:gd name="T3" fmla="*/ 0 h 85"/>
                  <a:gd name="T4" fmla="*/ 33 w 33"/>
                  <a:gd name="T5" fmla="*/ 1 h 85"/>
                  <a:gd name="T6" fmla="*/ 32 w 33"/>
                  <a:gd name="T7" fmla="*/ 1 h 85"/>
                  <a:gd name="T8" fmla="*/ 23 w 33"/>
                  <a:gd name="T9" fmla="*/ 1 h 85"/>
                  <a:gd name="T10" fmla="*/ 0 w 33"/>
                  <a:gd name="T11" fmla="*/ 3 h 85"/>
                  <a:gd name="T12" fmla="*/ 0 w 33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5">
                    <a:moveTo>
                      <a:pt x="0" y="85"/>
                    </a:moveTo>
                    <a:lnTo>
                      <a:pt x="23" y="0"/>
                    </a:lnTo>
                    <a:lnTo>
                      <a:pt x="33" y="5"/>
                    </a:lnTo>
                    <a:lnTo>
                      <a:pt x="32" y="7"/>
                    </a:lnTo>
                    <a:lnTo>
                      <a:pt x="23" y="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1" name="Freeform 250"/>
              <p:cNvSpPr>
                <a:spLocks/>
              </p:cNvSpPr>
              <p:nvPr/>
            </p:nvSpPr>
            <p:spPr bwMode="auto">
              <a:xfrm>
                <a:off x="2178" y="1892"/>
                <a:ext cx="32" cy="41"/>
              </a:xfrm>
              <a:custGeom>
                <a:avLst/>
                <a:gdLst>
                  <a:gd name="T0" fmla="*/ 0 w 32"/>
                  <a:gd name="T1" fmla="*/ 3 h 82"/>
                  <a:gd name="T2" fmla="*/ 23 w 32"/>
                  <a:gd name="T3" fmla="*/ 0 h 82"/>
                  <a:gd name="T4" fmla="*/ 32 w 32"/>
                  <a:gd name="T5" fmla="*/ 1 h 82"/>
                  <a:gd name="T6" fmla="*/ 32 w 32"/>
                  <a:gd name="T7" fmla="*/ 1 h 82"/>
                  <a:gd name="T8" fmla="*/ 23 w 32"/>
                  <a:gd name="T9" fmla="*/ 1 h 82"/>
                  <a:gd name="T10" fmla="*/ 0 w 32"/>
                  <a:gd name="T11" fmla="*/ 3 h 82"/>
                  <a:gd name="T12" fmla="*/ 0 w 32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2">
                    <a:moveTo>
                      <a:pt x="0" y="82"/>
                    </a:moveTo>
                    <a:lnTo>
                      <a:pt x="23" y="0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23" y="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2" name="Freeform 251"/>
              <p:cNvSpPr>
                <a:spLocks/>
              </p:cNvSpPr>
              <p:nvPr/>
            </p:nvSpPr>
            <p:spPr bwMode="auto">
              <a:xfrm>
                <a:off x="2178" y="1893"/>
                <a:ext cx="32" cy="40"/>
              </a:xfrm>
              <a:custGeom>
                <a:avLst/>
                <a:gdLst>
                  <a:gd name="T0" fmla="*/ 0 w 32"/>
                  <a:gd name="T1" fmla="*/ 3 h 80"/>
                  <a:gd name="T2" fmla="*/ 23 w 32"/>
                  <a:gd name="T3" fmla="*/ 0 h 80"/>
                  <a:gd name="T4" fmla="*/ 32 w 32"/>
                  <a:gd name="T5" fmla="*/ 1 h 80"/>
                  <a:gd name="T6" fmla="*/ 30 w 32"/>
                  <a:gd name="T7" fmla="*/ 1 h 80"/>
                  <a:gd name="T8" fmla="*/ 22 w 32"/>
                  <a:gd name="T9" fmla="*/ 1 h 80"/>
                  <a:gd name="T10" fmla="*/ 0 w 32"/>
                  <a:gd name="T11" fmla="*/ 3 h 80"/>
                  <a:gd name="T12" fmla="*/ 0 w 32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0" y="80"/>
                    </a:moveTo>
                    <a:lnTo>
                      <a:pt x="23" y="0"/>
                    </a:lnTo>
                    <a:lnTo>
                      <a:pt x="32" y="4"/>
                    </a:lnTo>
                    <a:lnTo>
                      <a:pt x="30" y="7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3" name="Freeform 252"/>
              <p:cNvSpPr>
                <a:spLocks/>
              </p:cNvSpPr>
              <p:nvPr/>
            </p:nvSpPr>
            <p:spPr bwMode="auto">
              <a:xfrm>
                <a:off x="2178" y="1895"/>
                <a:ext cx="30" cy="38"/>
              </a:xfrm>
              <a:custGeom>
                <a:avLst/>
                <a:gdLst>
                  <a:gd name="T0" fmla="*/ 0 w 30"/>
                  <a:gd name="T1" fmla="*/ 3 h 76"/>
                  <a:gd name="T2" fmla="*/ 22 w 30"/>
                  <a:gd name="T3" fmla="*/ 0 h 76"/>
                  <a:gd name="T4" fmla="*/ 30 w 30"/>
                  <a:gd name="T5" fmla="*/ 1 h 76"/>
                  <a:gd name="T6" fmla="*/ 30 w 30"/>
                  <a:gd name="T7" fmla="*/ 1 h 76"/>
                  <a:gd name="T8" fmla="*/ 22 w 30"/>
                  <a:gd name="T9" fmla="*/ 1 h 76"/>
                  <a:gd name="T10" fmla="*/ 0 w 30"/>
                  <a:gd name="T11" fmla="*/ 3 h 76"/>
                  <a:gd name="T12" fmla="*/ 0 w 30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6">
                    <a:moveTo>
                      <a:pt x="0" y="76"/>
                    </a:moveTo>
                    <a:lnTo>
                      <a:pt x="22" y="0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2" y="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4" name="Freeform 253"/>
              <p:cNvSpPr>
                <a:spLocks/>
              </p:cNvSpPr>
              <p:nvPr/>
            </p:nvSpPr>
            <p:spPr bwMode="auto">
              <a:xfrm>
                <a:off x="2178" y="1896"/>
                <a:ext cx="30" cy="37"/>
              </a:xfrm>
              <a:custGeom>
                <a:avLst/>
                <a:gdLst>
                  <a:gd name="T0" fmla="*/ 0 w 30"/>
                  <a:gd name="T1" fmla="*/ 2 h 75"/>
                  <a:gd name="T2" fmla="*/ 22 w 30"/>
                  <a:gd name="T3" fmla="*/ 0 h 75"/>
                  <a:gd name="T4" fmla="*/ 30 w 30"/>
                  <a:gd name="T5" fmla="*/ 0 h 75"/>
                  <a:gd name="T6" fmla="*/ 29 w 30"/>
                  <a:gd name="T7" fmla="*/ 0 h 75"/>
                  <a:gd name="T8" fmla="*/ 22 w 30"/>
                  <a:gd name="T9" fmla="*/ 0 h 75"/>
                  <a:gd name="T10" fmla="*/ 2 w 30"/>
                  <a:gd name="T11" fmla="*/ 2 h 75"/>
                  <a:gd name="T12" fmla="*/ 0 w 30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75"/>
                    </a:moveTo>
                    <a:lnTo>
                      <a:pt x="22" y="0"/>
                    </a:lnTo>
                    <a:lnTo>
                      <a:pt x="30" y="4"/>
                    </a:lnTo>
                    <a:lnTo>
                      <a:pt x="29" y="8"/>
                    </a:lnTo>
                    <a:lnTo>
                      <a:pt x="22" y="4"/>
                    </a:lnTo>
                    <a:lnTo>
                      <a:pt x="2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5" name="Freeform 254"/>
              <p:cNvSpPr>
                <a:spLocks/>
              </p:cNvSpPr>
              <p:nvPr/>
            </p:nvSpPr>
            <p:spPr bwMode="auto">
              <a:xfrm>
                <a:off x="2180" y="1898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7 w 27"/>
                  <a:gd name="T7" fmla="*/ 0 h 71"/>
                  <a:gd name="T8" fmla="*/ 18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71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18" y="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6" name="Freeform 255"/>
              <p:cNvSpPr>
                <a:spLocks/>
              </p:cNvSpPr>
              <p:nvPr/>
            </p:nvSpPr>
            <p:spPr bwMode="auto">
              <a:xfrm>
                <a:off x="2180" y="1898"/>
                <a:ext cx="27" cy="36"/>
              </a:xfrm>
              <a:custGeom>
                <a:avLst/>
                <a:gdLst>
                  <a:gd name="T0" fmla="*/ 0 w 27"/>
                  <a:gd name="T1" fmla="*/ 3 h 70"/>
                  <a:gd name="T2" fmla="*/ 18 w 27"/>
                  <a:gd name="T3" fmla="*/ 0 h 70"/>
                  <a:gd name="T4" fmla="*/ 27 w 27"/>
                  <a:gd name="T5" fmla="*/ 1 h 70"/>
                  <a:gd name="T6" fmla="*/ 25 w 27"/>
                  <a:gd name="T7" fmla="*/ 1 h 70"/>
                  <a:gd name="T8" fmla="*/ 18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69"/>
                    </a:moveTo>
                    <a:lnTo>
                      <a:pt x="18" y="0"/>
                    </a:lnTo>
                    <a:lnTo>
                      <a:pt x="27" y="4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0" y="7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7" name="Freeform 256"/>
              <p:cNvSpPr>
                <a:spLocks/>
              </p:cNvSpPr>
              <p:nvPr/>
            </p:nvSpPr>
            <p:spPr bwMode="auto">
              <a:xfrm>
                <a:off x="2180" y="1900"/>
                <a:ext cx="25" cy="34"/>
              </a:xfrm>
              <a:custGeom>
                <a:avLst/>
                <a:gdLst>
                  <a:gd name="T0" fmla="*/ 0 w 25"/>
                  <a:gd name="T1" fmla="*/ 3 h 66"/>
                  <a:gd name="T2" fmla="*/ 18 w 25"/>
                  <a:gd name="T3" fmla="*/ 0 h 66"/>
                  <a:gd name="T4" fmla="*/ 25 w 25"/>
                  <a:gd name="T5" fmla="*/ 1 h 66"/>
                  <a:gd name="T6" fmla="*/ 24 w 25"/>
                  <a:gd name="T7" fmla="*/ 1 h 66"/>
                  <a:gd name="T8" fmla="*/ 18 w 25"/>
                  <a:gd name="T9" fmla="*/ 1 h 66"/>
                  <a:gd name="T10" fmla="*/ 0 w 25"/>
                  <a:gd name="T11" fmla="*/ 3 h 66"/>
                  <a:gd name="T12" fmla="*/ 0 w 25"/>
                  <a:gd name="T13" fmla="*/ 3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6">
                    <a:moveTo>
                      <a:pt x="0" y="66"/>
                    </a:moveTo>
                    <a:lnTo>
                      <a:pt x="18" y="0"/>
                    </a:lnTo>
                    <a:lnTo>
                      <a:pt x="25" y="3"/>
                    </a:lnTo>
                    <a:lnTo>
                      <a:pt x="24" y="5"/>
                    </a:lnTo>
                    <a:lnTo>
                      <a:pt x="18" y="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8" name="Freeform 257"/>
              <p:cNvSpPr>
                <a:spLocks/>
              </p:cNvSpPr>
              <p:nvPr/>
            </p:nvSpPr>
            <p:spPr bwMode="auto">
              <a:xfrm>
                <a:off x="2180" y="1902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7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17" y="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09" name="Freeform 258"/>
              <p:cNvSpPr>
                <a:spLocks/>
              </p:cNvSpPr>
              <p:nvPr/>
            </p:nvSpPr>
            <p:spPr bwMode="auto">
              <a:xfrm>
                <a:off x="2180" y="1903"/>
                <a:ext cx="24" cy="31"/>
              </a:xfrm>
              <a:custGeom>
                <a:avLst/>
                <a:gdLst>
                  <a:gd name="T0" fmla="*/ 0 w 24"/>
                  <a:gd name="T1" fmla="*/ 2 h 61"/>
                  <a:gd name="T2" fmla="*/ 17 w 24"/>
                  <a:gd name="T3" fmla="*/ 0 h 61"/>
                  <a:gd name="T4" fmla="*/ 24 w 24"/>
                  <a:gd name="T5" fmla="*/ 1 h 61"/>
                  <a:gd name="T6" fmla="*/ 23 w 24"/>
                  <a:gd name="T7" fmla="*/ 1 h 61"/>
                  <a:gd name="T8" fmla="*/ 17 w 24"/>
                  <a:gd name="T9" fmla="*/ 1 h 61"/>
                  <a:gd name="T10" fmla="*/ 1 w 24"/>
                  <a:gd name="T11" fmla="*/ 2 h 61"/>
                  <a:gd name="T12" fmla="*/ 0 w 24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1">
                    <a:moveTo>
                      <a:pt x="0" y="61"/>
                    </a:moveTo>
                    <a:lnTo>
                      <a:pt x="17" y="0"/>
                    </a:lnTo>
                    <a:lnTo>
                      <a:pt x="24" y="4"/>
                    </a:lnTo>
                    <a:lnTo>
                      <a:pt x="23" y="7"/>
                    </a:lnTo>
                    <a:lnTo>
                      <a:pt x="17" y="4"/>
                    </a:lnTo>
                    <a:lnTo>
                      <a:pt x="1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0" name="Freeform 259"/>
              <p:cNvSpPr>
                <a:spLocks/>
              </p:cNvSpPr>
              <p:nvPr/>
            </p:nvSpPr>
            <p:spPr bwMode="auto">
              <a:xfrm>
                <a:off x="2181" y="1905"/>
                <a:ext cx="22" cy="29"/>
              </a:xfrm>
              <a:custGeom>
                <a:avLst/>
                <a:gdLst>
                  <a:gd name="T0" fmla="*/ 0 w 22"/>
                  <a:gd name="T1" fmla="*/ 2 h 57"/>
                  <a:gd name="T2" fmla="*/ 16 w 22"/>
                  <a:gd name="T3" fmla="*/ 0 h 57"/>
                  <a:gd name="T4" fmla="*/ 22 w 22"/>
                  <a:gd name="T5" fmla="*/ 1 h 57"/>
                  <a:gd name="T6" fmla="*/ 20 w 22"/>
                  <a:gd name="T7" fmla="*/ 1 h 57"/>
                  <a:gd name="T8" fmla="*/ 14 w 22"/>
                  <a:gd name="T9" fmla="*/ 1 h 57"/>
                  <a:gd name="T10" fmla="*/ 0 w 22"/>
                  <a:gd name="T11" fmla="*/ 2 h 57"/>
                  <a:gd name="T12" fmla="*/ 0 w 22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7">
                    <a:moveTo>
                      <a:pt x="0" y="57"/>
                    </a:moveTo>
                    <a:lnTo>
                      <a:pt x="16" y="0"/>
                    </a:lnTo>
                    <a:lnTo>
                      <a:pt x="22" y="3"/>
                    </a:lnTo>
                    <a:lnTo>
                      <a:pt x="20" y="7"/>
                    </a:lnTo>
                    <a:lnTo>
                      <a:pt x="14" y="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1" name="Freeform 260"/>
              <p:cNvSpPr>
                <a:spLocks/>
              </p:cNvSpPr>
              <p:nvPr/>
            </p:nvSpPr>
            <p:spPr bwMode="auto">
              <a:xfrm>
                <a:off x="2181" y="1907"/>
                <a:ext cx="20" cy="27"/>
              </a:xfrm>
              <a:custGeom>
                <a:avLst/>
                <a:gdLst>
                  <a:gd name="T0" fmla="*/ 0 w 20"/>
                  <a:gd name="T1" fmla="*/ 2 h 54"/>
                  <a:gd name="T2" fmla="*/ 14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4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4"/>
                    </a:moveTo>
                    <a:lnTo>
                      <a:pt x="14" y="0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14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2" name="Freeform 261"/>
              <p:cNvSpPr>
                <a:spLocks/>
              </p:cNvSpPr>
              <p:nvPr/>
            </p:nvSpPr>
            <p:spPr bwMode="auto">
              <a:xfrm>
                <a:off x="2181" y="1908"/>
                <a:ext cx="20" cy="26"/>
              </a:xfrm>
              <a:custGeom>
                <a:avLst/>
                <a:gdLst>
                  <a:gd name="T0" fmla="*/ 0 w 20"/>
                  <a:gd name="T1" fmla="*/ 2 h 50"/>
                  <a:gd name="T2" fmla="*/ 14 w 20"/>
                  <a:gd name="T3" fmla="*/ 0 h 50"/>
                  <a:gd name="T4" fmla="*/ 20 w 20"/>
                  <a:gd name="T5" fmla="*/ 1 h 50"/>
                  <a:gd name="T6" fmla="*/ 19 w 20"/>
                  <a:gd name="T7" fmla="*/ 1 h 50"/>
                  <a:gd name="T8" fmla="*/ 13 w 20"/>
                  <a:gd name="T9" fmla="*/ 1 h 50"/>
                  <a:gd name="T10" fmla="*/ 0 w 20"/>
                  <a:gd name="T11" fmla="*/ 2 h 50"/>
                  <a:gd name="T12" fmla="*/ 0 w 20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14" y="0"/>
                    </a:lnTo>
                    <a:lnTo>
                      <a:pt x="20" y="3"/>
                    </a:lnTo>
                    <a:lnTo>
                      <a:pt x="19" y="7"/>
                    </a:lnTo>
                    <a:lnTo>
                      <a:pt x="13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3" name="Freeform 262"/>
              <p:cNvSpPr>
                <a:spLocks/>
              </p:cNvSpPr>
              <p:nvPr/>
            </p:nvSpPr>
            <p:spPr bwMode="auto">
              <a:xfrm>
                <a:off x="2181" y="1910"/>
                <a:ext cx="19" cy="24"/>
              </a:xfrm>
              <a:custGeom>
                <a:avLst/>
                <a:gdLst>
                  <a:gd name="T0" fmla="*/ 0 w 19"/>
                  <a:gd name="T1" fmla="*/ 2 h 47"/>
                  <a:gd name="T2" fmla="*/ 13 w 19"/>
                  <a:gd name="T3" fmla="*/ 0 h 47"/>
                  <a:gd name="T4" fmla="*/ 19 w 19"/>
                  <a:gd name="T5" fmla="*/ 1 h 47"/>
                  <a:gd name="T6" fmla="*/ 17 w 19"/>
                  <a:gd name="T7" fmla="*/ 1 h 47"/>
                  <a:gd name="T8" fmla="*/ 13 w 19"/>
                  <a:gd name="T9" fmla="*/ 1 h 47"/>
                  <a:gd name="T10" fmla="*/ 2 w 19"/>
                  <a:gd name="T11" fmla="*/ 2 h 47"/>
                  <a:gd name="T12" fmla="*/ 0 w 19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7">
                    <a:moveTo>
                      <a:pt x="0" y="47"/>
                    </a:moveTo>
                    <a:lnTo>
                      <a:pt x="13" y="0"/>
                    </a:lnTo>
                    <a:lnTo>
                      <a:pt x="19" y="4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4" name="Freeform 263"/>
              <p:cNvSpPr>
                <a:spLocks/>
              </p:cNvSpPr>
              <p:nvPr/>
            </p:nvSpPr>
            <p:spPr bwMode="auto">
              <a:xfrm>
                <a:off x="2183" y="1913"/>
                <a:ext cx="15" cy="21"/>
              </a:xfrm>
              <a:custGeom>
                <a:avLst/>
                <a:gdLst>
                  <a:gd name="T0" fmla="*/ 0 w 15"/>
                  <a:gd name="T1" fmla="*/ 2 h 41"/>
                  <a:gd name="T2" fmla="*/ 11 w 15"/>
                  <a:gd name="T3" fmla="*/ 0 h 41"/>
                  <a:gd name="T4" fmla="*/ 15 w 15"/>
                  <a:gd name="T5" fmla="*/ 1 h 41"/>
                  <a:gd name="T6" fmla="*/ 14 w 15"/>
                  <a:gd name="T7" fmla="*/ 1 h 41"/>
                  <a:gd name="T8" fmla="*/ 10 w 15"/>
                  <a:gd name="T9" fmla="*/ 1 h 41"/>
                  <a:gd name="T10" fmla="*/ 0 w 15"/>
                  <a:gd name="T11" fmla="*/ 2 h 41"/>
                  <a:gd name="T12" fmla="*/ 0 w 15"/>
                  <a:gd name="T13" fmla="*/ 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1">
                    <a:moveTo>
                      <a:pt x="0" y="41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5" name="Freeform 264"/>
              <p:cNvSpPr>
                <a:spLocks/>
              </p:cNvSpPr>
              <p:nvPr/>
            </p:nvSpPr>
            <p:spPr bwMode="auto">
              <a:xfrm>
                <a:off x="2183" y="1915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0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6" name="Freeform 265"/>
              <p:cNvSpPr>
                <a:spLocks/>
              </p:cNvSpPr>
              <p:nvPr/>
            </p:nvSpPr>
            <p:spPr bwMode="auto">
              <a:xfrm>
                <a:off x="2183" y="1917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2 w 14"/>
                  <a:gd name="T7" fmla="*/ 1 h 36"/>
                  <a:gd name="T8" fmla="*/ 8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2" y="7"/>
                    </a:lnTo>
                    <a:lnTo>
                      <a:pt x="8" y="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7" name="Freeform 266"/>
              <p:cNvSpPr>
                <a:spLocks/>
              </p:cNvSpPr>
              <p:nvPr/>
            </p:nvSpPr>
            <p:spPr bwMode="auto">
              <a:xfrm>
                <a:off x="2183" y="1919"/>
                <a:ext cx="12" cy="16"/>
              </a:xfrm>
              <a:custGeom>
                <a:avLst/>
                <a:gdLst>
                  <a:gd name="T0" fmla="*/ 0 w 12"/>
                  <a:gd name="T1" fmla="*/ 2 h 30"/>
                  <a:gd name="T2" fmla="*/ 8 w 12"/>
                  <a:gd name="T3" fmla="*/ 0 h 30"/>
                  <a:gd name="T4" fmla="*/ 12 w 12"/>
                  <a:gd name="T5" fmla="*/ 1 h 30"/>
                  <a:gd name="T6" fmla="*/ 11 w 12"/>
                  <a:gd name="T7" fmla="*/ 1 h 30"/>
                  <a:gd name="T8" fmla="*/ 8 w 12"/>
                  <a:gd name="T9" fmla="*/ 1 h 30"/>
                  <a:gd name="T10" fmla="*/ 1 w 12"/>
                  <a:gd name="T11" fmla="*/ 2 h 30"/>
                  <a:gd name="T12" fmla="*/ 0 w 12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8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8" name="Freeform 267"/>
              <p:cNvSpPr>
                <a:spLocks/>
              </p:cNvSpPr>
              <p:nvPr/>
            </p:nvSpPr>
            <p:spPr bwMode="auto">
              <a:xfrm>
                <a:off x="2184" y="1922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9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19" name="Freeform 268"/>
              <p:cNvSpPr>
                <a:spLocks/>
              </p:cNvSpPr>
              <p:nvPr/>
            </p:nvSpPr>
            <p:spPr bwMode="auto">
              <a:xfrm>
                <a:off x="2184" y="1925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4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0" name="Freeform 269"/>
              <p:cNvSpPr>
                <a:spLocks/>
              </p:cNvSpPr>
              <p:nvPr/>
            </p:nvSpPr>
            <p:spPr bwMode="auto">
              <a:xfrm>
                <a:off x="2184" y="1927"/>
                <a:ext cx="7" cy="8"/>
              </a:xfrm>
              <a:custGeom>
                <a:avLst/>
                <a:gdLst>
                  <a:gd name="T0" fmla="*/ 0 w 7"/>
                  <a:gd name="T1" fmla="*/ 1 h 14"/>
                  <a:gd name="T2" fmla="*/ 4 w 7"/>
                  <a:gd name="T3" fmla="*/ 0 h 14"/>
                  <a:gd name="T4" fmla="*/ 7 w 7"/>
                  <a:gd name="T5" fmla="*/ 0 h 14"/>
                  <a:gd name="T6" fmla="*/ 4 w 7"/>
                  <a:gd name="T7" fmla="*/ 1 h 14"/>
                  <a:gd name="T8" fmla="*/ 4 w 7"/>
                  <a:gd name="T9" fmla="*/ 1 h 14"/>
                  <a:gd name="T10" fmla="*/ 2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1" name="Freeform 270"/>
              <p:cNvSpPr>
                <a:spLocks/>
              </p:cNvSpPr>
              <p:nvPr/>
            </p:nvSpPr>
            <p:spPr bwMode="auto">
              <a:xfrm>
                <a:off x="2186" y="1930"/>
                <a:ext cx="2" cy="5"/>
              </a:xfrm>
              <a:custGeom>
                <a:avLst/>
                <a:gdLst>
                  <a:gd name="T0" fmla="*/ 0 w 2"/>
                  <a:gd name="T1" fmla="*/ 1 h 9"/>
                  <a:gd name="T2" fmla="*/ 2 w 2"/>
                  <a:gd name="T3" fmla="*/ 0 h 9"/>
                  <a:gd name="T4" fmla="*/ 2 w 2"/>
                  <a:gd name="T5" fmla="*/ 0 h 9"/>
                  <a:gd name="T6" fmla="*/ 1 w 2"/>
                  <a:gd name="T7" fmla="*/ 1 h 9"/>
                  <a:gd name="T8" fmla="*/ 1 w 2"/>
                  <a:gd name="T9" fmla="*/ 1 h 9"/>
                  <a:gd name="T10" fmla="*/ 0 w 2"/>
                  <a:gd name="T11" fmla="*/ 1 h 9"/>
                  <a:gd name="T12" fmla="*/ 0 w 2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2" name="Freeform 271"/>
              <p:cNvSpPr>
                <a:spLocks/>
              </p:cNvSpPr>
              <p:nvPr/>
            </p:nvSpPr>
            <p:spPr bwMode="auto">
              <a:xfrm>
                <a:off x="2186" y="1933"/>
                <a:ext cx="1" cy="3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0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1 h 5"/>
                  <a:gd name="T12" fmla="*/ 0 w 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3" name="Freeform 272"/>
              <p:cNvSpPr>
                <a:spLocks/>
              </p:cNvSpPr>
              <p:nvPr/>
            </p:nvSpPr>
            <p:spPr bwMode="auto">
              <a:xfrm>
                <a:off x="2184" y="1881"/>
                <a:ext cx="26" cy="55"/>
              </a:xfrm>
              <a:custGeom>
                <a:avLst/>
                <a:gdLst>
                  <a:gd name="T0" fmla="*/ 3 w 26"/>
                  <a:gd name="T1" fmla="*/ 4 h 109"/>
                  <a:gd name="T2" fmla="*/ 0 w 26"/>
                  <a:gd name="T3" fmla="*/ 3 h 109"/>
                  <a:gd name="T4" fmla="*/ 21 w 26"/>
                  <a:gd name="T5" fmla="*/ 0 h 109"/>
                  <a:gd name="T6" fmla="*/ 26 w 26"/>
                  <a:gd name="T7" fmla="*/ 1 h 109"/>
                  <a:gd name="T8" fmla="*/ 3 w 26"/>
                  <a:gd name="T9" fmla="*/ 4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26" y="29"/>
                    </a:lnTo>
                    <a:lnTo>
                      <a:pt x="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4" name="Freeform 273"/>
              <p:cNvSpPr>
                <a:spLocks/>
              </p:cNvSpPr>
              <p:nvPr/>
            </p:nvSpPr>
            <p:spPr bwMode="auto">
              <a:xfrm>
                <a:off x="2177" y="1881"/>
                <a:ext cx="40" cy="52"/>
              </a:xfrm>
              <a:custGeom>
                <a:avLst/>
                <a:gdLst>
                  <a:gd name="T0" fmla="*/ 0 w 40"/>
                  <a:gd name="T1" fmla="*/ 4 h 104"/>
                  <a:gd name="T2" fmla="*/ 28 w 40"/>
                  <a:gd name="T3" fmla="*/ 0 h 104"/>
                  <a:gd name="T4" fmla="*/ 40 w 40"/>
                  <a:gd name="T5" fmla="*/ 1 h 104"/>
                  <a:gd name="T6" fmla="*/ 38 w 40"/>
                  <a:gd name="T7" fmla="*/ 1 h 104"/>
                  <a:gd name="T8" fmla="*/ 27 w 40"/>
                  <a:gd name="T9" fmla="*/ 0 h 104"/>
                  <a:gd name="T10" fmla="*/ 0 w 40"/>
                  <a:gd name="T11" fmla="*/ 4 h 104"/>
                  <a:gd name="T12" fmla="*/ 0 w 40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4">
                    <a:moveTo>
                      <a:pt x="0" y="104"/>
                    </a:moveTo>
                    <a:lnTo>
                      <a:pt x="28" y="0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5" name="Freeform 274"/>
              <p:cNvSpPr>
                <a:spLocks/>
              </p:cNvSpPr>
              <p:nvPr/>
            </p:nvSpPr>
            <p:spPr bwMode="auto">
              <a:xfrm>
                <a:off x="2177" y="1881"/>
                <a:ext cx="38" cy="52"/>
              </a:xfrm>
              <a:custGeom>
                <a:avLst/>
                <a:gdLst>
                  <a:gd name="T0" fmla="*/ 0 w 38"/>
                  <a:gd name="T1" fmla="*/ 4 h 104"/>
                  <a:gd name="T2" fmla="*/ 27 w 38"/>
                  <a:gd name="T3" fmla="*/ 0 h 104"/>
                  <a:gd name="T4" fmla="*/ 38 w 38"/>
                  <a:gd name="T5" fmla="*/ 1 h 104"/>
                  <a:gd name="T6" fmla="*/ 38 w 38"/>
                  <a:gd name="T7" fmla="*/ 1 h 104"/>
                  <a:gd name="T8" fmla="*/ 27 w 38"/>
                  <a:gd name="T9" fmla="*/ 1 h 104"/>
                  <a:gd name="T10" fmla="*/ 0 w 38"/>
                  <a:gd name="T11" fmla="*/ 4 h 104"/>
                  <a:gd name="T12" fmla="*/ 0 w 38"/>
                  <a:gd name="T13" fmla="*/ 4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27" y="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6" name="Freeform 275"/>
              <p:cNvSpPr>
                <a:spLocks/>
              </p:cNvSpPr>
              <p:nvPr/>
            </p:nvSpPr>
            <p:spPr bwMode="auto">
              <a:xfrm>
                <a:off x="2177" y="1882"/>
                <a:ext cx="38" cy="51"/>
              </a:xfrm>
              <a:custGeom>
                <a:avLst/>
                <a:gdLst>
                  <a:gd name="T0" fmla="*/ 0 w 38"/>
                  <a:gd name="T1" fmla="*/ 4 h 102"/>
                  <a:gd name="T2" fmla="*/ 27 w 38"/>
                  <a:gd name="T3" fmla="*/ 0 h 102"/>
                  <a:gd name="T4" fmla="*/ 38 w 38"/>
                  <a:gd name="T5" fmla="*/ 1 h 102"/>
                  <a:gd name="T6" fmla="*/ 37 w 38"/>
                  <a:gd name="T7" fmla="*/ 1 h 102"/>
                  <a:gd name="T8" fmla="*/ 27 w 38"/>
                  <a:gd name="T9" fmla="*/ 1 h 102"/>
                  <a:gd name="T10" fmla="*/ 0 w 38"/>
                  <a:gd name="T11" fmla="*/ 4 h 102"/>
                  <a:gd name="T12" fmla="*/ 0 w 38"/>
                  <a:gd name="T13" fmla="*/ 4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2">
                    <a:moveTo>
                      <a:pt x="0" y="102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37" y="8"/>
                    </a:lnTo>
                    <a:lnTo>
                      <a:pt x="27" y="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7" name="Freeform 276"/>
              <p:cNvSpPr>
                <a:spLocks/>
              </p:cNvSpPr>
              <p:nvPr/>
            </p:nvSpPr>
            <p:spPr bwMode="auto">
              <a:xfrm>
                <a:off x="2177" y="1883"/>
                <a:ext cx="37" cy="50"/>
              </a:xfrm>
              <a:custGeom>
                <a:avLst/>
                <a:gdLst>
                  <a:gd name="T0" fmla="*/ 0 w 37"/>
                  <a:gd name="T1" fmla="*/ 4 h 100"/>
                  <a:gd name="T2" fmla="*/ 27 w 37"/>
                  <a:gd name="T3" fmla="*/ 0 h 100"/>
                  <a:gd name="T4" fmla="*/ 37 w 37"/>
                  <a:gd name="T5" fmla="*/ 1 h 100"/>
                  <a:gd name="T6" fmla="*/ 37 w 37"/>
                  <a:gd name="T7" fmla="*/ 1 h 100"/>
                  <a:gd name="T8" fmla="*/ 27 w 37"/>
                  <a:gd name="T9" fmla="*/ 1 h 100"/>
                  <a:gd name="T10" fmla="*/ 0 w 37"/>
                  <a:gd name="T11" fmla="*/ 4 h 100"/>
                  <a:gd name="T12" fmla="*/ 0 w 37"/>
                  <a:gd name="T13" fmla="*/ 4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27" y="0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27" y="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8" name="Freeform 277"/>
              <p:cNvSpPr>
                <a:spLocks/>
              </p:cNvSpPr>
              <p:nvPr/>
            </p:nvSpPr>
            <p:spPr bwMode="auto">
              <a:xfrm>
                <a:off x="2177" y="1885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7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6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7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6" y="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29" name="Freeform 278"/>
              <p:cNvSpPr>
                <a:spLocks/>
              </p:cNvSpPr>
              <p:nvPr/>
            </p:nvSpPr>
            <p:spPr bwMode="auto">
              <a:xfrm>
                <a:off x="2177" y="1886"/>
                <a:ext cx="37" cy="47"/>
              </a:xfrm>
              <a:custGeom>
                <a:avLst/>
                <a:gdLst>
                  <a:gd name="T0" fmla="*/ 0 w 37"/>
                  <a:gd name="T1" fmla="*/ 3 h 94"/>
                  <a:gd name="T2" fmla="*/ 26 w 37"/>
                  <a:gd name="T3" fmla="*/ 0 h 94"/>
                  <a:gd name="T4" fmla="*/ 37 w 37"/>
                  <a:gd name="T5" fmla="*/ 1 h 94"/>
                  <a:gd name="T6" fmla="*/ 35 w 37"/>
                  <a:gd name="T7" fmla="*/ 1 h 94"/>
                  <a:gd name="T8" fmla="*/ 26 w 37"/>
                  <a:gd name="T9" fmla="*/ 1 h 94"/>
                  <a:gd name="T10" fmla="*/ 0 w 37"/>
                  <a:gd name="T11" fmla="*/ 3 h 94"/>
                  <a:gd name="T12" fmla="*/ 0 w 37"/>
                  <a:gd name="T13" fmla="*/ 3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4">
                    <a:moveTo>
                      <a:pt x="0" y="94"/>
                    </a:moveTo>
                    <a:lnTo>
                      <a:pt x="26" y="0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26" y="1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0" name="Freeform 279"/>
              <p:cNvSpPr>
                <a:spLocks/>
              </p:cNvSpPr>
              <p:nvPr/>
            </p:nvSpPr>
            <p:spPr bwMode="auto">
              <a:xfrm>
                <a:off x="2177" y="1887"/>
                <a:ext cx="35" cy="46"/>
              </a:xfrm>
              <a:custGeom>
                <a:avLst/>
                <a:gdLst>
                  <a:gd name="T0" fmla="*/ 0 w 35"/>
                  <a:gd name="T1" fmla="*/ 2 h 93"/>
                  <a:gd name="T2" fmla="*/ 26 w 35"/>
                  <a:gd name="T3" fmla="*/ 0 h 93"/>
                  <a:gd name="T4" fmla="*/ 35 w 35"/>
                  <a:gd name="T5" fmla="*/ 0 h 93"/>
                  <a:gd name="T6" fmla="*/ 35 w 35"/>
                  <a:gd name="T7" fmla="*/ 0 h 93"/>
                  <a:gd name="T8" fmla="*/ 26 w 35"/>
                  <a:gd name="T9" fmla="*/ 0 h 93"/>
                  <a:gd name="T10" fmla="*/ 0 w 35"/>
                  <a:gd name="T11" fmla="*/ 2 h 93"/>
                  <a:gd name="T12" fmla="*/ 0 w 35"/>
                  <a:gd name="T13" fmla="*/ 2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3">
                    <a:moveTo>
                      <a:pt x="0" y="93"/>
                    </a:moveTo>
                    <a:lnTo>
                      <a:pt x="26" y="0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26" y="2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1" name="Freeform 280"/>
              <p:cNvSpPr>
                <a:spLocks/>
              </p:cNvSpPr>
              <p:nvPr/>
            </p:nvSpPr>
            <p:spPr bwMode="auto">
              <a:xfrm>
                <a:off x="2177" y="1888"/>
                <a:ext cx="35" cy="45"/>
              </a:xfrm>
              <a:custGeom>
                <a:avLst/>
                <a:gdLst>
                  <a:gd name="T0" fmla="*/ 0 w 35"/>
                  <a:gd name="T1" fmla="*/ 2 h 91"/>
                  <a:gd name="T2" fmla="*/ 26 w 35"/>
                  <a:gd name="T3" fmla="*/ 0 h 91"/>
                  <a:gd name="T4" fmla="*/ 35 w 35"/>
                  <a:gd name="T5" fmla="*/ 0 h 91"/>
                  <a:gd name="T6" fmla="*/ 35 w 35"/>
                  <a:gd name="T7" fmla="*/ 0 h 91"/>
                  <a:gd name="T8" fmla="*/ 26 w 35"/>
                  <a:gd name="T9" fmla="*/ 0 h 91"/>
                  <a:gd name="T10" fmla="*/ 0 w 35"/>
                  <a:gd name="T11" fmla="*/ 2 h 91"/>
                  <a:gd name="T12" fmla="*/ 0 w 35"/>
                  <a:gd name="T13" fmla="*/ 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1">
                    <a:moveTo>
                      <a:pt x="0" y="91"/>
                    </a:moveTo>
                    <a:lnTo>
                      <a:pt x="26" y="0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26" y="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2" name="Freeform 281"/>
              <p:cNvSpPr>
                <a:spLocks/>
              </p:cNvSpPr>
              <p:nvPr/>
            </p:nvSpPr>
            <p:spPr bwMode="auto">
              <a:xfrm>
                <a:off x="2177" y="1888"/>
                <a:ext cx="35" cy="45"/>
              </a:xfrm>
              <a:custGeom>
                <a:avLst/>
                <a:gdLst>
                  <a:gd name="T0" fmla="*/ 0 w 35"/>
                  <a:gd name="T1" fmla="*/ 3 h 89"/>
                  <a:gd name="T2" fmla="*/ 26 w 35"/>
                  <a:gd name="T3" fmla="*/ 0 h 89"/>
                  <a:gd name="T4" fmla="*/ 35 w 35"/>
                  <a:gd name="T5" fmla="*/ 1 h 89"/>
                  <a:gd name="T6" fmla="*/ 34 w 35"/>
                  <a:gd name="T7" fmla="*/ 1 h 89"/>
                  <a:gd name="T8" fmla="*/ 24 w 35"/>
                  <a:gd name="T9" fmla="*/ 1 h 89"/>
                  <a:gd name="T10" fmla="*/ 1 w 35"/>
                  <a:gd name="T11" fmla="*/ 3 h 89"/>
                  <a:gd name="T12" fmla="*/ 0 w 35"/>
                  <a:gd name="T13" fmla="*/ 3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89">
                    <a:moveTo>
                      <a:pt x="0" y="89"/>
                    </a:moveTo>
                    <a:lnTo>
                      <a:pt x="26" y="0"/>
                    </a:lnTo>
                    <a:lnTo>
                      <a:pt x="35" y="5"/>
                    </a:lnTo>
                    <a:lnTo>
                      <a:pt x="34" y="7"/>
                    </a:lnTo>
                    <a:lnTo>
                      <a:pt x="24" y="2"/>
                    </a:lnTo>
                    <a:lnTo>
                      <a:pt x="1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3" name="Freeform 282"/>
              <p:cNvSpPr>
                <a:spLocks/>
              </p:cNvSpPr>
              <p:nvPr/>
            </p:nvSpPr>
            <p:spPr bwMode="auto">
              <a:xfrm>
                <a:off x="2178" y="1889"/>
                <a:ext cx="33" cy="44"/>
              </a:xfrm>
              <a:custGeom>
                <a:avLst/>
                <a:gdLst>
                  <a:gd name="T0" fmla="*/ 0 w 33"/>
                  <a:gd name="T1" fmla="*/ 3 h 87"/>
                  <a:gd name="T2" fmla="*/ 23 w 33"/>
                  <a:gd name="T3" fmla="*/ 0 h 87"/>
                  <a:gd name="T4" fmla="*/ 33 w 33"/>
                  <a:gd name="T5" fmla="*/ 1 h 87"/>
                  <a:gd name="T6" fmla="*/ 33 w 33"/>
                  <a:gd name="T7" fmla="*/ 1 h 87"/>
                  <a:gd name="T8" fmla="*/ 23 w 33"/>
                  <a:gd name="T9" fmla="*/ 1 h 87"/>
                  <a:gd name="T10" fmla="*/ 0 w 33"/>
                  <a:gd name="T11" fmla="*/ 3 h 87"/>
                  <a:gd name="T12" fmla="*/ 0 w 33"/>
                  <a:gd name="T13" fmla="*/ 3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7">
                    <a:moveTo>
                      <a:pt x="0" y="87"/>
                    </a:moveTo>
                    <a:lnTo>
                      <a:pt x="23" y="0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23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4" name="Freeform 283"/>
              <p:cNvSpPr>
                <a:spLocks/>
              </p:cNvSpPr>
              <p:nvPr/>
            </p:nvSpPr>
            <p:spPr bwMode="auto">
              <a:xfrm>
                <a:off x="2178" y="1890"/>
                <a:ext cx="33" cy="43"/>
              </a:xfrm>
              <a:custGeom>
                <a:avLst/>
                <a:gdLst>
                  <a:gd name="T0" fmla="*/ 0 w 33"/>
                  <a:gd name="T1" fmla="*/ 3 h 85"/>
                  <a:gd name="T2" fmla="*/ 23 w 33"/>
                  <a:gd name="T3" fmla="*/ 0 h 85"/>
                  <a:gd name="T4" fmla="*/ 33 w 33"/>
                  <a:gd name="T5" fmla="*/ 1 h 85"/>
                  <a:gd name="T6" fmla="*/ 32 w 33"/>
                  <a:gd name="T7" fmla="*/ 1 h 85"/>
                  <a:gd name="T8" fmla="*/ 23 w 33"/>
                  <a:gd name="T9" fmla="*/ 1 h 85"/>
                  <a:gd name="T10" fmla="*/ 0 w 33"/>
                  <a:gd name="T11" fmla="*/ 3 h 85"/>
                  <a:gd name="T12" fmla="*/ 0 w 33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5">
                    <a:moveTo>
                      <a:pt x="0" y="85"/>
                    </a:moveTo>
                    <a:lnTo>
                      <a:pt x="23" y="0"/>
                    </a:lnTo>
                    <a:lnTo>
                      <a:pt x="33" y="5"/>
                    </a:lnTo>
                    <a:lnTo>
                      <a:pt x="32" y="7"/>
                    </a:lnTo>
                    <a:lnTo>
                      <a:pt x="23" y="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5" name="Freeform 284"/>
              <p:cNvSpPr>
                <a:spLocks/>
              </p:cNvSpPr>
              <p:nvPr/>
            </p:nvSpPr>
            <p:spPr bwMode="auto">
              <a:xfrm>
                <a:off x="2178" y="1892"/>
                <a:ext cx="32" cy="41"/>
              </a:xfrm>
              <a:custGeom>
                <a:avLst/>
                <a:gdLst>
                  <a:gd name="T0" fmla="*/ 0 w 32"/>
                  <a:gd name="T1" fmla="*/ 3 h 82"/>
                  <a:gd name="T2" fmla="*/ 23 w 32"/>
                  <a:gd name="T3" fmla="*/ 0 h 82"/>
                  <a:gd name="T4" fmla="*/ 32 w 32"/>
                  <a:gd name="T5" fmla="*/ 1 h 82"/>
                  <a:gd name="T6" fmla="*/ 32 w 32"/>
                  <a:gd name="T7" fmla="*/ 1 h 82"/>
                  <a:gd name="T8" fmla="*/ 23 w 32"/>
                  <a:gd name="T9" fmla="*/ 1 h 82"/>
                  <a:gd name="T10" fmla="*/ 0 w 32"/>
                  <a:gd name="T11" fmla="*/ 3 h 82"/>
                  <a:gd name="T12" fmla="*/ 0 w 32"/>
                  <a:gd name="T13" fmla="*/ 3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2">
                    <a:moveTo>
                      <a:pt x="0" y="82"/>
                    </a:moveTo>
                    <a:lnTo>
                      <a:pt x="23" y="0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23" y="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6" name="Freeform 285"/>
              <p:cNvSpPr>
                <a:spLocks/>
              </p:cNvSpPr>
              <p:nvPr/>
            </p:nvSpPr>
            <p:spPr bwMode="auto">
              <a:xfrm>
                <a:off x="2178" y="1893"/>
                <a:ext cx="32" cy="40"/>
              </a:xfrm>
              <a:custGeom>
                <a:avLst/>
                <a:gdLst>
                  <a:gd name="T0" fmla="*/ 0 w 32"/>
                  <a:gd name="T1" fmla="*/ 3 h 80"/>
                  <a:gd name="T2" fmla="*/ 23 w 32"/>
                  <a:gd name="T3" fmla="*/ 0 h 80"/>
                  <a:gd name="T4" fmla="*/ 32 w 32"/>
                  <a:gd name="T5" fmla="*/ 1 h 80"/>
                  <a:gd name="T6" fmla="*/ 30 w 32"/>
                  <a:gd name="T7" fmla="*/ 1 h 80"/>
                  <a:gd name="T8" fmla="*/ 22 w 32"/>
                  <a:gd name="T9" fmla="*/ 1 h 80"/>
                  <a:gd name="T10" fmla="*/ 0 w 32"/>
                  <a:gd name="T11" fmla="*/ 3 h 80"/>
                  <a:gd name="T12" fmla="*/ 0 w 32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0" y="80"/>
                    </a:moveTo>
                    <a:lnTo>
                      <a:pt x="23" y="0"/>
                    </a:lnTo>
                    <a:lnTo>
                      <a:pt x="32" y="4"/>
                    </a:lnTo>
                    <a:lnTo>
                      <a:pt x="30" y="7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7" name="Freeform 286"/>
              <p:cNvSpPr>
                <a:spLocks/>
              </p:cNvSpPr>
              <p:nvPr/>
            </p:nvSpPr>
            <p:spPr bwMode="auto">
              <a:xfrm>
                <a:off x="2178" y="1895"/>
                <a:ext cx="30" cy="38"/>
              </a:xfrm>
              <a:custGeom>
                <a:avLst/>
                <a:gdLst>
                  <a:gd name="T0" fmla="*/ 0 w 30"/>
                  <a:gd name="T1" fmla="*/ 3 h 76"/>
                  <a:gd name="T2" fmla="*/ 22 w 30"/>
                  <a:gd name="T3" fmla="*/ 0 h 76"/>
                  <a:gd name="T4" fmla="*/ 30 w 30"/>
                  <a:gd name="T5" fmla="*/ 1 h 76"/>
                  <a:gd name="T6" fmla="*/ 30 w 30"/>
                  <a:gd name="T7" fmla="*/ 1 h 76"/>
                  <a:gd name="T8" fmla="*/ 22 w 30"/>
                  <a:gd name="T9" fmla="*/ 1 h 76"/>
                  <a:gd name="T10" fmla="*/ 0 w 30"/>
                  <a:gd name="T11" fmla="*/ 3 h 76"/>
                  <a:gd name="T12" fmla="*/ 0 w 30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6">
                    <a:moveTo>
                      <a:pt x="0" y="76"/>
                    </a:moveTo>
                    <a:lnTo>
                      <a:pt x="22" y="0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2" y="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8" name="Freeform 287"/>
              <p:cNvSpPr>
                <a:spLocks/>
              </p:cNvSpPr>
              <p:nvPr/>
            </p:nvSpPr>
            <p:spPr bwMode="auto">
              <a:xfrm>
                <a:off x="2178" y="1896"/>
                <a:ext cx="30" cy="37"/>
              </a:xfrm>
              <a:custGeom>
                <a:avLst/>
                <a:gdLst>
                  <a:gd name="T0" fmla="*/ 0 w 30"/>
                  <a:gd name="T1" fmla="*/ 2 h 75"/>
                  <a:gd name="T2" fmla="*/ 22 w 30"/>
                  <a:gd name="T3" fmla="*/ 0 h 75"/>
                  <a:gd name="T4" fmla="*/ 30 w 30"/>
                  <a:gd name="T5" fmla="*/ 0 h 75"/>
                  <a:gd name="T6" fmla="*/ 29 w 30"/>
                  <a:gd name="T7" fmla="*/ 0 h 75"/>
                  <a:gd name="T8" fmla="*/ 22 w 30"/>
                  <a:gd name="T9" fmla="*/ 0 h 75"/>
                  <a:gd name="T10" fmla="*/ 2 w 30"/>
                  <a:gd name="T11" fmla="*/ 2 h 75"/>
                  <a:gd name="T12" fmla="*/ 0 w 30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5">
                    <a:moveTo>
                      <a:pt x="0" y="75"/>
                    </a:moveTo>
                    <a:lnTo>
                      <a:pt x="22" y="0"/>
                    </a:lnTo>
                    <a:lnTo>
                      <a:pt x="30" y="4"/>
                    </a:lnTo>
                    <a:lnTo>
                      <a:pt x="29" y="8"/>
                    </a:lnTo>
                    <a:lnTo>
                      <a:pt x="22" y="4"/>
                    </a:lnTo>
                    <a:lnTo>
                      <a:pt x="2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39" name="Freeform 288"/>
              <p:cNvSpPr>
                <a:spLocks/>
              </p:cNvSpPr>
              <p:nvPr/>
            </p:nvSpPr>
            <p:spPr bwMode="auto">
              <a:xfrm>
                <a:off x="2180" y="1898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7 w 27"/>
                  <a:gd name="T7" fmla="*/ 0 h 71"/>
                  <a:gd name="T8" fmla="*/ 18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71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18" y="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0" name="Freeform 289"/>
              <p:cNvSpPr>
                <a:spLocks/>
              </p:cNvSpPr>
              <p:nvPr/>
            </p:nvSpPr>
            <p:spPr bwMode="auto">
              <a:xfrm>
                <a:off x="2180" y="1898"/>
                <a:ext cx="27" cy="36"/>
              </a:xfrm>
              <a:custGeom>
                <a:avLst/>
                <a:gdLst>
                  <a:gd name="T0" fmla="*/ 0 w 27"/>
                  <a:gd name="T1" fmla="*/ 3 h 70"/>
                  <a:gd name="T2" fmla="*/ 18 w 27"/>
                  <a:gd name="T3" fmla="*/ 0 h 70"/>
                  <a:gd name="T4" fmla="*/ 27 w 27"/>
                  <a:gd name="T5" fmla="*/ 1 h 70"/>
                  <a:gd name="T6" fmla="*/ 25 w 27"/>
                  <a:gd name="T7" fmla="*/ 1 h 70"/>
                  <a:gd name="T8" fmla="*/ 18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69"/>
                    </a:moveTo>
                    <a:lnTo>
                      <a:pt x="18" y="0"/>
                    </a:lnTo>
                    <a:lnTo>
                      <a:pt x="27" y="4"/>
                    </a:lnTo>
                    <a:lnTo>
                      <a:pt x="25" y="7"/>
                    </a:lnTo>
                    <a:lnTo>
                      <a:pt x="18" y="4"/>
                    </a:lnTo>
                    <a:lnTo>
                      <a:pt x="0" y="7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1" name="Freeform 290"/>
              <p:cNvSpPr>
                <a:spLocks/>
              </p:cNvSpPr>
              <p:nvPr/>
            </p:nvSpPr>
            <p:spPr bwMode="auto">
              <a:xfrm>
                <a:off x="2180" y="1900"/>
                <a:ext cx="25" cy="34"/>
              </a:xfrm>
              <a:custGeom>
                <a:avLst/>
                <a:gdLst>
                  <a:gd name="T0" fmla="*/ 0 w 25"/>
                  <a:gd name="T1" fmla="*/ 3 h 66"/>
                  <a:gd name="T2" fmla="*/ 18 w 25"/>
                  <a:gd name="T3" fmla="*/ 0 h 66"/>
                  <a:gd name="T4" fmla="*/ 25 w 25"/>
                  <a:gd name="T5" fmla="*/ 1 h 66"/>
                  <a:gd name="T6" fmla="*/ 24 w 25"/>
                  <a:gd name="T7" fmla="*/ 1 h 66"/>
                  <a:gd name="T8" fmla="*/ 18 w 25"/>
                  <a:gd name="T9" fmla="*/ 1 h 66"/>
                  <a:gd name="T10" fmla="*/ 0 w 25"/>
                  <a:gd name="T11" fmla="*/ 3 h 66"/>
                  <a:gd name="T12" fmla="*/ 0 w 25"/>
                  <a:gd name="T13" fmla="*/ 3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6">
                    <a:moveTo>
                      <a:pt x="0" y="66"/>
                    </a:moveTo>
                    <a:lnTo>
                      <a:pt x="18" y="0"/>
                    </a:lnTo>
                    <a:lnTo>
                      <a:pt x="25" y="3"/>
                    </a:lnTo>
                    <a:lnTo>
                      <a:pt x="24" y="5"/>
                    </a:lnTo>
                    <a:lnTo>
                      <a:pt x="18" y="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2" name="Freeform 291"/>
              <p:cNvSpPr>
                <a:spLocks/>
              </p:cNvSpPr>
              <p:nvPr/>
            </p:nvSpPr>
            <p:spPr bwMode="auto">
              <a:xfrm>
                <a:off x="2180" y="1902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7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17" y="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3" name="Freeform 292"/>
              <p:cNvSpPr>
                <a:spLocks/>
              </p:cNvSpPr>
              <p:nvPr/>
            </p:nvSpPr>
            <p:spPr bwMode="auto">
              <a:xfrm>
                <a:off x="2180" y="1903"/>
                <a:ext cx="24" cy="31"/>
              </a:xfrm>
              <a:custGeom>
                <a:avLst/>
                <a:gdLst>
                  <a:gd name="T0" fmla="*/ 0 w 24"/>
                  <a:gd name="T1" fmla="*/ 2 h 61"/>
                  <a:gd name="T2" fmla="*/ 17 w 24"/>
                  <a:gd name="T3" fmla="*/ 0 h 61"/>
                  <a:gd name="T4" fmla="*/ 24 w 24"/>
                  <a:gd name="T5" fmla="*/ 1 h 61"/>
                  <a:gd name="T6" fmla="*/ 23 w 24"/>
                  <a:gd name="T7" fmla="*/ 1 h 61"/>
                  <a:gd name="T8" fmla="*/ 17 w 24"/>
                  <a:gd name="T9" fmla="*/ 1 h 61"/>
                  <a:gd name="T10" fmla="*/ 1 w 24"/>
                  <a:gd name="T11" fmla="*/ 2 h 61"/>
                  <a:gd name="T12" fmla="*/ 0 w 24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1">
                    <a:moveTo>
                      <a:pt x="0" y="61"/>
                    </a:moveTo>
                    <a:lnTo>
                      <a:pt x="17" y="0"/>
                    </a:lnTo>
                    <a:lnTo>
                      <a:pt x="24" y="4"/>
                    </a:lnTo>
                    <a:lnTo>
                      <a:pt x="23" y="7"/>
                    </a:lnTo>
                    <a:lnTo>
                      <a:pt x="17" y="4"/>
                    </a:lnTo>
                    <a:lnTo>
                      <a:pt x="1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4" name="Freeform 293"/>
              <p:cNvSpPr>
                <a:spLocks/>
              </p:cNvSpPr>
              <p:nvPr/>
            </p:nvSpPr>
            <p:spPr bwMode="auto">
              <a:xfrm>
                <a:off x="2181" y="1905"/>
                <a:ext cx="22" cy="29"/>
              </a:xfrm>
              <a:custGeom>
                <a:avLst/>
                <a:gdLst>
                  <a:gd name="T0" fmla="*/ 0 w 22"/>
                  <a:gd name="T1" fmla="*/ 2 h 57"/>
                  <a:gd name="T2" fmla="*/ 16 w 22"/>
                  <a:gd name="T3" fmla="*/ 0 h 57"/>
                  <a:gd name="T4" fmla="*/ 22 w 22"/>
                  <a:gd name="T5" fmla="*/ 1 h 57"/>
                  <a:gd name="T6" fmla="*/ 20 w 22"/>
                  <a:gd name="T7" fmla="*/ 1 h 57"/>
                  <a:gd name="T8" fmla="*/ 14 w 22"/>
                  <a:gd name="T9" fmla="*/ 1 h 57"/>
                  <a:gd name="T10" fmla="*/ 0 w 22"/>
                  <a:gd name="T11" fmla="*/ 2 h 57"/>
                  <a:gd name="T12" fmla="*/ 0 w 22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7">
                    <a:moveTo>
                      <a:pt x="0" y="57"/>
                    </a:moveTo>
                    <a:lnTo>
                      <a:pt x="16" y="0"/>
                    </a:lnTo>
                    <a:lnTo>
                      <a:pt x="22" y="3"/>
                    </a:lnTo>
                    <a:lnTo>
                      <a:pt x="20" y="7"/>
                    </a:lnTo>
                    <a:lnTo>
                      <a:pt x="14" y="3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5" name="Freeform 294"/>
              <p:cNvSpPr>
                <a:spLocks/>
              </p:cNvSpPr>
              <p:nvPr/>
            </p:nvSpPr>
            <p:spPr bwMode="auto">
              <a:xfrm>
                <a:off x="2181" y="1907"/>
                <a:ext cx="20" cy="27"/>
              </a:xfrm>
              <a:custGeom>
                <a:avLst/>
                <a:gdLst>
                  <a:gd name="T0" fmla="*/ 0 w 20"/>
                  <a:gd name="T1" fmla="*/ 2 h 54"/>
                  <a:gd name="T2" fmla="*/ 14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4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4"/>
                    </a:moveTo>
                    <a:lnTo>
                      <a:pt x="14" y="0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14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6" name="Freeform 295"/>
              <p:cNvSpPr>
                <a:spLocks/>
              </p:cNvSpPr>
              <p:nvPr/>
            </p:nvSpPr>
            <p:spPr bwMode="auto">
              <a:xfrm>
                <a:off x="2181" y="1908"/>
                <a:ext cx="20" cy="26"/>
              </a:xfrm>
              <a:custGeom>
                <a:avLst/>
                <a:gdLst>
                  <a:gd name="T0" fmla="*/ 0 w 20"/>
                  <a:gd name="T1" fmla="*/ 2 h 50"/>
                  <a:gd name="T2" fmla="*/ 14 w 20"/>
                  <a:gd name="T3" fmla="*/ 0 h 50"/>
                  <a:gd name="T4" fmla="*/ 20 w 20"/>
                  <a:gd name="T5" fmla="*/ 1 h 50"/>
                  <a:gd name="T6" fmla="*/ 19 w 20"/>
                  <a:gd name="T7" fmla="*/ 1 h 50"/>
                  <a:gd name="T8" fmla="*/ 13 w 20"/>
                  <a:gd name="T9" fmla="*/ 1 h 50"/>
                  <a:gd name="T10" fmla="*/ 0 w 20"/>
                  <a:gd name="T11" fmla="*/ 2 h 50"/>
                  <a:gd name="T12" fmla="*/ 0 w 20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14" y="0"/>
                    </a:lnTo>
                    <a:lnTo>
                      <a:pt x="20" y="3"/>
                    </a:lnTo>
                    <a:lnTo>
                      <a:pt x="19" y="7"/>
                    </a:lnTo>
                    <a:lnTo>
                      <a:pt x="13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7" name="Freeform 296"/>
              <p:cNvSpPr>
                <a:spLocks/>
              </p:cNvSpPr>
              <p:nvPr/>
            </p:nvSpPr>
            <p:spPr bwMode="auto">
              <a:xfrm>
                <a:off x="2181" y="1910"/>
                <a:ext cx="19" cy="24"/>
              </a:xfrm>
              <a:custGeom>
                <a:avLst/>
                <a:gdLst>
                  <a:gd name="T0" fmla="*/ 0 w 19"/>
                  <a:gd name="T1" fmla="*/ 2 h 47"/>
                  <a:gd name="T2" fmla="*/ 13 w 19"/>
                  <a:gd name="T3" fmla="*/ 0 h 47"/>
                  <a:gd name="T4" fmla="*/ 19 w 19"/>
                  <a:gd name="T5" fmla="*/ 1 h 47"/>
                  <a:gd name="T6" fmla="*/ 17 w 19"/>
                  <a:gd name="T7" fmla="*/ 1 h 47"/>
                  <a:gd name="T8" fmla="*/ 13 w 19"/>
                  <a:gd name="T9" fmla="*/ 1 h 47"/>
                  <a:gd name="T10" fmla="*/ 2 w 19"/>
                  <a:gd name="T11" fmla="*/ 2 h 47"/>
                  <a:gd name="T12" fmla="*/ 0 w 19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7">
                    <a:moveTo>
                      <a:pt x="0" y="47"/>
                    </a:moveTo>
                    <a:lnTo>
                      <a:pt x="13" y="0"/>
                    </a:lnTo>
                    <a:lnTo>
                      <a:pt x="19" y="4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8" name="Freeform 297"/>
              <p:cNvSpPr>
                <a:spLocks/>
              </p:cNvSpPr>
              <p:nvPr/>
            </p:nvSpPr>
            <p:spPr bwMode="auto">
              <a:xfrm>
                <a:off x="2183" y="1913"/>
                <a:ext cx="15" cy="21"/>
              </a:xfrm>
              <a:custGeom>
                <a:avLst/>
                <a:gdLst>
                  <a:gd name="T0" fmla="*/ 0 w 15"/>
                  <a:gd name="T1" fmla="*/ 2 h 41"/>
                  <a:gd name="T2" fmla="*/ 11 w 15"/>
                  <a:gd name="T3" fmla="*/ 0 h 41"/>
                  <a:gd name="T4" fmla="*/ 15 w 15"/>
                  <a:gd name="T5" fmla="*/ 1 h 41"/>
                  <a:gd name="T6" fmla="*/ 14 w 15"/>
                  <a:gd name="T7" fmla="*/ 1 h 41"/>
                  <a:gd name="T8" fmla="*/ 10 w 15"/>
                  <a:gd name="T9" fmla="*/ 1 h 41"/>
                  <a:gd name="T10" fmla="*/ 0 w 15"/>
                  <a:gd name="T11" fmla="*/ 2 h 41"/>
                  <a:gd name="T12" fmla="*/ 0 w 15"/>
                  <a:gd name="T13" fmla="*/ 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1">
                    <a:moveTo>
                      <a:pt x="0" y="41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0" y="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49" name="Freeform 298"/>
              <p:cNvSpPr>
                <a:spLocks/>
              </p:cNvSpPr>
              <p:nvPr/>
            </p:nvSpPr>
            <p:spPr bwMode="auto">
              <a:xfrm>
                <a:off x="2183" y="1915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0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0" name="Freeform 299"/>
              <p:cNvSpPr>
                <a:spLocks/>
              </p:cNvSpPr>
              <p:nvPr/>
            </p:nvSpPr>
            <p:spPr bwMode="auto">
              <a:xfrm>
                <a:off x="2183" y="1917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2 w 14"/>
                  <a:gd name="T7" fmla="*/ 1 h 36"/>
                  <a:gd name="T8" fmla="*/ 8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2" y="7"/>
                    </a:lnTo>
                    <a:lnTo>
                      <a:pt x="8" y="6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1" name="Freeform 300"/>
              <p:cNvSpPr>
                <a:spLocks/>
              </p:cNvSpPr>
              <p:nvPr/>
            </p:nvSpPr>
            <p:spPr bwMode="auto">
              <a:xfrm>
                <a:off x="2183" y="1919"/>
                <a:ext cx="12" cy="16"/>
              </a:xfrm>
              <a:custGeom>
                <a:avLst/>
                <a:gdLst>
                  <a:gd name="T0" fmla="*/ 0 w 12"/>
                  <a:gd name="T1" fmla="*/ 2 h 30"/>
                  <a:gd name="T2" fmla="*/ 8 w 12"/>
                  <a:gd name="T3" fmla="*/ 0 h 30"/>
                  <a:gd name="T4" fmla="*/ 12 w 12"/>
                  <a:gd name="T5" fmla="*/ 1 h 30"/>
                  <a:gd name="T6" fmla="*/ 11 w 12"/>
                  <a:gd name="T7" fmla="*/ 1 h 30"/>
                  <a:gd name="T8" fmla="*/ 8 w 12"/>
                  <a:gd name="T9" fmla="*/ 1 h 30"/>
                  <a:gd name="T10" fmla="*/ 1 w 12"/>
                  <a:gd name="T11" fmla="*/ 2 h 30"/>
                  <a:gd name="T12" fmla="*/ 0 w 12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8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2" name="Freeform 301"/>
              <p:cNvSpPr>
                <a:spLocks/>
              </p:cNvSpPr>
              <p:nvPr/>
            </p:nvSpPr>
            <p:spPr bwMode="auto">
              <a:xfrm>
                <a:off x="2184" y="1922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9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3" name="Freeform 302"/>
              <p:cNvSpPr>
                <a:spLocks/>
              </p:cNvSpPr>
              <p:nvPr/>
            </p:nvSpPr>
            <p:spPr bwMode="auto">
              <a:xfrm>
                <a:off x="2184" y="1925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4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4" name="Freeform 303"/>
              <p:cNvSpPr>
                <a:spLocks/>
              </p:cNvSpPr>
              <p:nvPr/>
            </p:nvSpPr>
            <p:spPr bwMode="auto">
              <a:xfrm>
                <a:off x="2184" y="1927"/>
                <a:ext cx="7" cy="8"/>
              </a:xfrm>
              <a:custGeom>
                <a:avLst/>
                <a:gdLst>
                  <a:gd name="T0" fmla="*/ 0 w 7"/>
                  <a:gd name="T1" fmla="*/ 1 h 14"/>
                  <a:gd name="T2" fmla="*/ 4 w 7"/>
                  <a:gd name="T3" fmla="*/ 0 h 14"/>
                  <a:gd name="T4" fmla="*/ 7 w 7"/>
                  <a:gd name="T5" fmla="*/ 0 h 14"/>
                  <a:gd name="T6" fmla="*/ 4 w 7"/>
                  <a:gd name="T7" fmla="*/ 1 h 14"/>
                  <a:gd name="T8" fmla="*/ 4 w 7"/>
                  <a:gd name="T9" fmla="*/ 1 h 14"/>
                  <a:gd name="T10" fmla="*/ 2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5" name="Freeform 304"/>
              <p:cNvSpPr>
                <a:spLocks/>
              </p:cNvSpPr>
              <p:nvPr/>
            </p:nvSpPr>
            <p:spPr bwMode="auto">
              <a:xfrm>
                <a:off x="2186" y="1930"/>
                <a:ext cx="2" cy="5"/>
              </a:xfrm>
              <a:custGeom>
                <a:avLst/>
                <a:gdLst>
                  <a:gd name="T0" fmla="*/ 0 w 2"/>
                  <a:gd name="T1" fmla="*/ 1 h 9"/>
                  <a:gd name="T2" fmla="*/ 2 w 2"/>
                  <a:gd name="T3" fmla="*/ 0 h 9"/>
                  <a:gd name="T4" fmla="*/ 2 w 2"/>
                  <a:gd name="T5" fmla="*/ 0 h 9"/>
                  <a:gd name="T6" fmla="*/ 1 w 2"/>
                  <a:gd name="T7" fmla="*/ 1 h 9"/>
                  <a:gd name="T8" fmla="*/ 1 w 2"/>
                  <a:gd name="T9" fmla="*/ 1 h 9"/>
                  <a:gd name="T10" fmla="*/ 0 w 2"/>
                  <a:gd name="T11" fmla="*/ 1 h 9"/>
                  <a:gd name="T12" fmla="*/ 0 w 2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6" name="Freeform 305"/>
              <p:cNvSpPr>
                <a:spLocks/>
              </p:cNvSpPr>
              <p:nvPr/>
            </p:nvSpPr>
            <p:spPr bwMode="auto">
              <a:xfrm>
                <a:off x="2186" y="1933"/>
                <a:ext cx="1" cy="3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0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1 h 5"/>
                  <a:gd name="T12" fmla="*/ 0 w 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7" name="Freeform 306"/>
              <p:cNvSpPr>
                <a:spLocks/>
              </p:cNvSpPr>
              <p:nvPr/>
            </p:nvSpPr>
            <p:spPr bwMode="auto">
              <a:xfrm>
                <a:off x="2184" y="1881"/>
                <a:ext cx="26" cy="55"/>
              </a:xfrm>
              <a:custGeom>
                <a:avLst/>
                <a:gdLst>
                  <a:gd name="T0" fmla="*/ 3 w 26"/>
                  <a:gd name="T1" fmla="*/ 4 h 109"/>
                  <a:gd name="T2" fmla="*/ 0 w 26"/>
                  <a:gd name="T3" fmla="*/ 3 h 109"/>
                  <a:gd name="T4" fmla="*/ 21 w 26"/>
                  <a:gd name="T5" fmla="*/ 0 h 109"/>
                  <a:gd name="T6" fmla="*/ 26 w 26"/>
                  <a:gd name="T7" fmla="*/ 1 h 109"/>
                  <a:gd name="T8" fmla="*/ 3 w 26"/>
                  <a:gd name="T9" fmla="*/ 4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1" y="0"/>
                    </a:lnTo>
                    <a:lnTo>
                      <a:pt x="26" y="29"/>
                    </a:lnTo>
                    <a:lnTo>
                      <a:pt x="3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8" name="Freeform 307"/>
              <p:cNvSpPr>
                <a:spLocks/>
              </p:cNvSpPr>
              <p:nvPr/>
            </p:nvSpPr>
            <p:spPr bwMode="auto">
              <a:xfrm>
                <a:off x="1209" y="1650"/>
                <a:ext cx="996" cy="271"/>
              </a:xfrm>
              <a:custGeom>
                <a:avLst/>
                <a:gdLst>
                  <a:gd name="T0" fmla="*/ 975 w 996"/>
                  <a:gd name="T1" fmla="*/ 16 h 543"/>
                  <a:gd name="T2" fmla="*/ 996 w 996"/>
                  <a:gd name="T3" fmla="*/ 14 h 543"/>
                  <a:gd name="T4" fmla="*/ 1 w 996"/>
                  <a:gd name="T5" fmla="*/ 0 h 543"/>
                  <a:gd name="T6" fmla="*/ 0 w 996"/>
                  <a:gd name="T7" fmla="*/ 0 h 543"/>
                  <a:gd name="T8" fmla="*/ 69 w 996"/>
                  <a:gd name="T9" fmla="*/ 1 h 543"/>
                  <a:gd name="T10" fmla="*/ 138 w 996"/>
                  <a:gd name="T11" fmla="*/ 2 h 543"/>
                  <a:gd name="T12" fmla="*/ 206 w 996"/>
                  <a:gd name="T13" fmla="*/ 3 h 543"/>
                  <a:gd name="T14" fmla="*/ 274 w 996"/>
                  <a:gd name="T15" fmla="*/ 4 h 543"/>
                  <a:gd name="T16" fmla="*/ 339 w 996"/>
                  <a:gd name="T17" fmla="*/ 5 h 543"/>
                  <a:gd name="T18" fmla="*/ 403 w 996"/>
                  <a:gd name="T19" fmla="*/ 6 h 543"/>
                  <a:gd name="T20" fmla="*/ 463 w 996"/>
                  <a:gd name="T21" fmla="*/ 7 h 543"/>
                  <a:gd name="T22" fmla="*/ 523 w 996"/>
                  <a:gd name="T23" fmla="*/ 8 h 543"/>
                  <a:gd name="T24" fmla="*/ 579 w 996"/>
                  <a:gd name="T25" fmla="*/ 9 h 543"/>
                  <a:gd name="T26" fmla="*/ 632 w 996"/>
                  <a:gd name="T27" fmla="*/ 9 h 543"/>
                  <a:gd name="T28" fmla="*/ 681 w 996"/>
                  <a:gd name="T29" fmla="*/ 10 h 543"/>
                  <a:gd name="T30" fmla="*/ 728 w 996"/>
                  <a:gd name="T31" fmla="*/ 11 h 543"/>
                  <a:gd name="T32" fmla="*/ 770 w 996"/>
                  <a:gd name="T33" fmla="*/ 12 h 543"/>
                  <a:gd name="T34" fmla="*/ 808 w 996"/>
                  <a:gd name="T35" fmla="*/ 13 h 543"/>
                  <a:gd name="T36" fmla="*/ 842 w 996"/>
                  <a:gd name="T37" fmla="*/ 13 h 543"/>
                  <a:gd name="T38" fmla="*/ 872 w 996"/>
                  <a:gd name="T39" fmla="*/ 14 h 543"/>
                  <a:gd name="T40" fmla="*/ 897 w 996"/>
                  <a:gd name="T41" fmla="*/ 14 h 543"/>
                  <a:gd name="T42" fmla="*/ 919 w 996"/>
                  <a:gd name="T43" fmla="*/ 15 h 543"/>
                  <a:gd name="T44" fmla="*/ 934 w 996"/>
                  <a:gd name="T45" fmla="*/ 15 h 543"/>
                  <a:gd name="T46" fmla="*/ 944 w 996"/>
                  <a:gd name="T47" fmla="*/ 16 h 543"/>
                  <a:gd name="T48" fmla="*/ 950 w 996"/>
                  <a:gd name="T49" fmla="*/ 16 h 543"/>
                  <a:gd name="T50" fmla="*/ 951 w 996"/>
                  <a:gd name="T51" fmla="*/ 16 h 543"/>
                  <a:gd name="T52" fmla="*/ 975 w 996"/>
                  <a:gd name="T53" fmla="*/ 16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5" y="543"/>
                    </a:moveTo>
                    <a:lnTo>
                      <a:pt x="996" y="46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8" y="67"/>
                    </a:lnTo>
                    <a:lnTo>
                      <a:pt x="206" y="100"/>
                    </a:lnTo>
                    <a:lnTo>
                      <a:pt x="274" y="132"/>
                    </a:lnTo>
                    <a:lnTo>
                      <a:pt x="339" y="165"/>
                    </a:lnTo>
                    <a:lnTo>
                      <a:pt x="403" y="197"/>
                    </a:lnTo>
                    <a:lnTo>
                      <a:pt x="463" y="228"/>
                    </a:lnTo>
                    <a:lnTo>
                      <a:pt x="523" y="259"/>
                    </a:lnTo>
                    <a:lnTo>
                      <a:pt x="579" y="288"/>
                    </a:lnTo>
                    <a:lnTo>
                      <a:pt x="632" y="317"/>
                    </a:lnTo>
                    <a:lnTo>
                      <a:pt x="681" y="344"/>
                    </a:lnTo>
                    <a:lnTo>
                      <a:pt x="728" y="371"/>
                    </a:lnTo>
                    <a:lnTo>
                      <a:pt x="770" y="395"/>
                    </a:lnTo>
                    <a:lnTo>
                      <a:pt x="808" y="418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7" y="476"/>
                    </a:lnTo>
                    <a:lnTo>
                      <a:pt x="919" y="492"/>
                    </a:lnTo>
                    <a:lnTo>
                      <a:pt x="934" y="505"/>
                    </a:lnTo>
                    <a:lnTo>
                      <a:pt x="944" y="516"/>
                    </a:lnTo>
                    <a:lnTo>
                      <a:pt x="950" y="525"/>
                    </a:lnTo>
                    <a:lnTo>
                      <a:pt x="951" y="532"/>
                    </a:lnTo>
                    <a:lnTo>
                      <a:pt x="975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59" name="Freeform 308"/>
              <p:cNvSpPr>
                <a:spLocks/>
              </p:cNvSpPr>
              <p:nvPr/>
            </p:nvSpPr>
            <p:spPr bwMode="auto">
              <a:xfrm>
                <a:off x="1209" y="1650"/>
                <a:ext cx="951" cy="266"/>
              </a:xfrm>
              <a:custGeom>
                <a:avLst/>
                <a:gdLst>
                  <a:gd name="T0" fmla="*/ 0 w 951"/>
                  <a:gd name="T1" fmla="*/ 0 h 530"/>
                  <a:gd name="T2" fmla="*/ 69 w 951"/>
                  <a:gd name="T3" fmla="*/ 1 h 530"/>
                  <a:gd name="T4" fmla="*/ 138 w 951"/>
                  <a:gd name="T5" fmla="*/ 3 h 530"/>
                  <a:gd name="T6" fmla="*/ 206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3 w 951"/>
                  <a:gd name="T13" fmla="*/ 7 h 530"/>
                  <a:gd name="T14" fmla="*/ 463 w 951"/>
                  <a:gd name="T15" fmla="*/ 8 h 530"/>
                  <a:gd name="T16" fmla="*/ 523 w 951"/>
                  <a:gd name="T17" fmla="*/ 9 h 530"/>
                  <a:gd name="T18" fmla="*/ 579 w 951"/>
                  <a:gd name="T19" fmla="*/ 9 h 530"/>
                  <a:gd name="T20" fmla="*/ 632 w 951"/>
                  <a:gd name="T21" fmla="*/ 10 h 530"/>
                  <a:gd name="T22" fmla="*/ 681 w 951"/>
                  <a:gd name="T23" fmla="*/ 11 h 530"/>
                  <a:gd name="T24" fmla="*/ 728 w 951"/>
                  <a:gd name="T25" fmla="*/ 12 h 530"/>
                  <a:gd name="T26" fmla="*/ 770 w 951"/>
                  <a:gd name="T27" fmla="*/ 13 h 530"/>
                  <a:gd name="T28" fmla="*/ 808 w 951"/>
                  <a:gd name="T29" fmla="*/ 14 h 530"/>
                  <a:gd name="T30" fmla="*/ 842 w 951"/>
                  <a:gd name="T31" fmla="*/ 14 h 530"/>
                  <a:gd name="T32" fmla="*/ 872 w 951"/>
                  <a:gd name="T33" fmla="*/ 15 h 530"/>
                  <a:gd name="T34" fmla="*/ 897 w 951"/>
                  <a:gd name="T35" fmla="*/ 15 h 530"/>
                  <a:gd name="T36" fmla="*/ 919 w 951"/>
                  <a:gd name="T37" fmla="*/ 16 h 530"/>
                  <a:gd name="T38" fmla="*/ 934 w 951"/>
                  <a:gd name="T39" fmla="*/ 16 h 530"/>
                  <a:gd name="T40" fmla="*/ 944 w 951"/>
                  <a:gd name="T41" fmla="*/ 17 h 530"/>
                  <a:gd name="T42" fmla="*/ 950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6 w 951"/>
                  <a:gd name="T49" fmla="*/ 17 h 530"/>
                  <a:gd name="T50" fmla="*/ 920 w 951"/>
                  <a:gd name="T51" fmla="*/ 16 h 530"/>
                  <a:gd name="T52" fmla="*/ 907 w 951"/>
                  <a:gd name="T53" fmla="*/ 16 h 530"/>
                  <a:gd name="T54" fmla="*/ 890 w 951"/>
                  <a:gd name="T55" fmla="*/ 15 h 530"/>
                  <a:gd name="T56" fmla="*/ 869 w 951"/>
                  <a:gd name="T57" fmla="*/ 15 h 530"/>
                  <a:gd name="T58" fmla="*/ 842 w 951"/>
                  <a:gd name="T59" fmla="*/ 14 h 530"/>
                  <a:gd name="T60" fmla="*/ 810 w 951"/>
                  <a:gd name="T61" fmla="*/ 14 h 530"/>
                  <a:gd name="T62" fmla="*/ 774 w 951"/>
                  <a:gd name="T63" fmla="*/ 13 h 530"/>
                  <a:gd name="T64" fmla="*/ 733 w 951"/>
                  <a:gd name="T65" fmla="*/ 12 h 530"/>
                  <a:gd name="T66" fmla="*/ 688 w 951"/>
                  <a:gd name="T67" fmla="*/ 11 h 530"/>
                  <a:gd name="T68" fmla="*/ 639 w 951"/>
                  <a:gd name="T69" fmla="*/ 11 h 530"/>
                  <a:gd name="T70" fmla="*/ 586 w 951"/>
                  <a:gd name="T71" fmla="*/ 10 h 530"/>
                  <a:gd name="T72" fmla="*/ 530 w 951"/>
                  <a:gd name="T73" fmla="*/ 9 h 530"/>
                  <a:gd name="T74" fmla="*/ 471 w 951"/>
                  <a:gd name="T75" fmla="*/ 8 h 530"/>
                  <a:gd name="T76" fmla="*/ 410 w 951"/>
                  <a:gd name="T77" fmla="*/ 7 h 530"/>
                  <a:gd name="T78" fmla="*/ 345 w 951"/>
                  <a:gd name="T79" fmla="*/ 6 h 530"/>
                  <a:gd name="T80" fmla="*/ 278 w 951"/>
                  <a:gd name="T81" fmla="*/ 5 h 530"/>
                  <a:gd name="T82" fmla="*/ 210 w 951"/>
                  <a:gd name="T83" fmla="*/ 4 h 530"/>
                  <a:gd name="T84" fmla="*/ 141 w 951"/>
                  <a:gd name="T85" fmla="*/ 3 h 530"/>
                  <a:gd name="T86" fmla="*/ 71 w 951"/>
                  <a:gd name="T87" fmla="*/ 2 h 530"/>
                  <a:gd name="T88" fmla="*/ 0 w 951"/>
                  <a:gd name="T89" fmla="*/ 1 h 530"/>
                  <a:gd name="T90" fmla="*/ 0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0" y="0"/>
                    </a:moveTo>
                    <a:lnTo>
                      <a:pt x="69" y="32"/>
                    </a:lnTo>
                    <a:lnTo>
                      <a:pt x="138" y="65"/>
                    </a:lnTo>
                    <a:lnTo>
                      <a:pt x="206" y="98"/>
                    </a:lnTo>
                    <a:lnTo>
                      <a:pt x="274" y="130"/>
                    </a:lnTo>
                    <a:lnTo>
                      <a:pt x="339" y="163"/>
                    </a:lnTo>
                    <a:lnTo>
                      <a:pt x="403" y="195"/>
                    </a:lnTo>
                    <a:lnTo>
                      <a:pt x="463" y="226"/>
                    </a:lnTo>
                    <a:lnTo>
                      <a:pt x="523" y="257"/>
                    </a:lnTo>
                    <a:lnTo>
                      <a:pt x="579" y="286"/>
                    </a:lnTo>
                    <a:lnTo>
                      <a:pt x="632" y="315"/>
                    </a:lnTo>
                    <a:lnTo>
                      <a:pt x="681" y="342"/>
                    </a:lnTo>
                    <a:lnTo>
                      <a:pt x="728" y="369"/>
                    </a:lnTo>
                    <a:lnTo>
                      <a:pt x="770" y="393"/>
                    </a:lnTo>
                    <a:lnTo>
                      <a:pt x="808" y="416"/>
                    </a:lnTo>
                    <a:lnTo>
                      <a:pt x="842" y="438"/>
                    </a:lnTo>
                    <a:lnTo>
                      <a:pt x="872" y="458"/>
                    </a:lnTo>
                    <a:lnTo>
                      <a:pt x="897" y="474"/>
                    </a:lnTo>
                    <a:lnTo>
                      <a:pt x="919" y="490"/>
                    </a:lnTo>
                    <a:lnTo>
                      <a:pt x="934" y="503"/>
                    </a:lnTo>
                    <a:lnTo>
                      <a:pt x="944" y="514"/>
                    </a:lnTo>
                    <a:lnTo>
                      <a:pt x="950" y="523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6" y="512"/>
                    </a:lnTo>
                    <a:lnTo>
                      <a:pt x="920" y="503"/>
                    </a:lnTo>
                    <a:lnTo>
                      <a:pt x="907" y="490"/>
                    </a:lnTo>
                    <a:lnTo>
                      <a:pt x="890" y="476"/>
                    </a:lnTo>
                    <a:lnTo>
                      <a:pt x="869" y="461"/>
                    </a:lnTo>
                    <a:lnTo>
                      <a:pt x="842" y="442"/>
                    </a:lnTo>
                    <a:lnTo>
                      <a:pt x="810" y="422"/>
                    </a:lnTo>
                    <a:lnTo>
                      <a:pt x="774" y="400"/>
                    </a:lnTo>
                    <a:lnTo>
                      <a:pt x="733" y="375"/>
                    </a:lnTo>
                    <a:lnTo>
                      <a:pt x="688" y="349"/>
                    </a:lnTo>
                    <a:lnTo>
                      <a:pt x="639" y="322"/>
                    </a:lnTo>
                    <a:lnTo>
                      <a:pt x="586" y="293"/>
                    </a:lnTo>
                    <a:lnTo>
                      <a:pt x="530" y="264"/>
                    </a:lnTo>
                    <a:lnTo>
                      <a:pt x="471" y="233"/>
                    </a:lnTo>
                    <a:lnTo>
                      <a:pt x="410" y="201"/>
                    </a:lnTo>
                    <a:lnTo>
                      <a:pt x="345" y="168"/>
                    </a:lnTo>
                    <a:lnTo>
                      <a:pt x="278" y="136"/>
                    </a:lnTo>
                    <a:lnTo>
                      <a:pt x="210" y="101"/>
                    </a:lnTo>
                    <a:lnTo>
                      <a:pt x="141" y="69"/>
                    </a:lnTo>
                    <a:lnTo>
                      <a:pt x="71" y="3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0" name="Freeform 309"/>
              <p:cNvSpPr>
                <a:spLocks/>
              </p:cNvSpPr>
              <p:nvPr/>
            </p:nvSpPr>
            <p:spPr bwMode="auto">
              <a:xfrm>
                <a:off x="1209" y="1651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6 w 927"/>
                  <a:gd name="T3" fmla="*/ 16 h 517"/>
                  <a:gd name="T4" fmla="*/ 920 w 927"/>
                  <a:gd name="T5" fmla="*/ 16 h 517"/>
                  <a:gd name="T6" fmla="*/ 907 w 927"/>
                  <a:gd name="T7" fmla="*/ 16 h 517"/>
                  <a:gd name="T8" fmla="*/ 890 w 927"/>
                  <a:gd name="T9" fmla="*/ 15 h 517"/>
                  <a:gd name="T10" fmla="*/ 869 w 927"/>
                  <a:gd name="T11" fmla="*/ 15 h 517"/>
                  <a:gd name="T12" fmla="*/ 842 w 927"/>
                  <a:gd name="T13" fmla="*/ 14 h 517"/>
                  <a:gd name="T14" fmla="*/ 810 w 927"/>
                  <a:gd name="T15" fmla="*/ 14 h 517"/>
                  <a:gd name="T16" fmla="*/ 774 w 927"/>
                  <a:gd name="T17" fmla="*/ 13 h 517"/>
                  <a:gd name="T18" fmla="*/ 733 w 927"/>
                  <a:gd name="T19" fmla="*/ 12 h 517"/>
                  <a:gd name="T20" fmla="*/ 688 w 927"/>
                  <a:gd name="T21" fmla="*/ 11 h 517"/>
                  <a:gd name="T22" fmla="*/ 639 w 927"/>
                  <a:gd name="T23" fmla="*/ 10 h 517"/>
                  <a:gd name="T24" fmla="*/ 586 w 927"/>
                  <a:gd name="T25" fmla="*/ 10 h 517"/>
                  <a:gd name="T26" fmla="*/ 530 w 927"/>
                  <a:gd name="T27" fmla="*/ 9 h 517"/>
                  <a:gd name="T28" fmla="*/ 471 w 927"/>
                  <a:gd name="T29" fmla="*/ 8 h 517"/>
                  <a:gd name="T30" fmla="*/ 410 w 927"/>
                  <a:gd name="T31" fmla="*/ 7 h 517"/>
                  <a:gd name="T32" fmla="*/ 345 w 927"/>
                  <a:gd name="T33" fmla="*/ 6 h 517"/>
                  <a:gd name="T34" fmla="*/ 278 w 927"/>
                  <a:gd name="T35" fmla="*/ 5 h 517"/>
                  <a:gd name="T36" fmla="*/ 210 w 927"/>
                  <a:gd name="T37" fmla="*/ 4 h 517"/>
                  <a:gd name="T38" fmla="*/ 141 w 927"/>
                  <a:gd name="T39" fmla="*/ 3 h 517"/>
                  <a:gd name="T40" fmla="*/ 71 w 927"/>
                  <a:gd name="T41" fmla="*/ 1 h 517"/>
                  <a:gd name="T42" fmla="*/ 0 w 927"/>
                  <a:gd name="T43" fmla="*/ 0 h 517"/>
                  <a:gd name="T44" fmla="*/ 0 w 927"/>
                  <a:gd name="T45" fmla="*/ 1 h 517"/>
                  <a:gd name="T46" fmla="*/ 68 w 927"/>
                  <a:gd name="T47" fmla="*/ 2 h 517"/>
                  <a:gd name="T48" fmla="*/ 137 w 927"/>
                  <a:gd name="T49" fmla="*/ 3 h 517"/>
                  <a:gd name="T50" fmla="*/ 203 w 927"/>
                  <a:gd name="T51" fmla="*/ 4 h 517"/>
                  <a:gd name="T52" fmla="*/ 270 w 927"/>
                  <a:gd name="T53" fmla="*/ 5 h 517"/>
                  <a:gd name="T54" fmla="*/ 335 w 927"/>
                  <a:gd name="T55" fmla="*/ 6 h 517"/>
                  <a:gd name="T56" fmla="*/ 397 w 927"/>
                  <a:gd name="T57" fmla="*/ 7 h 517"/>
                  <a:gd name="T58" fmla="*/ 458 w 927"/>
                  <a:gd name="T59" fmla="*/ 8 h 517"/>
                  <a:gd name="T60" fmla="*/ 516 w 927"/>
                  <a:gd name="T61" fmla="*/ 9 h 517"/>
                  <a:gd name="T62" fmla="*/ 569 w 927"/>
                  <a:gd name="T63" fmla="*/ 9 h 517"/>
                  <a:gd name="T64" fmla="*/ 622 w 927"/>
                  <a:gd name="T65" fmla="*/ 10 h 517"/>
                  <a:gd name="T66" fmla="*/ 668 w 927"/>
                  <a:gd name="T67" fmla="*/ 11 h 517"/>
                  <a:gd name="T68" fmla="*/ 712 w 927"/>
                  <a:gd name="T69" fmla="*/ 12 h 517"/>
                  <a:gd name="T70" fmla="*/ 753 w 927"/>
                  <a:gd name="T71" fmla="*/ 13 h 517"/>
                  <a:gd name="T72" fmla="*/ 789 w 927"/>
                  <a:gd name="T73" fmla="*/ 13 h 517"/>
                  <a:gd name="T74" fmla="*/ 818 w 927"/>
                  <a:gd name="T75" fmla="*/ 14 h 517"/>
                  <a:gd name="T76" fmla="*/ 845 w 927"/>
                  <a:gd name="T77" fmla="*/ 15 h 517"/>
                  <a:gd name="T78" fmla="*/ 866 w 927"/>
                  <a:gd name="T79" fmla="*/ 15 h 517"/>
                  <a:gd name="T80" fmla="*/ 883 w 927"/>
                  <a:gd name="T81" fmla="*/ 15 h 517"/>
                  <a:gd name="T82" fmla="*/ 895 w 927"/>
                  <a:gd name="T83" fmla="*/ 16 h 517"/>
                  <a:gd name="T84" fmla="*/ 900 w 927"/>
                  <a:gd name="T85" fmla="*/ 16 h 517"/>
                  <a:gd name="T86" fmla="*/ 902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6" y="510"/>
                    </a:lnTo>
                    <a:lnTo>
                      <a:pt x="920" y="501"/>
                    </a:lnTo>
                    <a:lnTo>
                      <a:pt x="907" y="488"/>
                    </a:lnTo>
                    <a:lnTo>
                      <a:pt x="890" y="474"/>
                    </a:lnTo>
                    <a:lnTo>
                      <a:pt x="869" y="459"/>
                    </a:lnTo>
                    <a:lnTo>
                      <a:pt x="842" y="440"/>
                    </a:lnTo>
                    <a:lnTo>
                      <a:pt x="810" y="420"/>
                    </a:lnTo>
                    <a:lnTo>
                      <a:pt x="774" y="398"/>
                    </a:lnTo>
                    <a:lnTo>
                      <a:pt x="733" y="373"/>
                    </a:lnTo>
                    <a:lnTo>
                      <a:pt x="688" y="347"/>
                    </a:lnTo>
                    <a:lnTo>
                      <a:pt x="639" y="320"/>
                    </a:lnTo>
                    <a:lnTo>
                      <a:pt x="586" y="291"/>
                    </a:lnTo>
                    <a:lnTo>
                      <a:pt x="530" y="262"/>
                    </a:lnTo>
                    <a:lnTo>
                      <a:pt x="471" y="231"/>
                    </a:lnTo>
                    <a:lnTo>
                      <a:pt x="410" y="199"/>
                    </a:lnTo>
                    <a:lnTo>
                      <a:pt x="345" y="166"/>
                    </a:lnTo>
                    <a:lnTo>
                      <a:pt x="278" y="134"/>
                    </a:lnTo>
                    <a:lnTo>
                      <a:pt x="210" y="99"/>
                    </a:lnTo>
                    <a:lnTo>
                      <a:pt x="141" y="67"/>
                    </a:lnTo>
                    <a:lnTo>
                      <a:pt x="71" y="3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8" y="34"/>
                    </a:lnTo>
                    <a:lnTo>
                      <a:pt x="137" y="67"/>
                    </a:lnTo>
                    <a:lnTo>
                      <a:pt x="203" y="99"/>
                    </a:lnTo>
                    <a:lnTo>
                      <a:pt x="270" y="132"/>
                    </a:lnTo>
                    <a:lnTo>
                      <a:pt x="335" y="164"/>
                    </a:lnTo>
                    <a:lnTo>
                      <a:pt x="397" y="195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69" y="286"/>
                    </a:lnTo>
                    <a:lnTo>
                      <a:pt x="622" y="313"/>
                    </a:lnTo>
                    <a:lnTo>
                      <a:pt x="668" y="340"/>
                    </a:lnTo>
                    <a:lnTo>
                      <a:pt x="712" y="365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18" y="431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8"/>
                    </a:lnTo>
                    <a:lnTo>
                      <a:pt x="895" y="488"/>
                    </a:lnTo>
                    <a:lnTo>
                      <a:pt x="900" y="498"/>
                    </a:lnTo>
                    <a:lnTo>
                      <a:pt x="902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1" name="Freeform 310"/>
              <p:cNvSpPr>
                <a:spLocks/>
              </p:cNvSpPr>
              <p:nvPr/>
            </p:nvSpPr>
            <p:spPr bwMode="auto">
              <a:xfrm>
                <a:off x="1207" y="1652"/>
                <a:ext cx="904" cy="252"/>
              </a:xfrm>
              <a:custGeom>
                <a:avLst/>
                <a:gdLst>
                  <a:gd name="T0" fmla="*/ 2 w 904"/>
                  <a:gd name="T1" fmla="*/ 0 h 504"/>
                  <a:gd name="T2" fmla="*/ 70 w 904"/>
                  <a:gd name="T3" fmla="*/ 2 h 504"/>
                  <a:gd name="T4" fmla="*/ 139 w 904"/>
                  <a:gd name="T5" fmla="*/ 3 h 504"/>
                  <a:gd name="T6" fmla="*/ 205 w 904"/>
                  <a:gd name="T7" fmla="*/ 4 h 504"/>
                  <a:gd name="T8" fmla="*/ 272 w 904"/>
                  <a:gd name="T9" fmla="*/ 5 h 504"/>
                  <a:gd name="T10" fmla="*/ 337 w 904"/>
                  <a:gd name="T11" fmla="*/ 6 h 504"/>
                  <a:gd name="T12" fmla="*/ 399 w 904"/>
                  <a:gd name="T13" fmla="*/ 7 h 504"/>
                  <a:gd name="T14" fmla="*/ 460 w 904"/>
                  <a:gd name="T15" fmla="*/ 8 h 504"/>
                  <a:gd name="T16" fmla="*/ 518 w 904"/>
                  <a:gd name="T17" fmla="*/ 8 h 504"/>
                  <a:gd name="T18" fmla="*/ 571 w 904"/>
                  <a:gd name="T19" fmla="*/ 9 h 504"/>
                  <a:gd name="T20" fmla="*/ 624 w 904"/>
                  <a:gd name="T21" fmla="*/ 10 h 504"/>
                  <a:gd name="T22" fmla="*/ 670 w 904"/>
                  <a:gd name="T23" fmla="*/ 11 h 504"/>
                  <a:gd name="T24" fmla="*/ 714 w 904"/>
                  <a:gd name="T25" fmla="*/ 12 h 504"/>
                  <a:gd name="T26" fmla="*/ 755 w 904"/>
                  <a:gd name="T27" fmla="*/ 13 h 504"/>
                  <a:gd name="T28" fmla="*/ 791 w 904"/>
                  <a:gd name="T29" fmla="*/ 13 h 504"/>
                  <a:gd name="T30" fmla="*/ 820 w 904"/>
                  <a:gd name="T31" fmla="*/ 14 h 504"/>
                  <a:gd name="T32" fmla="*/ 847 w 904"/>
                  <a:gd name="T33" fmla="*/ 14 h 504"/>
                  <a:gd name="T34" fmla="*/ 868 w 904"/>
                  <a:gd name="T35" fmla="*/ 15 h 504"/>
                  <a:gd name="T36" fmla="*/ 885 w 904"/>
                  <a:gd name="T37" fmla="*/ 15 h 504"/>
                  <a:gd name="T38" fmla="*/ 897 w 904"/>
                  <a:gd name="T39" fmla="*/ 16 h 504"/>
                  <a:gd name="T40" fmla="*/ 902 w 904"/>
                  <a:gd name="T41" fmla="*/ 16 h 504"/>
                  <a:gd name="T42" fmla="*/ 904 w 904"/>
                  <a:gd name="T43" fmla="*/ 16 h 504"/>
                  <a:gd name="T44" fmla="*/ 877 w 904"/>
                  <a:gd name="T45" fmla="*/ 16 h 504"/>
                  <a:gd name="T46" fmla="*/ 875 w 904"/>
                  <a:gd name="T47" fmla="*/ 16 h 504"/>
                  <a:gd name="T48" fmla="*/ 870 w 904"/>
                  <a:gd name="T49" fmla="*/ 15 h 504"/>
                  <a:gd name="T50" fmla="*/ 858 w 904"/>
                  <a:gd name="T51" fmla="*/ 15 h 504"/>
                  <a:gd name="T52" fmla="*/ 843 w 904"/>
                  <a:gd name="T53" fmla="*/ 15 h 504"/>
                  <a:gd name="T54" fmla="*/ 822 w 904"/>
                  <a:gd name="T55" fmla="*/ 14 h 504"/>
                  <a:gd name="T56" fmla="*/ 796 w 904"/>
                  <a:gd name="T57" fmla="*/ 14 h 504"/>
                  <a:gd name="T58" fmla="*/ 767 w 904"/>
                  <a:gd name="T59" fmla="*/ 13 h 504"/>
                  <a:gd name="T60" fmla="*/ 733 w 904"/>
                  <a:gd name="T61" fmla="*/ 12 h 504"/>
                  <a:gd name="T62" fmla="*/ 693 w 904"/>
                  <a:gd name="T63" fmla="*/ 12 h 504"/>
                  <a:gd name="T64" fmla="*/ 651 w 904"/>
                  <a:gd name="T65" fmla="*/ 11 h 504"/>
                  <a:gd name="T66" fmla="*/ 604 w 904"/>
                  <a:gd name="T67" fmla="*/ 10 h 504"/>
                  <a:gd name="T68" fmla="*/ 555 w 904"/>
                  <a:gd name="T69" fmla="*/ 9 h 504"/>
                  <a:gd name="T70" fmla="*/ 502 w 904"/>
                  <a:gd name="T71" fmla="*/ 8 h 504"/>
                  <a:gd name="T72" fmla="*/ 446 w 904"/>
                  <a:gd name="T73" fmla="*/ 7 h 504"/>
                  <a:gd name="T74" fmla="*/ 388 w 904"/>
                  <a:gd name="T75" fmla="*/ 6 h 504"/>
                  <a:gd name="T76" fmla="*/ 327 w 904"/>
                  <a:gd name="T77" fmla="*/ 5 h 504"/>
                  <a:gd name="T78" fmla="*/ 263 w 904"/>
                  <a:gd name="T79" fmla="*/ 5 h 504"/>
                  <a:gd name="T80" fmla="*/ 200 w 904"/>
                  <a:gd name="T81" fmla="*/ 3 h 504"/>
                  <a:gd name="T82" fmla="*/ 133 w 904"/>
                  <a:gd name="T83" fmla="*/ 3 h 504"/>
                  <a:gd name="T84" fmla="*/ 67 w 904"/>
                  <a:gd name="T85" fmla="*/ 2 h 504"/>
                  <a:gd name="T86" fmla="*/ 0 w 904"/>
                  <a:gd name="T87" fmla="*/ 1 h 504"/>
                  <a:gd name="T88" fmla="*/ 2 w 904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4" h="504">
                    <a:moveTo>
                      <a:pt x="2" y="0"/>
                    </a:moveTo>
                    <a:lnTo>
                      <a:pt x="70" y="33"/>
                    </a:lnTo>
                    <a:lnTo>
                      <a:pt x="139" y="66"/>
                    </a:lnTo>
                    <a:lnTo>
                      <a:pt x="205" y="98"/>
                    </a:lnTo>
                    <a:lnTo>
                      <a:pt x="272" y="131"/>
                    </a:lnTo>
                    <a:lnTo>
                      <a:pt x="337" y="163"/>
                    </a:lnTo>
                    <a:lnTo>
                      <a:pt x="399" y="194"/>
                    </a:lnTo>
                    <a:lnTo>
                      <a:pt x="460" y="225"/>
                    </a:lnTo>
                    <a:lnTo>
                      <a:pt x="518" y="256"/>
                    </a:lnTo>
                    <a:lnTo>
                      <a:pt x="571" y="285"/>
                    </a:lnTo>
                    <a:lnTo>
                      <a:pt x="624" y="312"/>
                    </a:lnTo>
                    <a:lnTo>
                      <a:pt x="670" y="339"/>
                    </a:lnTo>
                    <a:lnTo>
                      <a:pt x="714" y="364"/>
                    </a:lnTo>
                    <a:lnTo>
                      <a:pt x="755" y="388"/>
                    </a:lnTo>
                    <a:lnTo>
                      <a:pt x="791" y="410"/>
                    </a:lnTo>
                    <a:lnTo>
                      <a:pt x="820" y="430"/>
                    </a:lnTo>
                    <a:lnTo>
                      <a:pt x="847" y="448"/>
                    </a:lnTo>
                    <a:lnTo>
                      <a:pt x="868" y="464"/>
                    </a:lnTo>
                    <a:lnTo>
                      <a:pt x="885" y="477"/>
                    </a:lnTo>
                    <a:lnTo>
                      <a:pt x="897" y="487"/>
                    </a:lnTo>
                    <a:lnTo>
                      <a:pt x="902" y="497"/>
                    </a:lnTo>
                    <a:lnTo>
                      <a:pt x="904" y="504"/>
                    </a:lnTo>
                    <a:lnTo>
                      <a:pt x="877" y="491"/>
                    </a:lnTo>
                    <a:lnTo>
                      <a:pt x="875" y="484"/>
                    </a:lnTo>
                    <a:lnTo>
                      <a:pt x="870" y="477"/>
                    </a:lnTo>
                    <a:lnTo>
                      <a:pt x="858" y="466"/>
                    </a:lnTo>
                    <a:lnTo>
                      <a:pt x="843" y="451"/>
                    </a:lnTo>
                    <a:lnTo>
                      <a:pt x="822" y="437"/>
                    </a:lnTo>
                    <a:lnTo>
                      <a:pt x="796" y="419"/>
                    </a:lnTo>
                    <a:lnTo>
                      <a:pt x="767" y="401"/>
                    </a:lnTo>
                    <a:lnTo>
                      <a:pt x="733" y="379"/>
                    </a:lnTo>
                    <a:lnTo>
                      <a:pt x="693" y="355"/>
                    </a:lnTo>
                    <a:lnTo>
                      <a:pt x="651" y="332"/>
                    </a:lnTo>
                    <a:lnTo>
                      <a:pt x="604" y="306"/>
                    </a:lnTo>
                    <a:lnTo>
                      <a:pt x="555" y="279"/>
                    </a:lnTo>
                    <a:lnTo>
                      <a:pt x="502" y="250"/>
                    </a:lnTo>
                    <a:lnTo>
                      <a:pt x="446" y="221"/>
                    </a:lnTo>
                    <a:lnTo>
                      <a:pt x="388" y="191"/>
                    </a:lnTo>
                    <a:lnTo>
                      <a:pt x="327" y="160"/>
                    </a:lnTo>
                    <a:lnTo>
                      <a:pt x="263" y="129"/>
                    </a:lnTo>
                    <a:lnTo>
                      <a:pt x="200" y="96"/>
                    </a:lnTo>
                    <a:lnTo>
                      <a:pt x="133" y="66"/>
                    </a:lnTo>
                    <a:lnTo>
                      <a:pt x="67" y="3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2" name="Freeform 311"/>
              <p:cNvSpPr>
                <a:spLocks/>
              </p:cNvSpPr>
              <p:nvPr/>
            </p:nvSpPr>
            <p:spPr bwMode="auto">
              <a:xfrm>
                <a:off x="1207" y="1653"/>
                <a:ext cx="877" cy="245"/>
              </a:xfrm>
              <a:custGeom>
                <a:avLst/>
                <a:gdLst>
                  <a:gd name="T0" fmla="*/ 877 w 877"/>
                  <a:gd name="T1" fmla="*/ 16 h 489"/>
                  <a:gd name="T2" fmla="*/ 875 w 877"/>
                  <a:gd name="T3" fmla="*/ 16 h 489"/>
                  <a:gd name="T4" fmla="*/ 870 w 877"/>
                  <a:gd name="T5" fmla="*/ 15 h 489"/>
                  <a:gd name="T6" fmla="*/ 858 w 877"/>
                  <a:gd name="T7" fmla="*/ 15 h 489"/>
                  <a:gd name="T8" fmla="*/ 843 w 877"/>
                  <a:gd name="T9" fmla="*/ 15 h 489"/>
                  <a:gd name="T10" fmla="*/ 822 w 877"/>
                  <a:gd name="T11" fmla="*/ 14 h 489"/>
                  <a:gd name="T12" fmla="*/ 796 w 877"/>
                  <a:gd name="T13" fmla="*/ 14 h 489"/>
                  <a:gd name="T14" fmla="*/ 767 w 877"/>
                  <a:gd name="T15" fmla="*/ 13 h 489"/>
                  <a:gd name="T16" fmla="*/ 733 w 877"/>
                  <a:gd name="T17" fmla="*/ 12 h 489"/>
                  <a:gd name="T18" fmla="*/ 693 w 877"/>
                  <a:gd name="T19" fmla="*/ 12 h 489"/>
                  <a:gd name="T20" fmla="*/ 651 w 877"/>
                  <a:gd name="T21" fmla="*/ 11 h 489"/>
                  <a:gd name="T22" fmla="*/ 604 w 877"/>
                  <a:gd name="T23" fmla="*/ 10 h 489"/>
                  <a:gd name="T24" fmla="*/ 555 w 877"/>
                  <a:gd name="T25" fmla="*/ 9 h 489"/>
                  <a:gd name="T26" fmla="*/ 502 w 877"/>
                  <a:gd name="T27" fmla="*/ 8 h 489"/>
                  <a:gd name="T28" fmla="*/ 446 w 877"/>
                  <a:gd name="T29" fmla="*/ 7 h 489"/>
                  <a:gd name="T30" fmla="*/ 388 w 877"/>
                  <a:gd name="T31" fmla="*/ 6 h 489"/>
                  <a:gd name="T32" fmla="*/ 327 w 877"/>
                  <a:gd name="T33" fmla="*/ 5 h 489"/>
                  <a:gd name="T34" fmla="*/ 263 w 877"/>
                  <a:gd name="T35" fmla="*/ 4 h 489"/>
                  <a:gd name="T36" fmla="*/ 200 w 877"/>
                  <a:gd name="T37" fmla="*/ 3 h 489"/>
                  <a:gd name="T38" fmla="*/ 133 w 877"/>
                  <a:gd name="T39" fmla="*/ 2 h 489"/>
                  <a:gd name="T40" fmla="*/ 67 w 877"/>
                  <a:gd name="T41" fmla="*/ 1 h 489"/>
                  <a:gd name="T42" fmla="*/ 0 w 877"/>
                  <a:gd name="T43" fmla="*/ 0 h 489"/>
                  <a:gd name="T44" fmla="*/ 0 w 877"/>
                  <a:gd name="T45" fmla="*/ 1 h 489"/>
                  <a:gd name="T46" fmla="*/ 64 w 877"/>
                  <a:gd name="T47" fmla="*/ 2 h 489"/>
                  <a:gd name="T48" fmla="*/ 129 w 877"/>
                  <a:gd name="T49" fmla="*/ 2 h 489"/>
                  <a:gd name="T50" fmla="*/ 193 w 877"/>
                  <a:gd name="T51" fmla="*/ 3 h 489"/>
                  <a:gd name="T52" fmla="*/ 255 w 877"/>
                  <a:gd name="T53" fmla="*/ 4 h 489"/>
                  <a:gd name="T54" fmla="*/ 316 w 877"/>
                  <a:gd name="T55" fmla="*/ 5 h 489"/>
                  <a:gd name="T56" fmla="*/ 375 w 877"/>
                  <a:gd name="T57" fmla="*/ 6 h 489"/>
                  <a:gd name="T58" fmla="*/ 432 w 877"/>
                  <a:gd name="T59" fmla="*/ 7 h 489"/>
                  <a:gd name="T60" fmla="*/ 485 w 877"/>
                  <a:gd name="T61" fmla="*/ 8 h 489"/>
                  <a:gd name="T62" fmla="*/ 536 w 877"/>
                  <a:gd name="T63" fmla="*/ 9 h 489"/>
                  <a:gd name="T64" fmla="*/ 584 w 877"/>
                  <a:gd name="T65" fmla="*/ 10 h 489"/>
                  <a:gd name="T66" fmla="*/ 629 w 877"/>
                  <a:gd name="T67" fmla="*/ 11 h 489"/>
                  <a:gd name="T68" fmla="*/ 670 w 877"/>
                  <a:gd name="T69" fmla="*/ 11 h 489"/>
                  <a:gd name="T70" fmla="*/ 709 w 877"/>
                  <a:gd name="T71" fmla="*/ 12 h 489"/>
                  <a:gd name="T72" fmla="*/ 741 w 877"/>
                  <a:gd name="T73" fmla="*/ 13 h 489"/>
                  <a:gd name="T74" fmla="*/ 771 w 877"/>
                  <a:gd name="T75" fmla="*/ 13 h 489"/>
                  <a:gd name="T76" fmla="*/ 795 w 877"/>
                  <a:gd name="T77" fmla="*/ 14 h 489"/>
                  <a:gd name="T78" fmla="*/ 815 w 877"/>
                  <a:gd name="T79" fmla="*/ 14 h 489"/>
                  <a:gd name="T80" fmla="*/ 830 w 877"/>
                  <a:gd name="T81" fmla="*/ 15 h 489"/>
                  <a:gd name="T82" fmla="*/ 841 w 877"/>
                  <a:gd name="T83" fmla="*/ 15 h 489"/>
                  <a:gd name="T84" fmla="*/ 847 w 877"/>
                  <a:gd name="T85" fmla="*/ 15 h 489"/>
                  <a:gd name="T86" fmla="*/ 849 w 877"/>
                  <a:gd name="T87" fmla="*/ 15 h 489"/>
                  <a:gd name="T88" fmla="*/ 877 w 877"/>
                  <a:gd name="T89" fmla="*/ 16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7" h="489">
                    <a:moveTo>
                      <a:pt x="877" y="489"/>
                    </a:moveTo>
                    <a:lnTo>
                      <a:pt x="875" y="482"/>
                    </a:lnTo>
                    <a:lnTo>
                      <a:pt x="870" y="475"/>
                    </a:lnTo>
                    <a:lnTo>
                      <a:pt x="858" y="464"/>
                    </a:lnTo>
                    <a:lnTo>
                      <a:pt x="843" y="449"/>
                    </a:lnTo>
                    <a:lnTo>
                      <a:pt x="822" y="435"/>
                    </a:lnTo>
                    <a:lnTo>
                      <a:pt x="796" y="417"/>
                    </a:lnTo>
                    <a:lnTo>
                      <a:pt x="767" y="399"/>
                    </a:lnTo>
                    <a:lnTo>
                      <a:pt x="733" y="377"/>
                    </a:lnTo>
                    <a:lnTo>
                      <a:pt x="693" y="353"/>
                    </a:lnTo>
                    <a:lnTo>
                      <a:pt x="651" y="330"/>
                    </a:lnTo>
                    <a:lnTo>
                      <a:pt x="604" y="304"/>
                    </a:lnTo>
                    <a:lnTo>
                      <a:pt x="555" y="277"/>
                    </a:lnTo>
                    <a:lnTo>
                      <a:pt x="502" y="248"/>
                    </a:lnTo>
                    <a:lnTo>
                      <a:pt x="446" y="219"/>
                    </a:lnTo>
                    <a:lnTo>
                      <a:pt x="388" y="189"/>
                    </a:lnTo>
                    <a:lnTo>
                      <a:pt x="327" y="158"/>
                    </a:lnTo>
                    <a:lnTo>
                      <a:pt x="263" y="127"/>
                    </a:lnTo>
                    <a:lnTo>
                      <a:pt x="200" y="94"/>
                    </a:lnTo>
                    <a:lnTo>
                      <a:pt x="133" y="64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4" y="33"/>
                    </a:lnTo>
                    <a:lnTo>
                      <a:pt x="129" y="64"/>
                    </a:lnTo>
                    <a:lnTo>
                      <a:pt x="193" y="94"/>
                    </a:lnTo>
                    <a:lnTo>
                      <a:pt x="255" y="125"/>
                    </a:lnTo>
                    <a:lnTo>
                      <a:pt x="316" y="156"/>
                    </a:lnTo>
                    <a:lnTo>
                      <a:pt x="375" y="185"/>
                    </a:lnTo>
                    <a:lnTo>
                      <a:pt x="432" y="214"/>
                    </a:lnTo>
                    <a:lnTo>
                      <a:pt x="485" y="243"/>
                    </a:lnTo>
                    <a:lnTo>
                      <a:pt x="536" y="270"/>
                    </a:lnTo>
                    <a:lnTo>
                      <a:pt x="584" y="295"/>
                    </a:lnTo>
                    <a:lnTo>
                      <a:pt x="629" y="321"/>
                    </a:lnTo>
                    <a:lnTo>
                      <a:pt x="670" y="344"/>
                    </a:lnTo>
                    <a:lnTo>
                      <a:pt x="709" y="368"/>
                    </a:lnTo>
                    <a:lnTo>
                      <a:pt x="741" y="388"/>
                    </a:lnTo>
                    <a:lnTo>
                      <a:pt x="771" y="406"/>
                    </a:lnTo>
                    <a:lnTo>
                      <a:pt x="795" y="422"/>
                    </a:lnTo>
                    <a:lnTo>
                      <a:pt x="815" y="438"/>
                    </a:lnTo>
                    <a:lnTo>
                      <a:pt x="830" y="451"/>
                    </a:lnTo>
                    <a:lnTo>
                      <a:pt x="841" y="462"/>
                    </a:lnTo>
                    <a:lnTo>
                      <a:pt x="847" y="469"/>
                    </a:lnTo>
                    <a:lnTo>
                      <a:pt x="849" y="476"/>
                    </a:lnTo>
                    <a:lnTo>
                      <a:pt x="877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3" name="Freeform 312"/>
              <p:cNvSpPr>
                <a:spLocks/>
              </p:cNvSpPr>
              <p:nvPr/>
            </p:nvSpPr>
            <p:spPr bwMode="auto">
              <a:xfrm>
                <a:off x="1206" y="1654"/>
                <a:ext cx="850" cy="237"/>
              </a:xfrm>
              <a:custGeom>
                <a:avLst/>
                <a:gdLst>
                  <a:gd name="T0" fmla="*/ 1 w 850"/>
                  <a:gd name="T1" fmla="*/ 0 h 474"/>
                  <a:gd name="T2" fmla="*/ 65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7 w 850"/>
                  <a:gd name="T19" fmla="*/ 9 h 474"/>
                  <a:gd name="T20" fmla="*/ 585 w 850"/>
                  <a:gd name="T21" fmla="*/ 10 h 474"/>
                  <a:gd name="T22" fmla="*/ 630 w 850"/>
                  <a:gd name="T23" fmla="*/ 10 h 474"/>
                  <a:gd name="T24" fmla="*/ 671 w 850"/>
                  <a:gd name="T25" fmla="*/ 11 h 474"/>
                  <a:gd name="T26" fmla="*/ 710 w 850"/>
                  <a:gd name="T27" fmla="*/ 12 h 474"/>
                  <a:gd name="T28" fmla="*/ 742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6 w 850"/>
                  <a:gd name="T35" fmla="*/ 14 h 474"/>
                  <a:gd name="T36" fmla="*/ 831 w 850"/>
                  <a:gd name="T37" fmla="*/ 15 h 474"/>
                  <a:gd name="T38" fmla="*/ 842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8 w 850"/>
                  <a:gd name="T47" fmla="*/ 15 h 474"/>
                  <a:gd name="T48" fmla="*/ 811 w 850"/>
                  <a:gd name="T49" fmla="*/ 14 h 474"/>
                  <a:gd name="T50" fmla="*/ 800 w 850"/>
                  <a:gd name="T51" fmla="*/ 14 h 474"/>
                  <a:gd name="T52" fmla="*/ 784 w 850"/>
                  <a:gd name="T53" fmla="*/ 14 h 474"/>
                  <a:gd name="T54" fmla="*/ 763 w 850"/>
                  <a:gd name="T55" fmla="*/ 13 h 474"/>
                  <a:gd name="T56" fmla="*/ 736 w 850"/>
                  <a:gd name="T57" fmla="*/ 13 h 474"/>
                  <a:gd name="T58" fmla="*/ 705 w 850"/>
                  <a:gd name="T59" fmla="*/ 12 h 474"/>
                  <a:gd name="T60" fmla="*/ 670 w 850"/>
                  <a:gd name="T61" fmla="*/ 11 h 474"/>
                  <a:gd name="T62" fmla="*/ 630 w 850"/>
                  <a:gd name="T63" fmla="*/ 11 h 474"/>
                  <a:gd name="T64" fmla="*/ 587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5 w 850"/>
                  <a:gd name="T71" fmla="*/ 7 h 474"/>
                  <a:gd name="T72" fmla="*/ 379 w 850"/>
                  <a:gd name="T73" fmla="*/ 6 h 474"/>
                  <a:gd name="T74" fmla="*/ 319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1 w 850"/>
                  <a:gd name="T81" fmla="*/ 3 h 474"/>
                  <a:gd name="T82" fmla="*/ 66 w 850"/>
                  <a:gd name="T83" fmla="*/ 2 h 474"/>
                  <a:gd name="T84" fmla="*/ 0 w 850"/>
                  <a:gd name="T85" fmla="*/ 1 h 474"/>
                  <a:gd name="T86" fmla="*/ 1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1" y="0"/>
                    </a:moveTo>
                    <a:lnTo>
                      <a:pt x="65" y="31"/>
                    </a:lnTo>
                    <a:lnTo>
                      <a:pt x="130" y="62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4"/>
                    </a:lnTo>
                    <a:lnTo>
                      <a:pt x="376" y="183"/>
                    </a:lnTo>
                    <a:lnTo>
                      <a:pt x="433" y="212"/>
                    </a:lnTo>
                    <a:lnTo>
                      <a:pt x="486" y="241"/>
                    </a:lnTo>
                    <a:lnTo>
                      <a:pt x="537" y="268"/>
                    </a:lnTo>
                    <a:lnTo>
                      <a:pt x="585" y="293"/>
                    </a:lnTo>
                    <a:lnTo>
                      <a:pt x="630" y="319"/>
                    </a:lnTo>
                    <a:lnTo>
                      <a:pt x="671" y="342"/>
                    </a:lnTo>
                    <a:lnTo>
                      <a:pt x="710" y="366"/>
                    </a:lnTo>
                    <a:lnTo>
                      <a:pt x="742" y="386"/>
                    </a:lnTo>
                    <a:lnTo>
                      <a:pt x="772" y="404"/>
                    </a:lnTo>
                    <a:lnTo>
                      <a:pt x="796" y="420"/>
                    </a:lnTo>
                    <a:lnTo>
                      <a:pt x="816" y="436"/>
                    </a:lnTo>
                    <a:lnTo>
                      <a:pt x="831" y="449"/>
                    </a:lnTo>
                    <a:lnTo>
                      <a:pt x="842" y="460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60"/>
                    </a:lnTo>
                    <a:lnTo>
                      <a:pt x="818" y="454"/>
                    </a:lnTo>
                    <a:lnTo>
                      <a:pt x="811" y="445"/>
                    </a:lnTo>
                    <a:lnTo>
                      <a:pt x="800" y="435"/>
                    </a:lnTo>
                    <a:lnTo>
                      <a:pt x="784" y="420"/>
                    </a:lnTo>
                    <a:lnTo>
                      <a:pt x="763" y="406"/>
                    </a:lnTo>
                    <a:lnTo>
                      <a:pt x="736" y="388"/>
                    </a:lnTo>
                    <a:lnTo>
                      <a:pt x="705" y="368"/>
                    </a:lnTo>
                    <a:lnTo>
                      <a:pt x="670" y="346"/>
                    </a:lnTo>
                    <a:lnTo>
                      <a:pt x="630" y="324"/>
                    </a:lnTo>
                    <a:lnTo>
                      <a:pt x="587" y="299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5" y="217"/>
                    </a:lnTo>
                    <a:lnTo>
                      <a:pt x="379" y="188"/>
                    </a:lnTo>
                    <a:lnTo>
                      <a:pt x="319" y="158"/>
                    </a:lnTo>
                    <a:lnTo>
                      <a:pt x="259" y="127"/>
                    </a:lnTo>
                    <a:lnTo>
                      <a:pt x="195" y="96"/>
                    </a:lnTo>
                    <a:lnTo>
                      <a:pt x="131" y="65"/>
                    </a:lnTo>
                    <a:lnTo>
                      <a:pt x="66" y="3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4" name="Freeform 313"/>
              <p:cNvSpPr>
                <a:spLocks/>
              </p:cNvSpPr>
              <p:nvPr/>
            </p:nvSpPr>
            <p:spPr bwMode="auto">
              <a:xfrm>
                <a:off x="1206" y="1656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8 w 820"/>
                  <a:gd name="T3" fmla="*/ 15 h 456"/>
                  <a:gd name="T4" fmla="*/ 811 w 820"/>
                  <a:gd name="T5" fmla="*/ 14 h 456"/>
                  <a:gd name="T6" fmla="*/ 800 w 820"/>
                  <a:gd name="T7" fmla="*/ 14 h 456"/>
                  <a:gd name="T8" fmla="*/ 784 w 820"/>
                  <a:gd name="T9" fmla="*/ 13 h 456"/>
                  <a:gd name="T10" fmla="*/ 763 w 820"/>
                  <a:gd name="T11" fmla="*/ 13 h 456"/>
                  <a:gd name="T12" fmla="*/ 736 w 820"/>
                  <a:gd name="T13" fmla="*/ 12 h 456"/>
                  <a:gd name="T14" fmla="*/ 705 w 820"/>
                  <a:gd name="T15" fmla="*/ 12 h 456"/>
                  <a:gd name="T16" fmla="*/ 670 w 820"/>
                  <a:gd name="T17" fmla="*/ 11 h 456"/>
                  <a:gd name="T18" fmla="*/ 630 w 820"/>
                  <a:gd name="T19" fmla="*/ 10 h 456"/>
                  <a:gd name="T20" fmla="*/ 587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5 w 820"/>
                  <a:gd name="T27" fmla="*/ 7 h 456"/>
                  <a:gd name="T28" fmla="*/ 379 w 820"/>
                  <a:gd name="T29" fmla="*/ 6 h 456"/>
                  <a:gd name="T30" fmla="*/ 319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1 w 820"/>
                  <a:gd name="T37" fmla="*/ 2 h 456"/>
                  <a:gd name="T38" fmla="*/ 66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2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7 w 820"/>
                  <a:gd name="T51" fmla="*/ 4 h 456"/>
                  <a:gd name="T52" fmla="*/ 307 w 820"/>
                  <a:gd name="T53" fmla="*/ 5 h 456"/>
                  <a:gd name="T54" fmla="*/ 363 w 820"/>
                  <a:gd name="T55" fmla="*/ 6 h 456"/>
                  <a:gd name="T56" fmla="*/ 418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4 w 820"/>
                  <a:gd name="T63" fmla="*/ 9 h 456"/>
                  <a:gd name="T64" fmla="*/ 606 w 820"/>
                  <a:gd name="T65" fmla="*/ 10 h 456"/>
                  <a:gd name="T66" fmla="*/ 645 w 820"/>
                  <a:gd name="T67" fmla="*/ 11 h 456"/>
                  <a:gd name="T68" fmla="*/ 678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3 w 820"/>
                  <a:gd name="T75" fmla="*/ 13 h 456"/>
                  <a:gd name="T76" fmla="*/ 770 w 820"/>
                  <a:gd name="T77" fmla="*/ 13 h 456"/>
                  <a:gd name="T78" fmla="*/ 780 w 820"/>
                  <a:gd name="T79" fmla="*/ 14 h 456"/>
                  <a:gd name="T80" fmla="*/ 787 w 820"/>
                  <a:gd name="T81" fmla="*/ 14 h 456"/>
                  <a:gd name="T82" fmla="*/ 787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8" y="450"/>
                    </a:lnTo>
                    <a:lnTo>
                      <a:pt x="811" y="441"/>
                    </a:lnTo>
                    <a:lnTo>
                      <a:pt x="800" y="431"/>
                    </a:lnTo>
                    <a:lnTo>
                      <a:pt x="784" y="416"/>
                    </a:lnTo>
                    <a:lnTo>
                      <a:pt x="763" y="402"/>
                    </a:lnTo>
                    <a:lnTo>
                      <a:pt x="736" y="384"/>
                    </a:lnTo>
                    <a:lnTo>
                      <a:pt x="705" y="364"/>
                    </a:lnTo>
                    <a:lnTo>
                      <a:pt x="670" y="342"/>
                    </a:lnTo>
                    <a:lnTo>
                      <a:pt x="630" y="320"/>
                    </a:lnTo>
                    <a:lnTo>
                      <a:pt x="587" y="295"/>
                    </a:lnTo>
                    <a:lnTo>
                      <a:pt x="540" y="269"/>
                    </a:lnTo>
                    <a:lnTo>
                      <a:pt x="489" y="240"/>
                    </a:lnTo>
                    <a:lnTo>
                      <a:pt x="435" y="213"/>
                    </a:lnTo>
                    <a:lnTo>
                      <a:pt x="379" y="184"/>
                    </a:lnTo>
                    <a:lnTo>
                      <a:pt x="319" y="154"/>
                    </a:lnTo>
                    <a:lnTo>
                      <a:pt x="259" y="123"/>
                    </a:lnTo>
                    <a:lnTo>
                      <a:pt x="195" y="92"/>
                    </a:lnTo>
                    <a:lnTo>
                      <a:pt x="131" y="61"/>
                    </a:lnTo>
                    <a:lnTo>
                      <a:pt x="66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2" y="31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7" y="121"/>
                    </a:lnTo>
                    <a:lnTo>
                      <a:pt x="307" y="150"/>
                    </a:lnTo>
                    <a:lnTo>
                      <a:pt x="363" y="179"/>
                    </a:lnTo>
                    <a:lnTo>
                      <a:pt x="418" y="208"/>
                    </a:lnTo>
                    <a:lnTo>
                      <a:pt x="471" y="235"/>
                    </a:lnTo>
                    <a:lnTo>
                      <a:pt x="519" y="260"/>
                    </a:lnTo>
                    <a:lnTo>
                      <a:pt x="564" y="286"/>
                    </a:lnTo>
                    <a:lnTo>
                      <a:pt x="606" y="309"/>
                    </a:lnTo>
                    <a:lnTo>
                      <a:pt x="645" y="333"/>
                    </a:lnTo>
                    <a:lnTo>
                      <a:pt x="678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3" y="403"/>
                    </a:lnTo>
                    <a:lnTo>
                      <a:pt x="770" y="416"/>
                    </a:lnTo>
                    <a:lnTo>
                      <a:pt x="780" y="427"/>
                    </a:lnTo>
                    <a:lnTo>
                      <a:pt x="787" y="436"/>
                    </a:lnTo>
                    <a:lnTo>
                      <a:pt x="787" y="441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5" name="Freeform 314"/>
              <p:cNvSpPr>
                <a:spLocks/>
              </p:cNvSpPr>
              <p:nvPr/>
            </p:nvSpPr>
            <p:spPr bwMode="auto">
              <a:xfrm>
                <a:off x="1205" y="1657"/>
                <a:ext cx="788" cy="220"/>
              </a:xfrm>
              <a:custGeom>
                <a:avLst/>
                <a:gdLst>
                  <a:gd name="T0" fmla="*/ 1 w 788"/>
                  <a:gd name="T1" fmla="*/ 0 h 439"/>
                  <a:gd name="T2" fmla="*/ 63 w 788"/>
                  <a:gd name="T3" fmla="*/ 1 h 439"/>
                  <a:gd name="T4" fmla="*/ 127 w 788"/>
                  <a:gd name="T5" fmla="*/ 2 h 439"/>
                  <a:gd name="T6" fmla="*/ 189 w 788"/>
                  <a:gd name="T7" fmla="*/ 3 h 439"/>
                  <a:gd name="T8" fmla="*/ 248 w 788"/>
                  <a:gd name="T9" fmla="*/ 4 h 439"/>
                  <a:gd name="T10" fmla="*/ 308 w 788"/>
                  <a:gd name="T11" fmla="*/ 5 h 439"/>
                  <a:gd name="T12" fmla="*/ 364 w 788"/>
                  <a:gd name="T13" fmla="*/ 6 h 439"/>
                  <a:gd name="T14" fmla="*/ 419 w 788"/>
                  <a:gd name="T15" fmla="*/ 7 h 439"/>
                  <a:gd name="T16" fmla="*/ 472 w 788"/>
                  <a:gd name="T17" fmla="*/ 8 h 439"/>
                  <a:gd name="T18" fmla="*/ 520 w 788"/>
                  <a:gd name="T19" fmla="*/ 9 h 439"/>
                  <a:gd name="T20" fmla="*/ 565 w 788"/>
                  <a:gd name="T21" fmla="*/ 9 h 439"/>
                  <a:gd name="T22" fmla="*/ 607 w 788"/>
                  <a:gd name="T23" fmla="*/ 10 h 439"/>
                  <a:gd name="T24" fmla="*/ 646 w 788"/>
                  <a:gd name="T25" fmla="*/ 11 h 439"/>
                  <a:gd name="T26" fmla="*/ 679 w 788"/>
                  <a:gd name="T27" fmla="*/ 11 h 439"/>
                  <a:gd name="T28" fmla="*/ 709 w 788"/>
                  <a:gd name="T29" fmla="*/ 12 h 439"/>
                  <a:gd name="T30" fmla="*/ 735 w 788"/>
                  <a:gd name="T31" fmla="*/ 13 h 439"/>
                  <a:gd name="T32" fmla="*/ 754 w 788"/>
                  <a:gd name="T33" fmla="*/ 13 h 439"/>
                  <a:gd name="T34" fmla="*/ 771 w 788"/>
                  <a:gd name="T35" fmla="*/ 13 h 439"/>
                  <a:gd name="T36" fmla="*/ 781 w 788"/>
                  <a:gd name="T37" fmla="*/ 14 h 439"/>
                  <a:gd name="T38" fmla="*/ 788 w 788"/>
                  <a:gd name="T39" fmla="*/ 14 h 439"/>
                  <a:gd name="T40" fmla="*/ 788 w 788"/>
                  <a:gd name="T41" fmla="*/ 14 h 439"/>
                  <a:gd name="T42" fmla="*/ 756 w 788"/>
                  <a:gd name="T43" fmla="*/ 14 h 439"/>
                  <a:gd name="T44" fmla="*/ 754 w 788"/>
                  <a:gd name="T45" fmla="*/ 14 h 439"/>
                  <a:gd name="T46" fmla="*/ 749 w 788"/>
                  <a:gd name="T47" fmla="*/ 13 h 439"/>
                  <a:gd name="T48" fmla="*/ 736 w 788"/>
                  <a:gd name="T49" fmla="*/ 13 h 439"/>
                  <a:gd name="T50" fmla="*/ 719 w 788"/>
                  <a:gd name="T51" fmla="*/ 13 h 439"/>
                  <a:gd name="T52" fmla="*/ 698 w 788"/>
                  <a:gd name="T53" fmla="*/ 12 h 439"/>
                  <a:gd name="T54" fmla="*/ 671 w 788"/>
                  <a:gd name="T55" fmla="*/ 11 h 439"/>
                  <a:gd name="T56" fmla="*/ 640 w 788"/>
                  <a:gd name="T57" fmla="*/ 11 h 439"/>
                  <a:gd name="T58" fmla="*/ 603 w 788"/>
                  <a:gd name="T59" fmla="*/ 10 h 439"/>
                  <a:gd name="T60" fmla="*/ 564 w 788"/>
                  <a:gd name="T61" fmla="*/ 9 h 439"/>
                  <a:gd name="T62" fmla="*/ 518 w 788"/>
                  <a:gd name="T63" fmla="*/ 9 h 439"/>
                  <a:gd name="T64" fmla="*/ 472 w 788"/>
                  <a:gd name="T65" fmla="*/ 8 h 439"/>
                  <a:gd name="T66" fmla="*/ 419 w 788"/>
                  <a:gd name="T67" fmla="*/ 7 h 439"/>
                  <a:gd name="T68" fmla="*/ 366 w 788"/>
                  <a:gd name="T69" fmla="*/ 6 h 439"/>
                  <a:gd name="T70" fmla="*/ 309 w 788"/>
                  <a:gd name="T71" fmla="*/ 5 h 439"/>
                  <a:gd name="T72" fmla="*/ 250 w 788"/>
                  <a:gd name="T73" fmla="*/ 4 h 439"/>
                  <a:gd name="T74" fmla="*/ 189 w 788"/>
                  <a:gd name="T75" fmla="*/ 3 h 439"/>
                  <a:gd name="T76" fmla="*/ 127 w 788"/>
                  <a:gd name="T77" fmla="*/ 2 h 439"/>
                  <a:gd name="T78" fmla="*/ 63 w 788"/>
                  <a:gd name="T79" fmla="*/ 1 h 439"/>
                  <a:gd name="T80" fmla="*/ 0 w 788"/>
                  <a:gd name="T81" fmla="*/ 1 h 439"/>
                  <a:gd name="T82" fmla="*/ 1 w 788"/>
                  <a:gd name="T83" fmla="*/ 0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39">
                    <a:moveTo>
                      <a:pt x="1" y="0"/>
                    </a:moveTo>
                    <a:lnTo>
                      <a:pt x="63" y="29"/>
                    </a:lnTo>
                    <a:lnTo>
                      <a:pt x="127" y="59"/>
                    </a:lnTo>
                    <a:lnTo>
                      <a:pt x="189" y="90"/>
                    </a:lnTo>
                    <a:lnTo>
                      <a:pt x="248" y="119"/>
                    </a:lnTo>
                    <a:lnTo>
                      <a:pt x="308" y="148"/>
                    </a:lnTo>
                    <a:lnTo>
                      <a:pt x="364" y="177"/>
                    </a:lnTo>
                    <a:lnTo>
                      <a:pt x="419" y="206"/>
                    </a:lnTo>
                    <a:lnTo>
                      <a:pt x="472" y="233"/>
                    </a:lnTo>
                    <a:lnTo>
                      <a:pt x="520" y="258"/>
                    </a:lnTo>
                    <a:lnTo>
                      <a:pt x="565" y="284"/>
                    </a:lnTo>
                    <a:lnTo>
                      <a:pt x="607" y="307"/>
                    </a:lnTo>
                    <a:lnTo>
                      <a:pt x="646" y="331"/>
                    </a:lnTo>
                    <a:lnTo>
                      <a:pt x="679" y="351"/>
                    </a:lnTo>
                    <a:lnTo>
                      <a:pt x="709" y="369"/>
                    </a:lnTo>
                    <a:lnTo>
                      <a:pt x="735" y="387"/>
                    </a:lnTo>
                    <a:lnTo>
                      <a:pt x="754" y="401"/>
                    </a:lnTo>
                    <a:lnTo>
                      <a:pt x="771" y="414"/>
                    </a:lnTo>
                    <a:lnTo>
                      <a:pt x="781" y="425"/>
                    </a:lnTo>
                    <a:lnTo>
                      <a:pt x="788" y="434"/>
                    </a:lnTo>
                    <a:lnTo>
                      <a:pt x="788" y="439"/>
                    </a:lnTo>
                    <a:lnTo>
                      <a:pt x="756" y="423"/>
                    </a:lnTo>
                    <a:lnTo>
                      <a:pt x="754" y="418"/>
                    </a:lnTo>
                    <a:lnTo>
                      <a:pt x="749" y="409"/>
                    </a:lnTo>
                    <a:lnTo>
                      <a:pt x="736" y="398"/>
                    </a:lnTo>
                    <a:lnTo>
                      <a:pt x="719" y="385"/>
                    </a:lnTo>
                    <a:lnTo>
                      <a:pt x="698" y="369"/>
                    </a:lnTo>
                    <a:lnTo>
                      <a:pt x="671" y="351"/>
                    </a:lnTo>
                    <a:lnTo>
                      <a:pt x="640" y="333"/>
                    </a:lnTo>
                    <a:lnTo>
                      <a:pt x="603" y="311"/>
                    </a:lnTo>
                    <a:lnTo>
                      <a:pt x="564" y="287"/>
                    </a:lnTo>
                    <a:lnTo>
                      <a:pt x="518" y="262"/>
                    </a:lnTo>
                    <a:lnTo>
                      <a:pt x="472" y="237"/>
                    </a:lnTo>
                    <a:lnTo>
                      <a:pt x="419" y="210"/>
                    </a:lnTo>
                    <a:lnTo>
                      <a:pt x="366" y="181"/>
                    </a:lnTo>
                    <a:lnTo>
                      <a:pt x="309" y="152"/>
                    </a:lnTo>
                    <a:lnTo>
                      <a:pt x="250" y="123"/>
                    </a:lnTo>
                    <a:lnTo>
                      <a:pt x="189" y="92"/>
                    </a:lnTo>
                    <a:lnTo>
                      <a:pt x="127" y="63"/>
                    </a:lnTo>
                    <a:lnTo>
                      <a:pt x="63" y="32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6" name="Freeform 315"/>
              <p:cNvSpPr>
                <a:spLocks/>
              </p:cNvSpPr>
              <p:nvPr/>
            </p:nvSpPr>
            <p:spPr bwMode="auto">
              <a:xfrm>
                <a:off x="1205" y="1659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4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19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18 w 756"/>
                  <a:gd name="T21" fmla="*/ 9 h 420"/>
                  <a:gd name="T22" fmla="*/ 472 w 756"/>
                  <a:gd name="T23" fmla="*/ 8 h 420"/>
                  <a:gd name="T24" fmla="*/ 419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3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0 w 756"/>
                  <a:gd name="T43" fmla="*/ 1 h 420"/>
                  <a:gd name="T44" fmla="*/ 120 w 756"/>
                  <a:gd name="T45" fmla="*/ 2 h 420"/>
                  <a:gd name="T46" fmla="*/ 179 w 756"/>
                  <a:gd name="T47" fmla="*/ 3 h 420"/>
                  <a:gd name="T48" fmla="*/ 238 w 756"/>
                  <a:gd name="T49" fmla="*/ 4 h 420"/>
                  <a:gd name="T50" fmla="*/ 294 w 756"/>
                  <a:gd name="T51" fmla="*/ 5 h 420"/>
                  <a:gd name="T52" fmla="*/ 349 w 756"/>
                  <a:gd name="T53" fmla="*/ 6 h 420"/>
                  <a:gd name="T54" fmla="*/ 400 w 756"/>
                  <a:gd name="T55" fmla="*/ 7 h 420"/>
                  <a:gd name="T56" fmla="*/ 449 w 756"/>
                  <a:gd name="T57" fmla="*/ 8 h 420"/>
                  <a:gd name="T58" fmla="*/ 494 w 756"/>
                  <a:gd name="T59" fmla="*/ 8 h 420"/>
                  <a:gd name="T60" fmla="*/ 537 w 756"/>
                  <a:gd name="T61" fmla="*/ 9 h 420"/>
                  <a:gd name="T62" fmla="*/ 575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5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3 w 756"/>
                  <a:gd name="T75" fmla="*/ 13 h 420"/>
                  <a:gd name="T76" fmla="*/ 719 w 756"/>
                  <a:gd name="T77" fmla="*/ 13 h 420"/>
                  <a:gd name="T78" fmla="*/ 720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4" y="415"/>
                    </a:lnTo>
                    <a:lnTo>
                      <a:pt x="749" y="406"/>
                    </a:lnTo>
                    <a:lnTo>
                      <a:pt x="736" y="395"/>
                    </a:lnTo>
                    <a:lnTo>
                      <a:pt x="719" y="382"/>
                    </a:lnTo>
                    <a:lnTo>
                      <a:pt x="698" y="366"/>
                    </a:lnTo>
                    <a:lnTo>
                      <a:pt x="671" y="348"/>
                    </a:lnTo>
                    <a:lnTo>
                      <a:pt x="640" y="330"/>
                    </a:lnTo>
                    <a:lnTo>
                      <a:pt x="603" y="308"/>
                    </a:lnTo>
                    <a:lnTo>
                      <a:pt x="564" y="284"/>
                    </a:lnTo>
                    <a:lnTo>
                      <a:pt x="518" y="259"/>
                    </a:lnTo>
                    <a:lnTo>
                      <a:pt x="472" y="234"/>
                    </a:lnTo>
                    <a:lnTo>
                      <a:pt x="419" y="207"/>
                    </a:lnTo>
                    <a:lnTo>
                      <a:pt x="366" y="178"/>
                    </a:lnTo>
                    <a:lnTo>
                      <a:pt x="309" y="149"/>
                    </a:lnTo>
                    <a:lnTo>
                      <a:pt x="250" y="120"/>
                    </a:lnTo>
                    <a:lnTo>
                      <a:pt x="189" y="89"/>
                    </a:lnTo>
                    <a:lnTo>
                      <a:pt x="127" y="60"/>
                    </a:lnTo>
                    <a:lnTo>
                      <a:pt x="63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31"/>
                    </a:lnTo>
                    <a:lnTo>
                      <a:pt x="120" y="60"/>
                    </a:lnTo>
                    <a:lnTo>
                      <a:pt x="179" y="89"/>
                    </a:lnTo>
                    <a:lnTo>
                      <a:pt x="238" y="118"/>
                    </a:lnTo>
                    <a:lnTo>
                      <a:pt x="294" y="145"/>
                    </a:lnTo>
                    <a:lnTo>
                      <a:pt x="349" y="172"/>
                    </a:lnTo>
                    <a:lnTo>
                      <a:pt x="400" y="199"/>
                    </a:lnTo>
                    <a:lnTo>
                      <a:pt x="449" y="226"/>
                    </a:lnTo>
                    <a:lnTo>
                      <a:pt x="494" y="250"/>
                    </a:lnTo>
                    <a:lnTo>
                      <a:pt x="537" y="274"/>
                    </a:lnTo>
                    <a:lnTo>
                      <a:pt x="575" y="297"/>
                    </a:lnTo>
                    <a:lnTo>
                      <a:pt x="610" y="317"/>
                    </a:lnTo>
                    <a:lnTo>
                      <a:pt x="640" y="335"/>
                    </a:lnTo>
                    <a:lnTo>
                      <a:pt x="665" y="351"/>
                    </a:lnTo>
                    <a:lnTo>
                      <a:pt x="687" y="368"/>
                    </a:lnTo>
                    <a:lnTo>
                      <a:pt x="702" y="380"/>
                    </a:lnTo>
                    <a:lnTo>
                      <a:pt x="713" y="391"/>
                    </a:lnTo>
                    <a:lnTo>
                      <a:pt x="719" y="398"/>
                    </a:lnTo>
                    <a:lnTo>
                      <a:pt x="720" y="404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7" name="Freeform 316"/>
              <p:cNvSpPr>
                <a:spLocks/>
              </p:cNvSpPr>
              <p:nvPr/>
            </p:nvSpPr>
            <p:spPr bwMode="auto">
              <a:xfrm>
                <a:off x="1203" y="1659"/>
                <a:ext cx="722" cy="201"/>
              </a:xfrm>
              <a:custGeom>
                <a:avLst/>
                <a:gdLst>
                  <a:gd name="T0" fmla="*/ 2 w 722"/>
                  <a:gd name="T1" fmla="*/ 0 h 402"/>
                  <a:gd name="T2" fmla="*/ 62 w 722"/>
                  <a:gd name="T3" fmla="*/ 1 h 402"/>
                  <a:gd name="T4" fmla="*/ 122 w 722"/>
                  <a:gd name="T5" fmla="*/ 2 h 402"/>
                  <a:gd name="T6" fmla="*/ 181 w 722"/>
                  <a:gd name="T7" fmla="*/ 3 h 402"/>
                  <a:gd name="T8" fmla="*/ 240 w 722"/>
                  <a:gd name="T9" fmla="*/ 4 h 402"/>
                  <a:gd name="T10" fmla="*/ 296 w 722"/>
                  <a:gd name="T11" fmla="*/ 5 h 402"/>
                  <a:gd name="T12" fmla="*/ 351 w 722"/>
                  <a:gd name="T13" fmla="*/ 6 h 402"/>
                  <a:gd name="T14" fmla="*/ 402 w 722"/>
                  <a:gd name="T15" fmla="*/ 7 h 402"/>
                  <a:gd name="T16" fmla="*/ 451 w 722"/>
                  <a:gd name="T17" fmla="*/ 7 h 402"/>
                  <a:gd name="T18" fmla="*/ 496 w 722"/>
                  <a:gd name="T19" fmla="*/ 8 h 402"/>
                  <a:gd name="T20" fmla="*/ 539 w 722"/>
                  <a:gd name="T21" fmla="*/ 9 h 402"/>
                  <a:gd name="T22" fmla="*/ 577 w 722"/>
                  <a:gd name="T23" fmla="*/ 10 h 402"/>
                  <a:gd name="T24" fmla="*/ 612 w 722"/>
                  <a:gd name="T25" fmla="*/ 10 h 402"/>
                  <a:gd name="T26" fmla="*/ 642 w 722"/>
                  <a:gd name="T27" fmla="*/ 11 h 402"/>
                  <a:gd name="T28" fmla="*/ 667 w 722"/>
                  <a:gd name="T29" fmla="*/ 11 h 402"/>
                  <a:gd name="T30" fmla="*/ 689 w 722"/>
                  <a:gd name="T31" fmla="*/ 12 h 402"/>
                  <a:gd name="T32" fmla="*/ 704 w 722"/>
                  <a:gd name="T33" fmla="*/ 12 h 402"/>
                  <a:gd name="T34" fmla="*/ 715 w 722"/>
                  <a:gd name="T35" fmla="*/ 13 h 402"/>
                  <a:gd name="T36" fmla="*/ 721 w 722"/>
                  <a:gd name="T37" fmla="*/ 13 h 402"/>
                  <a:gd name="T38" fmla="*/ 722 w 722"/>
                  <a:gd name="T39" fmla="*/ 13 h 402"/>
                  <a:gd name="T40" fmla="*/ 686 w 722"/>
                  <a:gd name="T41" fmla="*/ 13 h 402"/>
                  <a:gd name="T42" fmla="*/ 684 w 722"/>
                  <a:gd name="T43" fmla="*/ 12 h 402"/>
                  <a:gd name="T44" fmla="*/ 679 w 722"/>
                  <a:gd name="T45" fmla="*/ 12 h 402"/>
                  <a:gd name="T46" fmla="*/ 669 w 722"/>
                  <a:gd name="T47" fmla="*/ 12 h 402"/>
                  <a:gd name="T48" fmla="*/ 653 w 722"/>
                  <a:gd name="T49" fmla="*/ 11 h 402"/>
                  <a:gd name="T50" fmla="*/ 633 w 722"/>
                  <a:gd name="T51" fmla="*/ 11 h 402"/>
                  <a:gd name="T52" fmla="*/ 609 w 722"/>
                  <a:gd name="T53" fmla="*/ 10 h 402"/>
                  <a:gd name="T54" fmla="*/ 580 w 722"/>
                  <a:gd name="T55" fmla="*/ 10 h 402"/>
                  <a:gd name="T56" fmla="*/ 547 w 722"/>
                  <a:gd name="T57" fmla="*/ 9 h 402"/>
                  <a:gd name="T58" fmla="*/ 510 w 722"/>
                  <a:gd name="T59" fmla="*/ 9 h 402"/>
                  <a:gd name="T60" fmla="*/ 471 w 722"/>
                  <a:gd name="T61" fmla="*/ 8 h 402"/>
                  <a:gd name="T62" fmla="*/ 427 w 722"/>
                  <a:gd name="T63" fmla="*/ 7 h 402"/>
                  <a:gd name="T64" fmla="*/ 382 w 722"/>
                  <a:gd name="T65" fmla="*/ 6 h 402"/>
                  <a:gd name="T66" fmla="*/ 332 w 722"/>
                  <a:gd name="T67" fmla="*/ 6 h 402"/>
                  <a:gd name="T68" fmla="*/ 280 w 722"/>
                  <a:gd name="T69" fmla="*/ 5 h 402"/>
                  <a:gd name="T70" fmla="*/ 228 w 722"/>
                  <a:gd name="T71" fmla="*/ 4 h 402"/>
                  <a:gd name="T72" fmla="*/ 171 w 722"/>
                  <a:gd name="T73" fmla="*/ 3 h 402"/>
                  <a:gd name="T74" fmla="*/ 116 w 722"/>
                  <a:gd name="T75" fmla="*/ 2 h 402"/>
                  <a:gd name="T76" fmla="*/ 58 w 722"/>
                  <a:gd name="T77" fmla="*/ 1 h 402"/>
                  <a:gd name="T78" fmla="*/ 0 w 722"/>
                  <a:gd name="T79" fmla="*/ 1 h 402"/>
                  <a:gd name="T80" fmla="*/ 2 w 722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2" h="402">
                    <a:moveTo>
                      <a:pt x="2" y="0"/>
                    </a:moveTo>
                    <a:lnTo>
                      <a:pt x="62" y="29"/>
                    </a:lnTo>
                    <a:lnTo>
                      <a:pt x="122" y="58"/>
                    </a:lnTo>
                    <a:lnTo>
                      <a:pt x="181" y="87"/>
                    </a:lnTo>
                    <a:lnTo>
                      <a:pt x="240" y="116"/>
                    </a:lnTo>
                    <a:lnTo>
                      <a:pt x="296" y="143"/>
                    </a:lnTo>
                    <a:lnTo>
                      <a:pt x="351" y="170"/>
                    </a:lnTo>
                    <a:lnTo>
                      <a:pt x="402" y="197"/>
                    </a:lnTo>
                    <a:lnTo>
                      <a:pt x="451" y="224"/>
                    </a:lnTo>
                    <a:lnTo>
                      <a:pt x="496" y="248"/>
                    </a:lnTo>
                    <a:lnTo>
                      <a:pt x="539" y="272"/>
                    </a:lnTo>
                    <a:lnTo>
                      <a:pt x="577" y="295"/>
                    </a:lnTo>
                    <a:lnTo>
                      <a:pt x="612" y="315"/>
                    </a:lnTo>
                    <a:lnTo>
                      <a:pt x="642" y="333"/>
                    </a:lnTo>
                    <a:lnTo>
                      <a:pt x="667" y="349"/>
                    </a:lnTo>
                    <a:lnTo>
                      <a:pt x="689" y="366"/>
                    </a:lnTo>
                    <a:lnTo>
                      <a:pt x="704" y="378"/>
                    </a:lnTo>
                    <a:lnTo>
                      <a:pt x="715" y="389"/>
                    </a:lnTo>
                    <a:lnTo>
                      <a:pt x="721" y="396"/>
                    </a:lnTo>
                    <a:lnTo>
                      <a:pt x="722" y="402"/>
                    </a:lnTo>
                    <a:lnTo>
                      <a:pt x="686" y="386"/>
                    </a:lnTo>
                    <a:lnTo>
                      <a:pt x="684" y="380"/>
                    </a:lnTo>
                    <a:lnTo>
                      <a:pt x="679" y="371"/>
                    </a:lnTo>
                    <a:lnTo>
                      <a:pt x="669" y="362"/>
                    </a:lnTo>
                    <a:lnTo>
                      <a:pt x="653" y="349"/>
                    </a:lnTo>
                    <a:lnTo>
                      <a:pt x="633" y="335"/>
                    </a:lnTo>
                    <a:lnTo>
                      <a:pt x="609" y="320"/>
                    </a:lnTo>
                    <a:lnTo>
                      <a:pt x="580" y="302"/>
                    </a:lnTo>
                    <a:lnTo>
                      <a:pt x="547" y="282"/>
                    </a:lnTo>
                    <a:lnTo>
                      <a:pt x="510" y="261"/>
                    </a:lnTo>
                    <a:lnTo>
                      <a:pt x="471" y="239"/>
                    </a:lnTo>
                    <a:lnTo>
                      <a:pt x="427" y="215"/>
                    </a:lnTo>
                    <a:lnTo>
                      <a:pt x="382" y="190"/>
                    </a:lnTo>
                    <a:lnTo>
                      <a:pt x="332" y="165"/>
                    </a:lnTo>
                    <a:lnTo>
                      <a:pt x="280" y="139"/>
                    </a:lnTo>
                    <a:lnTo>
                      <a:pt x="228" y="112"/>
                    </a:lnTo>
                    <a:lnTo>
                      <a:pt x="171" y="85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8" name="Freeform 317"/>
              <p:cNvSpPr>
                <a:spLocks/>
              </p:cNvSpPr>
              <p:nvPr/>
            </p:nvSpPr>
            <p:spPr bwMode="auto">
              <a:xfrm>
                <a:off x="1202" y="1661"/>
                <a:ext cx="687" cy="191"/>
              </a:xfrm>
              <a:custGeom>
                <a:avLst/>
                <a:gdLst>
                  <a:gd name="T0" fmla="*/ 687 w 687"/>
                  <a:gd name="T1" fmla="*/ 12 h 382"/>
                  <a:gd name="T2" fmla="*/ 685 w 687"/>
                  <a:gd name="T3" fmla="*/ 12 h 382"/>
                  <a:gd name="T4" fmla="*/ 680 w 687"/>
                  <a:gd name="T5" fmla="*/ 12 h 382"/>
                  <a:gd name="T6" fmla="*/ 670 w 687"/>
                  <a:gd name="T7" fmla="*/ 12 h 382"/>
                  <a:gd name="T8" fmla="*/ 654 w 687"/>
                  <a:gd name="T9" fmla="*/ 11 h 382"/>
                  <a:gd name="T10" fmla="*/ 634 w 687"/>
                  <a:gd name="T11" fmla="*/ 11 h 382"/>
                  <a:gd name="T12" fmla="*/ 610 w 687"/>
                  <a:gd name="T13" fmla="*/ 10 h 382"/>
                  <a:gd name="T14" fmla="*/ 581 w 687"/>
                  <a:gd name="T15" fmla="*/ 10 h 382"/>
                  <a:gd name="T16" fmla="*/ 548 w 687"/>
                  <a:gd name="T17" fmla="*/ 9 h 382"/>
                  <a:gd name="T18" fmla="*/ 511 w 687"/>
                  <a:gd name="T19" fmla="*/ 9 h 382"/>
                  <a:gd name="T20" fmla="*/ 472 w 687"/>
                  <a:gd name="T21" fmla="*/ 8 h 382"/>
                  <a:gd name="T22" fmla="*/ 428 w 687"/>
                  <a:gd name="T23" fmla="*/ 7 h 382"/>
                  <a:gd name="T24" fmla="*/ 383 w 687"/>
                  <a:gd name="T25" fmla="*/ 6 h 382"/>
                  <a:gd name="T26" fmla="*/ 333 w 687"/>
                  <a:gd name="T27" fmla="*/ 6 h 382"/>
                  <a:gd name="T28" fmla="*/ 281 w 687"/>
                  <a:gd name="T29" fmla="*/ 5 h 382"/>
                  <a:gd name="T30" fmla="*/ 229 w 687"/>
                  <a:gd name="T31" fmla="*/ 4 h 382"/>
                  <a:gd name="T32" fmla="*/ 172 w 687"/>
                  <a:gd name="T33" fmla="*/ 3 h 382"/>
                  <a:gd name="T34" fmla="*/ 117 w 687"/>
                  <a:gd name="T35" fmla="*/ 2 h 382"/>
                  <a:gd name="T36" fmla="*/ 59 w 687"/>
                  <a:gd name="T37" fmla="*/ 1 h 382"/>
                  <a:gd name="T38" fmla="*/ 1 w 687"/>
                  <a:gd name="T39" fmla="*/ 0 h 382"/>
                  <a:gd name="T40" fmla="*/ 0 w 687"/>
                  <a:gd name="T41" fmla="*/ 1 h 382"/>
                  <a:gd name="T42" fmla="*/ 58 w 687"/>
                  <a:gd name="T43" fmla="*/ 1 h 382"/>
                  <a:gd name="T44" fmla="*/ 116 w 687"/>
                  <a:gd name="T45" fmla="*/ 2 h 382"/>
                  <a:gd name="T46" fmla="*/ 171 w 687"/>
                  <a:gd name="T47" fmla="*/ 3 h 382"/>
                  <a:gd name="T48" fmla="*/ 226 w 687"/>
                  <a:gd name="T49" fmla="*/ 4 h 382"/>
                  <a:gd name="T50" fmla="*/ 278 w 687"/>
                  <a:gd name="T51" fmla="*/ 5 h 382"/>
                  <a:gd name="T52" fmla="*/ 329 w 687"/>
                  <a:gd name="T53" fmla="*/ 6 h 382"/>
                  <a:gd name="T54" fmla="*/ 377 w 687"/>
                  <a:gd name="T55" fmla="*/ 6 h 382"/>
                  <a:gd name="T56" fmla="*/ 422 w 687"/>
                  <a:gd name="T57" fmla="*/ 7 h 382"/>
                  <a:gd name="T58" fmla="*/ 465 w 687"/>
                  <a:gd name="T59" fmla="*/ 8 h 382"/>
                  <a:gd name="T60" fmla="*/ 502 w 687"/>
                  <a:gd name="T61" fmla="*/ 9 h 382"/>
                  <a:gd name="T62" fmla="*/ 537 w 687"/>
                  <a:gd name="T63" fmla="*/ 9 h 382"/>
                  <a:gd name="T64" fmla="*/ 567 w 687"/>
                  <a:gd name="T65" fmla="*/ 10 h 382"/>
                  <a:gd name="T66" fmla="*/ 592 w 687"/>
                  <a:gd name="T67" fmla="*/ 10 h 382"/>
                  <a:gd name="T68" fmla="*/ 613 w 687"/>
                  <a:gd name="T69" fmla="*/ 11 h 382"/>
                  <a:gd name="T70" fmla="*/ 629 w 687"/>
                  <a:gd name="T71" fmla="*/ 11 h 382"/>
                  <a:gd name="T72" fmla="*/ 640 w 687"/>
                  <a:gd name="T73" fmla="*/ 11 h 382"/>
                  <a:gd name="T74" fmla="*/ 646 w 687"/>
                  <a:gd name="T75" fmla="*/ 12 h 382"/>
                  <a:gd name="T76" fmla="*/ 647 w 687"/>
                  <a:gd name="T77" fmla="*/ 12 h 382"/>
                  <a:gd name="T78" fmla="*/ 687 w 687"/>
                  <a:gd name="T79" fmla="*/ 12 h 3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7" h="382">
                    <a:moveTo>
                      <a:pt x="687" y="382"/>
                    </a:moveTo>
                    <a:lnTo>
                      <a:pt x="685" y="376"/>
                    </a:lnTo>
                    <a:lnTo>
                      <a:pt x="680" y="367"/>
                    </a:lnTo>
                    <a:lnTo>
                      <a:pt x="670" y="358"/>
                    </a:lnTo>
                    <a:lnTo>
                      <a:pt x="654" y="345"/>
                    </a:lnTo>
                    <a:lnTo>
                      <a:pt x="634" y="331"/>
                    </a:lnTo>
                    <a:lnTo>
                      <a:pt x="610" y="316"/>
                    </a:lnTo>
                    <a:lnTo>
                      <a:pt x="581" y="298"/>
                    </a:lnTo>
                    <a:lnTo>
                      <a:pt x="548" y="278"/>
                    </a:lnTo>
                    <a:lnTo>
                      <a:pt x="511" y="257"/>
                    </a:lnTo>
                    <a:lnTo>
                      <a:pt x="472" y="235"/>
                    </a:lnTo>
                    <a:lnTo>
                      <a:pt x="428" y="211"/>
                    </a:lnTo>
                    <a:lnTo>
                      <a:pt x="383" y="186"/>
                    </a:lnTo>
                    <a:lnTo>
                      <a:pt x="333" y="161"/>
                    </a:lnTo>
                    <a:lnTo>
                      <a:pt x="281" y="135"/>
                    </a:lnTo>
                    <a:lnTo>
                      <a:pt x="229" y="108"/>
                    </a:lnTo>
                    <a:lnTo>
                      <a:pt x="172" y="81"/>
                    </a:lnTo>
                    <a:lnTo>
                      <a:pt x="117" y="54"/>
                    </a:lnTo>
                    <a:lnTo>
                      <a:pt x="59" y="27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8" y="29"/>
                    </a:lnTo>
                    <a:lnTo>
                      <a:pt x="116" y="56"/>
                    </a:lnTo>
                    <a:lnTo>
                      <a:pt x="171" y="83"/>
                    </a:lnTo>
                    <a:lnTo>
                      <a:pt x="226" y="110"/>
                    </a:lnTo>
                    <a:lnTo>
                      <a:pt x="278" y="137"/>
                    </a:lnTo>
                    <a:lnTo>
                      <a:pt x="329" y="164"/>
                    </a:lnTo>
                    <a:lnTo>
                      <a:pt x="377" y="188"/>
                    </a:lnTo>
                    <a:lnTo>
                      <a:pt x="422" y="213"/>
                    </a:lnTo>
                    <a:lnTo>
                      <a:pt x="465" y="235"/>
                    </a:lnTo>
                    <a:lnTo>
                      <a:pt x="502" y="257"/>
                    </a:lnTo>
                    <a:lnTo>
                      <a:pt x="537" y="277"/>
                    </a:lnTo>
                    <a:lnTo>
                      <a:pt x="567" y="296"/>
                    </a:lnTo>
                    <a:lnTo>
                      <a:pt x="592" y="313"/>
                    </a:lnTo>
                    <a:lnTo>
                      <a:pt x="613" y="327"/>
                    </a:lnTo>
                    <a:lnTo>
                      <a:pt x="629" y="340"/>
                    </a:lnTo>
                    <a:lnTo>
                      <a:pt x="640" y="349"/>
                    </a:lnTo>
                    <a:lnTo>
                      <a:pt x="646" y="358"/>
                    </a:lnTo>
                    <a:lnTo>
                      <a:pt x="647" y="363"/>
                    </a:lnTo>
                    <a:lnTo>
                      <a:pt x="687" y="382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69" name="Freeform 318"/>
              <p:cNvSpPr>
                <a:spLocks/>
              </p:cNvSpPr>
              <p:nvPr/>
            </p:nvSpPr>
            <p:spPr bwMode="auto">
              <a:xfrm>
                <a:off x="1202" y="1662"/>
                <a:ext cx="647" cy="181"/>
              </a:xfrm>
              <a:custGeom>
                <a:avLst/>
                <a:gdLst>
                  <a:gd name="T0" fmla="*/ 0 w 647"/>
                  <a:gd name="T1" fmla="*/ 0 h 362"/>
                  <a:gd name="T2" fmla="*/ 58 w 647"/>
                  <a:gd name="T3" fmla="*/ 1 h 362"/>
                  <a:gd name="T4" fmla="*/ 116 w 647"/>
                  <a:gd name="T5" fmla="*/ 2 h 362"/>
                  <a:gd name="T6" fmla="*/ 171 w 647"/>
                  <a:gd name="T7" fmla="*/ 3 h 362"/>
                  <a:gd name="T8" fmla="*/ 226 w 647"/>
                  <a:gd name="T9" fmla="*/ 4 h 362"/>
                  <a:gd name="T10" fmla="*/ 278 w 647"/>
                  <a:gd name="T11" fmla="*/ 5 h 362"/>
                  <a:gd name="T12" fmla="*/ 329 w 647"/>
                  <a:gd name="T13" fmla="*/ 6 h 362"/>
                  <a:gd name="T14" fmla="*/ 377 w 647"/>
                  <a:gd name="T15" fmla="*/ 6 h 362"/>
                  <a:gd name="T16" fmla="*/ 422 w 647"/>
                  <a:gd name="T17" fmla="*/ 7 h 362"/>
                  <a:gd name="T18" fmla="*/ 465 w 647"/>
                  <a:gd name="T19" fmla="*/ 8 h 362"/>
                  <a:gd name="T20" fmla="*/ 502 w 647"/>
                  <a:gd name="T21" fmla="*/ 8 h 362"/>
                  <a:gd name="T22" fmla="*/ 537 w 647"/>
                  <a:gd name="T23" fmla="*/ 9 h 362"/>
                  <a:gd name="T24" fmla="*/ 567 w 647"/>
                  <a:gd name="T25" fmla="*/ 10 h 362"/>
                  <a:gd name="T26" fmla="*/ 592 w 647"/>
                  <a:gd name="T27" fmla="*/ 10 h 362"/>
                  <a:gd name="T28" fmla="*/ 613 w 647"/>
                  <a:gd name="T29" fmla="*/ 11 h 362"/>
                  <a:gd name="T30" fmla="*/ 629 w 647"/>
                  <a:gd name="T31" fmla="*/ 11 h 362"/>
                  <a:gd name="T32" fmla="*/ 640 w 647"/>
                  <a:gd name="T33" fmla="*/ 11 h 362"/>
                  <a:gd name="T34" fmla="*/ 646 w 647"/>
                  <a:gd name="T35" fmla="*/ 12 h 362"/>
                  <a:gd name="T36" fmla="*/ 647 w 647"/>
                  <a:gd name="T37" fmla="*/ 12 h 362"/>
                  <a:gd name="T38" fmla="*/ 606 w 647"/>
                  <a:gd name="T39" fmla="*/ 11 h 362"/>
                  <a:gd name="T40" fmla="*/ 605 w 647"/>
                  <a:gd name="T41" fmla="*/ 11 h 362"/>
                  <a:gd name="T42" fmla="*/ 598 w 647"/>
                  <a:gd name="T43" fmla="*/ 11 h 362"/>
                  <a:gd name="T44" fmla="*/ 586 w 647"/>
                  <a:gd name="T45" fmla="*/ 10 h 362"/>
                  <a:gd name="T46" fmla="*/ 569 w 647"/>
                  <a:gd name="T47" fmla="*/ 10 h 362"/>
                  <a:gd name="T48" fmla="*/ 547 w 647"/>
                  <a:gd name="T49" fmla="*/ 10 h 362"/>
                  <a:gd name="T50" fmla="*/ 520 w 647"/>
                  <a:gd name="T51" fmla="*/ 9 h 362"/>
                  <a:gd name="T52" fmla="*/ 489 w 647"/>
                  <a:gd name="T53" fmla="*/ 8 h 362"/>
                  <a:gd name="T54" fmla="*/ 454 w 647"/>
                  <a:gd name="T55" fmla="*/ 8 h 362"/>
                  <a:gd name="T56" fmla="*/ 414 w 647"/>
                  <a:gd name="T57" fmla="*/ 7 h 362"/>
                  <a:gd name="T58" fmla="*/ 370 w 647"/>
                  <a:gd name="T59" fmla="*/ 6 h 362"/>
                  <a:gd name="T60" fmla="*/ 323 w 647"/>
                  <a:gd name="T61" fmla="*/ 6 h 362"/>
                  <a:gd name="T62" fmla="*/ 274 w 647"/>
                  <a:gd name="T63" fmla="*/ 5 h 362"/>
                  <a:gd name="T64" fmla="*/ 223 w 647"/>
                  <a:gd name="T65" fmla="*/ 4 h 362"/>
                  <a:gd name="T66" fmla="*/ 168 w 647"/>
                  <a:gd name="T67" fmla="*/ 3 h 362"/>
                  <a:gd name="T68" fmla="*/ 113 w 647"/>
                  <a:gd name="T69" fmla="*/ 2 h 362"/>
                  <a:gd name="T70" fmla="*/ 56 w 647"/>
                  <a:gd name="T71" fmla="*/ 1 h 362"/>
                  <a:gd name="T72" fmla="*/ 0 w 647"/>
                  <a:gd name="T73" fmla="*/ 1 h 362"/>
                  <a:gd name="T74" fmla="*/ 0 w 647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7" h="362">
                    <a:moveTo>
                      <a:pt x="0" y="0"/>
                    </a:moveTo>
                    <a:lnTo>
                      <a:pt x="58" y="28"/>
                    </a:lnTo>
                    <a:lnTo>
                      <a:pt x="116" y="55"/>
                    </a:lnTo>
                    <a:lnTo>
                      <a:pt x="171" y="82"/>
                    </a:lnTo>
                    <a:lnTo>
                      <a:pt x="226" y="109"/>
                    </a:lnTo>
                    <a:lnTo>
                      <a:pt x="278" y="136"/>
                    </a:lnTo>
                    <a:lnTo>
                      <a:pt x="329" y="163"/>
                    </a:lnTo>
                    <a:lnTo>
                      <a:pt x="377" y="187"/>
                    </a:lnTo>
                    <a:lnTo>
                      <a:pt x="422" y="212"/>
                    </a:lnTo>
                    <a:lnTo>
                      <a:pt x="465" y="234"/>
                    </a:lnTo>
                    <a:lnTo>
                      <a:pt x="502" y="256"/>
                    </a:lnTo>
                    <a:lnTo>
                      <a:pt x="537" y="276"/>
                    </a:lnTo>
                    <a:lnTo>
                      <a:pt x="567" y="295"/>
                    </a:lnTo>
                    <a:lnTo>
                      <a:pt x="592" y="312"/>
                    </a:lnTo>
                    <a:lnTo>
                      <a:pt x="613" y="326"/>
                    </a:lnTo>
                    <a:lnTo>
                      <a:pt x="629" y="339"/>
                    </a:lnTo>
                    <a:lnTo>
                      <a:pt x="640" y="348"/>
                    </a:lnTo>
                    <a:lnTo>
                      <a:pt x="646" y="357"/>
                    </a:lnTo>
                    <a:lnTo>
                      <a:pt x="647" y="362"/>
                    </a:lnTo>
                    <a:lnTo>
                      <a:pt x="606" y="343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6" y="319"/>
                    </a:lnTo>
                    <a:lnTo>
                      <a:pt x="569" y="306"/>
                    </a:lnTo>
                    <a:lnTo>
                      <a:pt x="547" y="290"/>
                    </a:lnTo>
                    <a:lnTo>
                      <a:pt x="520" y="274"/>
                    </a:lnTo>
                    <a:lnTo>
                      <a:pt x="489" y="254"/>
                    </a:lnTo>
                    <a:lnTo>
                      <a:pt x="454" y="234"/>
                    </a:lnTo>
                    <a:lnTo>
                      <a:pt x="414" y="212"/>
                    </a:lnTo>
                    <a:lnTo>
                      <a:pt x="370" y="189"/>
                    </a:lnTo>
                    <a:lnTo>
                      <a:pt x="323" y="163"/>
                    </a:lnTo>
                    <a:lnTo>
                      <a:pt x="274" y="138"/>
                    </a:lnTo>
                    <a:lnTo>
                      <a:pt x="223" y="113"/>
                    </a:lnTo>
                    <a:lnTo>
                      <a:pt x="168" y="85"/>
                    </a:lnTo>
                    <a:lnTo>
                      <a:pt x="113" y="58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0" name="Freeform 319"/>
              <p:cNvSpPr>
                <a:spLocks/>
              </p:cNvSpPr>
              <p:nvPr/>
            </p:nvSpPr>
            <p:spPr bwMode="auto">
              <a:xfrm>
                <a:off x="1200" y="1664"/>
                <a:ext cx="608" cy="169"/>
              </a:xfrm>
              <a:custGeom>
                <a:avLst/>
                <a:gdLst>
                  <a:gd name="T0" fmla="*/ 608 w 608"/>
                  <a:gd name="T1" fmla="*/ 10 h 339"/>
                  <a:gd name="T2" fmla="*/ 607 w 608"/>
                  <a:gd name="T3" fmla="*/ 10 h 339"/>
                  <a:gd name="T4" fmla="*/ 600 w 608"/>
                  <a:gd name="T5" fmla="*/ 10 h 339"/>
                  <a:gd name="T6" fmla="*/ 588 w 608"/>
                  <a:gd name="T7" fmla="*/ 9 h 339"/>
                  <a:gd name="T8" fmla="*/ 571 w 608"/>
                  <a:gd name="T9" fmla="*/ 9 h 339"/>
                  <a:gd name="T10" fmla="*/ 549 w 608"/>
                  <a:gd name="T11" fmla="*/ 8 h 339"/>
                  <a:gd name="T12" fmla="*/ 522 w 608"/>
                  <a:gd name="T13" fmla="*/ 8 h 339"/>
                  <a:gd name="T14" fmla="*/ 491 w 608"/>
                  <a:gd name="T15" fmla="*/ 7 h 339"/>
                  <a:gd name="T16" fmla="*/ 456 w 608"/>
                  <a:gd name="T17" fmla="*/ 7 h 339"/>
                  <a:gd name="T18" fmla="*/ 416 w 608"/>
                  <a:gd name="T19" fmla="*/ 6 h 339"/>
                  <a:gd name="T20" fmla="*/ 372 w 608"/>
                  <a:gd name="T21" fmla="*/ 5 h 339"/>
                  <a:gd name="T22" fmla="*/ 325 w 608"/>
                  <a:gd name="T23" fmla="*/ 4 h 339"/>
                  <a:gd name="T24" fmla="*/ 276 w 608"/>
                  <a:gd name="T25" fmla="*/ 4 h 339"/>
                  <a:gd name="T26" fmla="*/ 225 w 608"/>
                  <a:gd name="T27" fmla="*/ 3 h 339"/>
                  <a:gd name="T28" fmla="*/ 170 w 608"/>
                  <a:gd name="T29" fmla="*/ 2 h 339"/>
                  <a:gd name="T30" fmla="*/ 115 w 608"/>
                  <a:gd name="T31" fmla="*/ 1 h 339"/>
                  <a:gd name="T32" fmla="*/ 58 w 608"/>
                  <a:gd name="T33" fmla="*/ 0 h 339"/>
                  <a:gd name="T34" fmla="*/ 2 w 608"/>
                  <a:gd name="T35" fmla="*/ 0 h 339"/>
                  <a:gd name="T36" fmla="*/ 0 w 608"/>
                  <a:gd name="T37" fmla="*/ 0 h 339"/>
                  <a:gd name="T38" fmla="*/ 54 w 608"/>
                  <a:gd name="T39" fmla="*/ 0 h 339"/>
                  <a:gd name="T40" fmla="*/ 106 w 608"/>
                  <a:gd name="T41" fmla="*/ 1 h 339"/>
                  <a:gd name="T42" fmla="*/ 157 w 608"/>
                  <a:gd name="T43" fmla="*/ 2 h 339"/>
                  <a:gd name="T44" fmla="*/ 208 w 608"/>
                  <a:gd name="T45" fmla="*/ 3 h 339"/>
                  <a:gd name="T46" fmla="*/ 256 w 608"/>
                  <a:gd name="T47" fmla="*/ 4 h 339"/>
                  <a:gd name="T48" fmla="*/ 301 w 608"/>
                  <a:gd name="T49" fmla="*/ 4 h 339"/>
                  <a:gd name="T50" fmla="*/ 345 w 608"/>
                  <a:gd name="T51" fmla="*/ 5 h 339"/>
                  <a:gd name="T52" fmla="*/ 385 w 608"/>
                  <a:gd name="T53" fmla="*/ 6 h 339"/>
                  <a:gd name="T54" fmla="*/ 422 w 608"/>
                  <a:gd name="T55" fmla="*/ 6 h 339"/>
                  <a:gd name="T56" fmla="*/ 456 w 608"/>
                  <a:gd name="T57" fmla="*/ 7 h 339"/>
                  <a:gd name="T58" fmla="*/ 484 w 608"/>
                  <a:gd name="T59" fmla="*/ 7 h 339"/>
                  <a:gd name="T60" fmla="*/ 509 w 608"/>
                  <a:gd name="T61" fmla="*/ 8 h 339"/>
                  <a:gd name="T62" fmla="*/ 529 w 608"/>
                  <a:gd name="T63" fmla="*/ 8 h 339"/>
                  <a:gd name="T64" fmla="*/ 545 w 608"/>
                  <a:gd name="T65" fmla="*/ 9 h 339"/>
                  <a:gd name="T66" fmla="*/ 556 w 608"/>
                  <a:gd name="T67" fmla="*/ 9 h 339"/>
                  <a:gd name="T68" fmla="*/ 563 w 608"/>
                  <a:gd name="T69" fmla="*/ 9 h 339"/>
                  <a:gd name="T70" fmla="*/ 564 w 608"/>
                  <a:gd name="T71" fmla="*/ 9 h 339"/>
                  <a:gd name="T72" fmla="*/ 608 w 608"/>
                  <a:gd name="T73" fmla="*/ 10 h 3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8" h="339">
                    <a:moveTo>
                      <a:pt x="608" y="339"/>
                    </a:moveTo>
                    <a:lnTo>
                      <a:pt x="607" y="333"/>
                    </a:lnTo>
                    <a:lnTo>
                      <a:pt x="600" y="324"/>
                    </a:lnTo>
                    <a:lnTo>
                      <a:pt x="588" y="315"/>
                    </a:lnTo>
                    <a:lnTo>
                      <a:pt x="571" y="302"/>
                    </a:lnTo>
                    <a:lnTo>
                      <a:pt x="549" y="286"/>
                    </a:lnTo>
                    <a:lnTo>
                      <a:pt x="522" y="270"/>
                    </a:lnTo>
                    <a:lnTo>
                      <a:pt x="491" y="250"/>
                    </a:lnTo>
                    <a:lnTo>
                      <a:pt x="456" y="230"/>
                    </a:lnTo>
                    <a:lnTo>
                      <a:pt x="416" y="208"/>
                    </a:lnTo>
                    <a:lnTo>
                      <a:pt x="372" y="185"/>
                    </a:lnTo>
                    <a:lnTo>
                      <a:pt x="325" y="159"/>
                    </a:lnTo>
                    <a:lnTo>
                      <a:pt x="276" y="134"/>
                    </a:lnTo>
                    <a:lnTo>
                      <a:pt x="225" y="109"/>
                    </a:lnTo>
                    <a:lnTo>
                      <a:pt x="170" y="81"/>
                    </a:lnTo>
                    <a:lnTo>
                      <a:pt x="115" y="54"/>
                    </a:lnTo>
                    <a:lnTo>
                      <a:pt x="58" y="27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54" y="29"/>
                    </a:lnTo>
                    <a:lnTo>
                      <a:pt x="106" y="54"/>
                    </a:lnTo>
                    <a:lnTo>
                      <a:pt x="157" y="80"/>
                    </a:lnTo>
                    <a:lnTo>
                      <a:pt x="208" y="103"/>
                    </a:lnTo>
                    <a:lnTo>
                      <a:pt x="256" y="129"/>
                    </a:lnTo>
                    <a:lnTo>
                      <a:pt x="301" y="152"/>
                    </a:lnTo>
                    <a:lnTo>
                      <a:pt x="345" y="176"/>
                    </a:lnTo>
                    <a:lnTo>
                      <a:pt x="385" y="197"/>
                    </a:lnTo>
                    <a:lnTo>
                      <a:pt x="422" y="217"/>
                    </a:lnTo>
                    <a:lnTo>
                      <a:pt x="456" y="237"/>
                    </a:lnTo>
                    <a:lnTo>
                      <a:pt x="484" y="253"/>
                    </a:lnTo>
                    <a:lnTo>
                      <a:pt x="509" y="270"/>
                    </a:lnTo>
                    <a:lnTo>
                      <a:pt x="529" y="284"/>
                    </a:lnTo>
                    <a:lnTo>
                      <a:pt x="545" y="295"/>
                    </a:lnTo>
                    <a:lnTo>
                      <a:pt x="556" y="306"/>
                    </a:lnTo>
                    <a:lnTo>
                      <a:pt x="563" y="313"/>
                    </a:lnTo>
                    <a:lnTo>
                      <a:pt x="564" y="319"/>
                    </a:lnTo>
                    <a:lnTo>
                      <a:pt x="608" y="339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1" name="Freeform 320"/>
              <p:cNvSpPr>
                <a:spLocks/>
              </p:cNvSpPr>
              <p:nvPr/>
            </p:nvSpPr>
            <p:spPr bwMode="auto">
              <a:xfrm>
                <a:off x="1199" y="1666"/>
                <a:ext cx="565" cy="157"/>
              </a:xfrm>
              <a:custGeom>
                <a:avLst/>
                <a:gdLst>
                  <a:gd name="T0" fmla="*/ 1 w 565"/>
                  <a:gd name="T1" fmla="*/ 0 h 315"/>
                  <a:gd name="T2" fmla="*/ 55 w 565"/>
                  <a:gd name="T3" fmla="*/ 0 h 315"/>
                  <a:gd name="T4" fmla="*/ 107 w 565"/>
                  <a:gd name="T5" fmla="*/ 1 h 315"/>
                  <a:gd name="T6" fmla="*/ 158 w 565"/>
                  <a:gd name="T7" fmla="*/ 2 h 315"/>
                  <a:gd name="T8" fmla="*/ 209 w 565"/>
                  <a:gd name="T9" fmla="*/ 3 h 315"/>
                  <a:gd name="T10" fmla="*/ 257 w 565"/>
                  <a:gd name="T11" fmla="*/ 3 h 315"/>
                  <a:gd name="T12" fmla="*/ 302 w 565"/>
                  <a:gd name="T13" fmla="*/ 4 h 315"/>
                  <a:gd name="T14" fmla="*/ 346 w 565"/>
                  <a:gd name="T15" fmla="*/ 5 h 315"/>
                  <a:gd name="T16" fmla="*/ 386 w 565"/>
                  <a:gd name="T17" fmla="*/ 6 h 315"/>
                  <a:gd name="T18" fmla="*/ 423 w 565"/>
                  <a:gd name="T19" fmla="*/ 6 h 315"/>
                  <a:gd name="T20" fmla="*/ 457 w 565"/>
                  <a:gd name="T21" fmla="*/ 7 h 315"/>
                  <a:gd name="T22" fmla="*/ 485 w 565"/>
                  <a:gd name="T23" fmla="*/ 7 h 315"/>
                  <a:gd name="T24" fmla="*/ 510 w 565"/>
                  <a:gd name="T25" fmla="*/ 8 h 315"/>
                  <a:gd name="T26" fmla="*/ 530 w 565"/>
                  <a:gd name="T27" fmla="*/ 8 h 315"/>
                  <a:gd name="T28" fmla="*/ 546 w 565"/>
                  <a:gd name="T29" fmla="*/ 9 h 315"/>
                  <a:gd name="T30" fmla="*/ 557 w 565"/>
                  <a:gd name="T31" fmla="*/ 9 h 315"/>
                  <a:gd name="T32" fmla="*/ 564 w 565"/>
                  <a:gd name="T33" fmla="*/ 9 h 315"/>
                  <a:gd name="T34" fmla="*/ 565 w 565"/>
                  <a:gd name="T35" fmla="*/ 9 h 315"/>
                  <a:gd name="T36" fmla="*/ 517 w 565"/>
                  <a:gd name="T37" fmla="*/ 9 h 315"/>
                  <a:gd name="T38" fmla="*/ 516 w 565"/>
                  <a:gd name="T39" fmla="*/ 8 h 315"/>
                  <a:gd name="T40" fmla="*/ 510 w 565"/>
                  <a:gd name="T41" fmla="*/ 8 h 315"/>
                  <a:gd name="T42" fmla="*/ 497 w 565"/>
                  <a:gd name="T43" fmla="*/ 8 h 315"/>
                  <a:gd name="T44" fmla="*/ 482 w 565"/>
                  <a:gd name="T45" fmla="*/ 8 h 315"/>
                  <a:gd name="T46" fmla="*/ 461 w 565"/>
                  <a:gd name="T47" fmla="*/ 7 h 315"/>
                  <a:gd name="T48" fmla="*/ 435 w 565"/>
                  <a:gd name="T49" fmla="*/ 7 h 315"/>
                  <a:gd name="T50" fmla="*/ 406 w 565"/>
                  <a:gd name="T51" fmla="*/ 6 h 315"/>
                  <a:gd name="T52" fmla="*/ 370 w 565"/>
                  <a:gd name="T53" fmla="*/ 5 h 315"/>
                  <a:gd name="T54" fmla="*/ 334 w 565"/>
                  <a:gd name="T55" fmla="*/ 5 h 315"/>
                  <a:gd name="T56" fmla="*/ 293 w 565"/>
                  <a:gd name="T57" fmla="*/ 4 h 315"/>
                  <a:gd name="T58" fmla="*/ 249 w 565"/>
                  <a:gd name="T59" fmla="*/ 3 h 315"/>
                  <a:gd name="T60" fmla="*/ 202 w 565"/>
                  <a:gd name="T61" fmla="*/ 3 h 315"/>
                  <a:gd name="T62" fmla="*/ 154 w 565"/>
                  <a:gd name="T63" fmla="*/ 2 h 315"/>
                  <a:gd name="T64" fmla="*/ 103 w 565"/>
                  <a:gd name="T65" fmla="*/ 1 h 315"/>
                  <a:gd name="T66" fmla="*/ 52 w 565"/>
                  <a:gd name="T67" fmla="*/ 0 h 315"/>
                  <a:gd name="T68" fmla="*/ 0 w 565"/>
                  <a:gd name="T69" fmla="*/ 0 h 315"/>
                  <a:gd name="T70" fmla="*/ 1 w 565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5" h="315">
                    <a:moveTo>
                      <a:pt x="1" y="0"/>
                    </a:moveTo>
                    <a:lnTo>
                      <a:pt x="55" y="25"/>
                    </a:lnTo>
                    <a:lnTo>
                      <a:pt x="107" y="50"/>
                    </a:lnTo>
                    <a:lnTo>
                      <a:pt x="158" y="76"/>
                    </a:lnTo>
                    <a:lnTo>
                      <a:pt x="209" y="99"/>
                    </a:lnTo>
                    <a:lnTo>
                      <a:pt x="257" y="125"/>
                    </a:lnTo>
                    <a:lnTo>
                      <a:pt x="302" y="148"/>
                    </a:lnTo>
                    <a:lnTo>
                      <a:pt x="346" y="172"/>
                    </a:lnTo>
                    <a:lnTo>
                      <a:pt x="386" y="193"/>
                    </a:lnTo>
                    <a:lnTo>
                      <a:pt x="423" y="213"/>
                    </a:lnTo>
                    <a:lnTo>
                      <a:pt x="457" y="233"/>
                    </a:lnTo>
                    <a:lnTo>
                      <a:pt x="485" y="249"/>
                    </a:lnTo>
                    <a:lnTo>
                      <a:pt x="510" y="266"/>
                    </a:lnTo>
                    <a:lnTo>
                      <a:pt x="530" y="280"/>
                    </a:lnTo>
                    <a:lnTo>
                      <a:pt x="546" y="291"/>
                    </a:lnTo>
                    <a:lnTo>
                      <a:pt x="557" y="302"/>
                    </a:lnTo>
                    <a:lnTo>
                      <a:pt x="564" y="309"/>
                    </a:lnTo>
                    <a:lnTo>
                      <a:pt x="565" y="315"/>
                    </a:lnTo>
                    <a:lnTo>
                      <a:pt x="517" y="293"/>
                    </a:lnTo>
                    <a:lnTo>
                      <a:pt x="516" y="287"/>
                    </a:lnTo>
                    <a:lnTo>
                      <a:pt x="510" y="278"/>
                    </a:lnTo>
                    <a:lnTo>
                      <a:pt x="497" y="269"/>
                    </a:lnTo>
                    <a:lnTo>
                      <a:pt x="482" y="257"/>
                    </a:lnTo>
                    <a:lnTo>
                      <a:pt x="461" y="244"/>
                    </a:lnTo>
                    <a:lnTo>
                      <a:pt x="435" y="228"/>
                    </a:lnTo>
                    <a:lnTo>
                      <a:pt x="406" y="210"/>
                    </a:lnTo>
                    <a:lnTo>
                      <a:pt x="370" y="190"/>
                    </a:lnTo>
                    <a:lnTo>
                      <a:pt x="334" y="170"/>
                    </a:lnTo>
                    <a:lnTo>
                      <a:pt x="293" y="148"/>
                    </a:lnTo>
                    <a:lnTo>
                      <a:pt x="249" y="125"/>
                    </a:lnTo>
                    <a:lnTo>
                      <a:pt x="202" y="101"/>
                    </a:lnTo>
                    <a:lnTo>
                      <a:pt x="154" y="77"/>
                    </a:lnTo>
                    <a:lnTo>
                      <a:pt x="103" y="52"/>
                    </a:lnTo>
                    <a:lnTo>
                      <a:pt x="52" y="2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2" name="Freeform 321"/>
              <p:cNvSpPr>
                <a:spLocks/>
              </p:cNvSpPr>
              <p:nvPr/>
            </p:nvSpPr>
            <p:spPr bwMode="auto">
              <a:xfrm>
                <a:off x="1198" y="1668"/>
                <a:ext cx="518" cy="144"/>
              </a:xfrm>
              <a:custGeom>
                <a:avLst/>
                <a:gdLst>
                  <a:gd name="T0" fmla="*/ 518 w 518"/>
                  <a:gd name="T1" fmla="*/ 9 h 290"/>
                  <a:gd name="T2" fmla="*/ 517 w 518"/>
                  <a:gd name="T3" fmla="*/ 8 h 290"/>
                  <a:gd name="T4" fmla="*/ 511 w 518"/>
                  <a:gd name="T5" fmla="*/ 8 h 290"/>
                  <a:gd name="T6" fmla="*/ 498 w 518"/>
                  <a:gd name="T7" fmla="*/ 8 h 290"/>
                  <a:gd name="T8" fmla="*/ 483 w 518"/>
                  <a:gd name="T9" fmla="*/ 7 h 290"/>
                  <a:gd name="T10" fmla="*/ 462 w 518"/>
                  <a:gd name="T11" fmla="*/ 7 h 290"/>
                  <a:gd name="T12" fmla="*/ 436 w 518"/>
                  <a:gd name="T13" fmla="*/ 7 h 290"/>
                  <a:gd name="T14" fmla="*/ 407 w 518"/>
                  <a:gd name="T15" fmla="*/ 6 h 290"/>
                  <a:gd name="T16" fmla="*/ 371 w 518"/>
                  <a:gd name="T17" fmla="*/ 5 h 290"/>
                  <a:gd name="T18" fmla="*/ 335 w 518"/>
                  <a:gd name="T19" fmla="*/ 5 h 290"/>
                  <a:gd name="T20" fmla="*/ 294 w 518"/>
                  <a:gd name="T21" fmla="*/ 4 h 290"/>
                  <a:gd name="T22" fmla="*/ 250 w 518"/>
                  <a:gd name="T23" fmla="*/ 3 h 290"/>
                  <a:gd name="T24" fmla="*/ 203 w 518"/>
                  <a:gd name="T25" fmla="*/ 3 h 290"/>
                  <a:gd name="T26" fmla="*/ 155 w 518"/>
                  <a:gd name="T27" fmla="*/ 2 h 290"/>
                  <a:gd name="T28" fmla="*/ 104 w 518"/>
                  <a:gd name="T29" fmla="*/ 1 h 290"/>
                  <a:gd name="T30" fmla="*/ 53 w 518"/>
                  <a:gd name="T31" fmla="*/ 0 h 290"/>
                  <a:gd name="T32" fmla="*/ 1 w 518"/>
                  <a:gd name="T33" fmla="*/ 0 h 290"/>
                  <a:gd name="T34" fmla="*/ 0 w 518"/>
                  <a:gd name="T35" fmla="*/ 0 h 290"/>
                  <a:gd name="T36" fmla="*/ 50 w 518"/>
                  <a:gd name="T37" fmla="*/ 0 h 290"/>
                  <a:gd name="T38" fmla="*/ 100 w 518"/>
                  <a:gd name="T39" fmla="*/ 1 h 290"/>
                  <a:gd name="T40" fmla="*/ 148 w 518"/>
                  <a:gd name="T41" fmla="*/ 2 h 290"/>
                  <a:gd name="T42" fmla="*/ 195 w 518"/>
                  <a:gd name="T43" fmla="*/ 3 h 290"/>
                  <a:gd name="T44" fmla="*/ 238 w 518"/>
                  <a:gd name="T45" fmla="*/ 3 h 290"/>
                  <a:gd name="T46" fmla="*/ 279 w 518"/>
                  <a:gd name="T47" fmla="*/ 4 h 290"/>
                  <a:gd name="T48" fmla="*/ 318 w 518"/>
                  <a:gd name="T49" fmla="*/ 5 h 290"/>
                  <a:gd name="T50" fmla="*/ 353 w 518"/>
                  <a:gd name="T51" fmla="*/ 5 h 290"/>
                  <a:gd name="T52" fmla="*/ 383 w 518"/>
                  <a:gd name="T53" fmla="*/ 6 h 290"/>
                  <a:gd name="T54" fmla="*/ 409 w 518"/>
                  <a:gd name="T55" fmla="*/ 6 h 290"/>
                  <a:gd name="T56" fmla="*/ 431 w 518"/>
                  <a:gd name="T57" fmla="*/ 7 h 290"/>
                  <a:gd name="T58" fmla="*/ 448 w 518"/>
                  <a:gd name="T59" fmla="*/ 7 h 290"/>
                  <a:gd name="T60" fmla="*/ 460 w 518"/>
                  <a:gd name="T61" fmla="*/ 7 h 290"/>
                  <a:gd name="T62" fmla="*/ 466 w 518"/>
                  <a:gd name="T63" fmla="*/ 8 h 290"/>
                  <a:gd name="T64" fmla="*/ 467 w 518"/>
                  <a:gd name="T65" fmla="*/ 8 h 290"/>
                  <a:gd name="T66" fmla="*/ 518 w 518"/>
                  <a:gd name="T67" fmla="*/ 9 h 2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8" h="290">
                    <a:moveTo>
                      <a:pt x="518" y="290"/>
                    </a:moveTo>
                    <a:lnTo>
                      <a:pt x="517" y="284"/>
                    </a:lnTo>
                    <a:lnTo>
                      <a:pt x="511" y="275"/>
                    </a:lnTo>
                    <a:lnTo>
                      <a:pt x="498" y="266"/>
                    </a:lnTo>
                    <a:lnTo>
                      <a:pt x="483" y="254"/>
                    </a:lnTo>
                    <a:lnTo>
                      <a:pt x="462" y="241"/>
                    </a:lnTo>
                    <a:lnTo>
                      <a:pt x="436" y="225"/>
                    </a:lnTo>
                    <a:lnTo>
                      <a:pt x="407" y="207"/>
                    </a:lnTo>
                    <a:lnTo>
                      <a:pt x="371" y="187"/>
                    </a:lnTo>
                    <a:lnTo>
                      <a:pt x="335" y="167"/>
                    </a:lnTo>
                    <a:lnTo>
                      <a:pt x="294" y="145"/>
                    </a:lnTo>
                    <a:lnTo>
                      <a:pt x="250" y="122"/>
                    </a:lnTo>
                    <a:lnTo>
                      <a:pt x="203" y="98"/>
                    </a:lnTo>
                    <a:lnTo>
                      <a:pt x="155" y="74"/>
                    </a:lnTo>
                    <a:lnTo>
                      <a:pt x="104" y="49"/>
                    </a:lnTo>
                    <a:lnTo>
                      <a:pt x="53" y="2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0" y="27"/>
                    </a:lnTo>
                    <a:lnTo>
                      <a:pt x="100" y="51"/>
                    </a:lnTo>
                    <a:lnTo>
                      <a:pt x="148" y="76"/>
                    </a:lnTo>
                    <a:lnTo>
                      <a:pt x="195" y="98"/>
                    </a:lnTo>
                    <a:lnTo>
                      <a:pt x="238" y="122"/>
                    </a:lnTo>
                    <a:lnTo>
                      <a:pt x="279" y="143"/>
                    </a:lnTo>
                    <a:lnTo>
                      <a:pt x="318" y="163"/>
                    </a:lnTo>
                    <a:lnTo>
                      <a:pt x="353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60" y="254"/>
                    </a:lnTo>
                    <a:lnTo>
                      <a:pt x="466" y="261"/>
                    </a:lnTo>
                    <a:lnTo>
                      <a:pt x="467" y="266"/>
                    </a:lnTo>
                    <a:lnTo>
                      <a:pt x="518" y="290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3" name="Freeform 322"/>
              <p:cNvSpPr>
                <a:spLocks/>
              </p:cNvSpPr>
              <p:nvPr/>
            </p:nvSpPr>
            <p:spPr bwMode="auto">
              <a:xfrm>
                <a:off x="1198" y="1669"/>
                <a:ext cx="467" cy="132"/>
              </a:xfrm>
              <a:custGeom>
                <a:avLst/>
                <a:gdLst>
                  <a:gd name="T0" fmla="*/ 0 w 467"/>
                  <a:gd name="T1" fmla="*/ 0 h 262"/>
                  <a:gd name="T2" fmla="*/ 50 w 467"/>
                  <a:gd name="T3" fmla="*/ 1 h 262"/>
                  <a:gd name="T4" fmla="*/ 100 w 467"/>
                  <a:gd name="T5" fmla="*/ 2 h 262"/>
                  <a:gd name="T6" fmla="*/ 148 w 467"/>
                  <a:gd name="T7" fmla="*/ 3 h 262"/>
                  <a:gd name="T8" fmla="*/ 195 w 467"/>
                  <a:gd name="T9" fmla="*/ 3 h 262"/>
                  <a:gd name="T10" fmla="*/ 238 w 467"/>
                  <a:gd name="T11" fmla="*/ 4 h 262"/>
                  <a:gd name="T12" fmla="*/ 279 w 467"/>
                  <a:gd name="T13" fmla="*/ 5 h 262"/>
                  <a:gd name="T14" fmla="*/ 318 w 467"/>
                  <a:gd name="T15" fmla="*/ 5 h 262"/>
                  <a:gd name="T16" fmla="*/ 353 w 467"/>
                  <a:gd name="T17" fmla="*/ 6 h 262"/>
                  <a:gd name="T18" fmla="*/ 383 w 467"/>
                  <a:gd name="T19" fmla="*/ 7 h 262"/>
                  <a:gd name="T20" fmla="*/ 409 w 467"/>
                  <a:gd name="T21" fmla="*/ 7 h 262"/>
                  <a:gd name="T22" fmla="*/ 431 w 467"/>
                  <a:gd name="T23" fmla="*/ 8 h 262"/>
                  <a:gd name="T24" fmla="*/ 448 w 467"/>
                  <a:gd name="T25" fmla="*/ 8 h 262"/>
                  <a:gd name="T26" fmla="*/ 460 w 467"/>
                  <a:gd name="T27" fmla="*/ 8 h 262"/>
                  <a:gd name="T28" fmla="*/ 466 w 467"/>
                  <a:gd name="T29" fmla="*/ 9 h 262"/>
                  <a:gd name="T30" fmla="*/ 467 w 467"/>
                  <a:gd name="T31" fmla="*/ 9 h 262"/>
                  <a:gd name="T32" fmla="*/ 414 w 467"/>
                  <a:gd name="T33" fmla="*/ 8 h 262"/>
                  <a:gd name="T34" fmla="*/ 412 w 467"/>
                  <a:gd name="T35" fmla="*/ 8 h 262"/>
                  <a:gd name="T36" fmla="*/ 407 w 467"/>
                  <a:gd name="T37" fmla="*/ 8 h 262"/>
                  <a:gd name="T38" fmla="*/ 397 w 467"/>
                  <a:gd name="T39" fmla="*/ 7 h 262"/>
                  <a:gd name="T40" fmla="*/ 381 w 467"/>
                  <a:gd name="T41" fmla="*/ 7 h 262"/>
                  <a:gd name="T42" fmla="*/ 361 w 467"/>
                  <a:gd name="T43" fmla="*/ 7 h 262"/>
                  <a:gd name="T44" fmla="*/ 339 w 467"/>
                  <a:gd name="T45" fmla="*/ 6 h 262"/>
                  <a:gd name="T46" fmla="*/ 312 w 467"/>
                  <a:gd name="T47" fmla="*/ 6 h 262"/>
                  <a:gd name="T48" fmla="*/ 281 w 467"/>
                  <a:gd name="T49" fmla="*/ 5 h 262"/>
                  <a:gd name="T50" fmla="*/ 247 w 467"/>
                  <a:gd name="T51" fmla="*/ 4 h 262"/>
                  <a:gd name="T52" fmla="*/ 210 w 467"/>
                  <a:gd name="T53" fmla="*/ 4 h 262"/>
                  <a:gd name="T54" fmla="*/ 171 w 467"/>
                  <a:gd name="T55" fmla="*/ 3 h 262"/>
                  <a:gd name="T56" fmla="*/ 130 w 467"/>
                  <a:gd name="T57" fmla="*/ 3 h 262"/>
                  <a:gd name="T58" fmla="*/ 87 w 467"/>
                  <a:gd name="T59" fmla="*/ 2 h 262"/>
                  <a:gd name="T60" fmla="*/ 43 w 467"/>
                  <a:gd name="T61" fmla="*/ 1 h 262"/>
                  <a:gd name="T62" fmla="*/ 0 w 467"/>
                  <a:gd name="T63" fmla="*/ 1 h 262"/>
                  <a:gd name="T64" fmla="*/ 0 w 467"/>
                  <a:gd name="T65" fmla="*/ 0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7" h="262">
                    <a:moveTo>
                      <a:pt x="0" y="0"/>
                    </a:moveTo>
                    <a:lnTo>
                      <a:pt x="50" y="23"/>
                    </a:lnTo>
                    <a:lnTo>
                      <a:pt x="100" y="47"/>
                    </a:lnTo>
                    <a:lnTo>
                      <a:pt x="148" y="72"/>
                    </a:lnTo>
                    <a:lnTo>
                      <a:pt x="195" y="94"/>
                    </a:lnTo>
                    <a:lnTo>
                      <a:pt x="238" y="118"/>
                    </a:lnTo>
                    <a:lnTo>
                      <a:pt x="279" y="139"/>
                    </a:lnTo>
                    <a:lnTo>
                      <a:pt x="318" y="159"/>
                    </a:lnTo>
                    <a:lnTo>
                      <a:pt x="353" y="179"/>
                    </a:lnTo>
                    <a:lnTo>
                      <a:pt x="383" y="197"/>
                    </a:lnTo>
                    <a:lnTo>
                      <a:pt x="409" y="213"/>
                    </a:lnTo>
                    <a:lnTo>
                      <a:pt x="431" y="226"/>
                    </a:lnTo>
                    <a:lnTo>
                      <a:pt x="448" y="239"/>
                    </a:lnTo>
                    <a:lnTo>
                      <a:pt x="460" y="250"/>
                    </a:lnTo>
                    <a:lnTo>
                      <a:pt x="466" y="257"/>
                    </a:lnTo>
                    <a:lnTo>
                      <a:pt x="467" y="262"/>
                    </a:lnTo>
                    <a:lnTo>
                      <a:pt x="414" y="237"/>
                    </a:lnTo>
                    <a:lnTo>
                      <a:pt x="412" y="232"/>
                    </a:lnTo>
                    <a:lnTo>
                      <a:pt x="407" y="224"/>
                    </a:lnTo>
                    <a:lnTo>
                      <a:pt x="397" y="217"/>
                    </a:lnTo>
                    <a:lnTo>
                      <a:pt x="381" y="206"/>
                    </a:lnTo>
                    <a:lnTo>
                      <a:pt x="361" y="194"/>
                    </a:lnTo>
                    <a:lnTo>
                      <a:pt x="339" y="179"/>
                    </a:lnTo>
                    <a:lnTo>
                      <a:pt x="312" y="163"/>
                    </a:lnTo>
                    <a:lnTo>
                      <a:pt x="281" y="147"/>
                    </a:lnTo>
                    <a:lnTo>
                      <a:pt x="247" y="128"/>
                    </a:lnTo>
                    <a:lnTo>
                      <a:pt x="210" y="108"/>
                    </a:lnTo>
                    <a:lnTo>
                      <a:pt x="171" y="89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3" y="2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4" name="Freeform 323"/>
              <p:cNvSpPr>
                <a:spLocks/>
              </p:cNvSpPr>
              <p:nvPr/>
            </p:nvSpPr>
            <p:spPr bwMode="auto">
              <a:xfrm>
                <a:off x="1196" y="1672"/>
                <a:ext cx="416" cy="116"/>
              </a:xfrm>
              <a:custGeom>
                <a:avLst/>
                <a:gdLst>
                  <a:gd name="T0" fmla="*/ 416 w 416"/>
                  <a:gd name="T1" fmla="*/ 8 h 232"/>
                  <a:gd name="T2" fmla="*/ 414 w 416"/>
                  <a:gd name="T3" fmla="*/ 8 h 232"/>
                  <a:gd name="T4" fmla="*/ 409 w 416"/>
                  <a:gd name="T5" fmla="*/ 7 h 232"/>
                  <a:gd name="T6" fmla="*/ 399 w 416"/>
                  <a:gd name="T7" fmla="*/ 7 h 232"/>
                  <a:gd name="T8" fmla="*/ 383 w 416"/>
                  <a:gd name="T9" fmla="*/ 7 h 232"/>
                  <a:gd name="T10" fmla="*/ 363 w 416"/>
                  <a:gd name="T11" fmla="*/ 6 h 232"/>
                  <a:gd name="T12" fmla="*/ 341 w 416"/>
                  <a:gd name="T13" fmla="*/ 6 h 232"/>
                  <a:gd name="T14" fmla="*/ 314 w 416"/>
                  <a:gd name="T15" fmla="*/ 5 h 232"/>
                  <a:gd name="T16" fmla="*/ 283 w 416"/>
                  <a:gd name="T17" fmla="*/ 5 h 232"/>
                  <a:gd name="T18" fmla="*/ 249 w 416"/>
                  <a:gd name="T19" fmla="*/ 4 h 232"/>
                  <a:gd name="T20" fmla="*/ 212 w 416"/>
                  <a:gd name="T21" fmla="*/ 4 h 232"/>
                  <a:gd name="T22" fmla="*/ 173 w 416"/>
                  <a:gd name="T23" fmla="*/ 3 h 232"/>
                  <a:gd name="T24" fmla="*/ 132 w 416"/>
                  <a:gd name="T25" fmla="*/ 2 h 232"/>
                  <a:gd name="T26" fmla="*/ 89 w 416"/>
                  <a:gd name="T27" fmla="*/ 2 h 232"/>
                  <a:gd name="T28" fmla="*/ 45 w 416"/>
                  <a:gd name="T29" fmla="*/ 1 h 232"/>
                  <a:gd name="T30" fmla="*/ 2 w 416"/>
                  <a:gd name="T31" fmla="*/ 0 h 232"/>
                  <a:gd name="T32" fmla="*/ 0 w 416"/>
                  <a:gd name="T33" fmla="*/ 1 h 232"/>
                  <a:gd name="T34" fmla="*/ 41 w 416"/>
                  <a:gd name="T35" fmla="*/ 1 h 232"/>
                  <a:gd name="T36" fmla="*/ 81 w 416"/>
                  <a:gd name="T37" fmla="*/ 2 h 232"/>
                  <a:gd name="T38" fmla="*/ 120 w 416"/>
                  <a:gd name="T39" fmla="*/ 2 h 232"/>
                  <a:gd name="T40" fmla="*/ 158 w 416"/>
                  <a:gd name="T41" fmla="*/ 3 h 232"/>
                  <a:gd name="T42" fmla="*/ 194 w 416"/>
                  <a:gd name="T43" fmla="*/ 4 h 232"/>
                  <a:gd name="T44" fmla="*/ 226 w 416"/>
                  <a:gd name="T45" fmla="*/ 4 h 232"/>
                  <a:gd name="T46" fmla="*/ 257 w 416"/>
                  <a:gd name="T47" fmla="*/ 5 h 232"/>
                  <a:gd name="T48" fmla="*/ 283 w 416"/>
                  <a:gd name="T49" fmla="*/ 5 h 232"/>
                  <a:gd name="T50" fmla="*/ 307 w 416"/>
                  <a:gd name="T51" fmla="*/ 6 h 232"/>
                  <a:gd name="T52" fmla="*/ 325 w 416"/>
                  <a:gd name="T53" fmla="*/ 6 h 232"/>
                  <a:gd name="T54" fmla="*/ 341 w 416"/>
                  <a:gd name="T55" fmla="*/ 6 h 232"/>
                  <a:gd name="T56" fmla="*/ 351 w 416"/>
                  <a:gd name="T57" fmla="*/ 7 h 232"/>
                  <a:gd name="T58" fmla="*/ 356 w 416"/>
                  <a:gd name="T59" fmla="*/ 7 h 232"/>
                  <a:gd name="T60" fmla="*/ 358 w 416"/>
                  <a:gd name="T61" fmla="*/ 7 h 232"/>
                  <a:gd name="T62" fmla="*/ 416 w 416"/>
                  <a:gd name="T63" fmla="*/ 8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6" h="232">
                    <a:moveTo>
                      <a:pt x="416" y="232"/>
                    </a:moveTo>
                    <a:lnTo>
                      <a:pt x="414" y="227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3" y="189"/>
                    </a:lnTo>
                    <a:lnTo>
                      <a:pt x="341" y="174"/>
                    </a:lnTo>
                    <a:lnTo>
                      <a:pt x="314" y="158"/>
                    </a:lnTo>
                    <a:lnTo>
                      <a:pt x="283" y="142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3" y="84"/>
                    </a:lnTo>
                    <a:lnTo>
                      <a:pt x="132" y="62"/>
                    </a:lnTo>
                    <a:lnTo>
                      <a:pt x="89" y="42"/>
                    </a:lnTo>
                    <a:lnTo>
                      <a:pt x="45" y="2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1" y="24"/>
                    </a:lnTo>
                    <a:lnTo>
                      <a:pt x="81" y="44"/>
                    </a:lnTo>
                    <a:lnTo>
                      <a:pt x="120" y="62"/>
                    </a:lnTo>
                    <a:lnTo>
                      <a:pt x="158" y="82"/>
                    </a:lnTo>
                    <a:lnTo>
                      <a:pt x="194" y="100"/>
                    </a:lnTo>
                    <a:lnTo>
                      <a:pt x="226" y="118"/>
                    </a:lnTo>
                    <a:lnTo>
                      <a:pt x="257" y="134"/>
                    </a:lnTo>
                    <a:lnTo>
                      <a:pt x="283" y="149"/>
                    </a:lnTo>
                    <a:lnTo>
                      <a:pt x="307" y="163"/>
                    </a:lnTo>
                    <a:lnTo>
                      <a:pt x="325" y="176"/>
                    </a:lnTo>
                    <a:lnTo>
                      <a:pt x="341" y="185"/>
                    </a:lnTo>
                    <a:lnTo>
                      <a:pt x="351" y="194"/>
                    </a:lnTo>
                    <a:lnTo>
                      <a:pt x="356" y="199"/>
                    </a:lnTo>
                    <a:lnTo>
                      <a:pt x="358" y="205"/>
                    </a:lnTo>
                    <a:lnTo>
                      <a:pt x="416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5" name="Freeform 324"/>
              <p:cNvSpPr>
                <a:spLocks/>
              </p:cNvSpPr>
              <p:nvPr/>
            </p:nvSpPr>
            <p:spPr bwMode="auto">
              <a:xfrm>
                <a:off x="1195" y="1674"/>
                <a:ext cx="359" cy="100"/>
              </a:xfrm>
              <a:custGeom>
                <a:avLst/>
                <a:gdLst>
                  <a:gd name="T0" fmla="*/ 1 w 359"/>
                  <a:gd name="T1" fmla="*/ 0 h 201"/>
                  <a:gd name="T2" fmla="*/ 42 w 359"/>
                  <a:gd name="T3" fmla="*/ 0 h 201"/>
                  <a:gd name="T4" fmla="*/ 82 w 359"/>
                  <a:gd name="T5" fmla="*/ 1 h 201"/>
                  <a:gd name="T6" fmla="*/ 121 w 359"/>
                  <a:gd name="T7" fmla="*/ 1 h 201"/>
                  <a:gd name="T8" fmla="*/ 159 w 359"/>
                  <a:gd name="T9" fmla="*/ 2 h 201"/>
                  <a:gd name="T10" fmla="*/ 195 w 359"/>
                  <a:gd name="T11" fmla="*/ 3 h 201"/>
                  <a:gd name="T12" fmla="*/ 227 w 359"/>
                  <a:gd name="T13" fmla="*/ 3 h 201"/>
                  <a:gd name="T14" fmla="*/ 258 w 359"/>
                  <a:gd name="T15" fmla="*/ 4 h 201"/>
                  <a:gd name="T16" fmla="*/ 284 w 359"/>
                  <a:gd name="T17" fmla="*/ 4 h 201"/>
                  <a:gd name="T18" fmla="*/ 308 w 359"/>
                  <a:gd name="T19" fmla="*/ 4 h 201"/>
                  <a:gd name="T20" fmla="*/ 326 w 359"/>
                  <a:gd name="T21" fmla="*/ 5 h 201"/>
                  <a:gd name="T22" fmla="*/ 342 w 359"/>
                  <a:gd name="T23" fmla="*/ 5 h 201"/>
                  <a:gd name="T24" fmla="*/ 352 w 359"/>
                  <a:gd name="T25" fmla="*/ 5 h 201"/>
                  <a:gd name="T26" fmla="*/ 357 w 359"/>
                  <a:gd name="T27" fmla="*/ 6 h 201"/>
                  <a:gd name="T28" fmla="*/ 359 w 359"/>
                  <a:gd name="T29" fmla="*/ 6 h 201"/>
                  <a:gd name="T30" fmla="*/ 297 w 359"/>
                  <a:gd name="T31" fmla="*/ 5 h 201"/>
                  <a:gd name="T32" fmla="*/ 295 w 359"/>
                  <a:gd name="T33" fmla="*/ 5 h 201"/>
                  <a:gd name="T34" fmla="*/ 288 w 359"/>
                  <a:gd name="T35" fmla="*/ 5 h 201"/>
                  <a:gd name="T36" fmla="*/ 277 w 359"/>
                  <a:gd name="T37" fmla="*/ 4 h 201"/>
                  <a:gd name="T38" fmla="*/ 260 w 359"/>
                  <a:gd name="T39" fmla="*/ 4 h 201"/>
                  <a:gd name="T40" fmla="*/ 239 w 359"/>
                  <a:gd name="T41" fmla="*/ 4 h 201"/>
                  <a:gd name="T42" fmla="*/ 213 w 359"/>
                  <a:gd name="T43" fmla="*/ 3 h 201"/>
                  <a:gd name="T44" fmla="*/ 183 w 359"/>
                  <a:gd name="T45" fmla="*/ 3 h 201"/>
                  <a:gd name="T46" fmla="*/ 151 w 359"/>
                  <a:gd name="T47" fmla="*/ 2 h 201"/>
                  <a:gd name="T48" fmla="*/ 116 w 359"/>
                  <a:gd name="T49" fmla="*/ 1 h 201"/>
                  <a:gd name="T50" fmla="*/ 77 w 359"/>
                  <a:gd name="T51" fmla="*/ 1 h 201"/>
                  <a:gd name="T52" fmla="*/ 39 w 359"/>
                  <a:gd name="T53" fmla="*/ 0 h 201"/>
                  <a:gd name="T54" fmla="*/ 0 w 359"/>
                  <a:gd name="T55" fmla="*/ 0 h 201"/>
                  <a:gd name="T56" fmla="*/ 1 w 359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59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2" y="40"/>
                    </a:lnTo>
                    <a:lnTo>
                      <a:pt x="121" y="58"/>
                    </a:lnTo>
                    <a:lnTo>
                      <a:pt x="159" y="78"/>
                    </a:lnTo>
                    <a:lnTo>
                      <a:pt x="195" y="96"/>
                    </a:lnTo>
                    <a:lnTo>
                      <a:pt x="227" y="114"/>
                    </a:lnTo>
                    <a:lnTo>
                      <a:pt x="258" y="130"/>
                    </a:lnTo>
                    <a:lnTo>
                      <a:pt x="284" y="145"/>
                    </a:lnTo>
                    <a:lnTo>
                      <a:pt x="308" y="159"/>
                    </a:lnTo>
                    <a:lnTo>
                      <a:pt x="326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7" y="195"/>
                    </a:lnTo>
                    <a:lnTo>
                      <a:pt x="359" y="201"/>
                    </a:lnTo>
                    <a:lnTo>
                      <a:pt x="297" y="172"/>
                    </a:lnTo>
                    <a:lnTo>
                      <a:pt x="295" y="166"/>
                    </a:lnTo>
                    <a:lnTo>
                      <a:pt x="288" y="161"/>
                    </a:lnTo>
                    <a:lnTo>
                      <a:pt x="277" y="152"/>
                    </a:lnTo>
                    <a:lnTo>
                      <a:pt x="260" y="141"/>
                    </a:lnTo>
                    <a:lnTo>
                      <a:pt x="239" y="128"/>
                    </a:lnTo>
                    <a:lnTo>
                      <a:pt x="213" y="112"/>
                    </a:lnTo>
                    <a:lnTo>
                      <a:pt x="183" y="98"/>
                    </a:lnTo>
                    <a:lnTo>
                      <a:pt x="151" y="80"/>
                    </a:lnTo>
                    <a:lnTo>
                      <a:pt x="116" y="61"/>
                    </a:lnTo>
                    <a:lnTo>
                      <a:pt x="77" y="43"/>
                    </a:lnTo>
                    <a:lnTo>
                      <a:pt x="39" y="2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6" name="Freeform 325"/>
              <p:cNvSpPr>
                <a:spLocks/>
              </p:cNvSpPr>
              <p:nvPr/>
            </p:nvSpPr>
            <p:spPr bwMode="auto">
              <a:xfrm>
                <a:off x="1193" y="1677"/>
                <a:ext cx="299" cy="83"/>
              </a:xfrm>
              <a:custGeom>
                <a:avLst/>
                <a:gdLst>
                  <a:gd name="T0" fmla="*/ 299 w 299"/>
                  <a:gd name="T1" fmla="*/ 5 h 167"/>
                  <a:gd name="T2" fmla="*/ 297 w 299"/>
                  <a:gd name="T3" fmla="*/ 5 h 167"/>
                  <a:gd name="T4" fmla="*/ 290 w 299"/>
                  <a:gd name="T5" fmla="*/ 4 h 167"/>
                  <a:gd name="T6" fmla="*/ 279 w 299"/>
                  <a:gd name="T7" fmla="*/ 4 h 167"/>
                  <a:gd name="T8" fmla="*/ 262 w 299"/>
                  <a:gd name="T9" fmla="*/ 4 h 167"/>
                  <a:gd name="T10" fmla="*/ 241 w 299"/>
                  <a:gd name="T11" fmla="*/ 3 h 167"/>
                  <a:gd name="T12" fmla="*/ 215 w 299"/>
                  <a:gd name="T13" fmla="*/ 3 h 167"/>
                  <a:gd name="T14" fmla="*/ 185 w 299"/>
                  <a:gd name="T15" fmla="*/ 2 h 167"/>
                  <a:gd name="T16" fmla="*/ 153 w 299"/>
                  <a:gd name="T17" fmla="*/ 2 h 167"/>
                  <a:gd name="T18" fmla="*/ 118 w 299"/>
                  <a:gd name="T19" fmla="*/ 1 h 167"/>
                  <a:gd name="T20" fmla="*/ 79 w 299"/>
                  <a:gd name="T21" fmla="*/ 1 h 167"/>
                  <a:gd name="T22" fmla="*/ 41 w 299"/>
                  <a:gd name="T23" fmla="*/ 0 h 167"/>
                  <a:gd name="T24" fmla="*/ 2 w 299"/>
                  <a:gd name="T25" fmla="*/ 0 h 167"/>
                  <a:gd name="T26" fmla="*/ 0 w 299"/>
                  <a:gd name="T27" fmla="*/ 0 h 167"/>
                  <a:gd name="T28" fmla="*/ 34 w 299"/>
                  <a:gd name="T29" fmla="*/ 0 h 167"/>
                  <a:gd name="T30" fmla="*/ 67 w 299"/>
                  <a:gd name="T31" fmla="*/ 1 h 167"/>
                  <a:gd name="T32" fmla="*/ 98 w 299"/>
                  <a:gd name="T33" fmla="*/ 1 h 167"/>
                  <a:gd name="T34" fmla="*/ 128 w 299"/>
                  <a:gd name="T35" fmla="*/ 2 h 167"/>
                  <a:gd name="T36" fmla="*/ 154 w 299"/>
                  <a:gd name="T37" fmla="*/ 2 h 167"/>
                  <a:gd name="T38" fmla="*/ 177 w 299"/>
                  <a:gd name="T39" fmla="*/ 3 h 167"/>
                  <a:gd name="T40" fmla="*/ 197 w 299"/>
                  <a:gd name="T41" fmla="*/ 3 h 167"/>
                  <a:gd name="T42" fmla="*/ 212 w 299"/>
                  <a:gd name="T43" fmla="*/ 3 h 167"/>
                  <a:gd name="T44" fmla="*/ 224 w 299"/>
                  <a:gd name="T45" fmla="*/ 3 h 167"/>
                  <a:gd name="T46" fmla="*/ 231 w 299"/>
                  <a:gd name="T47" fmla="*/ 4 h 167"/>
                  <a:gd name="T48" fmla="*/ 232 w 299"/>
                  <a:gd name="T49" fmla="*/ 4 h 167"/>
                  <a:gd name="T50" fmla="*/ 299 w 299"/>
                  <a:gd name="T51" fmla="*/ 5 h 1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9" h="167">
                    <a:moveTo>
                      <a:pt x="299" y="167"/>
                    </a:moveTo>
                    <a:lnTo>
                      <a:pt x="297" y="161"/>
                    </a:lnTo>
                    <a:lnTo>
                      <a:pt x="290" y="156"/>
                    </a:lnTo>
                    <a:lnTo>
                      <a:pt x="279" y="147"/>
                    </a:lnTo>
                    <a:lnTo>
                      <a:pt x="262" y="136"/>
                    </a:lnTo>
                    <a:lnTo>
                      <a:pt x="241" y="123"/>
                    </a:lnTo>
                    <a:lnTo>
                      <a:pt x="215" y="107"/>
                    </a:lnTo>
                    <a:lnTo>
                      <a:pt x="185" y="93"/>
                    </a:lnTo>
                    <a:lnTo>
                      <a:pt x="153" y="75"/>
                    </a:lnTo>
                    <a:lnTo>
                      <a:pt x="118" y="56"/>
                    </a:lnTo>
                    <a:lnTo>
                      <a:pt x="79" y="38"/>
                    </a:lnTo>
                    <a:lnTo>
                      <a:pt x="41" y="1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34" y="22"/>
                    </a:lnTo>
                    <a:lnTo>
                      <a:pt x="67" y="38"/>
                    </a:lnTo>
                    <a:lnTo>
                      <a:pt x="98" y="53"/>
                    </a:lnTo>
                    <a:lnTo>
                      <a:pt x="128" y="69"/>
                    </a:lnTo>
                    <a:lnTo>
                      <a:pt x="154" y="84"/>
                    </a:lnTo>
                    <a:lnTo>
                      <a:pt x="177" y="96"/>
                    </a:lnTo>
                    <a:lnTo>
                      <a:pt x="197" y="107"/>
                    </a:lnTo>
                    <a:lnTo>
                      <a:pt x="212" y="118"/>
                    </a:lnTo>
                    <a:lnTo>
                      <a:pt x="224" y="125"/>
                    </a:lnTo>
                    <a:lnTo>
                      <a:pt x="231" y="131"/>
                    </a:lnTo>
                    <a:lnTo>
                      <a:pt x="232" y="136"/>
                    </a:lnTo>
                    <a:lnTo>
                      <a:pt x="299" y="167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7" name="Freeform 326"/>
              <p:cNvSpPr>
                <a:spLocks/>
              </p:cNvSpPr>
              <p:nvPr/>
            </p:nvSpPr>
            <p:spPr bwMode="auto">
              <a:xfrm>
                <a:off x="1190" y="1679"/>
                <a:ext cx="235" cy="66"/>
              </a:xfrm>
              <a:custGeom>
                <a:avLst/>
                <a:gdLst>
                  <a:gd name="T0" fmla="*/ 3 w 235"/>
                  <a:gd name="T1" fmla="*/ 0 h 130"/>
                  <a:gd name="T2" fmla="*/ 37 w 235"/>
                  <a:gd name="T3" fmla="*/ 1 h 130"/>
                  <a:gd name="T4" fmla="*/ 70 w 235"/>
                  <a:gd name="T5" fmla="*/ 1 h 130"/>
                  <a:gd name="T6" fmla="*/ 101 w 235"/>
                  <a:gd name="T7" fmla="*/ 2 h 130"/>
                  <a:gd name="T8" fmla="*/ 131 w 235"/>
                  <a:gd name="T9" fmla="*/ 2 h 130"/>
                  <a:gd name="T10" fmla="*/ 157 w 235"/>
                  <a:gd name="T11" fmla="*/ 3 h 130"/>
                  <a:gd name="T12" fmla="*/ 180 w 235"/>
                  <a:gd name="T13" fmla="*/ 3 h 130"/>
                  <a:gd name="T14" fmla="*/ 200 w 235"/>
                  <a:gd name="T15" fmla="*/ 4 h 130"/>
                  <a:gd name="T16" fmla="*/ 215 w 235"/>
                  <a:gd name="T17" fmla="*/ 4 h 130"/>
                  <a:gd name="T18" fmla="*/ 227 w 235"/>
                  <a:gd name="T19" fmla="*/ 4 h 130"/>
                  <a:gd name="T20" fmla="*/ 234 w 235"/>
                  <a:gd name="T21" fmla="*/ 4 h 130"/>
                  <a:gd name="T22" fmla="*/ 235 w 235"/>
                  <a:gd name="T23" fmla="*/ 5 h 130"/>
                  <a:gd name="T24" fmla="*/ 163 w 235"/>
                  <a:gd name="T25" fmla="*/ 4 h 130"/>
                  <a:gd name="T26" fmla="*/ 160 w 235"/>
                  <a:gd name="T27" fmla="*/ 3 h 130"/>
                  <a:gd name="T28" fmla="*/ 155 w 235"/>
                  <a:gd name="T29" fmla="*/ 3 h 130"/>
                  <a:gd name="T30" fmla="*/ 142 w 235"/>
                  <a:gd name="T31" fmla="*/ 3 h 130"/>
                  <a:gd name="T32" fmla="*/ 126 w 235"/>
                  <a:gd name="T33" fmla="*/ 3 h 130"/>
                  <a:gd name="T34" fmla="*/ 106 w 235"/>
                  <a:gd name="T35" fmla="*/ 2 h 130"/>
                  <a:gd name="T36" fmla="*/ 84 w 235"/>
                  <a:gd name="T37" fmla="*/ 2 h 130"/>
                  <a:gd name="T38" fmla="*/ 57 w 235"/>
                  <a:gd name="T39" fmla="*/ 1 h 130"/>
                  <a:gd name="T40" fmla="*/ 30 w 235"/>
                  <a:gd name="T41" fmla="*/ 1 h 130"/>
                  <a:gd name="T42" fmla="*/ 0 w 235"/>
                  <a:gd name="T43" fmla="*/ 1 h 130"/>
                  <a:gd name="T44" fmla="*/ 3 w 235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5" h="130">
                    <a:moveTo>
                      <a:pt x="3" y="0"/>
                    </a:moveTo>
                    <a:lnTo>
                      <a:pt x="37" y="16"/>
                    </a:lnTo>
                    <a:lnTo>
                      <a:pt x="70" y="32"/>
                    </a:lnTo>
                    <a:lnTo>
                      <a:pt x="101" y="47"/>
                    </a:lnTo>
                    <a:lnTo>
                      <a:pt x="131" y="63"/>
                    </a:lnTo>
                    <a:lnTo>
                      <a:pt x="157" y="78"/>
                    </a:lnTo>
                    <a:lnTo>
                      <a:pt x="180" y="90"/>
                    </a:lnTo>
                    <a:lnTo>
                      <a:pt x="200" y="101"/>
                    </a:lnTo>
                    <a:lnTo>
                      <a:pt x="215" y="112"/>
                    </a:lnTo>
                    <a:lnTo>
                      <a:pt x="227" y="119"/>
                    </a:lnTo>
                    <a:lnTo>
                      <a:pt x="234" y="125"/>
                    </a:lnTo>
                    <a:lnTo>
                      <a:pt x="235" y="130"/>
                    </a:lnTo>
                    <a:lnTo>
                      <a:pt x="163" y="96"/>
                    </a:lnTo>
                    <a:lnTo>
                      <a:pt x="160" y="92"/>
                    </a:lnTo>
                    <a:lnTo>
                      <a:pt x="155" y="87"/>
                    </a:lnTo>
                    <a:lnTo>
                      <a:pt x="142" y="79"/>
                    </a:lnTo>
                    <a:lnTo>
                      <a:pt x="126" y="69"/>
                    </a:lnTo>
                    <a:lnTo>
                      <a:pt x="106" y="58"/>
                    </a:lnTo>
                    <a:lnTo>
                      <a:pt x="84" y="45"/>
                    </a:lnTo>
                    <a:lnTo>
                      <a:pt x="57" y="32"/>
                    </a:lnTo>
                    <a:lnTo>
                      <a:pt x="30" y="2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478" name="Freeform 327"/>
              <p:cNvSpPr>
                <a:spLocks/>
              </p:cNvSpPr>
              <p:nvPr/>
            </p:nvSpPr>
            <p:spPr bwMode="auto">
              <a:xfrm>
                <a:off x="1189" y="1682"/>
                <a:ext cx="164" cy="45"/>
              </a:xfrm>
              <a:custGeom>
                <a:avLst/>
                <a:gdLst>
                  <a:gd name="T0" fmla="*/ 164 w 164"/>
                  <a:gd name="T1" fmla="*/ 2 h 91"/>
                  <a:gd name="T2" fmla="*/ 161 w 164"/>
                  <a:gd name="T3" fmla="*/ 2 h 91"/>
                  <a:gd name="T4" fmla="*/ 156 w 164"/>
                  <a:gd name="T5" fmla="*/ 2 h 91"/>
                  <a:gd name="T6" fmla="*/ 143 w 164"/>
                  <a:gd name="T7" fmla="*/ 2 h 91"/>
                  <a:gd name="T8" fmla="*/ 127 w 164"/>
                  <a:gd name="T9" fmla="*/ 2 h 91"/>
                  <a:gd name="T10" fmla="*/ 107 w 164"/>
                  <a:gd name="T11" fmla="*/ 1 h 91"/>
                  <a:gd name="T12" fmla="*/ 85 w 164"/>
                  <a:gd name="T13" fmla="*/ 1 h 91"/>
                  <a:gd name="T14" fmla="*/ 58 w 164"/>
                  <a:gd name="T15" fmla="*/ 0 h 91"/>
                  <a:gd name="T16" fmla="*/ 31 w 164"/>
                  <a:gd name="T17" fmla="*/ 0 h 91"/>
                  <a:gd name="T18" fmla="*/ 1 w 164"/>
                  <a:gd name="T19" fmla="*/ 0 h 91"/>
                  <a:gd name="T20" fmla="*/ 0 w 164"/>
                  <a:gd name="T21" fmla="*/ 0 h 91"/>
                  <a:gd name="T22" fmla="*/ 20 w 164"/>
                  <a:gd name="T23" fmla="*/ 0 h 91"/>
                  <a:gd name="T24" fmla="*/ 38 w 164"/>
                  <a:gd name="T25" fmla="*/ 0 h 91"/>
                  <a:gd name="T26" fmla="*/ 54 w 164"/>
                  <a:gd name="T27" fmla="*/ 1 h 91"/>
                  <a:gd name="T28" fmla="*/ 68 w 164"/>
                  <a:gd name="T29" fmla="*/ 1 h 91"/>
                  <a:gd name="T30" fmla="*/ 78 w 164"/>
                  <a:gd name="T31" fmla="*/ 1 h 91"/>
                  <a:gd name="T32" fmla="*/ 83 w 164"/>
                  <a:gd name="T33" fmla="*/ 1 h 91"/>
                  <a:gd name="T34" fmla="*/ 85 w 164"/>
                  <a:gd name="T35" fmla="*/ 1 h 91"/>
                  <a:gd name="T36" fmla="*/ 164 w 164"/>
                  <a:gd name="T37" fmla="*/ 2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1">
                    <a:moveTo>
                      <a:pt x="164" y="91"/>
                    </a:moveTo>
                    <a:lnTo>
                      <a:pt x="161" y="87"/>
                    </a:lnTo>
                    <a:lnTo>
                      <a:pt x="156" y="82"/>
                    </a:lnTo>
                    <a:lnTo>
                      <a:pt x="143" y="74"/>
                    </a:lnTo>
                    <a:lnTo>
                      <a:pt x="127" y="64"/>
                    </a:lnTo>
                    <a:lnTo>
                      <a:pt x="107" y="53"/>
                    </a:lnTo>
                    <a:lnTo>
                      <a:pt x="85" y="40"/>
                    </a:lnTo>
                    <a:lnTo>
                      <a:pt x="58" y="27"/>
                    </a:lnTo>
                    <a:lnTo>
                      <a:pt x="31" y="15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20" y="17"/>
                    </a:lnTo>
                    <a:lnTo>
                      <a:pt x="38" y="26"/>
                    </a:lnTo>
                    <a:lnTo>
                      <a:pt x="54" y="33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3" y="51"/>
                    </a:lnTo>
                    <a:lnTo>
                      <a:pt x="85" y="55"/>
                    </a:lnTo>
                    <a:lnTo>
                      <a:pt x="164" y="91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04331" name="Group 328"/>
            <p:cNvGrpSpPr>
              <a:grpSpLocks/>
            </p:cNvGrpSpPr>
            <p:nvPr/>
          </p:nvGrpSpPr>
          <p:grpSpPr bwMode="auto">
            <a:xfrm>
              <a:off x="1188" y="1378"/>
              <a:ext cx="1180" cy="543"/>
              <a:chOff x="1188" y="1378"/>
              <a:chExt cx="1180" cy="543"/>
            </a:xfrm>
          </p:grpSpPr>
          <p:sp>
            <p:nvSpPr>
              <p:cNvPr id="605079" name="Freeform 329"/>
              <p:cNvSpPr>
                <a:spLocks/>
              </p:cNvSpPr>
              <p:nvPr/>
            </p:nvSpPr>
            <p:spPr bwMode="auto">
              <a:xfrm>
                <a:off x="1188" y="1686"/>
                <a:ext cx="86" cy="23"/>
              </a:xfrm>
              <a:custGeom>
                <a:avLst/>
                <a:gdLst>
                  <a:gd name="T0" fmla="*/ 1 w 86"/>
                  <a:gd name="T1" fmla="*/ 0 h 48"/>
                  <a:gd name="T2" fmla="*/ 21 w 86"/>
                  <a:gd name="T3" fmla="*/ 0 h 48"/>
                  <a:gd name="T4" fmla="*/ 39 w 86"/>
                  <a:gd name="T5" fmla="*/ 0 h 48"/>
                  <a:gd name="T6" fmla="*/ 55 w 86"/>
                  <a:gd name="T7" fmla="*/ 0 h 48"/>
                  <a:gd name="T8" fmla="*/ 69 w 86"/>
                  <a:gd name="T9" fmla="*/ 1 h 48"/>
                  <a:gd name="T10" fmla="*/ 79 w 86"/>
                  <a:gd name="T11" fmla="*/ 1 h 48"/>
                  <a:gd name="T12" fmla="*/ 84 w 86"/>
                  <a:gd name="T13" fmla="*/ 1 h 48"/>
                  <a:gd name="T14" fmla="*/ 86 w 86"/>
                  <a:gd name="T15" fmla="*/ 1 h 48"/>
                  <a:gd name="T16" fmla="*/ 1 w 86"/>
                  <a:gd name="T17" fmla="*/ 0 h 48"/>
                  <a:gd name="T18" fmla="*/ 0 w 86"/>
                  <a:gd name="T19" fmla="*/ 0 h 48"/>
                  <a:gd name="T20" fmla="*/ 1 w 86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6" h="48">
                    <a:moveTo>
                      <a:pt x="1" y="0"/>
                    </a:moveTo>
                    <a:lnTo>
                      <a:pt x="21" y="10"/>
                    </a:lnTo>
                    <a:lnTo>
                      <a:pt x="39" y="19"/>
                    </a:lnTo>
                    <a:lnTo>
                      <a:pt x="55" y="26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4" y="44"/>
                    </a:lnTo>
                    <a:lnTo>
                      <a:pt x="86" y="4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0" name="Freeform 330"/>
              <p:cNvSpPr>
                <a:spLocks/>
              </p:cNvSpPr>
              <p:nvPr/>
            </p:nvSpPr>
            <p:spPr bwMode="auto">
              <a:xfrm>
                <a:off x="1188" y="1688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1" name="Freeform 331"/>
              <p:cNvSpPr>
                <a:spLocks/>
              </p:cNvSpPr>
              <p:nvPr/>
            </p:nvSpPr>
            <p:spPr bwMode="auto">
              <a:xfrm>
                <a:off x="1188" y="1650"/>
                <a:ext cx="1017" cy="271"/>
              </a:xfrm>
              <a:custGeom>
                <a:avLst/>
                <a:gdLst>
                  <a:gd name="T0" fmla="*/ 996 w 1017"/>
                  <a:gd name="T1" fmla="*/ 16 h 543"/>
                  <a:gd name="T2" fmla="*/ 0 w 1017"/>
                  <a:gd name="T3" fmla="*/ 2 h 543"/>
                  <a:gd name="T4" fmla="*/ 22 w 1017"/>
                  <a:gd name="T5" fmla="*/ 0 h 543"/>
                  <a:gd name="T6" fmla="*/ 1017 w 1017"/>
                  <a:gd name="T7" fmla="*/ 14 h 543"/>
                  <a:gd name="T8" fmla="*/ 996 w 1017"/>
                  <a:gd name="T9" fmla="*/ 16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7" h="543">
                    <a:moveTo>
                      <a:pt x="996" y="543"/>
                    </a:moveTo>
                    <a:lnTo>
                      <a:pt x="0" y="78"/>
                    </a:lnTo>
                    <a:lnTo>
                      <a:pt x="22" y="0"/>
                    </a:lnTo>
                    <a:lnTo>
                      <a:pt x="1017" y="463"/>
                    </a:lnTo>
                    <a:lnTo>
                      <a:pt x="996" y="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2" name="Freeform 332"/>
              <p:cNvSpPr>
                <a:spLocks/>
              </p:cNvSpPr>
              <p:nvPr/>
            </p:nvSpPr>
            <p:spPr bwMode="auto">
              <a:xfrm>
                <a:off x="1209" y="1650"/>
                <a:ext cx="996" cy="271"/>
              </a:xfrm>
              <a:custGeom>
                <a:avLst/>
                <a:gdLst>
                  <a:gd name="T0" fmla="*/ 975 w 996"/>
                  <a:gd name="T1" fmla="*/ 16 h 543"/>
                  <a:gd name="T2" fmla="*/ 996 w 996"/>
                  <a:gd name="T3" fmla="*/ 14 h 543"/>
                  <a:gd name="T4" fmla="*/ 1 w 996"/>
                  <a:gd name="T5" fmla="*/ 0 h 543"/>
                  <a:gd name="T6" fmla="*/ 0 w 996"/>
                  <a:gd name="T7" fmla="*/ 0 h 543"/>
                  <a:gd name="T8" fmla="*/ 69 w 996"/>
                  <a:gd name="T9" fmla="*/ 1 h 543"/>
                  <a:gd name="T10" fmla="*/ 138 w 996"/>
                  <a:gd name="T11" fmla="*/ 2 h 543"/>
                  <a:gd name="T12" fmla="*/ 206 w 996"/>
                  <a:gd name="T13" fmla="*/ 3 h 543"/>
                  <a:gd name="T14" fmla="*/ 274 w 996"/>
                  <a:gd name="T15" fmla="*/ 4 h 543"/>
                  <a:gd name="T16" fmla="*/ 339 w 996"/>
                  <a:gd name="T17" fmla="*/ 5 h 543"/>
                  <a:gd name="T18" fmla="*/ 403 w 996"/>
                  <a:gd name="T19" fmla="*/ 6 h 543"/>
                  <a:gd name="T20" fmla="*/ 463 w 996"/>
                  <a:gd name="T21" fmla="*/ 7 h 543"/>
                  <a:gd name="T22" fmla="*/ 523 w 996"/>
                  <a:gd name="T23" fmla="*/ 8 h 543"/>
                  <a:gd name="T24" fmla="*/ 579 w 996"/>
                  <a:gd name="T25" fmla="*/ 9 h 543"/>
                  <a:gd name="T26" fmla="*/ 632 w 996"/>
                  <a:gd name="T27" fmla="*/ 9 h 543"/>
                  <a:gd name="T28" fmla="*/ 681 w 996"/>
                  <a:gd name="T29" fmla="*/ 10 h 543"/>
                  <a:gd name="T30" fmla="*/ 728 w 996"/>
                  <a:gd name="T31" fmla="*/ 11 h 543"/>
                  <a:gd name="T32" fmla="*/ 770 w 996"/>
                  <a:gd name="T33" fmla="*/ 12 h 543"/>
                  <a:gd name="T34" fmla="*/ 808 w 996"/>
                  <a:gd name="T35" fmla="*/ 13 h 543"/>
                  <a:gd name="T36" fmla="*/ 842 w 996"/>
                  <a:gd name="T37" fmla="*/ 13 h 543"/>
                  <a:gd name="T38" fmla="*/ 872 w 996"/>
                  <a:gd name="T39" fmla="*/ 14 h 543"/>
                  <a:gd name="T40" fmla="*/ 897 w 996"/>
                  <a:gd name="T41" fmla="*/ 14 h 543"/>
                  <a:gd name="T42" fmla="*/ 919 w 996"/>
                  <a:gd name="T43" fmla="*/ 15 h 543"/>
                  <a:gd name="T44" fmla="*/ 934 w 996"/>
                  <a:gd name="T45" fmla="*/ 15 h 543"/>
                  <a:gd name="T46" fmla="*/ 944 w 996"/>
                  <a:gd name="T47" fmla="*/ 16 h 543"/>
                  <a:gd name="T48" fmla="*/ 950 w 996"/>
                  <a:gd name="T49" fmla="*/ 16 h 543"/>
                  <a:gd name="T50" fmla="*/ 951 w 996"/>
                  <a:gd name="T51" fmla="*/ 16 h 543"/>
                  <a:gd name="T52" fmla="*/ 975 w 996"/>
                  <a:gd name="T53" fmla="*/ 16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5" y="543"/>
                    </a:moveTo>
                    <a:lnTo>
                      <a:pt x="996" y="46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8" y="67"/>
                    </a:lnTo>
                    <a:lnTo>
                      <a:pt x="206" y="100"/>
                    </a:lnTo>
                    <a:lnTo>
                      <a:pt x="274" y="132"/>
                    </a:lnTo>
                    <a:lnTo>
                      <a:pt x="339" y="165"/>
                    </a:lnTo>
                    <a:lnTo>
                      <a:pt x="403" y="197"/>
                    </a:lnTo>
                    <a:lnTo>
                      <a:pt x="463" y="228"/>
                    </a:lnTo>
                    <a:lnTo>
                      <a:pt x="523" y="259"/>
                    </a:lnTo>
                    <a:lnTo>
                      <a:pt x="579" y="288"/>
                    </a:lnTo>
                    <a:lnTo>
                      <a:pt x="632" y="317"/>
                    </a:lnTo>
                    <a:lnTo>
                      <a:pt x="681" y="344"/>
                    </a:lnTo>
                    <a:lnTo>
                      <a:pt x="728" y="371"/>
                    </a:lnTo>
                    <a:lnTo>
                      <a:pt x="770" y="395"/>
                    </a:lnTo>
                    <a:lnTo>
                      <a:pt x="808" y="418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7" y="476"/>
                    </a:lnTo>
                    <a:lnTo>
                      <a:pt x="919" y="492"/>
                    </a:lnTo>
                    <a:lnTo>
                      <a:pt x="934" y="505"/>
                    </a:lnTo>
                    <a:lnTo>
                      <a:pt x="944" y="516"/>
                    </a:lnTo>
                    <a:lnTo>
                      <a:pt x="950" y="525"/>
                    </a:lnTo>
                    <a:lnTo>
                      <a:pt x="951" y="532"/>
                    </a:lnTo>
                    <a:lnTo>
                      <a:pt x="975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3" name="Freeform 333"/>
              <p:cNvSpPr>
                <a:spLocks/>
              </p:cNvSpPr>
              <p:nvPr/>
            </p:nvSpPr>
            <p:spPr bwMode="auto">
              <a:xfrm>
                <a:off x="1209" y="1650"/>
                <a:ext cx="951" cy="266"/>
              </a:xfrm>
              <a:custGeom>
                <a:avLst/>
                <a:gdLst>
                  <a:gd name="T0" fmla="*/ 0 w 951"/>
                  <a:gd name="T1" fmla="*/ 0 h 530"/>
                  <a:gd name="T2" fmla="*/ 69 w 951"/>
                  <a:gd name="T3" fmla="*/ 1 h 530"/>
                  <a:gd name="T4" fmla="*/ 138 w 951"/>
                  <a:gd name="T5" fmla="*/ 3 h 530"/>
                  <a:gd name="T6" fmla="*/ 206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3 w 951"/>
                  <a:gd name="T13" fmla="*/ 7 h 530"/>
                  <a:gd name="T14" fmla="*/ 463 w 951"/>
                  <a:gd name="T15" fmla="*/ 8 h 530"/>
                  <a:gd name="T16" fmla="*/ 523 w 951"/>
                  <a:gd name="T17" fmla="*/ 9 h 530"/>
                  <a:gd name="T18" fmla="*/ 579 w 951"/>
                  <a:gd name="T19" fmla="*/ 9 h 530"/>
                  <a:gd name="T20" fmla="*/ 632 w 951"/>
                  <a:gd name="T21" fmla="*/ 10 h 530"/>
                  <a:gd name="T22" fmla="*/ 681 w 951"/>
                  <a:gd name="T23" fmla="*/ 11 h 530"/>
                  <a:gd name="T24" fmla="*/ 728 w 951"/>
                  <a:gd name="T25" fmla="*/ 12 h 530"/>
                  <a:gd name="T26" fmla="*/ 770 w 951"/>
                  <a:gd name="T27" fmla="*/ 13 h 530"/>
                  <a:gd name="T28" fmla="*/ 808 w 951"/>
                  <a:gd name="T29" fmla="*/ 14 h 530"/>
                  <a:gd name="T30" fmla="*/ 842 w 951"/>
                  <a:gd name="T31" fmla="*/ 14 h 530"/>
                  <a:gd name="T32" fmla="*/ 872 w 951"/>
                  <a:gd name="T33" fmla="*/ 15 h 530"/>
                  <a:gd name="T34" fmla="*/ 897 w 951"/>
                  <a:gd name="T35" fmla="*/ 15 h 530"/>
                  <a:gd name="T36" fmla="*/ 919 w 951"/>
                  <a:gd name="T37" fmla="*/ 16 h 530"/>
                  <a:gd name="T38" fmla="*/ 934 w 951"/>
                  <a:gd name="T39" fmla="*/ 16 h 530"/>
                  <a:gd name="T40" fmla="*/ 944 w 951"/>
                  <a:gd name="T41" fmla="*/ 17 h 530"/>
                  <a:gd name="T42" fmla="*/ 950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6 w 951"/>
                  <a:gd name="T49" fmla="*/ 17 h 530"/>
                  <a:gd name="T50" fmla="*/ 920 w 951"/>
                  <a:gd name="T51" fmla="*/ 16 h 530"/>
                  <a:gd name="T52" fmla="*/ 907 w 951"/>
                  <a:gd name="T53" fmla="*/ 16 h 530"/>
                  <a:gd name="T54" fmla="*/ 890 w 951"/>
                  <a:gd name="T55" fmla="*/ 15 h 530"/>
                  <a:gd name="T56" fmla="*/ 869 w 951"/>
                  <a:gd name="T57" fmla="*/ 15 h 530"/>
                  <a:gd name="T58" fmla="*/ 842 w 951"/>
                  <a:gd name="T59" fmla="*/ 14 h 530"/>
                  <a:gd name="T60" fmla="*/ 810 w 951"/>
                  <a:gd name="T61" fmla="*/ 14 h 530"/>
                  <a:gd name="T62" fmla="*/ 774 w 951"/>
                  <a:gd name="T63" fmla="*/ 13 h 530"/>
                  <a:gd name="T64" fmla="*/ 733 w 951"/>
                  <a:gd name="T65" fmla="*/ 12 h 530"/>
                  <a:gd name="T66" fmla="*/ 688 w 951"/>
                  <a:gd name="T67" fmla="*/ 11 h 530"/>
                  <a:gd name="T68" fmla="*/ 639 w 951"/>
                  <a:gd name="T69" fmla="*/ 11 h 530"/>
                  <a:gd name="T70" fmla="*/ 586 w 951"/>
                  <a:gd name="T71" fmla="*/ 10 h 530"/>
                  <a:gd name="T72" fmla="*/ 530 w 951"/>
                  <a:gd name="T73" fmla="*/ 9 h 530"/>
                  <a:gd name="T74" fmla="*/ 471 w 951"/>
                  <a:gd name="T75" fmla="*/ 8 h 530"/>
                  <a:gd name="T76" fmla="*/ 410 w 951"/>
                  <a:gd name="T77" fmla="*/ 7 h 530"/>
                  <a:gd name="T78" fmla="*/ 345 w 951"/>
                  <a:gd name="T79" fmla="*/ 6 h 530"/>
                  <a:gd name="T80" fmla="*/ 278 w 951"/>
                  <a:gd name="T81" fmla="*/ 5 h 530"/>
                  <a:gd name="T82" fmla="*/ 210 w 951"/>
                  <a:gd name="T83" fmla="*/ 4 h 530"/>
                  <a:gd name="T84" fmla="*/ 141 w 951"/>
                  <a:gd name="T85" fmla="*/ 3 h 530"/>
                  <a:gd name="T86" fmla="*/ 71 w 951"/>
                  <a:gd name="T87" fmla="*/ 2 h 530"/>
                  <a:gd name="T88" fmla="*/ 0 w 951"/>
                  <a:gd name="T89" fmla="*/ 1 h 530"/>
                  <a:gd name="T90" fmla="*/ 0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0" y="0"/>
                    </a:moveTo>
                    <a:lnTo>
                      <a:pt x="69" y="32"/>
                    </a:lnTo>
                    <a:lnTo>
                      <a:pt x="138" y="65"/>
                    </a:lnTo>
                    <a:lnTo>
                      <a:pt x="206" y="98"/>
                    </a:lnTo>
                    <a:lnTo>
                      <a:pt x="274" y="130"/>
                    </a:lnTo>
                    <a:lnTo>
                      <a:pt x="339" y="163"/>
                    </a:lnTo>
                    <a:lnTo>
                      <a:pt x="403" y="195"/>
                    </a:lnTo>
                    <a:lnTo>
                      <a:pt x="463" y="226"/>
                    </a:lnTo>
                    <a:lnTo>
                      <a:pt x="523" y="257"/>
                    </a:lnTo>
                    <a:lnTo>
                      <a:pt x="579" y="286"/>
                    </a:lnTo>
                    <a:lnTo>
                      <a:pt x="632" y="315"/>
                    </a:lnTo>
                    <a:lnTo>
                      <a:pt x="681" y="342"/>
                    </a:lnTo>
                    <a:lnTo>
                      <a:pt x="728" y="369"/>
                    </a:lnTo>
                    <a:lnTo>
                      <a:pt x="770" y="393"/>
                    </a:lnTo>
                    <a:lnTo>
                      <a:pt x="808" y="416"/>
                    </a:lnTo>
                    <a:lnTo>
                      <a:pt x="842" y="438"/>
                    </a:lnTo>
                    <a:lnTo>
                      <a:pt x="872" y="458"/>
                    </a:lnTo>
                    <a:lnTo>
                      <a:pt x="897" y="474"/>
                    </a:lnTo>
                    <a:lnTo>
                      <a:pt x="919" y="490"/>
                    </a:lnTo>
                    <a:lnTo>
                      <a:pt x="934" y="503"/>
                    </a:lnTo>
                    <a:lnTo>
                      <a:pt x="944" y="514"/>
                    </a:lnTo>
                    <a:lnTo>
                      <a:pt x="950" y="523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6" y="512"/>
                    </a:lnTo>
                    <a:lnTo>
                      <a:pt x="920" y="503"/>
                    </a:lnTo>
                    <a:lnTo>
                      <a:pt x="907" y="490"/>
                    </a:lnTo>
                    <a:lnTo>
                      <a:pt x="890" y="476"/>
                    </a:lnTo>
                    <a:lnTo>
                      <a:pt x="869" y="461"/>
                    </a:lnTo>
                    <a:lnTo>
                      <a:pt x="842" y="442"/>
                    </a:lnTo>
                    <a:lnTo>
                      <a:pt x="810" y="422"/>
                    </a:lnTo>
                    <a:lnTo>
                      <a:pt x="774" y="400"/>
                    </a:lnTo>
                    <a:lnTo>
                      <a:pt x="733" y="375"/>
                    </a:lnTo>
                    <a:lnTo>
                      <a:pt x="688" y="349"/>
                    </a:lnTo>
                    <a:lnTo>
                      <a:pt x="639" y="322"/>
                    </a:lnTo>
                    <a:lnTo>
                      <a:pt x="586" y="293"/>
                    </a:lnTo>
                    <a:lnTo>
                      <a:pt x="530" y="264"/>
                    </a:lnTo>
                    <a:lnTo>
                      <a:pt x="471" y="233"/>
                    </a:lnTo>
                    <a:lnTo>
                      <a:pt x="410" y="201"/>
                    </a:lnTo>
                    <a:lnTo>
                      <a:pt x="345" y="168"/>
                    </a:lnTo>
                    <a:lnTo>
                      <a:pt x="278" y="136"/>
                    </a:lnTo>
                    <a:lnTo>
                      <a:pt x="210" y="101"/>
                    </a:lnTo>
                    <a:lnTo>
                      <a:pt x="141" y="69"/>
                    </a:lnTo>
                    <a:lnTo>
                      <a:pt x="71" y="3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4" name="Freeform 334"/>
              <p:cNvSpPr>
                <a:spLocks/>
              </p:cNvSpPr>
              <p:nvPr/>
            </p:nvSpPr>
            <p:spPr bwMode="auto">
              <a:xfrm>
                <a:off x="1209" y="1651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6 w 927"/>
                  <a:gd name="T3" fmla="*/ 16 h 517"/>
                  <a:gd name="T4" fmla="*/ 920 w 927"/>
                  <a:gd name="T5" fmla="*/ 16 h 517"/>
                  <a:gd name="T6" fmla="*/ 907 w 927"/>
                  <a:gd name="T7" fmla="*/ 16 h 517"/>
                  <a:gd name="T8" fmla="*/ 890 w 927"/>
                  <a:gd name="T9" fmla="*/ 15 h 517"/>
                  <a:gd name="T10" fmla="*/ 869 w 927"/>
                  <a:gd name="T11" fmla="*/ 15 h 517"/>
                  <a:gd name="T12" fmla="*/ 842 w 927"/>
                  <a:gd name="T13" fmla="*/ 14 h 517"/>
                  <a:gd name="T14" fmla="*/ 810 w 927"/>
                  <a:gd name="T15" fmla="*/ 14 h 517"/>
                  <a:gd name="T16" fmla="*/ 774 w 927"/>
                  <a:gd name="T17" fmla="*/ 13 h 517"/>
                  <a:gd name="T18" fmla="*/ 733 w 927"/>
                  <a:gd name="T19" fmla="*/ 12 h 517"/>
                  <a:gd name="T20" fmla="*/ 688 w 927"/>
                  <a:gd name="T21" fmla="*/ 11 h 517"/>
                  <a:gd name="T22" fmla="*/ 639 w 927"/>
                  <a:gd name="T23" fmla="*/ 10 h 517"/>
                  <a:gd name="T24" fmla="*/ 586 w 927"/>
                  <a:gd name="T25" fmla="*/ 10 h 517"/>
                  <a:gd name="T26" fmla="*/ 530 w 927"/>
                  <a:gd name="T27" fmla="*/ 9 h 517"/>
                  <a:gd name="T28" fmla="*/ 471 w 927"/>
                  <a:gd name="T29" fmla="*/ 8 h 517"/>
                  <a:gd name="T30" fmla="*/ 410 w 927"/>
                  <a:gd name="T31" fmla="*/ 7 h 517"/>
                  <a:gd name="T32" fmla="*/ 345 w 927"/>
                  <a:gd name="T33" fmla="*/ 6 h 517"/>
                  <a:gd name="T34" fmla="*/ 278 w 927"/>
                  <a:gd name="T35" fmla="*/ 5 h 517"/>
                  <a:gd name="T36" fmla="*/ 210 w 927"/>
                  <a:gd name="T37" fmla="*/ 4 h 517"/>
                  <a:gd name="T38" fmla="*/ 141 w 927"/>
                  <a:gd name="T39" fmla="*/ 3 h 517"/>
                  <a:gd name="T40" fmla="*/ 71 w 927"/>
                  <a:gd name="T41" fmla="*/ 1 h 517"/>
                  <a:gd name="T42" fmla="*/ 0 w 927"/>
                  <a:gd name="T43" fmla="*/ 0 h 517"/>
                  <a:gd name="T44" fmla="*/ 0 w 927"/>
                  <a:gd name="T45" fmla="*/ 1 h 517"/>
                  <a:gd name="T46" fmla="*/ 68 w 927"/>
                  <a:gd name="T47" fmla="*/ 2 h 517"/>
                  <a:gd name="T48" fmla="*/ 137 w 927"/>
                  <a:gd name="T49" fmla="*/ 3 h 517"/>
                  <a:gd name="T50" fmla="*/ 203 w 927"/>
                  <a:gd name="T51" fmla="*/ 4 h 517"/>
                  <a:gd name="T52" fmla="*/ 270 w 927"/>
                  <a:gd name="T53" fmla="*/ 5 h 517"/>
                  <a:gd name="T54" fmla="*/ 335 w 927"/>
                  <a:gd name="T55" fmla="*/ 6 h 517"/>
                  <a:gd name="T56" fmla="*/ 397 w 927"/>
                  <a:gd name="T57" fmla="*/ 7 h 517"/>
                  <a:gd name="T58" fmla="*/ 458 w 927"/>
                  <a:gd name="T59" fmla="*/ 8 h 517"/>
                  <a:gd name="T60" fmla="*/ 516 w 927"/>
                  <a:gd name="T61" fmla="*/ 9 h 517"/>
                  <a:gd name="T62" fmla="*/ 569 w 927"/>
                  <a:gd name="T63" fmla="*/ 9 h 517"/>
                  <a:gd name="T64" fmla="*/ 622 w 927"/>
                  <a:gd name="T65" fmla="*/ 10 h 517"/>
                  <a:gd name="T66" fmla="*/ 668 w 927"/>
                  <a:gd name="T67" fmla="*/ 11 h 517"/>
                  <a:gd name="T68" fmla="*/ 712 w 927"/>
                  <a:gd name="T69" fmla="*/ 12 h 517"/>
                  <a:gd name="T70" fmla="*/ 753 w 927"/>
                  <a:gd name="T71" fmla="*/ 13 h 517"/>
                  <a:gd name="T72" fmla="*/ 789 w 927"/>
                  <a:gd name="T73" fmla="*/ 13 h 517"/>
                  <a:gd name="T74" fmla="*/ 818 w 927"/>
                  <a:gd name="T75" fmla="*/ 14 h 517"/>
                  <a:gd name="T76" fmla="*/ 845 w 927"/>
                  <a:gd name="T77" fmla="*/ 15 h 517"/>
                  <a:gd name="T78" fmla="*/ 866 w 927"/>
                  <a:gd name="T79" fmla="*/ 15 h 517"/>
                  <a:gd name="T80" fmla="*/ 883 w 927"/>
                  <a:gd name="T81" fmla="*/ 15 h 517"/>
                  <a:gd name="T82" fmla="*/ 895 w 927"/>
                  <a:gd name="T83" fmla="*/ 16 h 517"/>
                  <a:gd name="T84" fmla="*/ 900 w 927"/>
                  <a:gd name="T85" fmla="*/ 16 h 517"/>
                  <a:gd name="T86" fmla="*/ 902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6" y="510"/>
                    </a:lnTo>
                    <a:lnTo>
                      <a:pt x="920" y="501"/>
                    </a:lnTo>
                    <a:lnTo>
                      <a:pt x="907" y="488"/>
                    </a:lnTo>
                    <a:lnTo>
                      <a:pt x="890" y="474"/>
                    </a:lnTo>
                    <a:lnTo>
                      <a:pt x="869" y="459"/>
                    </a:lnTo>
                    <a:lnTo>
                      <a:pt x="842" y="440"/>
                    </a:lnTo>
                    <a:lnTo>
                      <a:pt x="810" y="420"/>
                    </a:lnTo>
                    <a:lnTo>
                      <a:pt x="774" y="398"/>
                    </a:lnTo>
                    <a:lnTo>
                      <a:pt x="733" y="373"/>
                    </a:lnTo>
                    <a:lnTo>
                      <a:pt x="688" y="347"/>
                    </a:lnTo>
                    <a:lnTo>
                      <a:pt x="639" y="320"/>
                    </a:lnTo>
                    <a:lnTo>
                      <a:pt x="586" y="291"/>
                    </a:lnTo>
                    <a:lnTo>
                      <a:pt x="530" y="262"/>
                    </a:lnTo>
                    <a:lnTo>
                      <a:pt x="471" y="231"/>
                    </a:lnTo>
                    <a:lnTo>
                      <a:pt x="410" y="199"/>
                    </a:lnTo>
                    <a:lnTo>
                      <a:pt x="345" y="166"/>
                    </a:lnTo>
                    <a:lnTo>
                      <a:pt x="278" y="134"/>
                    </a:lnTo>
                    <a:lnTo>
                      <a:pt x="210" y="99"/>
                    </a:lnTo>
                    <a:lnTo>
                      <a:pt x="141" y="67"/>
                    </a:lnTo>
                    <a:lnTo>
                      <a:pt x="71" y="3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8" y="34"/>
                    </a:lnTo>
                    <a:lnTo>
                      <a:pt x="137" y="67"/>
                    </a:lnTo>
                    <a:lnTo>
                      <a:pt x="203" y="99"/>
                    </a:lnTo>
                    <a:lnTo>
                      <a:pt x="270" y="132"/>
                    </a:lnTo>
                    <a:lnTo>
                      <a:pt x="335" y="164"/>
                    </a:lnTo>
                    <a:lnTo>
                      <a:pt x="397" y="195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69" y="286"/>
                    </a:lnTo>
                    <a:lnTo>
                      <a:pt x="622" y="313"/>
                    </a:lnTo>
                    <a:lnTo>
                      <a:pt x="668" y="340"/>
                    </a:lnTo>
                    <a:lnTo>
                      <a:pt x="712" y="365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18" y="431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8"/>
                    </a:lnTo>
                    <a:lnTo>
                      <a:pt x="895" y="488"/>
                    </a:lnTo>
                    <a:lnTo>
                      <a:pt x="900" y="498"/>
                    </a:lnTo>
                    <a:lnTo>
                      <a:pt x="902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5" name="Freeform 335"/>
              <p:cNvSpPr>
                <a:spLocks/>
              </p:cNvSpPr>
              <p:nvPr/>
            </p:nvSpPr>
            <p:spPr bwMode="auto">
              <a:xfrm>
                <a:off x="1207" y="1652"/>
                <a:ext cx="904" cy="252"/>
              </a:xfrm>
              <a:custGeom>
                <a:avLst/>
                <a:gdLst>
                  <a:gd name="T0" fmla="*/ 2 w 904"/>
                  <a:gd name="T1" fmla="*/ 0 h 504"/>
                  <a:gd name="T2" fmla="*/ 70 w 904"/>
                  <a:gd name="T3" fmla="*/ 2 h 504"/>
                  <a:gd name="T4" fmla="*/ 139 w 904"/>
                  <a:gd name="T5" fmla="*/ 3 h 504"/>
                  <a:gd name="T6" fmla="*/ 205 w 904"/>
                  <a:gd name="T7" fmla="*/ 4 h 504"/>
                  <a:gd name="T8" fmla="*/ 272 w 904"/>
                  <a:gd name="T9" fmla="*/ 5 h 504"/>
                  <a:gd name="T10" fmla="*/ 337 w 904"/>
                  <a:gd name="T11" fmla="*/ 6 h 504"/>
                  <a:gd name="T12" fmla="*/ 399 w 904"/>
                  <a:gd name="T13" fmla="*/ 7 h 504"/>
                  <a:gd name="T14" fmla="*/ 460 w 904"/>
                  <a:gd name="T15" fmla="*/ 8 h 504"/>
                  <a:gd name="T16" fmla="*/ 518 w 904"/>
                  <a:gd name="T17" fmla="*/ 8 h 504"/>
                  <a:gd name="T18" fmla="*/ 571 w 904"/>
                  <a:gd name="T19" fmla="*/ 9 h 504"/>
                  <a:gd name="T20" fmla="*/ 624 w 904"/>
                  <a:gd name="T21" fmla="*/ 10 h 504"/>
                  <a:gd name="T22" fmla="*/ 670 w 904"/>
                  <a:gd name="T23" fmla="*/ 11 h 504"/>
                  <a:gd name="T24" fmla="*/ 714 w 904"/>
                  <a:gd name="T25" fmla="*/ 12 h 504"/>
                  <a:gd name="T26" fmla="*/ 755 w 904"/>
                  <a:gd name="T27" fmla="*/ 13 h 504"/>
                  <a:gd name="T28" fmla="*/ 791 w 904"/>
                  <a:gd name="T29" fmla="*/ 13 h 504"/>
                  <a:gd name="T30" fmla="*/ 820 w 904"/>
                  <a:gd name="T31" fmla="*/ 14 h 504"/>
                  <a:gd name="T32" fmla="*/ 847 w 904"/>
                  <a:gd name="T33" fmla="*/ 14 h 504"/>
                  <a:gd name="T34" fmla="*/ 868 w 904"/>
                  <a:gd name="T35" fmla="*/ 15 h 504"/>
                  <a:gd name="T36" fmla="*/ 885 w 904"/>
                  <a:gd name="T37" fmla="*/ 15 h 504"/>
                  <a:gd name="T38" fmla="*/ 897 w 904"/>
                  <a:gd name="T39" fmla="*/ 16 h 504"/>
                  <a:gd name="T40" fmla="*/ 902 w 904"/>
                  <a:gd name="T41" fmla="*/ 16 h 504"/>
                  <a:gd name="T42" fmla="*/ 904 w 904"/>
                  <a:gd name="T43" fmla="*/ 16 h 504"/>
                  <a:gd name="T44" fmla="*/ 877 w 904"/>
                  <a:gd name="T45" fmla="*/ 16 h 504"/>
                  <a:gd name="T46" fmla="*/ 875 w 904"/>
                  <a:gd name="T47" fmla="*/ 16 h 504"/>
                  <a:gd name="T48" fmla="*/ 870 w 904"/>
                  <a:gd name="T49" fmla="*/ 15 h 504"/>
                  <a:gd name="T50" fmla="*/ 858 w 904"/>
                  <a:gd name="T51" fmla="*/ 15 h 504"/>
                  <a:gd name="T52" fmla="*/ 843 w 904"/>
                  <a:gd name="T53" fmla="*/ 15 h 504"/>
                  <a:gd name="T54" fmla="*/ 822 w 904"/>
                  <a:gd name="T55" fmla="*/ 14 h 504"/>
                  <a:gd name="T56" fmla="*/ 796 w 904"/>
                  <a:gd name="T57" fmla="*/ 14 h 504"/>
                  <a:gd name="T58" fmla="*/ 767 w 904"/>
                  <a:gd name="T59" fmla="*/ 13 h 504"/>
                  <a:gd name="T60" fmla="*/ 733 w 904"/>
                  <a:gd name="T61" fmla="*/ 12 h 504"/>
                  <a:gd name="T62" fmla="*/ 693 w 904"/>
                  <a:gd name="T63" fmla="*/ 12 h 504"/>
                  <a:gd name="T64" fmla="*/ 651 w 904"/>
                  <a:gd name="T65" fmla="*/ 11 h 504"/>
                  <a:gd name="T66" fmla="*/ 604 w 904"/>
                  <a:gd name="T67" fmla="*/ 10 h 504"/>
                  <a:gd name="T68" fmla="*/ 555 w 904"/>
                  <a:gd name="T69" fmla="*/ 9 h 504"/>
                  <a:gd name="T70" fmla="*/ 502 w 904"/>
                  <a:gd name="T71" fmla="*/ 8 h 504"/>
                  <a:gd name="T72" fmla="*/ 446 w 904"/>
                  <a:gd name="T73" fmla="*/ 7 h 504"/>
                  <a:gd name="T74" fmla="*/ 388 w 904"/>
                  <a:gd name="T75" fmla="*/ 6 h 504"/>
                  <a:gd name="T76" fmla="*/ 327 w 904"/>
                  <a:gd name="T77" fmla="*/ 5 h 504"/>
                  <a:gd name="T78" fmla="*/ 263 w 904"/>
                  <a:gd name="T79" fmla="*/ 5 h 504"/>
                  <a:gd name="T80" fmla="*/ 200 w 904"/>
                  <a:gd name="T81" fmla="*/ 3 h 504"/>
                  <a:gd name="T82" fmla="*/ 133 w 904"/>
                  <a:gd name="T83" fmla="*/ 3 h 504"/>
                  <a:gd name="T84" fmla="*/ 67 w 904"/>
                  <a:gd name="T85" fmla="*/ 2 h 504"/>
                  <a:gd name="T86" fmla="*/ 0 w 904"/>
                  <a:gd name="T87" fmla="*/ 1 h 504"/>
                  <a:gd name="T88" fmla="*/ 2 w 904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4" h="504">
                    <a:moveTo>
                      <a:pt x="2" y="0"/>
                    </a:moveTo>
                    <a:lnTo>
                      <a:pt x="70" y="33"/>
                    </a:lnTo>
                    <a:lnTo>
                      <a:pt x="139" y="66"/>
                    </a:lnTo>
                    <a:lnTo>
                      <a:pt x="205" y="98"/>
                    </a:lnTo>
                    <a:lnTo>
                      <a:pt x="272" y="131"/>
                    </a:lnTo>
                    <a:lnTo>
                      <a:pt x="337" y="163"/>
                    </a:lnTo>
                    <a:lnTo>
                      <a:pt x="399" y="194"/>
                    </a:lnTo>
                    <a:lnTo>
                      <a:pt x="460" y="225"/>
                    </a:lnTo>
                    <a:lnTo>
                      <a:pt x="518" y="256"/>
                    </a:lnTo>
                    <a:lnTo>
                      <a:pt x="571" y="285"/>
                    </a:lnTo>
                    <a:lnTo>
                      <a:pt x="624" y="312"/>
                    </a:lnTo>
                    <a:lnTo>
                      <a:pt x="670" y="339"/>
                    </a:lnTo>
                    <a:lnTo>
                      <a:pt x="714" y="364"/>
                    </a:lnTo>
                    <a:lnTo>
                      <a:pt x="755" y="388"/>
                    </a:lnTo>
                    <a:lnTo>
                      <a:pt x="791" y="410"/>
                    </a:lnTo>
                    <a:lnTo>
                      <a:pt x="820" y="430"/>
                    </a:lnTo>
                    <a:lnTo>
                      <a:pt x="847" y="448"/>
                    </a:lnTo>
                    <a:lnTo>
                      <a:pt x="868" y="464"/>
                    </a:lnTo>
                    <a:lnTo>
                      <a:pt x="885" y="477"/>
                    </a:lnTo>
                    <a:lnTo>
                      <a:pt x="897" y="487"/>
                    </a:lnTo>
                    <a:lnTo>
                      <a:pt x="902" y="497"/>
                    </a:lnTo>
                    <a:lnTo>
                      <a:pt x="904" y="504"/>
                    </a:lnTo>
                    <a:lnTo>
                      <a:pt x="877" y="491"/>
                    </a:lnTo>
                    <a:lnTo>
                      <a:pt x="875" y="484"/>
                    </a:lnTo>
                    <a:lnTo>
                      <a:pt x="870" y="477"/>
                    </a:lnTo>
                    <a:lnTo>
                      <a:pt x="858" y="466"/>
                    </a:lnTo>
                    <a:lnTo>
                      <a:pt x="843" y="451"/>
                    </a:lnTo>
                    <a:lnTo>
                      <a:pt x="822" y="437"/>
                    </a:lnTo>
                    <a:lnTo>
                      <a:pt x="796" y="419"/>
                    </a:lnTo>
                    <a:lnTo>
                      <a:pt x="767" y="401"/>
                    </a:lnTo>
                    <a:lnTo>
                      <a:pt x="733" y="379"/>
                    </a:lnTo>
                    <a:lnTo>
                      <a:pt x="693" y="355"/>
                    </a:lnTo>
                    <a:lnTo>
                      <a:pt x="651" y="332"/>
                    </a:lnTo>
                    <a:lnTo>
                      <a:pt x="604" y="306"/>
                    </a:lnTo>
                    <a:lnTo>
                      <a:pt x="555" y="279"/>
                    </a:lnTo>
                    <a:lnTo>
                      <a:pt x="502" y="250"/>
                    </a:lnTo>
                    <a:lnTo>
                      <a:pt x="446" y="221"/>
                    </a:lnTo>
                    <a:lnTo>
                      <a:pt x="388" y="191"/>
                    </a:lnTo>
                    <a:lnTo>
                      <a:pt x="327" y="160"/>
                    </a:lnTo>
                    <a:lnTo>
                      <a:pt x="263" y="129"/>
                    </a:lnTo>
                    <a:lnTo>
                      <a:pt x="200" y="96"/>
                    </a:lnTo>
                    <a:lnTo>
                      <a:pt x="133" y="66"/>
                    </a:lnTo>
                    <a:lnTo>
                      <a:pt x="67" y="3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6" name="Freeform 336"/>
              <p:cNvSpPr>
                <a:spLocks/>
              </p:cNvSpPr>
              <p:nvPr/>
            </p:nvSpPr>
            <p:spPr bwMode="auto">
              <a:xfrm>
                <a:off x="1207" y="1653"/>
                <a:ext cx="877" cy="245"/>
              </a:xfrm>
              <a:custGeom>
                <a:avLst/>
                <a:gdLst>
                  <a:gd name="T0" fmla="*/ 877 w 877"/>
                  <a:gd name="T1" fmla="*/ 16 h 489"/>
                  <a:gd name="T2" fmla="*/ 875 w 877"/>
                  <a:gd name="T3" fmla="*/ 16 h 489"/>
                  <a:gd name="T4" fmla="*/ 870 w 877"/>
                  <a:gd name="T5" fmla="*/ 15 h 489"/>
                  <a:gd name="T6" fmla="*/ 858 w 877"/>
                  <a:gd name="T7" fmla="*/ 15 h 489"/>
                  <a:gd name="T8" fmla="*/ 843 w 877"/>
                  <a:gd name="T9" fmla="*/ 15 h 489"/>
                  <a:gd name="T10" fmla="*/ 822 w 877"/>
                  <a:gd name="T11" fmla="*/ 14 h 489"/>
                  <a:gd name="T12" fmla="*/ 796 w 877"/>
                  <a:gd name="T13" fmla="*/ 14 h 489"/>
                  <a:gd name="T14" fmla="*/ 767 w 877"/>
                  <a:gd name="T15" fmla="*/ 13 h 489"/>
                  <a:gd name="T16" fmla="*/ 733 w 877"/>
                  <a:gd name="T17" fmla="*/ 12 h 489"/>
                  <a:gd name="T18" fmla="*/ 693 w 877"/>
                  <a:gd name="T19" fmla="*/ 12 h 489"/>
                  <a:gd name="T20" fmla="*/ 651 w 877"/>
                  <a:gd name="T21" fmla="*/ 11 h 489"/>
                  <a:gd name="T22" fmla="*/ 604 w 877"/>
                  <a:gd name="T23" fmla="*/ 10 h 489"/>
                  <a:gd name="T24" fmla="*/ 555 w 877"/>
                  <a:gd name="T25" fmla="*/ 9 h 489"/>
                  <a:gd name="T26" fmla="*/ 502 w 877"/>
                  <a:gd name="T27" fmla="*/ 8 h 489"/>
                  <a:gd name="T28" fmla="*/ 446 w 877"/>
                  <a:gd name="T29" fmla="*/ 7 h 489"/>
                  <a:gd name="T30" fmla="*/ 388 w 877"/>
                  <a:gd name="T31" fmla="*/ 6 h 489"/>
                  <a:gd name="T32" fmla="*/ 327 w 877"/>
                  <a:gd name="T33" fmla="*/ 5 h 489"/>
                  <a:gd name="T34" fmla="*/ 263 w 877"/>
                  <a:gd name="T35" fmla="*/ 4 h 489"/>
                  <a:gd name="T36" fmla="*/ 200 w 877"/>
                  <a:gd name="T37" fmla="*/ 3 h 489"/>
                  <a:gd name="T38" fmla="*/ 133 w 877"/>
                  <a:gd name="T39" fmla="*/ 2 h 489"/>
                  <a:gd name="T40" fmla="*/ 67 w 877"/>
                  <a:gd name="T41" fmla="*/ 1 h 489"/>
                  <a:gd name="T42" fmla="*/ 0 w 877"/>
                  <a:gd name="T43" fmla="*/ 0 h 489"/>
                  <a:gd name="T44" fmla="*/ 0 w 877"/>
                  <a:gd name="T45" fmla="*/ 1 h 489"/>
                  <a:gd name="T46" fmla="*/ 64 w 877"/>
                  <a:gd name="T47" fmla="*/ 2 h 489"/>
                  <a:gd name="T48" fmla="*/ 129 w 877"/>
                  <a:gd name="T49" fmla="*/ 2 h 489"/>
                  <a:gd name="T50" fmla="*/ 193 w 877"/>
                  <a:gd name="T51" fmla="*/ 3 h 489"/>
                  <a:gd name="T52" fmla="*/ 255 w 877"/>
                  <a:gd name="T53" fmla="*/ 4 h 489"/>
                  <a:gd name="T54" fmla="*/ 316 w 877"/>
                  <a:gd name="T55" fmla="*/ 5 h 489"/>
                  <a:gd name="T56" fmla="*/ 375 w 877"/>
                  <a:gd name="T57" fmla="*/ 6 h 489"/>
                  <a:gd name="T58" fmla="*/ 432 w 877"/>
                  <a:gd name="T59" fmla="*/ 7 h 489"/>
                  <a:gd name="T60" fmla="*/ 485 w 877"/>
                  <a:gd name="T61" fmla="*/ 8 h 489"/>
                  <a:gd name="T62" fmla="*/ 536 w 877"/>
                  <a:gd name="T63" fmla="*/ 9 h 489"/>
                  <a:gd name="T64" fmla="*/ 584 w 877"/>
                  <a:gd name="T65" fmla="*/ 10 h 489"/>
                  <a:gd name="T66" fmla="*/ 629 w 877"/>
                  <a:gd name="T67" fmla="*/ 11 h 489"/>
                  <a:gd name="T68" fmla="*/ 670 w 877"/>
                  <a:gd name="T69" fmla="*/ 11 h 489"/>
                  <a:gd name="T70" fmla="*/ 709 w 877"/>
                  <a:gd name="T71" fmla="*/ 12 h 489"/>
                  <a:gd name="T72" fmla="*/ 741 w 877"/>
                  <a:gd name="T73" fmla="*/ 13 h 489"/>
                  <a:gd name="T74" fmla="*/ 771 w 877"/>
                  <a:gd name="T75" fmla="*/ 13 h 489"/>
                  <a:gd name="T76" fmla="*/ 795 w 877"/>
                  <a:gd name="T77" fmla="*/ 14 h 489"/>
                  <a:gd name="T78" fmla="*/ 815 w 877"/>
                  <a:gd name="T79" fmla="*/ 14 h 489"/>
                  <a:gd name="T80" fmla="*/ 830 w 877"/>
                  <a:gd name="T81" fmla="*/ 15 h 489"/>
                  <a:gd name="T82" fmla="*/ 841 w 877"/>
                  <a:gd name="T83" fmla="*/ 15 h 489"/>
                  <a:gd name="T84" fmla="*/ 847 w 877"/>
                  <a:gd name="T85" fmla="*/ 15 h 489"/>
                  <a:gd name="T86" fmla="*/ 849 w 877"/>
                  <a:gd name="T87" fmla="*/ 15 h 489"/>
                  <a:gd name="T88" fmla="*/ 877 w 877"/>
                  <a:gd name="T89" fmla="*/ 16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7" h="489">
                    <a:moveTo>
                      <a:pt x="877" y="489"/>
                    </a:moveTo>
                    <a:lnTo>
                      <a:pt x="875" y="482"/>
                    </a:lnTo>
                    <a:lnTo>
                      <a:pt x="870" y="475"/>
                    </a:lnTo>
                    <a:lnTo>
                      <a:pt x="858" y="464"/>
                    </a:lnTo>
                    <a:lnTo>
                      <a:pt x="843" y="449"/>
                    </a:lnTo>
                    <a:lnTo>
                      <a:pt x="822" y="435"/>
                    </a:lnTo>
                    <a:lnTo>
                      <a:pt x="796" y="417"/>
                    </a:lnTo>
                    <a:lnTo>
                      <a:pt x="767" y="399"/>
                    </a:lnTo>
                    <a:lnTo>
                      <a:pt x="733" y="377"/>
                    </a:lnTo>
                    <a:lnTo>
                      <a:pt x="693" y="353"/>
                    </a:lnTo>
                    <a:lnTo>
                      <a:pt x="651" y="330"/>
                    </a:lnTo>
                    <a:lnTo>
                      <a:pt x="604" y="304"/>
                    </a:lnTo>
                    <a:lnTo>
                      <a:pt x="555" y="277"/>
                    </a:lnTo>
                    <a:lnTo>
                      <a:pt x="502" y="248"/>
                    </a:lnTo>
                    <a:lnTo>
                      <a:pt x="446" y="219"/>
                    </a:lnTo>
                    <a:lnTo>
                      <a:pt x="388" y="189"/>
                    </a:lnTo>
                    <a:lnTo>
                      <a:pt x="327" y="158"/>
                    </a:lnTo>
                    <a:lnTo>
                      <a:pt x="263" y="127"/>
                    </a:lnTo>
                    <a:lnTo>
                      <a:pt x="200" y="94"/>
                    </a:lnTo>
                    <a:lnTo>
                      <a:pt x="133" y="64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4" y="33"/>
                    </a:lnTo>
                    <a:lnTo>
                      <a:pt x="129" y="64"/>
                    </a:lnTo>
                    <a:lnTo>
                      <a:pt x="193" y="94"/>
                    </a:lnTo>
                    <a:lnTo>
                      <a:pt x="255" y="125"/>
                    </a:lnTo>
                    <a:lnTo>
                      <a:pt x="316" y="156"/>
                    </a:lnTo>
                    <a:lnTo>
                      <a:pt x="375" y="185"/>
                    </a:lnTo>
                    <a:lnTo>
                      <a:pt x="432" y="214"/>
                    </a:lnTo>
                    <a:lnTo>
                      <a:pt x="485" y="243"/>
                    </a:lnTo>
                    <a:lnTo>
                      <a:pt x="536" y="270"/>
                    </a:lnTo>
                    <a:lnTo>
                      <a:pt x="584" y="295"/>
                    </a:lnTo>
                    <a:lnTo>
                      <a:pt x="629" y="321"/>
                    </a:lnTo>
                    <a:lnTo>
                      <a:pt x="670" y="344"/>
                    </a:lnTo>
                    <a:lnTo>
                      <a:pt x="709" y="368"/>
                    </a:lnTo>
                    <a:lnTo>
                      <a:pt x="741" y="388"/>
                    </a:lnTo>
                    <a:lnTo>
                      <a:pt x="771" y="406"/>
                    </a:lnTo>
                    <a:lnTo>
                      <a:pt x="795" y="422"/>
                    </a:lnTo>
                    <a:lnTo>
                      <a:pt x="815" y="438"/>
                    </a:lnTo>
                    <a:lnTo>
                      <a:pt x="830" y="451"/>
                    </a:lnTo>
                    <a:lnTo>
                      <a:pt x="841" y="462"/>
                    </a:lnTo>
                    <a:lnTo>
                      <a:pt x="847" y="469"/>
                    </a:lnTo>
                    <a:lnTo>
                      <a:pt x="849" y="476"/>
                    </a:lnTo>
                    <a:lnTo>
                      <a:pt x="877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7" name="Freeform 337"/>
              <p:cNvSpPr>
                <a:spLocks/>
              </p:cNvSpPr>
              <p:nvPr/>
            </p:nvSpPr>
            <p:spPr bwMode="auto">
              <a:xfrm>
                <a:off x="1206" y="1654"/>
                <a:ext cx="850" cy="237"/>
              </a:xfrm>
              <a:custGeom>
                <a:avLst/>
                <a:gdLst>
                  <a:gd name="T0" fmla="*/ 1 w 850"/>
                  <a:gd name="T1" fmla="*/ 0 h 474"/>
                  <a:gd name="T2" fmla="*/ 65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7 w 850"/>
                  <a:gd name="T19" fmla="*/ 9 h 474"/>
                  <a:gd name="T20" fmla="*/ 585 w 850"/>
                  <a:gd name="T21" fmla="*/ 10 h 474"/>
                  <a:gd name="T22" fmla="*/ 630 w 850"/>
                  <a:gd name="T23" fmla="*/ 10 h 474"/>
                  <a:gd name="T24" fmla="*/ 671 w 850"/>
                  <a:gd name="T25" fmla="*/ 11 h 474"/>
                  <a:gd name="T26" fmla="*/ 710 w 850"/>
                  <a:gd name="T27" fmla="*/ 12 h 474"/>
                  <a:gd name="T28" fmla="*/ 742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6 w 850"/>
                  <a:gd name="T35" fmla="*/ 14 h 474"/>
                  <a:gd name="T36" fmla="*/ 831 w 850"/>
                  <a:gd name="T37" fmla="*/ 15 h 474"/>
                  <a:gd name="T38" fmla="*/ 842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8 w 850"/>
                  <a:gd name="T47" fmla="*/ 15 h 474"/>
                  <a:gd name="T48" fmla="*/ 811 w 850"/>
                  <a:gd name="T49" fmla="*/ 14 h 474"/>
                  <a:gd name="T50" fmla="*/ 800 w 850"/>
                  <a:gd name="T51" fmla="*/ 14 h 474"/>
                  <a:gd name="T52" fmla="*/ 784 w 850"/>
                  <a:gd name="T53" fmla="*/ 14 h 474"/>
                  <a:gd name="T54" fmla="*/ 763 w 850"/>
                  <a:gd name="T55" fmla="*/ 13 h 474"/>
                  <a:gd name="T56" fmla="*/ 736 w 850"/>
                  <a:gd name="T57" fmla="*/ 13 h 474"/>
                  <a:gd name="T58" fmla="*/ 705 w 850"/>
                  <a:gd name="T59" fmla="*/ 12 h 474"/>
                  <a:gd name="T60" fmla="*/ 670 w 850"/>
                  <a:gd name="T61" fmla="*/ 11 h 474"/>
                  <a:gd name="T62" fmla="*/ 630 w 850"/>
                  <a:gd name="T63" fmla="*/ 11 h 474"/>
                  <a:gd name="T64" fmla="*/ 587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5 w 850"/>
                  <a:gd name="T71" fmla="*/ 7 h 474"/>
                  <a:gd name="T72" fmla="*/ 379 w 850"/>
                  <a:gd name="T73" fmla="*/ 6 h 474"/>
                  <a:gd name="T74" fmla="*/ 319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1 w 850"/>
                  <a:gd name="T81" fmla="*/ 3 h 474"/>
                  <a:gd name="T82" fmla="*/ 66 w 850"/>
                  <a:gd name="T83" fmla="*/ 2 h 474"/>
                  <a:gd name="T84" fmla="*/ 0 w 850"/>
                  <a:gd name="T85" fmla="*/ 1 h 474"/>
                  <a:gd name="T86" fmla="*/ 1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1" y="0"/>
                    </a:moveTo>
                    <a:lnTo>
                      <a:pt x="65" y="31"/>
                    </a:lnTo>
                    <a:lnTo>
                      <a:pt x="130" y="62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4"/>
                    </a:lnTo>
                    <a:lnTo>
                      <a:pt x="376" y="183"/>
                    </a:lnTo>
                    <a:lnTo>
                      <a:pt x="433" y="212"/>
                    </a:lnTo>
                    <a:lnTo>
                      <a:pt x="486" y="241"/>
                    </a:lnTo>
                    <a:lnTo>
                      <a:pt x="537" y="268"/>
                    </a:lnTo>
                    <a:lnTo>
                      <a:pt x="585" y="293"/>
                    </a:lnTo>
                    <a:lnTo>
                      <a:pt x="630" y="319"/>
                    </a:lnTo>
                    <a:lnTo>
                      <a:pt x="671" y="342"/>
                    </a:lnTo>
                    <a:lnTo>
                      <a:pt x="710" y="366"/>
                    </a:lnTo>
                    <a:lnTo>
                      <a:pt x="742" y="386"/>
                    </a:lnTo>
                    <a:lnTo>
                      <a:pt x="772" y="404"/>
                    </a:lnTo>
                    <a:lnTo>
                      <a:pt x="796" y="420"/>
                    </a:lnTo>
                    <a:lnTo>
                      <a:pt x="816" y="436"/>
                    </a:lnTo>
                    <a:lnTo>
                      <a:pt x="831" y="449"/>
                    </a:lnTo>
                    <a:lnTo>
                      <a:pt x="842" y="460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60"/>
                    </a:lnTo>
                    <a:lnTo>
                      <a:pt x="818" y="454"/>
                    </a:lnTo>
                    <a:lnTo>
                      <a:pt x="811" y="445"/>
                    </a:lnTo>
                    <a:lnTo>
                      <a:pt x="800" y="435"/>
                    </a:lnTo>
                    <a:lnTo>
                      <a:pt x="784" y="420"/>
                    </a:lnTo>
                    <a:lnTo>
                      <a:pt x="763" y="406"/>
                    </a:lnTo>
                    <a:lnTo>
                      <a:pt x="736" y="388"/>
                    </a:lnTo>
                    <a:lnTo>
                      <a:pt x="705" y="368"/>
                    </a:lnTo>
                    <a:lnTo>
                      <a:pt x="670" y="346"/>
                    </a:lnTo>
                    <a:lnTo>
                      <a:pt x="630" y="324"/>
                    </a:lnTo>
                    <a:lnTo>
                      <a:pt x="587" y="299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5" y="217"/>
                    </a:lnTo>
                    <a:lnTo>
                      <a:pt x="379" y="188"/>
                    </a:lnTo>
                    <a:lnTo>
                      <a:pt x="319" y="158"/>
                    </a:lnTo>
                    <a:lnTo>
                      <a:pt x="259" y="127"/>
                    </a:lnTo>
                    <a:lnTo>
                      <a:pt x="195" y="96"/>
                    </a:lnTo>
                    <a:lnTo>
                      <a:pt x="131" y="65"/>
                    </a:lnTo>
                    <a:lnTo>
                      <a:pt x="66" y="35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8" name="Freeform 338"/>
              <p:cNvSpPr>
                <a:spLocks/>
              </p:cNvSpPr>
              <p:nvPr/>
            </p:nvSpPr>
            <p:spPr bwMode="auto">
              <a:xfrm>
                <a:off x="1206" y="1656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8 w 820"/>
                  <a:gd name="T3" fmla="*/ 15 h 456"/>
                  <a:gd name="T4" fmla="*/ 811 w 820"/>
                  <a:gd name="T5" fmla="*/ 14 h 456"/>
                  <a:gd name="T6" fmla="*/ 800 w 820"/>
                  <a:gd name="T7" fmla="*/ 14 h 456"/>
                  <a:gd name="T8" fmla="*/ 784 w 820"/>
                  <a:gd name="T9" fmla="*/ 13 h 456"/>
                  <a:gd name="T10" fmla="*/ 763 w 820"/>
                  <a:gd name="T11" fmla="*/ 13 h 456"/>
                  <a:gd name="T12" fmla="*/ 736 w 820"/>
                  <a:gd name="T13" fmla="*/ 12 h 456"/>
                  <a:gd name="T14" fmla="*/ 705 w 820"/>
                  <a:gd name="T15" fmla="*/ 12 h 456"/>
                  <a:gd name="T16" fmla="*/ 670 w 820"/>
                  <a:gd name="T17" fmla="*/ 11 h 456"/>
                  <a:gd name="T18" fmla="*/ 630 w 820"/>
                  <a:gd name="T19" fmla="*/ 10 h 456"/>
                  <a:gd name="T20" fmla="*/ 587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5 w 820"/>
                  <a:gd name="T27" fmla="*/ 7 h 456"/>
                  <a:gd name="T28" fmla="*/ 379 w 820"/>
                  <a:gd name="T29" fmla="*/ 6 h 456"/>
                  <a:gd name="T30" fmla="*/ 319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1 w 820"/>
                  <a:gd name="T37" fmla="*/ 2 h 456"/>
                  <a:gd name="T38" fmla="*/ 66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2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7 w 820"/>
                  <a:gd name="T51" fmla="*/ 4 h 456"/>
                  <a:gd name="T52" fmla="*/ 307 w 820"/>
                  <a:gd name="T53" fmla="*/ 5 h 456"/>
                  <a:gd name="T54" fmla="*/ 363 w 820"/>
                  <a:gd name="T55" fmla="*/ 6 h 456"/>
                  <a:gd name="T56" fmla="*/ 418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4 w 820"/>
                  <a:gd name="T63" fmla="*/ 9 h 456"/>
                  <a:gd name="T64" fmla="*/ 606 w 820"/>
                  <a:gd name="T65" fmla="*/ 10 h 456"/>
                  <a:gd name="T66" fmla="*/ 645 w 820"/>
                  <a:gd name="T67" fmla="*/ 11 h 456"/>
                  <a:gd name="T68" fmla="*/ 678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3 w 820"/>
                  <a:gd name="T75" fmla="*/ 13 h 456"/>
                  <a:gd name="T76" fmla="*/ 770 w 820"/>
                  <a:gd name="T77" fmla="*/ 13 h 456"/>
                  <a:gd name="T78" fmla="*/ 780 w 820"/>
                  <a:gd name="T79" fmla="*/ 14 h 456"/>
                  <a:gd name="T80" fmla="*/ 787 w 820"/>
                  <a:gd name="T81" fmla="*/ 14 h 456"/>
                  <a:gd name="T82" fmla="*/ 787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8" y="450"/>
                    </a:lnTo>
                    <a:lnTo>
                      <a:pt x="811" y="441"/>
                    </a:lnTo>
                    <a:lnTo>
                      <a:pt x="800" y="431"/>
                    </a:lnTo>
                    <a:lnTo>
                      <a:pt x="784" y="416"/>
                    </a:lnTo>
                    <a:lnTo>
                      <a:pt x="763" y="402"/>
                    </a:lnTo>
                    <a:lnTo>
                      <a:pt x="736" y="384"/>
                    </a:lnTo>
                    <a:lnTo>
                      <a:pt x="705" y="364"/>
                    </a:lnTo>
                    <a:lnTo>
                      <a:pt x="670" y="342"/>
                    </a:lnTo>
                    <a:lnTo>
                      <a:pt x="630" y="320"/>
                    </a:lnTo>
                    <a:lnTo>
                      <a:pt x="587" y="295"/>
                    </a:lnTo>
                    <a:lnTo>
                      <a:pt x="540" y="269"/>
                    </a:lnTo>
                    <a:lnTo>
                      <a:pt x="489" y="240"/>
                    </a:lnTo>
                    <a:lnTo>
                      <a:pt x="435" y="213"/>
                    </a:lnTo>
                    <a:lnTo>
                      <a:pt x="379" y="184"/>
                    </a:lnTo>
                    <a:lnTo>
                      <a:pt x="319" y="154"/>
                    </a:lnTo>
                    <a:lnTo>
                      <a:pt x="259" y="123"/>
                    </a:lnTo>
                    <a:lnTo>
                      <a:pt x="195" y="92"/>
                    </a:lnTo>
                    <a:lnTo>
                      <a:pt x="131" y="61"/>
                    </a:lnTo>
                    <a:lnTo>
                      <a:pt x="66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2" y="31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7" y="121"/>
                    </a:lnTo>
                    <a:lnTo>
                      <a:pt x="307" y="150"/>
                    </a:lnTo>
                    <a:lnTo>
                      <a:pt x="363" y="179"/>
                    </a:lnTo>
                    <a:lnTo>
                      <a:pt x="418" y="208"/>
                    </a:lnTo>
                    <a:lnTo>
                      <a:pt x="471" y="235"/>
                    </a:lnTo>
                    <a:lnTo>
                      <a:pt x="519" y="260"/>
                    </a:lnTo>
                    <a:lnTo>
                      <a:pt x="564" y="286"/>
                    </a:lnTo>
                    <a:lnTo>
                      <a:pt x="606" y="309"/>
                    </a:lnTo>
                    <a:lnTo>
                      <a:pt x="645" y="333"/>
                    </a:lnTo>
                    <a:lnTo>
                      <a:pt x="678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3" y="403"/>
                    </a:lnTo>
                    <a:lnTo>
                      <a:pt x="770" y="416"/>
                    </a:lnTo>
                    <a:lnTo>
                      <a:pt x="780" y="427"/>
                    </a:lnTo>
                    <a:lnTo>
                      <a:pt x="787" y="436"/>
                    </a:lnTo>
                    <a:lnTo>
                      <a:pt x="787" y="441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89" name="Freeform 339"/>
              <p:cNvSpPr>
                <a:spLocks/>
              </p:cNvSpPr>
              <p:nvPr/>
            </p:nvSpPr>
            <p:spPr bwMode="auto">
              <a:xfrm>
                <a:off x="1205" y="1657"/>
                <a:ext cx="788" cy="220"/>
              </a:xfrm>
              <a:custGeom>
                <a:avLst/>
                <a:gdLst>
                  <a:gd name="T0" fmla="*/ 1 w 788"/>
                  <a:gd name="T1" fmla="*/ 0 h 439"/>
                  <a:gd name="T2" fmla="*/ 63 w 788"/>
                  <a:gd name="T3" fmla="*/ 1 h 439"/>
                  <a:gd name="T4" fmla="*/ 127 w 788"/>
                  <a:gd name="T5" fmla="*/ 2 h 439"/>
                  <a:gd name="T6" fmla="*/ 189 w 788"/>
                  <a:gd name="T7" fmla="*/ 3 h 439"/>
                  <a:gd name="T8" fmla="*/ 248 w 788"/>
                  <a:gd name="T9" fmla="*/ 4 h 439"/>
                  <a:gd name="T10" fmla="*/ 308 w 788"/>
                  <a:gd name="T11" fmla="*/ 5 h 439"/>
                  <a:gd name="T12" fmla="*/ 364 w 788"/>
                  <a:gd name="T13" fmla="*/ 6 h 439"/>
                  <a:gd name="T14" fmla="*/ 419 w 788"/>
                  <a:gd name="T15" fmla="*/ 7 h 439"/>
                  <a:gd name="T16" fmla="*/ 472 w 788"/>
                  <a:gd name="T17" fmla="*/ 8 h 439"/>
                  <a:gd name="T18" fmla="*/ 520 w 788"/>
                  <a:gd name="T19" fmla="*/ 9 h 439"/>
                  <a:gd name="T20" fmla="*/ 565 w 788"/>
                  <a:gd name="T21" fmla="*/ 9 h 439"/>
                  <a:gd name="T22" fmla="*/ 607 w 788"/>
                  <a:gd name="T23" fmla="*/ 10 h 439"/>
                  <a:gd name="T24" fmla="*/ 646 w 788"/>
                  <a:gd name="T25" fmla="*/ 11 h 439"/>
                  <a:gd name="T26" fmla="*/ 679 w 788"/>
                  <a:gd name="T27" fmla="*/ 11 h 439"/>
                  <a:gd name="T28" fmla="*/ 709 w 788"/>
                  <a:gd name="T29" fmla="*/ 12 h 439"/>
                  <a:gd name="T30" fmla="*/ 735 w 788"/>
                  <a:gd name="T31" fmla="*/ 13 h 439"/>
                  <a:gd name="T32" fmla="*/ 754 w 788"/>
                  <a:gd name="T33" fmla="*/ 13 h 439"/>
                  <a:gd name="T34" fmla="*/ 771 w 788"/>
                  <a:gd name="T35" fmla="*/ 13 h 439"/>
                  <a:gd name="T36" fmla="*/ 781 w 788"/>
                  <a:gd name="T37" fmla="*/ 14 h 439"/>
                  <a:gd name="T38" fmla="*/ 788 w 788"/>
                  <a:gd name="T39" fmla="*/ 14 h 439"/>
                  <a:gd name="T40" fmla="*/ 788 w 788"/>
                  <a:gd name="T41" fmla="*/ 14 h 439"/>
                  <a:gd name="T42" fmla="*/ 756 w 788"/>
                  <a:gd name="T43" fmla="*/ 14 h 439"/>
                  <a:gd name="T44" fmla="*/ 754 w 788"/>
                  <a:gd name="T45" fmla="*/ 14 h 439"/>
                  <a:gd name="T46" fmla="*/ 749 w 788"/>
                  <a:gd name="T47" fmla="*/ 13 h 439"/>
                  <a:gd name="T48" fmla="*/ 736 w 788"/>
                  <a:gd name="T49" fmla="*/ 13 h 439"/>
                  <a:gd name="T50" fmla="*/ 719 w 788"/>
                  <a:gd name="T51" fmla="*/ 13 h 439"/>
                  <a:gd name="T52" fmla="*/ 698 w 788"/>
                  <a:gd name="T53" fmla="*/ 12 h 439"/>
                  <a:gd name="T54" fmla="*/ 671 w 788"/>
                  <a:gd name="T55" fmla="*/ 11 h 439"/>
                  <a:gd name="T56" fmla="*/ 640 w 788"/>
                  <a:gd name="T57" fmla="*/ 11 h 439"/>
                  <a:gd name="T58" fmla="*/ 603 w 788"/>
                  <a:gd name="T59" fmla="*/ 10 h 439"/>
                  <a:gd name="T60" fmla="*/ 564 w 788"/>
                  <a:gd name="T61" fmla="*/ 9 h 439"/>
                  <a:gd name="T62" fmla="*/ 518 w 788"/>
                  <a:gd name="T63" fmla="*/ 9 h 439"/>
                  <a:gd name="T64" fmla="*/ 472 w 788"/>
                  <a:gd name="T65" fmla="*/ 8 h 439"/>
                  <a:gd name="T66" fmla="*/ 419 w 788"/>
                  <a:gd name="T67" fmla="*/ 7 h 439"/>
                  <a:gd name="T68" fmla="*/ 366 w 788"/>
                  <a:gd name="T69" fmla="*/ 6 h 439"/>
                  <a:gd name="T70" fmla="*/ 309 w 788"/>
                  <a:gd name="T71" fmla="*/ 5 h 439"/>
                  <a:gd name="T72" fmla="*/ 250 w 788"/>
                  <a:gd name="T73" fmla="*/ 4 h 439"/>
                  <a:gd name="T74" fmla="*/ 189 w 788"/>
                  <a:gd name="T75" fmla="*/ 3 h 439"/>
                  <a:gd name="T76" fmla="*/ 127 w 788"/>
                  <a:gd name="T77" fmla="*/ 2 h 439"/>
                  <a:gd name="T78" fmla="*/ 63 w 788"/>
                  <a:gd name="T79" fmla="*/ 1 h 439"/>
                  <a:gd name="T80" fmla="*/ 0 w 788"/>
                  <a:gd name="T81" fmla="*/ 1 h 439"/>
                  <a:gd name="T82" fmla="*/ 1 w 788"/>
                  <a:gd name="T83" fmla="*/ 0 h 4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39">
                    <a:moveTo>
                      <a:pt x="1" y="0"/>
                    </a:moveTo>
                    <a:lnTo>
                      <a:pt x="63" y="29"/>
                    </a:lnTo>
                    <a:lnTo>
                      <a:pt x="127" y="59"/>
                    </a:lnTo>
                    <a:lnTo>
                      <a:pt x="189" y="90"/>
                    </a:lnTo>
                    <a:lnTo>
                      <a:pt x="248" y="119"/>
                    </a:lnTo>
                    <a:lnTo>
                      <a:pt x="308" y="148"/>
                    </a:lnTo>
                    <a:lnTo>
                      <a:pt x="364" y="177"/>
                    </a:lnTo>
                    <a:lnTo>
                      <a:pt x="419" y="206"/>
                    </a:lnTo>
                    <a:lnTo>
                      <a:pt x="472" y="233"/>
                    </a:lnTo>
                    <a:lnTo>
                      <a:pt x="520" y="258"/>
                    </a:lnTo>
                    <a:lnTo>
                      <a:pt x="565" y="284"/>
                    </a:lnTo>
                    <a:lnTo>
                      <a:pt x="607" y="307"/>
                    </a:lnTo>
                    <a:lnTo>
                      <a:pt x="646" y="331"/>
                    </a:lnTo>
                    <a:lnTo>
                      <a:pt x="679" y="351"/>
                    </a:lnTo>
                    <a:lnTo>
                      <a:pt x="709" y="369"/>
                    </a:lnTo>
                    <a:lnTo>
                      <a:pt x="735" y="387"/>
                    </a:lnTo>
                    <a:lnTo>
                      <a:pt x="754" y="401"/>
                    </a:lnTo>
                    <a:lnTo>
                      <a:pt x="771" y="414"/>
                    </a:lnTo>
                    <a:lnTo>
                      <a:pt x="781" y="425"/>
                    </a:lnTo>
                    <a:lnTo>
                      <a:pt x="788" y="434"/>
                    </a:lnTo>
                    <a:lnTo>
                      <a:pt x="788" y="439"/>
                    </a:lnTo>
                    <a:lnTo>
                      <a:pt x="756" y="423"/>
                    </a:lnTo>
                    <a:lnTo>
                      <a:pt x="754" y="418"/>
                    </a:lnTo>
                    <a:lnTo>
                      <a:pt x="749" y="409"/>
                    </a:lnTo>
                    <a:lnTo>
                      <a:pt x="736" y="398"/>
                    </a:lnTo>
                    <a:lnTo>
                      <a:pt x="719" y="385"/>
                    </a:lnTo>
                    <a:lnTo>
                      <a:pt x="698" y="369"/>
                    </a:lnTo>
                    <a:lnTo>
                      <a:pt x="671" y="351"/>
                    </a:lnTo>
                    <a:lnTo>
                      <a:pt x="640" y="333"/>
                    </a:lnTo>
                    <a:lnTo>
                      <a:pt x="603" y="311"/>
                    </a:lnTo>
                    <a:lnTo>
                      <a:pt x="564" y="287"/>
                    </a:lnTo>
                    <a:lnTo>
                      <a:pt x="518" y="262"/>
                    </a:lnTo>
                    <a:lnTo>
                      <a:pt x="472" y="237"/>
                    </a:lnTo>
                    <a:lnTo>
                      <a:pt x="419" y="210"/>
                    </a:lnTo>
                    <a:lnTo>
                      <a:pt x="366" y="181"/>
                    </a:lnTo>
                    <a:lnTo>
                      <a:pt x="309" y="152"/>
                    </a:lnTo>
                    <a:lnTo>
                      <a:pt x="250" y="123"/>
                    </a:lnTo>
                    <a:lnTo>
                      <a:pt x="189" y="92"/>
                    </a:lnTo>
                    <a:lnTo>
                      <a:pt x="127" y="63"/>
                    </a:lnTo>
                    <a:lnTo>
                      <a:pt x="63" y="32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0" name="Freeform 340"/>
              <p:cNvSpPr>
                <a:spLocks/>
              </p:cNvSpPr>
              <p:nvPr/>
            </p:nvSpPr>
            <p:spPr bwMode="auto">
              <a:xfrm>
                <a:off x="1205" y="1659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4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19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18 w 756"/>
                  <a:gd name="T21" fmla="*/ 9 h 420"/>
                  <a:gd name="T22" fmla="*/ 472 w 756"/>
                  <a:gd name="T23" fmla="*/ 8 h 420"/>
                  <a:gd name="T24" fmla="*/ 419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3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0 w 756"/>
                  <a:gd name="T43" fmla="*/ 1 h 420"/>
                  <a:gd name="T44" fmla="*/ 120 w 756"/>
                  <a:gd name="T45" fmla="*/ 2 h 420"/>
                  <a:gd name="T46" fmla="*/ 179 w 756"/>
                  <a:gd name="T47" fmla="*/ 3 h 420"/>
                  <a:gd name="T48" fmla="*/ 238 w 756"/>
                  <a:gd name="T49" fmla="*/ 4 h 420"/>
                  <a:gd name="T50" fmla="*/ 294 w 756"/>
                  <a:gd name="T51" fmla="*/ 5 h 420"/>
                  <a:gd name="T52" fmla="*/ 349 w 756"/>
                  <a:gd name="T53" fmla="*/ 6 h 420"/>
                  <a:gd name="T54" fmla="*/ 400 w 756"/>
                  <a:gd name="T55" fmla="*/ 7 h 420"/>
                  <a:gd name="T56" fmla="*/ 449 w 756"/>
                  <a:gd name="T57" fmla="*/ 8 h 420"/>
                  <a:gd name="T58" fmla="*/ 494 w 756"/>
                  <a:gd name="T59" fmla="*/ 8 h 420"/>
                  <a:gd name="T60" fmla="*/ 537 w 756"/>
                  <a:gd name="T61" fmla="*/ 9 h 420"/>
                  <a:gd name="T62" fmla="*/ 575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5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3 w 756"/>
                  <a:gd name="T75" fmla="*/ 13 h 420"/>
                  <a:gd name="T76" fmla="*/ 719 w 756"/>
                  <a:gd name="T77" fmla="*/ 13 h 420"/>
                  <a:gd name="T78" fmla="*/ 720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4" y="415"/>
                    </a:lnTo>
                    <a:lnTo>
                      <a:pt x="749" y="406"/>
                    </a:lnTo>
                    <a:lnTo>
                      <a:pt x="736" y="395"/>
                    </a:lnTo>
                    <a:lnTo>
                      <a:pt x="719" y="382"/>
                    </a:lnTo>
                    <a:lnTo>
                      <a:pt x="698" y="366"/>
                    </a:lnTo>
                    <a:lnTo>
                      <a:pt x="671" y="348"/>
                    </a:lnTo>
                    <a:lnTo>
                      <a:pt x="640" y="330"/>
                    </a:lnTo>
                    <a:lnTo>
                      <a:pt x="603" y="308"/>
                    </a:lnTo>
                    <a:lnTo>
                      <a:pt x="564" y="284"/>
                    </a:lnTo>
                    <a:lnTo>
                      <a:pt x="518" y="259"/>
                    </a:lnTo>
                    <a:lnTo>
                      <a:pt x="472" y="234"/>
                    </a:lnTo>
                    <a:lnTo>
                      <a:pt x="419" y="207"/>
                    </a:lnTo>
                    <a:lnTo>
                      <a:pt x="366" y="178"/>
                    </a:lnTo>
                    <a:lnTo>
                      <a:pt x="309" y="149"/>
                    </a:lnTo>
                    <a:lnTo>
                      <a:pt x="250" y="120"/>
                    </a:lnTo>
                    <a:lnTo>
                      <a:pt x="189" y="89"/>
                    </a:lnTo>
                    <a:lnTo>
                      <a:pt x="127" y="60"/>
                    </a:lnTo>
                    <a:lnTo>
                      <a:pt x="63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0" y="31"/>
                    </a:lnTo>
                    <a:lnTo>
                      <a:pt x="120" y="60"/>
                    </a:lnTo>
                    <a:lnTo>
                      <a:pt x="179" y="89"/>
                    </a:lnTo>
                    <a:lnTo>
                      <a:pt x="238" y="118"/>
                    </a:lnTo>
                    <a:lnTo>
                      <a:pt x="294" y="145"/>
                    </a:lnTo>
                    <a:lnTo>
                      <a:pt x="349" y="172"/>
                    </a:lnTo>
                    <a:lnTo>
                      <a:pt x="400" y="199"/>
                    </a:lnTo>
                    <a:lnTo>
                      <a:pt x="449" y="226"/>
                    </a:lnTo>
                    <a:lnTo>
                      <a:pt x="494" y="250"/>
                    </a:lnTo>
                    <a:lnTo>
                      <a:pt x="537" y="274"/>
                    </a:lnTo>
                    <a:lnTo>
                      <a:pt x="575" y="297"/>
                    </a:lnTo>
                    <a:lnTo>
                      <a:pt x="610" y="317"/>
                    </a:lnTo>
                    <a:lnTo>
                      <a:pt x="640" y="335"/>
                    </a:lnTo>
                    <a:lnTo>
                      <a:pt x="665" y="351"/>
                    </a:lnTo>
                    <a:lnTo>
                      <a:pt x="687" y="368"/>
                    </a:lnTo>
                    <a:lnTo>
                      <a:pt x="702" y="380"/>
                    </a:lnTo>
                    <a:lnTo>
                      <a:pt x="713" y="391"/>
                    </a:lnTo>
                    <a:lnTo>
                      <a:pt x="719" y="398"/>
                    </a:lnTo>
                    <a:lnTo>
                      <a:pt x="720" y="404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1" name="Freeform 341"/>
              <p:cNvSpPr>
                <a:spLocks/>
              </p:cNvSpPr>
              <p:nvPr/>
            </p:nvSpPr>
            <p:spPr bwMode="auto">
              <a:xfrm>
                <a:off x="1203" y="1659"/>
                <a:ext cx="722" cy="201"/>
              </a:xfrm>
              <a:custGeom>
                <a:avLst/>
                <a:gdLst>
                  <a:gd name="T0" fmla="*/ 2 w 722"/>
                  <a:gd name="T1" fmla="*/ 0 h 402"/>
                  <a:gd name="T2" fmla="*/ 62 w 722"/>
                  <a:gd name="T3" fmla="*/ 1 h 402"/>
                  <a:gd name="T4" fmla="*/ 122 w 722"/>
                  <a:gd name="T5" fmla="*/ 2 h 402"/>
                  <a:gd name="T6" fmla="*/ 181 w 722"/>
                  <a:gd name="T7" fmla="*/ 3 h 402"/>
                  <a:gd name="T8" fmla="*/ 240 w 722"/>
                  <a:gd name="T9" fmla="*/ 4 h 402"/>
                  <a:gd name="T10" fmla="*/ 296 w 722"/>
                  <a:gd name="T11" fmla="*/ 5 h 402"/>
                  <a:gd name="T12" fmla="*/ 351 w 722"/>
                  <a:gd name="T13" fmla="*/ 6 h 402"/>
                  <a:gd name="T14" fmla="*/ 402 w 722"/>
                  <a:gd name="T15" fmla="*/ 7 h 402"/>
                  <a:gd name="T16" fmla="*/ 451 w 722"/>
                  <a:gd name="T17" fmla="*/ 7 h 402"/>
                  <a:gd name="T18" fmla="*/ 496 w 722"/>
                  <a:gd name="T19" fmla="*/ 8 h 402"/>
                  <a:gd name="T20" fmla="*/ 539 w 722"/>
                  <a:gd name="T21" fmla="*/ 9 h 402"/>
                  <a:gd name="T22" fmla="*/ 577 w 722"/>
                  <a:gd name="T23" fmla="*/ 10 h 402"/>
                  <a:gd name="T24" fmla="*/ 612 w 722"/>
                  <a:gd name="T25" fmla="*/ 10 h 402"/>
                  <a:gd name="T26" fmla="*/ 642 w 722"/>
                  <a:gd name="T27" fmla="*/ 11 h 402"/>
                  <a:gd name="T28" fmla="*/ 667 w 722"/>
                  <a:gd name="T29" fmla="*/ 11 h 402"/>
                  <a:gd name="T30" fmla="*/ 689 w 722"/>
                  <a:gd name="T31" fmla="*/ 12 h 402"/>
                  <a:gd name="T32" fmla="*/ 704 w 722"/>
                  <a:gd name="T33" fmla="*/ 12 h 402"/>
                  <a:gd name="T34" fmla="*/ 715 w 722"/>
                  <a:gd name="T35" fmla="*/ 13 h 402"/>
                  <a:gd name="T36" fmla="*/ 721 w 722"/>
                  <a:gd name="T37" fmla="*/ 13 h 402"/>
                  <a:gd name="T38" fmla="*/ 722 w 722"/>
                  <a:gd name="T39" fmla="*/ 13 h 402"/>
                  <a:gd name="T40" fmla="*/ 686 w 722"/>
                  <a:gd name="T41" fmla="*/ 13 h 402"/>
                  <a:gd name="T42" fmla="*/ 684 w 722"/>
                  <a:gd name="T43" fmla="*/ 12 h 402"/>
                  <a:gd name="T44" fmla="*/ 679 w 722"/>
                  <a:gd name="T45" fmla="*/ 12 h 402"/>
                  <a:gd name="T46" fmla="*/ 669 w 722"/>
                  <a:gd name="T47" fmla="*/ 12 h 402"/>
                  <a:gd name="T48" fmla="*/ 653 w 722"/>
                  <a:gd name="T49" fmla="*/ 11 h 402"/>
                  <a:gd name="T50" fmla="*/ 633 w 722"/>
                  <a:gd name="T51" fmla="*/ 11 h 402"/>
                  <a:gd name="T52" fmla="*/ 609 w 722"/>
                  <a:gd name="T53" fmla="*/ 10 h 402"/>
                  <a:gd name="T54" fmla="*/ 580 w 722"/>
                  <a:gd name="T55" fmla="*/ 10 h 402"/>
                  <a:gd name="T56" fmla="*/ 547 w 722"/>
                  <a:gd name="T57" fmla="*/ 9 h 402"/>
                  <a:gd name="T58" fmla="*/ 510 w 722"/>
                  <a:gd name="T59" fmla="*/ 9 h 402"/>
                  <a:gd name="T60" fmla="*/ 471 w 722"/>
                  <a:gd name="T61" fmla="*/ 8 h 402"/>
                  <a:gd name="T62" fmla="*/ 427 w 722"/>
                  <a:gd name="T63" fmla="*/ 7 h 402"/>
                  <a:gd name="T64" fmla="*/ 382 w 722"/>
                  <a:gd name="T65" fmla="*/ 6 h 402"/>
                  <a:gd name="T66" fmla="*/ 332 w 722"/>
                  <a:gd name="T67" fmla="*/ 6 h 402"/>
                  <a:gd name="T68" fmla="*/ 280 w 722"/>
                  <a:gd name="T69" fmla="*/ 5 h 402"/>
                  <a:gd name="T70" fmla="*/ 228 w 722"/>
                  <a:gd name="T71" fmla="*/ 4 h 402"/>
                  <a:gd name="T72" fmla="*/ 171 w 722"/>
                  <a:gd name="T73" fmla="*/ 3 h 402"/>
                  <a:gd name="T74" fmla="*/ 116 w 722"/>
                  <a:gd name="T75" fmla="*/ 2 h 402"/>
                  <a:gd name="T76" fmla="*/ 58 w 722"/>
                  <a:gd name="T77" fmla="*/ 1 h 402"/>
                  <a:gd name="T78" fmla="*/ 0 w 722"/>
                  <a:gd name="T79" fmla="*/ 1 h 402"/>
                  <a:gd name="T80" fmla="*/ 2 w 722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2" h="402">
                    <a:moveTo>
                      <a:pt x="2" y="0"/>
                    </a:moveTo>
                    <a:lnTo>
                      <a:pt x="62" y="29"/>
                    </a:lnTo>
                    <a:lnTo>
                      <a:pt x="122" y="58"/>
                    </a:lnTo>
                    <a:lnTo>
                      <a:pt x="181" y="87"/>
                    </a:lnTo>
                    <a:lnTo>
                      <a:pt x="240" y="116"/>
                    </a:lnTo>
                    <a:lnTo>
                      <a:pt x="296" y="143"/>
                    </a:lnTo>
                    <a:lnTo>
                      <a:pt x="351" y="170"/>
                    </a:lnTo>
                    <a:lnTo>
                      <a:pt x="402" y="197"/>
                    </a:lnTo>
                    <a:lnTo>
                      <a:pt x="451" y="224"/>
                    </a:lnTo>
                    <a:lnTo>
                      <a:pt x="496" y="248"/>
                    </a:lnTo>
                    <a:lnTo>
                      <a:pt x="539" y="272"/>
                    </a:lnTo>
                    <a:lnTo>
                      <a:pt x="577" y="295"/>
                    </a:lnTo>
                    <a:lnTo>
                      <a:pt x="612" y="315"/>
                    </a:lnTo>
                    <a:lnTo>
                      <a:pt x="642" y="333"/>
                    </a:lnTo>
                    <a:lnTo>
                      <a:pt x="667" y="349"/>
                    </a:lnTo>
                    <a:lnTo>
                      <a:pt x="689" y="366"/>
                    </a:lnTo>
                    <a:lnTo>
                      <a:pt x="704" y="378"/>
                    </a:lnTo>
                    <a:lnTo>
                      <a:pt x="715" y="389"/>
                    </a:lnTo>
                    <a:lnTo>
                      <a:pt x="721" y="396"/>
                    </a:lnTo>
                    <a:lnTo>
                      <a:pt x="722" y="402"/>
                    </a:lnTo>
                    <a:lnTo>
                      <a:pt x="686" y="386"/>
                    </a:lnTo>
                    <a:lnTo>
                      <a:pt x="684" y="380"/>
                    </a:lnTo>
                    <a:lnTo>
                      <a:pt x="679" y="371"/>
                    </a:lnTo>
                    <a:lnTo>
                      <a:pt x="669" y="362"/>
                    </a:lnTo>
                    <a:lnTo>
                      <a:pt x="653" y="349"/>
                    </a:lnTo>
                    <a:lnTo>
                      <a:pt x="633" y="335"/>
                    </a:lnTo>
                    <a:lnTo>
                      <a:pt x="609" y="320"/>
                    </a:lnTo>
                    <a:lnTo>
                      <a:pt x="580" y="302"/>
                    </a:lnTo>
                    <a:lnTo>
                      <a:pt x="547" y="282"/>
                    </a:lnTo>
                    <a:lnTo>
                      <a:pt x="510" y="261"/>
                    </a:lnTo>
                    <a:lnTo>
                      <a:pt x="471" y="239"/>
                    </a:lnTo>
                    <a:lnTo>
                      <a:pt x="427" y="215"/>
                    </a:lnTo>
                    <a:lnTo>
                      <a:pt x="382" y="190"/>
                    </a:lnTo>
                    <a:lnTo>
                      <a:pt x="332" y="165"/>
                    </a:lnTo>
                    <a:lnTo>
                      <a:pt x="280" y="139"/>
                    </a:lnTo>
                    <a:lnTo>
                      <a:pt x="228" y="112"/>
                    </a:lnTo>
                    <a:lnTo>
                      <a:pt x="171" y="85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2" name="Freeform 342"/>
              <p:cNvSpPr>
                <a:spLocks/>
              </p:cNvSpPr>
              <p:nvPr/>
            </p:nvSpPr>
            <p:spPr bwMode="auto">
              <a:xfrm>
                <a:off x="1202" y="1661"/>
                <a:ext cx="687" cy="191"/>
              </a:xfrm>
              <a:custGeom>
                <a:avLst/>
                <a:gdLst>
                  <a:gd name="T0" fmla="*/ 687 w 687"/>
                  <a:gd name="T1" fmla="*/ 12 h 382"/>
                  <a:gd name="T2" fmla="*/ 685 w 687"/>
                  <a:gd name="T3" fmla="*/ 12 h 382"/>
                  <a:gd name="T4" fmla="*/ 680 w 687"/>
                  <a:gd name="T5" fmla="*/ 12 h 382"/>
                  <a:gd name="T6" fmla="*/ 670 w 687"/>
                  <a:gd name="T7" fmla="*/ 12 h 382"/>
                  <a:gd name="T8" fmla="*/ 654 w 687"/>
                  <a:gd name="T9" fmla="*/ 11 h 382"/>
                  <a:gd name="T10" fmla="*/ 634 w 687"/>
                  <a:gd name="T11" fmla="*/ 11 h 382"/>
                  <a:gd name="T12" fmla="*/ 610 w 687"/>
                  <a:gd name="T13" fmla="*/ 10 h 382"/>
                  <a:gd name="T14" fmla="*/ 581 w 687"/>
                  <a:gd name="T15" fmla="*/ 10 h 382"/>
                  <a:gd name="T16" fmla="*/ 548 w 687"/>
                  <a:gd name="T17" fmla="*/ 9 h 382"/>
                  <a:gd name="T18" fmla="*/ 511 w 687"/>
                  <a:gd name="T19" fmla="*/ 9 h 382"/>
                  <a:gd name="T20" fmla="*/ 472 w 687"/>
                  <a:gd name="T21" fmla="*/ 8 h 382"/>
                  <a:gd name="T22" fmla="*/ 428 w 687"/>
                  <a:gd name="T23" fmla="*/ 7 h 382"/>
                  <a:gd name="T24" fmla="*/ 383 w 687"/>
                  <a:gd name="T25" fmla="*/ 6 h 382"/>
                  <a:gd name="T26" fmla="*/ 333 w 687"/>
                  <a:gd name="T27" fmla="*/ 6 h 382"/>
                  <a:gd name="T28" fmla="*/ 281 w 687"/>
                  <a:gd name="T29" fmla="*/ 5 h 382"/>
                  <a:gd name="T30" fmla="*/ 229 w 687"/>
                  <a:gd name="T31" fmla="*/ 4 h 382"/>
                  <a:gd name="T32" fmla="*/ 172 w 687"/>
                  <a:gd name="T33" fmla="*/ 3 h 382"/>
                  <a:gd name="T34" fmla="*/ 117 w 687"/>
                  <a:gd name="T35" fmla="*/ 2 h 382"/>
                  <a:gd name="T36" fmla="*/ 59 w 687"/>
                  <a:gd name="T37" fmla="*/ 1 h 382"/>
                  <a:gd name="T38" fmla="*/ 1 w 687"/>
                  <a:gd name="T39" fmla="*/ 0 h 382"/>
                  <a:gd name="T40" fmla="*/ 0 w 687"/>
                  <a:gd name="T41" fmla="*/ 1 h 382"/>
                  <a:gd name="T42" fmla="*/ 58 w 687"/>
                  <a:gd name="T43" fmla="*/ 1 h 382"/>
                  <a:gd name="T44" fmla="*/ 116 w 687"/>
                  <a:gd name="T45" fmla="*/ 2 h 382"/>
                  <a:gd name="T46" fmla="*/ 171 w 687"/>
                  <a:gd name="T47" fmla="*/ 3 h 382"/>
                  <a:gd name="T48" fmla="*/ 226 w 687"/>
                  <a:gd name="T49" fmla="*/ 4 h 382"/>
                  <a:gd name="T50" fmla="*/ 278 w 687"/>
                  <a:gd name="T51" fmla="*/ 5 h 382"/>
                  <a:gd name="T52" fmla="*/ 329 w 687"/>
                  <a:gd name="T53" fmla="*/ 6 h 382"/>
                  <a:gd name="T54" fmla="*/ 377 w 687"/>
                  <a:gd name="T55" fmla="*/ 6 h 382"/>
                  <a:gd name="T56" fmla="*/ 422 w 687"/>
                  <a:gd name="T57" fmla="*/ 7 h 382"/>
                  <a:gd name="T58" fmla="*/ 465 w 687"/>
                  <a:gd name="T59" fmla="*/ 8 h 382"/>
                  <a:gd name="T60" fmla="*/ 502 w 687"/>
                  <a:gd name="T61" fmla="*/ 9 h 382"/>
                  <a:gd name="T62" fmla="*/ 537 w 687"/>
                  <a:gd name="T63" fmla="*/ 9 h 382"/>
                  <a:gd name="T64" fmla="*/ 567 w 687"/>
                  <a:gd name="T65" fmla="*/ 10 h 382"/>
                  <a:gd name="T66" fmla="*/ 592 w 687"/>
                  <a:gd name="T67" fmla="*/ 10 h 382"/>
                  <a:gd name="T68" fmla="*/ 613 w 687"/>
                  <a:gd name="T69" fmla="*/ 11 h 382"/>
                  <a:gd name="T70" fmla="*/ 629 w 687"/>
                  <a:gd name="T71" fmla="*/ 11 h 382"/>
                  <a:gd name="T72" fmla="*/ 640 w 687"/>
                  <a:gd name="T73" fmla="*/ 11 h 382"/>
                  <a:gd name="T74" fmla="*/ 646 w 687"/>
                  <a:gd name="T75" fmla="*/ 12 h 382"/>
                  <a:gd name="T76" fmla="*/ 647 w 687"/>
                  <a:gd name="T77" fmla="*/ 12 h 382"/>
                  <a:gd name="T78" fmla="*/ 687 w 687"/>
                  <a:gd name="T79" fmla="*/ 12 h 3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7" h="382">
                    <a:moveTo>
                      <a:pt x="687" y="382"/>
                    </a:moveTo>
                    <a:lnTo>
                      <a:pt x="685" y="376"/>
                    </a:lnTo>
                    <a:lnTo>
                      <a:pt x="680" y="367"/>
                    </a:lnTo>
                    <a:lnTo>
                      <a:pt x="670" y="358"/>
                    </a:lnTo>
                    <a:lnTo>
                      <a:pt x="654" y="345"/>
                    </a:lnTo>
                    <a:lnTo>
                      <a:pt x="634" y="331"/>
                    </a:lnTo>
                    <a:lnTo>
                      <a:pt x="610" y="316"/>
                    </a:lnTo>
                    <a:lnTo>
                      <a:pt x="581" y="298"/>
                    </a:lnTo>
                    <a:lnTo>
                      <a:pt x="548" y="278"/>
                    </a:lnTo>
                    <a:lnTo>
                      <a:pt x="511" y="257"/>
                    </a:lnTo>
                    <a:lnTo>
                      <a:pt x="472" y="235"/>
                    </a:lnTo>
                    <a:lnTo>
                      <a:pt x="428" y="211"/>
                    </a:lnTo>
                    <a:lnTo>
                      <a:pt x="383" y="186"/>
                    </a:lnTo>
                    <a:lnTo>
                      <a:pt x="333" y="161"/>
                    </a:lnTo>
                    <a:lnTo>
                      <a:pt x="281" y="135"/>
                    </a:lnTo>
                    <a:lnTo>
                      <a:pt x="229" y="108"/>
                    </a:lnTo>
                    <a:lnTo>
                      <a:pt x="172" y="81"/>
                    </a:lnTo>
                    <a:lnTo>
                      <a:pt x="117" y="54"/>
                    </a:lnTo>
                    <a:lnTo>
                      <a:pt x="59" y="27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8" y="29"/>
                    </a:lnTo>
                    <a:lnTo>
                      <a:pt x="116" y="56"/>
                    </a:lnTo>
                    <a:lnTo>
                      <a:pt x="171" y="83"/>
                    </a:lnTo>
                    <a:lnTo>
                      <a:pt x="226" y="110"/>
                    </a:lnTo>
                    <a:lnTo>
                      <a:pt x="278" y="137"/>
                    </a:lnTo>
                    <a:lnTo>
                      <a:pt x="329" y="164"/>
                    </a:lnTo>
                    <a:lnTo>
                      <a:pt x="377" y="188"/>
                    </a:lnTo>
                    <a:lnTo>
                      <a:pt x="422" y="213"/>
                    </a:lnTo>
                    <a:lnTo>
                      <a:pt x="465" y="235"/>
                    </a:lnTo>
                    <a:lnTo>
                      <a:pt x="502" y="257"/>
                    </a:lnTo>
                    <a:lnTo>
                      <a:pt x="537" y="277"/>
                    </a:lnTo>
                    <a:lnTo>
                      <a:pt x="567" y="296"/>
                    </a:lnTo>
                    <a:lnTo>
                      <a:pt x="592" y="313"/>
                    </a:lnTo>
                    <a:lnTo>
                      <a:pt x="613" y="327"/>
                    </a:lnTo>
                    <a:lnTo>
                      <a:pt x="629" y="340"/>
                    </a:lnTo>
                    <a:lnTo>
                      <a:pt x="640" y="349"/>
                    </a:lnTo>
                    <a:lnTo>
                      <a:pt x="646" y="358"/>
                    </a:lnTo>
                    <a:lnTo>
                      <a:pt x="647" y="363"/>
                    </a:lnTo>
                    <a:lnTo>
                      <a:pt x="687" y="382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3" name="Freeform 343"/>
              <p:cNvSpPr>
                <a:spLocks/>
              </p:cNvSpPr>
              <p:nvPr/>
            </p:nvSpPr>
            <p:spPr bwMode="auto">
              <a:xfrm>
                <a:off x="1202" y="1662"/>
                <a:ext cx="647" cy="181"/>
              </a:xfrm>
              <a:custGeom>
                <a:avLst/>
                <a:gdLst>
                  <a:gd name="T0" fmla="*/ 0 w 647"/>
                  <a:gd name="T1" fmla="*/ 0 h 362"/>
                  <a:gd name="T2" fmla="*/ 58 w 647"/>
                  <a:gd name="T3" fmla="*/ 1 h 362"/>
                  <a:gd name="T4" fmla="*/ 116 w 647"/>
                  <a:gd name="T5" fmla="*/ 2 h 362"/>
                  <a:gd name="T6" fmla="*/ 171 w 647"/>
                  <a:gd name="T7" fmla="*/ 3 h 362"/>
                  <a:gd name="T8" fmla="*/ 226 w 647"/>
                  <a:gd name="T9" fmla="*/ 4 h 362"/>
                  <a:gd name="T10" fmla="*/ 278 w 647"/>
                  <a:gd name="T11" fmla="*/ 5 h 362"/>
                  <a:gd name="T12" fmla="*/ 329 w 647"/>
                  <a:gd name="T13" fmla="*/ 6 h 362"/>
                  <a:gd name="T14" fmla="*/ 377 w 647"/>
                  <a:gd name="T15" fmla="*/ 6 h 362"/>
                  <a:gd name="T16" fmla="*/ 422 w 647"/>
                  <a:gd name="T17" fmla="*/ 7 h 362"/>
                  <a:gd name="T18" fmla="*/ 465 w 647"/>
                  <a:gd name="T19" fmla="*/ 8 h 362"/>
                  <a:gd name="T20" fmla="*/ 502 w 647"/>
                  <a:gd name="T21" fmla="*/ 8 h 362"/>
                  <a:gd name="T22" fmla="*/ 537 w 647"/>
                  <a:gd name="T23" fmla="*/ 9 h 362"/>
                  <a:gd name="T24" fmla="*/ 567 w 647"/>
                  <a:gd name="T25" fmla="*/ 10 h 362"/>
                  <a:gd name="T26" fmla="*/ 592 w 647"/>
                  <a:gd name="T27" fmla="*/ 10 h 362"/>
                  <a:gd name="T28" fmla="*/ 613 w 647"/>
                  <a:gd name="T29" fmla="*/ 11 h 362"/>
                  <a:gd name="T30" fmla="*/ 629 w 647"/>
                  <a:gd name="T31" fmla="*/ 11 h 362"/>
                  <a:gd name="T32" fmla="*/ 640 w 647"/>
                  <a:gd name="T33" fmla="*/ 11 h 362"/>
                  <a:gd name="T34" fmla="*/ 646 w 647"/>
                  <a:gd name="T35" fmla="*/ 12 h 362"/>
                  <a:gd name="T36" fmla="*/ 647 w 647"/>
                  <a:gd name="T37" fmla="*/ 12 h 362"/>
                  <a:gd name="T38" fmla="*/ 606 w 647"/>
                  <a:gd name="T39" fmla="*/ 11 h 362"/>
                  <a:gd name="T40" fmla="*/ 605 w 647"/>
                  <a:gd name="T41" fmla="*/ 11 h 362"/>
                  <a:gd name="T42" fmla="*/ 598 w 647"/>
                  <a:gd name="T43" fmla="*/ 11 h 362"/>
                  <a:gd name="T44" fmla="*/ 586 w 647"/>
                  <a:gd name="T45" fmla="*/ 10 h 362"/>
                  <a:gd name="T46" fmla="*/ 569 w 647"/>
                  <a:gd name="T47" fmla="*/ 10 h 362"/>
                  <a:gd name="T48" fmla="*/ 547 w 647"/>
                  <a:gd name="T49" fmla="*/ 10 h 362"/>
                  <a:gd name="T50" fmla="*/ 520 w 647"/>
                  <a:gd name="T51" fmla="*/ 9 h 362"/>
                  <a:gd name="T52" fmla="*/ 489 w 647"/>
                  <a:gd name="T53" fmla="*/ 8 h 362"/>
                  <a:gd name="T54" fmla="*/ 454 w 647"/>
                  <a:gd name="T55" fmla="*/ 8 h 362"/>
                  <a:gd name="T56" fmla="*/ 414 w 647"/>
                  <a:gd name="T57" fmla="*/ 7 h 362"/>
                  <a:gd name="T58" fmla="*/ 370 w 647"/>
                  <a:gd name="T59" fmla="*/ 6 h 362"/>
                  <a:gd name="T60" fmla="*/ 323 w 647"/>
                  <a:gd name="T61" fmla="*/ 6 h 362"/>
                  <a:gd name="T62" fmla="*/ 274 w 647"/>
                  <a:gd name="T63" fmla="*/ 5 h 362"/>
                  <a:gd name="T64" fmla="*/ 223 w 647"/>
                  <a:gd name="T65" fmla="*/ 4 h 362"/>
                  <a:gd name="T66" fmla="*/ 168 w 647"/>
                  <a:gd name="T67" fmla="*/ 3 h 362"/>
                  <a:gd name="T68" fmla="*/ 113 w 647"/>
                  <a:gd name="T69" fmla="*/ 2 h 362"/>
                  <a:gd name="T70" fmla="*/ 56 w 647"/>
                  <a:gd name="T71" fmla="*/ 1 h 362"/>
                  <a:gd name="T72" fmla="*/ 0 w 647"/>
                  <a:gd name="T73" fmla="*/ 1 h 362"/>
                  <a:gd name="T74" fmla="*/ 0 w 647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7" h="362">
                    <a:moveTo>
                      <a:pt x="0" y="0"/>
                    </a:moveTo>
                    <a:lnTo>
                      <a:pt x="58" y="28"/>
                    </a:lnTo>
                    <a:lnTo>
                      <a:pt x="116" y="55"/>
                    </a:lnTo>
                    <a:lnTo>
                      <a:pt x="171" y="82"/>
                    </a:lnTo>
                    <a:lnTo>
                      <a:pt x="226" y="109"/>
                    </a:lnTo>
                    <a:lnTo>
                      <a:pt x="278" y="136"/>
                    </a:lnTo>
                    <a:lnTo>
                      <a:pt x="329" y="163"/>
                    </a:lnTo>
                    <a:lnTo>
                      <a:pt x="377" y="187"/>
                    </a:lnTo>
                    <a:lnTo>
                      <a:pt x="422" y="212"/>
                    </a:lnTo>
                    <a:lnTo>
                      <a:pt x="465" y="234"/>
                    </a:lnTo>
                    <a:lnTo>
                      <a:pt x="502" y="256"/>
                    </a:lnTo>
                    <a:lnTo>
                      <a:pt x="537" y="276"/>
                    </a:lnTo>
                    <a:lnTo>
                      <a:pt x="567" y="295"/>
                    </a:lnTo>
                    <a:lnTo>
                      <a:pt x="592" y="312"/>
                    </a:lnTo>
                    <a:lnTo>
                      <a:pt x="613" y="326"/>
                    </a:lnTo>
                    <a:lnTo>
                      <a:pt x="629" y="339"/>
                    </a:lnTo>
                    <a:lnTo>
                      <a:pt x="640" y="348"/>
                    </a:lnTo>
                    <a:lnTo>
                      <a:pt x="646" y="357"/>
                    </a:lnTo>
                    <a:lnTo>
                      <a:pt x="647" y="362"/>
                    </a:lnTo>
                    <a:lnTo>
                      <a:pt x="606" y="343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6" y="319"/>
                    </a:lnTo>
                    <a:lnTo>
                      <a:pt x="569" y="306"/>
                    </a:lnTo>
                    <a:lnTo>
                      <a:pt x="547" y="290"/>
                    </a:lnTo>
                    <a:lnTo>
                      <a:pt x="520" y="274"/>
                    </a:lnTo>
                    <a:lnTo>
                      <a:pt x="489" y="254"/>
                    </a:lnTo>
                    <a:lnTo>
                      <a:pt x="454" y="234"/>
                    </a:lnTo>
                    <a:lnTo>
                      <a:pt x="414" y="212"/>
                    </a:lnTo>
                    <a:lnTo>
                      <a:pt x="370" y="189"/>
                    </a:lnTo>
                    <a:lnTo>
                      <a:pt x="323" y="163"/>
                    </a:lnTo>
                    <a:lnTo>
                      <a:pt x="274" y="138"/>
                    </a:lnTo>
                    <a:lnTo>
                      <a:pt x="223" y="113"/>
                    </a:lnTo>
                    <a:lnTo>
                      <a:pt x="168" y="85"/>
                    </a:lnTo>
                    <a:lnTo>
                      <a:pt x="113" y="58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4" name="Freeform 344"/>
              <p:cNvSpPr>
                <a:spLocks/>
              </p:cNvSpPr>
              <p:nvPr/>
            </p:nvSpPr>
            <p:spPr bwMode="auto">
              <a:xfrm>
                <a:off x="1200" y="1664"/>
                <a:ext cx="608" cy="169"/>
              </a:xfrm>
              <a:custGeom>
                <a:avLst/>
                <a:gdLst>
                  <a:gd name="T0" fmla="*/ 608 w 608"/>
                  <a:gd name="T1" fmla="*/ 10 h 339"/>
                  <a:gd name="T2" fmla="*/ 607 w 608"/>
                  <a:gd name="T3" fmla="*/ 10 h 339"/>
                  <a:gd name="T4" fmla="*/ 600 w 608"/>
                  <a:gd name="T5" fmla="*/ 10 h 339"/>
                  <a:gd name="T6" fmla="*/ 588 w 608"/>
                  <a:gd name="T7" fmla="*/ 9 h 339"/>
                  <a:gd name="T8" fmla="*/ 571 w 608"/>
                  <a:gd name="T9" fmla="*/ 9 h 339"/>
                  <a:gd name="T10" fmla="*/ 549 w 608"/>
                  <a:gd name="T11" fmla="*/ 8 h 339"/>
                  <a:gd name="T12" fmla="*/ 522 w 608"/>
                  <a:gd name="T13" fmla="*/ 8 h 339"/>
                  <a:gd name="T14" fmla="*/ 491 w 608"/>
                  <a:gd name="T15" fmla="*/ 7 h 339"/>
                  <a:gd name="T16" fmla="*/ 456 w 608"/>
                  <a:gd name="T17" fmla="*/ 7 h 339"/>
                  <a:gd name="T18" fmla="*/ 416 w 608"/>
                  <a:gd name="T19" fmla="*/ 6 h 339"/>
                  <a:gd name="T20" fmla="*/ 372 w 608"/>
                  <a:gd name="T21" fmla="*/ 5 h 339"/>
                  <a:gd name="T22" fmla="*/ 325 w 608"/>
                  <a:gd name="T23" fmla="*/ 4 h 339"/>
                  <a:gd name="T24" fmla="*/ 276 w 608"/>
                  <a:gd name="T25" fmla="*/ 4 h 339"/>
                  <a:gd name="T26" fmla="*/ 225 w 608"/>
                  <a:gd name="T27" fmla="*/ 3 h 339"/>
                  <a:gd name="T28" fmla="*/ 170 w 608"/>
                  <a:gd name="T29" fmla="*/ 2 h 339"/>
                  <a:gd name="T30" fmla="*/ 115 w 608"/>
                  <a:gd name="T31" fmla="*/ 1 h 339"/>
                  <a:gd name="T32" fmla="*/ 58 w 608"/>
                  <a:gd name="T33" fmla="*/ 0 h 339"/>
                  <a:gd name="T34" fmla="*/ 2 w 608"/>
                  <a:gd name="T35" fmla="*/ 0 h 339"/>
                  <a:gd name="T36" fmla="*/ 0 w 608"/>
                  <a:gd name="T37" fmla="*/ 0 h 339"/>
                  <a:gd name="T38" fmla="*/ 54 w 608"/>
                  <a:gd name="T39" fmla="*/ 0 h 339"/>
                  <a:gd name="T40" fmla="*/ 106 w 608"/>
                  <a:gd name="T41" fmla="*/ 1 h 339"/>
                  <a:gd name="T42" fmla="*/ 157 w 608"/>
                  <a:gd name="T43" fmla="*/ 2 h 339"/>
                  <a:gd name="T44" fmla="*/ 208 w 608"/>
                  <a:gd name="T45" fmla="*/ 3 h 339"/>
                  <a:gd name="T46" fmla="*/ 256 w 608"/>
                  <a:gd name="T47" fmla="*/ 4 h 339"/>
                  <a:gd name="T48" fmla="*/ 301 w 608"/>
                  <a:gd name="T49" fmla="*/ 4 h 339"/>
                  <a:gd name="T50" fmla="*/ 345 w 608"/>
                  <a:gd name="T51" fmla="*/ 5 h 339"/>
                  <a:gd name="T52" fmla="*/ 385 w 608"/>
                  <a:gd name="T53" fmla="*/ 6 h 339"/>
                  <a:gd name="T54" fmla="*/ 422 w 608"/>
                  <a:gd name="T55" fmla="*/ 6 h 339"/>
                  <a:gd name="T56" fmla="*/ 456 w 608"/>
                  <a:gd name="T57" fmla="*/ 7 h 339"/>
                  <a:gd name="T58" fmla="*/ 484 w 608"/>
                  <a:gd name="T59" fmla="*/ 7 h 339"/>
                  <a:gd name="T60" fmla="*/ 509 w 608"/>
                  <a:gd name="T61" fmla="*/ 8 h 339"/>
                  <a:gd name="T62" fmla="*/ 529 w 608"/>
                  <a:gd name="T63" fmla="*/ 8 h 339"/>
                  <a:gd name="T64" fmla="*/ 545 w 608"/>
                  <a:gd name="T65" fmla="*/ 9 h 339"/>
                  <a:gd name="T66" fmla="*/ 556 w 608"/>
                  <a:gd name="T67" fmla="*/ 9 h 339"/>
                  <a:gd name="T68" fmla="*/ 563 w 608"/>
                  <a:gd name="T69" fmla="*/ 9 h 339"/>
                  <a:gd name="T70" fmla="*/ 564 w 608"/>
                  <a:gd name="T71" fmla="*/ 9 h 339"/>
                  <a:gd name="T72" fmla="*/ 608 w 608"/>
                  <a:gd name="T73" fmla="*/ 10 h 3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8" h="339">
                    <a:moveTo>
                      <a:pt x="608" y="339"/>
                    </a:moveTo>
                    <a:lnTo>
                      <a:pt x="607" y="333"/>
                    </a:lnTo>
                    <a:lnTo>
                      <a:pt x="600" y="324"/>
                    </a:lnTo>
                    <a:lnTo>
                      <a:pt x="588" y="315"/>
                    </a:lnTo>
                    <a:lnTo>
                      <a:pt x="571" y="302"/>
                    </a:lnTo>
                    <a:lnTo>
                      <a:pt x="549" y="286"/>
                    </a:lnTo>
                    <a:lnTo>
                      <a:pt x="522" y="270"/>
                    </a:lnTo>
                    <a:lnTo>
                      <a:pt x="491" y="250"/>
                    </a:lnTo>
                    <a:lnTo>
                      <a:pt x="456" y="230"/>
                    </a:lnTo>
                    <a:lnTo>
                      <a:pt x="416" y="208"/>
                    </a:lnTo>
                    <a:lnTo>
                      <a:pt x="372" y="185"/>
                    </a:lnTo>
                    <a:lnTo>
                      <a:pt x="325" y="159"/>
                    </a:lnTo>
                    <a:lnTo>
                      <a:pt x="276" y="134"/>
                    </a:lnTo>
                    <a:lnTo>
                      <a:pt x="225" y="109"/>
                    </a:lnTo>
                    <a:lnTo>
                      <a:pt x="170" y="81"/>
                    </a:lnTo>
                    <a:lnTo>
                      <a:pt x="115" y="54"/>
                    </a:lnTo>
                    <a:lnTo>
                      <a:pt x="58" y="27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54" y="29"/>
                    </a:lnTo>
                    <a:lnTo>
                      <a:pt x="106" y="54"/>
                    </a:lnTo>
                    <a:lnTo>
                      <a:pt x="157" y="80"/>
                    </a:lnTo>
                    <a:lnTo>
                      <a:pt x="208" y="103"/>
                    </a:lnTo>
                    <a:lnTo>
                      <a:pt x="256" y="129"/>
                    </a:lnTo>
                    <a:lnTo>
                      <a:pt x="301" y="152"/>
                    </a:lnTo>
                    <a:lnTo>
                      <a:pt x="345" y="176"/>
                    </a:lnTo>
                    <a:lnTo>
                      <a:pt x="385" y="197"/>
                    </a:lnTo>
                    <a:lnTo>
                      <a:pt x="422" y="217"/>
                    </a:lnTo>
                    <a:lnTo>
                      <a:pt x="456" y="237"/>
                    </a:lnTo>
                    <a:lnTo>
                      <a:pt x="484" y="253"/>
                    </a:lnTo>
                    <a:lnTo>
                      <a:pt x="509" y="270"/>
                    </a:lnTo>
                    <a:lnTo>
                      <a:pt x="529" y="284"/>
                    </a:lnTo>
                    <a:lnTo>
                      <a:pt x="545" y="295"/>
                    </a:lnTo>
                    <a:lnTo>
                      <a:pt x="556" y="306"/>
                    </a:lnTo>
                    <a:lnTo>
                      <a:pt x="563" y="313"/>
                    </a:lnTo>
                    <a:lnTo>
                      <a:pt x="564" y="319"/>
                    </a:lnTo>
                    <a:lnTo>
                      <a:pt x="608" y="339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5" name="Freeform 345"/>
              <p:cNvSpPr>
                <a:spLocks/>
              </p:cNvSpPr>
              <p:nvPr/>
            </p:nvSpPr>
            <p:spPr bwMode="auto">
              <a:xfrm>
                <a:off x="1199" y="1666"/>
                <a:ext cx="565" cy="157"/>
              </a:xfrm>
              <a:custGeom>
                <a:avLst/>
                <a:gdLst>
                  <a:gd name="T0" fmla="*/ 1 w 565"/>
                  <a:gd name="T1" fmla="*/ 0 h 315"/>
                  <a:gd name="T2" fmla="*/ 55 w 565"/>
                  <a:gd name="T3" fmla="*/ 0 h 315"/>
                  <a:gd name="T4" fmla="*/ 107 w 565"/>
                  <a:gd name="T5" fmla="*/ 1 h 315"/>
                  <a:gd name="T6" fmla="*/ 158 w 565"/>
                  <a:gd name="T7" fmla="*/ 2 h 315"/>
                  <a:gd name="T8" fmla="*/ 209 w 565"/>
                  <a:gd name="T9" fmla="*/ 3 h 315"/>
                  <a:gd name="T10" fmla="*/ 257 w 565"/>
                  <a:gd name="T11" fmla="*/ 3 h 315"/>
                  <a:gd name="T12" fmla="*/ 302 w 565"/>
                  <a:gd name="T13" fmla="*/ 4 h 315"/>
                  <a:gd name="T14" fmla="*/ 346 w 565"/>
                  <a:gd name="T15" fmla="*/ 5 h 315"/>
                  <a:gd name="T16" fmla="*/ 386 w 565"/>
                  <a:gd name="T17" fmla="*/ 6 h 315"/>
                  <a:gd name="T18" fmla="*/ 423 w 565"/>
                  <a:gd name="T19" fmla="*/ 6 h 315"/>
                  <a:gd name="T20" fmla="*/ 457 w 565"/>
                  <a:gd name="T21" fmla="*/ 7 h 315"/>
                  <a:gd name="T22" fmla="*/ 485 w 565"/>
                  <a:gd name="T23" fmla="*/ 7 h 315"/>
                  <a:gd name="T24" fmla="*/ 510 w 565"/>
                  <a:gd name="T25" fmla="*/ 8 h 315"/>
                  <a:gd name="T26" fmla="*/ 530 w 565"/>
                  <a:gd name="T27" fmla="*/ 8 h 315"/>
                  <a:gd name="T28" fmla="*/ 546 w 565"/>
                  <a:gd name="T29" fmla="*/ 9 h 315"/>
                  <a:gd name="T30" fmla="*/ 557 w 565"/>
                  <a:gd name="T31" fmla="*/ 9 h 315"/>
                  <a:gd name="T32" fmla="*/ 564 w 565"/>
                  <a:gd name="T33" fmla="*/ 9 h 315"/>
                  <a:gd name="T34" fmla="*/ 565 w 565"/>
                  <a:gd name="T35" fmla="*/ 9 h 315"/>
                  <a:gd name="T36" fmla="*/ 517 w 565"/>
                  <a:gd name="T37" fmla="*/ 9 h 315"/>
                  <a:gd name="T38" fmla="*/ 516 w 565"/>
                  <a:gd name="T39" fmla="*/ 8 h 315"/>
                  <a:gd name="T40" fmla="*/ 510 w 565"/>
                  <a:gd name="T41" fmla="*/ 8 h 315"/>
                  <a:gd name="T42" fmla="*/ 497 w 565"/>
                  <a:gd name="T43" fmla="*/ 8 h 315"/>
                  <a:gd name="T44" fmla="*/ 482 w 565"/>
                  <a:gd name="T45" fmla="*/ 8 h 315"/>
                  <a:gd name="T46" fmla="*/ 461 w 565"/>
                  <a:gd name="T47" fmla="*/ 7 h 315"/>
                  <a:gd name="T48" fmla="*/ 435 w 565"/>
                  <a:gd name="T49" fmla="*/ 7 h 315"/>
                  <a:gd name="T50" fmla="*/ 406 w 565"/>
                  <a:gd name="T51" fmla="*/ 6 h 315"/>
                  <a:gd name="T52" fmla="*/ 370 w 565"/>
                  <a:gd name="T53" fmla="*/ 5 h 315"/>
                  <a:gd name="T54" fmla="*/ 334 w 565"/>
                  <a:gd name="T55" fmla="*/ 5 h 315"/>
                  <a:gd name="T56" fmla="*/ 293 w 565"/>
                  <a:gd name="T57" fmla="*/ 4 h 315"/>
                  <a:gd name="T58" fmla="*/ 249 w 565"/>
                  <a:gd name="T59" fmla="*/ 3 h 315"/>
                  <a:gd name="T60" fmla="*/ 202 w 565"/>
                  <a:gd name="T61" fmla="*/ 3 h 315"/>
                  <a:gd name="T62" fmla="*/ 154 w 565"/>
                  <a:gd name="T63" fmla="*/ 2 h 315"/>
                  <a:gd name="T64" fmla="*/ 103 w 565"/>
                  <a:gd name="T65" fmla="*/ 1 h 315"/>
                  <a:gd name="T66" fmla="*/ 52 w 565"/>
                  <a:gd name="T67" fmla="*/ 0 h 315"/>
                  <a:gd name="T68" fmla="*/ 0 w 565"/>
                  <a:gd name="T69" fmla="*/ 0 h 315"/>
                  <a:gd name="T70" fmla="*/ 1 w 565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5" h="315">
                    <a:moveTo>
                      <a:pt x="1" y="0"/>
                    </a:moveTo>
                    <a:lnTo>
                      <a:pt x="55" y="25"/>
                    </a:lnTo>
                    <a:lnTo>
                      <a:pt x="107" y="50"/>
                    </a:lnTo>
                    <a:lnTo>
                      <a:pt x="158" y="76"/>
                    </a:lnTo>
                    <a:lnTo>
                      <a:pt x="209" y="99"/>
                    </a:lnTo>
                    <a:lnTo>
                      <a:pt x="257" y="125"/>
                    </a:lnTo>
                    <a:lnTo>
                      <a:pt x="302" y="148"/>
                    </a:lnTo>
                    <a:lnTo>
                      <a:pt x="346" y="172"/>
                    </a:lnTo>
                    <a:lnTo>
                      <a:pt x="386" y="193"/>
                    </a:lnTo>
                    <a:lnTo>
                      <a:pt x="423" y="213"/>
                    </a:lnTo>
                    <a:lnTo>
                      <a:pt x="457" y="233"/>
                    </a:lnTo>
                    <a:lnTo>
                      <a:pt x="485" y="249"/>
                    </a:lnTo>
                    <a:lnTo>
                      <a:pt x="510" y="266"/>
                    </a:lnTo>
                    <a:lnTo>
                      <a:pt x="530" y="280"/>
                    </a:lnTo>
                    <a:lnTo>
                      <a:pt x="546" y="291"/>
                    </a:lnTo>
                    <a:lnTo>
                      <a:pt x="557" y="302"/>
                    </a:lnTo>
                    <a:lnTo>
                      <a:pt x="564" y="309"/>
                    </a:lnTo>
                    <a:lnTo>
                      <a:pt x="565" y="315"/>
                    </a:lnTo>
                    <a:lnTo>
                      <a:pt x="517" y="293"/>
                    </a:lnTo>
                    <a:lnTo>
                      <a:pt x="516" y="287"/>
                    </a:lnTo>
                    <a:lnTo>
                      <a:pt x="510" y="278"/>
                    </a:lnTo>
                    <a:lnTo>
                      <a:pt x="497" y="269"/>
                    </a:lnTo>
                    <a:lnTo>
                      <a:pt x="482" y="257"/>
                    </a:lnTo>
                    <a:lnTo>
                      <a:pt x="461" y="244"/>
                    </a:lnTo>
                    <a:lnTo>
                      <a:pt x="435" y="228"/>
                    </a:lnTo>
                    <a:lnTo>
                      <a:pt x="406" y="210"/>
                    </a:lnTo>
                    <a:lnTo>
                      <a:pt x="370" y="190"/>
                    </a:lnTo>
                    <a:lnTo>
                      <a:pt x="334" y="170"/>
                    </a:lnTo>
                    <a:lnTo>
                      <a:pt x="293" y="148"/>
                    </a:lnTo>
                    <a:lnTo>
                      <a:pt x="249" y="125"/>
                    </a:lnTo>
                    <a:lnTo>
                      <a:pt x="202" y="101"/>
                    </a:lnTo>
                    <a:lnTo>
                      <a:pt x="154" y="77"/>
                    </a:lnTo>
                    <a:lnTo>
                      <a:pt x="103" y="52"/>
                    </a:lnTo>
                    <a:lnTo>
                      <a:pt x="52" y="2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6" name="Freeform 346"/>
              <p:cNvSpPr>
                <a:spLocks/>
              </p:cNvSpPr>
              <p:nvPr/>
            </p:nvSpPr>
            <p:spPr bwMode="auto">
              <a:xfrm>
                <a:off x="1198" y="1668"/>
                <a:ext cx="518" cy="144"/>
              </a:xfrm>
              <a:custGeom>
                <a:avLst/>
                <a:gdLst>
                  <a:gd name="T0" fmla="*/ 518 w 518"/>
                  <a:gd name="T1" fmla="*/ 9 h 290"/>
                  <a:gd name="T2" fmla="*/ 517 w 518"/>
                  <a:gd name="T3" fmla="*/ 8 h 290"/>
                  <a:gd name="T4" fmla="*/ 511 w 518"/>
                  <a:gd name="T5" fmla="*/ 8 h 290"/>
                  <a:gd name="T6" fmla="*/ 498 w 518"/>
                  <a:gd name="T7" fmla="*/ 8 h 290"/>
                  <a:gd name="T8" fmla="*/ 483 w 518"/>
                  <a:gd name="T9" fmla="*/ 7 h 290"/>
                  <a:gd name="T10" fmla="*/ 462 w 518"/>
                  <a:gd name="T11" fmla="*/ 7 h 290"/>
                  <a:gd name="T12" fmla="*/ 436 w 518"/>
                  <a:gd name="T13" fmla="*/ 7 h 290"/>
                  <a:gd name="T14" fmla="*/ 407 w 518"/>
                  <a:gd name="T15" fmla="*/ 6 h 290"/>
                  <a:gd name="T16" fmla="*/ 371 w 518"/>
                  <a:gd name="T17" fmla="*/ 5 h 290"/>
                  <a:gd name="T18" fmla="*/ 335 w 518"/>
                  <a:gd name="T19" fmla="*/ 5 h 290"/>
                  <a:gd name="T20" fmla="*/ 294 w 518"/>
                  <a:gd name="T21" fmla="*/ 4 h 290"/>
                  <a:gd name="T22" fmla="*/ 250 w 518"/>
                  <a:gd name="T23" fmla="*/ 3 h 290"/>
                  <a:gd name="T24" fmla="*/ 203 w 518"/>
                  <a:gd name="T25" fmla="*/ 3 h 290"/>
                  <a:gd name="T26" fmla="*/ 155 w 518"/>
                  <a:gd name="T27" fmla="*/ 2 h 290"/>
                  <a:gd name="T28" fmla="*/ 104 w 518"/>
                  <a:gd name="T29" fmla="*/ 1 h 290"/>
                  <a:gd name="T30" fmla="*/ 53 w 518"/>
                  <a:gd name="T31" fmla="*/ 0 h 290"/>
                  <a:gd name="T32" fmla="*/ 1 w 518"/>
                  <a:gd name="T33" fmla="*/ 0 h 290"/>
                  <a:gd name="T34" fmla="*/ 0 w 518"/>
                  <a:gd name="T35" fmla="*/ 0 h 290"/>
                  <a:gd name="T36" fmla="*/ 50 w 518"/>
                  <a:gd name="T37" fmla="*/ 0 h 290"/>
                  <a:gd name="T38" fmla="*/ 100 w 518"/>
                  <a:gd name="T39" fmla="*/ 1 h 290"/>
                  <a:gd name="T40" fmla="*/ 148 w 518"/>
                  <a:gd name="T41" fmla="*/ 2 h 290"/>
                  <a:gd name="T42" fmla="*/ 195 w 518"/>
                  <a:gd name="T43" fmla="*/ 3 h 290"/>
                  <a:gd name="T44" fmla="*/ 238 w 518"/>
                  <a:gd name="T45" fmla="*/ 3 h 290"/>
                  <a:gd name="T46" fmla="*/ 279 w 518"/>
                  <a:gd name="T47" fmla="*/ 4 h 290"/>
                  <a:gd name="T48" fmla="*/ 318 w 518"/>
                  <a:gd name="T49" fmla="*/ 5 h 290"/>
                  <a:gd name="T50" fmla="*/ 353 w 518"/>
                  <a:gd name="T51" fmla="*/ 5 h 290"/>
                  <a:gd name="T52" fmla="*/ 383 w 518"/>
                  <a:gd name="T53" fmla="*/ 6 h 290"/>
                  <a:gd name="T54" fmla="*/ 409 w 518"/>
                  <a:gd name="T55" fmla="*/ 6 h 290"/>
                  <a:gd name="T56" fmla="*/ 431 w 518"/>
                  <a:gd name="T57" fmla="*/ 7 h 290"/>
                  <a:gd name="T58" fmla="*/ 448 w 518"/>
                  <a:gd name="T59" fmla="*/ 7 h 290"/>
                  <a:gd name="T60" fmla="*/ 460 w 518"/>
                  <a:gd name="T61" fmla="*/ 7 h 290"/>
                  <a:gd name="T62" fmla="*/ 466 w 518"/>
                  <a:gd name="T63" fmla="*/ 8 h 290"/>
                  <a:gd name="T64" fmla="*/ 467 w 518"/>
                  <a:gd name="T65" fmla="*/ 8 h 290"/>
                  <a:gd name="T66" fmla="*/ 518 w 518"/>
                  <a:gd name="T67" fmla="*/ 9 h 2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8" h="290">
                    <a:moveTo>
                      <a:pt x="518" y="290"/>
                    </a:moveTo>
                    <a:lnTo>
                      <a:pt x="517" y="284"/>
                    </a:lnTo>
                    <a:lnTo>
                      <a:pt x="511" y="275"/>
                    </a:lnTo>
                    <a:lnTo>
                      <a:pt x="498" y="266"/>
                    </a:lnTo>
                    <a:lnTo>
                      <a:pt x="483" y="254"/>
                    </a:lnTo>
                    <a:lnTo>
                      <a:pt x="462" y="241"/>
                    </a:lnTo>
                    <a:lnTo>
                      <a:pt x="436" y="225"/>
                    </a:lnTo>
                    <a:lnTo>
                      <a:pt x="407" y="207"/>
                    </a:lnTo>
                    <a:lnTo>
                      <a:pt x="371" y="187"/>
                    </a:lnTo>
                    <a:lnTo>
                      <a:pt x="335" y="167"/>
                    </a:lnTo>
                    <a:lnTo>
                      <a:pt x="294" y="145"/>
                    </a:lnTo>
                    <a:lnTo>
                      <a:pt x="250" y="122"/>
                    </a:lnTo>
                    <a:lnTo>
                      <a:pt x="203" y="98"/>
                    </a:lnTo>
                    <a:lnTo>
                      <a:pt x="155" y="74"/>
                    </a:lnTo>
                    <a:lnTo>
                      <a:pt x="104" y="49"/>
                    </a:lnTo>
                    <a:lnTo>
                      <a:pt x="53" y="26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0" y="27"/>
                    </a:lnTo>
                    <a:lnTo>
                      <a:pt x="100" y="51"/>
                    </a:lnTo>
                    <a:lnTo>
                      <a:pt x="148" y="76"/>
                    </a:lnTo>
                    <a:lnTo>
                      <a:pt x="195" y="98"/>
                    </a:lnTo>
                    <a:lnTo>
                      <a:pt x="238" y="122"/>
                    </a:lnTo>
                    <a:lnTo>
                      <a:pt x="279" y="143"/>
                    </a:lnTo>
                    <a:lnTo>
                      <a:pt x="318" y="163"/>
                    </a:lnTo>
                    <a:lnTo>
                      <a:pt x="353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60" y="254"/>
                    </a:lnTo>
                    <a:lnTo>
                      <a:pt x="466" y="261"/>
                    </a:lnTo>
                    <a:lnTo>
                      <a:pt x="467" y="266"/>
                    </a:lnTo>
                    <a:lnTo>
                      <a:pt x="518" y="290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7" name="Freeform 347"/>
              <p:cNvSpPr>
                <a:spLocks/>
              </p:cNvSpPr>
              <p:nvPr/>
            </p:nvSpPr>
            <p:spPr bwMode="auto">
              <a:xfrm>
                <a:off x="1198" y="1669"/>
                <a:ext cx="467" cy="132"/>
              </a:xfrm>
              <a:custGeom>
                <a:avLst/>
                <a:gdLst>
                  <a:gd name="T0" fmla="*/ 0 w 467"/>
                  <a:gd name="T1" fmla="*/ 0 h 262"/>
                  <a:gd name="T2" fmla="*/ 50 w 467"/>
                  <a:gd name="T3" fmla="*/ 1 h 262"/>
                  <a:gd name="T4" fmla="*/ 100 w 467"/>
                  <a:gd name="T5" fmla="*/ 2 h 262"/>
                  <a:gd name="T6" fmla="*/ 148 w 467"/>
                  <a:gd name="T7" fmla="*/ 3 h 262"/>
                  <a:gd name="T8" fmla="*/ 195 w 467"/>
                  <a:gd name="T9" fmla="*/ 3 h 262"/>
                  <a:gd name="T10" fmla="*/ 238 w 467"/>
                  <a:gd name="T11" fmla="*/ 4 h 262"/>
                  <a:gd name="T12" fmla="*/ 279 w 467"/>
                  <a:gd name="T13" fmla="*/ 5 h 262"/>
                  <a:gd name="T14" fmla="*/ 318 w 467"/>
                  <a:gd name="T15" fmla="*/ 5 h 262"/>
                  <a:gd name="T16" fmla="*/ 353 w 467"/>
                  <a:gd name="T17" fmla="*/ 6 h 262"/>
                  <a:gd name="T18" fmla="*/ 383 w 467"/>
                  <a:gd name="T19" fmla="*/ 7 h 262"/>
                  <a:gd name="T20" fmla="*/ 409 w 467"/>
                  <a:gd name="T21" fmla="*/ 7 h 262"/>
                  <a:gd name="T22" fmla="*/ 431 w 467"/>
                  <a:gd name="T23" fmla="*/ 8 h 262"/>
                  <a:gd name="T24" fmla="*/ 448 w 467"/>
                  <a:gd name="T25" fmla="*/ 8 h 262"/>
                  <a:gd name="T26" fmla="*/ 460 w 467"/>
                  <a:gd name="T27" fmla="*/ 8 h 262"/>
                  <a:gd name="T28" fmla="*/ 466 w 467"/>
                  <a:gd name="T29" fmla="*/ 9 h 262"/>
                  <a:gd name="T30" fmla="*/ 467 w 467"/>
                  <a:gd name="T31" fmla="*/ 9 h 262"/>
                  <a:gd name="T32" fmla="*/ 414 w 467"/>
                  <a:gd name="T33" fmla="*/ 8 h 262"/>
                  <a:gd name="T34" fmla="*/ 412 w 467"/>
                  <a:gd name="T35" fmla="*/ 8 h 262"/>
                  <a:gd name="T36" fmla="*/ 407 w 467"/>
                  <a:gd name="T37" fmla="*/ 8 h 262"/>
                  <a:gd name="T38" fmla="*/ 397 w 467"/>
                  <a:gd name="T39" fmla="*/ 7 h 262"/>
                  <a:gd name="T40" fmla="*/ 381 w 467"/>
                  <a:gd name="T41" fmla="*/ 7 h 262"/>
                  <a:gd name="T42" fmla="*/ 361 w 467"/>
                  <a:gd name="T43" fmla="*/ 7 h 262"/>
                  <a:gd name="T44" fmla="*/ 339 w 467"/>
                  <a:gd name="T45" fmla="*/ 6 h 262"/>
                  <a:gd name="T46" fmla="*/ 312 w 467"/>
                  <a:gd name="T47" fmla="*/ 6 h 262"/>
                  <a:gd name="T48" fmla="*/ 281 w 467"/>
                  <a:gd name="T49" fmla="*/ 5 h 262"/>
                  <a:gd name="T50" fmla="*/ 247 w 467"/>
                  <a:gd name="T51" fmla="*/ 4 h 262"/>
                  <a:gd name="T52" fmla="*/ 210 w 467"/>
                  <a:gd name="T53" fmla="*/ 4 h 262"/>
                  <a:gd name="T54" fmla="*/ 171 w 467"/>
                  <a:gd name="T55" fmla="*/ 3 h 262"/>
                  <a:gd name="T56" fmla="*/ 130 w 467"/>
                  <a:gd name="T57" fmla="*/ 3 h 262"/>
                  <a:gd name="T58" fmla="*/ 87 w 467"/>
                  <a:gd name="T59" fmla="*/ 2 h 262"/>
                  <a:gd name="T60" fmla="*/ 43 w 467"/>
                  <a:gd name="T61" fmla="*/ 1 h 262"/>
                  <a:gd name="T62" fmla="*/ 0 w 467"/>
                  <a:gd name="T63" fmla="*/ 1 h 262"/>
                  <a:gd name="T64" fmla="*/ 0 w 467"/>
                  <a:gd name="T65" fmla="*/ 0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7" h="262">
                    <a:moveTo>
                      <a:pt x="0" y="0"/>
                    </a:moveTo>
                    <a:lnTo>
                      <a:pt x="50" y="23"/>
                    </a:lnTo>
                    <a:lnTo>
                      <a:pt x="100" y="47"/>
                    </a:lnTo>
                    <a:lnTo>
                      <a:pt x="148" y="72"/>
                    </a:lnTo>
                    <a:lnTo>
                      <a:pt x="195" y="94"/>
                    </a:lnTo>
                    <a:lnTo>
                      <a:pt x="238" y="118"/>
                    </a:lnTo>
                    <a:lnTo>
                      <a:pt x="279" y="139"/>
                    </a:lnTo>
                    <a:lnTo>
                      <a:pt x="318" y="159"/>
                    </a:lnTo>
                    <a:lnTo>
                      <a:pt x="353" y="179"/>
                    </a:lnTo>
                    <a:lnTo>
                      <a:pt x="383" y="197"/>
                    </a:lnTo>
                    <a:lnTo>
                      <a:pt x="409" y="213"/>
                    </a:lnTo>
                    <a:lnTo>
                      <a:pt x="431" y="226"/>
                    </a:lnTo>
                    <a:lnTo>
                      <a:pt x="448" y="239"/>
                    </a:lnTo>
                    <a:lnTo>
                      <a:pt x="460" y="250"/>
                    </a:lnTo>
                    <a:lnTo>
                      <a:pt x="466" y="257"/>
                    </a:lnTo>
                    <a:lnTo>
                      <a:pt x="467" y="262"/>
                    </a:lnTo>
                    <a:lnTo>
                      <a:pt x="414" y="237"/>
                    </a:lnTo>
                    <a:lnTo>
                      <a:pt x="412" y="232"/>
                    </a:lnTo>
                    <a:lnTo>
                      <a:pt x="407" y="224"/>
                    </a:lnTo>
                    <a:lnTo>
                      <a:pt x="397" y="217"/>
                    </a:lnTo>
                    <a:lnTo>
                      <a:pt x="381" y="206"/>
                    </a:lnTo>
                    <a:lnTo>
                      <a:pt x="361" y="194"/>
                    </a:lnTo>
                    <a:lnTo>
                      <a:pt x="339" y="179"/>
                    </a:lnTo>
                    <a:lnTo>
                      <a:pt x="312" y="163"/>
                    </a:lnTo>
                    <a:lnTo>
                      <a:pt x="281" y="147"/>
                    </a:lnTo>
                    <a:lnTo>
                      <a:pt x="247" y="128"/>
                    </a:lnTo>
                    <a:lnTo>
                      <a:pt x="210" y="108"/>
                    </a:lnTo>
                    <a:lnTo>
                      <a:pt x="171" y="89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3" y="2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8" name="Freeform 348"/>
              <p:cNvSpPr>
                <a:spLocks/>
              </p:cNvSpPr>
              <p:nvPr/>
            </p:nvSpPr>
            <p:spPr bwMode="auto">
              <a:xfrm>
                <a:off x="1196" y="1672"/>
                <a:ext cx="416" cy="116"/>
              </a:xfrm>
              <a:custGeom>
                <a:avLst/>
                <a:gdLst>
                  <a:gd name="T0" fmla="*/ 416 w 416"/>
                  <a:gd name="T1" fmla="*/ 8 h 232"/>
                  <a:gd name="T2" fmla="*/ 414 w 416"/>
                  <a:gd name="T3" fmla="*/ 8 h 232"/>
                  <a:gd name="T4" fmla="*/ 409 w 416"/>
                  <a:gd name="T5" fmla="*/ 7 h 232"/>
                  <a:gd name="T6" fmla="*/ 399 w 416"/>
                  <a:gd name="T7" fmla="*/ 7 h 232"/>
                  <a:gd name="T8" fmla="*/ 383 w 416"/>
                  <a:gd name="T9" fmla="*/ 7 h 232"/>
                  <a:gd name="T10" fmla="*/ 363 w 416"/>
                  <a:gd name="T11" fmla="*/ 6 h 232"/>
                  <a:gd name="T12" fmla="*/ 341 w 416"/>
                  <a:gd name="T13" fmla="*/ 6 h 232"/>
                  <a:gd name="T14" fmla="*/ 314 w 416"/>
                  <a:gd name="T15" fmla="*/ 5 h 232"/>
                  <a:gd name="T16" fmla="*/ 283 w 416"/>
                  <a:gd name="T17" fmla="*/ 5 h 232"/>
                  <a:gd name="T18" fmla="*/ 249 w 416"/>
                  <a:gd name="T19" fmla="*/ 4 h 232"/>
                  <a:gd name="T20" fmla="*/ 212 w 416"/>
                  <a:gd name="T21" fmla="*/ 4 h 232"/>
                  <a:gd name="T22" fmla="*/ 173 w 416"/>
                  <a:gd name="T23" fmla="*/ 3 h 232"/>
                  <a:gd name="T24" fmla="*/ 132 w 416"/>
                  <a:gd name="T25" fmla="*/ 2 h 232"/>
                  <a:gd name="T26" fmla="*/ 89 w 416"/>
                  <a:gd name="T27" fmla="*/ 2 h 232"/>
                  <a:gd name="T28" fmla="*/ 45 w 416"/>
                  <a:gd name="T29" fmla="*/ 1 h 232"/>
                  <a:gd name="T30" fmla="*/ 2 w 416"/>
                  <a:gd name="T31" fmla="*/ 0 h 232"/>
                  <a:gd name="T32" fmla="*/ 0 w 416"/>
                  <a:gd name="T33" fmla="*/ 1 h 232"/>
                  <a:gd name="T34" fmla="*/ 41 w 416"/>
                  <a:gd name="T35" fmla="*/ 1 h 232"/>
                  <a:gd name="T36" fmla="*/ 81 w 416"/>
                  <a:gd name="T37" fmla="*/ 2 h 232"/>
                  <a:gd name="T38" fmla="*/ 120 w 416"/>
                  <a:gd name="T39" fmla="*/ 2 h 232"/>
                  <a:gd name="T40" fmla="*/ 158 w 416"/>
                  <a:gd name="T41" fmla="*/ 3 h 232"/>
                  <a:gd name="T42" fmla="*/ 194 w 416"/>
                  <a:gd name="T43" fmla="*/ 4 h 232"/>
                  <a:gd name="T44" fmla="*/ 226 w 416"/>
                  <a:gd name="T45" fmla="*/ 4 h 232"/>
                  <a:gd name="T46" fmla="*/ 257 w 416"/>
                  <a:gd name="T47" fmla="*/ 5 h 232"/>
                  <a:gd name="T48" fmla="*/ 283 w 416"/>
                  <a:gd name="T49" fmla="*/ 5 h 232"/>
                  <a:gd name="T50" fmla="*/ 307 w 416"/>
                  <a:gd name="T51" fmla="*/ 6 h 232"/>
                  <a:gd name="T52" fmla="*/ 325 w 416"/>
                  <a:gd name="T53" fmla="*/ 6 h 232"/>
                  <a:gd name="T54" fmla="*/ 341 w 416"/>
                  <a:gd name="T55" fmla="*/ 6 h 232"/>
                  <a:gd name="T56" fmla="*/ 351 w 416"/>
                  <a:gd name="T57" fmla="*/ 7 h 232"/>
                  <a:gd name="T58" fmla="*/ 356 w 416"/>
                  <a:gd name="T59" fmla="*/ 7 h 232"/>
                  <a:gd name="T60" fmla="*/ 358 w 416"/>
                  <a:gd name="T61" fmla="*/ 7 h 232"/>
                  <a:gd name="T62" fmla="*/ 416 w 416"/>
                  <a:gd name="T63" fmla="*/ 8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6" h="232">
                    <a:moveTo>
                      <a:pt x="416" y="232"/>
                    </a:moveTo>
                    <a:lnTo>
                      <a:pt x="414" y="227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3" y="189"/>
                    </a:lnTo>
                    <a:lnTo>
                      <a:pt x="341" y="174"/>
                    </a:lnTo>
                    <a:lnTo>
                      <a:pt x="314" y="158"/>
                    </a:lnTo>
                    <a:lnTo>
                      <a:pt x="283" y="142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3" y="84"/>
                    </a:lnTo>
                    <a:lnTo>
                      <a:pt x="132" y="62"/>
                    </a:lnTo>
                    <a:lnTo>
                      <a:pt x="89" y="42"/>
                    </a:lnTo>
                    <a:lnTo>
                      <a:pt x="45" y="2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1" y="24"/>
                    </a:lnTo>
                    <a:lnTo>
                      <a:pt x="81" y="44"/>
                    </a:lnTo>
                    <a:lnTo>
                      <a:pt x="120" y="62"/>
                    </a:lnTo>
                    <a:lnTo>
                      <a:pt x="158" y="82"/>
                    </a:lnTo>
                    <a:lnTo>
                      <a:pt x="194" y="100"/>
                    </a:lnTo>
                    <a:lnTo>
                      <a:pt x="226" y="118"/>
                    </a:lnTo>
                    <a:lnTo>
                      <a:pt x="257" y="134"/>
                    </a:lnTo>
                    <a:lnTo>
                      <a:pt x="283" y="149"/>
                    </a:lnTo>
                    <a:lnTo>
                      <a:pt x="307" y="163"/>
                    </a:lnTo>
                    <a:lnTo>
                      <a:pt x="325" y="176"/>
                    </a:lnTo>
                    <a:lnTo>
                      <a:pt x="341" y="185"/>
                    </a:lnTo>
                    <a:lnTo>
                      <a:pt x="351" y="194"/>
                    </a:lnTo>
                    <a:lnTo>
                      <a:pt x="356" y="199"/>
                    </a:lnTo>
                    <a:lnTo>
                      <a:pt x="358" y="205"/>
                    </a:lnTo>
                    <a:lnTo>
                      <a:pt x="416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99" name="Freeform 349"/>
              <p:cNvSpPr>
                <a:spLocks/>
              </p:cNvSpPr>
              <p:nvPr/>
            </p:nvSpPr>
            <p:spPr bwMode="auto">
              <a:xfrm>
                <a:off x="1195" y="1674"/>
                <a:ext cx="359" cy="100"/>
              </a:xfrm>
              <a:custGeom>
                <a:avLst/>
                <a:gdLst>
                  <a:gd name="T0" fmla="*/ 1 w 359"/>
                  <a:gd name="T1" fmla="*/ 0 h 201"/>
                  <a:gd name="T2" fmla="*/ 42 w 359"/>
                  <a:gd name="T3" fmla="*/ 0 h 201"/>
                  <a:gd name="T4" fmla="*/ 82 w 359"/>
                  <a:gd name="T5" fmla="*/ 1 h 201"/>
                  <a:gd name="T6" fmla="*/ 121 w 359"/>
                  <a:gd name="T7" fmla="*/ 1 h 201"/>
                  <a:gd name="T8" fmla="*/ 159 w 359"/>
                  <a:gd name="T9" fmla="*/ 2 h 201"/>
                  <a:gd name="T10" fmla="*/ 195 w 359"/>
                  <a:gd name="T11" fmla="*/ 3 h 201"/>
                  <a:gd name="T12" fmla="*/ 227 w 359"/>
                  <a:gd name="T13" fmla="*/ 3 h 201"/>
                  <a:gd name="T14" fmla="*/ 258 w 359"/>
                  <a:gd name="T15" fmla="*/ 4 h 201"/>
                  <a:gd name="T16" fmla="*/ 284 w 359"/>
                  <a:gd name="T17" fmla="*/ 4 h 201"/>
                  <a:gd name="T18" fmla="*/ 308 w 359"/>
                  <a:gd name="T19" fmla="*/ 4 h 201"/>
                  <a:gd name="T20" fmla="*/ 326 w 359"/>
                  <a:gd name="T21" fmla="*/ 5 h 201"/>
                  <a:gd name="T22" fmla="*/ 342 w 359"/>
                  <a:gd name="T23" fmla="*/ 5 h 201"/>
                  <a:gd name="T24" fmla="*/ 352 w 359"/>
                  <a:gd name="T25" fmla="*/ 5 h 201"/>
                  <a:gd name="T26" fmla="*/ 357 w 359"/>
                  <a:gd name="T27" fmla="*/ 6 h 201"/>
                  <a:gd name="T28" fmla="*/ 359 w 359"/>
                  <a:gd name="T29" fmla="*/ 6 h 201"/>
                  <a:gd name="T30" fmla="*/ 297 w 359"/>
                  <a:gd name="T31" fmla="*/ 5 h 201"/>
                  <a:gd name="T32" fmla="*/ 295 w 359"/>
                  <a:gd name="T33" fmla="*/ 5 h 201"/>
                  <a:gd name="T34" fmla="*/ 288 w 359"/>
                  <a:gd name="T35" fmla="*/ 5 h 201"/>
                  <a:gd name="T36" fmla="*/ 277 w 359"/>
                  <a:gd name="T37" fmla="*/ 4 h 201"/>
                  <a:gd name="T38" fmla="*/ 260 w 359"/>
                  <a:gd name="T39" fmla="*/ 4 h 201"/>
                  <a:gd name="T40" fmla="*/ 239 w 359"/>
                  <a:gd name="T41" fmla="*/ 4 h 201"/>
                  <a:gd name="T42" fmla="*/ 213 w 359"/>
                  <a:gd name="T43" fmla="*/ 3 h 201"/>
                  <a:gd name="T44" fmla="*/ 183 w 359"/>
                  <a:gd name="T45" fmla="*/ 3 h 201"/>
                  <a:gd name="T46" fmla="*/ 151 w 359"/>
                  <a:gd name="T47" fmla="*/ 2 h 201"/>
                  <a:gd name="T48" fmla="*/ 116 w 359"/>
                  <a:gd name="T49" fmla="*/ 1 h 201"/>
                  <a:gd name="T50" fmla="*/ 77 w 359"/>
                  <a:gd name="T51" fmla="*/ 1 h 201"/>
                  <a:gd name="T52" fmla="*/ 39 w 359"/>
                  <a:gd name="T53" fmla="*/ 0 h 201"/>
                  <a:gd name="T54" fmla="*/ 0 w 359"/>
                  <a:gd name="T55" fmla="*/ 0 h 201"/>
                  <a:gd name="T56" fmla="*/ 1 w 359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59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2" y="40"/>
                    </a:lnTo>
                    <a:lnTo>
                      <a:pt x="121" y="58"/>
                    </a:lnTo>
                    <a:lnTo>
                      <a:pt x="159" y="78"/>
                    </a:lnTo>
                    <a:lnTo>
                      <a:pt x="195" y="96"/>
                    </a:lnTo>
                    <a:lnTo>
                      <a:pt x="227" y="114"/>
                    </a:lnTo>
                    <a:lnTo>
                      <a:pt x="258" y="130"/>
                    </a:lnTo>
                    <a:lnTo>
                      <a:pt x="284" y="145"/>
                    </a:lnTo>
                    <a:lnTo>
                      <a:pt x="308" y="159"/>
                    </a:lnTo>
                    <a:lnTo>
                      <a:pt x="326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7" y="195"/>
                    </a:lnTo>
                    <a:lnTo>
                      <a:pt x="359" y="201"/>
                    </a:lnTo>
                    <a:lnTo>
                      <a:pt x="297" y="172"/>
                    </a:lnTo>
                    <a:lnTo>
                      <a:pt x="295" y="166"/>
                    </a:lnTo>
                    <a:lnTo>
                      <a:pt x="288" y="161"/>
                    </a:lnTo>
                    <a:lnTo>
                      <a:pt x="277" y="152"/>
                    </a:lnTo>
                    <a:lnTo>
                      <a:pt x="260" y="141"/>
                    </a:lnTo>
                    <a:lnTo>
                      <a:pt x="239" y="128"/>
                    </a:lnTo>
                    <a:lnTo>
                      <a:pt x="213" y="112"/>
                    </a:lnTo>
                    <a:lnTo>
                      <a:pt x="183" y="98"/>
                    </a:lnTo>
                    <a:lnTo>
                      <a:pt x="151" y="80"/>
                    </a:lnTo>
                    <a:lnTo>
                      <a:pt x="116" y="61"/>
                    </a:lnTo>
                    <a:lnTo>
                      <a:pt x="77" y="43"/>
                    </a:lnTo>
                    <a:lnTo>
                      <a:pt x="39" y="2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0" name="Freeform 350"/>
              <p:cNvSpPr>
                <a:spLocks/>
              </p:cNvSpPr>
              <p:nvPr/>
            </p:nvSpPr>
            <p:spPr bwMode="auto">
              <a:xfrm>
                <a:off x="1193" y="1677"/>
                <a:ext cx="299" cy="83"/>
              </a:xfrm>
              <a:custGeom>
                <a:avLst/>
                <a:gdLst>
                  <a:gd name="T0" fmla="*/ 299 w 299"/>
                  <a:gd name="T1" fmla="*/ 5 h 167"/>
                  <a:gd name="T2" fmla="*/ 297 w 299"/>
                  <a:gd name="T3" fmla="*/ 5 h 167"/>
                  <a:gd name="T4" fmla="*/ 290 w 299"/>
                  <a:gd name="T5" fmla="*/ 4 h 167"/>
                  <a:gd name="T6" fmla="*/ 279 w 299"/>
                  <a:gd name="T7" fmla="*/ 4 h 167"/>
                  <a:gd name="T8" fmla="*/ 262 w 299"/>
                  <a:gd name="T9" fmla="*/ 4 h 167"/>
                  <a:gd name="T10" fmla="*/ 241 w 299"/>
                  <a:gd name="T11" fmla="*/ 3 h 167"/>
                  <a:gd name="T12" fmla="*/ 215 w 299"/>
                  <a:gd name="T13" fmla="*/ 3 h 167"/>
                  <a:gd name="T14" fmla="*/ 185 w 299"/>
                  <a:gd name="T15" fmla="*/ 2 h 167"/>
                  <a:gd name="T16" fmla="*/ 153 w 299"/>
                  <a:gd name="T17" fmla="*/ 2 h 167"/>
                  <a:gd name="T18" fmla="*/ 118 w 299"/>
                  <a:gd name="T19" fmla="*/ 1 h 167"/>
                  <a:gd name="T20" fmla="*/ 79 w 299"/>
                  <a:gd name="T21" fmla="*/ 1 h 167"/>
                  <a:gd name="T22" fmla="*/ 41 w 299"/>
                  <a:gd name="T23" fmla="*/ 0 h 167"/>
                  <a:gd name="T24" fmla="*/ 2 w 299"/>
                  <a:gd name="T25" fmla="*/ 0 h 167"/>
                  <a:gd name="T26" fmla="*/ 0 w 299"/>
                  <a:gd name="T27" fmla="*/ 0 h 167"/>
                  <a:gd name="T28" fmla="*/ 34 w 299"/>
                  <a:gd name="T29" fmla="*/ 0 h 167"/>
                  <a:gd name="T30" fmla="*/ 67 w 299"/>
                  <a:gd name="T31" fmla="*/ 1 h 167"/>
                  <a:gd name="T32" fmla="*/ 98 w 299"/>
                  <a:gd name="T33" fmla="*/ 1 h 167"/>
                  <a:gd name="T34" fmla="*/ 128 w 299"/>
                  <a:gd name="T35" fmla="*/ 2 h 167"/>
                  <a:gd name="T36" fmla="*/ 154 w 299"/>
                  <a:gd name="T37" fmla="*/ 2 h 167"/>
                  <a:gd name="T38" fmla="*/ 177 w 299"/>
                  <a:gd name="T39" fmla="*/ 3 h 167"/>
                  <a:gd name="T40" fmla="*/ 197 w 299"/>
                  <a:gd name="T41" fmla="*/ 3 h 167"/>
                  <a:gd name="T42" fmla="*/ 212 w 299"/>
                  <a:gd name="T43" fmla="*/ 3 h 167"/>
                  <a:gd name="T44" fmla="*/ 224 w 299"/>
                  <a:gd name="T45" fmla="*/ 3 h 167"/>
                  <a:gd name="T46" fmla="*/ 231 w 299"/>
                  <a:gd name="T47" fmla="*/ 4 h 167"/>
                  <a:gd name="T48" fmla="*/ 232 w 299"/>
                  <a:gd name="T49" fmla="*/ 4 h 167"/>
                  <a:gd name="T50" fmla="*/ 299 w 299"/>
                  <a:gd name="T51" fmla="*/ 5 h 1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9" h="167">
                    <a:moveTo>
                      <a:pt x="299" y="167"/>
                    </a:moveTo>
                    <a:lnTo>
                      <a:pt x="297" y="161"/>
                    </a:lnTo>
                    <a:lnTo>
                      <a:pt x="290" y="156"/>
                    </a:lnTo>
                    <a:lnTo>
                      <a:pt x="279" y="147"/>
                    </a:lnTo>
                    <a:lnTo>
                      <a:pt x="262" y="136"/>
                    </a:lnTo>
                    <a:lnTo>
                      <a:pt x="241" y="123"/>
                    </a:lnTo>
                    <a:lnTo>
                      <a:pt x="215" y="107"/>
                    </a:lnTo>
                    <a:lnTo>
                      <a:pt x="185" y="93"/>
                    </a:lnTo>
                    <a:lnTo>
                      <a:pt x="153" y="75"/>
                    </a:lnTo>
                    <a:lnTo>
                      <a:pt x="118" y="56"/>
                    </a:lnTo>
                    <a:lnTo>
                      <a:pt x="79" y="38"/>
                    </a:lnTo>
                    <a:lnTo>
                      <a:pt x="41" y="1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34" y="22"/>
                    </a:lnTo>
                    <a:lnTo>
                      <a:pt x="67" y="38"/>
                    </a:lnTo>
                    <a:lnTo>
                      <a:pt x="98" y="53"/>
                    </a:lnTo>
                    <a:lnTo>
                      <a:pt x="128" y="69"/>
                    </a:lnTo>
                    <a:lnTo>
                      <a:pt x="154" y="84"/>
                    </a:lnTo>
                    <a:lnTo>
                      <a:pt x="177" y="96"/>
                    </a:lnTo>
                    <a:lnTo>
                      <a:pt x="197" y="107"/>
                    </a:lnTo>
                    <a:lnTo>
                      <a:pt x="212" y="118"/>
                    </a:lnTo>
                    <a:lnTo>
                      <a:pt x="224" y="125"/>
                    </a:lnTo>
                    <a:lnTo>
                      <a:pt x="231" y="131"/>
                    </a:lnTo>
                    <a:lnTo>
                      <a:pt x="232" y="136"/>
                    </a:lnTo>
                    <a:lnTo>
                      <a:pt x="299" y="167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1" name="Freeform 351"/>
              <p:cNvSpPr>
                <a:spLocks/>
              </p:cNvSpPr>
              <p:nvPr/>
            </p:nvSpPr>
            <p:spPr bwMode="auto">
              <a:xfrm>
                <a:off x="1190" y="1679"/>
                <a:ext cx="235" cy="66"/>
              </a:xfrm>
              <a:custGeom>
                <a:avLst/>
                <a:gdLst>
                  <a:gd name="T0" fmla="*/ 3 w 235"/>
                  <a:gd name="T1" fmla="*/ 0 h 130"/>
                  <a:gd name="T2" fmla="*/ 37 w 235"/>
                  <a:gd name="T3" fmla="*/ 1 h 130"/>
                  <a:gd name="T4" fmla="*/ 70 w 235"/>
                  <a:gd name="T5" fmla="*/ 1 h 130"/>
                  <a:gd name="T6" fmla="*/ 101 w 235"/>
                  <a:gd name="T7" fmla="*/ 2 h 130"/>
                  <a:gd name="T8" fmla="*/ 131 w 235"/>
                  <a:gd name="T9" fmla="*/ 2 h 130"/>
                  <a:gd name="T10" fmla="*/ 157 w 235"/>
                  <a:gd name="T11" fmla="*/ 3 h 130"/>
                  <a:gd name="T12" fmla="*/ 180 w 235"/>
                  <a:gd name="T13" fmla="*/ 3 h 130"/>
                  <a:gd name="T14" fmla="*/ 200 w 235"/>
                  <a:gd name="T15" fmla="*/ 4 h 130"/>
                  <a:gd name="T16" fmla="*/ 215 w 235"/>
                  <a:gd name="T17" fmla="*/ 4 h 130"/>
                  <a:gd name="T18" fmla="*/ 227 w 235"/>
                  <a:gd name="T19" fmla="*/ 4 h 130"/>
                  <a:gd name="T20" fmla="*/ 234 w 235"/>
                  <a:gd name="T21" fmla="*/ 4 h 130"/>
                  <a:gd name="T22" fmla="*/ 235 w 235"/>
                  <a:gd name="T23" fmla="*/ 5 h 130"/>
                  <a:gd name="T24" fmla="*/ 163 w 235"/>
                  <a:gd name="T25" fmla="*/ 4 h 130"/>
                  <a:gd name="T26" fmla="*/ 160 w 235"/>
                  <a:gd name="T27" fmla="*/ 3 h 130"/>
                  <a:gd name="T28" fmla="*/ 155 w 235"/>
                  <a:gd name="T29" fmla="*/ 3 h 130"/>
                  <a:gd name="T30" fmla="*/ 142 w 235"/>
                  <a:gd name="T31" fmla="*/ 3 h 130"/>
                  <a:gd name="T32" fmla="*/ 126 w 235"/>
                  <a:gd name="T33" fmla="*/ 3 h 130"/>
                  <a:gd name="T34" fmla="*/ 106 w 235"/>
                  <a:gd name="T35" fmla="*/ 2 h 130"/>
                  <a:gd name="T36" fmla="*/ 84 w 235"/>
                  <a:gd name="T37" fmla="*/ 2 h 130"/>
                  <a:gd name="T38" fmla="*/ 57 w 235"/>
                  <a:gd name="T39" fmla="*/ 1 h 130"/>
                  <a:gd name="T40" fmla="*/ 30 w 235"/>
                  <a:gd name="T41" fmla="*/ 1 h 130"/>
                  <a:gd name="T42" fmla="*/ 0 w 235"/>
                  <a:gd name="T43" fmla="*/ 1 h 130"/>
                  <a:gd name="T44" fmla="*/ 3 w 235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5" h="130">
                    <a:moveTo>
                      <a:pt x="3" y="0"/>
                    </a:moveTo>
                    <a:lnTo>
                      <a:pt x="37" y="16"/>
                    </a:lnTo>
                    <a:lnTo>
                      <a:pt x="70" y="32"/>
                    </a:lnTo>
                    <a:lnTo>
                      <a:pt x="101" y="47"/>
                    </a:lnTo>
                    <a:lnTo>
                      <a:pt x="131" y="63"/>
                    </a:lnTo>
                    <a:lnTo>
                      <a:pt x="157" y="78"/>
                    </a:lnTo>
                    <a:lnTo>
                      <a:pt x="180" y="90"/>
                    </a:lnTo>
                    <a:lnTo>
                      <a:pt x="200" y="101"/>
                    </a:lnTo>
                    <a:lnTo>
                      <a:pt x="215" y="112"/>
                    </a:lnTo>
                    <a:lnTo>
                      <a:pt x="227" y="119"/>
                    </a:lnTo>
                    <a:lnTo>
                      <a:pt x="234" y="125"/>
                    </a:lnTo>
                    <a:lnTo>
                      <a:pt x="235" y="130"/>
                    </a:lnTo>
                    <a:lnTo>
                      <a:pt x="163" y="96"/>
                    </a:lnTo>
                    <a:lnTo>
                      <a:pt x="160" y="92"/>
                    </a:lnTo>
                    <a:lnTo>
                      <a:pt x="155" y="87"/>
                    </a:lnTo>
                    <a:lnTo>
                      <a:pt x="142" y="79"/>
                    </a:lnTo>
                    <a:lnTo>
                      <a:pt x="126" y="69"/>
                    </a:lnTo>
                    <a:lnTo>
                      <a:pt x="106" y="58"/>
                    </a:lnTo>
                    <a:lnTo>
                      <a:pt x="84" y="45"/>
                    </a:lnTo>
                    <a:lnTo>
                      <a:pt x="57" y="32"/>
                    </a:lnTo>
                    <a:lnTo>
                      <a:pt x="30" y="2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2" name="Freeform 352"/>
              <p:cNvSpPr>
                <a:spLocks/>
              </p:cNvSpPr>
              <p:nvPr/>
            </p:nvSpPr>
            <p:spPr bwMode="auto">
              <a:xfrm>
                <a:off x="1189" y="1682"/>
                <a:ext cx="164" cy="45"/>
              </a:xfrm>
              <a:custGeom>
                <a:avLst/>
                <a:gdLst>
                  <a:gd name="T0" fmla="*/ 164 w 164"/>
                  <a:gd name="T1" fmla="*/ 2 h 91"/>
                  <a:gd name="T2" fmla="*/ 161 w 164"/>
                  <a:gd name="T3" fmla="*/ 2 h 91"/>
                  <a:gd name="T4" fmla="*/ 156 w 164"/>
                  <a:gd name="T5" fmla="*/ 2 h 91"/>
                  <a:gd name="T6" fmla="*/ 143 w 164"/>
                  <a:gd name="T7" fmla="*/ 2 h 91"/>
                  <a:gd name="T8" fmla="*/ 127 w 164"/>
                  <a:gd name="T9" fmla="*/ 2 h 91"/>
                  <a:gd name="T10" fmla="*/ 107 w 164"/>
                  <a:gd name="T11" fmla="*/ 1 h 91"/>
                  <a:gd name="T12" fmla="*/ 85 w 164"/>
                  <a:gd name="T13" fmla="*/ 1 h 91"/>
                  <a:gd name="T14" fmla="*/ 58 w 164"/>
                  <a:gd name="T15" fmla="*/ 0 h 91"/>
                  <a:gd name="T16" fmla="*/ 31 w 164"/>
                  <a:gd name="T17" fmla="*/ 0 h 91"/>
                  <a:gd name="T18" fmla="*/ 1 w 164"/>
                  <a:gd name="T19" fmla="*/ 0 h 91"/>
                  <a:gd name="T20" fmla="*/ 0 w 164"/>
                  <a:gd name="T21" fmla="*/ 0 h 91"/>
                  <a:gd name="T22" fmla="*/ 20 w 164"/>
                  <a:gd name="T23" fmla="*/ 0 h 91"/>
                  <a:gd name="T24" fmla="*/ 38 w 164"/>
                  <a:gd name="T25" fmla="*/ 0 h 91"/>
                  <a:gd name="T26" fmla="*/ 54 w 164"/>
                  <a:gd name="T27" fmla="*/ 1 h 91"/>
                  <a:gd name="T28" fmla="*/ 68 w 164"/>
                  <a:gd name="T29" fmla="*/ 1 h 91"/>
                  <a:gd name="T30" fmla="*/ 78 w 164"/>
                  <a:gd name="T31" fmla="*/ 1 h 91"/>
                  <a:gd name="T32" fmla="*/ 83 w 164"/>
                  <a:gd name="T33" fmla="*/ 1 h 91"/>
                  <a:gd name="T34" fmla="*/ 85 w 164"/>
                  <a:gd name="T35" fmla="*/ 1 h 91"/>
                  <a:gd name="T36" fmla="*/ 164 w 164"/>
                  <a:gd name="T37" fmla="*/ 2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1">
                    <a:moveTo>
                      <a:pt x="164" y="91"/>
                    </a:moveTo>
                    <a:lnTo>
                      <a:pt x="161" y="87"/>
                    </a:lnTo>
                    <a:lnTo>
                      <a:pt x="156" y="82"/>
                    </a:lnTo>
                    <a:lnTo>
                      <a:pt x="143" y="74"/>
                    </a:lnTo>
                    <a:lnTo>
                      <a:pt x="127" y="64"/>
                    </a:lnTo>
                    <a:lnTo>
                      <a:pt x="107" y="53"/>
                    </a:lnTo>
                    <a:lnTo>
                      <a:pt x="85" y="40"/>
                    </a:lnTo>
                    <a:lnTo>
                      <a:pt x="58" y="27"/>
                    </a:lnTo>
                    <a:lnTo>
                      <a:pt x="31" y="15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20" y="17"/>
                    </a:lnTo>
                    <a:lnTo>
                      <a:pt x="38" y="26"/>
                    </a:lnTo>
                    <a:lnTo>
                      <a:pt x="54" y="33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3" y="51"/>
                    </a:lnTo>
                    <a:lnTo>
                      <a:pt x="85" y="55"/>
                    </a:lnTo>
                    <a:lnTo>
                      <a:pt x="164" y="91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3" name="Freeform 353"/>
              <p:cNvSpPr>
                <a:spLocks/>
              </p:cNvSpPr>
              <p:nvPr/>
            </p:nvSpPr>
            <p:spPr bwMode="auto">
              <a:xfrm>
                <a:off x="1188" y="1686"/>
                <a:ext cx="86" cy="23"/>
              </a:xfrm>
              <a:custGeom>
                <a:avLst/>
                <a:gdLst>
                  <a:gd name="T0" fmla="*/ 1 w 86"/>
                  <a:gd name="T1" fmla="*/ 0 h 48"/>
                  <a:gd name="T2" fmla="*/ 21 w 86"/>
                  <a:gd name="T3" fmla="*/ 0 h 48"/>
                  <a:gd name="T4" fmla="*/ 39 w 86"/>
                  <a:gd name="T5" fmla="*/ 0 h 48"/>
                  <a:gd name="T6" fmla="*/ 55 w 86"/>
                  <a:gd name="T7" fmla="*/ 0 h 48"/>
                  <a:gd name="T8" fmla="*/ 69 w 86"/>
                  <a:gd name="T9" fmla="*/ 1 h 48"/>
                  <a:gd name="T10" fmla="*/ 79 w 86"/>
                  <a:gd name="T11" fmla="*/ 1 h 48"/>
                  <a:gd name="T12" fmla="*/ 84 w 86"/>
                  <a:gd name="T13" fmla="*/ 1 h 48"/>
                  <a:gd name="T14" fmla="*/ 86 w 86"/>
                  <a:gd name="T15" fmla="*/ 1 h 48"/>
                  <a:gd name="T16" fmla="*/ 1 w 86"/>
                  <a:gd name="T17" fmla="*/ 0 h 48"/>
                  <a:gd name="T18" fmla="*/ 0 w 86"/>
                  <a:gd name="T19" fmla="*/ 0 h 48"/>
                  <a:gd name="T20" fmla="*/ 1 w 86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6" h="48">
                    <a:moveTo>
                      <a:pt x="1" y="0"/>
                    </a:moveTo>
                    <a:lnTo>
                      <a:pt x="21" y="10"/>
                    </a:lnTo>
                    <a:lnTo>
                      <a:pt x="39" y="19"/>
                    </a:lnTo>
                    <a:lnTo>
                      <a:pt x="55" y="26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4" y="44"/>
                    </a:lnTo>
                    <a:lnTo>
                      <a:pt x="86" y="4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4" name="Freeform 354"/>
              <p:cNvSpPr>
                <a:spLocks/>
              </p:cNvSpPr>
              <p:nvPr/>
            </p:nvSpPr>
            <p:spPr bwMode="auto">
              <a:xfrm>
                <a:off x="1188" y="1688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5" name="Freeform 355"/>
              <p:cNvSpPr>
                <a:spLocks/>
              </p:cNvSpPr>
              <p:nvPr/>
            </p:nvSpPr>
            <p:spPr bwMode="auto">
              <a:xfrm>
                <a:off x="1188" y="1650"/>
                <a:ext cx="1017" cy="271"/>
              </a:xfrm>
              <a:custGeom>
                <a:avLst/>
                <a:gdLst>
                  <a:gd name="T0" fmla="*/ 996 w 1017"/>
                  <a:gd name="T1" fmla="*/ 16 h 543"/>
                  <a:gd name="T2" fmla="*/ 0 w 1017"/>
                  <a:gd name="T3" fmla="*/ 2 h 543"/>
                  <a:gd name="T4" fmla="*/ 22 w 1017"/>
                  <a:gd name="T5" fmla="*/ 0 h 543"/>
                  <a:gd name="T6" fmla="*/ 1017 w 1017"/>
                  <a:gd name="T7" fmla="*/ 14 h 543"/>
                  <a:gd name="T8" fmla="*/ 996 w 1017"/>
                  <a:gd name="T9" fmla="*/ 16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7" h="543">
                    <a:moveTo>
                      <a:pt x="996" y="543"/>
                    </a:moveTo>
                    <a:lnTo>
                      <a:pt x="0" y="78"/>
                    </a:lnTo>
                    <a:lnTo>
                      <a:pt x="22" y="0"/>
                    </a:lnTo>
                    <a:lnTo>
                      <a:pt x="1017" y="463"/>
                    </a:lnTo>
                    <a:lnTo>
                      <a:pt x="996" y="54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6" name="Freeform 356"/>
              <p:cNvSpPr>
                <a:spLocks/>
              </p:cNvSpPr>
              <p:nvPr/>
            </p:nvSpPr>
            <p:spPr bwMode="auto">
              <a:xfrm>
                <a:off x="1332" y="1417"/>
                <a:ext cx="1013" cy="235"/>
              </a:xfrm>
              <a:custGeom>
                <a:avLst/>
                <a:gdLst>
                  <a:gd name="T0" fmla="*/ 0 w 1013"/>
                  <a:gd name="T1" fmla="*/ 1 h 470"/>
                  <a:gd name="T2" fmla="*/ 7 w 1013"/>
                  <a:gd name="T3" fmla="*/ 0 h 470"/>
                  <a:gd name="T4" fmla="*/ 1013 w 1013"/>
                  <a:gd name="T5" fmla="*/ 15 h 470"/>
                  <a:gd name="T6" fmla="*/ 1012 w 1013"/>
                  <a:gd name="T7" fmla="*/ 15 h 470"/>
                  <a:gd name="T8" fmla="*/ 25 w 1013"/>
                  <a:gd name="T9" fmla="*/ 1 h 470"/>
                  <a:gd name="T10" fmla="*/ 20 w 1013"/>
                  <a:gd name="T11" fmla="*/ 2 h 470"/>
                  <a:gd name="T12" fmla="*/ 0 w 1013"/>
                  <a:gd name="T13" fmla="*/ 1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0">
                    <a:moveTo>
                      <a:pt x="0" y="25"/>
                    </a:moveTo>
                    <a:lnTo>
                      <a:pt x="7" y="0"/>
                    </a:lnTo>
                    <a:lnTo>
                      <a:pt x="1013" y="470"/>
                    </a:lnTo>
                    <a:lnTo>
                      <a:pt x="1012" y="470"/>
                    </a:lnTo>
                    <a:lnTo>
                      <a:pt x="25" y="9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7" name="Freeform 357"/>
              <p:cNvSpPr>
                <a:spLocks/>
              </p:cNvSpPr>
              <p:nvPr/>
            </p:nvSpPr>
            <p:spPr bwMode="auto">
              <a:xfrm>
                <a:off x="1352" y="1421"/>
                <a:ext cx="992" cy="231"/>
              </a:xfrm>
              <a:custGeom>
                <a:avLst/>
                <a:gdLst>
                  <a:gd name="T0" fmla="*/ 0 w 992"/>
                  <a:gd name="T1" fmla="*/ 1 h 461"/>
                  <a:gd name="T2" fmla="*/ 5 w 992"/>
                  <a:gd name="T3" fmla="*/ 0 h 461"/>
                  <a:gd name="T4" fmla="*/ 992 w 992"/>
                  <a:gd name="T5" fmla="*/ 15 h 461"/>
                  <a:gd name="T6" fmla="*/ 992 w 992"/>
                  <a:gd name="T7" fmla="*/ 15 h 461"/>
                  <a:gd name="T8" fmla="*/ 25 w 992"/>
                  <a:gd name="T9" fmla="*/ 1 h 461"/>
                  <a:gd name="T10" fmla="*/ 19 w 992"/>
                  <a:gd name="T11" fmla="*/ 2 h 461"/>
                  <a:gd name="T12" fmla="*/ 0 w 992"/>
                  <a:gd name="T13" fmla="*/ 1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1">
                    <a:moveTo>
                      <a:pt x="0" y="25"/>
                    </a:moveTo>
                    <a:lnTo>
                      <a:pt x="5" y="0"/>
                    </a:lnTo>
                    <a:lnTo>
                      <a:pt x="992" y="461"/>
                    </a:lnTo>
                    <a:lnTo>
                      <a:pt x="25" y="9"/>
                    </a:lnTo>
                    <a:lnTo>
                      <a:pt x="19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8" name="Freeform 358"/>
              <p:cNvSpPr>
                <a:spLocks/>
              </p:cNvSpPr>
              <p:nvPr/>
            </p:nvSpPr>
            <p:spPr bwMode="auto">
              <a:xfrm>
                <a:off x="1371" y="1426"/>
                <a:ext cx="973" cy="226"/>
              </a:xfrm>
              <a:custGeom>
                <a:avLst/>
                <a:gdLst>
                  <a:gd name="T0" fmla="*/ 0 w 973"/>
                  <a:gd name="T1" fmla="*/ 1 h 452"/>
                  <a:gd name="T2" fmla="*/ 6 w 973"/>
                  <a:gd name="T3" fmla="*/ 0 h 452"/>
                  <a:gd name="T4" fmla="*/ 973 w 973"/>
                  <a:gd name="T5" fmla="*/ 15 h 452"/>
                  <a:gd name="T6" fmla="*/ 973 w 973"/>
                  <a:gd name="T7" fmla="*/ 15 h 452"/>
                  <a:gd name="T8" fmla="*/ 26 w 973"/>
                  <a:gd name="T9" fmla="*/ 1 h 452"/>
                  <a:gd name="T10" fmla="*/ 20 w 973"/>
                  <a:gd name="T11" fmla="*/ 2 h 452"/>
                  <a:gd name="T12" fmla="*/ 0 w 973"/>
                  <a:gd name="T13" fmla="*/ 1 h 4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2">
                    <a:moveTo>
                      <a:pt x="0" y="25"/>
                    </a:moveTo>
                    <a:lnTo>
                      <a:pt x="6" y="0"/>
                    </a:lnTo>
                    <a:lnTo>
                      <a:pt x="973" y="452"/>
                    </a:lnTo>
                    <a:lnTo>
                      <a:pt x="26" y="11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09" name="Freeform 359"/>
              <p:cNvSpPr>
                <a:spLocks/>
              </p:cNvSpPr>
              <p:nvPr/>
            </p:nvSpPr>
            <p:spPr bwMode="auto">
              <a:xfrm>
                <a:off x="1391" y="1431"/>
                <a:ext cx="953" cy="222"/>
              </a:xfrm>
              <a:custGeom>
                <a:avLst/>
                <a:gdLst>
                  <a:gd name="T0" fmla="*/ 0 w 953"/>
                  <a:gd name="T1" fmla="*/ 1 h 443"/>
                  <a:gd name="T2" fmla="*/ 6 w 953"/>
                  <a:gd name="T3" fmla="*/ 0 h 443"/>
                  <a:gd name="T4" fmla="*/ 953 w 953"/>
                  <a:gd name="T5" fmla="*/ 14 h 443"/>
                  <a:gd name="T6" fmla="*/ 953 w 953"/>
                  <a:gd name="T7" fmla="*/ 14 h 443"/>
                  <a:gd name="T8" fmla="*/ 26 w 953"/>
                  <a:gd name="T9" fmla="*/ 1 h 443"/>
                  <a:gd name="T10" fmla="*/ 20 w 953"/>
                  <a:gd name="T11" fmla="*/ 1 h 443"/>
                  <a:gd name="T12" fmla="*/ 0 w 953"/>
                  <a:gd name="T13" fmla="*/ 1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3">
                    <a:moveTo>
                      <a:pt x="0" y="23"/>
                    </a:moveTo>
                    <a:lnTo>
                      <a:pt x="6" y="0"/>
                    </a:lnTo>
                    <a:lnTo>
                      <a:pt x="953" y="441"/>
                    </a:lnTo>
                    <a:lnTo>
                      <a:pt x="953" y="443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0" name="Freeform 360"/>
              <p:cNvSpPr>
                <a:spLocks/>
              </p:cNvSpPr>
              <p:nvPr/>
            </p:nvSpPr>
            <p:spPr bwMode="auto">
              <a:xfrm>
                <a:off x="1411" y="1436"/>
                <a:ext cx="933" cy="217"/>
              </a:xfrm>
              <a:custGeom>
                <a:avLst/>
                <a:gdLst>
                  <a:gd name="T0" fmla="*/ 0 w 933"/>
                  <a:gd name="T1" fmla="*/ 1 h 434"/>
                  <a:gd name="T2" fmla="*/ 6 w 933"/>
                  <a:gd name="T3" fmla="*/ 0 h 434"/>
                  <a:gd name="T4" fmla="*/ 933 w 933"/>
                  <a:gd name="T5" fmla="*/ 14 h 434"/>
                  <a:gd name="T6" fmla="*/ 933 w 933"/>
                  <a:gd name="T7" fmla="*/ 14 h 434"/>
                  <a:gd name="T8" fmla="*/ 25 w 933"/>
                  <a:gd name="T9" fmla="*/ 1 h 434"/>
                  <a:gd name="T10" fmla="*/ 20 w 933"/>
                  <a:gd name="T11" fmla="*/ 1 h 434"/>
                  <a:gd name="T12" fmla="*/ 0 w 933"/>
                  <a:gd name="T13" fmla="*/ 1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4">
                    <a:moveTo>
                      <a:pt x="0" y="23"/>
                    </a:moveTo>
                    <a:lnTo>
                      <a:pt x="6" y="0"/>
                    </a:lnTo>
                    <a:lnTo>
                      <a:pt x="933" y="434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1" name="Freeform 361"/>
              <p:cNvSpPr>
                <a:spLocks/>
              </p:cNvSpPr>
              <p:nvPr/>
            </p:nvSpPr>
            <p:spPr bwMode="auto">
              <a:xfrm>
                <a:off x="1431" y="1441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5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5 w 913"/>
                  <a:gd name="T9" fmla="*/ 1 h 423"/>
                  <a:gd name="T10" fmla="*/ 20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5" y="0"/>
                    </a:lnTo>
                    <a:lnTo>
                      <a:pt x="913" y="423"/>
                    </a:lnTo>
                    <a:lnTo>
                      <a:pt x="25" y="9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2" name="Freeform 362"/>
              <p:cNvSpPr>
                <a:spLocks/>
              </p:cNvSpPr>
              <p:nvPr/>
            </p:nvSpPr>
            <p:spPr bwMode="auto">
              <a:xfrm>
                <a:off x="1451" y="1446"/>
                <a:ext cx="893" cy="207"/>
              </a:xfrm>
              <a:custGeom>
                <a:avLst/>
                <a:gdLst>
                  <a:gd name="T0" fmla="*/ 0 w 893"/>
                  <a:gd name="T1" fmla="*/ 1 h 414"/>
                  <a:gd name="T2" fmla="*/ 5 w 893"/>
                  <a:gd name="T3" fmla="*/ 0 h 414"/>
                  <a:gd name="T4" fmla="*/ 893 w 893"/>
                  <a:gd name="T5" fmla="*/ 13 h 414"/>
                  <a:gd name="T6" fmla="*/ 893 w 893"/>
                  <a:gd name="T7" fmla="*/ 13 h 414"/>
                  <a:gd name="T8" fmla="*/ 25 w 893"/>
                  <a:gd name="T9" fmla="*/ 1 h 414"/>
                  <a:gd name="T10" fmla="*/ 19 w 893"/>
                  <a:gd name="T11" fmla="*/ 1 h 414"/>
                  <a:gd name="T12" fmla="*/ 0 w 893"/>
                  <a:gd name="T13" fmla="*/ 1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3" h="414">
                    <a:moveTo>
                      <a:pt x="0" y="21"/>
                    </a:moveTo>
                    <a:lnTo>
                      <a:pt x="5" y="0"/>
                    </a:lnTo>
                    <a:lnTo>
                      <a:pt x="893" y="414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3" name="Freeform 363"/>
              <p:cNvSpPr>
                <a:spLocks/>
              </p:cNvSpPr>
              <p:nvPr/>
            </p:nvSpPr>
            <p:spPr bwMode="auto">
              <a:xfrm>
                <a:off x="1470" y="1450"/>
                <a:ext cx="874" cy="204"/>
              </a:xfrm>
              <a:custGeom>
                <a:avLst/>
                <a:gdLst>
                  <a:gd name="T0" fmla="*/ 0 w 874"/>
                  <a:gd name="T1" fmla="*/ 1 h 407"/>
                  <a:gd name="T2" fmla="*/ 6 w 874"/>
                  <a:gd name="T3" fmla="*/ 0 h 407"/>
                  <a:gd name="T4" fmla="*/ 874 w 874"/>
                  <a:gd name="T5" fmla="*/ 13 h 407"/>
                  <a:gd name="T6" fmla="*/ 874 w 874"/>
                  <a:gd name="T7" fmla="*/ 13 h 407"/>
                  <a:gd name="T8" fmla="*/ 27 w 874"/>
                  <a:gd name="T9" fmla="*/ 1 h 407"/>
                  <a:gd name="T10" fmla="*/ 22 w 874"/>
                  <a:gd name="T11" fmla="*/ 1 h 407"/>
                  <a:gd name="T12" fmla="*/ 0 w 874"/>
                  <a:gd name="T13" fmla="*/ 1 h 4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7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5"/>
                    </a:lnTo>
                    <a:lnTo>
                      <a:pt x="874" y="407"/>
                    </a:lnTo>
                    <a:lnTo>
                      <a:pt x="27" y="11"/>
                    </a:lnTo>
                    <a:lnTo>
                      <a:pt x="22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4" name="Freeform 364"/>
              <p:cNvSpPr>
                <a:spLocks/>
              </p:cNvSpPr>
              <p:nvPr/>
            </p:nvSpPr>
            <p:spPr bwMode="auto">
              <a:xfrm>
                <a:off x="1492" y="1456"/>
                <a:ext cx="852" cy="198"/>
              </a:xfrm>
              <a:custGeom>
                <a:avLst/>
                <a:gdLst>
                  <a:gd name="T0" fmla="*/ 0 w 852"/>
                  <a:gd name="T1" fmla="*/ 1 h 396"/>
                  <a:gd name="T2" fmla="*/ 5 w 852"/>
                  <a:gd name="T3" fmla="*/ 0 h 396"/>
                  <a:gd name="T4" fmla="*/ 852 w 852"/>
                  <a:gd name="T5" fmla="*/ 13 h 396"/>
                  <a:gd name="T6" fmla="*/ 852 w 852"/>
                  <a:gd name="T7" fmla="*/ 13 h 396"/>
                  <a:gd name="T8" fmla="*/ 26 w 852"/>
                  <a:gd name="T9" fmla="*/ 1 h 396"/>
                  <a:gd name="T10" fmla="*/ 21 w 852"/>
                  <a:gd name="T11" fmla="*/ 1 h 396"/>
                  <a:gd name="T12" fmla="*/ 0 w 852"/>
                  <a:gd name="T13" fmla="*/ 1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2" h="396">
                    <a:moveTo>
                      <a:pt x="0" y="21"/>
                    </a:moveTo>
                    <a:lnTo>
                      <a:pt x="5" y="0"/>
                    </a:lnTo>
                    <a:lnTo>
                      <a:pt x="852" y="396"/>
                    </a:lnTo>
                    <a:lnTo>
                      <a:pt x="26" y="11"/>
                    </a:lnTo>
                    <a:lnTo>
                      <a:pt x="21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5" name="Freeform 365"/>
              <p:cNvSpPr>
                <a:spLocks/>
              </p:cNvSpPr>
              <p:nvPr/>
            </p:nvSpPr>
            <p:spPr bwMode="auto">
              <a:xfrm>
                <a:off x="1513" y="1461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5 w 831"/>
                  <a:gd name="T3" fmla="*/ 0 h 385"/>
                  <a:gd name="T4" fmla="*/ 831 w 831"/>
                  <a:gd name="T5" fmla="*/ 13 h 385"/>
                  <a:gd name="T6" fmla="*/ 829 w 831"/>
                  <a:gd name="T7" fmla="*/ 13 h 385"/>
                  <a:gd name="T8" fmla="*/ 27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19"/>
                    </a:moveTo>
                    <a:lnTo>
                      <a:pt x="5" y="0"/>
                    </a:lnTo>
                    <a:lnTo>
                      <a:pt x="831" y="385"/>
                    </a:lnTo>
                    <a:lnTo>
                      <a:pt x="829" y="38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6" name="Freeform 366"/>
              <p:cNvSpPr>
                <a:spLocks/>
              </p:cNvSpPr>
              <p:nvPr/>
            </p:nvSpPr>
            <p:spPr bwMode="auto">
              <a:xfrm>
                <a:off x="1534" y="1467"/>
                <a:ext cx="808" cy="187"/>
              </a:xfrm>
              <a:custGeom>
                <a:avLst/>
                <a:gdLst>
                  <a:gd name="T0" fmla="*/ 0 w 808"/>
                  <a:gd name="T1" fmla="*/ 0 h 375"/>
                  <a:gd name="T2" fmla="*/ 6 w 808"/>
                  <a:gd name="T3" fmla="*/ 0 h 375"/>
                  <a:gd name="T4" fmla="*/ 808 w 808"/>
                  <a:gd name="T5" fmla="*/ 11 h 375"/>
                  <a:gd name="T6" fmla="*/ 808 w 808"/>
                  <a:gd name="T7" fmla="*/ 11 h 375"/>
                  <a:gd name="T8" fmla="*/ 28 w 808"/>
                  <a:gd name="T9" fmla="*/ 0 h 375"/>
                  <a:gd name="T10" fmla="*/ 23 w 808"/>
                  <a:gd name="T11" fmla="*/ 0 h 375"/>
                  <a:gd name="T12" fmla="*/ 0 w 808"/>
                  <a:gd name="T13" fmla="*/ 0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3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7" name="Freeform 367"/>
              <p:cNvSpPr>
                <a:spLocks/>
              </p:cNvSpPr>
              <p:nvPr/>
            </p:nvSpPr>
            <p:spPr bwMode="auto">
              <a:xfrm>
                <a:off x="1557" y="1472"/>
                <a:ext cx="785" cy="183"/>
              </a:xfrm>
              <a:custGeom>
                <a:avLst/>
                <a:gdLst>
                  <a:gd name="T0" fmla="*/ 0 w 785"/>
                  <a:gd name="T1" fmla="*/ 1 h 366"/>
                  <a:gd name="T2" fmla="*/ 5 w 785"/>
                  <a:gd name="T3" fmla="*/ 0 h 366"/>
                  <a:gd name="T4" fmla="*/ 785 w 785"/>
                  <a:gd name="T5" fmla="*/ 12 h 366"/>
                  <a:gd name="T6" fmla="*/ 785 w 785"/>
                  <a:gd name="T7" fmla="*/ 12 h 366"/>
                  <a:gd name="T8" fmla="*/ 29 w 785"/>
                  <a:gd name="T9" fmla="*/ 1 h 366"/>
                  <a:gd name="T10" fmla="*/ 24 w 785"/>
                  <a:gd name="T11" fmla="*/ 1 h 366"/>
                  <a:gd name="T12" fmla="*/ 0 w 785"/>
                  <a:gd name="T13" fmla="*/ 1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5" h="366">
                    <a:moveTo>
                      <a:pt x="0" y="20"/>
                    </a:moveTo>
                    <a:lnTo>
                      <a:pt x="5" y="0"/>
                    </a:lnTo>
                    <a:lnTo>
                      <a:pt x="785" y="364"/>
                    </a:lnTo>
                    <a:lnTo>
                      <a:pt x="785" y="366"/>
                    </a:lnTo>
                    <a:lnTo>
                      <a:pt x="29" y="11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8" name="Freeform 368"/>
              <p:cNvSpPr>
                <a:spLocks/>
              </p:cNvSpPr>
              <p:nvPr/>
            </p:nvSpPr>
            <p:spPr bwMode="auto">
              <a:xfrm>
                <a:off x="1581" y="1478"/>
                <a:ext cx="761" cy="177"/>
              </a:xfrm>
              <a:custGeom>
                <a:avLst/>
                <a:gdLst>
                  <a:gd name="T0" fmla="*/ 0 w 761"/>
                  <a:gd name="T1" fmla="*/ 0 h 355"/>
                  <a:gd name="T2" fmla="*/ 5 w 761"/>
                  <a:gd name="T3" fmla="*/ 0 h 355"/>
                  <a:gd name="T4" fmla="*/ 761 w 761"/>
                  <a:gd name="T5" fmla="*/ 11 h 355"/>
                  <a:gd name="T6" fmla="*/ 761 w 761"/>
                  <a:gd name="T7" fmla="*/ 11 h 355"/>
                  <a:gd name="T8" fmla="*/ 29 w 761"/>
                  <a:gd name="T9" fmla="*/ 0 h 355"/>
                  <a:gd name="T10" fmla="*/ 24 w 761"/>
                  <a:gd name="T11" fmla="*/ 0 h 355"/>
                  <a:gd name="T12" fmla="*/ 0 w 761"/>
                  <a:gd name="T13" fmla="*/ 0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1" h="355">
                    <a:moveTo>
                      <a:pt x="0" y="20"/>
                    </a:moveTo>
                    <a:lnTo>
                      <a:pt x="5" y="0"/>
                    </a:lnTo>
                    <a:lnTo>
                      <a:pt x="761" y="355"/>
                    </a:lnTo>
                    <a:lnTo>
                      <a:pt x="29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19" name="Freeform 369"/>
              <p:cNvSpPr>
                <a:spLocks/>
              </p:cNvSpPr>
              <p:nvPr/>
            </p:nvSpPr>
            <p:spPr bwMode="auto">
              <a:xfrm>
                <a:off x="1605" y="1484"/>
                <a:ext cx="737" cy="171"/>
              </a:xfrm>
              <a:custGeom>
                <a:avLst/>
                <a:gdLst>
                  <a:gd name="T0" fmla="*/ 0 w 737"/>
                  <a:gd name="T1" fmla="*/ 1 h 342"/>
                  <a:gd name="T2" fmla="*/ 5 w 737"/>
                  <a:gd name="T3" fmla="*/ 0 h 342"/>
                  <a:gd name="T4" fmla="*/ 737 w 737"/>
                  <a:gd name="T5" fmla="*/ 11 h 342"/>
                  <a:gd name="T6" fmla="*/ 737 w 737"/>
                  <a:gd name="T7" fmla="*/ 11 h 342"/>
                  <a:gd name="T8" fmla="*/ 31 w 737"/>
                  <a:gd name="T9" fmla="*/ 1 h 342"/>
                  <a:gd name="T10" fmla="*/ 25 w 737"/>
                  <a:gd name="T11" fmla="*/ 1 h 342"/>
                  <a:gd name="T12" fmla="*/ 0 w 737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7" h="342">
                    <a:moveTo>
                      <a:pt x="0" y="18"/>
                    </a:moveTo>
                    <a:lnTo>
                      <a:pt x="5" y="0"/>
                    </a:lnTo>
                    <a:lnTo>
                      <a:pt x="737" y="342"/>
                    </a:lnTo>
                    <a:lnTo>
                      <a:pt x="31" y="12"/>
                    </a:lnTo>
                    <a:lnTo>
                      <a:pt x="25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0" name="Freeform 370"/>
              <p:cNvSpPr>
                <a:spLocks/>
              </p:cNvSpPr>
              <p:nvPr/>
            </p:nvSpPr>
            <p:spPr bwMode="auto">
              <a:xfrm>
                <a:off x="1630" y="1490"/>
                <a:ext cx="712" cy="166"/>
              </a:xfrm>
              <a:custGeom>
                <a:avLst/>
                <a:gdLst>
                  <a:gd name="T0" fmla="*/ 0 w 712"/>
                  <a:gd name="T1" fmla="*/ 1 h 332"/>
                  <a:gd name="T2" fmla="*/ 6 w 712"/>
                  <a:gd name="T3" fmla="*/ 0 h 332"/>
                  <a:gd name="T4" fmla="*/ 712 w 712"/>
                  <a:gd name="T5" fmla="*/ 11 h 332"/>
                  <a:gd name="T6" fmla="*/ 712 w 712"/>
                  <a:gd name="T7" fmla="*/ 11 h 332"/>
                  <a:gd name="T8" fmla="*/ 31 w 712"/>
                  <a:gd name="T9" fmla="*/ 1 h 332"/>
                  <a:gd name="T10" fmla="*/ 27 w 712"/>
                  <a:gd name="T11" fmla="*/ 1 h 332"/>
                  <a:gd name="T12" fmla="*/ 0 w 712"/>
                  <a:gd name="T13" fmla="*/ 1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2">
                    <a:moveTo>
                      <a:pt x="0" y="17"/>
                    </a:moveTo>
                    <a:lnTo>
                      <a:pt x="6" y="0"/>
                    </a:lnTo>
                    <a:lnTo>
                      <a:pt x="712" y="330"/>
                    </a:lnTo>
                    <a:lnTo>
                      <a:pt x="712" y="332"/>
                    </a:lnTo>
                    <a:lnTo>
                      <a:pt x="31" y="13"/>
                    </a:lnTo>
                    <a:lnTo>
                      <a:pt x="27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1" name="Freeform 371"/>
              <p:cNvSpPr>
                <a:spLocks/>
              </p:cNvSpPr>
              <p:nvPr/>
            </p:nvSpPr>
            <p:spPr bwMode="auto">
              <a:xfrm>
                <a:off x="1657" y="1497"/>
                <a:ext cx="685" cy="159"/>
              </a:xfrm>
              <a:custGeom>
                <a:avLst/>
                <a:gdLst>
                  <a:gd name="T0" fmla="*/ 0 w 685"/>
                  <a:gd name="T1" fmla="*/ 0 h 319"/>
                  <a:gd name="T2" fmla="*/ 4 w 685"/>
                  <a:gd name="T3" fmla="*/ 0 h 319"/>
                  <a:gd name="T4" fmla="*/ 685 w 685"/>
                  <a:gd name="T5" fmla="*/ 9 h 319"/>
                  <a:gd name="T6" fmla="*/ 685 w 685"/>
                  <a:gd name="T7" fmla="*/ 9 h 319"/>
                  <a:gd name="T8" fmla="*/ 32 w 685"/>
                  <a:gd name="T9" fmla="*/ 0 h 319"/>
                  <a:gd name="T10" fmla="*/ 27 w 685"/>
                  <a:gd name="T11" fmla="*/ 0 h 319"/>
                  <a:gd name="T12" fmla="*/ 0 w 685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9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9"/>
                    </a:lnTo>
                    <a:lnTo>
                      <a:pt x="32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2" name="Freeform 372"/>
              <p:cNvSpPr>
                <a:spLocks/>
              </p:cNvSpPr>
              <p:nvPr/>
            </p:nvSpPr>
            <p:spPr bwMode="auto">
              <a:xfrm>
                <a:off x="1684" y="1503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4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6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4" y="14"/>
                    </a:lnTo>
                    <a:lnTo>
                      <a:pt x="29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3" name="Freeform 373"/>
              <p:cNvSpPr>
                <a:spLocks/>
              </p:cNvSpPr>
              <p:nvPr/>
            </p:nvSpPr>
            <p:spPr bwMode="auto">
              <a:xfrm>
                <a:off x="1713" y="1510"/>
                <a:ext cx="629" cy="147"/>
              </a:xfrm>
              <a:custGeom>
                <a:avLst/>
                <a:gdLst>
                  <a:gd name="T0" fmla="*/ 0 w 629"/>
                  <a:gd name="T1" fmla="*/ 1 h 294"/>
                  <a:gd name="T2" fmla="*/ 5 w 629"/>
                  <a:gd name="T3" fmla="*/ 0 h 294"/>
                  <a:gd name="T4" fmla="*/ 629 w 629"/>
                  <a:gd name="T5" fmla="*/ 10 h 294"/>
                  <a:gd name="T6" fmla="*/ 628 w 629"/>
                  <a:gd name="T7" fmla="*/ 10 h 294"/>
                  <a:gd name="T8" fmla="*/ 34 w 629"/>
                  <a:gd name="T9" fmla="*/ 1 h 294"/>
                  <a:gd name="T10" fmla="*/ 30 w 629"/>
                  <a:gd name="T11" fmla="*/ 1 h 294"/>
                  <a:gd name="T12" fmla="*/ 0 w 629"/>
                  <a:gd name="T13" fmla="*/ 1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4">
                    <a:moveTo>
                      <a:pt x="0" y="17"/>
                    </a:moveTo>
                    <a:lnTo>
                      <a:pt x="5" y="0"/>
                    </a:lnTo>
                    <a:lnTo>
                      <a:pt x="629" y="292"/>
                    </a:lnTo>
                    <a:lnTo>
                      <a:pt x="628" y="294"/>
                    </a:lnTo>
                    <a:lnTo>
                      <a:pt x="34" y="15"/>
                    </a:lnTo>
                    <a:lnTo>
                      <a:pt x="30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4" name="Freeform 374"/>
              <p:cNvSpPr>
                <a:spLocks/>
              </p:cNvSpPr>
              <p:nvPr/>
            </p:nvSpPr>
            <p:spPr bwMode="auto">
              <a:xfrm>
                <a:off x="1743" y="1517"/>
                <a:ext cx="598" cy="140"/>
              </a:xfrm>
              <a:custGeom>
                <a:avLst/>
                <a:gdLst>
                  <a:gd name="T0" fmla="*/ 0 w 598"/>
                  <a:gd name="T1" fmla="*/ 1 h 279"/>
                  <a:gd name="T2" fmla="*/ 4 w 598"/>
                  <a:gd name="T3" fmla="*/ 0 h 279"/>
                  <a:gd name="T4" fmla="*/ 598 w 598"/>
                  <a:gd name="T5" fmla="*/ 9 h 279"/>
                  <a:gd name="T6" fmla="*/ 598 w 598"/>
                  <a:gd name="T7" fmla="*/ 9 h 279"/>
                  <a:gd name="T8" fmla="*/ 35 w 598"/>
                  <a:gd name="T9" fmla="*/ 1 h 279"/>
                  <a:gd name="T10" fmla="*/ 31 w 598"/>
                  <a:gd name="T11" fmla="*/ 1 h 279"/>
                  <a:gd name="T12" fmla="*/ 0 w 598"/>
                  <a:gd name="T13" fmla="*/ 1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4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6"/>
                    </a:lnTo>
                    <a:lnTo>
                      <a:pt x="31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5" name="Freeform 375"/>
              <p:cNvSpPr>
                <a:spLocks/>
              </p:cNvSpPr>
              <p:nvPr/>
            </p:nvSpPr>
            <p:spPr bwMode="auto">
              <a:xfrm>
                <a:off x="1774" y="1526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7" y="15"/>
                    </a:lnTo>
                    <a:lnTo>
                      <a:pt x="33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6" name="Freeform 376"/>
              <p:cNvSpPr>
                <a:spLocks/>
              </p:cNvSpPr>
              <p:nvPr/>
            </p:nvSpPr>
            <p:spPr bwMode="auto">
              <a:xfrm>
                <a:off x="1807" y="1533"/>
                <a:ext cx="534" cy="125"/>
              </a:xfrm>
              <a:custGeom>
                <a:avLst/>
                <a:gdLst>
                  <a:gd name="T0" fmla="*/ 0 w 534"/>
                  <a:gd name="T1" fmla="*/ 1 h 249"/>
                  <a:gd name="T2" fmla="*/ 4 w 534"/>
                  <a:gd name="T3" fmla="*/ 0 h 249"/>
                  <a:gd name="T4" fmla="*/ 534 w 534"/>
                  <a:gd name="T5" fmla="*/ 8 h 249"/>
                  <a:gd name="T6" fmla="*/ 534 w 534"/>
                  <a:gd name="T7" fmla="*/ 8 h 249"/>
                  <a:gd name="T8" fmla="*/ 36 w 534"/>
                  <a:gd name="T9" fmla="*/ 1 h 249"/>
                  <a:gd name="T10" fmla="*/ 34 w 534"/>
                  <a:gd name="T11" fmla="*/ 1 h 249"/>
                  <a:gd name="T12" fmla="*/ 0 w 534"/>
                  <a:gd name="T13" fmla="*/ 1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49">
                    <a:moveTo>
                      <a:pt x="0" y="14"/>
                    </a:moveTo>
                    <a:lnTo>
                      <a:pt x="4" y="0"/>
                    </a:lnTo>
                    <a:lnTo>
                      <a:pt x="534" y="249"/>
                    </a:lnTo>
                    <a:lnTo>
                      <a:pt x="36" y="18"/>
                    </a:lnTo>
                    <a:lnTo>
                      <a:pt x="34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7" name="Freeform 377"/>
              <p:cNvSpPr>
                <a:spLocks/>
              </p:cNvSpPr>
              <p:nvPr/>
            </p:nvSpPr>
            <p:spPr bwMode="auto">
              <a:xfrm>
                <a:off x="1841" y="1542"/>
                <a:ext cx="500" cy="117"/>
              </a:xfrm>
              <a:custGeom>
                <a:avLst/>
                <a:gdLst>
                  <a:gd name="T0" fmla="*/ 0 w 500"/>
                  <a:gd name="T1" fmla="*/ 1 h 233"/>
                  <a:gd name="T2" fmla="*/ 2 w 500"/>
                  <a:gd name="T3" fmla="*/ 0 h 233"/>
                  <a:gd name="T4" fmla="*/ 500 w 500"/>
                  <a:gd name="T5" fmla="*/ 8 h 233"/>
                  <a:gd name="T6" fmla="*/ 500 w 500"/>
                  <a:gd name="T7" fmla="*/ 8 h 233"/>
                  <a:gd name="T8" fmla="*/ 39 w 500"/>
                  <a:gd name="T9" fmla="*/ 1 h 233"/>
                  <a:gd name="T10" fmla="*/ 35 w 500"/>
                  <a:gd name="T11" fmla="*/ 1 h 233"/>
                  <a:gd name="T12" fmla="*/ 0 w 500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233">
                    <a:moveTo>
                      <a:pt x="0" y="12"/>
                    </a:moveTo>
                    <a:lnTo>
                      <a:pt x="2" y="0"/>
                    </a:lnTo>
                    <a:lnTo>
                      <a:pt x="500" y="231"/>
                    </a:lnTo>
                    <a:lnTo>
                      <a:pt x="500" y="233"/>
                    </a:lnTo>
                    <a:lnTo>
                      <a:pt x="39" y="16"/>
                    </a:lnTo>
                    <a:lnTo>
                      <a:pt x="35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8" name="Freeform 378"/>
              <p:cNvSpPr>
                <a:spLocks/>
              </p:cNvSpPr>
              <p:nvPr/>
            </p:nvSpPr>
            <p:spPr bwMode="auto">
              <a:xfrm>
                <a:off x="1876" y="1550"/>
                <a:ext cx="465" cy="109"/>
              </a:xfrm>
              <a:custGeom>
                <a:avLst/>
                <a:gdLst>
                  <a:gd name="T0" fmla="*/ 0 w 465"/>
                  <a:gd name="T1" fmla="*/ 1 h 217"/>
                  <a:gd name="T2" fmla="*/ 4 w 465"/>
                  <a:gd name="T3" fmla="*/ 0 h 217"/>
                  <a:gd name="T4" fmla="*/ 465 w 465"/>
                  <a:gd name="T5" fmla="*/ 7 h 217"/>
                  <a:gd name="T6" fmla="*/ 465 w 465"/>
                  <a:gd name="T7" fmla="*/ 7 h 217"/>
                  <a:gd name="T8" fmla="*/ 41 w 465"/>
                  <a:gd name="T9" fmla="*/ 1 h 217"/>
                  <a:gd name="T10" fmla="*/ 38 w 465"/>
                  <a:gd name="T11" fmla="*/ 1 h 217"/>
                  <a:gd name="T12" fmla="*/ 0 w 465"/>
                  <a:gd name="T13" fmla="*/ 1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7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7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29" name="Freeform 379"/>
              <p:cNvSpPr>
                <a:spLocks/>
              </p:cNvSpPr>
              <p:nvPr/>
            </p:nvSpPr>
            <p:spPr bwMode="auto">
              <a:xfrm>
                <a:off x="1914" y="1560"/>
                <a:ext cx="427" cy="99"/>
              </a:xfrm>
              <a:custGeom>
                <a:avLst/>
                <a:gdLst>
                  <a:gd name="T0" fmla="*/ 0 w 427"/>
                  <a:gd name="T1" fmla="*/ 0 h 199"/>
                  <a:gd name="T2" fmla="*/ 3 w 427"/>
                  <a:gd name="T3" fmla="*/ 0 h 199"/>
                  <a:gd name="T4" fmla="*/ 427 w 427"/>
                  <a:gd name="T5" fmla="*/ 6 h 199"/>
                  <a:gd name="T6" fmla="*/ 426 w 427"/>
                  <a:gd name="T7" fmla="*/ 6 h 199"/>
                  <a:gd name="T8" fmla="*/ 41 w 427"/>
                  <a:gd name="T9" fmla="*/ 0 h 199"/>
                  <a:gd name="T10" fmla="*/ 38 w 427"/>
                  <a:gd name="T11" fmla="*/ 0 h 199"/>
                  <a:gd name="T12" fmla="*/ 0 w 427"/>
                  <a:gd name="T13" fmla="*/ 0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3" y="0"/>
                    </a:lnTo>
                    <a:lnTo>
                      <a:pt x="427" y="197"/>
                    </a:lnTo>
                    <a:lnTo>
                      <a:pt x="426" y="199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0" name="Freeform 380"/>
              <p:cNvSpPr>
                <a:spLocks/>
              </p:cNvSpPr>
              <p:nvPr/>
            </p:nvSpPr>
            <p:spPr bwMode="auto">
              <a:xfrm>
                <a:off x="1952" y="1569"/>
                <a:ext cx="388" cy="90"/>
              </a:xfrm>
              <a:custGeom>
                <a:avLst/>
                <a:gdLst>
                  <a:gd name="T0" fmla="*/ 0 w 388"/>
                  <a:gd name="T1" fmla="*/ 0 h 181"/>
                  <a:gd name="T2" fmla="*/ 3 w 388"/>
                  <a:gd name="T3" fmla="*/ 0 h 181"/>
                  <a:gd name="T4" fmla="*/ 388 w 388"/>
                  <a:gd name="T5" fmla="*/ 5 h 181"/>
                  <a:gd name="T6" fmla="*/ 388 w 388"/>
                  <a:gd name="T7" fmla="*/ 5 h 181"/>
                  <a:gd name="T8" fmla="*/ 44 w 388"/>
                  <a:gd name="T9" fmla="*/ 0 h 181"/>
                  <a:gd name="T10" fmla="*/ 43 w 388"/>
                  <a:gd name="T11" fmla="*/ 0 h 181"/>
                  <a:gd name="T12" fmla="*/ 0 w 388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8" h="181">
                    <a:moveTo>
                      <a:pt x="0" y="11"/>
                    </a:moveTo>
                    <a:lnTo>
                      <a:pt x="3" y="0"/>
                    </a:lnTo>
                    <a:lnTo>
                      <a:pt x="388" y="181"/>
                    </a:lnTo>
                    <a:lnTo>
                      <a:pt x="44" y="20"/>
                    </a:lnTo>
                    <a:lnTo>
                      <a:pt x="43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1" name="Freeform 381"/>
              <p:cNvSpPr>
                <a:spLocks/>
              </p:cNvSpPr>
              <p:nvPr/>
            </p:nvSpPr>
            <p:spPr bwMode="auto">
              <a:xfrm>
                <a:off x="1995" y="1579"/>
                <a:ext cx="345" cy="81"/>
              </a:xfrm>
              <a:custGeom>
                <a:avLst/>
                <a:gdLst>
                  <a:gd name="T0" fmla="*/ 0 w 345"/>
                  <a:gd name="T1" fmla="*/ 0 h 163"/>
                  <a:gd name="T2" fmla="*/ 1 w 345"/>
                  <a:gd name="T3" fmla="*/ 0 h 163"/>
                  <a:gd name="T4" fmla="*/ 345 w 345"/>
                  <a:gd name="T5" fmla="*/ 5 h 163"/>
                  <a:gd name="T6" fmla="*/ 345 w 345"/>
                  <a:gd name="T7" fmla="*/ 5 h 163"/>
                  <a:gd name="T8" fmla="*/ 45 w 345"/>
                  <a:gd name="T9" fmla="*/ 0 h 163"/>
                  <a:gd name="T10" fmla="*/ 42 w 345"/>
                  <a:gd name="T11" fmla="*/ 0 h 163"/>
                  <a:gd name="T12" fmla="*/ 0 w 345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1" y="0"/>
                    </a:lnTo>
                    <a:lnTo>
                      <a:pt x="345" y="161"/>
                    </a:lnTo>
                    <a:lnTo>
                      <a:pt x="345" y="163"/>
                    </a:lnTo>
                    <a:lnTo>
                      <a:pt x="45" y="22"/>
                    </a:lnTo>
                    <a:lnTo>
                      <a:pt x="42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2" name="Freeform 382"/>
              <p:cNvSpPr>
                <a:spLocks/>
              </p:cNvSpPr>
              <p:nvPr/>
            </p:nvSpPr>
            <p:spPr bwMode="auto">
              <a:xfrm>
                <a:off x="2037" y="1590"/>
                <a:ext cx="303" cy="70"/>
              </a:xfrm>
              <a:custGeom>
                <a:avLst/>
                <a:gdLst>
                  <a:gd name="T0" fmla="*/ 0 w 303"/>
                  <a:gd name="T1" fmla="*/ 0 h 141"/>
                  <a:gd name="T2" fmla="*/ 3 w 303"/>
                  <a:gd name="T3" fmla="*/ 0 h 141"/>
                  <a:gd name="T4" fmla="*/ 303 w 303"/>
                  <a:gd name="T5" fmla="*/ 4 h 141"/>
                  <a:gd name="T6" fmla="*/ 303 w 303"/>
                  <a:gd name="T7" fmla="*/ 4 h 141"/>
                  <a:gd name="T8" fmla="*/ 48 w 303"/>
                  <a:gd name="T9" fmla="*/ 0 h 141"/>
                  <a:gd name="T10" fmla="*/ 45 w 303"/>
                  <a:gd name="T11" fmla="*/ 0 h 141"/>
                  <a:gd name="T12" fmla="*/ 0 w 303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3" h="141">
                    <a:moveTo>
                      <a:pt x="0" y="7"/>
                    </a:moveTo>
                    <a:lnTo>
                      <a:pt x="3" y="0"/>
                    </a:lnTo>
                    <a:lnTo>
                      <a:pt x="303" y="141"/>
                    </a:lnTo>
                    <a:lnTo>
                      <a:pt x="48" y="21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3" name="Freeform 383"/>
              <p:cNvSpPr>
                <a:spLocks/>
              </p:cNvSpPr>
              <p:nvPr/>
            </p:nvSpPr>
            <p:spPr bwMode="auto">
              <a:xfrm>
                <a:off x="2082" y="1601"/>
                <a:ext cx="258" cy="60"/>
              </a:xfrm>
              <a:custGeom>
                <a:avLst/>
                <a:gdLst>
                  <a:gd name="T0" fmla="*/ 0 w 258"/>
                  <a:gd name="T1" fmla="*/ 0 h 122"/>
                  <a:gd name="T2" fmla="*/ 3 w 258"/>
                  <a:gd name="T3" fmla="*/ 0 h 122"/>
                  <a:gd name="T4" fmla="*/ 258 w 258"/>
                  <a:gd name="T5" fmla="*/ 3 h 122"/>
                  <a:gd name="T6" fmla="*/ 258 w 258"/>
                  <a:gd name="T7" fmla="*/ 3 h 122"/>
                  <a:gd name="T8" fmla="*/ 50 w 258"/>
                  <a:gd name="T9" fmla="*/ 0 h 122"/>
                  <a:gd name="T10" fmla="*/ 48 w 258"/>
                  <a:gd name="T11" fmla="*/ 0 h 122"/>
                  <a:gd name="T12" fmla="*/ 0 w 258"/>
                  <a:gd name="T13" fmla="*/ 0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8" h="122">
                    <a:moveTo>
                      <a:pt x="0" y="8"/>
                    </a:moveTo>
                    <a:lnTo>
                      <a:pt x="3" y="0"/>
                    </a:lnTo>
                    <a:lnTo>
                      <a:pt x="258" y="120"/>
                    </a:lnTo>
                    <a:lnTo>
                      <a:pt x="258" y="122"/>
                    </a:lnTo>
                    <a:lnTo>
                      <a:pt x="50" y="24"/>
                    </a:lnTo>
                    <a:lnTo>
                      <a:pt x="48" y="2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4" name="Freeform 384"/>
              <p:cNvSpPr>
                <a:spLocks/>
              </p:cNvSpPr>
              <p:nvPr/>
            </p:nvSpPr>
            <p:spPr bwMode="auto">
              <a:xfrm>
                <a:off x="2130" y="1612"/>
                <a:ext cx="210" cy="49"/>
              </a:xfrm>
              <a:custGeom>
                <a:avLst/>
                <a:gdLst>
                  <a:gd name="T0" fmla="*/ 0 w 210"/>
                  <a:gd name="T1" fmla="*/ 1 h 98"/>
                  <a:gd name="T2" fmla="*/ 2 w 210"/>
                  <a:gd name="T3" fmla="*/ 0 h 98"/>
                  <a:gd name="T4" fmla="*/ 210 w 210"/>
                  <a:gd name="T5" fmla="*/ 4 h 98"/>
                  <a:gd name="T6" fmla="*/ 208 w 210"/>
                  <a:gd name="T7" fmla="*/ 4 h 98"/>
                  <a:gd name="T8" fmla="*/ 53 w 210"/>
                  <a:gd name="T9" fmla="*/ 1 h 98"/>
                  <a:gd name="T10" fmla="*/ 51 w 210"/>
                  <a:gd name="T11" fmla="*/ 1 h 98"/>
                  <a:gd name="T12" fmla="*/ 0 w 210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98">
                    <a:moveTo>
                      <a:pt x="0" y="5"/>
                    </a:moveTo>
                    <a:lnTo>
                      <a:pt x="2" y="0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53" y="25"/>
                    </a:lnTo>
                    <a:lnTo>
                      <a:pt x="51" y="2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5" name="Freeform 385"/>
              <p:cNvSpPr>
                <a:spLocks/>
              </p:cNvSpPr>
              <p:nvPr/>
            </p:nvSpPr>
            <p:spPr bwMode="auto">
              <a:xfrm>
                <a:off x="2181" y="1625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2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2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6" name="Freeform 386"/>
              <p:cNvSpPr>
                <a:spLocks/>
              </p:cNvSpPr>
              <p:nvPr/>
            </p:nvSpPr>
            <p:spPr bwMode="auto">
              <a:xfrm>
                <a:off x="2235" y="1639"/>
                <a:ext cx="103" cy="24"/>
              </a:xfrm>
              <a:custGeom>
                <a:avLst/>
                <a:gdLst>
                  <a:gd name="T0" fmla="*/ 0 w 103"/>
                  <a:gd name="T1" fmla="*/ 0 h 49"/>
                  <a:gd name="T2" fmla="*/ 1 w 103"/>
                  <a:gd name="T3" fmla="*/ 0 h 49"/>
                  <a:gd name="T4" fmla="*/ 103 w 103"/>
                  <a:gd name="T5" fmla="*/ 1 h 49"/>
                  <a:gd name="T6" fmla="*/ 103 w 103"/>
                  <a:gd name="T7" fmla="*/ 1 h 49"/>
                  <a:gd name="T8" fmla="*/ 57 w 103"/>
                  <a:gd name="T9" fmla="*/ 0 h 49"/>
                  <a:gd name="T10" fmla="*/ 57 w 103"/>
                  <a:gd name="T11" fmla="*/ 0 h 49"/>
                  <a:gd name="T12" fmla="*/ 0 w 103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7" y="27"/>
                    </a:lnTo>
                    <a:lnTo>
                      <a:pt x="57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7" name="Freeform 387"/>
              <p:cNvSpPr>
                <a:spLocks/>
              </p:cNvSpPr>
              <p:nvPr/>
            </p:nvSpPr>
            <p:spPr bwMode="auto">
              <a:xfrm>
                <a:off x="2292" y="1652"/>
                <a:ext cx="46" cy="12"/>
              </a:xfrm>
              <a:custGeom>
                <a:avLst/>
                <a:gdLst>
                  <a:gd name="T0" fmla="*/ 0 w 46"/>
                  <a:gd name="T1" fmla="*/ 1 h 24"/>
                  <a:gd name="T2" fmla="*/ 0 w 46"/>
                  <a:gd name="T3" fmla="*/ 0 h 24"/>
                  <a:gd name="T4" fmla="*/ 46 w 46"/>
                  <a:gd name="T5" fmla="*/ 1 h 24"/>
                  <a:gd name="T6" fmla="*/ 46 w 46"/>
                  <a:gd name="T7" fmla="*/ 1 h 24"/>
                  <a:gd name="T8" fmla="*/ 46 w 46"/>
                  <a:gd name="T9" fmla="*/ 1 h 24"/>
                  <a:gd name="T10" fmla="*/ 46 w 46"/>
                  <a:gd name="T11" fmla="*/ 1 h 24"/>
                  <a:gd name="T12" fmla="*/ 0 w 46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2"/>
                    </a:moveTo>
                    <a:lnTo>
                      <a:pt x="0" y="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8" name="Freeform 388"/>
              <p:cNvSpPr>
                <a:spLocks/>
              </p:cNvSpPr>
              <p:nvPr/>
            </p:nvSpPr>
            <p:spPr bwMode="auto">
              <a:xfrm>
                <a:off x="1339" y="1417"/>
                <a:ext cx="999" cy="247"/>
              </a:xfrm>
              <a:custGeom>
                <a:avLst/>
                <a:gdLst>
                  <a:gd name="T0" fmla="*/ 996 w 999"/>
                  <a:gd name="T1" fmla="*/ 15 h 494"/>
                  <a:gd name="T2" fmla="*/ 0 w 999"/>
                  <a:gd name="T3" fmla="*/ 0 h 494"/>
                  <a:gd name="T4" fmla="*/ 3 w 999"/>
                  <a:gd name="T5" fmla="*/ 1 h 494"/>
                  <a:gd name="T6" fmla="*/ 999 w 999"/>
                  <a:gd name="T7" fmla="*/ 16 h 494"/>
                  <a:gd name="T8" fmla="*/ 996 w 999"/>
                  <a:gd name="T9" fmla="*/ 15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4">
                    <a:moveTo>
                      <a:pt x="996" y="465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999" y="494"/>
                    </a:lnTo>
                    <a:lnTo>
                      <a:pt x="996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39" name="Freeform 389"/>
              <p:cNvSpPr>
                <a:spLocks/>
              </p:cNvSpPr>
              <p:nvPr/>
            </p:nvSpPr>
            <p:spPr bwMode="auto">
              <a:xfrm>
                <a:off x="1332" y="1417"/>
                <a:ext cx="1013" cy="235"/>
              </a:xfrm>
              <a:custGeom>
                <a:avLst/>
                <a:gdLst>
                  <a:gd name="T0" fmla="*/ 0 w 1013"/>
                  <a:gd name="T1" fmla="*/ 1 h 470"/>
                  <a:gd name="T2" fmla="*/ 7 w 1013"/>
                  <a:gd name="T3" fmla="*/ 0 h 470"/>
                  <a:gd name="T4" fmla="*/ 1013 w 1013"/>
                  <a:gd name="T5" fmla="*/ 15 h 470"/>
                  <a:gd name="T6" fmla="*/ 1012 w 1013"/>
                  <a:gd name="T7" fmla="*/ 15 h 470"/>
                  <a:gd name="T8" fmla="*/ 25 w 1013"/>
                  <a:gd name="T9" fmla="*/ 1 h 470"/>
                  <a:gd name="T10" fmla="*/ 20 w 1013"/>
                  <a:gd name="T11" fmla="*/ 2 h 470"/>
                  <a:gd name="T12" fmla="*/ 0 w 1013"/>
                  <a:gd name="T13" fmla="*/ 1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0">
                    <a:moveTo>
                      <a:pt x="0" y="25"/>
                    </a:moveTo>
                    <a:lnTo>
                      <a:pt x="7" y="0"/>
                    </a:lnTo>
                    <a:lnTo>
                      <a:pt x="1013" y="470"/>
                    </a:lnTo>
                    <a:lnTo>
                      <a:pt x="1012" y="470"/>
                    </a:lnTo>
                    <a:lnTo>
                      <a:pt x="25" y="9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0" name="Freeform 390"/>
              <p:cNvSpPr>
                <a:spLocks/>
              </p:cNvSpPr>
              <p:nvPr/>
            </p:nvSpPr>
            <p:spPr bwMode="auto">
              <a:xfrm>
                <a:off x="1352" y="1421"/>
                <a:ext cx="992" cy="231"/>
              </a:xfrm>
              <a:custGeom>
                <a:avLst/>
                <a:gdLst>
                  <a:gd name="T0" fmla="*/ 0 w 992"/>
                  <a:gd name="T1" fmla="*/ 1 h 461"/>
                  <a:gd name="T2" fmla="*/ 5 w 992"/>
                  <a:gd name="T3" fmla="*/ 0 h 461"/>
                  <a:gd name="T4" fmla="*/ 992 w 992"/>
                  <a:gd name="T5" fmla="*/ 15 h 461"/>
                  <a:gd name="T6" fmla="*/ 992 w 992"/>
                  <a:gd name="T7" fmla="*/ 15 h 461"/>
                  <a:gd name="T8" fmla="*/ 25 w 992"/>
                  <a:gd name="T9" fmla="*/ 1 h 461"/>
                  <a:gd name="T10" fmla="*/ 19 w 992"/>
                  <a:gd name="T11" fmla="*/ 2 h 461"/>
                  <a:gd name="T12" fmla="*/ 0 w 992"/>
                  <a:gd name="T13" fmla="*/ 1 h 4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1">
                    <a:moveTo>
                      <a:pt x="0" y="25"/>
                    </a:moveTo>
                    <a:lnTo>
                      <a:pt x="5" y="0"/>
                    </a:lnTo>
                    <a:lnTo>
                      <a:pt x="992" y="461"/>
                    </a:lnTo>
                    <a:lnTo>
                      <a:pt x="25" y="9"/>
                    </a:lnTo>
                    <a:lnTo>
                      <a:pt x="19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1" name="Freeform 391"/>
              <p:cNvSpPr>
                <a:spLocks/>
              </p:cNvSpPr>
              <p:nvPr/>
            </p:nvSpPr>
            <p:spPr bwMode="auto">
              <a:xfrm>
                <a:off x="1371" y="1426"/>
                <a:ext cx="973" cy="226"/>
              </a:xfrm>
              <a:custGeom>
                <a:avLst/>
                <a:gdLst>
                  <a:gd name="T0" fmla="*/ 0 w 973"/>
                  <a:gd name="T1" fmla="*/ 1 h 452"/>
                  <a:gd name="T2" fmla="*/ 6 w 973"/>
                  <a:gd name="T3" fmla="*/ 0 h 452"/>
                  <a:gd name="T4" fmla="*/ 973 w 973"/>
                  <a:gd name="T5" fmla="*/ 15 h 452"/>
                  <a:gd name="T6" fmla="*/ 973 w 973"/>
                  <a:gd name="T7" fmla="*/ 15 h 452"/>
                  <a:gd name="T8" fmla="*/ 26 w 973"/>
                  <a:gd name="T9" fmla="*/ 1 h 452"/>
                  <a:gd name="T10" fmla="*/ 20 w 973"/>
                  <a:gd name="T11" fmla="*/ 2 h 452"/>
                  <a:gd name="T12" fmla="*/ 0 w 973"/>
                  <a:gd name="T13" fmla="*/ 1 h 4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2">
                    <a:moveTo>
                      <a:pt x="0" y="25"/>
                    </a:moveTo>
                    <a:lnTo>
                      <a:pt x="6" y="0"/>
                    </a:lnTo>
                    <a:lnTo>
                      <a:pt x="973" y="452"/>
                    </a:lnTo>
                    <a:lnTo>
                      <a:pt x="26" y="11"/>
                    </a:lnTo>
                    <a:lnTo>
                      <a:pt x="20" y="3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2" name="Freeform 392"/>
              <p:cNvSpPr>
                <a:spLocks/>
              </p:cNvSpPr>
              <p:nvPr/>
            </p:nvSpPr>
            <p:spPr bwMode="auto">
              <a:xfrm>
                <a:off x="1391" y="1431"/>
                <a:ext cx="953" cy="222"/>
              </a:xfrm>
              <a:custGeom>
                <a:avLst/>
                <a:gdLst>
                  <a:gd name="T0" fmla="*/ 0 w 953"/>
                  <a:gd name="T1" fmla="*/ 1 h 443"/>
                  <a:gd name="T2" fmla="*/ 6 w 953"/>
                  <a:gd name="T3" fmla="*/ 0 h 443"/>
                  <a:gd name="T4" fmla="*/ 953 w 953"/>
                  <a:gd name="T5" fmla="*/ 14 h 443"/>
                  <a:gd name="T6" fmla="*/ 953 w 953"/>
                  <a:gd name="T7" fmla="*/ 14 h 443"/>
                  <a:gd name="T8" fmla="*/ 26 w 953"/>
                  <a:gd name="T9" fmla="*/ 1 h 443"/>
                  <a:gd name="T10" fmla="*/ 20 w 953"/>
                  <a:gd name="T11" fmla="*/ 1 h 443"/>
                  <a:gd name="T12" fmla="*/ 0 w 953"/>
                  <a:gd name="T13" fmla="*/ 1 h 4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3">
                    <a:moveTo>
                      <a:pt x="0" y="23"/>
                    </a:moveTo>
                    <a:lnTo>
                      <a:pt x="6" y="0"/>
                    </a:lnTo>
                    <a:lnTo>
                      <a:pt x="953" y="441"/>
                    </a:lnTo>
                    <a:lnTo>
                      <a:pt x="953" y="443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3" name="Freeform 393"/>
              <p:cNvSpPr>
                <a:spLocks/>
              </p:cNvSpPr>
              <p:nvPr/>
            </p:nvSpPr>
            <p:spPr bwMode="auto">
              <a:xfrm>
                <a:off x="1411" y="1436"/>
                <a:ext cx="933" cy="217"/>
              </a:xfrm>
              <a:custGeom>
                <a:avLst/>
                <a:gdLst>
                  <a:gd name="T0" fmla="*/ 0 w 933"/>
                  <a:gd name="T1" fmla="*/ 1 h 434"/>
                  <a:gd name="T2" fmla="*/ 6 w 933"/>
                  <a:gd name="T3" fmla="*/ 0 h 434"/>
                  <a:gd name="T4" fmla="*/ 933 w 933"/>
                  <a:gd name="T5" fmla="*/ 14 h 434"/>
                  <a:gd name="T6" fmla="*/ 933 w 933"/>
                  <a:gd name="T7" fmla="*/ 14 h 434"/>
                  <a:gd name="T8" fmla="*/ 25 w 933"/>
                  <a:gd name="T9" fmla="*/ 1 h 434"/>
                  <a:gd name="T10" fmla="*/ 20 w 933"/>
                  <a:gd name="T11" fmla="*/ 1 h 434"/>
                  <a:gd name="T12" fmla="*/ 0 w 933"/>
                  <a:gd name="T13" fmla="*/ 1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4">
                    <a:moveTo>
                      <a:pt x="0" y="23"/>
                    </a:moveTo>
                    <a:lnTo>
                      <a:pt x="6" y="0"/>
                    </a:lnTo>
                    <a:lnTo>
                      <a:pt x="933" y="434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4" name="Freeform 394"/>
              <p:cNvSpPr>
                <a:spLocks/>
              </p:cNvSpPr>
              <p:nvPr/>
            </p:nvSpPr>
            <p:spPr bwMode="auto">
              <a:xfrm>
                <a:off x="1431" y="1441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5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5 w 913"/>
                  <a:gd name="T9" fmla="*/ 1 h 423"/>
                  <a:gd name="T10" fmla="*/ 20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5" y="0"/>
                    </a:lnTo>
                    <a:lnTo>
                      <a:pt x="913" y="423"/>
                    </a:lnTo>
                    <a:lnTo>
                      <a:pt x="25" y="9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5" name="Freeform 395"/>
              <p:cNvSpPr>
                <a:spLocks/>
              </p:cNvSpPr>
              <p:nvPr/>
            </p:nvSpPr>
            <p:spPr bwMode="auto">
              <a:xfrm>
                <a:off x="1451" y="1446"/>
                <a:ext cx="893" cy="207"/>
              </a:xfrm>
              <a:custGeom>
                <a:avLst/>
                <a:gdLst>
                  <a:gd name="T0" fmla="*/ 0 w 893"/>
                  <a:gd name="T1" fmla="*/ 1 h 414"/>
                  <a:gd name="T2" fmla="*/ 5 w 893"/>
                  <a:gd name="T3" fmla="*/ 0 h 414"/>
                  <a:gd name="T4" fmla="*/ 893 w 893"/>
                  <a:gd name="T5" fmla="*/ 13 h 414"/>
                  <a:gd name="T6" fmla="*/ 893 w 893"/>
                  <a:gd name="T7" fmla="*/ 13 h 414"/>
                  <a:gd name="T8" fmla="*/ 25 w 893"/>
                  <a:gd name="T9" fmla="*/ 1 h 414"/>
                  <a:gd name="T10" fmla="*/ 19 w 893"/>
                  <a:gd name="T11" fmla="*/ 1 h 414"/>
                  <a:gd name="T12" fmla="*/ 0 w 893"/>
                  <a:gd name="T13" fmla="*/ 1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3" h="414">
                    <a:moveTo>
                      <a:pt x="0" y="21"/>
                    </a:moveTo>
                    <a:lnTo>
                      <a:pt x="5" y="0"/>
                    </a:lnTo>
                    <a:lnTo>
                      <a:pt x="893" y="414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6" name="Freeform 396"/>
              <p:cNvSpPr>
                <a:spLocks/>
              </p:cNvSpPr>
              <p:nvPr/>
            </p:nvSpPr>
            <p:spPr bwMode="auto">
              <a:xfrm>
                <a:off x="1470" y="1450"/>
                <a:ext cx="874" cy="204"/>
              </a:xfrm>
              <a:custGeom>
                <a:avLst/>
                <a:gdLst>
                  <a:gd name="T0" fmla="*/ 0 w 874"/>
                  <a:gd name="T1" fmla="*/ 1 h 407"/>
                  <a:gd name="T2" fmla="*/ 6 w 874"/>
                  <a:gd name="T3" fmla="*/ 0 h 407"/>
                  <a:gd name="T4" fmla="*/ 874 w 874"/>
                  <a:gd name="T5" fmla="*/ 13 h 407"/>
                  <a:gd name="T6" fmla="*/ 874 w 874"/>
                  <a:gd name="T7" fmla="*/ 13 h 407"/>
                  <a:gd name="T8" fmla="*/ 27 w 874"/>
                  <a:gd name="T9" fmla="*/ 1 h 407"/>
                  <a:gd name="T10" fmla="*/ 22 w 874"/>
                  <a:gd name="T11" fmla="*/ 1 h 407"/>
                  <a:gd name="T12" fmla="*/ 0 w 874"/>
                  <a:gd name="T13" fmla="*/ 1 h 4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7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5"/>
                    </a:lnTo>
                    <a:lnTo>
                      <a:pt x="874" y="407"/>
                    </a:lnTo>
                    <a:lnTo>
                      <a:pt x="27" y="11"/>
                    </a:lnTo>
                    <a:lnTo>
                      <a:pt x="22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7" name="Freeform 397"/>
              <p:cNvSpPr>
                <a:spLocks/>
              </p:cNvSpPr>
              <p:nvPr/>
            </p:nvSpPr>
            <p:spPr bwMode="auto">
              <a:xfrm>
                <a:off x="1492" y="1456"/>
                <a:ext cx="852" cy="198"/>
              </a:xfrm>
              <a:custGeom>
                <a:avLst/>
                <a:gdLst>
                  <a:gd name="T0" fmla="*/ 0 w 852"/>
                  <a:gd name="T1" fmla="*/ 1 h 396"/>
                  <a:gd name="T2" fmla="*/ 5 w 852"/>
                  <a:gd name="T3" fmla="*/ 0 h 396"/>
                  <a:gd name="T4" fmla="*/ 852 w 852"/>
                  <a:gd name="T5" fmla="*/ 13 h 396"/>
                  <a:gd name="T6" fmla="*/ 852 w 852"/>
                  <a:gd name="T7" fmla="*/ 13 h 396"/>
                  <a:gd name="T8" fmla="*/ 26 w 852"/>
                  <a:gd name="T9" fmla="*/ 1 h 396"/>
                  <a:gd name="T10" fmla="*/ 21 w 852"/>
                  <a:gd name="T11" fmla="*/ 1 h 396"/>
                  <a:gd name="T12" fmla="*/ 0 w 852"/>
                  <a:gd name="T13" fmla="*/ 1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2" h="396">
                    <a:moveTo>
                      <a:pt x="0" y="21"/>
                    </a:moveTo>
                    <a:lnTo>
                      <a:pt x="5" y="0"/>
                    </a:lnTo>
                    <a:lnTo>
                      <a:pt x="852" y="396"/>
                    </a:lnTo>
                    <a:lnTo>
                      <a:pt x="26" y="11"/>
                    </a:lnTo>
                    <a:lnTo>
                      <a:pt x="21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8" name="Freeform 398"/>
              <p:cNvSpPr>
                <a:spLocks/>
              </p:cNvSpPr>
              <p:nvPr/>
            </p:nvSpPr>
            <p:spPr bwMode="auto">
              <a:xfrm>
                <a:off x="1513" y="1461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5 w 831"/>
                  <a:gd name="T3" fmla="*/ 0 h 385"/>
                  <a:gd name="T4" fmla="*/ 831 w 831"/>
                  <a:gd name="T5" fmla="*/ 13 h 385"/>
                  <a:gd name="T6" fmla="*/ 829 w 831"/>
                  <a:gd name="T7" fmla="*/ 13 h 385"/>
                  <a:gd name="T8" fmla="*/ 27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19"/>
                    </a:moveTo>
                    <a:lnTo>
                      <a:pt x="5" y="0"/>
                    </a:lnTo>
                    <a:lnTo>
                      <a:pt x="831" y="385"/>
                    </a:lnTo>
                    <a:lnTo>
                      <a:pt x="829" y="38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49" name="Freeform 399"/>
              <p:cNvSpPr>
                <a:spLocks/>
              </p:cNvSpPr>
              <p:nvPr/>
            </p:nvSpPr>
            <p:spPr bwMode="auto">
              <a:xfrm>
                <a:off x="1534" y="1467"/>
                <a:ext cx="808" cy="187"/>
              </a:xfrm>
              <a:custGeom>
                <a:avLst/>
                <a:gdLst>
                  <a:gd name="T0" fmla="*/ 0 w 808"/>
                  <a:gd name="T1" fmla="*/ 0 h 375"/>
                  <a:gd name="T2" fmla="*/ 6 w 808"/>
                  <a:gd name="T3" fmla="*/ 0 h 375"/>
                  <a:gd name="T4" fmla="*/ 808 w 808"/>
                  <a:gd name="T5" fmla="*/ 11 h 375"/>
                  <a:gd name="T6" fmla="*/ 808 w 808"/>
                  <a:gd name="T7" fmla="*/ 11 h 375"/>
                  <a:gd name="T8" fmla="*/ 28 w 808"/>
                  <a:gd name="T9" fmla="*/ 0 h 375"/>
                  <a:gd name="T10" fmla="*/ 23 w 808"/>
                  <a:gd name="T11" fmla="*/ 0 h 375"/>
                  <a:gd name="T12" fmla="*/ 0 w 808"/>
                  <a:gd name="T13" fmla="*/ 0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3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0" name="Freeform 400"/>
              <p:cNvSpPr>
                <a:spLocks/>
              </p:cNvSpPr>
              <p:nvPr/>
            </p:nvSpPr>
            <p:spPr bwMode="auto">
              <a:xfrm>
                <a:off x="1557" y="1472"/>
                <a:ext cx="785" cy="183"/>
              </a:xfrm>
              <a:custGeom>
                <a:avLst/>
                <a:gdLst>
                  <a:gd name="T0" fmla="*/ 0 w 785"/>
                  <a:gd name="T1" fmla="*/ 1 h 366"/>
                  <a:gd name="T2" fmla="*/ 5 w 785"/>
                  <a:gd name="T3" fmla="*/ 0 h 366"/>
                  <a:gd name="T4" fmla="*/ 785 w 785"/>
                  <a:gd name="T5" fmla="*/ 12 h 366"/>
                  <a:gd name="T6" fmla="*/ 785 w 785"/>
                  <a:gd name="T7" fmla="*/ 12 h 366"/>
                  <a:gd name="T8" fmla="*/ 29 w 785"/>
                  <a:gd name="T9" fmla="*/ 1 h 366"/>
                  <a:gd name="T10" fmla="*/ 24 w 785"/>
                  <a:gd name="T11" fmla="*/ 1 h 366"/>
                  <a:gd name="T12" fmla="*/ 0 w 785"/>
                  <a:gd name="T13" fmla="*/ 1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5" h="366">
                    <a:moveTo>
                      <a:pt x="0" y="20"/>
                    </a:moveTo>
                    <a:lnTo>
                      <a:pt x="5" y="0"/>
                    </a:lnTo>
                    <a:lnTo>
                      <a:pt x="785" y="364"/>
                    </a:lnTo>
                    <a:lnTo>
                      <a:pt x="785" y="366"/>
                    </a:lnTo>
                    <a:lnTo>
                      <a:pt x="29" y="11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1" name="Freeform 401"/>
              <p:cNvSpPr>
                <a:spLocks/>
              </p:cNvSpPr>
              <p:nvPr/>
            </p:nvSpPr>
            <p:spPr bwMode="auto">
              <a:xfrm>
                <a:off x="1581" y="1478"/>
                <a:ext cx="761" cy="177"/>
              </a:xfrm>
              <a:custGeom>
                <a:avLst/>
                <a:gdLst>
                  <a:gd name="T0" fmla="*/ 0 w 761"/>
                  <a:gd name="T1" fmla="*/ 0 h 355"/>
                  <a:gd name="T2" fmla="*/ 5 w 761"/>
                  <a:gd name="T3" fmla="*/ 0 h 355"/>
                  <a:gd name="T4" fmla="*/ 761 w 761"/>
                  <a:gd name="T5" fmla="*/ 11 h 355"/>
                  <a:gd name="T6" fmla="*/ 761 w 761"/>
                  <a:gd name="T7" fmla="*/ 11 h 355"/>
                  <a:gd name="T8" fmla="*/ 29 w 761"/>
                  <a:gd name="T9" fmla="*/ 0 h 355"/>
                  <a:gd name="T10" fmla="*/ 24 w 761"/>
                  <a:gd name="T11" fmla="*/ 0 h 355"/>
                  <a:gd name="T12" fmla="*/ 0 w 761"/>
                  <a:gd name="T13" fmla="*/ 0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1" h="355">
                    <a:moveTo>
                      <a:pt x="0" y="20"/>
                    </a:moveTo>
                    <a:lnTo>
                      <a:pt x="5" y="0"/>
                    </a:lnTo>
                    <a:lnTo>
                      <a:pt x="761" y="355"/>
                    </a:lnTo>
                    <a:lnTo>
                      <a:pt x="29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2" name="Freeform 402"/>
              <p:cNvSpPr>
                <a:spLocks/>
              </p:cNvSpPr>
              <p:nvPr/>
            </p:nvSpPr>
            <p:spPr bwMode="auto">
              <a:xfrm>
                <a:off x="1605" y="1484"/>
                <a:ext cx="737" cy="171"/>
              </a:xfrm>
              <a:custGeom>
                <a:avLst/>
                <a:gdLst>
                  <a:gd name="T0" fmla="*/ 0 w 737"/>
                  <a:gd name="T1" fmla="*/ 1 h 342"/>
                  <a:gd name="T2" fmla="*/ 5 w 737"/>
                  <a:gd name="T3" fmla="*/ 0 h 342"/>
                  <a:gd name="T4" fmla="*/ 737 w 737"/>
                  <a:gd name="T5" fmla="*/ 11 h 342"/>
                  <a:gd name="T6" fmla="*/ 737 w 737"/>
                  <a:gd name="T7" fmla="*/ 11 h 342"/>
                  <a:gd name="T8" fmla="*/ 31 w 737"/>
                  <a:gd name="T9" fmla="*/ 1 h 342"/>
                  <a:gd name="T10" fmla="*/ 25 w 737"/>
                  <a:gd name="T11" fmla="*/ 1 h 342"/>
                  <a:gd name="T12" fmla="*/ 0 w 737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7" h="342">
                    <a:moveTo>
                      <a:pt x="0" y="18"/>
                    </a:moveTo>
                    <a:lnTo>
                      <a:pt x="5" y="0"/>
                    </a:lnTo>
                    <a:lnTo>
                      <a:pt x="737" y="342"/>
                    </a:lnTo>
                    <a:lnTo>
                      <a:pt x="31" y="12"/>
                    </a:lnTo>
                    <a:lnTo>
                      <a:pt x="25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3" name="Freeform 403"/>
              <p:cNvSpPr>
                <a:spLocks/>
              </p:cNvSpPr>
              <p:nvPr/>
            </p:nvSpPr>
            <p:spPr bwMode="auto">
              <a:xfrm>
                <a:off x="1630" y="1490"/>
                <a:ext cx="712" cy="166"/>
              </a:xfrm>
              <a:custGeom>
                <a:avLst/>
                <a:gdLst>
                  <a:gd name="T0" fmla="*/ 0 w 712"/>
                  <a:gd name="T1" fmla="*/ 1 h 332"/>
                  <a:gd name="T2" fmla="*/ 6 w 712"/>
                  <a:gd name="T3" fmla="*/ 0 h 332"/>
                  <a:gd name="T4" fmla="*/ 712 w 712"/>
                  <a:gd name="T5" fmla="*/ 11 h 332"/>
                  <a:gd name="T6" fmla="*/ 712 w 712"/>
                  <a:gd name="T7" fmla="*/ 11 h 332"/>
                  <a:gd name="T8" fmla="*/ 31 w 712"/>
                  <a:gd name="T9" fmla="*/ 1 h 332"/>
                  <a:gd name="T10" fmla="*/ 27 w 712"/>
                  <a:gd name="T11" fmla="*/ 1 h 332"/>
                  <a:gd name="T12" fmla="*/ 0 w 712"/>
                  <a:gd name="T13" fmla="*/ 1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2">
                    <a:moveTo>
                      <a:pt x="0" y="17"/>
                    </a:moveTo>
                    <a:lnTo>
                      <a:pt x="6" y="0"/>
                    </a:lnTo>
                    <a:lnTo>
                      <a:pt x="712" y="330"/>
                    </a:lnTo>
                    <a:lnTo>
                      <a:pt x="712" y="332"/>
                    </a:lnTo>
                    <a:lnTo>
                      <a:pt x="31" y="13"/>
                    </a:lnTo>
                    <a:lnTo>
                      <a:pt x="27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4" name="Freeform 404"/>
              <p:cNvSpPr>
                <a:spLocks/>
              </p:cNvSpPr>
              <p:nvPr/>
            </p:nvSpPr>
            <p:spPr bwMode="auto">
              <a:xfrm>
                <a:off x="1657" y="1497"/>
                <a:ext cx="685" cy="159"/>
              </a:xfrm>
              <a:custGeom>
                <a:avLst/>
                <a:gdLst>
                  <a:gd name="T0" fmla="*/ 0 w 685"/>
                  <a:gd name="T1" fmla="*/ 0 h 319"/>
                  <a:gd name="T2" fmla="*/ 4 w 685"/>
                  <a:gd name="T3" fmla="*/ 0 h 319"/>
                  <a:gd name="T4" fmla="*/ 685 w 685"/>
                  <a:gd name="T5" fmla="*/ 9 h 319"/>
                  <a:gd name="T6" fmla="*/ 685 w 685"/>
                  <a:gd name="T7" fmla="*/ 9 h 319"/>
                  <a:gd name="T8" fmla="*/ 32 w 685"/>
                  <a:gd name="T9" fmla="*/ 0 h 319"/>
                  <a:gd name="T10" fmla="*/ 27 w 685"/>
                  <a:gd name="T11" fmla="*/ 0 h 319"/>
                  <a:gd name="T12" fmla="*/ 0 w 685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9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9"/>
                    </a:lnTo>
                    <a:lnTo>
                      <a:pt x="32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5" name="Freeform 405"/>
              <p:cNvSpPr>
                <a:spLocks/>
              </p:cNvSpPr>
              <p:nvPr/>
            </p:nvSpPr>
            <p:spPr bwMode="auto">
              <a:xfrm>
                <a:off x="1684" y="1503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4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6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4" y="14"/>
                    </a:lnTo>
                    <a:lnTo>
                      <a:pt x="29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6" name="Freeform 406"/>
              <p:cNvSpPr>
                <a:spLocks/>
              </p:cNvSpPr>
              <p:nvPr/>
            </p:nvSpPr>
            <p:spPr bwMode="auto">
              <a:xfrm>
                <a:off x="1713" y="1510"/>
                <a:ext cx="629" cy="147"/>
              </a:xfrm>
              <a:custGeom>
                <a:avLst/>
                <a:gdLst>
                  <a:gd name="T0" fmla="*/ 0 w 629"/>
                  <a:gd name="T1" fmla="*/ 1 h 294"/>
                  <a:gd name="T2" fmla="*/ 5 w 629"/>
                  <a:gd name="T3" fmla="*/ 0 h 294"/>
                  <a:gd name="T4" fmla="*/ 629 w 629"/>
                  <a:gd name="T5" fmla="*/ 10 h 294"/>
                  <a:gd name="T6" fmla="*/ 628 w 629"/>
                  <a:gd name="T7" fmla="*/ 10 h 294"/>
                  <a:gd name="T8" fmla="*/ 34 w 629"/>
                  <a:gd name="T9" fmla="*/ 1 h 294"/>
                  <a:gd name="T10" fmla="*/ 30 w 629"/>
                  <a:gd name="T11" fmla="*/ 1 h 294"/>
                  <a:gd name="T12" fmla="*/ 0 w 629"/>
                  <a:gd name="T13" fmla="*/ 1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4">
                    <a:moveTo>
                      <a:pt x="0" y="17"/>
                    </a:moveTo>
                    <a:lnTo>
                      <a:pt x="5" y="0"/>
                    </a:lnTo>
                    <a:lnTo>
                      <a:pt x="629" y="292"/>
                    </a:lnTo>
                    <a:lnTo>
                      <a:pt x="628" y="294"/>
                    </a:lnTo>
                    <a:lnTo>
                      <a:pt x="34" y="15"/>
                    </a:lnTo>
                    <a:lnTo>
                      <a:pt x="30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7" name="Freeform 407"/>
              <p:cNvSpPr>
                <a:spLocks/>
              </p:cNvSpPr>
              <p:nvPr/>
            </p:nvSpPr>
            <p:spPr bwMode="auto">
              <a:xfrm>
                <a:off x="1743" y="1517"/>
                <a:ext cx="598" cy="140"/>
              </a:xfrm>
              <a:custGeom>
                <a:avLst/>
                <a:gdLst>
                  <a:gd name="T0" fmla="*/ 0 w 598"/>
                  <a:gd name="T1" fmla="*/ 1 h 279"/>
                  <a:gd name="T2" fmla="*/ 4 w 598"/>
                  <a:gd name="T3" fmla="*/ 0 h 279"/>
                  <a:gd name="T4" fmla="*/ 598 w 598"/>
                  <a:gd name="T5" fmla="*/ 9 h 279"/>
                  <a:gd name="T6" fmla="*/ 598 w 598"/>
                  <a:gd name="T7" fmla="*/ 9 h 279"/>
                  <a:gd name="T8" fmla="*/ 35 w 598"/>
                  <a:gd name="T9" fmla="*/ 1 h 279"/>
                  <a:gd name="T10" fmla="*/ 31 w 598"/>
                  <a:gd name="T11" fmla="*/ 1 h 279"/>
                  <a:gd name="T12" fmla="*/ 0 w 598"/>
                  <a:gd name="T13" fmla="*/ 1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4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6"/>
                    </a:lnTo>
                    <a:lnTo>
                      <a:pt x="31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8" name="Freeform 408"/>
              <p:cNvSpPr>
                <a:spLocks/>
              </p:cNvSpPr>
              <p:nvPr/>
            </p:nvSpPr>
            <p:spPr bwMode="auto">
              <a:xfrm>
                <a:off x="1774" y="1526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7" y="15"/>
                    </a:lnTo>
                    <a:lnTo>
                      <a:pt x="33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59" name="Freeform 409"/>
              <p:cNvSpPr>
                <a:spLocks/>
              </p:cNvSpPr>
              <p:nvPr/>
            </p:nvSpPr>
            <p:spPr bwMode="auto">
              <a:xfrm>
                <a:off x="1807" y="1533"/>
                <a:ext cx="534" cy="125"/>
              </a:xfrm>
              <a:custGeom>
                <a:avLst/>
                <a:gdLst>
                  <a:gd name="T0" fmla="*/ 0 w 534"/>
                  <a:gd name="T1" fmla="*/ 1 h 249"/>
                  <a:gd name="T2" fmla="*/ 4 w 534"/>
                  <a:gd name="T3" fmla="*/ 0 h 249"/>
                  <a:gd name="T4" fmla="*/ 534 w 534"/>
                  <a:gd name="T5" fmla="*/ 8 h 249"/>
                  <a:gd name="T6" fmla="*/ 534 w 534"/>
                  <a:gd name="T7" fmla="*/ 8 h 249"/>
                  <a:gd name="T8" fmla="*/ 36 w 534"/>
                  <a:gd name="T9" fmla="*/ 1 h 249"/>
                  <a:gd name="T10" fmla="*/ 34 w 534"/>
                  <a:gd name="T11" fmla="*/ 1 h 249"/>
                  <a:gd name="T12" fmla="*/ 0 w 534"/>
                  <a:gd name="T13" fmla="*/ 1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49">
                    <a:moveTo>
                      <a:pt x="0" y="14"/>
                    </a:moveTo>
                    <a:lnTo>
                      <a:pt x="4" y="0"/>
                    </a:lnTo>
                    <a:lnTo>
                      <a:pt x="534" y="249"/>
                    </a:lnTo>
                    <a:lnTo>
                      <a:pt x="36" y="18"/>
                    </a:lnTo>
                    <a:lnTo>
                      <a:pt x="34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0" name="Freeform 410"/>
              <p:cNvSpPr>
                <a:spLocks/>
              </p:cNvSpPr>
              <p:nvPr/>
            </p:nvSpPr>
            <p:spPr bwMode="auto">
              <a:xfrm>
                <a:off x="1841" y="1542"/>
                <a:ext cx="500" cy="117"/>
              </a:xfrm>
              <a:custGeom>
                <a:avLst/>
                <a:gdLst>
                  <a:gd name="T0" fmla="*/ 0 w 500"/>
                  <a:gd name="T1" fmla="*/ 1 h 233"/>
                  <a:gd name="T2" fmla="*/ 2 w 500"/>
                  <a:gd name="T3" fmla="*/ 0 h 233"/>
                  <a:gd name="T4" fmla="*/ 500 w 500"/>
                  <a:gd name="T5" fmla="*/ 8 h 233"/>
                  <a:gd name="T6" fmla="*/ 500 w 500"/>
                  <a:gd name="T7" fmla="*/ 8 h 233"/>
                  <a:gd name="T8" fmla="*/ 39 w 500"/>
                  <a:gd name="T9" fmla="*/ 1 h 233"/>
                  <a:gd name="T10" fmla="*/ 35 w 500"/>
                  <a:gd name="T11" fmla="*/ 1 h 233"/>
                  <a:gd name="T12" fmla="*/ 0 w 500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233">
                    <a:moveTo>
                      <a:pt x="0" y="12"/>
                    </a:moveTo>
                    <a:lnTo>
                      <a:pt x="2" y="0"/>
                    </a:lnTo>
                    <a:lnTo>
                      <a:pt x="500" y="231"/>
                    </a:lnTo>
                    <a:lnTo>
                      <a:pt x="500" y="233"/>
                    </a:lnTo>
                    <a:lnTo>
                      <a:pt x="39" y="16"/>
                    </a:lnTo>
                    <a:lnTo>
                      <a:pt x="35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1" name="Freeform 411"/>
              <p:cNvSpPr>
                <a:spLocks/>
              </p:cNvSpPr>
              <p:nvPr/>
            </p:nvSpPr>
            <p:spPr bwMode="auto">
              <a:xfrm>
                <a:off x="1876" y="1550"/>
                <a:ext cx="465" cy="109"/>
              </a:xfrm>
              <a:custGeom>
                <a:avLst/>
                <a:gdLst>
                  <a:gd name="T0" fmla="*/ 0 w 465"/>
                  <a:gd name="T1" fmla="*/ 1 h 217"/>
                  <a:gd name="T2" fmla="*/ 4 w 465"/>
                  <a:gd name="T3" fmla="*/ 0 h 217"/>
                  <a:gd name="T4" fmla="*/ 465 w 465"/>
                  <a:gd name="T5" fmla="*/ 7 h 217"/>
                  <a:gd name="T6" fmla="*/ 465 w 465"/>
                  <a:gd name="T7" fmla="*/ 7 h 217"/>
                  <a:gd name="T8" fmla="*/ 41 w 465"/>
                  <a:gd name="T9" fmla="*/ 1 h 217"/>
                  <a:gd name="T10" fmla="*/ 38 w 465"/>
                  <a:gd name="T11" fmla="*/ 1 h 217"/>
                  <a:gd name="T12" fmla="*/ 0 w 465"/>
                  <a:gd name="T13" fmla="*/ 1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7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7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2" name="Freeform 412"/>
              <p:cNvSpPr>
                <a:spLocks/>
              </p:cNvSpPr>
              <p:nvPr/>
            </p:nvSpPr>
            <p:spPr bwMode="auto">
              <a:xfrm>
                <a:off x="1914" y="1560"/>
                <a:ext cx="427" cy="99"/>
              </a:xfrm>
              <a:custGeom>
                <a:avLst/>
                <a:gdLst>
                  <a:gd name="T0" fmla="*/ 0 w 427"/>
                  <a:gd name="T1" fmla="*/ 0 h 199"/>
                  <a:gd name="T2" fmla="*/ 3 w 427"/>
                  <a:gd name="T3" fmla="*/ 0 h 199"/>
                  <a:gd name="T4" fmla="*/ 427 w 427"/>
                  <a:gd name="T5" fmla="*/ 6 h 199"/>
                  <a:gd name="T6" fmla="*/ 426 w 427"/>
                  <a:gd name="T7" fmla="*/ 6 h 199"/>
                  <a:gd name="T8" fmla="*/ 41 w 427"/>
                  <a:gd name="T9" fmla="*/ 0 h 199"/>
                  <a:gd name="T10" fmla="*/ 38 w 427"/>
                  <a:gd name="T11" fmla="*/ 0 h 199"/>
                  <a:gd name="T12" fmla="*/ 0 w 427"/>
                  <a:gd name="T13" fmla="*/ 0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3" y="0"/>
                    </a:lnTo>
                    <a:lnTo>
                      <a:pt x="427" y="197"/>
                    </a:lnTo>
                    <a:lnTo>
                      <a:pt x="426" y="199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3" name="Freeform 413"/>
              <p:cNvSpPr>
                <a:spLocks/>
              </p:cNvSpPr>
              <p:nvPr/>
            </p:nvSpPr>
            <p:spPr bwMode="auto">
              <a:xfrm>
                <a:off x="1952" y="1569"/>
                <a:ext cx="388" cy="90"/>
              </a:xfrm>
              <a:custGeom>
                <a:avLst/>
                <a:gdLst>
                  <a:gd name="T0" fmla="*/ 0 w 388"/>
                  <a:gd name="T1" fmla="*/ 0 h 181"/>
                  <a:gd name="T2" fmla="*/ 3 w 388"/>
                  <a:gd name="T3" fmla="*/ 0 h 181"/>
                  <a:gd name="T4" fmla="*/ 388 w 388"/>
                  <a:gd name="T5" fmla="*/ 5 h 181"/>
                  <a:gd name="T6" fmla="*/ 388 w 388"/>
                  <a:gd name="T7" fmla="*/ 5 h 181"/>
                  <a:gd name="T8" fmla="*/ 44 w 388"/>
                  <a:gd name="T9" fmla="*/ 0 h 181"/>
                  <a:gd name="T10" fmla="*/ 43 w 388"/>
                  <a:gd name="T11" fmla="*/ 0 h 181"/>
                  <a:gd name="T12" fmla="*/ 0 w 388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8" h="181">
                    <a:moveTo>
                      <a:pt x="0" y="11"/>
                    </a:moveTo>
                    <a:lnTo>
                      <a:pt x="3" y="0"/>
                    </a:lnTo>
                    <a:lnTo>
                      <a:pt x="388" y="181"/>
                    </a:lnTo>
                    <a:lnTo>
                      <a:pt x="44" y="20"/>
                    </a:lnTo>
                    <a:lnTo>
                      <a:pt x="43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4" name="Freeform 414"/>
              <p:cNvSpPr>
                <a:spLocks/>
              </p:cNvSpPr>
              <p:nvPr/>
            </p:nvSpPr>
            <p:spPr bwMode="auto">
              <a:xfrm>
                <a:off x="1995" y="1579"/>
                <a:ext cx="345" cy="81"/>
              </a:xfrm>
              <a:custGeom>
                <a:avLst/>
                <a:gdLst>
                  <a:gd name="T0" fmla="*/ 0 w 345"/>
                  <a:gd name="T1" fmla="*/ 0 h 163"/>
                  <a:gd name="T2" fmla="*/ 1 w 345"/>
                  <a:gd name="T3" fmla="*/ 0 h 163"/>
                  <a:gd name="T4" fmla="*/ 345 w 345"/>
                  <a:gd name="T5" fmla="*/ 5 h 163"/>
                  <a:gd name="T6" fmla="*/ 345 w 345"/>
                  <a:gd name="T7" fmla="*/ 5 h 163"/>
                  <a:gd name="T8" fmla="*/ 45 w 345"/>
                  <a:gd name="T9" fmla="*/ 0 h 163"/>
                  <a:gd name="T10" fmla="*/ 42 w 345"/>
                  <a:gd name="T11" fmla="*/ 0 h 163"/>
                  <a:gd name="T12" fmla="*/ 0 w 345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1" y="0"/>
                    </a:lnTo>
                    <a:lnTo>
                      <a:pt x="345" y="161"/>
                    </a:lnTo>
                    <a:lnTo>
                      <a:pt x="345" y="163"/>
                    </a:lnTo>
                    <a:lnTo>
                      <a:pt x="45" y="22"/>
                    </a:lnTo>
                    <a:lnTo>
                      <a:pt x="42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5" name="Freeform 415"/>
              <p:cNvSpPr>
                <a:spLocks/>
              </p:cNvSpPr>
              <p:nvPr/>
            </p:nvSpPr>
            <p:spPr bwMode="auto">
              <a:xfrm>
                <a:off x="2037" y="1590"/>
                <a:ext cx="303" cy="70"/>
              </a:xfrm>
              <a:custGeom>
                <a:avLst/>
                <a:gdLst>
                  <a:gd name="T0" fmla="*/ 0 w 303"/>
                  <a:gd name="T1" fmla="*/ 0 h 141"/>
                  <a:gd name="T2" fmla="*/ 3 w 303"/>
                  <a:gd name="T3" fmla="*/ 0 h 141"/>
                  <a:gd name="T4" fmla="*/ 303 w 303"/>
                  <a:gd name="T5" fmla="*/ 4 h 141"/>
                  <a:gd name="T6" fmla="*/ 303 w 303"/>
                  <a:gd name="T7" fmla="*/ 4 h 141"/>
                  <a:gd name="T8" fmla="*/ 48 w 303"/>
                  <a:gd name="T9" fmla="*/ 0 h 141"/>
                  <a:gd name="T10" fmla="*/ 45 w 303"/>
                  <a:gd name="T11" fmla="*/ 0 h 141"/>
                  <a:gd name="T12" fmla="*/ 0 w 303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3" h="141">
                    <a:moveTo>
                      <a:pt x="0" y="7"/>
                    </a:moveTo>
                    <a:lnTo>
                      <a:pt x="3" y="0"/>
                    </a:lnTo>
                    <a:lnTo>
                      <a:pt x="303" y="141"/>
                    </a:lnTo>
                    <a:lnTo>
                      <a:pt x="48" y="21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6" name="Freeform 416"/>
              <p:cNvSpPr>
                <a:spLocks/>
              </p:cNvSpPr>
              <p:nvPr/>
            </p:nvSpPr>
            <p:spPr bwMode="auto">
              <a:xfrm>
                <a:off x="2082" y="1601"/>
                <a:ext cx="258" cy="60"/>
              </a:xfrm>
              <a:custGeom>
                <a:avLst/>
                <a:gdLst>
                  <a:gd name="T0" fmla="*/ 0 w 258"/>
                  <a:gd name="T1" fmla="*/ 0 h 122"/>
                  <a:gd name="T2" fmla="*/ 3 w 258"/>
                  <a:gd name="T3" fmla="*/ 0 h 122"/>
                  <a:gd name="T4" fmla="*/ 258 w 258"/>
                  <a:gd name="T5" fmla="*/ 3 h 122"/>
                  <a:gd name="T6" fmla="*/ 258 w 258"/>
                  <a:gd name="T7" fmla="*/ 3 h 122"/>
                  <a:gd name="T8" fmla="*/ 50 w 258"/>
                  <a:gd name="T9" fmla="*/ 0 h 122"/>
                  <a:gd name="T10" fmla="*/ 48 w 258"/>
                  <a:gd name="T11" fmla="*/ 0 h 122"/>
                  <a:gd name="T12" fmla="*/ 0 w 258"/>
                  <a:gd name="T13" fmla="*/ 0 h 1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8" h="122">
                    <a:moveTo>
                      <a:pt x="0" y="8"/>
                    </a:moveTo>
                    <a:lnTo>
                      <a:pt x="3" y="0"/>
                    </a:lnTo>
                    <a:lnTo>
                      <a:pt x="258" y="120"/>
                    </a:lnTo>
                    <a:lnTo>
                      <a:pt x="258" y="122"/>
                    </a:lnTo>
                    <a:lnTo>
                      <a:pt x="50" y="24"/>
                    </a:lnTo>
                    <a:lnTo>
                      <a:pt x="48" y="2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7" name="Freeform 417"/>
              <p:cNvSpPr>
                <a:spLocks/>
              </p:cNvSpPr>
              <p:nvPr/>
            </p:nvSpPr>
            <p:spPr bwMode="auto">
              <a:xfrm>
                <a:off x="2130" y="1612"/>
                <a:ext cx="210" cy="49"/>
              </a:xfrm>
              <a:custGeom>
                <a:avLst/>
                <a:gdLst>
                  <a:gd name="T0" fmla="*/ 0 w 210"/>
                  <a:gd name="T1" fmla="*/ 1 h 98"/>
                  <a:gd name="T2" fmla="*/ 2 w 210"/>
                  <a:gd name="T3" fmla="*/ 0 h 98"/>
                  <a:gd name="T4" fmla="*/ 210 w 210"/>
                  <a:gd name="T5" fmla="*/ 4 h 98"/>
                  <a:gd name="T6" fmla="*/ 208 w 210"/>
                  <a:gd name="T7" fmla="*/ 4 h 98"/>
                  <a:gd name="T8" fmla="*/ 53 w 210"/>
                  <a:gd name="T9" fmla="*/ 1 h 98"/>
                  <a:gd name="T10" fmla="*/ 51 w 210"/>
                  <a:gd name="T11" fmla="*/ 1 h 98"/>
                  <a:gd name="T12" fmla="*/ 0 w 210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98">
                    <a:moveTo>
                      <a:pt x="0" y="5"/>
                    </a:moveTo>
                    <a:lnTo>
                      <a:pt x="2" y="0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53" y="25"/>
                    </a:lnTo>
                    <a:lnTo>
                      <a:pt x="51" y="2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8" name="Freeform 418"/>
              <p:cNvSpPr>
                <a:spLocks/>
              </p:cNvSpPr>
              <p:nvPr/>
            </p:nvSpPr>
            <p:spPr bwMode="auto">
              <a:xfrm>
                <a:off x="2181" y="1625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2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2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69" name="Freeform 419"/>
              <p:cNvSpPr>
                <a:spLocks/>
              </p:cNvSpPr>
              <p:nvPr/>
            </p:nvSpPr>
            <p:spPr bwMode="auto">
              <a:xfrm>
                <a:off x="2235" y="1639"/>
                <a:ext cx="103" cy="24"/>
              </a:xfrm>
              <a:custGeom>
                <a:avLst/>
                <a:gdLst>
                  <a:gd name="T0" fmla="*/ 0 w 103"/>
                  <a:gd name="T1" fmla="*/ 0 h 49"/>
                  <a:gd name="T2" fmla="*/ 1 w 103"/>
                  <a:gd name="T3" fmla="*/ 0 h 49"/>
                  <a:gd name="T4" fmla="*/ 103 w 103"/>
                  <a:gd name="T5" fmla="*/ 1 h 49"/>
                  <a:gd name="T6" fmla="*/ 103 w 103"/>
                  <a:gd name="T7" fmla="*/ 1 h 49"/>
                  <a:gd name="T8" fmla="*/ 57 w 103"/>
                  <a:gd name="T9" fmla="*/ 0 h 49"/>
                  <a:gd name="T10" fmla="*/ 57 w 103"/>
                  <a:gd name="T11" fmla="*/ 0 h 49"/>
                  <a:gd name="T12" fmla="*/ 0 w 103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7" y="27"/>
                    </a:lnTo>
                    <a:lnTo>
                      <a:pt x="57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0" name="Freeform 420"/>
              <p:cNvSpPr>
                <a:spLocks/>
              </p:cNvSpPr>
              <p:nvPr/>
            </p:nvSpPr>
            <p:spPr bwMode="auto">
              <a:xfrm>
                <a:off x="2292" y="1652"/>
                <a:ext cx="46" cy="12"/>
              </a:xfrm>
              <a:custGeom>
                <a:avLst/>
                <a:gdLst>
                  <a:gd name="T0" fmla="*/ 0 w 46"/>
                  <a:gd name="T1" fmla="*/ 1 h 24"/>
                  <a:gd name="T2" fmla="*/ 0 w 46"/>
                  <a:gd name="T3" fmla="*/ 0 h 24"/>
                  <a:gd name="T4" fmla="*/ 46 w 46"/>
                  <a:gd name="T5" fmla="*/ 1 h 24"/>
                  <a:gd name="T6" fmla="*/ 46 w 46"/>
                  <a:gd name="T7" fmla="*/ 1 h 24"/>
                  <a:gd name="T8" fmla="*/ 46 w 46"/>
                  <a:gd name="T9" fmla="*/ 1 h 24"/>
                  <a:gd name="T10" fmla="*/ 46 w 46"/>
                  <a:gd name="T11" fmla="*/ 1 h 24"/>
                  <a:gd name="T12" fmla="*/ 0 w 46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2"/>
                    </a:moveTo>
                    <a:lnTo>
                      <a:pt x="0" y="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1" name="Freeform 421"/>
              <p:cNvSpPr>
                <a:spLocks/>
              </p:cNvSpPr>
              <p:nvPr/>
            </p:nvSpPr>
            <p:spPr bwMode="auto">
              <a:xfrm>
                <a:off x="1339" y="1417"/>
                <a:ext cx="999" cy="247"/>
              </a:xfrm>
              <a:custGeom>
                <a:avLst/>
                <a:gdLst>
                  <a:gd name="T0" fmla="*/ 996 w 999"/>
                  <a:gd name="T1" fmla="*/ 15 h 494"/>
                  <a:gd name="T2" fmla="*/ 0 w 999"/>
                  <a:gd name="T3" fmla="*/ 0 h 494"/>
                  <a:gd name="T4" fmla="*/ 3 w 999"/>
                  <a:gd name="T5" fmla="*/ 1 h 494"/>
                  <a:gd name="T6" fmla="*/ 999 w 999"/>
                  <a:gd name="T7" fmla="*/ 16 h 494"/>
                  <a:gd name="T8" fmla="*/ 996 w 999"/>
                  <a:gd name="T9" fmla="*/ 15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4">
                    <a:moveTo>
                      <a:pt x="996" y="465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999" y="494"/>
                    </a:lnTo>
                    <a:lnTo>
                      <a:pt x="996" y="4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2" name="Freeform 422"/>
              <p:cNvSpPr>
                <a:spLocks/>
              </p:cNvSpPr>
              <p:nvPr/>
            </p:nvSpPr>
            <p:spPr bwMode="auto">
              <a:xfrm>
                <a:off x="2328" y="1610"/>
                <a:ext cx="40" cy="51"/>
              </a:xfrm>
              <a:custGeom>
                <a:avLst/>
                <a:gdLst>
                  <a:gd name="T0" fmla="*/ 0 w 40"/>
                  <a:gd name="T1" fmla="*/ 3 h 104"/>
                  <a:gd name="T2" fmla="*/ 30 w 40"/>
                  <a:gd name="T3" fmla="*/ 0 h 104"/>
                  <a:gd name="T4" fmla="*/ 40 w 40"/>
                  <a:gd name="T5" fmla="*/ 0 h 104"/>
                  <a:gd name="T6" fmla="*/ 38 w 40"/>
                  <a:gd name="T7" fmla="*/ 0 h 104"/>
                  <a:gd name="T8" fmla="*/ 29 w 40"/>
                  <a:gd name="T9" fmla="*/ 0 h 104"/>
                  <a:gd name="T10" fmla="*/ 0 w 40"/>
                  <a:gd name="T11" fmla="*/ 3 h 104"/>
                  <a:gd name="T12" fmla="*/ 0 w 40"/>
                  <a:gd name="T13" fmla="*/ 3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4">
                    <a:moveTo>
                      <a:pt x="0" y="104"/>
                    </a:moveTo>
                    <a:lnTo>
                      <a:pt x="30" y="0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29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3" name="Freeform 423"/>
              <p:cNvSpPr>
                <a:spLocks/>
              </p:cNvSpPr>
              <p:nvPr/>
            </p:nvSpPr>
            <p:spPr bwMode="auto">
              <a:xfrm>
                <a:off x="2328" y="1610"/>
                <a:ext cx="38" cy="51"/>
              </a:xfrm>
              <a:custGeom>
                <a:avLst/>
                <a:gdLst>
                  <a:gd name="T0" fmla="*/ 0 w 38"/>
                  <a:gd name="T1" fmla="*/ 3 h 104"/>
                  <a:gd name="T2" fmla="*/ 29 w 38"/>
                  <a:gd name="T3" fmla="*/ 0 h 104"/>
                  <a:gd name="T4" fmla="*/ 38 w 38"/>
                  <a:gd name="T5" fmla="*/ 0 h 104"/>
                  <a:gd name="T6" fmla="*/ 38 w 38"/>
                  <a:gd name="T7" fmla="*/ 0 h 104"/>
                  <a:gd name="T8" fmla="*/ 29 w 38"/>
                  <a:gd name="T9" fmla="*/ 0 h 104"/>
                  <a:gd name="T10" fmla="*/ 0 w 38"/>
                  <a:gd name="T11" fmla="*/ 3 h 104"/>
                  <a:gd name="T12" fmla="*/ 0 w 38"/>
                  <a:gd name="T13" fmla="*/ 3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29" y="0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29" y="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4" name="Freeform 424"/>
              <p:cNvSpPr>
                <a:spLocks/>
              </p:cNvSpPr>
              <p:nvPr/>
            </p:nvSpPr>
            <p:spPr bwMode="auto">
              <a:xfrm>
                <a:off x="2328" y="1611"/>
                <a:ext cx="38" cy="50"/>
              </a:xfrm>
              <a:custGeom>
                <a:avLst/>
                <a:gdLst>
                  <a:gd name="T0" fmla="*/ 0 w 38"/>
                  <a:gd name="T1" fmla="*/ 3 h 102"/>
                  <a:gd name="T2" fmla="*/ 29 w 38"/>
                  <a:gd name="T3" fmla="*/ 0 h 102"/>
                  <a:gd name="T4" fmla="*/ 38 w 38"/>
                  <a:gd name="T5" fmla="*/ 0 h 102"/>
                  <a:gd name="T6" fmla="*/ 37 w 38"/>
                  <a:gd name="T7" fmla="*/ 0 h 102"/>
                  <a:gd name="T8" fmla="*/ 29 w 38"/>
                  <a:gd name="T9" fmla="*/ 0 h 102"/>
                  <a:gd name="T10" fmla="*/ 0 w 38"/>
                  <a:gd name="T11" fmla="*/ 3 h 102"/>
                  <a:gd name="T12" fmla="*/ 0 w 38"/>
                  <a:gd name="T13" fmla="*/ 3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2">
                    <a:moveTo>
                      <a:pt x="0" y="102"/>
                    </a:moveTo>
                    <a:lnTo>
                      <a:pt x="29" y="0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29" y="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5" name="Freeform 425"/>
              <p:cNvSpPr>
                <a:spLocks/>
              </p:cNvSpPr>
              <p:nvPr/>
            </p:nvSpPr>
            <p:spPr bwMode="auto">
              <a:xfrm>
                <a:off x="2328" y="1612"/>
                <a:ext cx="37" cy="49"/>
              </a:xfrm>
              <a:custGeom>
                <a:avLst/>
                <a:gdLst>
                  <a:gd name="T0" fmla="*/ 0 w 37"/>
                  <a:gd name="T1" fmla="*/ 3 h 100"/>
                  <a:gd name="T2" fmla="*/ 29 w 37"/>
                  <a:gd name="T3" fmla="*/ 0 h 100"/>
                  <a:gd name="T4" fmla="*/ 37 w 37"/>
                  <a:gd name="T5" fmla="*/ 0 h 100"/>
                  <a:gd name="T6" fmla="*/ 37 w 37"/>
                  <a:gd name="T7" fmla="*/ 0 h 100"/>
                  <a:gd name="T8" fmla="*/ 29 w 37"/>
                  <a:gd name="T9" fmla="*/ 0 h 100"/>
                  <a:gd name="T10" fmla="*/ 0 w 37"/>
                  <a:gd name="T11" fmla="*/ 3 h 100"/>
                  <a:gd name="T12" fmla="*/ 0 w 37"/>
                  <a:gd name="T13" fmla="*/ 3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29" y="0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29" y="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6" name="Freeform 426"/>
              <p:cNvSpPr>
                <a:spLocks/>
              </p:cNvSpPr>
              <p:nvPr/>
            </p:nvSpPr>
            <p:spPr bwMode="auto">
              <a:xfrm>
                <a:off x="2328" y="1613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9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9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7" y="1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7" name="Freeform 427"/>
              <p:cNvSpPr>
                <a:spLocks/>
              </p:cNvSpPr>
              <p:nvPr/>
            </p:nvSpPr>
            <p:spPr bwMode="auto">
              <a:xfrm>
                <a:off x="2328" y="1614"/>
                <a:ext cx="37" cy="47"/>
              </a:xfrm>
              <a:custGeom>
                <a:avLst/>
                <a:gdLst>
                  <a:gd name="T0" fmla="*/ 0 w 37"/>
                  <a:gd name="T1" fmla="*/ 2 h 95"/>
                  <a:gd name="T2" fmla="*/ 27 w 37"/>
                  <a:gd name="T3" fmla="*/ 0 h 95"/>
                  <a:gd name="T4" fmla="*/ 37 w 37"/>
                  <a:gd name="T5" fmla="*/ 0 h 95"/>
                  <a:gd name="T6" fmla="*/ 36 w 37"/>
                  <a:gd name="T7" fmla="*/ 0 h 95"/>
                  <a:gd name="T8" fmla="*/ 27 w 37"/>
                  <a:gd name="T9" fmla="*/ 0 h 95"/>
                  <a:gd name="T10" fmla="*/ 0 w 37"/>
                  <a:gd name="T11" fmla="*/ 2 h 95"/>
                  <a:gd name="T12" fmla="*/ 0 w 37"/>
                  <a:gd name="T13" fmla="*/ 2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5">
                    <a:moveTo>
                      <a:pt x="0" y="95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7" y="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8" name="Freeform 428"/>
              <p:cNvSpPr>
                <a:spLocks/>
              </p:cNvSpPr>
              <p:nvPr/>
            </p:nvSpPr>
            <p:spPr bwMode="auto">
              <a:xfrm>
                <a:off x="2328" y="1615"/>
                <a:ext cx="36" cy="46"/>
              </a:xfrm>
              <a:custGeom>
                <a:avLst/>
                <a:gdLst>
                  <a:gd name="T0" fmla="*/ 0 w 36"/>
                  <a:gd name="T1" fmla="*/ 2 h 93"/>
                  <a:gd name="T2" fmla="*/ 27 w 36"/>
                  <a:gd name="T3" fmla="*/ 0 h 93"/>
                  <a:gd name="T4" fmla="*/ 36 w 36"/>
                  <a:gd name="T5" fmla="*/ 0 h 93"/>
                  <a:gd name="T6" fmla="*/ 36 w 36"/>
                  <a:gd name="T7" fmla="*/ 0 h 93"/>
                  <a:gd name="T8" fmla="*/ 27 w 36"/>
                  <a:gd name="T9" fmla="*/ 0 h 93"/>
                  <a:gd name="T10" fmla="*/ 0 w 36"/>
                  <a:gd name="T11" fmla="*/ 2 h 93"/>
                  <a:gd name="T12" fmla="*/ 0 w 36"/>
                  <a:gd name="T13" fmla="*/ 2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3">
                    <a:moveTo>
                      <a:pt x="0" y="93"/>
                    </a:moveTo>
                    <a:lnTo>
                      <a:pt x="27" y="0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27" y="2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79" name="Freeform 429"/>
              <p:cNvSpPr>
                <a:spLocks/>
              </p:cNvSpPr>
              <p:nvPr/>
            </p:nvSpPr>
            <p:spPr bwMode="auto">
              <a:xfrm>
                <a:off x="2328" y="1616"/>
                <a:ext cx="36" cy="45"/>
              </a:xfrm>
              <a:custGeom>
                <a:avLst/>
                <a:gdLst>
                  <a:gd name="T0" fmla="*/ 0 w 36"/>
                  <a:gd name="T1" fmla="*/ 2 h 91"/>
                  <a:gd name="T2" fmla="*/ 27 w 36"/>
                  <a:gd name="T3" fmla="*/ 0 h 91"/>
                  <a:gd name="T4" fmla="*/ 36 w 36"/>
                  <a:gd name="T5" fmla="*/ 0 h 91"/>
                  <a:gd name="T6" fmla="*/ 36 w 36"/>
                  <a:gd name="T7" fmla="*/ 0 h 91"/>
                  <a:gd name="T8" fmla="*/ 27 w 36"/>
                  <a:gd name="T9" fmla="*/ 0 h 91"/>
                  <a:gd name="T10" fmla="*/ 0 w 36"/>
                  <a:gd name="T11" fmla="*/ 2 h 91"/>
                  <a:gd name="T12" fmla="*/ 0 w 36"/>
                  <a:gd name="T13" fmla="*/ 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0" y="91"/>
                    </a:moveTo>
                    <a:lnTo>
                      <a:pt x="27" y="0"/>
                    </a:lnTo>
                    <a:lnTo>
                      <a:pt x="36" y="4"/>
                    </a:lnTo>
                    <a:lnTo>
                      <a:pt x="36" y="7"/>
                    </a:lnTo>
                    <a:lnTo>
                      <a:pt x="27" y="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0" name="Freeform 430"/>
              <p:cNvSpPr>
                <a:spLocks/>
              </p:cNvSpPr>
              <p:nvPr/>
            </p:nvSpPr>
            <p:spPr bwMode="auto">
              <a:xfrm>
                <a:off x="2328" y="1617"/>
                <a:ext cx="36" cy="44"/>
              </a:xfrm>
              <a:custGeom>
                <a:avLst/>
                <a:gdLst>
                  <a:gd name="T0" fmla="*/ 0 w 36"/>
                  <a:gd name="T1" fmla="*/ 2 h 89"/>
                  <a:gd name="T2" fmla="*/ 27 w 36"/>
                  <a:gd name="T3" fmla="*/ 0 h 89"/>
                  <a:gd name="T4" fmla="*/ 36 w 36"/>
                  <a:gd name="T5" fmla="*/ 0 h 89"/>
                  <a:gd name="T6" fmla="*/ 34 w 36"/>
                  <a:gd name="T7" fmla="*/ 0 h 89"/>
                  <a:gd name="T8" fmla="*/ 26 w 36"/>
                  <a:gd name="T9" fmla="*/ 0 h 89"/>
                  <a:gd name="T10" fmla="*/ 2 w 36"/>
                  <a:gd name="T11" fmla="*/ 2 h 89"/>
                  <a:gd name="T12" fmla="*/ 0 w 36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9">
                    <a:moveTo>
                      <a:pt x="0" y="89"/>
                    </a:moveTo>
                    <a:lnTo>
                      <a:pt x="27" y="0"/>
                    </a:lnTo>
                    <a:lnTo>
                      <a:pt x="36" y="5"/>
                    </a:lnTo>
                    <a:lnTo>
                      <a:pt x="34" y="7"/>
                    </a:lnTo>
                    <a:lnTo>
                      <a:pt x="26" y="2"/>
                    </a:lnTo>
                    <a:lnTo>
                      <a:pt x="2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1" name="Freeform 431"/>
              <p:cNvSpPr>
                <a:spLocks/>
              </p:cNvSpPr>
              <p:nvPr/>
            </p:nvSpPr>
            <p:spPr bwMode="auto">
              <a:xfrm>
                <a:off x="2330" y="1618"/>
                <a:ext cx="32" cy="43"/>
              </a:xfrm>
              <a:custGeom>
                <a:avLst/>
                <a:gdLst>
                  <a:gd name="T0" fmla="*/ 0 w 32"/>
                  <a:gd name="T1" fmla="*/ 2 h 87"/>
                  <a:gd name="T2" fmla="*/ 24 w 32"/>
                  <a:gd name="T3" fmla="*/ 0 h 87"/>
                  <a:gd name="T4" fmla="*/ 32 w 32"/>
                  <a:gd name="T5" fmla="*/ 0 h 87"/>
                  <a:gd name="T6" fmla="*/ 32 w 32"/>
                  <a:gd name="T7" fmla="*/ 0 h 87"/>
                  <a:gd name="T8" fmla="*/ 24 w 32"/>
                  <a:gd name="T9" fmla="*/ 0 h 87"/>
                  <a:gd name="T10" fmla="*/ 0 w 32"/>
                  <a:gd name="T11" fmla="*/ 2 h 87"/>
                  <a:gd name="T12" fmla="*/ 0 w 32"/>
                  <a:gd name="T13" fmla="*/ 2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7">
                    <a:moveTo>
                      <a:pt x="0" y="87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2" name="Freeform 432"/>
              <p:cNvSpPr>
                <a:spLocks/>
              </p:cNvSpPr>
              <p:nvPr/>
            </p:nvSpPr>
            <p:spPr bwMode="auto">
              <a:xfrm>
                <a:off x="2330" y="1619"/>
                <a:ext cx="32" cy="42"/>
              </a:xfrm>
              <a:custGeom>
                <a:avLst/>
                <a:gdLst>
                  <a:gd name="T0" fmla="*/ 0 w 32"/>
                  <a:gd name="T1" fmla="*/ 2 h 85"/>
                  <a:gd name="T2" fmla="*/ 24 w 32"/>
                  <a:gd name="T3" fmla="*/ 0 h 85"/>
                  <a:gd name="T4" fmla="*/ 32 w 32"/>
                  <a:gd name="T5" fmla="*/ 0 h 85"/>
                  <a:gd name="T6" fmla="*/ 31 w 32"/>
                  <a:gd name="T7" fmla="*/ 0 h 85"/>
                  <a:gd name="T8" fmla="*/ 24 w 32"/>
                  <a:gd name="T9" fmla="*/ 0 h 85"/>
                  <a:gd name="T10" fmla="*/ 0 w 32"/>
                  <a:gd name="T11" fmla="*/ 2 h 85"/>
                  <a:gd name="T12" fmla="*/ 0 w 32"/>
                  <a:gd name="T13" fmla="*/ 2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5">
                    <a:moveTo>
                      <a:pt x="0" y="85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3" name="Freeform 433"/>
              <p:cNvSpPr>
                <a:spLocks/>
              </p:cNvSpPr>
              <p:nvPr/>
            </p:nvSpPr>
            <p:spPr bwMode="auto">
              <a:xfrm>
                <a:off x="2330" y="1621"/>
                <a:ext cx="31" cy="40"/>
              </a:xfrm>
              <a:custGeom>
                <a:avLst/>
                <a:gdLst>
                  <a:gd name="T0" fmla="*/ 0 w 31"/>
                  <a:gd name="T1" fmla="*/ 2 h 82"/>
                  <a:gd name="T2" fmla="*/ 24 w 31"/>
                  <a:gd name="T3" fmla="*/ 0 h 82"/>
                  <a:gd name="T4" fmla="*/ 31 w 31"/>
                  <a:gd name="T5" fmla="*/ 0 h 82"/>
                  <a:gd name="T6" fmla="*/ 31 w 31"/>
                  <a:gd name="T7" fmla="*/ 0 h 82"/>
                  <a:gd name="T8" fmla="*/ 22 w 31"/>
                  <a:gd name="T9" fmla="*/ 0 h 82"/>
                  <a:gd name="T10" fmla="*/ 0 w 31"/>
                  <a:gd name="T11" fmla="*/ 2 h 82"/>
                  <a:gd name="T12" fmla="*/ 0 w 31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2">
                    <a:moveTo>
                      <a:pt x="0" y="82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22" y="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4" name="Freeform 434"/>
              <p:cNvSpPr>
                <a:spLocks/>
              </p:cNvSpPr>
              <p:nvPr/>
            </p:nvSpPr>
            <p:spPr bwMode="auto">
              <a:xfrm>
                <a:off x="2330" y="1621"/>
                <a:ext cx="31" cy="40"/>
              </a:xfrm>
              <a:custGeom>
                <a:avLst/>
                <a:gdLst>
                  <a:gd name="T0" fmla="*/ 0 w 31"/>
                  <a:gd name="T1" fmla="*/ 3 h 80"/>
                  <a:gd name="T2" fmla="*/ 22 w 31"/>
                  <a:gd name="T3" fmla="*/ 0 h 80"/>
                  <a:gd name="T4" fmla="*/ 31 w 31"/>
                  <a:gd name="T5" fmla="*/ 1 h 80"/>
                  <a:gd name="T6" fmla="*/ 29 w 31"/>
                  <a:gd name="T7" fmla="*/ 1 h 80"/>
                  <a:gd name="T8" fmla="*/ 22 w 31"/>
                  <a:gd name="T9" fmla="*/ 1 h 80"/>
                  <a:gd name="T10" fmla="*/ 0 w 31"/>
                  <a:gd name="T11" fmla="*/ 3 h 80"/>
                  <a:gd name="T12" fmla="*/ 0 w 31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0" y="80"/>
                    </a:moveTo>
                    <a:lnTo>
                      <a:pt x="22" y="0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5" name="Freeform 435"/>
              <p:cNvSpPr>
                <a:spLocks/>
              </p:cNvSpPr>
              <p:nvPr/>
            </p:nvSpPr>
            <p:spPr bwMode="auto">
              <a:xfrm>
                <a:off x="2330" y="1623"/>
                <a:ext cx="29" cy="38"/>
              </a:xfrm>
              <a:custGeom>
                <a:avLst/>
                <a:gdLst>
                  <a:gd name="T0" fmla="*/ 0 w 29"/>
                  <a:gd name="T1" fmla="*/ 3 h 76"/>
                  <a:gd name="T2" fmla="*/ 22 w 29"/>
                  <a:gd name="T3" fmla="*/ 0 h 76"/>
                  <a:gd name="T4" fmla="*/ 29 w 29"/>
                  <a:gd name="T5" fmla="*/ 1 h 76"/>
                  <a:gd name="T6" fmla="*/ 29 w 29"/>
                  <a:gd name="T7" fmla="*/ 1 h 76"/>
                  <a:gd name="T8" fmla="*/ 22 w 29"/>
                  <a:gd name="T9" fmla="*/ 1 h 76"/>
                  <a:gd name="T10" fmla="*/ 0 w 29"/>
                  <a:gd name="T11" fmla="*/ 3 h 76"/>
                  <a:gd name="T12" fmla="*/ 0 w 29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0" y="76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2" y="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6" name="Freeform 436"/>
              <p:cNvSpPr>
                <a:spLocks/>
              </p:cNvSpPr>
              <p:nvPr/>
            </p:nvSpPr>
            <p:spPr bwMode="auto">
              <a:xfrm>
                <a:off x="2330" y="1624"/>
                <a:ext cx="29" cy="37"/>
              </a:xfrm>
              <a:custGeom>
                <a:avLst/>
                <a:gdLst>
                  <a:gd name="T0" fmla="*/ 0 w 29"/>
                  <a:gd name="T1" fmla="*/ 2 h 75"/>
                  <a:gd name="T2" fmla="*/ 22 w 29"/>
                  <a:gd name="T3" fmla="*/ 0 h 75"/>
                  <a:gd name="T4" fmla="*/ 29 w 29"/>
                  <a:gd name="T5" fmla="*/ 0 h 75"/>
                  <a:gd name="T6" fmla="*/ 28 w 29"/>
                  <a:gd name="T7" fmla="*/ 0 h 75"/>
                  <a:gd name="T8" fmla="*/ 21 w 29"/>
                  <a:gd name="T9" fmla="*/ 0 h 75"/>
                  <a:gd name="T10" fmla="*/ 1 w 29"/>
                  <a:gd name="T11" fmla="*/ 2 h 75"/>
                  <a:gd name="T12" fmla="*/ 0 w 29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5">
                    <a:moveTo>
                      <a:pt x="0" y="75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8" y="8"/>
                    </a:lnTo>
                    <a:lnTo>
                      <a:pt x="21" y="4"/>
                    </a:lnTo>
                    <a:lnTo>
                      <a:pt x="1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7" name="Freeform 437"/>
              <p:cNvSpPr>
                <a:spLocks/>
              </p:cNvSpPr>
              <p:nvPr/>
            </p:nvSpPr>
            <p:spPr bwMode="auto">
              <a:xfrm>
                <a:off x="2331" y="1626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7 w 27"/>
                  <a:gd name="T7" fmla="*/ 0 h 71"/>
                  <a:gd name="T8" fmla="*/ 20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71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8" name="Freeform 438"/>
              <p:cNvSpPr>
                <a:spLocks/>
              </p:cNvSpPr>
              <p:nvPr/>
            </p:nvSpPr>
            <p:spPr bwMode="auto">
              <a:xfrm>
                <a:off x="2331" y="1627"/>
                <a:ext cx="27" cy="35"/>
              </a:xfrm>
              <a:custGeom>
                <a:avLst/>
                <a:gdLst>
                  <a:gd name="T0" fmla="*/ 0 w 27"/>
                  <a:gd name="T1" fmla="*/ 3 h 70"/>
                  <a:gd name="T2" fmla="*/ 20 w 27"/>
                  <a:gd name="T3" fmla="*/ 0 h 70"/>
                  <a:gd name="T4" fmla="*/ 27 w 27"/>
                  <a:gd name="T5" fmla="*/ 1 h 70"/>
                  <a:gd name="T6" fmla="*/ 26 w 27"/>
                  <a:gd name="T7" fmla="*/ 1 h 70"/>
                  <a:gd name="T8" fmla="*/ 20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69"/>
                    </a:moveTo>
                    <a:lnTo>
                      <a:pt x="20" y="0"/>
                    </a:lnTo>
                    <a:lnTo>
                      <a:pt x="27" y="3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0" y="7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89" name="Freeform 439"/>
              <p:cNvSpPr>
                <a:spLocks/>
              </p:cNvSpPr>
              <p:nvPr/>
            </p:nvSpPr>
            <p:spPr bwMode="auto">
              <a:xfrm>
                <a:off x="2331" y="1629"/>
                <a:ext cx="26" cy="33"/>
              </a:xfrm>
              <a:custGeom>
                <a:avLst/>
                <a:gdLst>
                  <a:gd name="T0" fmla="*/ 0 w 26"/>
                  <a:gd name="T1" fmla="*/ 2 h 67"/>
                  <a:gd name="T2" fmla="*/ 20 w 26"/>
                  <a:gd name="T3" fmla="*/ 0 h 67"/>
                  <a:gd name="T4" fmla="*/ 26 w 26"/>
                  <a:gd name="T5" fmla="*/ 0 h 67"/>
                  <a:gd name="T6" fmla="*/ 24 w 26"/>
                  <a:gd name="T7" fmla="*/ 0 h 67"/>
                  <a:gd name="T8" fmla="*/ 19 w 26"/>
                  <a:gd name="T9" fmla="*/ 0 h 67"/>
                  <a:gd name="T10" fmla="*/ 0 w 26"/>
                  <a:gd name="T11" fmla="*/ 2 h 67"/>
                  <a:gd name="T12" fmla="*/ 0 w 26"/>
                  <a:gd name="T13" fmla="*/ 2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67">
                    <a:moveTo>
                      <a:pt x="0" y="67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19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0" name="Freeform 440"/>
              <p:cNvSpPr>
                <a:spLocks/>
              </p:cNvSpPr>
              <p:nvPr/>
            </p:nvSpPr>
            <p:spPr bwMode="auto">
              <a:xfrm>
                <a:off x="2331" y="1631"/>
                <a:ext cx="24" cy="31"/>
              </a:xfrm>
              <a:custGeom>
                <a:avLst/>
                <a:gdLst>
                  <a:gd name="T0" fmla="*/ 0 w 24"/>
                  <a:gd name="T1" fmla="*/ 1 h 63"/>
                  <a:gd name="T2" fmla="*/ 19 w 24"/>
                  <a:gd name="T3" fmla="*/ 0 h 63"/>
                  <a:gd name="T4" fmla="*/ 24 w 24"/>
                  <a:gd name="T5" fmla="*/ 0 h 63"/>
                  <a:gd name="T6" fmla="*/ 24 w 24"/>
                  <a:gd name="T7" fmla="*/ 0 h 63"/>
                  <a:gd name="T8" fmla="*/ 19 w 24"/>
                  <a:gd name="T9" fmla="*/ 0 h 63"/>
                  <a:gd name="T10" fmla="*/ 0 w 24"/>
                  <a:gd name="T11" fmla="*/ 1 h 63"/>
                  <a:gd name="T12" fmla="*/ 0 w 24"/>
                  <a:gd name="T13" fmla="*/ 1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9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1" name="Freeform 441"/>
              <p:cNvSpPr>
                <a:spLocks/>
              </p:cNvSpPr>
              <p:nvPr/>
            </p:nvSpPr>
            <p:spPr bwMode="auto">
              <a:xfrm>
                <a:off x="2331" y="1631"/>
                <a:ext cx="24" cy="31"/>
              </a:xfrm>
              <a:custGeom>
                <a:avLst/>
                <a:gdLst>
                  <a:gd name="T0" fmla="*/ 0 w 24"/>
                  <a:gd name="T1" fmla="*/ 2 h 61"/>
                  <a:gd name="T2" fmla="*/ 19 w 24"/>
                  <a:gd name="T3" fmla="*/ 0 h 61"/>
                  <a:gd name="T4" fmla="*/ 24 w 24"/>
                  <a:gd name="T5" fmla="*/ 1 h 61"/>
                  <a:gd name="T6" fmla="*/ 23 w 24"/>
                  <a:gd name="T7" fmla="*/ 1 h 61"/>
                  <a:gd name="T8" fmla="*/ 17 w 24"/>
                  <a:gd name="T9" fmla="*/ 1 h 61"/>
                  <a:gd name="T10" fmla="*/ 2 w 24"/>
                  <a:gd name="T11" fmla="*/ 2 h 61"/>
                  <a:gd name="T12" fmla="*/ 0 w 24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1">
                    <a:moveTo>
                      <a:pt x="0" y="61"/>
                    </a:moveTo>
                    <a:lnTo>
                      <a:pt x="19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17" y="3"/>
                    </a:lnTo>
                    <a:lnTo>
                      <a:pt x="2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2" name="Freeform 442"/>
              <p:cNvSpPr>
                <a:spLocks/>
              </p:cNvSpPr>
              <p:nvPr/>
            </p:nvSpPr>
            <p:spPr bwMode="auto">
              <a:xfrm>
                <a:off x="2333" y="1633"/>
                <a:ext cx="21" cy="29"/>
              </a:xfrm>
              <a:custGeom>
                <a:avLst/>
                <a:gdLst>
                  <a:gd name="T0" fmla="*/ 0 w 21"/>
                  <a:gd name="T1" fmla="*/ 2 h 58"/>
                  <a:gd name="T2" fmla="*/ 15 w 21"/>
                  <a:gd name="T3" fmla="*/ 0 h 58"/>
                  <a:gd name="T4" fmla="*/ 21 w 21"/>
                  <a:gd name="T5" fmla="*/ 1 h 58"/>
                  <a:gd name="T6" fmla="*/ 19 w 21"/>
                  <a:gd name="T7" fmla="*/ 1 h 58"/>
                  <a:gd name="T8" fmla="*/ 15 w 21"/>
                  <a:gd name="T9" fmla="*/ 1 h 58"/>
                  <a:gd name="T10" fmla="*/ 0 w 21"/>
                  <a:gd name="T11" fmla="*/ 2 h 58"/>
                  <a:gd name="T12" fmla="*/ 0 w 21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8">
                    <a:moveTo>
                      <a:pt x="0" y="58"/>
                    </a:moveTo>
                    <a:lnTo>
                      <a:pt x="15" y="0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5" y="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3" name="Freeform 443"/>
              <p:cNvSpPr>
                <a:spLocks/>
              </p:cNvSpPr>
              <p:nvPr/>
            </p:nvSpPr>
            <p:spPr bwMode="auto">
              <a:xfrm>
                <a:off x="2333" y="1635"/>
                <a:ext cx="19" cy="27"/>
              </a:xfrm>
              <a:custGeom>
                <a:avLst/>
                <a:gdLst>
                  <a:gd name="T0" fmla="*/ 0 w 19"/>
                  <a:gd name="T1" fmla="*/ 2 h 54"/>
                  <a:gd name="T2" fmla="*/ 15 w 19"/>
                  <a:gd name="T3" fmla="*/ 0 h 54"/>
                  <a:gd name="T4" fmla="*/ 19 w 19"/>
                  <a:gd name="T5" fmla="*/ 1 h 54"/>
                  <a:gd name="T6" fmla="*/ 19 w 19"/>
                  <a:gd name="T7" fmla="*/ 1 h 54"/>
                  <a:gd name="T8" fmla="*/ 14 w 19"/>
                  <a:gd name="T9" fmla="*/ 1 h 54"/>
                  <a:gd name="T10" fmla="*/ 0 w 19"/>
                  <a:gd name="T11" fmla="*/ 2 h 54"/>
                  <a:gd name="T12" fmla="*/ 0 w 19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4">
                    <a:moveTo>
                      <a:pt x="0" y="54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4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4" name="Freeform 444"/>
              <p:cNvSpPr>
                <a:spLocks/>
              </p:cNvSpPr>
              <p:nvPr/>
            </p:nvSpPr>
            <p:spPr bwMode="auto">
              <a:xfrm>
                <a:off x="2333" y="1637"/>
                <a:ext cx="19" cy="25"/>
              </a:xfrm>
              <a:custGeom>
                <a:avLst/>
                <a:gdLst>
                  <a:gd name="T0" fmla="*/ 0 w 19"/>
                  <a:gd name="T1" fmla="*/ 2 h 50"/>
                  <a:gd name="T2" fmla="*/ 14 w 19"/>
                  <a:gd name="T3" fmla="*/ 0 h 50"/>
                  <a:gd name="T4" fmla="*/ 19 w 19"/>
                  <a:gd name="T5" fmla="*/ 1 h 50"/>
                  <a:gd name="T6" fmla="*/ 18 w 19"/>
                  <a:gd name="T7" fmla="*/ 1 h 50"/>
                  <a:gd name="T8" fmla="*/ 14 w 19"/>
                  <a:gd name="T9" fmla="*/ 1 h 50"/>
                  <a:gd name="T10" fmla="*/ 0 w 19"/>
                  <a:gd name="T11" fmla="*/ 2 h 50"/>
                  <a:gd name="T12" fmla="*/ 0 w 19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14" y="0"/>
                    </a:lnTo>
                    <a:lnTo>
                      <a:pt x="19" y="3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5" name="Freeform 445"/>
              <p:cNvSpPr>
                <a:spLocks/>
              </p:cNvSpPr>
              <p:nvPr/>
            </p:nvSpPr>
            <p:spPr bwMode="auto">
              <a:xfrm>
                <a:off x="2333" y="1639"/>
                <a:ext cx="18" cy="23"/>
              </a:xfrm>
              <a:custGeom>
                <a:avLst/>
                <a:gdLst>
                  <a:gd name="T0" fmla="*/ 0 w 18"/>
                  <a:gd name="T1" fmla="*/ 1 h 47"/>
                  <a:gd name="T2" fmla="*/ 14 w 18"/>
                  <a:gd name="T3" fmla="*/ 0 h 47"/>
                  <a:gd name="T4" fmla="*/ 18 w 18"/>
                  <a:gd name="T5" fmla="*/ 0 h 47"/>
                  <a:gd name="T6" fmla="*/ 17 w 18"/>
                  <a:gd name="T7" fmla="*/ 0 h 47"/>
                  <a:gd name="T8" fmla="*/ 12 w 18"/>
                  <a:gd name="T9" fmla="*/ 0 h 47"/>
                  <a:gd name="T10" fmla="*/ 1 w 18"/>
                  <a:gd name="T11" fmla="*/ 1 h 47"/>
                  <a:gd name="T12" fmla="*/ 0 w 18"/>
                  <a:gd name="T13" fmla="*/ 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7">
                    <a:moveTo>
                      <a:pt x="0" y="47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1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6" name="Freeform 446"/>
              <p:cNvSpPr>
                <a:spLocks/>
              </p:cNvSpPr>
              <p:nvPr/>
            </p:nvSpPr>
            <p:spPr bwMode="auto">
              <a:xfrm>
                <a:off x="2334" y="1641"/>
                <a:ext cx="16" cy="21"/>
              </a:xfrm>
              <a:custGeom>
                <a:avLst/>
                <a:gdLst>
                  <a:gd name="T0" fmla="*/ 0 w 16"/>
                  <a:gd name="T1" fmla="*/ 2 h 41"/>
                  <a:gd name="T2" fmla="*/ 11 w 16"/>
                  <a:gd name="T3" fmla="*/ 0 h 41"/>
                  <a:gd name="T4" fmla="*/ 16 w 16"/>
                  <a:gd name="T5" fmla="*/ 1 h 41"/>
                  <a:gd name="T6" fmla="*/ 14 w 16"/>
                  <a:gd name="T7" fmla="*/ 1 h 41"/>
                  <a:gd name="T8" fmla="*/ 11 w 16"/>
                  <a:gd name="T9" fmla="*/ 1 h 41"/>
                  <a:gd name="T10" fmla="*/ 0 w 16"/>
                  <a:gd name="T11" fmla="*/ 2 h 41"/>
                  <a:gd name="T12" fmla="*/ 0 w 16"/>
                  <a:gd name="T13" fmla="*/ 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1">
                    <a:moveTo>
                      <a:pt x="0" y="4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7" name="Freeform 447"/>
              <p:cNvSpPr>
                <a:spLocks/>
              </p:cNvSpPr>
              <p:nvPr/>
            </p:nvSpPr>
            <p:spPr bwMode="auto">
              <a:xfrm>
                <a:off x="2334" y="1643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1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8" name="Freeform 448"/>
              <p:cNvSpPr>
                <a:spLocks/>
              </p:cNvSpPr>
              <p:nvPr/>
            </p:nvSpPr>
            <p:spPr bwMode="auto">
              <a:xfrm>
                <a:off x="2334" y="1645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3 w 14"/>
                  <a:gd name="T7" fmla="*/ 1 h 36"/>
                  <a:gd name="T8" fmla="*/ 10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199" name="Freeform 449"/>
              <p:cNvSpPr>
                <a:spLocks/>
              </p:cNvSpPr>
              <p:nvPr/>
            </p:nvSpPr>
            <p:spPr bwMode="auto">
              <a:xfrm>
                <a:off x="2334" y="1648"/>
                <a:ext cx="13" cy="15"/>
              </a:xfrm>
              <a:custGeom>
                <a:avLst/>
                <a:gdLst>
                  <a:gd name="T0" fmla="*/ 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1 w 13"/>
                  <a:gd name="T7" fmla="*/ 0 h 31"/>
                  <a:gd name="T8" fmla="*/ 8 w 13"/>
                  <a:gd name="T9" fmla="*/ 0 h 31"/>
                  <a:gd name="T10" fmla="*/ 1 w 13"/>
                  <a:gd name="T11" fmla="*/ 0 h 31"/>
                  <a:gd name="T12" fmla="*/ 0 w 13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0" name="Freeform 450"/>
              <p:cNvSpPr>
                <a:spLocks/>
              </p:cNvSpPr>
              <p:nvPr/>
            </p:nvSpPr>
            <p:spPr bwMode="auto">
              <a:xfrm>
                <a:off x="2335" y="1650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9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1" name="Freeform 451"/>
              <p:cNvSpPr>
                <a:spLocks/>
              </p:cNvSpPr>
              <p:nvPr/>
            </p:nvSpPr>
            <p:spPr bwMode="auto">
              <a:xfrm>
                <a:off x="2335" y="1653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6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2" name="Freeform 452"/>
              <p:cNvSpPr>
                <a:spLocks/>
              </p:cNvSpPr>
              <p:nvPr/>
            </p:nvSpPr>
            <p:spPr bwMode="auto">
              <a:xfrm>
                <a:off x="2335" y="1656"/>
                <a:ext cx="7" cy="7"/>
              </a:xfrm>
              <a:custGeom>
                <a:avLst/>
                <a:gdLst>
                  <a:gd name="T0" fmla="*/ 0 w 7"/>
                  <a:gd name="T1" fmla="*/ 1 h 14"/>
                  <a:gd name="T2" fmla="*/ 6 w 7"/>
                  <a:gd name="T3" fmla="*/ 0 h 14"/>
                  <a:gd name="T4" fmla="*/ 7 w 7"/>
                  <a:gd name="T5" fmla="*/ 0 h 14"/>
                  <a:gd name="T6" fmla="*/ 5 w 7"/>
                  <a:gd name="T7" fmla="*/ 1 h 14"/>
                  <a:gd name="T8" fmla="*/ 5 w 7"/>
                  <a:gd name="T9" fmla="*/ 1 h 14"/>
                  <a:gd name="T10" fmla="*/ 2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3" name="Freeform 453"/>
              <p:cNvSpPr>
                <a:spLocks/>
              </p:cNvSpPr>
              <p:nvPr/>
            </p:nvSpPr>
            <p:spPr bwMode="auto">
              <a:xfrm>
                <a:off x="2337" y="1659"/>
                <a:ext cx="3" cy="4"/>
              </a:xfrm>
              <a:custGeom>
                <a:avLst/>
                <a:gdLst>
                  <a:gd name="T0" fmla="*/ 0 w 3"/>
                  <a:gd name="T1" fmla="*/ 0 h 9"/>
                  <a:gd name="T2" fmla="*/ 3 w 3"/>
                  <a:gd name="T3" fmla="*/ 0 h 9"/>
                  <a:gd name="T4" fmla="*/ 3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0 w 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4" name="Freeform 454"/>
              <p:cNvSpPr>
                <a:spLocks/>
              </p:cNvSpPr>
              <p:nvPr/>
            </p:nvSpPr>
            <p:spPr bwMode="auto">
              <a:xfrm>
                <a:off x="2337" y="1661"/>
                <a:ext cx="1" cy="3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0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1 h 5"/>
                  <a:gd name="T12" fmla="*/ 0 w 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5" name="Freeform 455"/>
              <p:cNvSpPr>
                <a:spLocks/>
              </p:cNvSpPr>
              <p:nvPr/>
            </p:nvSpPr>
            <p:spPr bwMode="auto">
              <a:xfrm>
                <a:off x="2335" y="1610"/>
                <a:ext cx="26" cy="54"/>
              </a:xfrm>
              <a:custGeom>
                <a:avLst/>
                <a:gdLst>
                  <a:gd name="T0" fmla="*/ 3 w 26"/>
                  <a:gd name="T1" fmla="*/ 3 h 109"/>
                  <a:gd name="T2" fmla="*/ 0 w 26"/>
                  <a:gd name="T3" fmla="*/ 2 h 109"/>
                  <a:gd name="T4" fmla="*/ 23 w 26"/>
                  <a:gd name="T5" fmla="*/ 0 h 109"/>
                  <a:gd name="T6" fmla="*/ 26 w 26"/>
                  <a:gd name="T7" fmla="*/ 0 h 109"/>
                  <a:gd name="T8" fmla="*/ 3 w 26"/>
                  <a:gd name="T9" fmla="*/ 3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26" y="29"/>
                    </a:lnTo>
                    <a:lnTo>
                      <a:pt x="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6" name="Freeform 456"/>
              <p:cNvSpPr>
                <a:spLocks/>
              </p:cNvSpPr>
              <p:nvPr/>
            </p:nvSpPr>
            <p:spPr bwMode="auto">
              <a:xfrm>
                <a:off x="2328" y="1610"/>
                <a:ext cx="40" cy="51"/>
              </a:xfrm>
              <a:custGeom>
                <a:avLst/>
                <a:gdLst>
                  <a:gd name="T0" fmla="*/ 0 w 40"/>
                  <a:gd name="T1" fmla="*/ 3 h 104"/>
                  <a:gd name="T2" fmla="*/ 30 w 40"/>
                  <a:gd name="T3" fmla="*/ 0 h 104"/>
                  <a:gd name="T4" fmla="*/ 40 w 40"/>
                  <a:gd name="T5" fmla="*/ 0 h 104"/>
                  <a:gd name="T6" fmla="*/ 38 w 40"/>
                  <a:gd name="T7" fmla="*/ 0 h 104"/>
                  <a:gd name="T8" fmla="*/ 29 w 40"/>
                  <a:gd name="T9" fmla="*/ 0 h 104"/>
                  <a:gd name="T10" fmla="*/ 0 w 40"/>
                  <a:gd name="T11" fmla="*/ 3 h 104"/>
                  <a:gd name="T12" fmla="*/ 0 w 40"/>
                  <a:gd name="T13" fmla="*/ 3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4">
                    <a:moveTo>
                      <a:pt x="0" y="104"/>
                    </a:moveTo>
                    <a:lnTo>
                      <a:pt x="30" y="0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29" y="0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7" name="Freeform 457"/>
              <p:cNvSpPr>
                <a:spLocks/>
              </p:cNvSpPr>
              <p:nvPr/>
            </p:nvSpPr>
            <p:spPr bwMode="auto">
              <a:xfrm>
                <a:off x="2328" y="1610"/>
                <a:ext cx="38" cy="51"/>
              </a:xfrm>
              <a:custGeom>
                <a:avLst/>
                <a:gdLst>
                  <a:gd name="T0" fmla="*/ 0 w 38"/>
                  <a:gd name="T1" fmla="*/ 3 h 104"/>
                  <a:gd name="T2" fmla="*/ 29 w 38"/>
                  <a:gd name="T3" fmla="*/ 0 h 104"/>
                  <a:gd name="T4" fmla="*/ 38 w 38"/>
                  <a:gd name="T5" fmla="*/ 0 h 104"/>
                  <a:gd name="T6" fmla="*/ 38 w 38"/>
                  <a:gd name="T7" fmla="*/ 0 h 104"/>
                  <a:gd name="T8" fmla="*/ 29 w 38"/>
                  <a:gd name="T9" fmla="*/ 0 h 104"/>
                  <a:gd name="T10" fmla="*/ 0 w 38"/>
                  <a:gd name="T11" fmla="*/ 3 h 104"/>
                  <a:gd name="T12" fmla="*/ 0 w 38"/>
                  <a:gd name="T13" fmla="*/ 3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29" y="0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29" y="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8" name="Freeform 458"/>
              <p:cNvSpPr>
                <a:spLocks/>
              </p:cNvSpPr>
              <p:nvPr/>
            </p:nvSpPr>
            <p:spPr bwMode="auto">
              <a:xfrm>
                <a:off x="2328" y="1611"/>
                <a:ext cx="38" cy="50"/>
              </a:xfrm>
              <a:custGeom>
                <a:avLst/>
                <a:gdLst>
                  <a:gd name="T0" fmla="*/ 0 w 38"/>
                  <a:gd name="T1" fmla="*/ 3 h 102"/>
                  <a:gd name="T2" fmla="*/ 29 w 38"/>
                  <a:gd name="T3" fmla="*/ 0 h 102"/>
                  <a:gd name="T4" fmla="*/ 38 w 38"/>
                  <a:gd name="T5" fmla="*/ 0 h 102"/>
                  <a:gd name="T6" fmla="*/ 37 w 38"/>
                  <a:gd name="T7" fmla="*/ 0 h 102"/>
                  <a:gd name="T8" fmla="*/ 29 w 38"/>
                  <a:gd name="T9" fmla="*/ 0 h 102"/>
                  <a:gd name="T10" fmla="*/ 0 w 38"/>
                  <a:gd name="T11" fmla="*/ 3 h 102"/>
                  <a:gd name="T12" fmla="*/ 0 w 38"/>
                  <a:gd name="T13" fmla="*/ 3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2">
                    <a:moveTo>
                      <a:pt x="0" y="102"/>
                    </a:moveTo>
                    <a:lnTo>
                      <a:pt x="29" y="0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29" y="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09" name="Freeform 459"/>
              <p:cNvSpPr>
                <a:spLocks/>
              </p:cNvSpPr>
              <p:nvPr/>
            </p:nvSpPr>
            <p:spPr bwMode="auto">
              <a:xfrm>
                <a:off x="2328" y="1612"/>
                <a:ext cx="37" cy="49"/>
              </a:xfrm>
              <a:custGeom>
                <a:avLst/>
                <a:gdLst>
                  <a:gd name="T0" fmla="*/ 0 w 37"/>
                  <a:gd name="T1" fmla="*/ 3 h 100"/>
                  <a:gd name="T2" fmla="*/ 29 w 37"/>
                  <a:gd name="T3" fmla="*/ 0 h 100"/>
                  <a:gd name="T4" fmla="*/ 37 w 37"/>
                  <a:gd name="T5" fmla="*/ 0 h 100"/>
                  <a:gd name="T6" fmla="*/ 37 w 37"/>
                  <a:gd name="T7" fmla="*/ 0 h 100"/>
                  <a:gd name="T8" fmla="*/ 29 w 37"/>
                  <a:gd name="T9" fmla="*/ 0 h 100"/>
                  <a:gd name="T10" fmla="*/ 0 w 37"/>
                  <a:gd name="T11" fmla="*/ 3 h 100"/>
                  <a:gd name="T12" fmla="*/ 0 w 37"/>
                  <a:gd name="T13" fmla="*/ 3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00">
                    <a:moveTo>
                      <a:pt x="0" y="100"/>
                    </a:moveTo>
                    <a:lnTo>
                      <a:pt x="29" y="0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29" y="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0" name="Freeform 460"/>
              <p:cNvSpPr>
                <a:spLocks/>
              </p:cNvSpPr>
              <p:nvPr/>
            </p:nvSpPr>
            <p:spPr bwMode="auto">
              <a:xfrm>
                <a:off x="2328" y="1613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9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9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7" y="1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1" name="Freeform 461"/>
              <p:cNvSpPr>
                <a:spLocks/>
              </p:cNvSpPr>
              <p:nvPr/>
            </p:nvSpPr>
            <p:spPr bwMode="auto">
              <a:xfrm>
                <a:off x="2328" y="1614"/>
                <a:ext cx="37" cy="47"/>
              </a:xfrm>
              <a:custGeom>
                <a:avLst/>
                <a:gdLst>
                  <a:gd name="T0" fmla="*/ 0 w 37"/>
                  <a:gd name="T1" fmla="*/ 2 h 95"/>
                  <a:gd name="T2" fmla="*/ 27 w 37"/>
                  <a:gd name="T3" fmla="*/ 0 h 95"/>
                  <a:gd name="T4" fmla="*/ 37 w 37"/>
                  <a:gd name="T5" fmla="*/ 0 h 95"/>
                  <a:gd name="T6" fmla="*/ 36 w 37"/>
                  <a:gd name="T7" fmla="*/ 0 h 95"/>
                  <a:gd name="T8" fmla="*/ 27 w 37"/>
                  <a:gd name="T9" fmla="*/ 0 h 95"/>
                  <a:gd name="T10" fmla="*/ 0 w 37"/>
                  <a:gd name="T11" fmla="*/ 2 h 95"/>
                  <a:gd name="T12" fmla="*/ 0 w 37"/>
                  <a:gd name="T13" fmla="*/ 2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5">
                    <a:moveTo>
                      <a:pt x="0" y="95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7" y="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2" name="Freeform 462"/>
              <p:cNvSpPr>
                <a:spLocks/>
              </p:cNvSpPr>
              <p:nvPr/>
            </p:nvSpPr>
            <p:spPr bwMode="auto">
              <a:xfrm>
                <a:off x="2328" y="1615"/>
                <a:ext cx="36" cy="46"/>
              </a:xfrm>
              <a:custGeom>
                <a:avLst/>
                <a:gdLst>
                  <a:gd name="T0" fmla="*/ 0 w 36"/>
                  <a:gd name="T1" fmla="*/ 2 h 93"/>
                  <a:gd name="T2" fmla="*/ 27 w 36"/>
                  <a:gd name="T3" fmla="*/ 0 h 93"/>
                  <a:gd name="T4" fmla="*/ 36 w 36"/>
                  <a:gd name="T5" fmla="*/ 0 h 93"/>
                  <a:gd name="T6" fmla="*/ 36 w 36"/>
                  <a:gd name="T7" fmla="*/ 0 h 93"/>
                  <a:gd name="T8" fmla="*/ 27 w 36"/>
                  <a:gd name="T9" fmla="*/ 0 h 93"/>
                  <a:gd name="T10" fmla="*/ 0 w 36"/>
                  <a:gd name="T11" fmla="*/ 2 h 93"/>
                  <a:gd name="T12" fmla="*/ 0 w 36"/>
                  <a:gd name="T13" fmla="*/ 2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3">
                    <a:moveTo>
                      <a:pt x="0" y="93"/>
                    </a:moveTo>
                    <a:lnTo>
                      <a:pt x="27" y="0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27" y="2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3" name="Freeform 463"/>
              <p:cNvSpPr>
                <a:spLocks/>
              </p:cNvSpPr>
              <p:nvPr/>
            </p:nvSpPr>
            <p:spPr bwMode="auto">
              <a:xfrm>
                <a:off x="2328" y="1616"/>
                <a:ext cx="36" cy="45"/>
              </a:xfrm>
              <a:custGeom>
                <a:avLst/>
                <a:gdLst>
                  <a:gd name="T0" fmla="*/ 0 w 36"/>
                  <a:gd name="T1" fmla="*/ 2 h 91"/>
                  <a:gd name="T2" fmla="*/ 27 w 36"/>
                  <a:gd name="T3" fmla="*/ 0 h 91"/>
                  <a:gd name="T4" fmla="*/ 36 w 36"/>
                  <a:gd name="T5" fmla="*/ 0 h 91"/>
                  <a:gd name="T6" fmla="*/ 36 w 36"/>
                  <a:gd name="T7" fmla="*/ 0 h 91"/>
                  <a:gd name="T8" fmla="*/ 27 w 36"/>
                  <a:gd name="T9" fmla="*/ 0 h 91"/>
                  <a:gd name="T10" fmla="*/ 0 w 36"/>
                  <a:gd name="T11" fmla="*/ 2 h 91"/>
                  <a:gd name="T12" fmla="*/ 0 w 36"/>
                  <a:gd name="T13" fmla="*/ 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0" y="91"/>
                    </a:moveTo>
                    <a:lnTo>
                      <a:pt x="27" y="0"/>
                    </a:lnTo>
                    <a:lnTo>
                      <a:pt x="36" y="4"/>
                    </a:lnTo>
                    <a:lnTo>
                      <a:pt x="36" y="7"/>
                    </a:lnTo>
                    <a:lnTo>
                      <a:pt x="27" y="2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4" name="Freeform 464"/>
              <p:cNvSpPr>
                <a:spLocks/>
              </p:cNvSpPr>
              <p:nvPr/>
            </p:nvSpPr>
            <p:spPr bwMode="auto">
              <a:xfrm>
                <a:off x="2328" y="1617"/>
                <a:ext cx="36" cy="44"/>
              </a:xfrm>
              <a:custGeom>
                <a:avLst/>
                <a:gdLst>
                  <a:gd name="T0" fmla="*/ 0 w 36"/>
                  <a:gd name="T1" fmla="*/ 2 h 89"/>
                  <a:gd name="T2" fmla="*/ 27 w 36"/>
                  <a:gd name="T3" fmla="*/ 0 h 89"/>
                  <a:gd name="T4" fmla="*/ 36 w 36"/>
                  <a:gd name="T5" fmla="*/ 0 h 89"/>
                  <a:gd name="T6" fmla="*/ 34 w 36"/>
                  <a:gd name="T7" fmla="*/ 0 h 89"/>
                  <a:gd name="T8" fmla="*/ 26 w 36"/>
                  <a:gd name="T9" fmla="*/ 0 h 89"/>
                  <a:gd name="T10" fmla="*/ 2 w 36"/>
                  <a:gd name="T11" fmla="*/ 2 h 89"/>
                  <a:gd name="T12" fmla="*/ 0 w 36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9">
                    <a:moveTo>
                      <a:pt x="0" y="89"/>
                    </a:moveTo>
                    <a:lnTo>
                      <a:pt x="27" y="0"/>
                    </a:lnTo>
                    <a:lnTo>
                      <a:pt x="36" y="5"/>
                    </a:lnTo>
                    <a:lnTo>
                      <a:pt x="34" y="7"/>
                    </a:lnTo>
                    <a:lnTo>
                      <a:pt x="26" y="2"/>
                    </a:lnTo>
                    <a:lnTo>
                      <a:pt x="2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5" name="Freeform 465"/>
              <p:cNvSpPr>
                <a:spLocks/>
              </p:cNvSpPr>
              <p:nvPr/>
            </p:nvSpPr>
            <p:spPr bwMode="auto">
              <a:xfrm>
                <a:off x="2330" y="1618"/>
                <a:ext cx="32" cy="43"/>
              </a:xfrm>
              <a:custGeom>
                <a:avLst/>
                <a:gdLst>
                  <a:gd name="T0" fmla="*/ 0 w 32"/>
                  <a:gd name="T1" fmla="*/ 2 h 87"/>
                  <a:gd name="T2" fmla="*/ 24 w 32"/>
                  <a:gd name="T3" fmla="*/ 0 h 87"/>
                  <a:gd name="T4" fmla="*/ 32 w 32"/>
                  <a:gd name="T5" fmla="*/ 0 h 87"/>
                  <a:gd name="T6" fmla="*/ 32 w 32"/>
                  <a:gd name="T7" fmla="*/ 0 h 87"/>
                  <a:gd name="T8" fmla="*/ 24 w 32"/>
                  <a:gd name="T9" fmla="*/ 0 h 87"/>
                  <a:gd name="T10" fmla="*/ 0 w 32"/>
                  <a:gd name="T11" fmla="*/ 2 h 87"/>
                  <a:gd name="T12" fmla="*/ 0 w 32"/>
                  <a:gd name="T13" fmla="*/ 2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7">
                    <a:moveTo>
                      <a:pt x="0" y="87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6" name="Freeform 466"/>
              <p:cNvSpPr>
                <a:spLocks/>
              </p:cNvSpPr>
              <p:nvPr/>
            </p:nvSpPr>
            <p:spPr bwMode="auto">
              <a:xfrm>
                <a:off x="2330" y="1619"/>
                <a:ext cx="32" cy="42"/>
              </a:xfrm>
              <a:custGeom>
                <a:avLst/>
                <a:gdLst>
                  <a:gd name="T0" fmla="*/ 0 w 32"/>
                  <a:gd name="T1" fmla="*/ 2 h 85"/>
                  <a:gd name="T2" fmla="*/ 24 w 32"/>
                  <a:gd name="T3" fmla="*/ 0 h 85"/>
                  <a:gd name="T4" fmla="*/ 32 w 32"/>
                  <a:gd name="T5" fmla="*/ 0 h 85"/>
                  <a:gd name="T6" fmla="*/ 31 w 32"/>
                  <a:gd name="T7" fmla="*/ 0 h 85"/>
                  <a:gd name="T8" fmla="*/ 24 w 32"/>
                  <a:gd name="T9" fmla="*/ 0 h 85"/>
                  <a:gd name="T10" fmla="*/ 0 w 32"/>
                  <a:gd name="T11" fmla="*/ 2 h 85"/>
                  <a:gd name="T12" fmla="*/ 0 w 32"/>
                  <a:gd name="T13" fmla="*/ 2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5">
                    <a:moveTo>
                      <a:pt x="0" y="85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7" name="Freeform 467"/>
              <p:cNvSpPr>
                <a:spLocks/>
              </p:cNvSpPr>
              <p:nvPr/>
            </p:nvSpPr>
            <p:spPr bwMode="auto">
              <a:xfrm>
                <a:off x="2330" y="1621"/>
                <a:ext cx="31" cy="40"/>
              </a:xfrm>
              <a:custGeom>
                <a:avLst/>
                <a:gdLst>
                  <a:gd name="T0" fmla="*/ 0 w 31"/>
                  <a:gd name="T1" fmla="*/ 2 h 82"/>
                  <a:gd name="T2" fmla="*/ 24 w 31"/>
                  <a:gd name="T3" fmla="*/ 0 h 82"/>
                  <a:gd name="T4" fmla="*/ 31 w 31"/>
                  <a:gd name="T5" fmla="*/ 0 h 82"/>
                  <a:gd name="T6" fmla="*/ 31 w 31"/>
                  <a:gd name="T7" fmla="*/ 0 h 82"/>
                  <a:gd name="T8" fmla="*/ 22 w 31"/>
                  <a:gd name="T9" fmla="*/ 0 h 82"/>
                  <a:gd name="T10" fmla="*/ 0 w 31"/>
                  <a:gd name="T11" fmla="*/ 2 h 82"/>
                  <a:gd name="T12" fmla="*/ 0 w 31"/>
                  <a:gd name="T13" fmla="*/ 2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2">
                    <a:moveTo>
                      <a:pt x="0" y="82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22" y="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8" name="Freeform 468"/>
              <p:cNvSpPr>
                <a:spLocks/>
              </p:cNvSpPr>
              <p:nvPr/>
            </p:nvSpPr>
            <p:spPr bwMode="auto">
              <a:xfrm>
                <a:off x="2330" y="1621"/>
                <a:ext cx="31" cy="40"/>
              </a:xfrm>
              <a:custGeom>
                <a:avLst/>
                <a:gdLst>
                  <a:gd name="T0" fmla="*/ 0 w 31"/>
                  <a:gd name="T1" fmla="*/ 3 h 80"/>
                  <a:gd name="T2" fmla="*/ 22 w 31"/>
                  <a:gd name="T3" fmla="*/ 0 h 80"/>
                  <a:gd name="T4" fmla="*/ 31 w 31"/>
                  <a:gd name="T5" fmla="*/ 1 h 80"/>
                  <a:gd name="T6" fmla="*/ 29 w 31"/>
                  <a:gd name="T7" fmla="*/ 1 h 80"/>
                  <a:gd name="T8" fmla="*/ 22 w 31"/>
                  <a:gd name="T9" fmla="*/ 1 h 80"/>
                  <a:gd name="T10" fmla="*/ 0 w 31"/>
                  <a:gd name="T11" fmla="*/ 3 h 80"/>
                  <a:gd name="T12" fmla="*/ 0 w 31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0" y="80"/>
                    </a:moveTo>
                    <a:lnTo>
                      <a:pt x="22" y="0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19" name="Freeform 469"/>
              <p:cNvSpPr>
                <a:spLocks/>
              </p:cNvSpPr>
              <p:nvPr/>
            </p:nvSpPr>
            <p:spPr bwMode="auto">
              <a:xfrm>
                <a:off x="2330" y="1623"/>
                <a:ext cx="29" cy="38"/>
              </a:xfrm>
              <a:custGeom>
                <a:avLst/>
                <a:gdLst>
                  <a:gd name="T0" fmla="*/ 0 w 29"/>
                  <a:gd name="T1" fmla="*/ 3 h 76"/>
                  <a:gd name="T2" fmla="*/ 22 w 29"/>
                  <a:gd name="T3" fmla="*/ 0 h 76"/>
                  <a:gd name="T4" fmla="*/ 29 w 29"/>
                  <a:gd name="T5" fmla="*/ 1 h 76"/>
                  <a:gd name="T6" fmla="*/ 29 w 29"/>
                  <a:gd name="T7" fmla="*/ 1 h 76"/>
                  <a:gd name="T8" fmla="*/ 22 w 29"/>
                  <a:gd name="T9" fmla="*/ 1 h 76"/>
                  <a:gd name="T10" fmla="*/ 0 w 29"/>
                  <a:gd name="T11" fmla="*/ 3 h 76"/>
                  <a:gd name="T12" fmla="*/ 0 w 29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0" y="76"/>
                    </a:moveTo>
                    <a:lnTo>
                      <a:pt x="22" y="0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2" y="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0" name="Freeform 470"/>
              <p:cNvSpPr>
                <a:spLocks/>
              </p:cNvSpPr>
              <p:nvPr/>
            </p:nvSpPr>
            <p:spPr bwMode="auto">
              <a:xfrm>
                <a:off x="2330" y="1624"/>
                <a:ext cx="29" cy="37"/>
              </a:xfrm>
              <a:custGeom>
                <a:avLst/>
                <a:gdLst>
                  <a:gd name="T0" fmla="*/ 0 w 29"/>
                  <a:gd name="T1" fmla="*/ 2 h 75"/>
                  <a:gd name="T2" fmla="*/ 22 w 29"/>
                  <a:gd name="T3" fmla="*/ 0 h 75"/>
                  <a:gd name="T4" fmla="*/ 29 w 29"/>
                  <a:gd name="T5" fmla="*/ 0 h 75"/>
                  <a:gd name="T6" fmla="*/ 28 w 29"/>
                  <a:gd name="T7" fmla="*/ 0 h 75"/>
                  <a:gd name="T8" fmla="*/ 21 w 29"/>
                  <a:gd name="T9" fmla="*/ 0 h 75"/>
                  <a:gd name="T10" fmla="*/ 1 w 29"/>
                  <a:gd name="T11" fmla="*/ 2 h 75"/>
                  <a:gd name="T12" fmla="*/ 0 w 29"/>
                  <a:gd name="T13" fmla="*/ 2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5">
                    <a:moveTo>
                      <a:pt x="0" y="75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8" y="8"/>
                    </a:lnTo>
                    <a:lnTo>
                      <a:pt x="21" y="4"/>
                    </a:lnTo>
                    <a:lnTo>
                      <a:pt x="1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1" name="Freeform 471"/>
              <p:cNvSpPr>
                <a:spLocks/>
              </p:cNvSpPr>
              <p:nvPr/>
            </p:nvSpPr>
            <p:spPr bwMode="auto">
              <a:xfrm>
                <a:off x="2331" y="1626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7 w 27"/>
                  <a:gd name="T7" fmla="*/ 0 h 71"/>
                  <a:gd name="T8" fmla="*/ 20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71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2" name="Freeform 472"/>
              <p:cNvSpPr>
                <a:spLocks/>
              </p:cNvSpPr>
              <p:nvPr/>
            </p:nvSpPr>
            <p:spPr bwMode="auto">
              <a:xfrm>
                <a:off x="2331" y="1627"/>
                <a:ext cx="27" cy="35"/>
              </a:xfrm>
              <a:custGeom>
                <a:avLst/>
                <a:gdLst>
                  <a:gd name="T0" fmla="*/ 0 w 27"/>
                  <a:gd name="T1" fmla="*/ 3 h 70"/>
                  <a:gd name="T2" fmla="*/ 20 w 27"/>
                  <a:gd name="T3" fmla="*/ 0 h 70"/>
                  <a:gd name="T4" fmla="*/ 27 w 27"/>
                  <a:gd name="T5" fmla="*/ 1 h 70"/>
                  <a:gd name="T6" fmla="*/ 26 w 27"/>
                  <a:gd name="T7" fmla="*/ 1 h 70"/>
                  <a:gd name="T8" fmla="*/ 20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69"/>
                    </a:moveTo>
                    <a:lnTo>
                      <a:pt x="20" y="0"/>
                    </a:lnTo>
                    <a:lnTo>
                      <a:pt x="27" y="3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0" y="7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3" name="Freeform 473"/>
              <p:cNvSpPr>
                <a:spLocks/>
              </p:cNvSpPr>
              <p:nvPr/>
            </p:nvSpPr>
            <p:spPr bwMode="auto">
              <a:xfrm>
                <a:off x="2331" y="1629"/>
                <a:ext cx="26" cy="33"/>
              </a:xfrm>
              <a:custGeom>
                <a:avLst/>
                <a:gdLst>
                  <a:gd name="T0" fmla="*/ 0 w 26"/>
                  <a:gd name="T1" fmla="*/ 2 h 67"/>
                  <a:gd name="T2" fmla="*/ 20 w 26"/>
                  <a:gd name="T3" fmla="*/ 0 h 67"/>
                  <a:gd name="T4" fmla="*/ 26 w 26"/>
                  <a:gd name="T5" fmla="*/ 0 h 67"/>
                  <a:gd name="T6" fmla="*/ 24 w 26"/>
                  <a:gd name="T7" fmla="*/ 0 h 67"/>
                  <a:gd name="T8" fmla="*/ 19 w 26"/>
                  <a:gd name="T9" fmla="*/ 0 h 67"/>
                  <a:gd name="T10" fmla="*/ 0 w 26"/>
                  <a:gd name="T11" fmla="*/ 2 h 67"/>
                  <a:gd name="T12" fmla="*/ 0 w 26"/>
                  <a:gd name="T13" fmla="*/ 2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67">
                    <a:moveTo>
                      <a:pt x="0" y="67"/>
                    </a:moveTo>
                    <a:lnTo>
                      <a:pt x="20" y="0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19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4" name="Freeform 474"/>
              <p:cNvSpPr>
                <a:spLocks/>
              </p:cNvSpPr>
              <p:nvPr/>
            </p:nvSpPr>
            <p:spPr bwMode="auto">
              <a:xfrm>
                <a:off x="2331" y="1631"/>
                <a:ext cx="24" cy="31"/>
              </a:xfrm>
              <a:custGeom>
                <a:avLst/>
                <a:gdLst>
                  <a:gd name="T0" fmla="*/ 0 w 24"/>
                  <a:gd name="T1" fmla="*/ 1 h 63"/>
                  <a:gd name="T2" fmla="*/ 19 w 24"/>
                  <a:gd name="T3" fmla="*/ 0 h 63"/>
                  <a:gd name="T4" fmla="*/ 24 w 24"/>
                  <a:gd name="T5" fmla="*/ 0 h 63"/>
                  <a:gd name="T6" fmla="*/ 24 w 24"/>
                  <a:gd name="T7" fmla="*/ 0 h 63"/>
                  <a:gd name="T8" fmla="*/ 19 w 24"/>
                  <a:gd name="T9" fmla="*/ 0 h 63"/>
                  <a:gd name="T10" fmla="*/ 0 w 24"/>
                  <a:gd name="T11" fmla="*/ 1 h 63"/>
                  <a:gd name="T12" fmla="*/ 0 w 24"/>
                  <a:gd name="T13" fmla="*/ 1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9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5" name="Freeform 475"/>
              <p:cNvSpPr>
                <a:spLocks/>
              </p:cNvSpPr>
              <p:nvPr/>
            </p:nvSpPr>
            <p:spPr bwMode="auto">
              <a:xfrm>
                <a:off x="2331" y="1631"/>
                <a:ext cx="24" cy="31"/>
              </a:xfrm>
              <a:custGeom>
                <a:avLst/>
                <a:gdLst>
                  <a:gd name="T0" fmla="*/ 0 w 24"/>
                  <a:gd name="T1" fmla="*/ 2 h 61"/>
                  <a:gd name="T2" fmla="*/ 19 w 24"/>
                  <a:gd name="T3" fmla="*/ 0 h 61"/>
                  <a:gd name="T4" fmla="*/ 24 w 24"/>
                  <a:gd name="T5" fmla="*/ 1 h 61"/>
                  <a:gd name="T6" fmla="*/ 23 w 24"/>
                  <a:gd name="T7" fmla="*/ 1 h 61"/>
                  <a:gd name="T8" fmla="*/ 17 w 24"/>
                  <a:gd name="T9" fmla="*/ 1 h 61"/>
                  <a:gd name="T10" fmla="*/ 2 w 24"/>
                  <a:gd name="T11" fmla="*/ 2 h 61"/>
                  <a:gd name="T12" fmla="*/ 0 w 24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1">
                    <a:moveTo>
                      <a:pt x="0" y="61"/>
                    </a:moveTo>
                    <a:lnTo>
                      <a:pt x="19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17" y="3"/>
                    </a:lnTo>
                    <a:lnTo>
                      <a:pt x="2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6" name="Freeform 476"/>
              <p:cNvSpPr>
                <a:spLocks/>
              </p:cNvSpPr>
              <p:nvPr/>
            </p:nvSpPr>
            <p:spPr bwMode="auto">
              <a:xfrm>
                <a:off x="2333" y="1633"/>
                <a:ext cx="21" cy="29"/>
              </a:xfrm>
              <a:custGeom>
                <a:avLst/>
                <a:gdLst>
                  <a:gd name="T0" fmla="*/ 0 w 21"/>
                  <a:gd name="T1" fmla="*/ 2 h 58"/>
                  <a:gd name="T2" fmla="*/ 15 w 21"/>
                  <a:gd name="T3" fmla="*/ 0 h 58"/>
                  <a:gd name="T4" fmla="*/ 21 w 21"/>
                  <a:gd name="T5" fmla="*/ 1 h 58"/>
                  <a:gd name="T6" fmla="*/ 19 w 21"/>
                  <a:gd name="T7" fmla="*/ 1 h 58"/>
                  <a:gd name="T8" fmla="*/ 15 w 21"/>
                  <a:gd name="T9" fmla="*/ 1 h 58"/>
                  <a:gd name="T10" fmla="*/ 0 w 21"/>
                  <a:gd name="T11" fmla="*/ 2 h 58"/>
                  <a:gd name="T12" fmla="*/ 0 w 21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8">
                    <a:moveTo>
                      <a:pt x="0" y="58"/>
                    </a:moveTo>
                    <a:lnTo>
                      <a:pt x="15" y="0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5" y="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7" name="Freeform 477"/>
              <p:cNvSpPr>
                <a:spLocks/>
              </p:cNvSpPr>
              <p:nvPr/>
            </p:nvSpPr>
            <p:spPr bwMode="auto">
              <a:xfrm>
                <a:off x="2333" y="1635"/>
                <a:ext cx="19" cy="27"/>
              </a:xfrm>
              <a:custGeom>
                <a:avLst/>
                <a:gdLst>
                  <a:gd name="T0" fmla="*/ 0 w 19"/>
                  <a:gd name="T1" fmla="*/ 2 h 54"/>
                  <a:gd name="T2" fmla="*/ 15 w 19"/>
                  <a:gd name="T3" fmla="*/ 0 h 54"/>
                  <a:gd name="T4" fmla="*/ 19 w 19"/>
                  <a:gd name="T5" fmla="*/ 1 h 54"/>
                  <a:gd name="T6" fmla="*/ 19 w 19"/>
                  <a:gd name="T7" fmla="*/ 1 h 54"/>
                  <a:gd name="T8" fmla="*/ 14 w 19"/>
                  <a:gd name="T9" fmla="*/ 1 h 54"/>
                  <a:gd name="T10" fmla="*/ 0 w 19"/>
                  <a:gd name="T11" fmla="*/ 2 h 54"/>
                  <a:gd name="T12" fmla="*/ 0 w 19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4">
                    <a:moveTo>
                      <a:pt x="0" y="54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4" y="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8" name="Freeform 478"/>
              <p:cNvSpPr>
                <a:spLocks/>
              </p:cNvSpPr>
              <p:nvPr/>
            </p:nvSpPr>
            <p:spPr bwMode="auto">
              <a:xfrm>
                <a:off x="2333" y="1637"/>
                <a:ext cx="19" cy="25"/>
              </a:xfrm>
              <a:custGeom>
                <a:avLst/>
                <a:gdLst>
                  <a:gd name="T0" fmla="*/ 0 w 19"/>
                  <a:gd name="T1" fmla="*/ 2 h 50"/>
                  <a:gd name="T2" fmla="*/ 14 w 19"/>
                  <a:gd name="T3" fmla="*/ 0 h 50"/>
                  <a:gd name="T4" fmla="*/ 19 w 19"/>
                  <a:gd name="T5" fmla="*/ 1 h 50"/>
                  <a:gd name="T6" fmla="*/ 18 w 19"/>
                  <a:gd name="T7" fmla="*/ 1 h 50"/>
                  <a:gd name="T8" fmla="*/ 14 w 19"/>
                  <a:gd name="T9" fmla="*/ 1 h 50"/>
                  <a:gd name="T10" fmla="*/ 0 w 19"/>
                  <a:gd name="T11" fmla="*/ 2 h 50"/>
                  <a:gd name="T12" fmla="*/ 0 w 19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14" y="0"/>
                    </a:lnTo>
                    <a:lnTo>
                      <a:pt x="19" y="3"/>
                    </a:lnTo>
                    <a:lnTo>
                      <a:pt x="18" y="7"/>
                    </a:lnTo>
                    <a:lnTo>
                      <a:pt x="14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29" name="Freeform 479"/>
              <p:cNvSpPr>
                <a:spLocks/>
              </p:cNvSpPr>
              <p:nvPr/>
            </p:nvSpPr>
            <p:spPr bwMode="auto">
              <a:xfrm>
                <a:off x="2333" y="1639"/>
                <a:ext cx="18" cy="23"/>
              </a:xfrm>
              <a:custGeom>
                <a:avLst/>
                <a:gdLst>
                  <a:gd name="T0" fmla="*/ 0 w 18"/>
                  <a:gd name="T1" fmla="*/ 1 h 47"/>
                  <a:gd name="T2" fmla="*/ 14 w 18"/>
                  <a:gd name="T3" fmla="*/ 0 h 47"/>
                  <a:gd name="T4" fmla="*/ 18 w 18"/>
                  <a:gd name="T5" fmla="*/ 0 h 47"/>
                  <a:gd name="T6" fmla="*/ 17 w 18"/>
                  <a:gd name="T7" fmla="*/ 0 h 47"/>
                  <a:gd name="T8" fmla="*/ 12 w 18"/>
                  <a:gd name="T9" fmla="*/ 0 h 47"/>
                  <a:gd name="T10" fmla="*/ 1 w 18"/>
                  <a:gd name="T11" fmla="*/ 1 h 47"/>
                  <a:gd name="T12" fmla="*/ 0 w 18"/>
                  <a:gd name="T13" fmla="*/ 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7">
                    <a:moveTo>
                      <a:pt x="0" y="47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1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0" name="Freeform 480"/>
              <p:cNvSpPr>
                <a:spLocks/>
              </p:cNvSpPr>
              <p:nvPr/>
            </p:nvSpPr>
            <p:spPr bwMode="auto">
              <a:xfrm>
                <a:off x="2334" y="1641"/>
                <a:ext cx="16" cy="21"/>
              </a:xfrm>
              <a:custGeom>
                <a:avLst/>
                <a:gdLst>
                  <a:gd name="T0" fmla="*/ 0 w 16"/>
                  <a:gd name="T1" fmla="*/ 2 h 41"/>
                  <a:gd name="T2" fmla="*/ 11 w 16"/>
                  <a:gd name="T3" fmla="*/ 0 h 41"/>
                  <a:gd name="T4" fmla="*/ 16 w 16"/>
                  <a:gd name="T5" fmla="*/ 1 h 41"/>
                  <a:gd name="T6" fmla="*/ 14 w 16"/>
                  <a:gd name="T7" fmla="*/ 1 h 41"/>
                  <a:gd name="T8" fmla="*/ 11 w 16"/>
                  <a:gd name="T9" fmla="*/ 1 h 41"/>
                  <a:gd name="T10" fmla="*/ 0 w 16"/>
                  <a:gd name="T11" fmla="*/ 2 h 41"/>
                  <a:gd name="T12" fmla="*/ 0 w 16"/>
                  <a:gd name="T13" fmla="*/ 2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1">
                    <a:moveTo>
                      <a:pt x="0" y="4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1" name="Freeform 481"/>
              <p:cNvSpPr>
                <a:spLocks/>
              </p:cNvSpPr>
              <p:nvPr/>
            </p:nvSpPr>
            <p:spPr bwMode="auto">
              <a:xfrm>
                <a:off x="2334" y="1643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1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2" name="Freeform 482"/>
              <p:cNvSpPr>
                <a:spLocks/>
              </p:cNvSpPr>
              <p:nvPr/>
            </p:nvSpPr>
            <p:spPr bwMode="auto">
              <a:xfrm>
                <a:off x="2334" y="1645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3 w 14"/>
                  <a:gd name="T7" fmla="*/ 1 h 36"/>
                  <a:gd name="T8" fmla="*/ 10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3" name="Freeform 483"/>
              <p:cNvSpPr>
                <a:spLocks/>
              </p:cNvSpPr>
              <p:nvPr/>
            </p:nvSpPr>
            <p:spPr bwMode="auto">
              <a:xfrm>
                <a:off x="2334" y="1648"/>
                <a:ext cx="13" cy="15"/>
              </a:xfrm>
              <a:custGeom>
                <a:avLst/>
                <a:gdLst>
                  <a:gd name="T0" fmla="*/ 0 w 13"/>
                  <a:gd name="T1" fmla="*/ 0 h 31"/>
                  <a:gd name="T2" fmla="*/ 10 w 13"/>
                  <a:gd name="T3" fmla="*/ 0 h 31"/>
                  <a:gd name="T4" fmla="*/ 13 w 13"/>
                  <a:gd name="T5" fmla="*/ 0 h 31"/>
                  <a:gd name="T6" fmla="*/ 11 w 13"/>
                  <a:gd name="T7" fmla="*/ 0 h 31"/>
                  <a:gd name="T8" fmla="*/ 8 w 13"/>
                  <a:gd name="T9" fmla="*/ 0 h 31"/>
                  <a:gd name="T10" fmla="*/ 1 w 13"/>
                  <a:gd name="T11" fmla="*/ 0 h 31"/>
                  <a:gd name="T12" fmla="*/ 0 w 13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4" name="Freeform 484"/>
              <p:cNvSpPr>
                <a:spLocks/>
              </p:cNvSpPr>
              <p:nvPr/>
            </p:nvSpPr>
            <p:spPr bwMode="auto">
              <a:xfrm>
                <a:off x="2335" y="1650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9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5" name="Freeform 485"/>
              <p:cNvSpPr>
                <a:spLocks/>
              </p:cNvSpPr>
              <p:nvPr/>
            </p:nvSpPr>
            <p:spPr bwMode="auto">
              <a:xfrm>
                <a:off x="2335" y="1653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6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6" name="Freeform 486"/>
              <p:cNvSpPr>
                <a:spLocks/>
              </p:cNvSpPr>
              <p:nvPr/>
            </p:nvSpPr>
            <p:spPr bwMode="auto">
              <a:xfrm>
                <a:off x="2335" y="1656"/>
                <a:ext cx="7" cy="7"/>
              </a:xfrm>
              <a:custGeom>
                <a:avLst/>
                <a:gdLst>
                  <a:gd name="T0" fmla="*/ 0 w 7"/>
                  <a:gd name="T1" fmla="*/ 1 h 14"/>
                  <a:gd name="T2" fmla="*/ 6 w 7"/>
                  <a:gd name="T3" fmla="*/ 0 h 14"/>
                  <a:gd name="T4" fmla="*/ 7 w 7"/>
                  <a:gd name="T5" fmla="*/ 0 h 14"/>
                  <a:gd name="T6" fmla="*/ 5 w 7"/>
                  <a:gd name="T7" fmla="*/ 1 h 14"/>
                  <a:gd name="T8" fmla="*/ 5 w 7"/>
                  <a:gd name="T9" fmla="*/ 1 h 14"/>
                  <a:gd name="T10" fmla="*/ 2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7" name="Freeform 487"/>
              <p:cNvSpPr>
                <a:spLocks/>
              </p:cNvSpPr>
              <p:nvPr/>
            </p:nvSpPr>
            <p:spPr bwMode="auto">
              <a:xfrm>
                <a:off x="2337" y="1659"/>
                <a:ext cx="3" cy="4"/>
              </a:xfrm>
              <a:custGeom>
                <a:avLst/>
                <a:gdLst>
                  <a:gd name="T0" fmla="*/ 0 w 3"/>
                  <a:gd name="T1" fmla="*/ 0 h 9"/>
                  <a:gd name="T2" fmla="*/ 3 w 3"/>
                  <a:gd name="T3" fmla="*/ 0 h 9"/>
                  <a:gd name="T4" fmla="*/ 3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0 w 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8" name="Freeform 488"/>
              <p:cNvSpPr>
                <a:spLocks/>
              </p:cNvSpPr>
              <p:nvPr/>
            </p:nvSpPr>
            <p:spPr bwMode="auto">
              <a:xfrm>
                <a:off x="2337" y="1661"/>
                <a:ext cx="1" cy="3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0 h 5"/>
                  <a:gd name="T6" fmla="*/ 1 w 1"/>
                  <a:gd name="T7" fmla="*/ 1 h 5"/>
                  <a:gd name="T8" fmla="*/ 1 w 1"/>
                  <a:gd name="T9" fmla="*/ 1 h 5"/>
                  <a:gd name="T10" fmla="*/ 1 w 1"/>
                  <a:gd name="T11" fmla="*/ 1 h 5"/>
                  <a:gd name="T12" fmla="*/ 0 w 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39" name="Freeform 489"/>
              <p:cNvSpPr>
                <a:spLocks/>
              </p:cNvSpPr>
              <p:nvPr/>
            </p:nvSpPr>
            <p:spPr bwMode="auto">
              <a:xfrm>
                <a:off x="2335" y="1610"/>
                <a:ext cx="26" cy="54"/>
              </a:xfrm>
              <a:custGeom>
                <a:avLst/>
                <a:gdLst>
                  <a:gd name="T0" fmla="*/ 3 w 26"/>
                  <a:gd name="T1" fmla="*/ 3 h 109"/>
                  <a:gd name="T2" fmla="*/ 0 w 26"/>
                  <a:gd name="T3" fmla="*/ 2 h 109"/>
                  <a:gd name="T4" fmla="*/ 23 w 26"/>
                  <a:gd name="T5" fmla="*/ 0 h 109"/>
                  <a:gd name="T6" fmla="*/ 26 w 26"/>
                  <a:gd name="T7" fmla="*/ 0 h 109"/>
                  <a:gd name="T8" fmla="*/ 3 w 26"/>
                  <a:gd name="T9" fmla="*/ 3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26" y="29"/>
                    </a:lnTo>
                    <a:lnTo>
                      <a:pt x="3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0" name="Freeform 490"/>
              <p:cNvSpPr>
                <a:spLocks/>
              </p:cNvSpPr>
              <p:nvPr/>
            </p:nvSpPr>
            <p:spPr bwMode="auto">
              <a:xfrm>
                <a:off x="1362" y="1378"/>
                <a:ext cx="996" cy="272"/>
              </a:xfrm>
              <a:custGeom>
                <a:avLst/>
                <a:gdLst>
                  <a:gd name="T0" fmla="*/ 973 w 996"/>
                  <a:gd name="T1" fmla="*/ 17 h 543"/>
                  <a:gd name="T2" fmla="*/ 996 w 996"/>
                  <a:gd name="T3" fmla="*/ 15 h 543"/>
                  <a:gd name="T4" fmla="*/ 0 w 996"/>
                  <a:gd name="T5" fmla="*/ 0 h 543"/>
                  <a:gd name="T6" fmla="*/ 0 w 996"/>
                  <a:gd name="T7" fmla="*/ 1 h 543"/>
                  <a:gd name="T8" fmla="*/ 69 w 996"/>
                  <a:gd name="T9" fmla="*/ 2 h 543"/>
                  <a:gd name="T10" fmla="*/ 137 w 996"/>
                  <a:gd name="T11" fmla="*/ 3 h 543"/>
                  <a:gd name="T12" fmla="*/ 206 w 996"/>
                  <a:gd name="T13" fmla="*/ 4 h 543"/>
                  <a:gd name="T14" fmla="*/ 272 w 996"/>
                  <a:gd name="T15" fmla="*/ 5 h 543"/>
                  <a:gd name="T16" fmla="*/ 337 w 996"/>
                  <a:gd name="T17" fmla="*/ 6 h 543"/>
                  <a:gd name="T18" fmla="*/ 401 w 996"/>
                  <a:gd name="T19" fmla="*/ 7 h 543"/>
                  <a:gd name="T20" fmla="*/ 463 w 996"/>
                  <a:gd name="T21" fmla="*/ 8 h 543"/>
                  <a:gd name="T22" fmla="*/ 521 w 996"/>
                  <a:gd name="T23" fmla="*/ 9 h 543"/>
                  <a:gd name="T24" fmla="*/ 578 w 996"/>
                  <a:gd name="T25" fmla="*/ 9 h 543"/>
                  <a:gd name="T26" fmla="*/ 631 w 996"/>
                  <a:gd name="T27" fmla="*/ 10 h 543"/>
                  <a:gd name="T28" fmla="*/ 681 w 996"/>
                  <a:gd name="T29" fmla="*/ 11 h 543"/>
                  <a:gd name="T30" fmla="*/ 726 w 996"/>
                  <a:gd name="T31" fmla="*/ 12 h 543"/>
                  <a:gd name="T32" fmla="*/ 768 w 996"/>
                  <a:gd name="T33" fmla="*/ 13 h 543"/>
                  <a:gd name="T34" fmla="*/ 807 w 996"/>
                  <a:gd name="T35" fmla="*/ 14 h 543"/>
                  <a:gd name="T36" fmla="*/ 842 w 996"/>
                  <a:gd name="T37" fmla="*/ 14 h 543"/>
                  <a:gd name="T38" fmla="*/ 872 w 996"/>
                  <a:gd name="T39" fmla="*/ 15 h 543"/>
                  <a:gd name="T40" fmla="*/ 896 w 996"/>
                  <a:gd name="T41" fmla="*/ 15 h 543"/>
                  <a:gd name="T42" fmla="*/ 917 w 996"/>
                  <a:gd name="T43" fmla="*/ 16 h 543"/>
                  <a:gd name="T44" fmla="*/ 932 w 996"/>
                  <a:gd name="T45" fmla="*/ 16 h 543"/>
                  <a:gd name="T46" fmla="*/ 944 w 996"/>
                  <a:gd name="T47" fmla="*/ 17 h 543"/>
                  <a:gd name="T48" fmla="*/ 949 w 996"/>
                  <a:gd name="T49" fmla="*/ 17 h 543"/>
                  <a:gd name="T50" fmla="*/ 949 w 996"/>
                  <a:gd name="T51" fmla="*/ 17 h 543"/>
                  <a:gd name="T52" fmla="*/ 973 w 996"/>
                  <a:gd name="T53" fmla="*/ 17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3" y="543"/>
                    </a:moveTo>
                    <a:lnTo>
                      <a:pt x="996" y="46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6" y="100"/>
                    </a:lnTo>
                    <a:lnTo>
                      <a:pt x="272" y="132"/>
                    </a:lnTo>
                    <a:lnTo>
                      <a:pt x="337" y="165"/>
                    </a:lnTo>
                    <a:lnTo>
                      <a:pt x="401" y="197"/>
                    </a:lnTo>
                    <a:lnTo>
                      <a:pt x="463" y="228"/>
                    </a:lnTo>
                    <a:lnTo>
                      <a:pt x="521" y="259"/>
                    </a:lnTo>
                    <a:lnTo>
                      <a:pt x="578" y="288"/>
                    </a:lnTo>
                    <a:lnTo>
                      <a:pt x="631" y="317"/>
                    </a:lnTo>
                    <a:lnTo>
                      <a:pt x="681" y="344"/>
                    </a:lnTo>
                    <a:lnTo>
                      <a:pt x="726" y="371"/>
                    </a:lnTo>
                    <a:lnTo>
                      <a:pt x="768" y="395"/>
                    </a:lnTo>
                    <a:lnTo>
                      <a:pt x="807" y="418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6" y="476"/>
                    </a:lnTo>
                    <a:lnTo>
                      <a:pt x="917" y="492"/>
                    </a:lnTo>
                    <a:lnTo>
                      <a:pt x="932" y="505"/>
                    </a:lnTo>
                    <a:lnTo>
                      <a:pt x="944" y="516"/>
                    </a:lnTo>
                    <a:lnTo>
                      <a:pt x="949" y="525"/>
                    </a:lnTo>
                    <a:lnTo>
                      <a:pt x="949" y="532"/>
                    </a:lnTo>
                    <a:lnTo>
                      <a:pt x="973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1" name="Freeform 491"/>
              <p:cNvSpPr>
                <a:spLocks/>
              </p:cNvSpPr>
              <p:nvPr/>
            </p:nvSpPr>
            <p:spPr bwMode="auto">
              <a:xfrm>
                <a:off x="1360" y="1379"/>
                <a:ext cx="951" cy="265"/>
              </a:xfrm>
              <a:custGeom>
                <a:avLst/>
                <a:gdLst>
                  <a:gd name="T0" fmla="*/ 2 w 951"/>
                  <a:gd name="T1" fmla="*/ 0 h 530"/>
                  <a:gd name="T2" fmla="*/ 71 w 951"/>
                  <a:gd name="T3" fmla="*/ 1 h 530"/>
                  <a:gd name="T4" fmla="*/ 139 w 951"/>
                  <a:gd name="T5" fmla="*/ 3 h 530"/>
                  <a:gd name="T6" fmla="*/ 208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3 w 951"/>
                  <a:gd name="T13" fmla="*/ 7 h 530"/>
                  <a:gd name="T14" fmla="*/ 465 w 951"/>
                  <a:gd name="T15" fmla="*/ 8 h 530"/>
                  <a:gd name="T16" fmla="*/ 523 w 951"/>
                  <a:gd name="T17" fmla="*/ 9 h 530"/>
                  <a:gd name="T18" fmla="*/ 580 w 951"/>
                  <a:gd name="T19" fmla="*/ 9 h 530"/>
                  <a:gd name="T20" fmla="*/ 633 w 951"/>
                  <a:gd name="T21" fmla="*/ 10 h 530"/>
                  <a:gd name="T22" fmla="*/ 683 w 951"/>
                  <a:gd name="T23" fmla="*/ 11 h 530"/>
                  <a:gd name="T24" fmla="*/ 728 w 951"/>
                  <a:gd name="T25" fmla="*/ 12 h 530"/>
                  <a:gd name="T26" fmla="*/ 770 w 951"/>
                  <a:gd name="T27" fmla="*/ 13 h 530"/>
                  <a:gd name="T28" fmla="*/ 809 w 951"/>
                  <a:gd name="T29" fmla="*/ 13 h 530"/>
                  <a:gd name="T30" fmla="*/ 844 w 951"/>
                  <a:gd name="T31" fmla="*/ 14 h 530"/>
                  <a:gd name="T32" fmla="*/ 874 w 951"/>
                  <a:gd name="T33" fmla="*/ 15 h 530"/>
                  <a:gd name="T34" fmla="*/ 898 w 951"/>
                  <a:gd name="T35" fmla="*/ 15 h 530"/>
                  <a:gd name="T36" fmla="*/ 919 w 951"/>
                  <a:gd name="T37" fmla="*/ 16 h 530"/>
                  <a:gd name="T38" fmla="*/ 934 w 951"/>
                  <a:gd name="T39" fmla="*/ 16 h 530"/>
                  <a:gd name="T40" fmla="*/ 946 w 951"/>
                  <a:gd name="T41" fmla="*/ 17 h 530"/>
                  <a:gd name="T42" fmla="*/ 951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6 w 951"/>
                  <a:gd name="T49" fmla="*/ 16 h 530"/>
                  <a:gd name="T50" fmla="*/ 920 w 951"/>
                  <a:gd name="T51" fmla="*/ 16 h 530"/>
                  <a:gd name="T52" fmla="*/ 909 w 951"/>
                  <a:gd name="T53" fmla="*/ 16 h 530"/>
                  <a:gd name="T54" fmla="*/ 892 w 951"/>
                  <a:gd name="T55" fmla="*/ 15 h 530"/>
                  <a:gd name="T56" fmla="*/ 869 w 951"/>
                  <a:gd name="T57" fmla="*/ 15 h 530"/>
                  <a:gd name="T58" fmla="*/ 843 w 951"/>
                  <a:gd name="T59" fmla="*/ 14 h 530"/>
                  <a:gd name="T60" fmla="*/ 811 w 951"/>
                  <a:gd name="T61" fmla="*/ 14 h 530"/>
                  <a:gd name="T62" fmla="*/ 775 w 951"/>
                  <a:gd name="T63" fmla="*/ 13 h 530"/>
                  <a:gd name="T64" fmla="*/ 734 w 951"/>
                  <a:gd name="T65" fmla="*/ 12 h 530"/>
                  <a:gd name="T66" fmla="*/ 688 w 951"/>
                  <a:gd name="T67" fmla="*/ 11 h 530"/>
                  <a:gd name="T68" fmla="*/ 640 w 951"/>
                  <a:gd name="T69" fmla="*/ 11 h 530"/>
                  <a:gd name="T70" fmla="*/ 587 w 951"/>
                  <a:gd name="T71" fmla="*/ 10 h 530"/>
                  <a:gd name="T72" fmla="*/ 532 w 951"/>
                  <a:gd name="T73" fmla="*/ 9 h 530"/>
                  <a:gd name="T74" fmla="*/ 472 w 951"/>
                  <a:gd name="T75" fmla="*/ 8 h 530"/>
                  <a:gd name="T76" fmla="*/ 410 w 951"/>
                  <a:gd name="T77" fmla="*/ 7 h 530"/>
                  <a:gd name="T78" fmla="*/ 345 w 951"/>
                  <a:gd name="T79" fmla="*/ 6 h 530"/>
                  <a:gd name="T80" fmla="*/ 279 w 951"/>
                  <a:gd name="T81" fmla="*/ 5 h 530"/>
                  <a:gd name="T82" fmla="*/ 211 w 951"/>
                  <a:gd name="T83" fmla="*/ 4 h 530"/>
                  <a:gd name="T84" fmla="*/ 141 w 951"/>
                  <a:gd name="T85" fmla="*/ 3 h 530"/>
                  <a:gd name="T86" fmla="*/ 71 w 951"/>
                  <a:gd name="T87" fmla="*/ 2 h 530"/>
                  <a:gd name="T88" fmla="*/ 0 w 951"/>
                  <a:gd name="T89" fmla="*/ 1 h 530"/>
                  <a:gd name="T90" fmla="*/ 2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2" y="0"/>
                    </a:moveTo>
                    <a:lnTo>
                      <a:pt x="71" y="32"/>
                    </a:lnTo>
                    <a:lnTo>
                      <a:pt x="139" y="65"/>
                    </a:lnTo>
                    <a:lnTo>
                      <a:pt x="208" y="98"/>
                    </a:lnTo>
                    <a:lnTo>
                      <a:pt x="274" y="130"/>
                    </a:lnTo>
                    <a:lnTo>
                      <a:pt x="339" y="163"/>
                    </a:lnTo>
                    <a:lnTo>
                      <a:pt x="403" y="195"/>
                    </a:lnTo>
                    <a:lnTo>
                      <a:pt x="465" y="226"/>
                    </a:lnTo>
                    <a:lnTo>
                      <a:pt x="523" y="257"/>
                    </a:lnTo>
                    <a:lnTo>
                      <a:pt x="580" y="286"/>
                    </a:lnTo>
                    <a:lnTo>
                      <a:pt x="633" y="315"/>
                    </a:lnTo>
                    <a:lnTo>
                      <a:pt x="683" y="342"/>
                    </a:lnTo>
                    <a:lnTo>
                      <a:pt x="728" y="369"/>
                    </a:lnTo>
                    <a:lnTo>
                      <a:pt x="770" y="393"/>
                    </a:lnTo>
                    <a:lnTo>
                      <a:pt x="809" y="416"/>
                    </a:lnTo>
                    <a:lnTo>
                      <a:pt x="844" y="438"/>
                    </a:lnTo>
                    <a:lnTo>
                      <a:pt x="874" y="458"/>
                    </a:lnTo>
                    <a:lnTo>
                      <a:pt x="898" y="474"/>
                    </a:lnTo>
                    <a:lnTo>
                      <a:pt x="919" y="490"/>
                    </a:lnTo>
                    <a:lnTo>
                      <a:pt x="934" y="503"/>
                    </a:lnTo>
                    <a:lnTo>
                      <a:pt x="946" y="514"/>
                    </a:lnTo>
                    <a:lnTo>
                      <a:pt x="951" y="523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6" y="512"/>
                    </a:lnTo>
                    <a:lnTo>
                      <a:pt x="920" y="503"/>
                    </a:lnTo>
                    <a:lnTo>
                      <a:pt x="909" y="490"/>
                    </a:lnTo>
                    <a:lnTo>
                      <a:pt x="892" y="476"/>
                    </a:lnTo>
                    <a:lnTo>
                      <a:pt x="869" y="461"/>
                    </a:lnTo>
                    <a:lnTo>
                      <a:pt x="843" y="441"/>
                    </a:lnTo>
                    <a:lnTo>
                      <a:pt x="811" y="422"/>
                    </a:lnTo>
                    <a:lnTo>
                      <a:pt x="775" y="400"/>
                    </a:lnTo>
                    <a:lnTo>
                      <a:pt x="734" y="375"/>
                    </a:lnTo>
                    <a:lnTo>
                      <a:pt x="688" y="349"/>
                    </a:lnTo>
                    <a:lnTo>
                      <a:pt x="640" y="322"/>
                    </a:lnTo>
                    <a:lnTo>
                      <a:pt x="587" y="293"/>
                    </a:lnTo>
                    <a:lnTo>
                      <a:pt x="532" y="264"/>
                    </a:lnTo>
                    <a:lnTo>
                      <a:pt x="472" y="233"/>
                    </a:lnTo>
                    <a:lnTo>
                      <a:pt x="410" y="201"/>
                    </a:lnTo>
                    <a:lnTo>
                      <a:pt x="345" y="168"/>
                    </a:lnTo>
                    <a:lnTo>
                      <a:pt x="279" y="136"/>
                    </a:lnTo>
                    <a:lnTo>
                      <a:pt x="211" y="101"/>
                    </a:lnTo>
                    <a:lnTo>
                      <a:pt x="141" y="69"/>
                    </a:lnTo>
                    <a:lnTo>
                      <a:pt x="71" y="3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2" name="Freeform 492"/>
              <p:cNvSpPr>
                <a:spLocks/>
              </p:cNvSpPr>
              <p:nvPr/>
            </p:nvSpPr>
            <p:spPr bwMode="auto">
              <a:xfrm>
                <a:off x="1360" y="1380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6 w 927"/>
                  <a:gd name="T3" fmla="*/ 16 h 517"/>
                  <a:gd name="T4" fmla="*/ 920 w 927"/>
                  <a:gd name="T5" fmla="*/ 16 h 517"/>
                  <a:gd name="T6" fmla="*/ 909 w 927"/>
                  <a:gd name="T7" fmla="*/ 16 h 517"/>
                  <a:gd name="T8" fmla="*/ 892 w 927"/>
                  <a:gd name="T9" fmla="*/ 15 h 517"/>
                  <a:gd name="T10" fmla="*/ 869 w 927"/>
                  <a:gd name="T11" fmla="*/ 15 h 517"/>
                  <a:gd name="T12" fmla="*/ 843 w 927"/>
                  <a:gd name="T13" fmla="*/ 14 h 517"/>
                  <a:gd name="T14" fmla="*/ 811 w 927"/>
                  <a:gd name="T15" fmla="*/ 14 h 517"/>
                  <a:gd name="T16" fmla="*/ 775 w 927"/>
                  <a:gd name="T17" fmla="*/ 13 h 517"/>
                  <a:gd name="T18" fmla="*/ 734 w 927"/>
                  <a:gd name="T19" fmla="*/ 12 h 517"/>
                  <a:gd name="T20" fmla="*/ 688 w 927"/>
                  <a:gd name="T21" fmla="*/ 11 h 517"/>
                  <a:gd name="T22" fmla="*/ 640 w 927"/>
                  <a:gd name="T23" fmla="*/ 10 h 517"/>
                  <a:gd name="T24" fmla="*/ 587 w 927"/>
                  <a:gd name="T25" fmla="*/ 10 h 517"/>
                  <a:gd name="T26" fmla="*/ 532 w 927"/>
                  <a:gd name="T27" fmla="*/ 9 h 517"/>
                  <a:gd name="T28" fmla="*/ 472 w 927"/>
                  <a:gd name="T29" fmla="*/ 8 h 517"/>
                  <a:gd name="T30" fmla="*/ 410 w 927"/>
                  <a:gd name="T31" fmla="*/ 7 h 517"/>
                  <a:gd name="T32" fmla="*/ 345 w 927"/>
                  <a:gd name="T33" fmla="*/ 6 h 517"/>
                  <a:gd name="T34" fmla="*/ 279 w 927"/>
                  <a:gd name="T35" fmla="*/ 5 h 517"/>
                  <a:gd name="T36" fmla="*/ 211 w 927"/>
                  <a:gd name="T37" fmla="*/ 4 h 517"/>
                  <a:gd name="T38" fmla="*/ 141 w 927"/>
                  <a:gd name="T39" fmla="*/ 3 h 517"/>
                  <a:gd name="T40" fmla="*/ 71 w 927"/>
                  <a:gd name="T41" fmla="*/ 1 h 517"/>
                  <a:gd name="T42" fmla="*/ 0 w 927"/>
                  <a:gd name="T43" fmla="*/ 0 h 517"/>
                  <a:gd name="T44" fmla="*/ 0 w 927"/>
                  <a:gd name="T45" fmla="*/ 1 h 517"/>
                  <a:gd name="T46" fmla="*/ 69 w 927"/>
                  <a:gd name="T47" fmla="*/ 2 h 517"/>
                  <a:gd name="T48" fmla="*/ 137 w 927"/>
                  <a:gd name="T49" fmla="*/ 3 h 517"/>
                  <a:gd name="T50" fmla="*/ 205 w 927"/>
                  <a:gd name="T51" fmla="*/ 4 h 517"/>
                  <a:gd name="T52" fmla="*/ 271 w 927"/>
                  <a:gd name="T53" fmla="*/ 5 h 517"/>
                  <a:gd name="T54" fmla="*/ 335 w 927"/>
                  <a:gd name="T55" fmla="*/ 6 h 517"/>
                  <a:gd name="T56" fmla="*/ 399 w 927"/>
                  <a:gd name="T57" fmla="*/ 7 h 517"/>
                  <a:gd name="T58" fmla="*/ 458 w 927"/>
                  <a:gd name="T59" fmla="*/ 8 h 517"/>
                  <a:gd name="T60" fmla="*/ 516 w 927"/>
                  <a:gd name="T61" fmla="*/ 9 h 517"/>
                  <a:gd name="T62" fmla="*/ 571 w 927"/>
                  <a:gd name="T63" fmla="*/ 9 h 517"/>
                  <a:gd name="T64" fmla="*/ 622 w 927"/>
                  <a:gd name="T65" fmla="*/ 10 h 517"/>
                  <a:gd name="T66" fmla="*/ 670 w 927"/>
                  <a:gd name="T67" fmla="*/ 11 h 517"/>
                  <a:gd name="T68" fmla="*/ 714 w 927"/>
                  <a:gd name="T69" fmla="*/ 12 h 517"/>
                  <a:gd name="T70" fmla="*/ 753 w 927"/>
                  <a:gd name="T71" fmla="*/ 13 h 517"/>
                  <a:gd name="T72" fmla="*/ 789 w 927"/>
                  <a:gd name="T73" fmla="*/ 13 h 517"/>
                  <a:gd name="T74" fmla="*/ 820 w 927"/>
                  <a:gd name="T75" fmla="*/ 14 h 517"/>
                  <a:gd name="T76" fmla="*/ 845 w 927"/>
                  <a:gd name="T77" fmla="*/ 15 h 517"/>
                  <a:gd name="T78" fmla="*/ 867 w 927"/>
                  <a:gd name="T79" fmla="*/ 15 h 517"/>
                  <a:gd name="T80" fmla="*/ 883 w 927"/>
                  <a:gd name="T81" fmla="*/ 15 h 517"/>
                  <a:gd name="T82" fmla="*/ 895 w 927"/>
                  <a:gd name="T83" fmla="*/ 16 h 517"/>
                  <a:gd name="T84" fmla="*/ 900 w 927"/>
                  <a:gd name="T85" fmla="*/ 16 h 517"/>
                  <a:gd name="T86" fmla="*/ 902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6" y="510"/>
                    </a:lnTo>
                    <a:lnTo>
                      <a:pt x="920" y="501"/>
                    </a:lnTo>
                    <a:lnTo>
                      <a:pt x="909" y="488"/>
                    </a:lnTo>
                    <a:lnTo>
                      <a:pt x="892" y="474"/>
                    </a:lnTo>
                    <a:lnTo>
                      <a:pt x="869" y="459"/>
                    </a:lnTo>
                    <a:lnTo>
                      <a:pt x="843" y="439"/>
                    </a:lnTo>
                    <a:lnTo>
                      <a:pt x="811" y="420"/>
                    </a:lnTo>
                    <a:lnTo>
                      <a:pt x="775" y="398"/>
                    </a:lnTo>
                    <a:lnTo>
                      <a:pt x="734" y="373"/>
                    </a:lnTo>
                    <a:lnTo>
                      <a:pt x="688" y="347"/>
                    </a:lnTo>
                    <a:lnTo>
                      <a:pt x="640" y="320"/>
                    </a:lnTo>
                    <a:lnTo>
                      <a:pt x="587" y="291"/>
                    </a:lnTo>
                    <a:lnTo>
                      <a:pt x="532" y="262"/>
                    </a:lnTo>
                    <a:lnTo>
                      <a:pt x="472" y="231"/>
                    </a:lnTo>
                    <a:lnTo>
                      <a:pt x="410" y="199"/>
                    </a:lnTo>
                    <a:lnTo>
                      <a:pt x="345" y="166"/>
                    </a:lnTo>
                    <a:lnTo>
                      <a:pt x="279" y="134"/>
                    </a:lnTo>
                    <a:lnTo>
                      <a:pt x="211" y="99"/>
                    </a:lnTo>
                    <a:lnTo>
                      <a:pt x="141" y="67"/>
                    </a:lnTo>
                    <a:lnTo>
                      <a:pt x="71" y="3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5" y="99"/>
                    </a:lnTo>
                    <a:lnTo>
                      <a:pt x="271" y="132"/>
                    </a:lnTo>
                    <a:lnTo>
                      <a:pt x="335" y="164"/>
                    </a:lnTo>
                    <a:lnTo>
                      <a:pt x="399" y="195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71" y="286"/>
                    </a:lnTo>
                    <a:lnTo>
                      <a:pt x="622" y="313"/>
                    </a:lnTo>
                    <a:lnTo>
                      <a:pt x="670" y="340"/>
                    </a:lnTo>
                    <a:lnTo>
                      <a:pt x="714" y="365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20" y="430"/>
                    </a:lnTo>
                    <a:lnTo>
                      <a:pt x="845" y="449"/>
                    </a:lnTo>
                    <a:lnTo>
                      <a:pt x="867" y="465"/>
                    </a:lnTo>
                    <a:lnTo>
                      <a:pt x="883" y="478"/>
                    </a:lnTo>
                    <a:lnTo>
                      <a:pt x="895" y="488"/>
                    </a:lnTo>
                    <a:lnTo>
                      <a:pt x="900" y="497"/>
                    </a:lnTo>
                    <a:lnTo>
                      <a:pt x="902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3" name="Freeform 493"/>
              <p:cNvSpPr>
                <a:spLocks/>
              </p:cNvSpPr>
              <p:nvPr/>
            </p:nvSpPr>
            <p:spPr bwMode="auto">
              <a:xfrm>
                <a:off x="1359" y="1381"/>
                <a:ext cx="903" cy="251"/>
              </a:xfrm>
              <a:custGeom>
                <a:avLst/>
                <a:gdLst>
                  <a:gd name="T0" fmla="*/ 1 w 903"/>
                  <a:gd name="T1" fmla="*/ 0 h 504"/>
                  <a:gd name="T2" fmla="*/ 70 w 903"/>
                  <a:gd name="T3" fmla="*/ 1 h 504"/>
                  <a:gd name="T4" fmla="*/ 138 w 903"/>
                  <a:gd name="T5" fmla="*/ 2 h 504"/>
                  <a:gd name="T6" fmla="*/ 206 w 903"/>
                  <a:gd name="T7" fmla="*/ 3 h 504"/>
                  <a:gd name="T8" fmla="*/ 272 w 903"/>
                  <a:gd name="T9" fmla="*/ 4 h 504"/>
                  <a:gd name="T10" fmla="*/ 336 w 903"/>
                  <a:gd name="T11" fmla="*/ 5 h 504"/>
                  <a:gd name="T12" fmla="*/ 400 w 903"/>
                  <a:gd name="T13" fmla="*/ 6 h 504"/>
                  <a:gd name="T14" fmla="*/ 459 w 903"/>
                  <a:gd name="T15" fmla="*/ 7 h 504"/>
                  <a:gd name="T16" fmla="*/ 517 w 903"/>
                  <a:gd name="T17" fmla="*/ 7 h 504"/>
                  <a:gd name="T18" fmla="*/ 572 w 903"/>
                  <a:gd name="T19" fmla="*/ 8 h 504"/>
                  <a:gd name="T20" fmla="*/ 623 w 903"/>
                  <a:gd name="T21" fmla="*/ 9 h 504"/>
                  <a:gd name="T22" fmla="*/ 671 w 903"/>
                  <a:gd name="T23" fmla="*/ 10 h 504"/>
                  <a:gd name="T24" fmla="*/ 715 w 903"/>
                  <a:gd name="T25" fmla="*/ 11 h 504"/>
                  <a:gd name="T26" fmla="*/ 754 w 903"/>
                  <a:gd name="T27" fmla="*/ 12 h 504"/>
                  <a:gd name="T28" fmla="*/ 790 w 903"/>
                  <a:gd name="T29" fmla="*/ 12 h 504"/>
                  <a:gd name="T30" fmla="*/ 821 w 903"/>
                  <a:gd name="T31" fmla="*/ 13 h 504"/>
                  <a:gd name="T32" fmla="*/ 846 w 903"/>
                  <a:gd name="T33" fmla="*/ 13 h 504"/>
                  <a:gd name="T34" fmla="*/ 868 w 903"/>
                  <a:gd name="T35" fmla="*/ 14 h 504"/>
                  <a:gd name="T36" fmla="*/ 884 w 903"/>
                  <a:gd name="T37" fmla="*/ 14 h 504"/>
                  <a:gd name="T38" fmla="*/ 896 w 903"/>
                  <a:gd name="T39" fmla="*/ 15 h 504"/>
                  <a:gd name="T40" fmla="*/ 901 w 903"/>
                  <a:gd name="T41" fmla="*/ 15 h 504"/>
                  <a:gd name="T42" fmla="*/ 903 w 903"/>
                  <a:gd name="T43" fmla="*/ 15 h 504"/>
                  <a:gd name="T44" fmla="*/ 876 w 903"/>
                  <a:gd name="T45" fmla="*/ 15 h 504"/>
                  <a:gd name="T46" fmla="*/ 875 w 903"/>
                  <a:gd name="T47" fmla="*/ 15 h 504"/>
                  <a:gd name="T48" fmla="*/ 869 w 903"/>
                  <a:gd name="T49" fmla="*/ 14 h 504"/>
                  <a:gd name="T50" fmla="*/ 858 w 903"/>
                  <a:gd name="T51" fmla="*/ 14 h 504"/>
                  <a:gd name="T52" fmla="*/ 842 w 903"/>
                  <a:gd name="T53" fmla="*/ 14 h 504"/>
                  <a:gd name="T54" fmla="*/ 821 w 903"/>
                  <a:gd name="T55" fmla="*/ 13 h 504"/>
                  <a:gd name="T56" fmla="*/ 795 w 903"/>
                  <a:gd name="T57" fmla="*/ 13 h 504"/>
                  <a:gd name="T58" fmla="*/ 766 w 903"/>
                  <a:gd name="T59" fmla="*/ 12 h 504"/>
                  <a:gd name="T60" fmla="*/ 732 w 903"/>
                  <a:gd name="T61" fmla="*/ 11 h 504"/>
                  <a:gd name="T62" fmla="*/ 694 w 903"/>
                  <a:gd name="T63" fmla="*/ 11 h 504"/>
                  <a:gd name="T64" fmla="*/ 650 w 903"/>
                  <a:gd name="T65" fmla="*/ 10 h 504"/>
                  <a:gd name="T66" fmla="*/ 605 w 903"/>
                  <a:gd name="T67" fmla="*/ 9 h 504"/>
                  <a:gd name="T68" fmla="*/ 554 w 903"/>
                  <a:gd name="T69" fmla="*/ 8 h 504"/>
                  <a:gd name="T70" fmla="*/ 501 w 903"/>
                  <a:gd name="T71" fmla="*/ 7 h 504"/>
                  <a:gd name="T72" fmla="*/ 445 w 903"/>
                  <a:gd name="T73" fmla="*/ 6 h 504"/>
                  <a:gd name="T74" fmla="*/ 387 w 903"/>
                  <a:gd name="T75" fmla="*/ 5 h 504"/>
                  <a:gd name="T76" fmla="*/ 326 w 903"/>
                  <a:gd name="T77" fmla="*/ 5 h 504"/>
                  <a:gd name="T78" fmla="*/ 264 w 903"/>
                  <a:gd name="T79" fmla="*/ 4 h 504"/>
                  <a:gd name="T80" fmla="*/ 199 w 903"/>
                  <a:gd name="T81" fmla="*/ 3 h 504"/>
                  <a:gd name="T82" fmla="*/ 134 w 903"/>
                  <a:gd name="T83" fmla="*/ 2 h 504"/>
                  <a:gd name="T84" fmla="*/ 68 w 903"/>
                  <a:gd name="T85" fmla="*/ 1 h 504"/>
                  <a:gd name="T86" fmla="*/ 0 w 903"/>
                  <a:gd name="T87" fmla="*/ 0 h 504"/>
                  <a:gd name="T88" fmla="*/ 1 w 903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4">
                    <a:moveTo>
                      <a:pt x="1" y="0"/>
                    </a:moveTo>
                    <a:lnTo>
                      <a:pt x="70" y="33"/>
                    </a:lnTo>
                    <a:lnTo>
                      <a:pt x="138" y="66"/>
                    </a:lnTo>
                    <a:lnTo>
                      <a:pt x="206" y="98"/>
                    </a:lnTo>
                    <a:lnTo>
                      <a:pt x="272" y="131"/>
                    </a:lnTo>
                    <a:lnTo>
                      <a:pt x="336" y="163"/>
                    </a:lnTo>
                    <a:lnTo>
                      <a:pt x="400" y="194"/>
                    </a:lnTo>
                    <a:lnTo>
                      <a:pt x="459" y="225"/>
                    </a:lnTo>
                    <a:lnTo>
                      <a:pt x="517" y="256"/>
                    </a:lnTo>
                    <a:lnTo>
                      <a:pt x="572" y="285"/>
                    </a:lnTo>
                    <a:lnTo>
                      <a:pt x="623" y="312"/>
                    </a:lnTo>
                    <a:lnTo>
                      <a:pt x="671" y="339"/>
                    </a:lnTo>
                    <a:lnTo>
                      <a:pt x="715" y="364"/>
                    </a:lnTo>
                    <a:lnTo>
                      <a:pt x="754" y="388"/>
                    </a:lnTo>
                    <a:lnTo>
                      <a:pt x="790" y="410"/>
                    </a:lnTo>
                    <a:lnTo>
                      <a:pt x="821" y="429"/>
                    </a:lnTo>
                    <a:lnTo>
                      <a:pt x="846" y="448"/>
                    </a:lnTo>
                    <a:lnTo>
                      <a:pt x="868" y="464"/>
                    </a:lnTo>
                    <a:lnTo>
                      <a:pt x="884" y="477"/>
                    </a:lnTo>
                    <a:lnTo>
                      <a:pt x="896" y="487"/>
                    </a:lnTo>
                    <a:lnTo>
                      <a:pt x="901" y="496"/>
                    </a:lnTo>
                    <a:lnTo>
                      <a:pt x="903" y="504"/>
                    </a:lnTo>
                    <a:lnTo>
                      <a:pt x="876" y="491"/>
                    </a:lnTo>
                    <a:lnTo>
                      <a:pt x="875" y="484"/>
                    </a:lnTo>
                    <a:lnTo>
                      <a:pt x="869" y="477"/>
                    </a:lnTo>
                    <a:lnTo>
                      <a:pt x="858" y="466"/>
                    </a:lnTo>
                    <a:lnTo>
                      <a:pt x="842" y="451"/>
                    </a:lnTo>
                    <a:lnTo>
                      <a:pt x="821" y="437"/>
                    </a:lnTo>
                    <a:lnTo>
                      <a:pt x="795" y="419"/>
                    </a:lnTo>
                    <a:lnTo>
                      <a:pt x="766" y="400"/>
                    </a:lnTo>
                    <a:lnTo>
                      <a:pt x="732" y="379"/>
                    </a:lnTo>
                    <a:lnTo>
                      <a:pt x="694" y="355"/>
                    </a:lnTo>
                    <a:lnTo>
                      <a:pt x="650" y="332"/>
                    </a:lnTo>
                    <a:lnTo>
                      <a:pt x="605" y="306"/>
                    </a:lnTo>
                    <a:lnTo>
                      <a:pt x="554" y="279"/>
                    </a:lnTo>
                    <a:lnTo>
                      <a:pt x="501" y="250"/>
                    </a:lnTo>
                    <a:lnTo>
                      <a:pt x="445" y="221"/>
                    </a:lnTo>
                    <a:lnTo>
                      <a:pt x="387" y="190"/>
                    </a:lnTo>
                    <a:lnTo>
                      <a:pt x="326" y="160"/>
                    </a:lnTo>
                    <a:lnTo>
                      <a:pt x="264" y="129"/>
                    </a:lnTo>
                    <a:lnTo>
                      <a:pt x="199" y="96"/>
                    </a:lnTo>
                    <a:lnTo>
                      <a:pt x="134" y="66"/>
                    </a:lnTo>
                    <a:lnTo>
                      <a:pt x="68" y="3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4" name="Freeform 494"/>
              <p:cNvSpPr>
                <a:spLocks/>
              </p:cNvSpPr>
              <p:nvPr/>
            </p:nvSpPr>
            <p:spPr bwMode="auto">
              <a:xfrm>
                <a:off x="1359" y="1382"/>
                <a:ext cx="876" cy="244"/>
              </a:xfrm>
              <a:custGeom>
                <a:avLst/>
                <a:gdLst>
                  <a:gd name="T0" fmla="*/ 876 w 876"/>
                  <a:gd name="T1" fmla="*/ 15 h 489"/>
                  <a:gd name="T2" fmla="*/ 875 w 876"/>
                  <a:gd name="T3" fmla="*/ 15 h 489"/>
                  <a:gd name="T4" fmla="*/ 869 w 876"/>
                  <a:gd name="T5" fmla="*/ 14 h 489"/>
                  <a:gd name="T6" fmla="*/ 858 w 876"/>
                  <a:gd name="T7" fmla="*/ 14 h 489"/>
                  <a:gd name="T8" fmla="*/ 842 w 876"/>
                  <a:gd name="T9" fmla="*/ 14 h 489"/>
                  <a:gd name="T10" fmla="*/ 821 w 876"/>
                  <a:gd name="T11" fmla="*/ 13 h 489"/>
                  <a:gd name="T12" fmla="*/ 795 w 876"/>
                  <a:gd name="T13" fmla="*/ 13 h 489"/>
                  <a:gd name="T14" fmla="*/ 766 w 876"/>
                  <a:gd name="T15" fmla="*/ 12 h 489"/>
                  <a:gd name="T16" fmla="*/ 732 w 876"/>
                  <a:gd name="T17" fmla="*/ 11 h 489"/>
                  <a:gd name="T18" fmla="*/ 694 w 876"/>
                  <a:gd name="T19" fmla="*/ 11 h 489"/>
                  <a:gd name="T20" fmla="*/ 650 w 876"/>
                  <a:gd name="T21" fmla="*/ 10 h 489"/>
                  <a:gd name="T22" fmla="*/ 605 w 876"/>
                  <a:gd name="T23" fmla="*/ 9 h 489"/>
                  <a:gd name="T24" fmla="*/ 554 w 876"/>
                  <a:gd name="T25" fmla="*/ 8 h 489"/>
                  <a:gd name="T26" fmla="*/ 501 w 876"/>
                  <a:gd name="T27" fmla="*/ 7 h 489"/>
                  <a:gd name="T28" fmla="*/ 445 w 876"/>
                  <a:gd name="T29" fmla="*/ 6 h 489"/>
                  <a:gd name="T30" fmla="*/ 387 w 876"/>
                  <a:gd name="T31" fmla="*/ 5 h 489"/>
                  <a:gd name="T32" fmla="*/ 326 w 876"/>
                  <a:gd name="T33" fmla="*/ 4 h 489"/>
                  <a:gd name="T34" fmla="*/ 264 w 876"/>
                  <a:gd name="T35" fmla="*/ 3 h 489"/>
                  <a:gd name="T36" fmla="*/ 199 w 876"/>
                  <a:gd name="T37" fmla="*/ 2 h 489"/>
                  <a:gd name="T38" fmla="*/ 134 w 876"/>
                  <a:gd name="T39" fmla="*/ 2 h 489"/>
                  <a:gd name="T40" fmla="*/ 68 w 876"/>
                  <a:gd name="T41" fmla="*/ 0 h 489"/>
                  <a:gd name="T42" fmla="*/ 0 w 876"/>
                  <a:gd name="T43" fmla="*/ 0 h 489"/>
                  <a:gd name="T44" fmla="*/ 0 w 876"/>
                  <a:gd name="T45" fmla="*/ 0 h 489"/>
                  <a:gd name="T46" fmla="*/ 65 w 876"/>
                  <a:gd name="T47" fmla="*/ 1 h 489"/>
                  <a:gd name="T48" fmla="*/ 128 w 876"/>
                  <a:gd name="T49" fmla="*/ 2 h 489"/>
                  <a:gd name="T50" fmla="*/ 192 w 876"/>
                  <a:gd name="T51" fmla="*/ 2 h 489"/>
                  <a:gd name="T52" fmla="*/ 254 w 876"/>
                  <a:gd name="T53" fmla="*/ 3 h 489"/>
                  <a:gd name="T54" fmla="*/ 315 w 876"/>
                  <a:gd name="T55" fmla="*/ 4 h 489"/>
                  <a:gd name="T56" fmla="*/ 374 w 876"/>
                  <a:gd name="T57" fmla="*/ 5 h 489"/>
                  <a:gd name="T58" fmla="*/ 431 w 876"/>
                  <a:gd name="T59" fmla="*/ 6 h 489"/>
                  <a:gd name="T60" fmla="*/ 484 w 876"/>
                  <a:gd name="T61" fmla="*/ 7 h 489"/>
                  <a:gd name="T62" fmla="*/ 537 w 876"/>
                  <a:gd name="T63" fmla="*/ 8 h 489"/>
                  <a:gd name="T64" fmla="*/ 585 w 876"/>
                  <a:gd name="T65" fmla="*/ 9 h 489"/>
                  <a:gd name="T66" fmla="*/ 629 w 876"/>
                  <a:gd name="T67" fmla="*/ 10 h 489"/>
                  <a:gd name="T68" fmla="*/ 671 w 876"/>
                  <a:gd name="T69" fmla="*/ 10 h 489"/>
                  <a:gd name="T70" fmla="*/ 708 w 876"/>
                  <a:gd name="T71" fmla="*/ 11 h 489"/>
                  <a:gd name="T72" fmla="*/ 742 w 876"/>
                  <a:gd name="T73" fmla="*/ 12 h 489"/>
                  <a:gd name="T74" fmla="*/ 770 w 876"/>
                  <a:gd name="T75" fmla="*/ 12 h 489"/>
                  <a:gd name="T76" fmla="*/ 794 w 876"/>
                  <a:gd name="T77" fmla="*/ 13 h 489"/>
                  <a:gd name="T78" fmla="*/ 815 w 876"/>
                  <a:gd name="T79" fmla="*/ 13 h 489"/>
                  <a:gd name="T80" fmla="*/ 831 w 876"/>
                  <a:gd name="T81" fmla="*/ 14 h 489"/>
                  <a:gd name="T82" fmla="*/ 841 w 876"/>
                  <a:gd name="T83" fmla="*/ 14 h 489"/>
                  <a:gd name="T84" fmla="*/ 846 w 876"/>
                  <a:gd name="T85" fmla="*/ 14 h 489"/>
                  <a:gd name="T86" fmla="*/ 848 w 876"/>
                  <a:gd name="T87" fmla="*/ 14 h 489"/>
                  <a:gd name="T88" fmla="*/ 876 w 876"/>
                  <a:gd name="T89" fmla="*/ 15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6" h="489">
                    <a:moveTo>
                      <a:pt x="876" y="489"/>
                    </a:moveTo>
                    <a:lnTo>
                      <a:pt x="875" y="482"/>
                    </a:lnTo>
                    <a:lnTo>
                      <a:pt x="869" y="475"/>
                    </a:lnTo>
                    <a:lnTo>
                      <a:pt x="858" y="464"/>
                    </a:lnTo>
                    <a:lnTo>
                      <a:pt x="842" y="449"/>
                    </a:lnTo>
                    <a:lnTo>
                      <a:pt x="821" y="435"/>
                    </a:lnTo>
                    <a:lnTo>
                      <a:pt x="795" y="417"/>
                    </a:lnTo>
                    <a:lnTo>
                      <a:pt x="766" y="398"/>
                    </a:lnTo>
                    <a:lnTo>
                      <a:pt x="732" y="377"/>
                    </a:lnTo>
                    <a:lnTo>
                      <a:pt x="694" y="353"/>
                    </a:lnTo>
                    <a:lnTo>
                      <a:pt x="650" y="330"/>
                    </a:lnTo>
                    <a:lnTo>
                      <a:pt x="605" y="304"/>
                    </a:lnTo>
                    <a:lnTo>
                      <a:pt x="554" y="277"/>
                    </a:lnTo>
                    <a:lnTo>
                      <a:pt x="501" y="248"/>
                    </a:lnTo>
                    <a:lnTo>
                      <a:pt x="445" y="219"/>
                    </a:lnTo>
                    <a:lnTo>
                      <a:pt x="387" y="188"/>
                    </a:lnTo>
                    <a:lnTo>
                      <a:pt x="326" y="158"/>
                    </a:lnTo>
                    <a:lnTo>
                      <a:pt x="264" y="127"/>
                    </a:lnTo>
                    <a:lnTo>
                      <a:pt x="199" y="94"/>
                    </a:lnTo>
                    <a:lnTo>
                      <a:pt x="134" y="64"/>
                    </a:lnTo>
                    <a:lnTo>
                      <a:pt x="68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3"/>
                    </a:lnTo>
                    <a:lnTo>
                      <a:pt x="128" y="64"/>
                    </a:lnTo>
                    <a:lnTo>
                      <a:pt x="192" y="94"/>
                    </a:lnTo>
                    <a:lnTo>
                      <a:pt x="254" y="125"/>
                    </a:lnTo>
                    <a:lnTo>
                      <a:pt x="315" y="156"/>
                    </a:lnTo>
                    <a:lnTo>
                      <a:pt x="374" y="185"/>
                    </a:lnTo>
                    <a:lnTo>
                      <a:pt x="431" y="214"/>
                    </a:lnTo>
                    <a:lnTo>
                      <a:pt x="484" y="243"/>
                    </a:lnTo>
                    <a:lnTo>
                      <a:pt x="537" y="270"/>
                    </a:lnTo>
                    <a:lnTo>
                      <a:pt x="585" y="295"/>
                    </a:lnTo>
                    <a:lnTo>
                      <a:pt x="629" y="321"/>
                    </a:lnTo>
                    <a:lnTo>
                      <a:pt x="671" y="344"/>
                    </a:lnTo>
                    <a:lnTo>
                      <a:pt x="708" y="368"/>
                    </a:lnTo>
                    <a:lnTo>
                      <a:pt x="742" y="388"/>
                    </a:lnTo>
                    <a:lnTo>
                      <a:pt x="770" y="406"/>
                    </a:lnTo>
                    <a:lnTo>
                      <a:pt x="794" y="422"/>
                    </a:lnTo>
                    <a:lnTo>
                      <a:pt x="815" y="438"/>
                    </a:lnTo>
                    <a:lnTo>
                      <a:pt x="831" y="451"/>
                    </a:lnTo>
                    <a:lnTo>
                      <a:pt x="841" y="462"/>
                    </a:lnTo>
                    <a:lnTo>
                      <a:pt x="846" y="469"/>
                    </a:lnTo>
                    <a:lnTo>
                      <a:pt x="848" y="476"/>
                    </a:lnTo>
                    <a:lnTo>
                      <a:pt x="876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5" name="Freeform 495"/>
              <p:cNvSpPr>
                <a:spLocks/>
              </p:cNvSpPr>
              <p:nvPr/>
            </p:nvSpPr>
            <p:spPr bwMode="auto">
              <a:xfrm>
                <a:off x="1357" y="1383"/>
                <a:ext cx="850" cy="237"/>
              </a:xfrm>
              <a:custGeom>
                <a:avLst/>
                <a:gdLst>
                  <a:gd name="T0" fmla="*/ 2 w 850"/>
                  <a:gd name="T1" fmla="*/ 0 h 474"/>
                  <a:gd name="T2" fmla="*/ 67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9 w 850"/>
                  <a:gd name="T19" fmla="*/ 9 h 474"/>
                  <a:gd name="T20" fmla="*/ 587 w 850"/>
                  <a:gd name="T21" fmla="*/ 10 h 474"/>
                  <a:gd name="T22" fmla="*/ 631 w 850"/>
                  <a:gd name="T23" fmla="*/ 10 h 474"/>
                  <a:gd name="T24" fmla="*/ 673 w 850"/>
                  <a:gd name="T25" fmla="*/ 11 h 474"/>
                  <a:gd name="T26" fmla="*/ 710 w 850"/>
                  <a:gd name="T27" fmla="*/ 12 h 474"/>
                  <a:gd name="T28" fmla="*/ 744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7 w 850"/>
                  <a:gd name="T35" fmla="*/ 14 h 474"/>
                  <a:gd name="T36" fmla="*/ 833 w 850"/>
                  <a:gd name="T37" fmla="*/ 15 h 474"/>
                  <a:gd name="T38" fmla="*/ 843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9 w 850"/>
                  <a:gd name="T47" fmla="*/ 15 h 474"/>
                  <a:gd name="T48" fmla="*/ 813 w 850"/>
                  <a:gd name="T49" fmla="*/ 14 h 474"/>
                  <a:gd name="T50" fmla="*/ 802 w 850"/>
                  <a:gd name="T51" fmla="*/ 14 h 474"/>
                  <a:gd name="T52" fmla="*/ 785 w 850"/>
                  <a:gd name="T53" fmla="*/ 14 h 474"/>
                  <a:gd name="T54" fmla="*/ 764 w 850"/>
                  <a:gd name="T55" fmla="*/ 13 h 474"/>
                  <a:gd name="T56" fmla="*/ 737 w 850"/>
                  <a:gd name="T57" fmla="*/ 13 h 474"/>
                  <a:gd name="T58" fmla="*/ 706 w 850"/>
                  <a:gd name="T59" fmla="*/ 12 h 474"/>
                  <a:gd name="T60" fmla="*/ 670 w 850"/>
                  <a:gd name="T61" fmla="*/ 11 h 474"/>
                  <a:gd name="T62" fmla="*/ 631 w 850"/>
                  <a:gd name="T63" fmla="*/ 11 h 474"/>
                  <a:gd name="T64" fmla="*/ 588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6 w 850"/>
                  <a:gd name="T71" fmla="*/ 7 h 474"/>
                  <a:gd name="T72" fmla="*/ 379 w 850"/>
                  <a:gd name="T73" fmla="*/ 6 h 474"/>
                  <a:gd name="T74" fmla="*/ 320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2 w 850"/>
                  <a:gd name="T81" fmla="*/ 3 h 474"/>
                  <a:gd name="T82" fmla="*/ 67 w 850"/>
                  <a:gd name="T83" fmla="*/ 2 h 474"/>
                  <a:gd name="T84" fmla="*/ 0 w 850"/>
                  <a:gd name="T85" fmla="*/ 1 h 474"/>
                  <a:gd name="T86" fmla="*/ 2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2" y="0"/>
                    </a:moveTo>
                    <a:lnTo>
                      <a:pt x="67" y="31"/>
                    </a:lnTo>
                    <a:lnTo>
                      <a:pt x="130" y="62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4"/>
                    </a:lnTo>
                    <a:lnTo>
                      <a:pt x="376" y="183"/>
                    </a:lnTo>
                    <a:lnTo>
                      <a:pt x="433" y="212"/>
                    </a:lnTo>
                    <a:lnTo>
                      <a:pt x="486" y="241"/>
                    </a:lnTo>
                    <a:lnTo>
                      <a:pt x="539" y="268"/>
                    </a:lnTo>
                    <a:lnTo>
                      <a:pt x="587" y="293"/>
                    </a:lnTo>
                    <a:lnTo>
                      <a:pt x="631" y="319"/>
                    </a:lnTo>
                    <a:lnTo>
                      <a:pt x="673" y="342"/>
                    </a:lnTo>
                    <a:lnTo>
                      <a:pt x="710" y="366"/>
                    </a:lnTo>
                    <a:lnTo>
                      <a:pt x="744" y="386"/>
                    </a:lnTo>
                    <a:lnTo>
                      <a:pt x="772" y="404"/>
                    </a:lnTo>
                    <a:lnTo>
                      <a:pt x="796" y="420"/>
                    </a:lnTo>
                    <a:lnTo>
                      <a:pt x="817" y="436"/>
                    </a:lnTo>
                    <a:lnTo>
                      <a:pt x="833" y="449"/>
                    </a:lnTo>
                    <a:lnTo>
                      <a:pt x="843" y="460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60"/>
                    </a:lnTo>
                    <a:lnTo>
                      <a:pt x="819" y="454"/>
                    </a:lnTo>
                    <a:lnTo>
                      <a:pt x="813" y="445"/>
                    </a:lnTo>
                    <a:lnTo>
                      <a:pt x="802" y="434"/>
                    </a:lnTo>
                    <a:lnTo>
                      <a:pt x="785" y="420"/>
                    </a:lnTo>
                    <a:lnTo>
                      <a:pt x="764" y="406"/>
                    </a:lnTo>
                    <a:lnTo>
                      <a:pt x="737" y="387"/>
                    </a:lnTo>
                    <a:lnTo>
                      <a:pt x="706" y="368"/>
                    </a:lnTo>
                    <a:lnTo>
                      <a:pt x="670" y="346"/>
                    </a:lnTo>
                    <a:lnTo>
                      <a:pt x="631" y="324"/>
                    </a:lnTo>
                    <a:lnTo>
                      <a:pt x="588" y="299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6" y="217"/>
                    </a:lnTo>
                    <a:lnTo>
                      <a:pt x="379" y="188"/>
                    </a:lnTo>
                    <a:lnTo>
                      <a:pt x="320" y="158"/>
                    </a:lnTo>
                    <a:lnTo>
                      <a:pt x="259" y="127"/>
                    </a:lnTo>
                    <a:lnTo>
                      <a:pt x="195" y="96"/>
                    </a:lnTo>
                    <a:lnTo>
                      <a:pt x="132" y="65"/>
                    </a:lnTo>
                    <a:lnTo>
                      <a:pt x="67" y="3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6" name="Freeform 496"/>
              <p:cNvSpPr>
                <a:spLocks/>
              </p:cNvSpPr>
              <p:nvPr/>
            </p:nvSpPr>
            <p:spPr bwMode="auto">
              <a:xfrm>
                <a:off x="1357" y="1384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9 w 820"/>
                  <a:gd name="T3" fmla="*/ 15 h 456"/>
                  <a:gd name="T4" fmla="*/ 813 w 820"/>
                  <a:gd name="T5" fmla="*/ 14 h 456"/>
                  <a:gd name="T6" fmla="*/ 802 w 820"/>
                  <a:gd name="T7" fmla="*/ 14 h 456"/>
                  <a:gd name="T8" fmla="*/ 785 w 820"/>
                  <a:gd name="T9" fmla="*/ 13 h 456"/>
                  <a:gd name="T10" fmla="*/ 764 w 820"/>
                  <a:gd name="T11" fmla="*/ 13 h 456"/>
                  <a:gd name="T12" fmla="*/ 737 w 820"/>
                  <a:gd name="T13" fmla="*/ 12 h 456"/>
                  <a:gd name="T14" fmla="*/ 706 w 820"/>
                  <a:gd name="T15" fmla="*/ 12 h 456"/>
                  <a:gd name="T16" fmla="*/ 670 w 820"/>
                  <a:gd name="T17" fmla="*/ 11 h 456"/>
                  <a:gd name="T18" fmla="*/ 631 w 820"/>
                  <a:gd name="T19" fmla="*/ 10 h 456"/>
                  <a:gd name="T20" fmla="*/ 588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6 w 820"/>
                  <a:gd name="T27" fmla="*/ 7 h 456"/>
                  <a:gd name="T28" fmla="*/ 379 w 820"/>
                  <a:gd name="T29" fmla="*/ 6 h 456"/>
                  <a:gd name="T30" fmla="*/ 320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2 w 820"/>
                  <a:gd name="T37" fmla="*/ 2 h 456"/>
                  <a:gd name="T38" fmla="*/ 67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4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9 w 820"/>
                  <a:gd name="T51" fmla="*/ 4 h 456"/>
                  <a:gd name="T52" fmla="*/ 307 w 820"/>
                  <a:gd name="T53" fmla="*/ 5 h 456"/>
                  <a:gd name="T54" fmla="*/ 365 w 820"/>
                  <a:gd name="T55" fmla="*/ 6 h 456"/>
                  <a:gd name="T56" fmla="*/ 419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6 w 820"/>
                  <a:gd name="T63" fmla="*/ 9 h 456"/>
                  <a:gd name="T64" fmla="*/ 607 w 820"/>
                  <a:gd name="T65" fmla="*/ 10 h 456"/>
                  <a:gd name="T66" fmla="*/ 645 w 820"/>
                  <a:gd name="T67" fmla="*/ 11 h 456"/>
                  <a:gd name="T68" fmla="*/ 679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5 w 820"/>
                  <a:gd name="T75" fmla="*/ 13 h 456"/>
                  <a:gd name="T76" fmla="*/ 771 w 820"/>
                  <a:gd name="T77" fmla="*/ 13 h 456"/>
                  <a:gd name="T78" fmla="*/ 782 w 820"/>
                  <a:gd name="T79" fmla="*/ 14 h 456"/>
                  <a:gd name="T80" fmla="*/ 788 w 820"/>
                  <a:gd name="T81" fmla="*/ 14 h 456"/>
                  <a:gd name="T82" fmla="*/ 789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9" y="450"/>
                    </a:lnTo>
                    <a:lnTo>
                      <a:pt x="813" y="441"/>
                    </a:lnTo>
                    <a:lnTo>
                      <a:pt x="802" y="430"/>
                    </a:lnTo>
                    <a:lnTo>
                      <a:pt x="785" y="416"/>
                    </a:lnTo>
                    <a:lnTo>
                      <a:pt x="764" y="402"/>
                    </a:lnTo>
                    <a:lnTo>
                      <a:pt x="737" y="383"/>
                    </a:lnTo>
                    <a:lnTo>
                      <a:pt x="706" y="364"/>
                    </a:lnTo>
                    <a:lnTo>
                      <a:pt x="670" y="342"/>
                    </a:lnTo>
                    <a:lnTo>
                      <a:pt x="631" y="320"/>
                    </a:lnTo>
                    <a:lnTo>
                      <a:pt x="588" y="295"/>
                    </a:lnTo>
                    <a:lnTo>
                      <a:pt x="540" y="269"/>
                    </a:lnTo>
                    <a:lnTo>
                      <a:pt x="489" y="240"/>
                    </a:lnTo>
                    <a:lnTo>
                      <a:pt x="436" y="213"/>
                    </a:lnTo>
                    <a:lnTo>
                      <a:pt x="379" y="184"/>
                    </a:lnTo>
                    <a:lnTo>
                      <a:pt x="320" y="154"/>
                    </a:lnTo>
                    <a:lnTo>
                      <a:pt x="259" y="123"/>
                    </a:lnTo>
                    <a:lnTo>
                      <a:pt x="195" y="92"/>
                    </a:lnTo>
                    <a:lnTo>
                      <a:pt x="132" y="61"/>
                    </a:lnTo>
                    <a:lnTo>
                      <a:pt x="67" y="3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4" y="30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9" y="121"/>
                    </a:lnTo>
                    <a:lnTo>
                      <a:pt x="307" y="150"/>
                    </a:lnTo>
                    <a:lnTo>
                      <a:pt x="365" y="179"/>
                    </a:lnTo>
                    <a:lnTo>
                      <a:pt x="419" y="208"/>
                    </a:lnTo>
                    <a:lnTo>
                      <a:pt x="471" y="235"/>
                    </a:lnTo>
                    <a:lnTo>
                      <a:pt x="519" y="260"/>
                    </a:lnTo>
                    <a:lnTo>
                      <a:pt x="566" y="286"/>
                    </a:lnTo>
                    <a:lnTo>
                      <a:pt x="607" y="309"/>
                    </a:lnTo>
                    <a:lnTo>
                      <a:pt x="645" y="333"/>
                    </a:lnTo>
                    <a:lnTo>
                      <a:pt x="679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5" y="403"/>
                    </a:lnTo>
                    <a:lnTo>
                      <a:pt x="771" y="416"/>
                    </a:lnTo>
                    <a:lnTo>
                      <a:pt x="782" y="427"/>
                    </a:lnTo>
                    <a:lnTo>
                      <a:pt x="788" y="436"/>
                    </a:lnTo>
                    <a:lnTo>
                      <a:pt x="789" y="441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7" name="Freeform 497"/>
              <p:cNvSpPr>
                <a:spLocks/>
              </p:cNvSpPr>
              <p:nvPr/>
            </p:nvSpPr>
            <p:spPr bwMode="auto">
              <a:xfrm>
                <a:off x="1356" y="1385"/>
                <a:ext cx="790" cy="220"/>
              </a:xfrm>
              <a:custGeom>
                <a:avLst/>
                <a:gdLst>
                  <a:gd name="T0" fmla="*/ 1 w 790"/>
                  <a:gd name="T1" fmla="*/ 0 h 440"/>
                  <a:gd name="T2" fmla="*/ 65 w 790"/>
                  <a:gd name="T3" fmla="*/ 1 h 440"/>
                  <a:gd name="T4" fmla="*/ 127 w 790"/>
                  <a:gd name="T5" fmla="*/ 2 h 440"/>
                  <a:gd name="T6" fmla="*/ 189 w 790"/>
                  <a:gd name="T7" fmla="*/ 3 h 440"/>
                  <a:gd name="T8" fmla="*/ 250 w 790"/>
                  <a:gd name="T9" fmla="*/ 4 h 440"/>
                  <a:gd name="T10" fmla="*/ 308 w 790"/>
                  <a:gd name="T11" fmla="*/ 5 h 440"/>
                  <a:gd name="T12" fmla="*/ 366 w 790"/>
                  <a:gd name="T13" fmla="*/ 6 h 440"/>
                  <a:gd name="T14" fmla="*/ 420 w 790"/>
                  <a:gd name="T15" fmla="*/ 7 h 440"/>
                  <a:gd name="T16" fmla="*/ 472 w 790"/>
                  <a:gd name="T17" fmla="*/ 8 h 440"/>
                  <a:gd name="T18" fmla="*/ 520 w 790"/>
                  <a:gd name="T19" fmla="*/ 9 h 440"/>
                  <a:gd name="T20" fmla="*/ 567 w 790"/>
                  <a:gd name="T21" fmla="*/ 9 h 440"/>
                  <a:gd name="T22" fmla="*/ 608 w 790"/>
                  <a:gd name="T23" fmla="*/ 10 h 440"/>
                  <a:gd name="T24" fmla="*/ 646 w 790"/>
                  <a:gd name="T25" fmla="*/ 11 h 440"/>
                  <a:gd name="T26" fmla="*/ 680 w 790"/>
                  <a:gd name="T27" fmla="*/ 11 h 440"/>
                  <a:gd name="T28" fmla="*/ 709 w 790"/>
                  <a:gd name="T29" fmla="*/ 12 h 440"/>
                  <a:gd name="T30" fmla="*/ 735 w 790"/>
                  <a:gd name="T31" fmla="*/ 13 h 440"/>
                  <a:gd name="T32" fmla="*/ 756 w 790"/>
                  <a:gd name="T33" fmla="*/ 13 h 440"/>
                  <a:gd name="T34" fmla="*/ 772 w 790"/>
                  <a:gd name="T35" fmla="*/ 13 h 440"/>
                  <a:gd name="T36" fmla="*/ 783 w 790"/>
                  <a:gd name="T37" fmla="*/ 14 h 440"/>
                  <a:gd name="T38" fmla="*/ 789 w 790"/>
                  <a:gd name="T39" fmla="*/ 14 h 440"/>
                  <a:gd name="T40" fmla="*/ 790 w 790"/>
                  <a:gd name="T41" fmla="*/ 14 h 440"/>
                  <a:gd name="T42" fmla="*/ 756 w 790"/>
                  <a:gd name="T43" fmla="*/ 14 h 440"/>
                  <a:gd name="T44" fmla="*/ 755 w 790"/>
                  <a:gd name="T45" fmla="*/ 14 h 440"/>
                  <a:gd name="T46" fmla="*/ 749 w 790"/>
                  <a:gd name="T47" fmla="*/ 13 h 440"/>
                  <a:gd name="T48" fmla="*/ 736 w 790"/>
                  <a:gd name="T49" fmla="*/ 13 h 440"/>
                  <a:gd name="T50" fmla="*/ 721 w 790"/>
                  <a:gd name="T51" fmla="*/ 13 h 440"/>
                  <a:gd name="T52" fmla="*/ 698 w 790"/>
                  <a:gd name="T53" fmla="*/ 12 h 440"/>
                  <a:gd name="T54" fmla="*/ 671 w 790"/>
                  <a:gd name="T55" fmla="*/ 11 h 440"/>
                  <a:gd name="T56" fmla="*/ 640 w 790"/>
                  <a:gd name="T57" fmla="*/ 11 h 440"/>
                  <a:gd name="T58" fmla="*/ 603 w 790"/>
                  <a:gd name="T59" fmla="*/ 10 h 440"/>
                  <a:gd name="T60" fmla="*/ 564 w 790"/>
                  <a:gd name="T61" fmla="*/ 9 h 440"/>
                  <a:gd name="T62" fmla="*/ 520 w 790"/>
                  <a:gd name="T63" fmla="*/ 9 h 440"/>
                  <a:gd name="T64" fmla="*/ 472 w 790"/>
                  <a:gd name="T65" fmla="*/ 8 h 440"/>
                  <a:gd name="T66" fmla="*/ 421 w 790"/>
                  <a:gd name="T67" fmla="*/ 7 h 440"/>
                  <a:gd name="T68" fmla="*/ 366 w 790"/>
                  <a:gd name="T69" fmla="*/ 6 h 440"/>
                  <a:gd name="T70" fmla="*/ 309 w 790"/>
                  <a:gd name="T71" fmla="*/ 5 h 440"/>
                  <a:gd name="T72" fmla="*/ 250 w 790"/>
                  <a:gd name="T73" fmla="*/ 4 h 440"/>
                  <a:gd name="T74" fmla="*/ 189 w 790"/>
                  <a:gd name="T75" fmla="*/ 3 h 440"/>
                  <a:gd name="T76" fmla="*/ 127 w 790"/>
                  <a:gd name="T77" fmla="*/ 2 h 440"/>
                  <a:gd name="T78" fmla="*/ 65 w 790"/>
                  <a:gd name="T79" fmla="*/ 2 h 440"/>
                  <a:gd name="T80" fmla="*/ 0 w 790"/>
                  <a:gd name="T81" fmla="*/ 1 h 440"/>
                  <a:gd name="T82" fmla="*/ 1 w 790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90" h="440">
                    <a:moveTo>
                      <a:pt x="1" y="0"/>
                    </a:moveTo>
                    <a:lnTo>
                      <a:pt x="65" y="29"/>
                    </a:lnTo>
                    <a:lnTo>
                      <a:pt x="127" y="60"/>
                    </a:lnTo>
                    <a:lnTo>
                      <a:pt x="189" y="91"/>
                    </a:lnTo>
                    <a:lnTo>
                      <a:pt x="250" y="120"/>
                    </a:lnTo>
                    <a:lnTo>
                      <a:pt x="308" y="149"/>
                    </a:lnTo>
                    <a:lnTo>
                      <a:pt x="366" y="178"/>
                    </a:lnTo>
                    <a:lnTo>
                      <a:pt x="420" y="207"/>
                    </a:lnTo>
                    <a:lnTo>
                      <a:pt x="472" y="234"/>
                    </a:lnTo>
                    <a:lnTo>
                      <a:pt x="520" y="259"/>
                    </a:lnTo>
                    <a:lnTo>
                      <a:pt x="567" y="285"/>
                    </a:lnTo>
                    <a:lnTo>
                      <a:pt x="608" y="308"/>
                    </a:lnTo>
                    <a:lnTo>
                      <a:pt x="646" y="332"/>
                    </a:lnTo>
                    <a:lnTo>
                      <a:pt x="680" y="352"/>
                    </a:lnTo>
                    <a:lnTo>
                      <a:pt x="709" y="370"/>
                    </a:lnTo>
                    <a:lnTo>
                      <a:pt x="735" y="388"/>
                    </a:lnTo>
                    <a:lnTo>
                      <a:pt x="756" y="402"/>
                    </a:lnTo>
                    <a:lnTo>
                      <a:pt x="772" y="415"/>
                    </a:lnTo>
                    <a:lnTo>
                      <a:pt x="783" y="426"/>
                    </a:lnTo>
                    <a:lnTo>
                      <a:pt x="789" y="435"/>
                    </a:lnTo>
                    <a:lnTo>
                      <a:pt x="790" y="440"/>
                    </a:lnTo>
                    <a:lnTo>
                      <a:pt x="756" y="424"/>
                    </a:lnTo>
                    <a:lnTo>
                      <a:pt x="755" y="419"/>
                    </a:lnTo>
                    <a:lnTo>
                      <a:pt x="749" y="410"/>
                    </a:lnTo>
                    <a:lnTo>
                      <a:pt x="736" y="399"/>
                    </a:lnTo>
                    <a:lnTo>
                      <a:pt x="721" y="386"/>
                    </a:lnTo>
                    <a:lnTo>
                      <a:pt x="698" y="370"/>
                    </a:lnTo>
                    <a:lnTo>
                      <a:pt x="671" y="352"/>
                    </a:lnTo>
                    <a:lnTo>
                      <a:pt x="640" y="334"/>
                    </a:lnTo>
                    <a:lnTo>
                      <a:pt x="603" y="312"/>
                    </a:lnTo>
                    <a:lnTo>
                      <a:pt x="564" y="288"/>
                    </a:lnTo>
                    <a:lnTo>
                      <a:pt x="520" y="263"/>
                    </a:lnTo>
                    <a:lnTo>
                      <a:pt x="472" y="238"/>
                    </a:lnTo>
                    <a:lnTo>
                      <a:pt x="421" y="210"/>
                    </a:lnTo>
                    <a:lnTo>
                      <a:pt x="366" y="181"/>
                    </a:lnTo>
                    <a:lnTo>
                      <a:pt x="309" y="153"/>
                    </a:lnTo>
                    <a:lnTo>
                      <a:pt x="250" y="124"/>
                    </a:lnTo>
                    <a:lnTo>
                      <a:pt x="189" y="93"/>
                    </a:lnTo>
                    <a:lnTo>
                      <a:pt x="127" y="64"/>
                    </a:lnTo>
                    <a:lnTo>
                      <a:pt x="65" y="33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8" name="Freeform 498"/>
              <p:cNvSpPr>
                <a:spLocks/>
              </p:cNvSpPr>
              <p:nvPr/>
            </p:nvSpPr>
            <p:spPr bwMode="auto">
              <a:xfrm>
                <a:off x="1356" y="1387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5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21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20 w 756"/>
                  <a:gd name="T21" fmla="*/ 9 h 420"/>
                  <a:gd name="T22" fmla="*/ 472 w 756"/>
                  <a:gd name="T23" fmla="*/ 8 h 420"/>
                  <a:gd name="T24" fmla="*/ 421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5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1 w 756"/>
                  <a:gd name="T43" fmla="*/ 1 h 420"/>
                  <a:gd name="T44" fmla="*/ 121 w 756"/>
                  <a:gd name="T45" fmla="*/ 2 h 420"/>
                  <a:gd name="T46" fmla="*/ 181 w 756"/>
                  <a:gd name="T47" fmla="*/ 3 h 420"/>
                  <a:gd name="T48" fmla="*/ 239 w 756"/>
                  <a:gd name="T49" fmla="*/ 4 h 420"/>
                  <a:gd name="T50" fmla="*/ 295 w 756"/>
                  <a:gd name="T51" fmla="*/ 5 h 420"/>
                  <a:gd name="T52" fmla="*/ 349 w 756"/>
                  <a:gd name="T53" fmla="*/ 6 h 420"/>
                  <a:gd name="T54" fmla="*/ 401 w 756"/>
                  <a:gd name="T55" fmla="*/ 7 h 420"/>
                  <a:gd name="T56" fmla="*/ 449 w 756"/>
                  <a:gd name="T57" fmla="*/ 8 h 420"/>
                  <a:gd name="T58" fmla="*/ 496 w 756"/>
                  <a:gd name="T59" fmla="*/ 8 h 420"/>
                  <a:gd name="T60" fmla="*/ 537 w 756"/>
                  <a:gd name="T61" fmla="*/ 9 h 420"/>
                  <a:gd name="T62" fmla="*/ 577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6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4 w 756"/>
                  <a:gd name="T75" fmla="*/ 13 h 420"/>
                  <a:gd name="T76" fmla="*/ 721 w 756"/>
                  <a:gd name="T77" fmla="*/ 13 h 420"/>
                  <a:gd name="T78" fmla="*/ 721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5" y="415"/>
                    </a:lnTo>
                    <a:lnTo>
                      <a:pt x="749" y="406"/>
                    </a:lnTo>
                    <a:lnTo>
                      <a:pt x="736" y="395"/>
                    </a:lnTo>
                    <a:lnTo>
                      <a:pt x="721" y="382"/>
                    </a:lnTo>
                    <a:lnTo>
                      <a:pt x="698" y="366"/>
                    </a:lnTo>
                    <a:lnTo>
                      <a:pt x="671" y="348"/>
                    </a:lnTo>
                    <a:lnTo>
                      <a:pt x="640" y="330"/>
                    </a:lnTo>
                    <a:lnTo>
                      <a:pt x="603" y="308"/>
                    </a:lnTo>
                    <a:lnTo>
                      <a:pt x="564" y="284"/>
                    </a:lnTo>
                    <a:lnTo>
                      <a:pt x="520" y="259"/>
                    </a:lnTo>
                    <a:lnTo>
                      <a:pt x="472" y="234"/>
                    </a:lnTo>
                    <a:lnTo>
                      <a:pt x="421" y="206"/>
                    </a:lnTo>
                    <a:lnTo>
                      <a:pt x="366" y="177"/>
                    </a:lnTo>
                    <a:lnTo>
                      <a:pt x="309" y="149"/>
                    </a:lnTo>
                    <a:lnTo>
                      <a:pt x="250" y="120"/>
                    </a:lnTo>
                    <a:lnTo>
                      <a:pt x="189" y="89"/>
                    </a:lnTo>
                    <a:lnTo>
                      <a:pt x="127" y="60"/>
                    </a:lnTo>
                    <a:lnTo>
                      <a:pt x="6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1" y="31"/>
                    </a:lnTo>
                    <a:lnTo>
                      <a:pt x="121" y="60"/>
                    </a:lnTo>
                    <a:lnTo>
                      <a:pt x="181" y="89"/>
                    </a:lnTo>
                    <a:lnTo>
                      <a:pt x="239" y="118"/>
                    </a:lnTo>
                    <a:lnTo>
                      <a:pt x="295" y="145"/>
                    </a:lnTo>
                    <a:lnTo>
                      <a:pt x="349" y="172"/>
                    </a:lnTo>
                    <a:lnTo>
                      <a:pt x="401" y="199"/>
                    </a:lnTo>
                    <a:lnTo>
                      <a:pt x="449" y="226"/>
                    </a:lnTo>
                    <a:lnTo>
                      <a:pt x="496" y="250"/>
                    </a:lnTo>
                    <a:lnTo>
                      <a:pt x="537" y="273"/>
                    </a:lnTo>
                    <a:lnTo>
                      <a:pt x="577" y="297"/>
                    </a:lnTo>
                    <a:lnTo>
                      <a:pt x="610" y="317"/>
                    </a:lnTo>
                    <a:lnTo>
                      <a:pt x="640" y="335"/>
                    </a:lnTo>
                    <a:lnTo>
                      <a:pt x="666" y="351"/>
                    </a:lnTo>
                    <a:lnTo>
                      <a:pt x="687" y="368"/>
                    </a:lnTo>
                    <a:lnTo>
                      <a:pt x="702" y="380"/>
                    </a:lnTo>
                    <a:lnTo>
                      <a:pt x="714" y="391"/>
                    </a:lnTo>
                    <a:lnTo>
                      <a:pt x="721" y="398"/>
                    </a:lnTo>
                    <a:lnTo>
                      <a:pt x="721" y="404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49" name="Freeform 499"/>
              <p:cNvSpPr>
                <a:spLocks/>
              </p:cNvSpPr>
              <p:nvPr/>
            </p:nvSpPr>
            <p:spPr bwMode="auto">
              <a:xfrm>
                <a:off x="1354" y="1388"/>
                <a:ext cx="723" cy="201"/>
              </a:xfrm>
              <a:custGeom>
                <a:avLst/>
                <a:gdLst>
                  <a:gd name="T0" fmla="*/ 2 w 723"/>
                  <a:gd name="T1" fmla="*/ 0 h 402"/>
                  <a:gd name="T2" fmla="*/ 63 w 723"/>
                  <a:gd name="T3" fmla="*/ 1 h 402"/>
                  <a:gd name="T4" fmla="*/ 123 w 723"/>
                  <a:gd name="T5" fmla="*/ 2 h 402"/>
                  <a:gd name="T6" fmla="*/ 183 w 723"/>
                  <a:gd name="T7" fmla="*/ 3 h 402"/>
                  <a:gd name="T8" fmla="*/ 241 w 723"/>
                  <a:gd name="T9" fmla="*/ 4 h 402"/>
                  <a:gd name="T10" fmla="*/ 297 w 723"/>
                  <a:gd name="T11" fmla="*/ 5 h 402"/>
                  <a:gd name="T12" fmla="*/ 351 w 723"/>
                  <a:gd name="T13" fmla="*/ 6 h 402"/>
                  <a:gd name="T14" fmla="*/ 403 w 723"/>
                  <a:gd name="T15" fmla="*/ 7 h 402"/>
                  <a:gd name="T16" fmla="*/ 451 w 723"/>
                  <a:gd name="T17" fmla="*/ 7 h 402"/>
                  <a:gd name="T18" fmla="*/ 498 w 723"/>
                  <a:gd name="T19" fmla="*/ 8 h 402"/>
                  <a:gd name="T20" fmla="*/ 539 w 723"/>
                  <a:gd name="T21" fmla="*/ 9 h 402"/>
                  <a:gd name="T22" fmla="*/ 579 w 723"/>
                  <a:gd name="T23" fmla="*/ 10 h 402"/>
                  <a:gd name="T24" fmla="*/ 612 w 723"/>
                  <a:gd name="T25" fmla="*/ 10 h 402"/>
                  <a:gd name="T26" fmla="*/ 642 w 723"/>
                  <a:gd name="T27" fmla="*/ 11 h 402"/>
                  <a:gd name="T28" fmla="*/ 668 w 723"/>
                  <a:gd name="T29" fmla="*/ 11 h 402"/>
                  <a:gd name="T30" fmla="*/ 689 w 723"/>
                  <a:gd name="T31" fmla="*/ 12 h 402"/>
                  <a:gd name="T32" fmla="*/ 704 w 723"/>
                  <a:gd name="T33" fmla="*/ 12 h 402"/>
                  <a:gd name="T34" fmla="*/ 716 w 723"/>
                  <a:gd name="T35" fmla="*/ 13 h 402"/>
                  <a:gd name="T36" fmla="*/ 723 w 723"/>
                  <a:gd name="T37" fmla="*/ 13 h 402"/>
                  <a:gd name="T38" fmla="*/ 723 w 723"/>
                  <a:gd name="T39" fmla="*/ 13 h 402"/>
                  <a:gd name="T40" fmla="*/ 686 w 723"/>
                  <a:gd name="T41" fmla="*/ 13 h 402"/>
                  <a:gd name="T42" fmla="*/ 686 w 723"/>
                  <a:gd name="T43" fmla="*/ 12 h 402"/>
                  <a:gd name="T44" fmla="*/ 679 w 723"/>
                  <a:gd name="T45" fmla="*/ 12 h 402"/>
                  <a:gd name="T46" fmla="*/ 669 w 723"/>
                  <a:gd name="T47" fmla="*/ 12 h 402"/>
                  <a:gd name="T48" fmla="*/ 653 w 723"/>
                  <a:gd name="T49" fmla="*/ 11 h 402"/>
                  <a:gd name="T50" fmla="*/ 634 w 723"/>
                  <a:gd name="T51" fmla="*/ 11 h 402"/>
                  <a:gd name="T52" fmla="*/ 610 w 723"/>
                  <a:gd name="T53" fmla="*/ 10 h 402"/>
                  <a:gd name="T54" fmla="*/ 581 w 723"/>
                  <a:gd name="T55" fmla="*/ 10 h 402"/>
                  <a:gd name="T56" fmla="*/ 549 w 723"/>
                  <a:gd name="T57" fmla="*/ 9 h 402"/>
                  <a:gd name="T58" fmla="*/ 512 w 723"/>
                  <a:gd name="T59" fmla="*/ 9 h 402"/>
                  <a:gd name="T60" fmla="*/ 471 w 723"/>
                  <a:gd name="T61" fmla="*/ 8 h 402"/>
                  <a:gd name="T62" fmla="*/ 429 w 723"/>
                  <a:gd name="T63" fmla="*/ 7 h 402"/>
                  <a:gd name="T64" fmla="*/ 382 w 723"/>
                  <a:gd name="T65" fmla="*/ 6 h 402"/>
                  <a:gd name="T66" fmla="*/ 333 w 723"/>
                  <a:gd name="T67" fmla="*/ 6 h 402"/>
                  <a:gd name="T68" fmla="*/ 282 w 723"/>
                  <a:gd name="T69" fmla="*/ 5 h 402"/>
                  <a:gd name="T70" fmla="*/ 228 w 723"/>
                  <a:gd name="T71" fmla="*/ 4 h 402"/>
                  <a:gd name="T72" fmla="*/ 173 w 723"/>
                  <a:gd name="T73" fmla="*/ 3 h 402"/>
                  <a:gd name="T74" fmla="*/ 116 w 723"/>
                  <a:gd name="T75" fmla="*/ 2 h 402"/>
                  <a:gd name="T76" fmla="*/ 58 w 723"/>
                  <a:gd name="T77" fmla="*/ 1 h 402"/>
                  <a:gd name="T78" fmla="*/ 0 w 723"/>
                  <a:gd name="T79" fmla="*/ 1 h 402"/>
                  <a:gd name="T80" fmla="*/ 2 w 723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3" h="402">
                    <a:moveTo>
                      <a:pt x="2" y="0"/>
                    </a:moveTo>
                    <a:lnTo>
                      <a:pt x="63" y="29"/>
                    </a:lnTo>
                    <a:lnTo>
                      <a:pt x="123" y="58"/>
                    </a:lnTo>
                    <a:lnTo>
                      <a:pt x="183" y="87"/>
                    </a:lnTo>
                    <a:lnTo>
                      <a:pt x="241" y="116"/>
                    </a:lnTo>
                    <a:lnTo>
                      <a:pt x="297" y="143"/>
                    </a:lnTo>
                    <a:lnTo>
                      <a:pt x="351" y="170"/>
                    </a:lnTo>
                    <a:lnTo>
                      <a:pt x="403" y="197"/>
                    </a:lnTo>
                    <a:lnTo>
                      <a:pt x="451" y="224"/>
                    </a:lnTo>
                    <a:lnTo>
                      <a:pt x="498" y="248"/>
                    </a:lnTo>
                    <a:lnTo>
                      <a:pt x="539" y="271"/>
                    </a:lnTo>
                    <a:lnTo>
                      <a:pt x="579" y="295"/>
                    </a:lnTo>
                    <a:lnTo>
                      <a:pt x="612" y="315"/>
                    </a:lnTo>
                    <a:lnTo>
                      <a:pt x="642" y="333"/>
                    </a:lnTo>
                    <a:lnTo>
                      <a:pt x="668" y="349"/>
                    </a:lnTo>
                    <a:lnTo>
                      <a:pt x="689" y="366"/>
                    </a:lnTo>
                    <a:lnTo>
                      <a:pt x="704" y="378"/>
                    </a:lnTo>
                    <a:lnTo>
                      <a:pt x="716" y="389"/>
                    </a:lnTo>
                    <a:lnTo>
                      <a:pt x="723" y="396"/>
                    </a:lnTo>
                    <a:lnTo>
                      <a:pt x="723" y="402"/>
                    </a:lnTo>
                    <a:lnTo>
                      <a:pt x="686" y="385"/>
                    </a:lnTo>
                    <a:lnTo>
                      <a:pt x="686" y="380"/>
                    </a:lnTo>
                    <a:lnTo>
                      <a:pt x="679" y="371"/>
                    </a:lnTo>
                    <a:lnTo>
                      <a:pt x="669" y="362"/>
                    </a:lnTo>
                    <a:lnTo>
                      <a:pt x="653" y="349"/>
                    </a:lnTo>
                    <a:lnTo>
                      <a:pt x="634" y="335"/>
                    </a:lnTo>
                    <a:lnTo>
                      <a:pt x="610" y="320"/>
                    </a:lnTo>
                    <a:lnTo>
                      <a:pt x="581" y="302"/>
                    </a:lnTo>
                    <a:lnTo>
                      <a:pt x="549" y="282"/>
                    </a:lnTo>
                    <a:lnTo>
                      <a:pt x="512" y="261"/>
                    </a:lnTo>
                    <a:lnTo>
                      <a:pt x="471" y="239"/>
                    </a:lnTo>
                    <a:lnTo>
                      <a:pt x="429" y="215"/>
                    </a:lnTo>
                    <a:lnTo>
                      <a:pt x="382" y="190"/>
                    </a:lnTo>
                    <a:lnTo>
                      <a:pt x="333" y="165"/>
                    </a:lnTo>
                    <a:lnTo>
                      <a:pt x="282" y="139"/>
                    </a:lnTo>
                    <a:lnTo>
                      <a:pt x="228" y="112"/>
                    </a:lnTo>
                    <a:lnTo>
                      <a:pt x="173" y="85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0" name="Freeform 500"/>
              <p:cNvSpPr>
                <a:spLocks/>
              </p:cNvSpPr>
              <p:nvPr/>
            </p:nvSpPr>
            <p:spPr bwMode="auto">
              <a:xfrm>
                <a:off x="1354" y="1390"/>
                <a:ext cx="686" cy="191"/>
              </a:xfrm>
              <a:custGeom>
                <a:avLst/>
                <a:gdLst>
                  <a:gd name="T0" fmla="*/ 686 w 686"/>
                  <a:gd name="T1" fmla="*/ 12 h 381"/>
                  <a:gd name="T2" fmla="*/ 686 w 686"/>
                  <a:gd name="T3" fmla="*/ 12 h 381"/>
                  <a:gd name="T4" fmla="*/ 679 w 686"/>
                  <a:gd name="T5" fmla="*/ 12 h 381"/>
                  <a:gd name="T6" fmla="*/ 669 w 686"/>
                  <a:gd name="T7" fmla="*/ 12 h 381"/>
                  <a:gd name="T8" fmla="*/ 653 w 686"/>
                  <a:gd name="T9" fmla="*/ 11 h 381"/>
                  <a:gd name="T10" fmla="*/ 634 w 686"/>
                  <a:gd name="T11" fmla="*/ 11 h 381"/>
                  <a:gd name="T12" fmla="*/ 610 w 686"/>
                  <a:gd name="T13" fmla="*/ 10 h 381"/>
                  <a:gd name="T14" fmla="*/ 581 w 686"/>
                  <a:gd name="T15" fmla="*/ 10 h 381"/>
                  <a:gd name="T16" fmla="*/ 549 w 686"/>
                  <a:gd name="T17" fmla="*/ 9 h 381"/>
                  <a:gd name="T18" fmla="*/ 512 w 686"/>
                  <a:gd name="T19" fmla="*/ 9 h 381"/>
                  <a:gd name="T20" fmla="*/ 471 w 686"/>
                  <a:gd name="T21" fmla="*/ 8 h 381"/>
                  <a:gd name="T22" fmla="*/ 429 w 686"/>
                  <a:gd name="T23" fmla="*/ 7 h 381"/>
                  <a:gd name="T24" fmla="*/ 382 w 686"/>
                  <a:gd name="T25" fmla="*/ 6 h 381"/>
                  <a:gd name="T26" fmla="*/ 333 w 686"/>
                  <a:gd name="T27" fmla="*/ 6 h 381"/>
                  <a:gd name="T28" fmla="*/ 282 w 686"/>
                  <a:gd name="T29" fmla="*/ 5 h 381"/>
                  <a:gd name="T30" fmla="*/ 228 w 686"/>
                  <a:gd name="T31" fmla="*/ 4 h 381"/>
                  <a:gd name="T32" fmla="*/ 173 w 686"/>
                  <a:gd name="T33" fmla="*/ 3 h 381"/>
                  <a:gd name="T34" fmla="*/ 116 w 686"/>
                  <a:gd name="T35" fmla="*/ 2 h 381"/>
                  <a:gd name="T36" fmla="*/ 58 w 686"/>
                  <a:gd name="T37" fmla="*/ 1 h 381"/>
                  <a:gd name="T38" fmla="*/ 0 w 686"/>
                  <a:gd name="T39" fmla="*/ 0 h 381"/>
                  <a:gd name="T40" fmla="*/ 0 w 686"/>
                  <a:gd name="T41" fmla="*/ 1 h 381"/>
                  <a:gd name="T42" fmla="*/ 57 w 686"/>
                  <a:gd name="T43" fmla="*/ 1 h 381"/>
                  <a:gd name="T44" fmla="*/ 115 w 686"/>
                  <a:gd name="T45" fmla="*/ 2 h 381"/>
                  <a:gd name="T46" fmla="*/ 171 w 686"/>
                  <a:gd name="T47" fmla="*/ 3 h 381"/>
                  <a:gd name="T48" fmla="*/ 225 w 686"/>
                  <a:gd name="T49" fmla="*/ 4 h 381"/>
                  <a:gd name="T50" fmla="*/ 279 w 686"/>
                  <a:gd name="T51" fmla="*/ 5 h 381"/>
                  <a:gd name="T52" fmla="*/ 328 w 686"/>
                  <a:gd name="T53" fmla="*/ 6 h 381"/>
                  <a:gd name="T54" fmla="*/ 376 w 686"/>
                  <a:gd name="T55" fmla="*/ 6 h 381"/>
                  <a:gd name="T56" fmla="*/ 422 w 686"/>
                  <a:gd name="T57" fmla="*/ 7 h 381"/>
                  <a:gd name="T58" fmla="*/ 464 w 686"/>
                  <a:gd name="T59" fmla="*/ 8 h 381"/>
                  <a:gd name="T60" fmla="*/ 502 w 686"/>
                  <a:gd name="T61" fmla="*/ 9 h 381"/>
                  <a:gd name="T62" fmla="*/ 536 w 686"/>
                  <a:gd name="T63" fmla="*/ 9 h 381"/>
                  <a:gd name="T64" fmla="*/ 566 w 686"/>
                  <a:gd name="T65" fmla="*/ 10 h 381"/>
                  <a:gd name="T66" fmla="*/ 591 w 686"/>
                  <a:gd name="T67" fmla="*/ 10 h 381"/>
                  <a:gd name="T68" fmla="*/ 612 w 686"/>
                  <a:gd name="T69" fmla="*/ 11 h 381"/>
                  <a:gd name="T70" fmla="*/ 628 w 686"/>
                  <a:gd name="T71" fmla="*/ 11 h 381"/>
                  <a:gd name="T72" fmla="*/ 639 w 686"/>
                  <a:gd name="T73" fmla="*/ 11 h 381"/>
                  <a:gd name="T74" fmla="*/ 646 w 686"/>
                  <a:gd name="T75" fmla="*/ 12 h 381"/>
                  <a:gd name="T76" fmla="*/ 648 w 686"/>
                  <a:gd name="T77" fmla="*/ 12 h 381"/>
                  <a:gd name="T78" fmla="*/ 686 w 686"/>
                  <a:gd name="T79" fmla="*/ 12 h 3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6" h="381">
                    <a:moveTo>
                      <a:pt x="686" y="381"/>
                    </a:moveTo>
                    <a:lnTo>
                      <a:pt x="686" y="376"/>
                    </a:lnTo>
                    <a:lnTo>
                      <a:pt x="679" y="367"/>
                    </a:lnTo>
                    <a:lnTo>
                      <a:pt x="669" y="358"/>
                    </a:lnTo>
                    <a:lnTo>
                      <a:pt x="653" y="345"/>
                    </a:lnTo>
                    <a:lnTo>
                      <a:pt x="634" y="331"/>
                    </a:lnTo>
                    <a:lnTo>
                      <a:pt x="610" y="316"/>
                    </a:lnTo>
                    <a:lnTo>
                      <a:pt x="581" y="298"/>
                    </a:lnTo>
                    <a:lnTo>
                      <a:pt x="549" y="278"/>
                    </a:lnTo>
                    <a:lnTo>
                      <a:pt x="512" y="257"/>
                    </a:lnTo>
                    <a:lnTo>
                      <a:pt x="471" y="235"/>
                    </a:lnTo>
                    <a:lnTo>
                      <a:pt x="429" y="211"/>
                    </a:lnTo>
                    <a:lnTo>
                      <a:pt x="382" y="186"/>
                    </a:lnTo>
                    <a:lnTo>
                      <a:pt x="333" y="161"/>
                    </a:lnTo>
                    <a:lnTo>
                      <a:pt x="282" y="135"/>
                    </a:lnTo>
                    <a:lnTo>
                      <a:pt x="228" y="108"/>
                    </a:lnTo>
                    <a:lnTo>
                      <a:pt x="173" y="81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7" y="28"/>
                    </a:lnTo>
                    <a:lnTo>
                      <a:pt x="115" y="56"/>
                    </a:lnTo>
                    <a:lnTo>
                      <a:pt x="171" y="83"/>
                    </a:lnTo>
                    <a:lnTo>
                      <a:pt x="225" y="110"/>
                    </a:lnTo>
                    <a:lnTo>
                      <a:pt x="279" y="137"/>
                    </a:lnTo>
                    <a:lnTo>
                      <a:pt x="328" y="164"/>
                    </a:lnTo>
                    <a:lnTo>
                      <a:pt x="376" y="188"/>
                    </a:lnTo>
                    <a:lnTo>
                      <a:pt x="422" y="213"/>
                    </a:lnTo>
                    <a:lnTo>
                      <a:pt x="464" y="235"/>
                    </a:lnTo>
                    <a:lnTo>
                      <a:pt x="502" y="257"/>
                    </a:lnTo>
                    <a:lnTo>
                      <a:pt x="536" y="276"/>
                    </a:lnTo>
                    <a:lnTo>
                      <a:pt x="566" y="296"/>
                    </a:lnTo>
                    <a:lnTo>
                      <a:pt x="591" y="313"/>
                    </a:lnTo>
                    <a:lnTo>
                      <a:pt x="612" y="327"/>
                    </a:lnTo>
                    <a:lnTo>
                      <a:pt x="628" y="340"/>
                    </a:lnTo>
                    <a:lnTo>
                      <a:pt x="639" y="349"/>
                    </a:lnTo>
                    <a:lnTo>
                      <a:pt x="646" y="358"/>
                    </a:lnTo>
                    <a:lnTo>
                      <a:pt x="648" y="363"/>
                    </a:lnTo>
                    <a:lnTo>
                      <a:pt x="686" y="381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1" name="Freeform 501"/>
              <p:cNvSpPr>
                <a:spLocks/>
              </p:cNvSpPr>
              <p:nvPr/>
            </p:nvSpPr>
            <p:spPr bwMode="auto">
              <a:xfrm>
                <a:off x="1353" y="1391"/>
                <a:ext cx="649" cy="181"/>
              </a:xfrm>
              <a:custGeom>
                <a:avLst/>
                <a:gdLst>
                  <a:gd name="T0" fmla="*/ 1 w 649"/>
                  <a:gd name="T1" fmla="*/ 0 h 362"/>
                  <a:gd name="T2" fmla="*/ 58 w 649"/>
                  <a:gd name="T3" fmla="*/ 1 h 362"/>
                  <a:gd name="T4" fmla="*/ 116 w 649"/>
                  <a:gd name="T5" fmla="*/ 2 h 362"/>
                  <a:gd name="T6" fmla="*/ 172 w 649"/>
                  <a:gd name="T7" fmla="*/ 3 h 362"/>
                  <a:gd name="T8" fmla="*/ 226 w 649"/>
                  <a:gd name="T9" fmla="*/ 4 h 362"/>
                  <a:gd name="T10" fmla="*/ 280 w 649"/>
                  <a:gd name="T11" fmla="*/ 5 h 362"/>
                  <a:gd name="T12" fmla="*/ 329 w 649"/>
                  <a:gd name="T13" fmla="*/ 6 h 362"/>
                  <a:gd name="T14" fmla="*/ 377 w 649"/>
                  <a:gd name="T15" fmla="*/ 6 h 362"/>
                  <a:gd name="T16" fmla="*/ 423 w 649"/>
                  <a:gd name="T17" fmla="*/ 7 h 362"/>
                  <a:gd name="T18" fmla="*/ 465 w 649"/>
                  <a:gd name="T19" fmla="*/ 8 h 362"/>
                  <a:gd name="T20" fmla="*/ 503 w 649"/>
                  <a:gd name="T21" fmla="*/ 8 h 362"/>
                  <a:gd name="T22" fmla="*/ 537 w 649"/>
                  <a:gd name="T23" fmla="*/ 9 h 362"/>
                  <a:gd name="T24" fmla="*/ 567 w 649"/>
                  <a:gd name="T25" fmla="*/ 10 h 362"/>
                  <a:gd name="T26" fmla="*/ 592 w 649"/>
                  <a:gd name="T27" fmla="*/ 10 h 362"/>
                  <a:gd name="T28" fmla="*/ 613 w 649"/>
                  <a:gd name="T29" fmla="*/ 11 h 362"/>
                  <a:gd name="T30" fmla="*/ 629 w 649"/>
                  <a:gd name="T31" fmla="*/ 11 h 362"/>
                  <a:gd name="T32" fmla="*/ 640 w 649"/>
                  <a:gd name="T33" fmla="*/ 11 h 362"/>
                  <a:gd name="T34" fmla="*/ 647 w 649"/>
                  <a:gd name="T35" fmla="*/ 12 h 362"/>
                  <a:gd name="T36" fmla="*/ 649 w 649"/>
                  <a:gd name="T37" fmla="*/ 12 h 362"/>
                  <a:gd name="T38" fmla="*/ 606 w 649"/>
                  <a:gd name="T39" fmla="*/ 11 h 362"/>
                  <a:gd name="T40" fmla="*/ 605 w 649"/>
                  <a:gd name="T41" fmla="*/ 11 h 362"/>
                  <a:gd name="T42" fmla="*/ 598 w 649"/>
                  <a:gd name="T43" fmla="*/ 11 h 362"/>
                  <a:gd name="T44" fmla="*/ 587 w 649"/>
                  <a:gd name="T45" fmla="*/ 10 h 362"/>
                  <a:gd name="T46" fmla="*/ 570 w 649"/>
                  <a:gd name="T47" fmla="*/ 10 h 362"/>
                  <a:gd name="T48" fmla="*/ 547 w 649"/>
                  <a:gd name="T49" fmla="*/ 10 h 362"/>
                  <a:gd name="T50" fmla="*/ 522 w 649"/>
                  <a:gd name="T51" fmla="*/ 9 h 362"/>
                  <a:gd name="T52" fmla="*/ 489 w 649"/>
                  <a:gd name="T53" fmla="*/ 8 h 362"/>
                  <a:gd name="T54" fmla="*/ 454 w 649"/>
                  <a:gd name="T55" fmla="*/ 8 h 362"/>
                  <a:gd name="T56" fmla="*/ 414 w 649"/>
                  <a:gd name="T57" fmla="*/ 7 h 362"/>
                  <a:gd name="T58" fmla="*/ 372 w 649"/>
                  <a:gd name="T59" fmla="*/ 6 h 362"/>
                  <a:gd name="T60" fmla="*/ 325 w 649"/>
                  <a:gd name="T61" fmla="*/ 6 h 362"/>
                  <a:gd name="T62" fmla="*/ 276 w 649"/>
                  <a:gd name="T63" fmla="*/ 5 h 362"/>
                  <a:gd name="T64" fmla="*/ 223 w 649"/>
                  <a:gd name="T65" fmla="*/ 4 h 362"/>
                  <a:gd name="T66" fmla="*/ 170 w 649"/>
                  <a:gd name="T67" fmla="*/ 3 h 362"/>
                  <a:gd name="T68" fmla="*/ 113 w 649"/>
                  <a:gd name="T69" fmla="*/ 2 h 362"/>
                  <a:gd name="T70" fmla="*/ 57 w 649"/>
                  <a:gd name="T71" fmla="*/ 1 h 362"/>
                  <a:gd name="T72" fmla="*/ 0 w 649"/>
                  <a:gd name="T73" fmla="*/ 1 h 362"/>
                  <a:gd name="T74" fmla="*/ 1 w 649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9" h="362">
                    <a:moveTo>
                      <a:pt x="1" y="0"/>
                    </a:moveTo>
                    <a:lnTo>
                      <a:pt x="58" y="27"/>
                    </a:lnTo>
                    <a:lnTo>
                      <a:pt x="116" y="55"/>
                    </a:lnTo>
                    <a:lnTo>
                      <a:pt x="172" y="82"/>
                    </a:lnTo>
                    <a:lnTo>
                      <a:pt x="226" y="109"/>
                    </a:lnTo>
                    <a:lnTo>
                      <a:pt x="280" y="136"/>
                    </a:lnTo>
                    <a:lnTo>
                      <a:pt x="329" y="163"/>
                    </a:lnTo>
                    <a:lnTo>
                      <a:pt x="377" y="187"/>
                    </a:lnTo>
                    <a:lnTo>
                      <a:pt x="423" y="212"/>
                    </a:lnTo>
                    <a:lnTo>
                      <a:pt x="465" y="234"/>
                    </a:lnTo>
                    <a:lnTo>
                      <a:pt x="503" y="256"/>
                    </a:lnTo>
                    <a:lnTo>
                      <a:pt x="537" y="275"/>
                    </a:lnTo>
                    <a:lnTo>
                      <a:pt x="567" y="295"/>
                    </a:lnTo>
                    <a:lnTo>
                      <a:pt x="592" y="312"/>
                    </a:lnTo>
                    <a:lnTo>
                      <a:pt x="613" y="326"/>
                    </a:lnTo>
                    <a:lnTo>
                      <a:pt x="629" y="339"/>
                    </a:lnTo>
                    <a:lnTo>
                      <a:pt x="640" y="348"/>
                    </a:lnTo>
                    <a:lnTo>
                      <a:pt x="647" y="357"/>
                    </a:lnTo>
                    <a:lnTo>
                      <a:pt x="649" y="362"/>
                    </a:lnTo>
                    <a:lnTo>
                      <a:pt x="606" y="342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7" y="319"/>
                    </a:lnTo>
                    <a:lnTo>
                      <a:pt x="570" y="306"/>
                    </a:lnTo>
                    <a:lnTo>
                      <a:pt x="547" y="290"/>
                    </a:lnTo>
                    <a:lnTo>
                      <a:pt x="522" y="274"/>
                    </a:lnTo>
                    <a:lnTo>
                      <a:pt x="489" y="254"/>
                    </a:lnTo>
                    <a:lnTo>
                      <a:pt x="454" y="234"/>
                    </a:lnTo>
                    <a:lnTo>
                      <a:pt x="414" y="212"/>
                    </a:lnTo>
                    <a:lnTo>
                      <a:pt x="372" y="189"/>
                    </a:lnTo>
                    <a:lnTo>
                      <a:pt x="325" y="163"/>
                    </a:lnTo>
                    <a:lnTo>
                      <a:pt x="276" y="138"/>
                    </a:lnTo>
                    <a:lnTo>
                      <a:pt x="223" y="113"/>
                    </a:lnTo>
                    <a:lnTo>
                      <a:pt x="170" y="85"/>
                    </a:lnTo>
                    <a:lnTo>
                      <a:pt x="113" y="58"/>
                    </a:lnTo>
                    <a:lnTo>
                      <a:pt x="57" y="3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2" name="Freeform 502"/>
              <p:cNvSpPr>
                <a:spLocks/>
              </p:cNvSpPr>
              <p:nvPr/>
            </p:nvSpPr>
            <p:spPr bwMode="auto">
              <a:xfrm>
                <a:off x="1352" y="1392"/>
                <a:ext cx="607" cy="170"/>
              </a:xfrm>
              <a:custGeom>
                <a:avLst/>
                <a:gdLst>
                  <a:gd name="T0" fmla="*/ 607 w 607"/>
                  <a:gd name="T1" fmla="*/ 11 h 338"/>
                  <a:gd name="T2" fmla="*/ 606 w 607"/>
                  <a:gd name="T3" fmla="*/ 11 h 338"/>
                  <a:gd name="T4" fmla="*/ 599 w 607"/>
                  <a:gd name="T5" fmla="*/ 11 h 338"/>
                  <a:gd name="T6" fmla="*/ 588 w 607"/>
                  <a:gd name="T7" fmla="*/ 10 h 338"/>
                  <a:gd name="T8" fmla="*/ 571 w 607"/>
                  <a:gd name="T9" fmla="*/ 10 h 338"/>
                  <a:gd name="T10" fmla="*/ 548 w 607"/>
                  <a:gd name="T11" fmla="*/ 9 h 338"/>
                  <a:gd name="T12" fmla="*/ 523 w 607"/>
                  <a:gd name="T13" fmla="*/ 9 h 338"/>
                  <a:gd name="T14" fmla="*/ 490 w 607"/>
                  <a:gd name="T15" fmla="*/ 8 h 338"/>
                  <a:gd name="T16" fmla="*/ 455 w 607"/>
                  <a:gd name="T17" fmla="*/ 8 h 338"/>
                  <a:gd name="T18" fmla="*/ 415 w 607"/>
                  <a:gd name="T19" fmla="*/ 7 h 338"/>
                  <a:gd name="T20" fmla="*/ 373 w 607"/>
                  <a:gd name="T21" fmla="*/ 6 h 338"/>
                  <a:gd name="T22" fmla="*/ 326 w 607"/>
                  <a:gd name="T23" fmla="*/ 5 h 338"/>
                  <a:gd name="T24" fmla="*/ 277 w 607"/>
                  <a:gd name="T25" fmla="*/ 5 h 338"/>
                  <a:gd name="T26" fmla="*/ 224 w 607"/>
                  <a:gd name="T27" fmla="*/ 4 h 338"/>
                  <a:gd name="T28" fmla="*/ 171 w 607"/>
                  <a:gd name="T29" fmla="*/ 3 h 338"/>
                  <a:gd name="T30" fmla="*/ 114 w 607"/>
                  <a:gd name="T31" fmla="*/ 2 h 338"/>
                  <a:gd name="T32" fmla="*/ 58 w 607"/>
                  <a:gd name="T33" fmla="*/ 1 h 338"/>
                  <a:gd name="T34" fmla="*/ 1 w 607"/>
                  <a:gd name="T35" fmla="*/ 0 h 338"/>
                  <a:gd name="T36" fmla="*/ 0 w 607"/>
                  <a:gd name="T37" fmla="*/ 1 h 338"/>
                  <a:gd name="T38" fmla="*/ 53 w 607"/>
                  <a:gd name="T39" fmla="*/ 1 h 338"/>
                  <a:gd name="T40" fmla="*/ 106 w 607"/>
                  <a:gd name="T41" fmla="*/ 2 h 338"/>
                  <a:gd name="T42" fmla="*/ 157 w 607"/>
                  <a:gd name="T43" fmla="*/ 3 h 338"/>
                  <a:gd name="T44" fmla="*/ 207 w 607"/>
                  <a:gd name="T45" fmla="*/ 4 h 338"/>
                  <a:gd name="T46" fmla="*/ 255 w 607"/>
                  <a:gd name="T47" fmla="*/ 4 h 338"/>
                  <a:gd name="T48" fmla="*/ 302 w 607"/>
                  <a:gd name="T49" fmla="*/ 5 h 338"/>
                  <a:gd name="T50" fmla="*/ 344 w 607"/>
                  <a:gd name="T51" fmla="*/ 6 h 338"/>
                  <a:gd name="T52" fmla="*/ 385 w 607"/>
                  <a:gd name="T53" fmla="*/ 7 h 338"/>
                  <a:gd name="T54" fmla="*/ 422 w 607"/>
                  <a:gd name="T55" fmla="*/ 7 h 338"/>
                  <a:gd name="T56" fmla="*/ 455 w 607"/>
                  <a:gd name="T57" fmla="*/ 8 h 338"/>
                  <a:gd name="T58" fmla="*/ 484 w 607"/>
                  <a:gd name="T59" fmla="*/ 8 h 338"/>
                  <a:gd name="T60" fmla="*/ 508 w 607"/>
                  <a:gd name="T61" fmla="*/ 9 h 338"/>
                  <a:gd name="T62" fmla="*/ 530 w 607"/>
                  <a:gd name="T63" fmla="*/ 9 h 338"/>
                  <a:gd name="T64" fmla="*/ 545 w 607"/>
                  <a:gd name="T65" fmla="*/ 10 h 338"/>
                  <a:gd name="T66" fmla="*/ 557 w 607"/>
                  <a:gd name="T67" fmla="*/ 10 h 338"/>
                  <a:gd name="T68" fmla="*/ 562 w 607"/>
                  <a:gd name="T69" fmla="*/ 10 h 338"/>
                  <a:gd name="T70" fmla="*/ 564 w 607"/>
                  <a:gd name="T71" fmla="*/ 10 h 338"/>
                  <a:gd name="T72" fmla="*/ 607 w 607"/>
                  <a:gd name="T73" fmla="*/ 11 h 3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7" h="338">
                    <a:moveTo>
                      <a:pt x="607" y="338"/>
                    </a:moveTo>
                    <a:lnTo>
                      <a:pt x="606" y="333"/>
                    </a:lnTo>
                    <a:lnTo>
                      <a:pt x="599" y="324"/>
                    </a:lnTo>
                    <a:lnTo>
                      <a:pt x="588" y="315"/>
                    </a:lnTo>
                    <a:lnTo>
                      <a:pt x="571" y="302"/>
                    </a:lnTo>
                    <a:lnTo>
                      <a:pt x="548" y="286"/>
                    </a:lnTo>
                    <a:lnTo>
                      <a:pt x="523" y="270"/>
                    </a:lnTo>
                    <a:lnTo>
                      <a:pt x="490" y="250"/>
                    </a:lnTo>
                    <a:lnTo>
                      <a:pt x="455" y="230"/>
                    </a:lnTo>
                    <a:lnTo>
                      <a:pt x="415" y="208"/>
                    </a:lnTo>
                    <a:lnTo>
                      <a:pt x="373" y="185"/>
                    </a:lnTo>
                    <a:lnTo>
                      <a:pt x="326" y="159"/>
                    </a:lnTo>
                    <a:lnTo>
                      <a:pt x="277" y="134"/>
                    </a:lnTo>
                    <a:lnTo>
                      <a:pt x="224" y="109"/>
                    </a:lnTo>
                    <a:lnTo>
                      <a:pt x="171" y="81"/>
                    </a:lnTo>
                    <a:lnTo>
                      <a:pt x="114" y="54"/>
                    </a:lnTo>
                    <a:lnTo>
                      <a:pt x="58" y="27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3" y="29"/>
                    </a:lnTo>
                    <a:lnTo>
                      <a:pt x="106" y="54"/>
                    </a:lnTo>
                    <a:lnTo>
                      <a:pt x="157" y="80"/>
                    </a:lnTo>
                    <a:lnTo>
                      <a:pt x="207" y="103"/>
                    </a:lnTo>
                    <a:lnTo>
                      <a:pt x="255" y="128"/>
                    </a:lnTo>
                    <a:lnTo>
                      <a:pt x="302" y="152"/>
                    </a:lnTo>
                    <a:lnTo>
                      <a:pt x="344" y="176"/>
                    </a:lnTo>
                    <a:lnTo>
                      <a:pt x="385" y="197"/>
                    </a:lnTo>
                    <a:lnTo>
                      <a:pt x="422" y="217"/>
                    </a:lnTo>
                    <a:lnTo>
                      <a:pt x="455" y="237"/>
                    </a:lnTo>
                    <a:lnTo>
                      <a:pt x="484" y="253"/>
                    </a:lnTo>
                    <a:lnTo>
                      <a:pt x="508" y="270"/>
                    </a:lnTo>
                    <a:lnTo>
                      <a:pt x="530" y="284"/>
                    </a:lnTo>
                    <a:lnTo>
                      <a:pt x="545" y="295"/>
                    </a:lnTo>
                    <a:lnTo>
                      <a:pt x="557" y="306"/>
                    </a:lnTo>
                    <a:lnTo>
                      <a:pt x="562" y="313"/>
                    </a:lnTo>
                    <a:lnTo>
                      <a:pt x="564" y="319"/>
                    </a:lnTo>
                    <a:lnTo>
                      <a:pt x="607" y="338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3" name="Freeform 503"/>
              <p:cNvSpPr>
                <a:spLocks/>
              </p:cNvSpPr>
              <p:nvPr/>
            </p:nvSpPr>
            <p:spPr bwMode="auto">
              <a:xfrm>
                <a:off x="1352" y="1394"/>
                <a:ext cx="564" cy="158"/>
              </a:xfrm>
              <a:custGeom>
                <a:avLst/>
                <a:gdLst>
                  <a:gd name="T0" fmla="*/ 0 w 564"/>
                  <a:gd name="T1" fmla="*/ 0 h 315"/>
                  <a:gd name="T2" fmla="*/ 53 w 564"/>
                  <a:gd name="T3" fmla="*/ 1 h 315"/>
                  <a:gd name="T4" fmla="*/ 106 w 564"/>
                  <a:gd name="T5" fmla="*/ 2 h 315"/>
                  <a:gd name="T6" fmla="*/ 157 w 564"/>
                  <a:gd name="T7" fmla="*/ 3 h 315"/>
                  <a:gd name="T8" fmla="*/ 207 w 564"/>
                  <a:gd name="T9" fmla="*/ 4 h 315"/>
                  <a:gd name="T10" fmla="*/ 255 w 564"/>
                  <a:gd name="T11" fmla="*/ 4 h 315"/>
                  <a:gd name="T12" fmla="*/ 302 w 564"/>
                  <a:gd name="T13" fmla="*/ 5 h 315"/>
                  <a:gd name="T14" fmla="*/ 344 w 564"/>
                  <a:gd name="T15" fmla="*/ 6 h 315"/>
                  <a:gd name="T16" fmla="*/ 385 w 564"/>
                  <a:gd name="T17" fmla="*/ 7 h 315"/>
                  <a:gd name="T18" fmla="*/ 422 w 564"/>
                  <a:gd name="T19" fmla="*/ 7 h 315"/>
                  <a:gd name="T20" fmla="*/ 455 w 564"/>
                  <a:gd name="T21" fmla="*/ 8 h 315"/>
                  <a:gd name="T22" fmla="*/ 484 w 564"/>
                  <a:gd name="T23" fmla="*/ 8 h 315"/>
                  <a:gd name="T24" fmla="*/ 508 w 564"/>
                  <a:gd name="T25" fmla="*/ 9 h 315"/>
                  <a:gd name="T26" fmla="*/ 530 w 564"/>
                  <a:gd name="T27" fmla="*/ 9 h 315"/>
                  <a:gd name="T28" fmla="*/ 545 w 564"/>
                  <a:gd name="T29" fmla="*/ 10 h 315"/>
                  <a:gd name="T30" fmla="*/ 557 w 564"/>
                  <a:gd name="T31" fmla="*/ 10 h 315"/>
                  <a:gd name="T32" fmla="*/ 562 w 564"/>
                  <a:gd name="T33" fmla="*/ 10 h 315"/>
                  <a:gd name="T34" fmla="*/ 564 w 564"/>
                  <a:gd name="T35" fmla="*/ 10 h 315"/>
                  <a:gd name="T36" fmla="*/ 516 w 564"/>
                  <a:gd name="T37" fmla="*/ 10 h 315"/>
                  <a:gd name="T38" fmla="*/ 514 w 564"/>
                  <a:gd name="T39" fmla="*/ 9 h 315"/>
                  <a:gd name="T40" fmla="*/ 508 w 564"/>
                  <a:gd name="T41" fmla="*/ 9 h 315"/>
                  <a:gd name="T42" fmla="*/ 497 w 564"/>
                  <a:gd name="T43" fmla="*/ 9 h 315"/>
                  <a:gd name="T44" fmla="*/ 480 w 564"/>
                  <a:gd name="T45" fmla="*/ 9 h 315"/>
                  <a:gd name="T46" fmla="*/ 459 w 564"/>
                  <a:gd name="T47" fmla="*/ 8 h 315"/>
                  <a:gd name="T48" fmla="*/ 434 w 564"/>
                  <a:gd name="T49" fmla="*/ 8 h 315"/>
                  <a:gd name="T50" fmla="*/ 404 w 564"/>
                  <a:gd name="T51" fmla="*/ 7 h 315"/>
                  <a:gd name="T52" fmla="*/ 370 w 564"/>
                  <a:gd name="T53" fmla="*/ 6 h 315"/>
                  <a:gd name="T54" fmla="*/ 332 w 564"/>
                  <a:gd name="T55" fmla="*/ 6 h 315"/>
                  <a:gd name="T56" fmla="*/ 291 w 564"/>
                  <a:gd name="T57" fmla="*/ 5 h 315"/>
                  <a:gd name="T58" fmla="*/ 247 w 564"/>
                  <a:gd name="T59" fmla="*/ 4 h 315"/>
                  <a:gd name="T60" fmla="*/ 200 w 564"/>
                  <a:gd name="T61" fmla="*/ 4 h 315"/>
                  <a:gd name="T62" fmla="*/ 152 w 564"/>
                  <a:gd name="T63" fmla="*/ 3 h 315"/>
                  <a:gd name="T64" fmla="*/ 101 w 564"/>
                  <a:gd name="T65" fmla="*/ 2 h 315"/>
                  <a:gd name="T66" fmla="*/ 50 w 564"/>
                  <a:gd name="T67" fmla="*/ 1 h 315"/>
                  <a:gd name="T68" fmla="*/ 0 w 564"/>
                  <a:gd name="T69" fmla="*/ 1 h 315"/>
                  <a:gd name="T70" fmla="*/ 0 w 564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4" h="315">
                    <a:moveTo>
                      <a:pt x="0" y="0"/>
                    </a:moveTo>
                    <a:lnTo>
                      <a:pt x="53" y="25"/>
                    </a:lnTo>
                    <a:lnTo>
                      <a:pt x="106" y="50"/>
                    </a:lnTo>
                    <a:lnTo>
                      <a:pt x="157" y="76"/>
                    </a:lnTo>
                    <a:lnTo>
                      <a:pt x="207" y="99"/>
                    </a:lnTo>
                    <a:lnTo>
                      <a:pt x="255" y="124"/>
                    </a:lnTo>
                    <a:lnTo>
                      <a:pt x="302" y="148"/>
                    </a:lnTo>
                    <a:lnTo>
                      <a:pt x="344" y="172"/>
                    </a:lnTo>
                    <a:lnTo>
                      <a:pt x="385" y="193"/>
                    </a:lnTo>
                    <a:lnTo>
                      <a:pt x="422" y="213"/>
                    </a:lnTo>
                    <a:lnTo>
                      <a:pt x="455" y="233"/>
                    </a:lnTo>
                    <a:lnTo>
                      <a:pt x="484" y="249"/>
                    </a:lnTo>
                    <a:lnTo>
                      <a:pt x="508" y="266"/>
                    </a:lnTo>
                    <a:lnTo>
                      <a:pt x="530" y="280"/>
                    </a:lnTo>
                    <a:lnTo>
                      <a:pt x="545" y="291"/>
                    </a:lnTo>
                    <a:lnTo>
                      <a:pt x="557" y="302"/>
                    </a:lnTo>
                    <a:lnTo>
                      <a:pt x="562" y="309"/>
                    </a:lnTo>
                    <a:lnTo>
                      <a:pt x="564" y="315"/>
                    </a:lnTo>
                    <a:lnTo>
                      <a:pt x="516" y="293"/>
                    </a:lnTo>
                    <a:lnTo>
                      <a:pt x="514" y="287"/>
                    </a:lnTo>
                    <a:lnTo>
                      <a:pt x="508" y="278"/>
                    </a:lnTo>
                    <a:lnTo>
                      <a:pt x="497" y="269"/>
                    </a:lnTo>
                    <a:lnTo>
                      <a:pt x="480" y="257"/>
                    </a:lnTo>
                    <a:lnTo>
                      <a:pt x="459" y="244"/>
                    </a:lnTo>
                    <a:lnTo>
                      <a:pt x="434" y="228"/>
                    </a:lnTo>
                    <a:lnTo>
                      <a:pt x="404" y="210"/>
                    </a:lnTo>
                    <a:lnTo>
                      <a:pt x="370" y="190"/>
                    </a:lnTo>
                    <a:lnTo>
                      <a:pt x="332" y="170"/>
                    </a:lnTo>
                    <a:lnTo>
                      <a:pt x="291" y="148"/>
                    </a:lnTo>
                    <a:lnTo>
                      <a:pt x="247" y="124"/>
                    </a:lnTo>
                    <a:lnTo>
                      <a:pt x="200" y="101"/>
                    </a:lnTo>
                    <a:lnTo>
                      <a:pt x="152" y="77"/>
                    </a:lnTo>
                    <a:lnTo>
                      <a:pt x="101" y="52"/>
                    </a:lnTo>
                    <a:lnTo>
                      <a:pt x="50" y="2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4" name="Freeform 504"/>
              <p:cNvSpPr>
                <a:spLocks/>
              </p:cNvSpPr>
              <p:nvPr/>
            </p:nvSpPr>
            <p:spPr bwMode="auto">
              <a:xfrm>
                <a:off x="1350" y="1396"/>
                <a:ext cx="518" cy="145"/>
              </a:xfrm>
              <a:custGeom>
                <a:avLst/>
                <a:gdLst>
                  <a:gd name="T0" fmla="*/ 518 w 518"/>
                  <a:gd name="T1" fmla="*/ 10 h 290"/>
                  <a:gd name="T2" fmla="*/ 516 w 518"/>
                  <a:gd name="T3" fmla="*/ 9 h 290"/>
                  <a:gd name="T4" fmla="*/ 510 w 518"/>
                  <a:gd name="T5" fmla="*/ 9 h 290"/>
                  <a:gd name="T6" fmla="*/ 499 w 518"/>
                  <a:gd name="T7" fmla="*/ 9 h 290"/>
                  <a:gd name="T8" fmla="*/ 482 w 518"/>
                  <a:gd name="T9" fmla="*/ 8 h 290"/>
                  <a:gd name="T10" fmla="*/ 461 w 518"/>
                  <a:gd name="T11" fmla="*/ 8 h 290"/>
                  <a:gd name="T12" fmla="*/ 436 w 518"/>
                  <a:gd name="T13" fmla="*/ 8 h 290"/>
                  <a:gd name="T14" fmla="*/ 406 w 518"/>
                  <a:gd name="T15" fmla="*/ 7 h 290"/>
                  <a:gd name="T16" fmla="*/ 372 w 518"/>
                  <a:gd name="T17" fmla="*/ 6 h 290"/>
                  <a:gd name="T18" fmla="*/ 334 w 518"/>
                  <a:gd name="T19" fmla="*/ 6 h 290"/>
                  <a:gd name="T20" fmla="*/ 293 w 518"/>
                  <a:gd name="T21" fmla="*/ 5 h 290"/>
                  <a:gd name="T22" fmla="*/ 249 w 518"/>
                  <a:gd name="T23" fmla="*/ 4 h 290"/>
                  <a:gd name="T24" fmla="*/ 202 w 518"/>
                  <a:gd name="T25" fmla="*/ 4 h 290"/>
                  <a:gd name="T26" fmla="*/ 154 w 518"/>
                  <a:gd name="T27" fmla="*/ 3 h 290"/>
                  <a:gd name="T28" fmla="*/ 103 w 518"/>
                  <a:gd name="T29" fmla="*/ 2 h 290"/>
                  <a:gd name="T30" fmla="*/ 52 w 518"/>
                  <a:gd name="T31" fmla="*/ 1 h 290"/>
                  <a:gd name="T32" fmla="*/ 2 w 518"/>
                  <a:gd name="T33" fmla="*/ 0 h 290"/>
                  <a:gd name="T34" fmla="*/ 0 w 518"/>
                  <a:gd name="T35" fmla="*/ 1 h 290"/>
                  <a:gd name="T36" fmla="*/ 50 w 518"/>
                  <a:gd name="T37" fmla="*/ 1 h 290"/>
                  <a:gd name="T38" fmla="*/ 99 w 518"/>
                  <a:gd name="T39" fmla="*/ 2 h 290"/>
                  <a:gd name="T40" fmla="*/ 147 w 518"/>
                  <a:gd name="T41" fmla="*/ 3 h 290"/>
                  <a:gd name="T42" fmla="*/ 194 w 518"/>
                  <a:gd name="T43" fmla="*/ 4 h 290"/>
                  <a:gd name="T44" fmla="*/ 238 w 518"/>
                  <a:gd name="T45" fmla="*/ 4 h 290"/>
                  <a:gd name="T46" fmla="*/ 279 w 518"/>
                  <a:gd name="T47" fmla="*/ 5 h 290"/>
                  <a:gd name="T48" fmla="*/ 317 w 518"/>
                  <a:gd name="T49" fmla="*/ 6 h 290"/>
                  <a:gd name="T50" fmla="*/ 352 w 518"/>
                  <a:gd name="T51" fmla="*/ 6 h 290"/>
                  <a:gd name="T52" fmla="*/ 383 w 518"/>
                  <a:gd name="T53" fmla="*/ 7 h 290"/>
                  <a:gd name="T54" fmla="*/ 409 w 518"/>
                  <a:gd name="T55" fmla="*/ 7 h 290"/>
                  <a:gd name="T56" fmla="*/ 431 w 518"/>
                  <a:gd name="T57" fmla="*/ 8 h 290"/>
                  <a:gd name="T58" fmla="*/ 448 w 518"/>
                  <a:gd name="T59" fmla="*/ 8 h 290"/>
                  <a:gd name="T60" fmla="*/ 460 w 518"/>
                  <a:gd name="T61" fmla="*/ 8 h 290"/>
                  <a:gd name="T62" fmla="*/ 467 w 518"/>
                  <a:gd name="T63" fmla="*/ 9 h 290"/>
                  <a:gd name="T64" fmla="*/ 468 w 518"/>
                  <a:gd name="T65" fmla="*/ 9 h 290"/>
                  <a:gd name="T66" fmla="*/ 518 w 518"/>
                  <a:gd name="T67" fmla="*/ 10 h 2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8" h="290">
                    <a:moveTo>
                      <a:pt x="518" y="290"/>
                    </a:moveTo>
                    <a:lnTo>
                      <a:pt x="516" y="284"/>
                    </a:lnTo>
                    <a:lnTo>
                      <a:pt x="510" y="275"/>
                    </a:lnTo>
                    <a:lnTo>
                      <a:pt x="499" y="266"/>
                    </a:lnTo>
                    <a:lnTo>
                      <a:pt x="482" y="254"/>
                    </a:lnTo>
                    <a:lnTo>
                      <a:pt x="461" y="241"/>
                    </a:lnTo>
                    <a:lnTo>
                      <a:pt x="436" y="225"/>
                    </a:lnTo>
                    <a:lnTo>
                      <a:pt x="406" y="207"/>
                    </a:lnTo>
                    <a:lnTo>
                      <a:pt x="372" y="187"/>
                    </a:lnTo>
                    <a:lnTo>
                      <a:pt x="334" y="167"/>
                    </a:lnTo>
                    <a:lnTo>
                      <a:pt x="293" y="145"/>
                    </a:lnTo>
                    <a:lnTo>
                      <a:pt x="249" y="121"/>
                    </a:lnTo>
                    <a:lnTo>
                      <a:pt x="202" y="98"/>
                    </a:lnTo>
                    <a:lnTo>
                      <a:pt x="154" y="74"/>
                    </a:lnTo>
                    <a:lnTo>
                      <a:pt x="103" y="49"/>
                    </a:lnTo>
                    <a:lnTo>
                      <a:pt x="52" y="26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50" y="27"/>
                    </a:lnTo>
                    <a:lnTo>
                      <a:pt x="99" y="51"/>
                    </a:lnTo>
                    <a:lnTo>
                      <a:pt x="147" y="76"/>
                    </a:lnTo>
                    <a:lnTo>
                      <a:pt x="194" y="98"/>
                    </a:lnTo>
                    <a:lnTo>
                      <a:pt x="238" y="121"/>
                    </a:lnTo>
                    <a:lnTo>
                      <a:pt x="279" y="143"/>
                    </a:lnTo>
                    <a:lnTo>
                      <a:pt x="317" y="163"/>
                    </a:lnTo>
                    <a:lnTo>
                      <a:pt x="352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60" y="254"/>
                    </a:lnTo>
                    <a:lnTo>
                      <a:pt x="467" y="261"/>
                    </a:lnTo>
                    <a:lnTo>
                      <a:pt x="468" y="266"/>
                    </a:lnTo>
                    <a:lnTo>
                      <a:pt x="518" y="290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5" name="Freeform 505"/>
              <p:cNvSpPr>
                <a:spLocks/>
              </p:cNvSpPr>
              <p:nvPr/>
            </p:nvSpPr>
            <p:spPr bwMode="auto">
              <a:xfrm>
                <a:off x="1349" y="1398"/>
                <a:ext cx="469" cy="131"/>
              </a:xfrm>
              <a:custGeom>
                <a:avLst/>
                <a:gdLst>
                  <a:gd name="T0" fmla="*/ 1 w 469"/>
                  <a:gd name="T1" fmla="*/ 0 h 262"/>
                  <a:gd name="T2" fmla="*/ 51 w 469"/>
                  <a:gd name="T3" fmla="*/ 1 h 262"/>
                  <a:gd name="T4" fmla="*/ 100 w 469"/>
                  <a:gd name="T5" fmla="*/ 2 h 262"/>
                  <a:gd name="T6" fmla="*/ 148 w 469"/>
                  <a:gd name="T7" fmla="*/ 3 h 262"/>
                  <a:gd name="T8" fmla="*/ 195 w 469"/>
                  <a:gd name="T9" fmla="*/ 3 h 262"/>
                  <a:gd name="T10" fmla="*/ 239 w 469"/>
                  <a:gd name="T11" fmla="*/ 4 h 262"/>
                  <a:gd name="T12" fmla="*/ 280 w 469"/>
                  <a:gd name="T13" fmla="*/ 5 h 262"/>
                  <a:gd name="T14" fmla="*/ 318 w 469"/>
                  <a:gd name="T15" fmla="*/ 5 h 262"/>
                  <a:gd name="T16" fmla="*/ 353 w 469"/>
                  <a:gd name="T17" fmla="*/ 6 h 262"/>
                  <a:gd name="T18" fmla="*/ 384 w 469"/>
                  <a:gd name="T19" fmla="*/ 7 h 262"/>
                  <a:gd name="T20" fmla="*/ 410 w 469"/>
                  <a:gd name="T21" fmla="*/ 7 h 262"/>
                  <a:gd name="T22" fmla="*/ 432 w 469"/>
                  <a:gd name="T23" fmla="*/ 8 h 262"/>
                  <a:gd name="T24" fmla="*/ 449 w 469"/>
                  <a:gd name="T25" fmla="*/ 8 h 262"/>
                  <a:gd name="T26" fmla="*/ 461 w 469"/>
                  <a:gd name="T27" fmla="*/ 8 h 262"/>
                  <a:gd name="T28" fmla="*/ 468 w 469"/>
                  <a:gd name="T29" fmla="*/ 9 h 262"/>
                  <a:gd name="T30" fmla="*/ 469 w 469"/>
                  <a:gd name="T31" fmla="*/ 9 h 262"/>
                  <a:gd name="T32" fmla="*/ 415 w 469"/>
                  <a:gd name="T33" fmla="*/ 8 h 262"/>
                  <a:gd name="T34" fmla="*/ 414 w 469"/>
                  <a:gd name="T35" fmla="*/ 8 h 262"/>
                  <a:gd name="T36" fmla="*/ 407 w 469"/>
                  <a:gd name="T37" fmla="*/ 7 h 262"/>
                  <a:gd name="T38" fmla="*/ 397 w 469"/>
                  <a:gd name="T39" fmla="*/ 7 h 262"/>
                  <a:gd name="T40" fmla="*/ 381 w 469"/>
                  <a:gd name="T41" fmla="*/ 7 h 262"/>
                  <a:gd name="T42" fmla="*/ 363 w 469"/>
                  <a:gd name="T43" fmla="*/ 7 h 262"/>
                  <a:gd name="T44" fmla="*/ 339 w 469"/>
                  <a:gd name="T45" fmla="*/ 6 h 262"/>
                  <a:gd name="T46" fmla="*/ 312 w 469"/>
                  <a:gd name="T47" fmla="*/ 6 h 262"/>
                  <a:gd name="T48" fmla="*/ 281 w 469"/>
                  <a:gd name="T49" fmla="*/ 5 h 262"/>
                  <a:gd name="T50" fmla="*/ 247 w 469"/>
                  <a:gd name="T51" fmla="*/ 4 h 262"/>
                  <a:gd name="T52" fmla="*/ 210 w 469"/>
                  <a:gd name="T53" fmla="*/ 4 h 262"/>
                  <a:gd name="T54" fmla="*/ 172 w 469"/>
                  <a:gd name="T55" fmla="*/ 3 h 262"/>
                  <a:gd name="T56" fmla="*/ 130 w 469"/>
                  <a:gd name="T57" fmla="*/ 3 h 262"/>
                  <a:gd name="T58" fmla="*/ 87 w 469"/>
                  <a:gd name="T59" fmla="*/ 2 h 262"/>
                  <a:gd name="T60" fmla="*/ 44 w 469"/>
                  <a:gd name="T61" fmla="*/ 1 h 262"/>
                  <a:gd name="T62" fmla="*/ 0 w 469"/>
                  <a:gd name="T63" fmla="*/ 1 h 262"/>
                  <a:gd name="T64" fmla="*/ 1 w 469"/>
                  <a:gd name="T65" fmla="*/ 0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9" h="262">
                    <a:moveTo>
                      <a:pt x="1" y="0"/>
                    </a:moveTo>
                    <a:lnTo>
                      <a:pt x="51" y="23"/>
                    </a:lnTo>
                    <a:lnTo>
                      <a:pt x="100" y="47"/>
                    </a:lnTo>
                    <a:lnTo>
                      <a:pt x="148" y="72"/>
                    </a:lnTo>
                    <a:lnTo>
                      <a:pt x="195" y="94"/>
                    </a:lnTo>
                    <a:lnTo>
                      <a:pt x="239" y="117"/>
                    </a:lnTo>
                    <a:lnTo>
                      <a:pt x="280" y="139"/>
                    </a:lnTo>
                    <a:lnTo>
                      <a:pt x="318" y="159"/>
                    </a:lnTo>
                    <a:lnTo>
                      <a:pt x="353" y="179"/>
                    </a:lnTo>
                    <a:lnTo>
                      <a:pt x="384" y="197"/>
                    </a:lnTo>
                    <a:lnTo>
                      <a:pt x="410" y="213"/>
                    </a:lnTo>
                    <a:lnTo>
                      <a:pt x="432" y="226"/>
                    </a:lnTo>
                    <a:lnTo>
                      <a:pt x="449" y="239"/>
                    </a:lnTo>
                    <a:lnTo>
                      <a:pt x="461" y="250"/>
                    </a:lnTo>
                    <a:lnTo>
                      <a:pt x="468" y="257"/>
                    </a:lnTo>
                    <a:lnTo>
                      <a:pt x="469" y="262"/>
                    </a:lnTo>
                    <a:lnTo>
                      <a:pt x="415" y="237"/>
                    </a:lnTo>
                    <a:lnTo>
                      <a:pt x="414" y="232"/>
                    </a:lnTo>
                    <a:lnTo>
                      <a:pt x="407" y="224"/>
                    </a:lnTo>
                    <a:lnTo>
                      <a:pt x="397" y="217"/>
                    </a:lnTo>
                    <a:lnTo>
                      <a:pt x="381" y="206"/>
                    </a:lnTo>
                    <a:lnTo>
                      <a:pt x="363" y="193"/>
                    </a:lnTo>
                    <a:lnTo>
                      <a:pt x="339" y="179"/>
                    </a:lnTo>
                    <a:lnTo>
                      <a:pt x="312" y="163"/>
                    </a:lnTo>
                    <a:lnTo>
                      <a:pt x="281" y="146"/>
                    </a:lnTo>
                    <a:lnTo>
                      <a:pt x="247" y="128"/>
                    </a:lnTo>
                    <a:lnTo>
                      <a:pt x="210" y="108"/>
                    </a:lnTo>
                    <a:lnTo>
                      <a:pt x="172" y="88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4" y="2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6" name="Freeform 506"/>
              <p:cNvSpPr>
                <a:spLocks/>
              </p:cNvSpPr>
              <p:nvPr/>
            </p:nvSpPr>
            <p:spPr bwMode="auto">
              <a:xfrm>
                <a:off x="1347" y="1401"/>
                <a:ext cx="417" cy="115"/>
              </a:xfrm>
              <a:custGeom>
                <a:avLst/>
                <a:gdLst>
                  <a:gd name="T0" fmla="*/ 417 w 417"/>
                  <a:gd name="T1" fmla="*/ 7 h 232"/>
                  <a:gd name="T2" fmla="*/ 416 w 417"/>
                  <a:gd name="T3" fmla="*/ 7 h 232"/>
                  <a:gd name="T4" fmla="*/ 409 w 417"/>
                  <a:gd name="T5" fmla="*/ 6 h 232"/>
                  <a:gd name="T6" fmla="*/ 399 w 417"/>
                  <a:gd name="T7" fmla="*/ 6 h 232"/>
                  <a:gd name="T8" fmla="*/ 383 w 417"/>
                  <a:gd name="T9" fmla="*/ 6 h 232"/>
                  <a:gd name="T10" fmla="*/ 365 w 417"/>
                  <a:gd name="T11" fmla="*/ 5 h 232"/>
                  <a:gd name="T12" fmla="*/ 341 w 417"/>
                  <a:gd name="T13" fmla="*/ 5 h 232"/>
                  <a:gd name="T14" fmla="*/ 314 w 417"/>
                  <a:gd name="T15" fmla="*/ 4 h 232"/>
                  <a:gd name="T16" fmla="*/ 283 w 417"/>
                  <a:gd name="T17" fmla="*/ 4 h 232"/>
                  <a:gd name="T18" fmla="*/ 249 w 417"/>
                  <a:gd name="T19" fmla="*/ 3 h 232"/>
                  <a:gd name="T20" fmla="*/ 212 w 417"/>
                  <a:gd name="T21" fmla="*/ 3 h 232"/>
                  <a:gd name="T22" fmla="*/ 174 w 417"/>
                  <a:gd name="T23" fmla="*/ 2 h 232"/>
                  <a:gd name="T24" fmla="*/ 132 w 417"/>
                  <a:gd name="T25" fmla="*/ 1 h 232"/>
                  <a:gd name="T26" fmla="*/ 89 w 417"/>
                  <a:gd name="T27" fmla="*/ 1 h 232"/>
                  <a:gd name="T28" fmla="*/ 46 w 417"/>
                  <a:gd name="T29" fmla="*/ 0 h 232"/>
                  <a:gd name="T30" fmla="*/ 2 w 417"/>
                  <a:gd name="T31" fmla="*/ 0 h 232"/>
                  <a:gd name="T32" fmla="*/ 0 w 417"/>
                  <a:gd name="T33" fmla="*/ 0 h 232"/>
                  <a:gd name="T34" fmla="*/ 41 w 417"/>
                  <a:gd name="T35" fmla="*/ 0 h 232"/>
                  <a:gd name="T36" fmla="*/ 82 w 417"/>
                  <a:gd name="T37" fmla="*/ 1 h 232"/>
                  <a:gd name="T38" fmla="*/ 121 w 417"/>
                  <a:gd name="T39" fmla="*/ 1 h 232"/>
                  <a:gd name="T40" fmla="*/ 159 w 417"/>
                  <a:gd name="T41" fmla="*/ 2 h 232"/>
                  <a:gd name="T42" fmla="*/ 194 w 417"/>
                  <a:gd name="T43" fmla="*/ 3 h 232"/>
                  <a:gd name="T44" fmla="*/ 228 w 417"/>
                  <a:gd name="T45" fmla="*/ 3 h 232"/>
                  <a:gd name="T46" fmla="*/ 258 w 417"/>
                  <a:gd name="T47" fmla="*/ 4 h 232"/>
                  <a:gd name="T48" fmla="*/ 284 w 417"/>
                  <a:gd name="T49" fmla="*/ 4 h 232"/>
                  <a:gd name="T50" fmla="*/ 307 w 417"/>
                  <a:gd name="T51" fmla="*/ 5 h 232"/>
                  <a:gd name="T52" fmla="*/ 327 w 417"/>
                  <a:gd name="T53" fmla="*/ 5 h 232"/>
                  <a:gd name="T54" fmla="*/ 341 w 417"/>
                  <a:gd name="T55" fmla="*/ 5 h 232"/>
                  <a:gd name="T56" fmla="*/ 351 w 417"/>
                  <a:gd name="T57" fmla="*/ 6 h 232"/>
                  <a:gd name="T58" fmla="*/ 358 w 417"/>
                  <a:gd name="T59" fmla="*/ 6 h 232"/>
                  <a:gd name="T60" fmla="*/ 359 w 417"/>
                  <a:gd name="T61" fmla="*/ 6 h 232"/>
                  <a:gd name="T62" fmla="*/ 417 w 417"/>
                  <a:gd name="T63" fmla="*/ 7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2">
                    <a:moveTo>
                      <a:pt x="417" y="232"/>
                    </a:moveTo>
                    <a:lnTo>
                      <a:pt x="416" y="227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5" y="188"/>
                    </a:lnTo>
                    <a:lnTo>
                      <a:pt x="341" y="174"/>
                    </a:lnTo>
                    <a:lnTo>
                      <a:pt x="314" y="158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3"/>
                    </a:lnTo>
                    <a:lnTo>
                      <a:pt x="132" y="62"/>
                    </a:lnTo>
                    <a:lnTo>
                      <a:pt x="89" y="42"/>
                    </a:lnTo>
                    <a:lnTo>
                      <a:pt x="46" y="2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1" y="24"/>
                    </a:lnTo>
                    <a:lnTo>
                      <a:pt x="82" y="44"/>
                    </a:lnTo>
                    <a:lnTo>
                      <a:pt x="121" y="62"/>
                    </a:lnTo>
                    <a:lnTo>
                      <a:pt x="159" y="82"/>
                    </a:lnTo>
                    <a:lnTo>
                      <a:pt x="194" y="100"/>
                    </a:lnTo>
                    <a:lnTo>
                      <a:pt x="228" y="118"/>
                    </a:lnTo>
                    <a:lnTo>
                      <a:pt x="258" y="134"/>
                    </a:lnTo>
                    <a:lnTo>
                      <a:pt x="284" y="149"/>
                    </a:lnTo>
                    <a:lnTo>
                      <a:pt x="307" y="163"/>
                    </a:lnTo>
                    <a:lnTo>
                      <a:pt x="327" y="176"/>
                    </a:lnTo>
                    <a:lnTo>
                      <a:pt x="341" y="185"/>
                    </a:lnTo>
                    <a:lnTo>
                      <a:pt x="351" y="194"/>
                    </a:lnTo>
                    <a:lnTo>
                      <a:pt x="358" y="199"/>
                    </a:lnTo>
                    <a:lnTo>
                      <a:pt x="359" y="205"/>
                    </a:lnTo>
                    <a:lnTo>
                      <a:pt x="417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7" name="Freeform 507"/>
              <p:cNvSpPr>
                <a:spLocks/>
              </p:cNvSpPr>
              <p:nvPr/>
            </p:nvSpPr>
            <p:spPr bwMode="auto">
              <a:xfrm>
                <a:off x="1346" y="1402"/>
                <a:ext cx="360" cy="101"/>
              </a:xfrm>
              <a:custGeom>
                <a:avLst/>
                <a:gdLst>
                  <a:gd name="T0" fmla="*/ 1 w 360"/>
                  <a:gd name="T1" fmla="*/ 0 h 201"/>
                  <a:gd name="T2" fmla="*/ 42 w 360"/>
                  <a:gd name="T3" fmla="*/ 1 h 201"/>
                  <a:gd name="T4" fmla="*/ 83 w 360"/>
                  <a:gd name="T5" fmla="*/ 2 h 201"/>
                  <a:gd name="T6" fmla="*/ 122 w 360"/>
                  <a:gd name="T7" fmla="*/ 2 h 201"/>
                  <a:gd name="T8" fmla="*/ 160 w 360"/>
                  <a:gd name="T9" fmla="*/ 3 h 201"/>
                  <a:gd name="T10" fmla="*/ 195 w 360"/>
                  <a:gd name="T11" fmla="*/ 3 h 201"/>
                  <a:gd name="T12" fmla="*/ 229 w 360"/>
                  <a:gd name="T13" fmla="*/ 4 h 201"/>
                  <a:gd name="T14" fmla="*/ 259 w 360"/>
                  <a:gd name="T15" fmla="*/ 5 h 201"/>
                  <a:gd name="T16" fmla="*/ 285 w 360"/>
                  <a:gd name="T17" fmla="*/ 5 h 201"/>
                  <a:gd name="T18" fmla="*/ 308 w 360"/>
                  <a:gd name="T19" fmla="*/ 5 h 201"/>
                  <a:gd name="T20" fmla="*/ 328 w 360"/>
                  <a:gd name="T21" fmla="*/ 6 h 201"/>
                  <a:gd name="T22" fmla="*/ 342 w 360"/>
                  <a:gd name="T23" fmla="*/ 6 h 201"/>
                  <a:gd name="T24" fmla="*/ 352 w 360"/>
                  <a:gd name="T25" fmla="*/ 6 h 201"/>
                  <a:gd name="T26" fmla="*/ 359 w 360"/>
                  <a:gd name="T27" fmla="*/ 7 h 201"/>
                  <a:gd name="T28" fmla="*/ 360 w 360"/>
                  <a:gd name="T29" fmla="*/ 7 h 201"/>
                  <a:gd name="T30" fmla="*/ 298 w 360"/>
                  <a:gd name="T31" fmla="*/ 6 h 201"/>
                  <a:gd name="T32" fmla="*/ 297 w 360"/>
                  <a:gd name="T33" fmla="*/ 6 h 201"/>
                  <a:gd name="T34" fmla="*/ 290 w 360"/>
                  <a:gd name="T35" fmla="*/ 6 h 201"/>
                  <a:gd name="T36" fmla="*/ 277 w 360"/>
                  <a:gd name="T37" fmla="*/ 5 h 201"/>
                  <a:gd name="T38" fmla="*/ 260 w 360"/>
                  <a:gd name="T39" fmla="*/ 5 h 201"/>
                  <a:gd name="T40" fmla="*/ 239 w 360"/>
                  <a:gd name="T41" fmla="*/ 4 h 201"/>
                  <a:gd name="T42" fmla="*/ 213 w 360"/>
                  <a:gd name="T43" fmla="*/ 4 h 201"/>
                  <a:gd name="T44" fmla="*/ 184 w 360"/>
                  <a:gd name="T45" fmla="*/ 4 h 201"/>
                  <a:gd name="T46" fmla="*/ 151 w 360"/>
                  <a:gd name="T47" fmla="*/ 3 h 201"/>
                  <a:gd name="T48" fmla="*/ 116 w 360"/>
                  <a:gd name="T49" fmla="*/ 2 h 201"/>
                  <a:gd name="T50" fmla="*/ 79 w 360"/>
                  <a:gd name="T51" fmla="*/ 2 h 201"/>
                  <a:gd name="T52" fmla="*/ 40 w 360"/>
                  <a:gd name="T53" fmla="*/ 1 h 201"/>
                  <a:gd name="T54" fmla="*/ 0 w 360"/>
                  <a:gd name="T55" fmla="*/ 1 h 201"/>
                  <a:gd name="T56" fmla="*/ 1 w 360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0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3" y="40"/>
                    </a:lnTo>
                    <a:lnTo>
                      <a:pt x="122" y="58"/>
                    </a:lnTo>
                    <a:lnTo>
                      <a:pt x="160" y="78"/>
                    </a:lnTo>
                    <a:lnTo>
                      <a:pt x="195" y="96"/>
                    </a:lnTo>
                    <a:lnTo>
                      <a:pt x="229" y="114"/>
                    </a:lnTo>
                    <a:lnTo>
                      <a:pt x="259" y="130"/>
                    </a:lnTo>
                    <a:lnTo>
                      <a:pt x="285" y="145"/>
                    </a:lnTo>
                    <a:lnTo>
                      <a:pt x="308" y="159"/>
                    </a:lnTo>
                    <a:lnTo>
                      <a:pt x="328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9" y="195"/>
                    </a:lnTo>
                    <a:lnTo>
                      <a:pt x="360" y="201"/>
                    </a:lnTo>
                    <a:lnTo>
                      <a:pt x="298" y="172"/>
                    </a:lnTo>
                    <a:lnTo>
                      <a:pt x="297" y="166"/>
                    </a:lnTo>
                    <a:lnTo>
                      <a:pt x="290" y="161"/>
                    </a:lnTo>
                    <a:lnTo>
                      <a:pt x="277" y="152"/>
                    </a:lnTo>
                    <a:lnTo>
                      <a:pt x="260" y="141"/>
                    </a:lnTo>
                    <a:lnTo>
                      <a:pt x="239" y="128"/>
                    </a:lnTo>
                    <a:lnTo>
                      <a:pt x="213" y="112"/>
                    </a:lnTo>
                    <a:lnTo>
                      <a:pt x="184" y="98"/>
                    </a:lnTo>
                    <a:lnTo>
                      <a:pt x="151" y="79"/>
                    </a:lnTo>
                    <a:lnTo>
                      <a:pt x="116" y="61"/>
                    </a:lnTo>
                    <a:lnTo>
                      <a:pt x="79" y="43"/>
                    </a:lnTo>
                    <a:lnTo>
                      <a:pt x="40" y="2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8" name="Freeform 508"/>
              <p:cNvSpPr>
                <a:spLocks/>
              </p:cNvSpPr>
              <p:nvPr/>
            </p:nvSpPr>
            <p:spPr bwMode="auto">
              <a:xfrm>
                <a:off x="1345" y="1405"/>
                <a:ext cx="299" cy="83"/>
              </a:xfrm>
              <a:custGeom>
                <a:avLst/>
                <a:gdLst>
                  <a:gd name="T0" fmla="*/ 299 w 299"/>
                  <a:gd name="T1" fmla="*/ 5 h 167"/>
                  <a:gd name="T2" fmla="*/ 298 w 299"/>
                  <a:gd name="T3" fmla="*/ 5 h 167"/>
                  <a:gd name="T4" fmla="*/ 291 w 299"/>
                  <a:gd name="T5" fmla="*/ 4 h 167"/>
                  <a:gd name="T6" fmla="*/ 278 w 299"/>
                  <a:gd name="T7" fmla="*/ 4 h 167"/>
                  <a:gd name="T8" fmla="*/ 261 w 299"/>
                  <a:gd name="T9" fmla="*/ 4 h 167"/>
                  <a:gd name="T10" fmla="*/ 240 w 299"/>
                  <a:gd name="T11" fmla="*/ 3 h 167"/>
                  <a:gd name="T12" fmla="*/ 214 w 299"/>
                  <a:gd name="T13" fmla="*/ 3 h 167"/>
                  <a:gd name="T14" fmla="*/ 185 w 299"/>
                  <a:gd name="T15" fmla="*/ 2 h 167"/>
                  <a:gd name="T16" fmla="*/ 152 w 299"/>
                  <a:gd name="T17" fmla="*/ 2 h 167"/>
                  <a:gd name="T18" fmla="*/ 117 w 299"/>
                  <a:gd name="T19" fmla="*/ 1 h 167"/>
                  <a:gd name="T20" fmla="*/ 80 w 299"/>
                  <a:gd name="T21" fmla="*/ 1 h 167"/>
                  <a:gd name="T22" fmla="*/ 41 w 299"/>
                  <a:gd name="T23" fmla="*/ 0 h 167"/>
                  <a:gd name="T24" fmla="*/ 1 w 299"/>
                  <a:gd name="T25" fmla="*/ 0 h 167"/>
                  <a:gd name="T26" fmla="*/ 0 w 299"/>
                  <a:gd name="T27" fmla="*/ 0 h 167"/>
                  <a:gd name="T28" fmla="*/ 33 w 299"/>
                  <a:gd name="T29" fmla="*/ 0 h 167"/>
                  <a:gd name="T30" fmla="*/ 66 w 299"/>
                  <a:gd name="T31" fmla="*/ 1 h 167"/>
                  <a:gd name="T32" fmla="*/ 97 w 299"/>
                  <a:gd name="T33" fmla="*/ 1 h 167"/>
                  <a:gd name="T34" fmla="*/ 127 w 299"/>
                  <a:gd name="T35" fmla="*/ 2 h 167"/>
                  <a:gd name="T36" fmla="*/ 154 w 299"/>
                  <a:gd name="T37" fmla="*/ 2 h 167"/>
                  <a:gd name="T38" fmla="*/ 178 w 299"/>
                  <a:gd name="T39" fmla="*/ 3 h 167"/>
                  <a:gd name="T40" fmla="*/ 197 w 299"/>
                  <a:gd name="T41" fmla="*/ 3 h 167"/>
                  <a:gd name="T42" fmla="*/ 213 w 299"/>
                  <a:gd name="T43" fmla="*/ 3 h 167"/>
                  <a:gd name="T44" fmla="*/ 224 w 299"/>
                  <a:gd name="T45" fmla="*/ 3 h 167"/>
                  <a:gd name="T46" fmla="*/ 230 w 299"/>
                  <a:gd name="T47" fmla="*/ 4 h 167"/>
                  <a:gd name="T48" fmla="*/ 231 w 299"/>
                  <a:gd name="T49" fmla="*/ 4 h 167"/>
                  <a:gd name="T50" fmla="*/ 299 w 299"/>
                  <a:gd name="T51" fmla="*/ 5 h 1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9" h="167">
                    <a:moveTo>
                      <a:pt x="299" y="167"/>
                    </a:moveTo>
                    <a:lnTo>
                      <a:pt x="298" y="161"/>
                    </a:lnTo>
                    <a:lnTo>
                      <a:pt x="291" y="156"/>
                    </a:lnTo>
                    <a:lnTo>
                      <a:pt x="278" y="147"/>
                    </a:lnTo>
                    <a:lnTo>
                      <a:pt x="261" y="136"/>
                    </a:lnTo>
                    <a:lnTo>
                      <a:pt x="240" y="123"/>
                    </a:lnTo>
                    <a:lnTo>
                      <a:pt x="214" y="107"/>
                    </a:lnTo>
                    <a:lnTo>
                      <a:pt x="185" y="93"/>
                    </a:lnTo>
                    <a:lnTo>
                      <a:pt x="152" y="74"/>
                    </a:lnTo>
                    <a:lnTo>
                      <a:pt x="117" y="56"/>
                    </a:lnTo>
                    <a:lnTo>
                      <a:pt x="80" y="38"/>
                    </a:lnTo>
                    <a:lnTo>
                      <a:pt x="41" y="18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33" y="22"/>
                    </a:lnTo>
                    <a:lnTo>
                      <a:pt x="66" y="38"/>
                    </a:lnTo>
                    <a:lnTo>
                      <a:pt x="97" y="53"/>
                    </a:lnTo>
                    <a:lnTo>
                      <a:pt x="127" y="69"/>
                    </a:lnTo>
                    <a:lnTo>
                      <a:pt x="154" y="84"/>
                    </a:lnTo>
                    <a:lnTo>
                      <a:pt x="178" y="96"/>
                    </a:lnTo>
                    <a:lnTo>
                      <a:pt x="197" y="107"/>
                    </a:lnTo>
                    <a:lnTo>
                      <a:pt x="213" y="118"/>
                    </a:lnTo>
                    <a:lnTo>
                      <a:pt x="224" y="125"/>
                    </a:lnTo>
                    <a:lnTo>
                      <a:pt x="230" y="131"/>
                    </a:lnTo>
                    <a:lnTo>
                      <a:pt x="231" y="136"/>
                    </a:lnTo>
                    <a:lnTo>
                      <a:pt x="299" y="167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59" name="Freeform 509"/>
              <p:cNvSpPr>
                <a:spLocks/>
              </p:cNvSpPr>
              <p:nvPr/>
            </p:nvSpPr>
            <p:spPr bwMode="auto">
              <a:xfrm>
                <a:off x="1343" y="1408"/>
                <a:ext cx="233" cy="65"/>
              </a:xfrm>
              <a:custGeom>
                <a:avLst/>
                <a:gdLst>
                  <a:gd name="T0" fmla="*/ 2 w 233"/>
                  <a:gd name="T1" fmla="*/ 0 h 130"/>
                  <a:gd name="T2" fmla="*/ 35 w 233"/>
                  <a:gd name="T3" fmla="*/ 1 h 130"/>
                  <a:gd name="T4" fmla="*/ 68 w 233"/>
                  <a:gd name="T5" fmla="*/ 1 h 130"/>
                  <a:gd name="T6" fmla="*/ 99 w 233"/>
                  <a:gd name="T7" fmla="*/ 2 h 130"/>
                  <a:gd name="T8" fmla="*/ 129 w 233"/>
                  <a:gd name="T9" fmla="*/ 2 h 130"/>
                  <a:gd name="T10" fmla="*/ 156 w 233"/>
                  <a:gd name="T11" fmla="*/ 3 h 130"/>
                  <a:gd name="T12" fmla="*/ 180 w 233"/>
                  <a:gd name="T13" fmla="*/ 3 h 130"/>
                  <a:gd name="T14" fmla="*/ 199 w 233"/>
                  <a:gd name="T15" fmla="*/ 4 h 130"/>
                  <a:gd name="T16" fmla="*/ 215 w 233"/>
                  <a:gd name="T17" fmla="*/ 4 h 130"/>
                  <a:gd name="T18" fmla="*/ 226 w 233"/>
                  <a:gd name="T19" fmla="*/ 4 h 130"/>
                  <a:gd name="T20" fmla="*/ 232 w 233"/>
                  <a:gd name="T21" fmla="*/ 4 h 130"/>
                  <a:gd name="T22" fmla="*/ 233 w 233"/>
                  <a:gd name="T23" fmla="*/ 5 h 130"/>
                  <a:gd name="T24" fmla="*/ 161 w 233"/>
                  <a:gd name="T25" fmla="*/ 3 h 130"/>
                  <a:gd name="T26" fmla="*/ 160 w 233"/>
                  <a:gd name="T27" fmla="*/ 3 h 130"/>
                  <a:gd name="T28" fmla="*/ 153 w 233"/>
                  <a:gd name="T29" fmla="*/ 3 h 130"/>
                  <a:gd name="T30" fmla="*/ 141 w 233"/>
                  <a:gd name="T31" fmla="*/ 3 h 130"/>
                  <a:gd name="T32" fmla="*/ 125 w 233"/>
                  <a:gd name="T33" fmla="*/ 3 h 130"/>
                  <a:gd name="T34" fmla="*/ 105 w 233"/>
                  <a:gd name="T35" fmla="*/ 2 h 130"/>
                  <a:gd name="T36" fmla="*/ 82 w 233"/>
                  <a:gd name="T37" fmla="*/ 2 h 130"/>
                  <a:gd name="T38" fmla="*/ 57 w 233"/>
                  <a:gd name="T39" fmla="*/ 1 h 130"/>
                  <a:gd name="T40" fmla="*/ 28 w 233"/>
                  <a:gd name="T41" fmla="*/ 1 h 130"/>
                  <a:gd name="T42" fmla="*/ 0 w 233"/>
                  <a:gd name="T43" fmla="*/ 1 h 130"/>
                  <a:gd name="T44" fmla="*/ 2 w 233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0">
                    <a:moveTo>
                      <a:pt x="2" y="0"/>
                    </a:moveTo>
                    <a:lnTo>
                      <a:pt x="35" y="16"/>
                    </a:lnTo>
                    <a:lnTo>
                      <a:pt x="68" y="32"/>
                    </a:lnTo>
                    <a:lnTo>
                      <a:pt x="99" y="47"/>
                    </a:lnTo>
                    <a:lnTo>
                      <a:pt x="129" y="63"/>
                    </a:lnTo>
                    <a:lnTo>
                      <a:pt x="156" y="78"/>
                    </a:lnTo>
                    <a:lnTo>
                      <a:pt x="180" y="90"/>
                    </a:lnTo>
                    <a:lnTo>
                      <a:pt x="199" y="101"/>
                    </a:lnTo>
                    <a:lnTo>
                      <a:pt x="215" y="112"/>
                    </a:lnTo>
                    <a:lnTo>
                      <a:pt x="226" y="119"/>
                    </a:lnTo>
                    <a:lnTo>
                      <a:pt x="232" y="125"/>
                    </a:lnTo>
                    <a:lnTo>
                      <a:pt x="233" y="130"/>
                    </a:lnTo>
                    <a:lnTo>
                      <a:pt x="161" y="96"/>
                    </a:lnTo>
                    <a:lnTo>
                      <a:pt x="160" y="92"/>
                    </a:lnTo>
                    <a:lnTo>
                      <a:pt x="153" y="87"/>
                    </a:lnTo>
                    <a:lnTo>
                      <a:pt x="141" y="79"/>
                    </a:lnTo>
                    <a:lnTo>
                      <a:pt x="125" y="68"/>
                    </a:lnTo>
                    <a:lnTo>
                      <a:pt x="105" y="58"/>
                    </a:lnTo>
                    <a:lnTo>
                      <a:pt x="82" y="45"/>
                    </a:lnTo>
                    <a:lnTo>
                      <a:pt x="57" y="32"/>
                    </a:lnTo>
                    <a:lnTo>
                      <a:pt x="28" y="2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0" name="Freeform 510"/>
              <p:cNvSpPr>
                <a:spLocks/>
              </p:cNvSpPr>
              <p:nvPr/>
            </p:nvSpPr>
            <p:spPr bwMode="auto">
              <a:xfrm>
                <a:off x="1340" y="1411"/>
                <a:ext cx="164" cy="45"/>
              </a:xfrm>
              <a:custGeom>
                <a:avLst/>
                <a:gdLst>
                  <a:gd name="T0" fmla="*/ 164 w 164"/>
                  <a:gd name="T1" fmla="*/ 2 h 91"/>
                  <a:gd name="T2" fmla="*/ 163 w 164"/>
                  <a:gd name="T3" fmla="*/ 2 h 91"/>
                  <a:gd name="T4" fmla="*/ 156 w 164"/>
                  <a:gd name="T5" fmla="*/ 2 h 91"/>
                  <a:gd name="T6" fmla="*/ 144 w 164"/>
                  <a:gd name="T7" fmla="*/ 2 h 91"/>
                  <a:gd name="T8" fmla="*/ 128 w 164"/>
                  <a:gd name="T9" fmla="*/ 1 h 91"/>
                  <a:gd name="T10" fmla="*/ 108 w 164"/>
                  <a:gd name="T11" fmla="*/ 1 h 91"/>
                  <a:gd name="T12" fmla="*/ 85 w 164"/>
                  <a:gd name="T13" fmla="*/ 1 h 91"/>
                  <a:gd name="T14" fmla="*/ 60 w 164"/>
                  <a:gd name="T15" fmla="*/ 0 h 91"/>
                  <a:gd name="T16" fmla="*/ 31 w 164"/>
                  <a:gd name="T17" fmla="*/ 0 h 91"/>
                  <a:gd name="T18" fmla="*/ 3 w 164"/>
                  <a:gd name="T19" fmla="*/ 0 h 91"/>
                  <a:gd name="T20" fmla="*/ 0 w 164"/>
                  <a:gd name="T21" fmla="*/ 0 h 91"/>
                  <a:gd name="T22" fmla="*/ 20 w 164"/>
                  <a:gd name="T23" fmla="*/ 0 h 91"/>
                  <a:gd name="T24" fmla="*/ 38 w 164"/>
                  <a:gd name="T25" fmla="*/ 0 h 91"/>
                  <a:gd name="T26" fmla="*/ 54 w 164"/>
                  <a:gd name="T27" fmla="*/ 1 h 91"/>
                  <a:gd name="T28" fmla="*/ 68 w 164"/>
                  <a:gd name="T29" fmla="*/ 1 h 91"/>
                  <a:gd name="T30" fmla="*/ 78 w 164"/>
                  <a:gd name="T31" fmla="*/ 1 h 91"/>
                  <a:gd name="T32" fmla="*/ 84 w 164"/>
                  <a:gd name="T33" fmla="*/ 1 h 91"/>
                  <a:gd name="T34" fmla="*/ 87 w 164"/>
                  <a:gd name="T35" fmla="*/ 1 h 91"/>
                  <a:gd name="T36" fmla="*/ 164 w 164"/>
                  <a:gd name="T37" fmla="*/ 2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1">
                    <a:moveTo>
                      <a:pt x="164" y="91"/>
                    </a:moveTo>
                    <a:lnTo>
                      <a:pt x="163" y="87"/>
                    </a:lnTo>
                    <a:lnTo>
                      <a:pt x="156" y="82"/>
                    </a:lnTo>
                    <a:lnTo>
                      <a:pt x="144" y="74"/>
                    </a:lnTo>
                    <a:lnTo>
                      <a:pt x="128" y="63"/>
                    </a:lnTo>
                    <a:lnTo>
                      <a:pt x="108" y="53"/>
                    </a:lnTo>
                    <a:lnTo>
                      <a:pt x="85" y="40"/>
                    </a:lnTo>
                    <a:lnTo>
                      <a:pt x="60" y="27"/>
                    </a:lnTo>
                    <a:lnTo>
                      <a:pt x="31" y="1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20" y="16"/>
                    </a:lnTo>
                    <a:lnTo>
                      <a:pt x="38" y="25"/>
                    </a:lnTo>
                    <a:lnTo>
                      <a:pt x="54" y="33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4" y="51"/>
                    </a:lnTo>
                    <a:lnTo>
                      <a:pt x="87" y="54"/>
                    </a:lnTo>
                    <a:lnTo>
                      <a:pt x="164" y="91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1" name="Freeform 511"/>
              <p:cNvSpPr>
                <a:spLocks/>
              </p:cNvSpPr>
              <p:nvPr/>
            </p:nvSpPr>
            <p:spPr bwMode="auto">
              <a:xfrm>
                <a:off x="1339" y="1414"/>
                <a:ext cx="88" cy="24"/>
              </a:xfrm>
              <a:custGeom>
                <a:avLst/>
                <a:gdLst>
                  <a:gd name="T0" fmla="*/ 1 w 88"/>
                  <a:gd name="T1" fmla="*/ 0 h 47"/>
                  <a:gd name="T2" fmla="*/ 21 w 88"/>
                  <a:gd name="T3" fmla="*/ 1 h 47"/>
                  <a:gd name="T4" fmla="*/ 39 w 88"/>
                  <a:gd name="T5" fmla="*/ 1 h 47"/>
                  <a:gd name="T6" fmla="*/ 55 w 88"/>
                  <a:gd name="T7" fmla="*/ 1 h 47"/>
                  <a:gd name="T8" fmla="*/ 69 w 88"/>
                  <a:gd name="T9" fmla="*/ 2 h 47"/>
                  <a:gd name="T10" fmla="*/ 79 w 88"/>
                  <a:gd name="T11" fmla="*/ 2 h 47"/>
                  <a:gd name="T12" fmla="*/ 85 w 88"/>
                  <a:gd name="T13" fmla="*/ 2 h 47"/>
                  <a:gd name="T14" fmla="*/ 88 w 88"/>
                  <a:gd name="T15" fmla="*/ 2 h 47"/>
                  <a:gd name="T16" fmla="*/ 1 w 88"/>
                  <a:gd name="T17" fmla="*/ 1 h 47"/>
                  <a:gd name="T18" fmla="*/ 0 w 88"/>
                  <a:gd name="T19" fmla="*/ 1 h 47"/>
                  <a:gd name="T20" fmla="*/ 1 w 8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47">
                    <a:moveTo>
                      <a:pt x="1" y="0"/>
                    </a:moveTo>
                    <a:lnTo>
                      <a:pt x="21" y="9"/>
                    </a:lnTo>
                    <a:lnTo>
                      <a:pt x="39" y="18"/>
                    </a:lnTo>
                    <a:lnTo>
                      <a:pt x="55" y="26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5" y="44"/>
                    </a:lnTo>
                    <a:lnTo>
                      <a:pt x="88" y="47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2" name="Freeform 512"/>
              <p:cNvSpPr>
                <a:spLocks/>
              </p:cNvSpPr>
              <p:nvPr/>
            </p:nvSpPr>
            <p:spPr bwMode="auto">
              <a:xfrm>
                <a:off x="1339" y="1417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3" name="Freeform 513"/>
              <p:cNvSpPr>
                <a:spLocks/>
              </p:cNvSpPr>
              <p:nvPr/>
            </p:nvSpPr>
            <p:spPr bwMode="auto">
              <a:xfrm>
                <a:off x="1339" y="1378"/>
                <a:ext cx="1019" cy="272"/>
              </a:xfrm>
              <a:custGeom>
                <a:avLst/>
                <a:gdLst>
                  <a:gd name="T0" fmla="*/ 996 w 1019"/>
                  <a:gd name="T1" fmla="*/ 17 h 543"/>
                  <a:gd name="T2" fmla="*/ 0 w 1019"/>
                  <a:gd name="T3" fmla="*/ 3 h 543"/>
                  <a:gd name="T4" fmla="*/ 23 w 1019"/>
                  <a:gd name="T5" fmla="*/ 0 h 543"/>
                  <a:gd name="T6" fmla="*/ 1019 w 1019"/>
                  <a:gd name="T7" fmla="*/ 15 h 543"/>
                  <a:gd name="T8" fmla="*/ 996 w 1019"/>
                  <a:gd name="T9" fmla="*/ 17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6" y="543"/>
                    </a:moveTo>
                    <a:lnTo>
                      <a:pt x="0" y="78"/>
                    </a:lnTo>
                    <a:lnTo>
                      <a:pt x="23" y="0"/>
                    </a:lnTo>
                    <a:lnTo>
                      <a:pt x="1019" y="463"/>
                    </a:lnTo>
                    <a:lnTo>
                      <a:pt x="996" y="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4" name="Freeform 514"/>
              <p:cNvSpPr>
                <a:spLocks/>
              </p:cNvSpPr>
              <p:nvPr/>
            </p:nvSpPr>
            <p:spPr bwMode="auto">
              <a:xfrm>
                <a:off x="1362" y="1378"/>
                <a:ext cx="996" cy="272"/>
              </a:xfrm>
              <a:custGeom>
                <a:avLst/>
                <a:gdLst>
                  <a:gd name="T0" fmla="*/ 973 w 996"/>
                  <a:gd name="T1" fmla="*/ 17 h 543"/>
                  <a:gd name="T2" fmla="*/ 996 w 996"/>
                  <a:gd name="T3" fmla="*/ 15 h 543"/>
                  <a:gd name="T4" fmla="*/ 0 w 996"/>
                  <a:gd name="T5" fmla="*/ 0 h 543"/>
                  <a:gd name="T6" fmla="*/ 0 w 996"/>
                  <a:gd name="T7" fmla="*/ 1 h 543"/>
                  <a:gd name="T8" fmla="*/ 69 w 996"/>
                  <a:gd name="T9" fmla="*/ 2 h 543"/>
                  <a:gd name="T10" fmla="*/ 137 w 996"/>
                  <a:gd name="T11" fmla="*/ 3 h 543"/>
                  <a:gd name="T12" fmla="*/ 206 w 996"/>
                  <a:gd name="T13" fmla="*/ 4 h 543"/>
                  <a:gd name="T14" fmla="*/ 272 w 996"/>
                  <a:gd name="T15" fmla="*/ 5 h 543"/>
                  <a:gd name="T16" fmla="*/ 337 w 996"/>
                  <a:gd name="T17" fmla="*/ 6 h 543"/>
                  <a:gd name="T18" fmla="*/ 401 w 996"/>
                  <a:gd name="T19" fmla="*/ 7 h 543"/>
                  <a:gd name="T20" fmla="*/ 463 w 996"/>
                  <a:gd name="T21" fmla="*/ 8 h 543"/>
                  <a:gd name="T22" fmla="*/ 521 w 996"/>
                  <a:gd name="T23" fmla="*/ 9 h 543"/>
                  <a:gd name="T24" fmla="*/ 578 w 996"/>
                  <a:gd name="T25" fmla="*/ 9 h 543"/>
                  <a:gd name="T26" fmla="*/ 631 w 996"/>
                  <a:gd name="T27" fmla="*/ 10 h 543"/>
                  <a:gd name="T28" fmla="*/ 681 w 996"/>
                  <a:gd name="T29" fmla="*/ 11 h 543"/>
                  <a:gd name="T30" fmla="*/ 726 w 996"/>
                  <a:gd name="T31" fmla="*/ 12 h 543"/>
                  <a:gd name="T32" fmla="*/ 768 w 996"/>
                  <a:gd name="T33" fmla="*/ 13 h 543"/>
                  <a:gd name="T34" fmla="*/ 807 w 996"/>
                  <a:gd name="T35" fmla="*/ 14 h 543"/>
                  <a:gd name="T36" fmla="*/ 842 w 996"/>
                  <a:gd name="T37" fmla="*/ 14 h 543"/>
                  <a:gd name="T38" fmla="*/ 872 w 996"/>
                  <a:gd name="T39" fmla="*/ 15 h 543"/>
                  <a:gd name="T40" fmla="*/ 896 w 996"/>
                  <a:gd name="T41" fmla="*/ 15 h 543"/>
                  <a:gd name="T42" fmla="*/ 917 w 996"/>
                  <a:gd name="T43" fmla="*/ 16 h 543"/>
                  <a:gd name="T44" fmla="*/ 932 w 996"/>
                  <a:gd name="T45" fmla="*/ 16 h 543"/>
                  <a:gd name="T46" fmla="*/ 944 w 996"/>
                  <a:gd name="T47" fmla="*/ 17 h 543"/>
                  <a:gd name="T48" fmla="*/ 949 w 996"/>
                  <a:gd name="T49" fmla="*/ 17 h 543"/>
                  <a:gd name="T50" fmla="*/ 949 w 996"/>
                  <a:gd name="T51" fmla="*/ 17 h 543"/>
                  <a:gd name="T52" fmla="*/ 973 w 996"/>
                  <a:gd name="T53" fmla="*/ 17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3" y="543"/>
                    </a:moveTo>
                    <a:lnTo>
                      <a:pt x="996" y="46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6" y="100"/>
                    </a:lnTo>
                    <a:lnTo>
                      <a:pt x="272" y="132"/>
                    </a:lnTo>
                    <a:lnTo>
                      <a:pt x="337" y="165"/>
                    </a:lnTo>
                    <a:lnTo>
                      <a:pt x="401" y="197"/>
                    </a:lnTo>
                    <a:lnTo>
                      <a:pt x="463" y="228"/>
                    </a:lnTo>
                    <a:lnTo>
                      <a:pt x="521" y="259"/>
                    </a:lnTo>
                    <a:lnTo>
                      <a:pt x="578" y="288"/>
                    </a:lnTo>
                    <a:lnTo>
                      <a:pt x="631" y="317"/>
                    </a:lnTo>
                    <a:lnTo>
                      <a:pt x="681" y="344"/>
                    </a:lnTo>
                    <a:lnTo>
                      <a:pt x="726" y="371"/>
                    </a:lnTo>
                    <a:lnTo>
                      <a:pt x="768" y="395"/>
                    </a:lnTo>
                    <a:lnTo>
                      <a:pt x="807" y="418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6" y="476"/>
                    </a:lnTo>
                    <a:lnTo>
                      <a:pt x="917" y="492"/>
                    </a:lnTo>
                    <a:lnTo>
                      <a:pt x="932" y="505"/>
                    </a:lnTo>
                    <a:lnTo>
                      <a:pt x="944" y="516"/>
                    </a:lnTo>
                    <a:lnTo>
                      <a:pt x="949" y="525"/>
                    </a:lnTo>
                    <a:lnTo>
                      <a:pt x="949" y="532"/>
                    </a:lnTo>
                    <a:lnTo>
                      <a:pt x="973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5" name="Freeform 515"/>
              <p:cNvSpPr>
                <a:spLocks/>
              </p:cNvSpPr>
              <p:nvPr/>
            </p:nvSpPr>
            <p:spPr bwMode="auto">
              <a:xfrm>
                <a:off x="1360" y="1379"/>
                <a:ext cx="951" cy="265"/>
              </a:xfrm>
              <a:custGeom>
                <a:avLst/>
                <a:gdLst>
                  <a:gd name="T0" fmla="*/ 2 w 951"/>
                  <a:gd name="T1" fmla="*/ 0 h 530"/>
                  <a:gd name="T2" fmla="*/ 71 w 951"/>
                  <a:gd name="T3" fmla="*/ 1 h 530"/>
                  <a:gd name="T4" fmla="*/ 139 w 951"/>
                  <a:gd name="T5" fmla="*/ 3 h 530"/>
                  <a:gd name="T6" fmla="*/ 208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3 w 951"/>
                  <a:gd name="T13" fmla="*/ 7 h 530"/>
                  <a:gd name="T14" fmla="*/ 465 w 951"/>
                  <a:gd name="T15" fmla="*/ 8 h 530"/>
                  <a:gd name="T16" fmla="*/ 523 w 951"/>
                  <a:gd name="T17" fmla="*/ 9 h 530"/>
                  <a:gd name="T18" fmla="*/ 580 w 951"/>
                  <a:gd name="T19" fmla="*/ 9 h 530"/>
                  <a:gd name="T20" fmla="*/ 633 w 951"/>
                  <a:gd name="T21" fmla="*/ 10 h 530"/>
                  <a:gd name="T22" fmla="*/ 683 w 951"/>
                  <a:gd name="T23" fmla="*/ 11 h 530"/>
                  <a:gd name="T24" fmla="*/ 728 w 951"/>
                  <a:gd name="T25" fmla="*/ 12 h 530"/>
                  <a:gd name="T26" fmla="*/ 770 w 951"/>
                  <a:gd name="T27" fmla="*/ 13 h 530"/>
                  <a:gd name="T28" fmla="*/ 809 w 951"/>
                  <a:gd name="T29" fmla="*/ 13 h 530"/>
                  <a:gd name="T30" fmla="*/ 844 w 951"/>
                  <a:gd name="T31" fmla="*/ 14 h 530"/>
                  <a:gd name="T32" fmla="*/ 874 w 951"/>
                  <a:gd name="T33" fmla="*/ 15 h 530"/>
                  <a:gd name="T34" fmla="*/ 898 w 951"/>
                  <a:gd name="T35" fmla="*/ 15 h 530"/>
                  <a:gd name="T36" fmla="*/ 919 w 951"/>
                  <a:gd name="T37" fmla="*/ 16 h 530"/>
                  <a:gd name="T38" fmla="*/ 934 w 951"/>
                  <a:gd name="T39" fmla="*/ 16 h 530"/>
                  <a:gd name="T40" fmla="*/ 946 w 951"/>
                  <a:gd name="T41" fmla="*/ 17 h 530"/>
                  <a:gd name="T42" fmla="*/ 951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6 w 951"/>
                  <a:gd name="T49" fmla="*/ 16 h 530"/>
                  <a:gd name="T50" fmla="*/ 920 w 951"/>
                  <a:gd name="T51" fmla="*/ 16 h 530"/>
                  <a:gd name="T52" fmla="*/ 909 w 951"/>
                  <a:gd name="T53" fmla="*/ 16 h 530"/>
                  <a:gd name="T54" fmla="*/ 892 w 951"/>
                  <a:gd name="T55" fmla="*/ 15 h 530"/>
                  <a:gd name="T56" fmla="*/ 869 w 951"/>
                  <a:gd name="T57" fmla="*/ 15 h 530"/>
                  <a:gd name="T58" fmla="*/ 843 w 951"/>
                  <a:gd name="T59" fmla="*/ 14 h 530"/>
                  <a:gd name="T60" fmla="*/ 811 w 951"/>
                  <a:gd name="T61" fmla="*/ 14 h 530"/>
                  <a:gd name="T62" fmla="*/ 775 w 951"/>
                  <a:gd name="T63" fmla="*/ 13 h 530"/>
                  <a:gd name="T64" fmla="*/ 734 w 951"/>
                  <a:gd name="T65" fmla="*/ 12 h 530"/>
                  <a:gd name="T66" fmla="*/ 688 w 951"/>
                  <a:gd name="T67" fmla="*/ 11 h 530"/>
                  <a:gd name="T68" fmla="*/ 640 w 951"/>
                  <a:gd name="T69" fmla="*/ 11 h 530"/>
                  <a:gd name="T70" fmla="*/ 587 w 951"/>
                  <a:gd name="T71" fmla="*/ 10 h 530"/>
                  <a:gd name="T72" fmla="*/ 532 w 951"/>
                  <a:gd name="T73" fmla="*/ 9 h 530"/>
                  <a:gd name="T74" fmla="*/ 472 w 951"/>
                  <a:gd name="T75" fmla="*/ 8 h 530"/>
                  <a:gd name="T76" fmla="*/ 410 w 951"/>
                  <a:gd name="T77" fmla="*/ 7 h 530"/>
                  <a:gd name="T78" fmla="*/ 345 w 951"/>
                  <a:gd name="T79" fmla="*/ 6 h 530"/>
                  <a:gd name="T80" fmla="*/ 279 w 951"/>
                  <a:gd name="T81" fmla="*/ 5 h 530"/>
                  <a:gd name="T82" fmla="*/ 211 w 951"/>
                  <a:gd name="T83" fmla="*/ 4 h 530"/>
                  <a:gd name="T84" fmla="*/ 141 w 951"/>
                  <a:gd name="T85" fmla="*/ 3 h 530"/>
                  <a:gd name="T86" fmla="*/ 71 w 951"/>
                  <a:gd name="T87" fmla="*/ 2 h 530"/>
                  <a:gd name="T88" fmla="*/ 0 w 951"/>
                  <a:gd name="T89" fmla="*/ 1 h 530"/>
                  <a:gd name="T90" fmla="*/ 2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2" y="0"/>
                    </a:moveTo>
                    <a:lnTo>
                      <a:pt x="71" y="32"/>
                    </a:lnTo>
                    <a:lnTo>
                      <a:pt x="139" y="65"/>
                    </a:lnTo>
                    <a:lnTo>
                      <a:pt x="208" y="98"/>
                    </a:lnTo>
                    <a:lnTo>
                      <a:pt x="274" y="130"/>
                    </a:lnTo>
                    <a:lnTo>
                      <a:pt x="339" y="163"/>
                    </a:lnTo>
                    <a:lnTo>
                      <a:pt x="403" y="195"/>
                    </a:lnTo>
                    <a:lnTo>
                      <a:pt x="465" y="226"/>
                    </a:lnTo>
                    <a:lnTo>
                      <a:pt x="523" y="257"/>
                    </a:lnTo>
                    <a:lnTo>
                      <a:pt x="580" y="286"/>
                    </a:lnTo>
                    <a:lnTo>
                      <a:pt x="633" y="315"/>
                    </a:lnTo>
                    <a:lnTo>
                      <a:pt x="683" y="342"/>
                    </a:lnTo>
                    <a:lnTo>
                      <a:pt x="728" y="369"/>
                    </a:lnTo>
                    <a:lnTo>
                      <a:pt x="770" y="393"/>
                    </a:lnTo>
                    <a:lnTo>
                      <a:pt x="809" y="416"/>
                    </a:lnTo>
                    <a:lnTo>
                      <a:pt x="844" y="438"/>
                    </a:lnTo>
                    <a:lnTo>
                      <a:pt x="874" y="458"/>
                    </a:lnTo>
                    <a:lnTo>
                      <a:pt x="898" y="474"/>
                    </a:lnTo>
                    <a:lnTo>
                      <a:pt x="919" y="490"/>
                    </a:lnTo>
                    <a:lnTo>
                      <a:pt x="934" y="503"/>
                    </a:lnTo>
                    <a:lnTo>
                      <a:pt x="946" y="514"/>
                    </a:lnTo>
                    <a:lnTo>
                      <a:pt x="951" y="523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6" y="512"/>
                    </a:lnTo>
                    <a:lnTo>
                      <a:pt x="920" y="503"/>
                    </a:lnTo>
                    <a:lnTo>
                      <a:pt x="909" y="490"/>
                    </a:lnTo>
                    <a:lnTo>
                      <a:pt x="892" y="476"/>
                    </a:lnTo>
                    <a:lnTo>
                      <a:pt x="869" y="461"/>
                    </a:lnTo>
                    <a:lnTo>
                      <a:pt x="843" y="441"/>
                    </a:lnTo>
                    <a:lnTo>
                      <a:pt x="811" y="422"/>
                    </a:lnTo>
                    <a:lnTo>
                      <a:pt x="775" y="400"/>
                    </a:lnTo>
                    <a:lnTo>
                      <a:pt x="734" y="375"/>
                    </a:lnTo>
                    <a:lnTo>
                      <a:pt x="688" y="349"/>
                    </a:lnTo>
                    <a:lnTo>
                      <a:pt x="640" y="322"/>
                    </a:lnTo>
                    <a:lnTo>
                      <a:pt x="587" y="293"/>
                    </a:lnTo>
                    <a:lnTo>
                      <a:pt x="532" y="264"/>
                    </a:lnTo>
                    <a:lnTo>
                      <a:pt x="472" y="233"/>
                    </a:lnTo>
                    <a:lnTo>
                      <a:pt x="410" y="201"/>
                    </a:lnTo>
                    <a:lnTo>
                      <a:pt x="345" y="168"/>
                    </a:lnTo>
                    <a:lnTo>
                      <a:pt x="279" y="136"/>
                    </a:lnTo>
                    <a:lnTo>
                      <a:pt x="211" y="101"/>
                    </a:lnTo>
                    <a:lnTo>
                      <a:pt x="141" y="69"/>
                    </a:lnTo>
                    <a:lnTo>
                      <a:pt x="71" y="3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6" name="Freeform 516"/>
              <p:cNvSpPr>
                <a:spLocks/>
              </p:cNvSpPr>
              <p:nvPr/>
            </p:nvSpPr>
            <p:spPr bwMode="auto">
              <a:xfrm>
                <a:off x="1360" y="1380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6 w 927"/>
                  <a:gd name="T3" fmla="*/ 16 h 517"/>
                  <a:gd name="T4" fmla="*/ 920 w 927"/>
                  <a:gd name="T5" fmla="*/ 16 h 517"/>
                  <a:gd name="T6" fmla="*/ 909 w 927"/>
                  <a:gd name="T7" fmla="*/ 16 h 517"/>
                  <a:gd name="T8" fmla="*/ 892 w 927"/>
                  <a:gd name="T9" fmla="*/ 15 h 517"/>
                  <a:gd name="T10" fmla="*/ 869 w 927"/>
                  <a:gd name="T11" fmla="*/ 15 h 517"/>
                  <a:gd name="T12" fmla="*/ 843 w 927"/>
                  <a:gd name="T13" fmla="*/ 14 h 517"/>
                  <a:gd name="T14" fmla="*/ 811 w 927"/>
                  <a:gd name="T15" fmla="*/ 14 h 517"/>
                  <a:gd name="T16" fmla="*/ 775 w 927"/>
                  <a:gd name="T17" fmla="*/ 13 h 517"/>
                  <a:gd name="T18" fmla="*/ 734 w 927"/>
                  <a:gd name="T19" fmla="*/ 12 h 517"/>
                  <a:gd name="T20" fmla="*/ 688 w 927"/>
                  <a:gd name="T21" fmla="*/ 11 h 517"/>
                  <a:gd name="T22" fmla="*/ 640 w 927"/>
                  <a:gd name="T23" fmla="*/ 10 h 517"/>
                  <a:gd name="T24" fmla="*/ 587 w 927"/>
                  <a:gd name="T25" fmla="*/ 10 h 517"/>
                  <a:gd name="T26" fmla="*/ 532 w 927"/>
                  <a:gd name="T27" fmla="*/ 9 h 517"/>
                  <a:gd name="T28" fmla="*/ 472 w 927"/>
                  <a:gd name="T29" fmla="*/ 8 h 517"/>
                  <a:gd name="T30" fmla="*/ 410 w 927"/>
                  <a:gd name="T31" fmla="*/ 7 h 517"/>
                  <a:gd name="T32" fmla="*/ 345 w 927"/>
                  <a:gd name="T33" fmla="*/ 6 h 517"/>
                  <a:gd name="T34" fmla="*/ 279 w 927"/>
                  <a:gd name="T35" fmla="*/ 5 h 517"/>
                  <a:gd name="T36" fmla="*/ 211 w 927"/>
                  <a:gd name="T37" fmla="*/ 4 h 517"/>
                  <a:gd name="T38" fmla="*/ 141 w 927"/>
                  <a:gd name="T39" fmla="*/ 3 h 517"/>
                  <a:gd name="T40" fmla="*/ 71 w 927"/>
                  <a:gd name="T41" fmla="*/ 1 h 517"/>
                  <a:gd name="T42" fmla="*/ 0 w 927"/>
                  <a:gd name="T43" fmla="*/ 0 h 517"/>
                  <a:gd name="T44" fmla="*/ 0 w 927"/>
                  <a:gd name="T45" fmla="*/ 1 h 517"/>
                  <a:gd name="T46" fmla="*/ 69 w 927"/>
                  <a:gd name="T47" fmla="*/ 2 h 517"/>
                  <a:gd name="T48" fmla="*/ 137 w 927"/>
                  <a:gd name="T49" fmla="*/ 3 h 517"/>
                  <a:gd name="T50" fmla="*/ 205 w 927"/>
                  <a:gd name="T51" fmla="*/ 4 h 517"/>
                  <a:gd name="T52" fmla="*/ 271 w 927"/>
                  <a:gd name="T53" fmla="*/ 5 h 517"/>
                  <a:gd name="T54" fmla="*/ 335 w 927"/>
                  <a:gd name="T55" fmla="*/ 6 h 517"/>
                  <a:gd name="T56" fmla="*/ 399 w 927"/>
                  <a:gd name="T57" fmla="*/ 7 h 517"/>
                  <a:gd name="T58" fmla="*/ 458 w 927"/>
                  <a:gd name="T59" fmla="*/ 8 h 517"/>
                  <a:gd name="T60" fmla="*/ 516 w 927"/>
                  <a:gd name="T61" fmla="*/ 9 h 517"/>
                  <a:gd name="T62" fmla="*/ 571 w 927"/>
                  <a:gd name="T63" fmla="*/ 9 h 517"/>
                  <a:gd name="T64" fmla="*/ 622 w 927"/>
                  <a:gd name="T65" fmla="*/ 10 h 517"/>
                  <a:gd name="T66" fmla="*/ 670 w 927"/>
                  <a:gd name="T67" fmla="*/ 11 h 517"/>
                  <a:gd name="T68" fmla="*/ 714 w 927"/>
                  <a:gd name="T69" fmla="*/ 12 h 517"/>
                  <a:gd name="T70" fmla="*/ 753 w 927"/>
                  <a:gd name="T71" fmla="*/ 13 h 517"/>
                  <a:gd name="T72" fmla="*/ 789 w 927"/>
                  <a:gd name="T73" fmla="*/ 13 h 517"/>
                  <a:gd name="T74" fmla="*/ 820 w 927"/>
                  <a:gd name="T75" fmla="*/ 14 h 517"/>
                  <a:gd name="T76" fmla="*/ 845 w 927"/>
                  <a:gd name="T77" fmla="*/ 15 h 517"/>
                  <a:gd name="T78" fmla="*/ 867 w 927"/>
                  <a:gd name="T79" fmla="*/ 15 h 517"/>
                  <a:gd name="T80" fmla="*/ 883 w 927"/>
                  <a:gd name="T81" fmla="*/ 15 h 517"/>
                  <a:gd name="T82" fmla="*/ 895 w 927"/>
                  <a:gd name="T83" fmla="*/ 16 h 517"/>
                  <a:gd name="T84" fmla="*/ 900 w 927"/>
                  <a:gd name="T85" fmla="*/ 16 h 517"/>
                  <a:gd name="T86" fmla="*/ 902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6" y="510"/>
                    </a:lnTo>
                    <a:lnTo>
                      <a:pt x="920" y="501"/>
                    </a:lnTo>
                    <a:lnTo>
                      <a:pt x="909" y="488"/>
                    </a:lnTo>
                    <a:lnTo>
                      <a:pt x="892" y="474"/>
                    </a:lnTo>
                    <a:lnTo>
                      <a:pt x="869" y="459"/>
                    </a:lnTo>
                    <a:lnTo>
                      <a:pt x="843" y="439"/>
                    </a:lnTo>
                    <a:lnTo>
                      <a:pt x="811" y="420"/>
                    </a:lnTo>
                    <a:lnTo>
                      <a:pt x="775" y="398"/>
                    </a:lnTo>
                    <a:lnTo>
                      <a:pt x="734" y="373"/>
                    </a:lnTo>
                    <a:lnTo>
                      <a:pt x="688" y="347"/>
                    </a:lnTo>
                    <a:lnTo>
                      <a:pt x="640" y="320"/>
                    </a:lnTo>
                    <a:lnTo>
                      <a:pt x="587" y="291"/>
                    </a:lnTo>
                    <a:lnTo>
                      <a:pt x="532" y="262"/>
                    </a:lnTo>
                    <a:lnTo>
                      <a:pt x="472" y="231"/>
                    </a:lnTo>
                    <a:lnTo>
                      <a:pt x="410" y="199"/>
                    </a:lnTo>
                    <a:lnTo>
                      <a:pt x="345" y="166"/>
                    </a:lnTo>
                    <a:lnTo>
                      <a:pt x="279" y="134"/>
                    </a:lnTo>
                    <a:lnTo>
                      <a:pt x="211" y="99"/>
                    </a:lnTo>
                    <a:lnTo>
                      <a:pt x="141" y="67"/>
                    </a:lnTo>
                    <a:lnTo>
                      <a:pt x="71" y="3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5" y="99"/>
                    </a:lnTo>
                    <a:lnTo>
                      <a:pt x="271" y="132"/>
                    </a:lnTo>
                    <a:lnTo>
                      <a:pt x="335" y="164"/>
                    </a:lnTo>
                    <a:lnTo>
                      <a:pt x="399" y="195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71" y="286"/>
                    </a:lnTo>
                    <a:lnTo>
                      <a:pt x="622" y="313"/>
                    </a:lnTo>
                    <a:lnTo>
                      <a:pt x="670" y="340"/>
                    </a:lnTo>
                    <a:lnTo>
                      <a:pt x="714" y="365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20" y="430"/>
                    </a:lnTo>
                    <a:lnTo>
                      <a:pt x="845" y="449"/>
                    </a:lnTo>
                    <a:lnTo>
                      <a:pt x="867" y="465"/>
                    </a:lnTo>
                    <a:lnTo>
                      <a:pt x="883" y="478"/>
                    </a:lnTo>
                    <a:lnTo>
                      <a:pt x="895" y="488"/>
                    </a:lnTo>
                    <a:lnTo>
                      <a:pt x="900" y="497"/>
                    </a:lnTo>
                    <a:lnTo>
                      <a:pt x="902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7" name="Freeform 517"/>
              <p:cNvSpPr>
                <a:spLocks/>
              </p:cNvSpPr>
              <p:nvPr/>
            </p:nvSpPr>
            <p:spPr bwMode="auto">
              <a:xfrm>
                <a:off x="1359" y="1381"/>
                <a:ext cx="903" cy="251"/>
              </a:xfrm>
              <a:custGeom>
                <a:avLst/>
                <a:gdLst>
                  <a:gd name="T0" fmla="*/ 1 w 903"/>
                  <a:gd name="T1" fmla="*/ 0 h 504"/>
                  <a:gd name="T2" fmla="*/ 70 w 903"/>
                  <a:gd name="T3" fmla="*/ 1 h 504"/>
                  <a:gd name="T4" fmla="*/ 138 w 903"/>
                  <a:gd name="T5" fmla="*/ 2 h 504"/>
                  <a:gd name="T6" fmla="*/ 206 w 903"/>
                  <a:gd name="T7" fmla="*/ 3 h 504"/>
                  <a:gd name="T8" fmla="*/ 272 w 903"/>
                  <a:gd name="T9" fmla="*/ 4 h 504"/>
                  <a:gd name="T10" fmla="*/ 336 w 903"/>
                  <a:gd name="T11" fmla="*/ 5 h 504"/>
                  <a:gd name="T12" fmla="*/ 400 w 903"/>
                  <a:gd name="T13" fmla="*/ 6 h 504"/>
                  <a:gd name="T14" fmla="*/ 459 w 903"/>
                  <a:gd name="T15" fmla="*/ 7 h 504"/>
                  <a:gd name="T16" fmla="*/ 517 w 903"/>
                  <a:gd name="T17" fmla="*/ 7 h 504"/>
                  <a:gd name="T18" fmla="*/ 572 w 903"/>
                  <a:gd name="T19" fmla="*/ 8 h 504"/>
                  <a:gd name="T20" fmla="*/ 623 w 903"/>
                  <a:gd name="T21" fmla="*/ 9 h 504"/>
                  <a:gd name="T22" fmla="*/ 671 w 903"/>
                  <a:gd name="T23" fmla="*/ 10 h 504"/>
                  <a:gd name="T24" fmla="*/ 715 w 903"/>
                  <a:gd name="T25" fmla="*/ 11 h 504"/>
                  <a:gd name="T26" fmla="*/ 754 w 903"/>
                  <a:gd name="T27" fmla="*/ 12 h 504"/>
                  <a:gd name="T28" fmla="*/ 790 w 903"/>
                  <a:gd name="T29" fmla="*/ 12 h 504"/>
                  <a:gd name="T30" fmla="*/ 821 w 903"/>
                  <a:gd name="T31" fmla="*/ 13 h 504"/>
                  <a:gd name="T32" fmla="*/ 846 w 903"/>
                  <a:gd name="T33" fmla="*/ 13 h 504"/>
                  <a:gd name="T34" fmla="*/ 868 w 903"/>
                  <a:gd name="T35" fmla="*/ 14 h 504"/>
                  <a:gd name="T36" fmla="*/ 884 w 903"/>
                  <a:gd name="T37" fmla="*/ 14 h 504"/>
                  <a:gd name="T38" fmla="*/ 896 w 903"/>
                  <a:gd name="T39" fmla="*/ 15 h 504"/>
                  <a:gd name="T40" fmla="*/ 901 w 903"/>
                  <a:gd name="T41" fmla="*/ 15 h 504"/>
                  <a:gd name="T42" fmla="*/ 903 w 903"/>
                  <a:gd name="T43" fmla="*/ 15 h 504"/>
                  <a:gd name="T44" fmla="*/ 876 w 903"/>
                  <a:gd name="T45" fmla="*/ 15 h 504"/>
                  <a:gd name="T46" fmla="*/ 875 w 903"/>
                  <a:gd name="T47" fmla="*/ 15 h 504"/>
                  <a:gd name="T48" fmla="*/ 869 w 903"/>
                  <a:gd name="T49" fmla="*/ 14 h 504"/>
                  <a:gd name="T50" fmla="*/ 858 w 903"/>
                  <a:gd name="T51" fmla="*/ 14 h 504"/>
                  <a:gd name="T52" fmla="*/ 842 w 903"/>
                  <a:gd name="T53" fmla="*/ 14 h 504"/>
                  <a:gd name="T54" fmla="*/ 821 w 903"/>
                  <a:gd name="T55" fmla="*/ 13 h 504"/>
                  <a:gd name="T56" fmla="*/ 795 w 903"/>
                  <a:gd name="T57" fmla="*/ 13 h 504"/>
                  <a:gd name="T58" fmla="*/ 766 w 903"/>
                  <a:gd name="T59" fmla="*/ 12 h 504"/>
                  <a:gd name="T60" fmla="*/ 732 w 903"/>
                  <a:gd name="T61" fmla="*/ 11 h 504"/>
                  <a:gd name="T62" fmla="*/ 694 w 903"/>
                  <a:gd name="T63" fmla="*/ 11 h 504"/>
                  <a:gd name="T64" fmla="*/ 650 w 903"/>
                  <a:gd name="T65" fmla="*/ 10 h 504"/>
                  <a:gd name="T66" fmla="*/ 605 w 903"/>
                  <a:gd name="T67" fmla="*/ 9 h 504"/>
                  <a:gd name="T68" fmla="*/ 554 w 903"/>
                  <a:gd name="T69" fmla="*/ 8 h 504"/>
                  <a:gd name="T70" fmla="*/ 501 w 903"/>
                  <a:gd name="T71" fmla="*/ 7 h 504"/>
                  <a:gd name="T72" fmla="*/ 445 w 903"/>
                  <a:gd name="T73" fmla="*/ 6 h 504"/>
                  <a:gd name="T74" fmla="*/ 387 w 903"/>
                  <a:gd name="T75" fmla="*/ 5 h 504"/>
                  <a:gd name="T76" fmla="*/ 326 w 903"/>
                  <a:gd name="T77" fmla="*/ 5 h 504"/>
                  <a:gd name="T78" fmla="*/ 264 w 903"/>
                  <a:gd name="T79" fmla="*/ 4 h 504"/>
                  <a:gd name="T80" fmla="*/ 199 w 903"/>
                  <a:gd name="T81" fmla="*/ 3 h 504"/>
                  <a:gd name="T82" fmla="*/ 134 w 903"/>
                  <a:gd name="T83" fmla="*/ 2 h 504"/>
                  <a:gd name="T84" fmla="*/ 68 w 903"/>
                  <a:gd name="T85" fmla="*/ 1 h 504"/>
                  <a:gd name="T86" fmla="*/ 0 w 903"/>
                  <a:gd name="T87" fmla="*/ 0 h 504"/>
                  <a:gd name="T88" fmla="*/ 1 w 903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4">
                    <a:moveTo>
                      <a:pt x="1" y="0"/>
                    </a:moveTo>
                    <a:lnTo>
                      <a:pt x="70" y="33"/>
                    </a:lnTo>
                    <a:lnTo>
                      <a:pt x="138" y="66"/>
                    </a:lnTo>
                    <a:lnTo>
                      <a:pt x="206" y="98"/>
                    </a:lnTo>
                    <a:lnTo>
                      <a:pt x="272" y="131"/>
                    </a:lnTo>
                    <a:lnTo>
                      <a:pt x="336" y="163"/>
                    </a:lnTo>
                    <a:lnTo>
                      <a:pt x="400" y="194"/>
                    </a:lnTo>
                    <a:lnTo>
                      <a:pt x="459" y="225"/>
                    </a:lnTo>
                    <a:lnTo>
                      <a:pt x="517" y="256"/>
                    </a:lnTo>
                    <a:lnTo>
                      <a:pt x="572" y="285"/>
                    </a:lnTo>
                    <a:lnTo>
                      <a:pt x="623" y="312"/>
                    </a:lnTo>
                    <a:lnTo>
                      <a:pt x="671" y="339"/>
                    </a:lnTo>
                    <a:lnTo>
                      <a:pt x="715" y="364"/>
                    </a:lnTo>
                    <a:lnTo>
                      <a:pt x="754" y="388"/>
                    </a:lnTo>
                    <a:lnTo>
                      <a:pt x="790" y="410"/>
                    </a:lnTo>
                    <a:lnTo>
                      <a:pt x="821" y="429"/>
                    </a:lnTo>
                    <a:lnTo>
                      <a:pt x="846" y="448"/>
                    </a:lnTo>
                    <a:lnTo>
                      <a:pt x="868" y="464"/>
                    </a:lnTo>
                    <a:lnTo>
                      <a:pt x="884" y="477"/>
                    </a:lnTo>
                    <a:lnTo>
                      <a:pt x="896" y="487"/>
                    </a:lnTo>
                    <a:lnTo>
                      <a:pt x="901" y="496"/>
                    </a:lnTo>
                    <a:lnTo>
                      <a:pt x="903" y="504"/>
                    </a:lnTo>
                    <a:lnTo>
                      <a:pt x="876" y="491"/>
                    </a:lnTo>
                    <a:lnTo>
                      <a:pt x="875" y="484"/>
                    </a:lnTo>
                    <a:lnTo>
                      <a:pt x="869" y="477"/>
                    </a:lnTo>
                    <a:lnTo>
                      <a:pt x="858" y="466"/>
                    </a:lnTo>
                    <a:lnTo>
                      <a:pt x="842" y="451"/>
                    </a:lnTo>
                    <a:lnTo>
                      <a:pt x="821" y="437"/>
                    </a:lnTo>
                    <a:lnTo>
                      <a:pt x="795" y="419"/>
                    </a:lnTo>
                    <a:lnTo>
                      <a:pt x="766" y="400"/>
                    </a:lnTo>
                    <a:lnTo>
                      <a:pt x="732" y="379"/>
                    </a:lnTo>
                    <a:lnTo>
                      <a:pt x="694" y="355"/>
                    </a:lnTo>
                    <a:lnTo>
                      <a:pt x="650" y="332"/>
                    </a:lnTo>
                    <a:lnTo>
                      <a:pt x="605" y="306"/>
                    </a:lnTo>
                    <a:lnTo>
                      <a:pt x="554" y="279"/>
                    </a:lnTo>
                    <a:lnTo>
                      <a:pt x="501" y="250"/>
                    </a:lnTo>
                    <a:lnTo>
                      <a:pt x="445" y="221"/>
                    </a:lnTo>
                    <a:lnTo>
                      <a:pt x="387" y="190"/>
                    </a:lnTo>
                    <a:lnTo>
                      <a:pt x="326" y="160"/>
                    </a:lnTo>
                    <a:lnTo>
                      <a:pt x="264" y="129"/>
                    </a:lnTo>
                    <a:lnTo>
                      <a:pt x="199" y="96"/>
                    </a:lnTo>
                    <a:lnTo>
                      <a:pt x="134" y="66"/>
                    </a:lnTo>
                    <a:lnTo>
                      <a:pt x="68" y="3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8" name="Freeform 518"/>
              <p:cNvSpPr>
                <a:spLocks/>
              </p:cNvSpPr>
              <p:nvPr/>
            </p:nvSpPr>
            <p:spPr bwMode="auto">
              <a:xfrm>
                <a:off x="1359" y="1382"/>
                <a:ext cx="876" cy="244"/>
              </a:xfrm>
              <a:custGeom>
                <a:avLst/>
                <a:gdLst>
                  <a:gd name="T0" fmla="*/ 876 w 876"/>
                  <a:gd name="T1" fmla="*/ 15 h 489"/>
                  <a:gd name="T2" fmla="*/ 875 w 876"/>
                  <a:gd name="T3" fmla="*/ 15 h 489"/>
                  <a:gd name="T4" fmla="*/ 869 w 876"/>
                  <a:gd name="T5" fmla="*/ 14 h 489"/>
                  <a:gd name="T6" fmla="*/ 858 w 876"/>
                  <a:gd name="T7" fmla="*/ 14 h 489"/>
                  <a:gd name="T8" fmla="*/ 842 w 876"/>
                  <a:gd name="T9" fmla="*/ 14 h 489"/>
                  <a:gd name="T10" fmla="*/ 821 w 876"/>
                  <a:gd name="T11" fmla="*/ 13 h 489"/>
                  <a:gd name="T12" fmla="*/ 795 w 876"/>
                  <a:gd name="T13" fmla="*/ 13 h 489"/>
                  <a:gd name="T14" fmla="*/ 766 w 876"/>
                  <a:gd name="T15" fmla="*/ 12 h 489"/>
                  <a:gd name="T16" fmla="*/ 732 w 876"/>
                  <a:gd name="T17" fmla="*/ 11 h 489"/>
                  <a:gd name="T18" fmla="*/ 694 w 876"/>
                  <a:gd name="T19" fmla="*/ 11 h 489"/>
                  <a:gd name="T20" fmla="*/ 650 w 876"/>
                  <a:gd name="T21" fmla="*/ 10 h 489"/>
                  <a:gd name="T22" fmla="*/ 605 w 876"/>
                  <a:gd name="T23" fmla="*/ 9 h 489"/>
                  <a:gd name="T24" fmla="*/ 554 w 876"/>
                  <a:gd name="T25" fmla="*/ 8 h 489"/>
                  <a:gd name="T26" fmla="*/ 501 w 876"/>
                  <a:gd name="T27" fmla="*/ 7 h 489"/>
                  <a:gd name="T28" fmla="*/ 445 w 876"/>
                  <a:gd name="T29" fmla="*/ 6 h 489"/>
                  <a:gd name="T30" fmla="*/ 387 w 876"/>
                  <a:gd name="T31" fmla="*/ 5 h 489"/>
                  <a:gd name="T32" fmla="*/ 326 w 876"/>
                  <a:gd name="T33" fmla="*/ 4 h 489"/>
                  <a:gd name="T34" fmla="*/ 264 w 876"/>
                  <a:gd name="T35" fmla="*/ 3 h 489"/>
                  <a:gd name="T36" fmla="*/ 199 w 876"/>
                  <a:gd name="T37" fmla="*/ 2 h 489"/>
                  <a:gd name="T38" fmla="*/ 134 w 876"/>
                  <a:gd name="T39" fmla="*/ 2 h 489"/>
                  <a:gd name="T40" fmla="*/ 68 w 876"/>
                  <a:gd name="T41" fmla="*/ 0 h 489"/>
                  <a:gd name="T42" fmla="*/ 0 w 876"/>
                  <a:gd name="T43" fmla="*/ 0 h 489"/>
                  <a:gd name="T44" fmla="*/ 0 w 876"/>
                  <a:gd name="T45" fmla="*/ 0 h 489"/>
                  <a:gd name="T46" fmla="*/ 65 w 876"/>
                  <a:gd name="T47" fmla="*/ 1 h 489"/>
                  <a:gd name="T48" fmla="*/ 128 w 876"/>
                  <a:gd name="T49" fmla="*/ 2 h 489"/>
                  <a:gd name="T50" fmla="*/ 192 w 876"/>
                  <a:gd name="T51" fmla="*/ 2 h 489"/>
                  <a:gd name="T52" fmla="*/ 254 w 876"/>
                  <a:gd name="T53" fmla="*/ 3 h 489"/>
                  <a:gd name="T54" fmla="*/ 315 w 876"/>
                  <a:gd name="T55" fmla="*/ 4 h 489"/>
                  <a:gd name="T56" fmla="*/ 374 w 876"/>
                  <a:gd name="T57" fmla="*/ 5 h 489"/>
                  <a:gd name="T58" fmla="*/ 431 w 876"/>
                  <a:gd name="T59" fmla="*/ 6 h 489"/>
                  <a:gd name="T60" fmla="*/ 484 w 876"/>
                  <a:gd name="T61" fmla="*/ 7 h 489"/>
                  <a:gd name="T62" fmla="*/ 537 w 876"/>
                  <a:gd name="T63" fmla="*/ 8 h 489"/>
                  <a:gd name="T64" fmla="*/ 585 w 876"/>
                  <a:gd name="T65" fmla="*/ 9 h 489"/>
                  <a:gd name="T66" fmla="*/ 629 w 876"/>
                  <a:gd name="T67" fmla="*/ 10 h 489"/>
                  <a:gd name="T68" fmla="*/ 671 w 876"/>
                  <a:gd name="T69" fmla="*/ 10 h 489"/>
                  <a:gd name="T70" fmla="*/ 708 w 876"/>
                  <a:gd name="T71" fmla="*/ 11 h 489"/>
                  <a:gd name="T72" fmla="*/ 742 w 876"/>
                  <a:gd name="T73" fmla="*/ 12 h 489"/>
                  <a:gd name="T74" fmla="*/ 770 w 876"/>
                  <a:gd name="T75" fmla="*/ 12 h 489"/>
                  <a:gd name="T76" fmla="*/ 794 w 876"/>
                  <a:gd name="T77" fmla="*/ 13 h 489"/>
                  <a:gd name="T78" fmla="*/ 815 w 876"/>
                  <a:gd name="T79" fmla="*/ 13 h 489"/>
                  <a:gd name="T80" fmla="*/ 831 w 876"/>
                  <a:gd name="T81" fmla="*/ 14 h 489"/>
                  <a:gd name="T82" fmla="*/ 841 w 876"/>
                  <a:gd name="T83" fmla="*/ 14 h 489"/>
                  <a:gd name="T84" fmla="*/ 846 w 876"/>
                  <a:gd name="T85" fmla="*/ 14 h 489"/>
                  <a:gd name="T86" fmla="*/ 848 w 876"/>
                  <a:gd name="T87" fmla="*/ 14 h 489"/>
                  <a:gd name="T88" fmla="*/ 876 w 876"/>
                  <a:gd name="T89" fmla="*/ 15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6" h="489">
                    <a:moveTo>
                      <a:pt x="876" y="489"/>
                    </a:moveTo>
                    <a:lnTo>
                      <a:pt x="875" y="482"/>
                    </a:lnTo>
                    <a:lnTo>
                      <a:pt x="869" y="475"/>
                    </a:lnTo>
                    <a:lnTo>
                      <a:pt x="858" y="464"/>
                    </a:lnTo>
                    <a:lnTo>
                      <a:pt x="842" y="449"/>
                    </a:lnTo>
                    <a:lnTo>
                      <a:pt x="821" y="435"/>
                    </a:lnTo>
                    <a:lnTo>
                      <a:pt x="795" y="417"/>
                    </a:lnTo>
                    <a:lnTo>
                      <a:pt x="766" y="398"/>
                    </a:lnTo>
                    <a:lnTo>
                      <a:pt x="732" y="377"/>
                    </a:lnTo>
                    <a:lnTo>
                      <a:pt x="694" y="353"/>
                    </a:lnTo>
                    <a:lnTo>
                      <a:pt x="650" y="330"/>
                    </a:lnTo>
                    <a:lnTo>
                      <a:pt x="605" y="304"/>
                    </a:lnTo>
                    <a:lnTo>
                      <a:pt x="554" y="277"/>
                    </a:lnTo>
                    <a:lnTo>
                      <a:pt x="501" y="248"/>
                    </a:lnTo>
                    <a:lnTo>
                      <a:pt x="445" y="219"/>
                    </a:lnTo>
                    <a:lnTo>
                      <a:pt x="387" y="188"/>
                    </a:lnTo>
                    <a:lnTo>
                      <a:pt x="326" y="158"/>
                    </a:lnTo>
                    <a:lnTo>
                      <a:pt x="264" y="127"/>
                    </a:lnTo>
                    <a:lnTo>
                      <a:pt x="199" y="94"/>
                    </a:lnTo>
                    <a:lnTo>
                      <a:pt x="134" y="64"/>
                    </a:lnTo>
                    <a:lnTo>
                      <a:pt x="68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3"/>
                    </a:lnTo>
                    <a:lnTo>
                      <a:pt x="128" y="64"/>
                    </a:lnTo>
                    <a:lnTo>
                      <a:pt x="192" y="94"/>
                    </a:lnTo>
                    <a:lnTo>
                      <a:pt x="254" y="125"/>
                    </a:lnTo>
                    <a:lnTo>
                      <a:pt x="315" y="156"/>
                    </a:lnTo>
                    <a:lnTo>
                      <a:pt x="374" y="185"/>
                    </a:lnTo>
                    <a:lnTo>
                      <a:pt x="431" y="214"/>
                    </a:lnTo>
                    <a:lnTo>
                      <a:pt x="484" y="243"/>
                    </a:lnTo>
                    <a:lnTo>
                      <a:pt x="537" y="270"/>
                    </a:lnTo>
                    <a:lnTo>
                      <a:pt x="585" y="295"/>
                    </a:lnTo>
                    <a:lnTo>
                      <a:pt x="629" y="321"/>
                    </a:lnTo>
                    <a:lnTo>
                      <a:pt x="671" y="344"/>
                    </a:lnTo>
                    <a:lnTo>
                      <a:pt x="708" y="368"/>
                    </a:lnTo>
                    <a:lnTo>
                      <a:pt x="742" y="388"/>
                    </a:lnTo>
                    <a:lnTo>
                      <a:pt x="770" y="406"/>
                    </a:lnTo>
                    <a:lnTo>
                      <a:pt x="794" y="422"/>
                    </a:lnTo>
                    <a:lnTo>
                      <a:pt x="815" y="438"/>
                    </a:lnTo>
                    <a:lnTo>
                      <a:pt x="831" y="451"/>
                    </a:lnTo>
                    <a:lnTo>
                      <a:pt x="841" y="462"/>
                    </a:lnTo>
                    <a:lnTo>
                      <a:pt x="846" y="469"/>
                    </a:lnTo>
                    <a:lnTo>
                      <a:pt x="848" y="476"/>
                    </a:lnTo>
                    <a:lnTo>
                      <a:pt x="876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69" name="Freeform 519"/>
              <p:cNvSpPr>
                <a:spLocks/>
              </p:cNvSpPr>
              <p:nvPr/>
            </p:nvSpPr>
            <p:spPr bwMode="auto">
              <a:xfrm>
                <a:off x="1357" y="1383"/>
                <a:ext cx="850" cy="237"/>
              </a:xfrm>
              <a:custGeom>
                <a:avLst/>
                <a:gdLst>
                  <a:gd name="T0" fmla="*/ 2 w 850"/>
                  <a:gd name="T1" fmla="*/ 0 h 474"/>
                  <a:gd name="T2" fmla="*/ 67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9 w 850"/>
                  <a:gd name="T19" fmla="*/ 9 h 474"/>
                  <a:gd name="T20" fmla="*/ 587 w 850"/>
                  <a:gd name="T21" fmla="*/ 10 h 474"/>
                  <a:gd name="T22" fmla="*/ 631 w 850"/>
                  <a:gd name="T23" fmla="*/ 10 h 474"/>
                  <a:gd name="T24" fmla="*/ 673 w 850"/>
                  <a:gd name="T25" fmla="*/ 11 h 474"/>
                  <a:gd name="T26" fmla="*/ 710 w 850"/>
                  <a:gd name="T27" fmla="*/ 12 h 474"/>
                  <a:gd name="T28" fmla="*/ 744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7 w 850"/>
                  <a:gd name="T35" fmla="*/ 14 h 474"/>
                  <a:gd name="T36" fmla="*/ 833 w 850"/>
                  <a:gd name="T37" fmla="*/ 15 h 474"/>
                  <a:gd name="T38" fmla="*/ 843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9 w 850"/>
                  <a:gd name="T47" fmla="*/ 15 h 474"/>
                  <a:gd name="T48" fmla="*/ 813 w 850"/>
                  <a:gd name="T49" fmla="*/ 14 h 474"/>
                  <a:gd name="T50" fmla="*/ 802 w 850"/>
                  <a:gd name="T51" fmla="*/ 14 h 474"/>
                  <a:gd name="T52" fmla="*/ 785 w 850"/>
                  <a:gd name="T53" fmla="*/ 14 h 474"/>
                  <a:gd name="T54" fmla="*/ 764 w 850"/>
                  <a:gd name="T55" fmla="*/ 13 h 474"/>
                  <a:gd name="T56" fmla="*/ 737 w 850"/>
                  <a:gd name="T57" fmla="*/ 13 h 474"/>
                  <a:gd name="T58" fmla="*/ 706 w 850"/>
                  <a:gd name="T59" fmla="*/ 12 h 474"/>
                  <a:gd name="T60" fmla="*/ 670 w 850"/>
                  <a:gd name="T61" fmla="*/ 11 h 474"/>
                  <a:gd name="T62" fmla="*/ 631 w 850"/>
                  <a:gd name="T63" fmla="*/ 11 h 474"/>
                  <a:gd name="T64" fmla="*/ 588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6 w 850"/>
                  <a:gd name="T71" fmla="*/ 7 h 474"/>
                  <a:gd name="T72" fmla="*/ 379 w 850"/>
                  <a:gd name="T73" fmla="*/ 6 h 474"/>
                  <a:gd name="T74" fmla="*/ 320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2 w 850"/>
                  <a:gd name="T81" fmla="*/ 3 h 474"/>
                  <a:gd name="T82" fmla="*/ 67 w 850"/>
                  <a:gd name="T83" fmla="*/ 2 h 474"/>
                  <a:gd name="T84" fmla="*/ 0 w 850"/>
                  <a:gd name="T85" fmla="*/ 1 h 474"/>
                  <a:gd name="T86" fmla="*/ 2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2" y="0"/>
                    </a:moveTo>
                    <a:lnTo>
                      <a:pt x="67" y="31"/>
                    </a:lnTo>
                    <a:lnTo>
                      <a:pt x="130" y="62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4"/>
                    </a:lnTo>
                    <a:lnTo>
                      <a:pt x="376" y="183"/>
                    </a:lnTo>
                    <a:lnTo>
                      <a:pt x="433" y="212"/>
                    </a:lnTo>
                    <a:lnTo>
                      <a:pt x="486" y="241"/>
                    </a:lnTo>
                    <a:lnTo>
                      <a:pt x="539" y="268"/>
                    </a:lnTo>
                    <a:lnTo>
                      <a:pt x="587" y="293"/>
                    </a:lnTo>
                    <a:lnTo>
                      <a:pt x="631" y="319"/>
                    </a:lnTo>
                    <a:lnTo>
                      <a:pt x="673" y="342"/>
                    </a:lnTo>
                    <a:lnTo>
                      <a:pt x="710" y="366"/>
                    </a:lnTo>
                    <a:lnTo>
                      <a:pt x="744" y="386"/>
                    </a:lnTo>
                    <a:lnTo>
                      <a:pt x="772" y="404"/>
                    </a:lnTo>
                    <a:lnTo>
                      <a:pt x="796" y="420"/>
                    </a:lnTo>
                    <a:lnTo>
                      <a:pt x="817" y="436"/>
                    </a:lnTo>
                    <a:lnTo>
                      <a:pt x="833" y="449"/>
                    </a:lnTo>
                    <a:lnTo>
                      <a:pt x="843" y="460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60"/>
                    </a:lnTo>
                    <a:lnTo>
                      <a:pt x="819" y="454"/>
                    </a:lnTo>
                    <a:lnTo>
                      <a:pt x="813" y="445"/>
                    </a:lnTo>
                    <a:lnTo>
                      <a:pt x="802" y="434"/>
                    </a:lnTo>
                    <a:lnTo>
                      <a:pt x="785" y="420"/>
                    </a:lnTo>
                    <a:lnTo>
                      <a:pt x="764" y="406"/>
                    </a:lnTo>
                    <a:lnTo>
                      <a:pt x="737" y="387"/>
                    </a:lnTo>
                    <a:lnTo>
                      <a:pt x="706" y="368"/>
                    </a:lnTo>
                    <a:lnTo>
                      <a:pt x="670" y="346"/>
                    </a:lnTo>
                    <a:lnTo>
                      <a:pt x="631" y="324"/>
                    </a:lnTo>
                    <a:lnTo>
                      <a:pt x="588" y="299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6" y="217"/>
                    </a:lnTo>
                    <a:lnTo>
                      <a:pt x="379" y="188"/>
                    </a:lnTo>
                    <a:lnTo>
                      <a:pt x="320" y="158"/>
                    </a:lnTo>
                    <a:lnTo>
                      <a:pt x="259" y="127"/>
                    </a:lnTo>
                    <a:lnTo>
                      <a:pt x="195" y="96"/>
                    </a:lnTo>
                    <a:lnTo>
                      <a:pt x="132" y="65"/>
                    </a:lnTo>
                    <a:lnTo>
                      <a:pt x="67" y="3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0" name="Freeform 520"/>
              <p:cNvSpPr>
                <a:spLocks/>
              </p:cNvSpPr>
              <p:nvPr/>
            </p:nvSpPr>
            <p:spPr bwMode="auto">
              <a:xfrm>
                <a:off x="1357" y="1384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9 w 820"/>
                  <a:gd name="T3" fmla="*/ 15 h 456"/>
                  <a:gd name="T4" fmla="*/ 813 w 820"/>
                  <a:gd name="T5" fmla="*/ 14 h 456"/>
                  <a:gd name="T6" fmla="*/ 802 w 820"/>
                  <a:gd name="T7" fmla="*/ 14 h 456"/>
                  <a:gd name="T8" fmla="*/ 785 w 820"/>
                  <a:gd name="T9" fmla="*/ 13 h 456"/>
                  <a:gd name="T10" fmla="*/ 764 w 820"/>
                  <a:gd name="T11" fmla="*/ 13 h 456"/>
                  <a:gd name="T12" fmla="*/ 737 w 820"/>
                  <a:gd name="T13" fmla="*/ 12 h 456"/>
                  <a:gd name="T14" fmla="*/ 706 w 820"/>
                  <a:gd name="T15" fmla="*/ 12 h 456"/>
                  <a:gd name="T16" fmla="*/ 670 w 820"/>
                  <a:gd name="T17" fmla="*/ 11 h 456"/>
                  <a:gd name="T18" fmla="*/ 631 w 820"/>
                  <a:gd name="T19" fmla="*/ 10 h 456"/>
                  <a:gd name="T20" fmla="*/ 588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6 w 820"/>
                  <a:gd name="T27" fmla="*/ 7 h 456"/>
                  <a:gd name="T28" fmla="*/ 379 w 820"/>
                  <a:gd name="T29" fmla="*/ 6 h 456"/>
                  <a:gd name="T30" fmla="*/ 320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2 w 820"/>
                  <a:gd name="T37" fmla="*/ 2 h 456"/>
                  <a:gd name="T38" fmla="*/ 67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4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9 w 820"/>
                  <a:gd name="T51" fmla="*/ 4 h 456"/>
                  <a:gd name="T52" fmla="*/ 307 w 820"/>
                  <a:gd name="T53" fmla="*/ 5 h 456"/>
                  <a:gd name="T54" fmla="*/ 365 w 820"/>
                  <a:gd name="T55" fmla="*/ 6 h 456"/>
                  <a:gd name="T56" fmla="*/ 419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6 w 820"/>
                  <a:gd name="T63" fmla="*/ 9 h 456"/>
                  <a:gd name="T64" fmla="*/ 607 w 820"/>
                  <a:gd name="T65" fmla="*/ 10 h 456"/>
                  <a:gd name="T66" fmla="*/ 645 w 820"/>
                  <a:gd name="T67" fmla="*/ 11 h 456"/>
                  <a:gd name="T68" fmla="*/ 679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5 w 820"/>
                  <a:gd name="T75" fmla="*/ 13 h 456"/>
                  <a:gd name="T76" fmla="*/ 771 w 820"/>
                  <a:gd name="T77" fmla="*/ 13 h 456"/>
                  <a:gd name="T78" fmla="*/ 782 w 820"/>
                  <a:gd name="T79" fmla="*/ 14 h 456"/>
                  <a:gd name="T80" fmla="*/ 788 w 820"/>
                  <a:gd name="T81" fmla="*/ 14 h 456"/>
                  <a:gd name="T82" fmla="*/ 789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9" y="450"/>
                    </a:lnTo>
                    <a:lnTo>
                      <a:pt x="813" y="441"/>
                    </a:lnTo>
                    <a:lnTo>
                      <a:pt x="802" y="430"/>
                    </a:lnTo>
                    <a:lnTo>
                      <a:pt x="785" y="416"/>
                    </a:lnTo>
                    <a:lnTo>
                      <a:pt x="764" y="402"/>
                    </a:lnTo>
                    <a:lnTo>
                      <a:pt x="737" y="383"/>
                    </a:lnTo>
                    <a:lnTo>
                      <a:pt x="706" y="364"/>
                    </a:lnTo>
                    <a:lnTo>
                      <a:pt x="670" y="342"/>
                    </a:lnTo>
                    <a:lnTo>
                      <a:pt x="631" y="320"/>
                    </a:lnTo>
                    <a:lnTo>
                      <a:pt x="588" y="295"/>
                    </a:lnTo>
                    <a:lnTo>
                      <a:pt x="540" y="269"/>
                    </a:lnTo>
                    <a:lnTo>
                      <a:pt x="489" y="240"/>
                    </a:lnTo>
                    <a:lnTo>
                      <a:pt x="436" y="213"/>
                    </a:lnTo>
                    <a:lnTo>
                      <a:pt x="379" y="184"/>
                    </a:lnTo>
                    <a:lnTo>
                      <a:pt x="320" y="154"/>
                    </a:lnTo>
                    <a:lnTo>
                      <a:pt x="259" y="123"/>
                    </a:lnTo>
                    <a:lnTo>
                      <a:pt x="195" y="92"/>
                    </a:lnTo>
                    <a:lnTo>
                      <a:pt x="132" y="61"/>
                    </a:lnTo>
                    <a:lnTo>
                      <a:pt x="67" y="3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4" y="30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9" y="121"/>
                    </a:lnTo>
                    <a:lnTo>
                      <a:pt x="307" y="150"/>
                    </a:lnTo>
                    <a:lnTo>
                      <a:pt x="365" y="179"/>
                    </a:lnTo>
                    <a:lnTo>
                      <a:pt x="419" y="208"/>
                    </a:lnTo>
                    <a:lnTo>
                      <a:pt x="471" y="235"/>
                    </a:lnTo>
                    <a:lnTo>
                      <a:pt x="519" y="260"/>
                    </a:lnTo>
                    <a:lnTo>
                      <a:pt x="566" y="286"/>
                    </a:lnTo>
                    <a:lnTo>
                      <a:pt x="607" y="309"/>
                    </a:lnTo>
                    <a:lnTo>
                      <a:pt x="645" y="333"/>
                    </a:lnTo>
                    <a:lnTo>
                      <a:pt x="679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5" y="403"/>
                    </a:lnTo>
                    <a:lnTo>
                      <a:pt x="771" y="416"/>
                    </a:lnTo>
                    <a:lnTo>
                      <a:pt x="782" y="427"/>
                    </a:lnTo>
                    <a:lnTo>
                      <a:pt x="788" y="436"/>
                    </a:lnTo>
                    <a:lnTo>
                      <a:pt x="789" y="441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1" name="Freeform 521"/>
              <p:cNvSpPr>
                <a:spLocks/>
              </p:cNvSpPr>
              <p:nvPr/>
            </p:nvSpPr>
            <p:spPr bwMode="auto">
              <a:xfrm>
                <a:off x="1356" y="1385"/>
                <a:ext cx="790" cy="220"/>
              </a:xfrm>
              <a:custGeom>
                <a:avLst/>
                <a:gdLst>
                  <a:gd name="T0" fmla="*/ 1 w 790"/>
                  <a:gd name="T1" fmla="*/ 0 h 440"/>
                  <a:gd name="T2" fmla="*/ 65 w 790"/>
                  <a:gd name="T3" fmla="*/ 1 h 440"/>
                  <a:gd name="T4" fmla="*/ 127 w 790"/>
                  <a:gd name="T5" fmla="*/ 2 h 440"/>
                  <a:gd name="T6" fmla="*/ 189 w 790"/>
                  <a:gd name="T7" fmla="*/ 3 h 440"/>
                  <a:gd name="T8" fmla="*/ 250 w 790"/>
                  <a:gd name="T9" fmla="*/ 4 h 440"/>
                  <a:gd name="T10" fmla="*/ 308 w 790"/>
                  <a:gd name="T11" fmla="*/ 5 h 440"/>
                  <a:gd name="T12" fmla="*/ 366 w 790"/>
                  <a:gd name="T13" fmla="*/ 6 h 440"/>
                  <a:gd name="T14" fmla="*/ 420 w 790"/>
                  <a:gd name="T15" fmla="*/ 7 h 440"/>
                  <a:gd name="T16" fmla="*/ 472 w 790"/>
                  <a:gd name="T17" fmla="*/ 8 h 440"/>
                  <a:gd name="T18" fmla="*/ 520 w 790"/>
                  <a:gd name="T19" fmla="*/ 9 h 440"/>
                  <a:gd name="T20" fmla="*/ 567 w 790"/>
                  <a:gd name="T21" fmla="*/ 9 h 440"/>
                  <a:gd name="T22" fmla="*/ 608 w 790"/>
                  <a:gd name="T23" fmla="*/ 10 h 440"/>
                  <a:gd name="T24" fmla="*/ 646 w 790"/>
                  <a:gd name="T25" fmla="*/ 11 h 440"/>
                  <a:gd name="T26" fmla="*/ 680 w 790"/>
                  <a:gd name="T27" fmla="*/ 11 h 440"/>
                  <a:gd name="T28" fmla="*/ 709 w 790"/>
                  <a:gd name="T29" fmla="*/ 12 h 440"/>
                  <a:gd name="T30" fmla="*/ 735 w 790"/>
                  <a:gd name="T31" fmla="*/ 13 h 440"/>
                  <a:gd name="T32" fmla="*/ 756 w 790"/>
                  <a:gd name="T33" fmla="*/ 13 h 440"/>
                  <a:gd name="T34" fmla="*/ 772 w 790"/>
                  <a:gd name="T35" fmla="*/ 13 h 440"/>
                  <a:gd name="T36" fmla="*/ 783 w 790"/>
                  <a:gd name="T37" fmla="*/ 14 h 440"/>
                  <a:gd name="T38" fmla="*/ 789 w 790"/>
                  <a:gd name="T39" fmla="*/ 14 h 440"/>
                  <a:gd name="T40" fmla="*/ 790 w 790"/>
                  <a:gd name="T41" fmla="*/ 14 h 440"/>
                  <a:gd name="T42" fmla="*/ 756 w 790"/>
                  <a:gd name="T43" fmla="*/ 14 h 440"/>
                  <a:gd name="T44" fmla="*/ 755 w 790"/>
                  <a:gd name="T45" fmla="*/ 14 h 440"/>
                  <a:gd name="T46" fmla="*/ 749 w 790"/>
                  <a:gd name="T47" fmla="*/ 13 h 440"/>
                  <a:gd name="T48" fmla="*/ 736 w 790"/>
                  <a:gd name="T49" fmla="*/ 13 h 440"/>
                  <a:gd name="T50" fmla="*/ 721 w 790"/>
                  <a:gd name="T51" fmla="*/ 13 h 440"/>
                  <a:gd name="T52" fmla="*/ 698 w 790"/>
                  <a:gd name="T53" fmla="*/ 12 h 440"/>
                  <a:gd name="T54" fmla="*/ 671 w 790"/>
                  <a:gd name="T55" fmla="*/ 11 h 440"/>
                  <a:gd name="T56" fmla="*/ 640 w 790"/>
                  <a:gd name="T57" fmla="*/ 11 h 440"/>
                  <a:gd name="T58" fmla="*/ 603 w 790"/>
                  <a:gd name="T59" fmla="*/ 10 h 440"/>
                  <a:gd name="T60" fmla="*/ 564 w 790"/>
                  <a:gd name="T61" fmla="*/ 9 h 440"/>
                  <a:gd name="T62" fmla="*/ 520 w 790"/>
                  <a:gd name="T63" fmla="*/ 9 h 440"/>
                  <a:gd name="T64" fmla="*/ 472 w 790"/>
                  <a:gd name="T65" fmla="*/ 8 h 440"/>
                  <a:gd name="T66" fmla="*/ 421 w 790"/>
                  <a:gd name="T67" fmla="*/ 7 h 440"/>
                  <a:gd name="T68" fmla="*/ 366 w 790"/>
                  <a:gd name="T69" fmla="*/ 6 h 440"/>
                  <a:gd name="T70" fmla="*/ 309 w 790"/>
                  <a:gd name="T71" fmla="*/ 5 h 440"/>
                  <a:gd name="T72" fmla="*/ 250 w 790"/>
                  <a:gd name="T73" fmla="*/ 4 h 440"/>
                  <a:gd name="T74" fmla="*/ 189 w 790"/>
                  <a:gd name="T75" fmla="*/ 3 h 440"/>
                  <a:gd name="T76" fmla="*/ 127 w 790"/>
                  <a:gd name="T77" fmla="*/ 2 h 440"/>
                  <a:gd name="T78" fmla="*/ 65 w 790"/>
                  <a:gd name="T79" fmla="*/ 2 h 440"/>
                  <a:gd name="T80" fmla="*/ 0 w 790"/>
                  <a:gd name="T81" fmla="*/ 1 h 440"/>
                  <a:gd name="T82" fmla="*/ 1 w 790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90" h="440">
                    <a:moveTo>
                      <a:pt x="1" y="0"/>
                    </a:moveTo>
                    <a:lnTo>
                      <a:pt x="65" y="29"/>
                    </a:lnTo>
                    <a:lnTo>
                      <a:pt x="127" y="60"/>
                    </a:lnTo>
                    <a:lnTo>
                      <a:pt x="189" y="91"/>
                    </a:lnTo>
                    <a:lnTo>
                      <a:pt x="250" y="120"/>
                    </a:lnTo>
                    <a:lnTo>
                      <a:pt x="308" y="149"/>
                    </a:lnTo>
                    <a:lnTo>
                      <a:pt x="366" y="178"/>
                    </a:lnTo>
                    <a:lnTo>
                      <a:pt x="420" y="207"/>
                    </a:lnTo>
                    <a:lnTo>
                      <a:pt x="472" y="234"/>
                    </a:lnTo>
                    <a:lnTo>
                      <a:pt x="520" y="259"/>
                    </a:lnTo>
                    <a:lnTo>
                      <a:pt x="567" y="285"/>
                    </a:lnTo>
                    <a:lnTo>
                      <a:pt x="608" y="308"/>
                    </a:lnTo>
                    <a:lnTo>
                      <a:pt x="646" y="332"/>
                    </a:lnTo>
                    <a:lnTo>
                      <a:pt x="680" y="352"/>
                    </a:lnTo>
                    <a:lnTo>
                      <a:pt x="709" y="370"/>
                    </a:lnTo>
                    <a:lnTo>
                      <a:pt x="735" y="388"/>
                    </a:lnTo>
                    <a:lnTo>
                      <a:pt x="756" y="402"/>
                    </a:lnTo>
                    <a:lnTo>
                      <a:pt x="772" y="415"/>
                    </a:lnTo>
                    <a:lnTo>
                      <a:pt x="783" y="426"/>
                    </a:lnTo>
                    <a:lnTo>
                      <a:pt x="789" y="435"/>
                    </a:lnTo>
                    <a:lnTo>
                      <a:pt x="790" y="440"/>
                    </a:lnTo>
                    <a:lnTo>
                      <a:pt x="756" y="424"/>
                    </a:lnTo>
                    <a:lnTo>
                      <a:pt x="755" y="419"/>
                    </a:lnTo>
                    <a:lnTo>
                      <a:pt x="749" y="410"/>
                    </a:lnTo>
                    <a:lnTo>
                      <a:pt x="736" y="399"/>
                    </a:lnTo>
                    <a:lnTo>
                      <a:pt x="721" y="386"/>
                    </a:lnTo>
                    <a:lnTo>
                      <a:pt x="698" y="370"/>
                    </a:lnTo>
                    <a:lnTo>
                      <a:pt x="671" y="352"/>
                    </a:lnTo>
                    <a:lnTo>
                      <a:pt x="640" y="334"/>
                    </a:lnTo>
                    <a:lnTo>
                      <a:pt x="603" y="312"/>
                    </a:lnTo>
                    <a:lnTo>
                      <a:pt x="564" y="288"/>
                    </a:lnTo>
                    <a:lnTo>
                      <a:pt x="520" y="263"/>
                    </a:lnTo>
                    <a:lnTo>
                      <a:pt x="472" y="238"/>
                    </a:lnTo>
                    <a:lnTo>
                      <a:pt x="421" y="210"/>
                    </a:lnTo>
                    <a:lnTo>
                      <a:pt x="366" y="181"/>
                    </a:lnTo>
                    <a:lnTo>
                      <a:pt x="309" y="153"/>
                    </a:lnTo>
                    <a:lnTo>
                      <a:pt x="250" y="124"/>
                    </a:lnTo>
                    <a:lnTo>
                      <a:pt x="189" y="93"/>
                    </a:lnTo>
                    <a:lnTo>
                      <a:pt x="127" y="64"/>
                    </a:lnTo>
                    <a:lnTo>
                      <a:pt x="65" y="33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2" name="Freeform 522"/>
              <p:cNvSpPr>
                <a:spLocks/>
              </p:cNvSpPr>
              <p:nvPr/>
            </p:nvSpPr>
            <p:spPr bwMode="auto">
              <a:xfrm>
                <a:off x="1356" y="1387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5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21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20 w 756"/>
                  <a:gd name="T21" fmla="*/ 9 h 420"/>
                  <a:gd name="T22" fmla="*/ 472 w 756"/>
                  <a:gd name="T23" fmla="*/ 8 h 420"/>
                  <a:gd name="T24" fmla="*/ 421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5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1 w 756"/>
                  <a:gd name="T43" fmla="*/ 1 h 420"/>
                  <a:gd name="T44" fmla="*/ 121 w 756"/>
                  <a:gd name="T45" fmla="*/ 2 h 420"/>
                  <a:gd name="T46" fmla="*/ 181 w 756"/>
                  <a:gd name="T47" fmla="*/ 3 h 420"/>
                  <a:gd name="T48" fmla="*/ 239 w 756"/>
                  <a:gd name="T49" fmla="*/ 4 h 420"/>
                  <a:gd name="T50" fmla="*/ 295 w 756"/>
                  <a:gd name="T51" fmla="*/ 5 h 420"/>
                  <a:gd name="T52" fmla="*/ 349 w 756"/>
                  <a:gd name="T53" fmla="*/ 6 h 420"/>
                  <a:gd name="T54" fmla="*/ 401 w 756"/>
                  <a:gd name="T55" fmla="*/ 7 h 420"/>
                  <a:gd name="T56" fmla="*/ 449 w 756"/>
                  <a:gd name="T57" fmla="*/ 8 h 420"/>
                  <a:gd name="T58" fmla="*/ 496 w 756"/>
                  <a:gd name="T59" fmla="*/ 8 h 420"/>
                  <a:gd name="T60" fmla="*/ 537 w 756"/>
                  <a:gd name="T61" fmla="*/ 9 h 420"/>
                  <a:gd name="T62" fmla="*/ 577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6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4 w 756"/>
                  <a:gd name="T75" fmla="*/ 13 h 420"/>
                  <a:gd name="T76" fmla="*/ 721 w 756"/>
                  <a:gd name="T77" fmla="*/ 13 h 420"/>
                  <a:gd name="T78" fmla="*/ 721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5" y="415"/>
                    </a:lnTo>
                    <a:lnTo>
                      <a:pt x="749" y="406"/>
                    </a:lnTo>
                    <a:lnTo>
                      <a:pt x="736" y="395"/>
                    </a:lnTo>
                    <a:lnTo>
                      <a:pt x="721" y="382"/>
                    </a:lnTo>
                    <a:lnTo>
                      <a:pt x="698" y="366"/>
                    </a:lnTo>
                    <a:lnTo>
                      <a:pt x="671" y="348"/>
                    </a:lnTo>
                    <a:lnTo>
                      <a:pt x="640" y="330"/>
                    </a:lnTo>
                    <a:lnTo>
                      <a:pt x="603" y="308"/>
                    </a:lnTo>
                    <a:lnTo>
                      <a:pt x="564" y="284"/>
                    </a:lnTo>
                    <a:lnTo>
                      <a:pt x="520" y="259"/>
                    </a:lnTo>
                    <a:lnTo>
                      <a:pt x="472" y="234"/>
                    </a:lnTo>
                    <a:lnTo>
                      <a:pt x="421" y="206"/>
                    </a:lnTo>
                    <a:lnTo>
                      <a:pt x="366" y="177"/>
                    </a:lnTo>
                    <a:lnTo>
                      <a:pt x="309" y="149"/>
                    </a:lnTo>
                    <a:lnTo>
                      <a:pt x="250" y="120"/>
                    </a:lnTo>
                    <a:lnTo>
                      <a:pt x="189" y="89"/>
                    </a:lnTo>
                    <a:lnTo>
                      <a:pt x="127" y="60"/>
                    </a:lnTo>
                    <a:lnTo>
                      <a:pt x="6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1" y="31"/>
                    </a:lnTo>
                    <a:lnTo>
                      <a:pt x="121" y="60"/>
                    </a:lnTo>
                    <a:lnTo>
                      <a:pt x="181" y="89"/>
                    </a:lnTo>
                    <a:lnTo>
                      <a:pt x="239" y="118"/>
                    </a:lnTo>
                    <a:lnTo>
                      <a:pt x="295" y="145"/>
                    </a:lnTo>
                    <a:lnTo>
                      <a:pt x="349" y="172"/>
                    </a:lnTo>
                    <a:lnTo>
                      <a:pt x="401" y="199"/>
                    </a:lnTo>
                    <a:lnTo>
                      <a:pt x="449" y="226"/>
                    </a:lnTo>
                    <a:lnTo>
                      <a:pt x="496" y="250"/>
                    </a:lnTo>
                    <a:lnTo>
                      <a:pt x="537" y="273"/>
                    </a:lnTo>
                    <a:lnTo>
                      <a:pt x="577" y="297"/>
                    </a:lnTo>
                    <a:lnTo>
                      <a:pt x="610" y="317"/>
                    </a:lnTo>
                    <a:lnTo>
                      <a:pt x="640" y="335"/>
                    </a:lnTo>
                    <a:lnTo>
                      <a:pt x="666" y="351"/>
                    </a:lnTo>
                    <a:lnTo>
                      <a:pt x="687" y="368"/>
                    </a:lnTo>
                    <a:lnTo>
                      <a:pt x="702" y="380"/>
                    </a:lnTo>
                    <a:lnTo>
                      <a:pt x="714" y="391"/>
                    </a:lnTo>
                    <a:lnTo>
                      <a:pt x="721" y="398"/>
                    </a:lnTo>
                    <a:lnTo>
                      <a:pt x="721" y="404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3" name="Freeform 523"/>
              <p:cNvSpPr>
                <a:spLocks/>
              </p:cNvSpPr>
              <p:nvPr/>
            </p:nvSpPr>
            <p:spPr bwMode="auto">
              <a:xfrm>
                <a:off x="1354" y="1388"/>
                <a:ext cx="723" cy="201"/>
              </a:xfrm>
              <a:custGeom>
                <a:avLst/>
                <a:gdLst>
                  <a:gd name="T0" fmla="*/ 2 w 723"/>
                  <a:gd name="T1" fmla="*/ 0 h 402"/>
                  <a:gd name="T2" fmla="*/ 63 w 723"/>
                  <a:gd name="T3" fmla="*/ 1 h 402"/>
                  <a:gd name="T4" fmla="*/ 123 w 723"/>
                  <a:gd name="T5" fmla="*/ 2 h 402"/>
                  <a:gd name="T6" fmla="*/ 183 w 723"/>
                  <a:gd name="T7" fmla="*/ 3 h 402"/>
                  <a:gd name="T8" fmla="*/ 241 w 723"/>
                  <a:gd name="T9" fmla="*/ 4 h 402"/>
                  <a:gd name="T10" fmla="*/ 297 w 723"/>
                  <a:gd name="T11" fmla="*/ 5 h 402"/>
                  <a:gd name="T12" fmla="*/ 351 w 723"/>
                  <a:gd name="T13" fmla="*/ 6 h 402"/>
                  <a:gd name="T14" fmla="*/ 403 w 723"/>
                  <a:gd name="T15" fmla="*/ 7 h 402"/>
                  <a:gd name="T16" fmla="*/ 451 w 723"/>
                  <a:gd name="T17" fmla="*/ 7 h 402"/>
                  <a:gd name="T18" fmla="*/ 498 w 723"/>
                  <a:gd name="T19" fmla="*/ 8 h 402"/>
                  <a:gd name="T20" fmla="*/ 539 w 723"/>
                  <a:gd name="T21" fmla="*/ 9 h 402"/>
                  <a:gd name="T22" fmla="*/ 579 w 723"/>
                  <a:gd name="T23" fmla="*/ 10 h 402"/>
                  <a:gd name="T24" fmla="*/ 612 w 723"/>
                  <a:gd name="T25" fmla="*/ 10 h 402"/>
                  <a:gd name="T26" fmla="*/ 642 w 723"/>
                  <a:gd name="T27" fmla="*/ 11 h 402"/>
                  <a:gd name="T28" fmla="*/ 668 w 723"/>
                  <a:gd name="T29" fmla="*/ 11 h 402"/>
                  <a:gd name="T30" fmla="*/ 689 w 723"/>
                  <a:gd name="T31" fmla="*/ 12 h 402"/>
                  <a:gd name="T32" fmla="*/ 704 w 723"/>
                  <a:gd name="T33" fmla="*/ 12 h 402"/>
                  <a:gd name="T34" fmla="*/ 716 w 723"/>
                  <a:gd name="T35" fmla="*/ 13 h 402"/>
                  <a:gd name="T36" fmla="*/ 723 w 723"/>
                  <a:gd name="T37" fmla="*/ 13 h 402"/>
                  <a:gd name="T38" fmla="*/ 723 w 723"/>
                  <a:gd name="T39" fmla="*/ 13 h 402"/>
                  <a:gd name="T40" fmla="*/ 686 w 723"/>
                  <a:gd name="T41" fmla="*/ 13 h 402"/>
                  <a:gd name="T42" fmla="*/ 686 w 723"/>
                  <a:gd name="T43" fmla="*/ 12 h 402"/>
                  <a:gd name="T44" fmla="*/ 679 w 723"/>
                  <a:gd name="T45" fmla="*/ 12 h 402"/>
                  <a:gd name="T46" fmla="*/ 669 w 723"/>
                  <a:gd name="T47" fmla="*/ 12 h 402"/>
                  <a:gd name="T48" fmla="*/ 653 w 723"/>
                  <a:gd name="T49" fmla="*/ 11 h 402"/>
                  <a:gd name="T50" fmla="*/ 634 w 723"/>
                  <a:gd name="T51" fmla="*/ 11 h 402"/>
                  <a:gd name="T52" fmla="*/ 610 w 723"/>
                  <a:gd name="T53" fmla="*/ 10 h 402"/>
                  <a:gd name="T54" fmla="*/ 581 w 723"/>
                  <a:gd name="T55" fmla="*/ 10 h 402"/>
                  <a:gd name="T56" fmla="*/ 549 w 723"/>
                  <a:gd name="T57" fmla="*/ 9 h 402"/>
                  <a:gd name="T58" fmla="*/ 512 w 723"/>
                  <a:gd name="T59" fmla="*/ 9 h 402"/>
                  <a:gd name="T60" fmla="*/ 471 w 723"/>
                  <a:gd name="T61" fmla="*/ 8 h 402"/>
                  <a:gd name="T62" fmla="*/ 429 w 723"/>
                  <a:gd name="T63" fmla="*/ 7 h 402"/>
                  <a:gd name="T64" fmla="*/ 382 w 723"/>
                  <a:gd name="T65" fmla="*/ 6 h 402"/>
                  <a:gd name="T66" fmla="*/ 333 w 723"/>
                  <a:gd name="T67" fmla="*/ 6 h 402"/>
                  <a:gd name="T68" fmla="*/ 282 w 723"/>
                  <a:gd name="T69" fmla="*/ 5 h 402"/>
                  <a:gd name="T70" fmla="*/ 228 w 723"/>
                  <a:gd name="T71" fmla="*/ 4 h 402"/>
                  <a:gd name="T72" fmla="*/ 173 w 723"/>
                  <a:gd name="T73" fmla="*/ 3 h 402"/>
                  <a:gd name="T74" fmla="*/ 116 w 723"/>
                  <a:gd name="T75" fmla="*/ 2 h 402"/>
                  <a:gd name="T76" fmla="*/ 58 w 723"/>
                  <a:gd name="T77" fmla="*/ 1 h 402"/>
                  <a:gd name="T78" fmla="*/ 0 w 723"/>
                  <a:gd name="T79" fmla="*/ 1 h 402"/>
                  <a:gd name="T80" fmla="*/ 2 w 723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3" h="402">
                    <a:moveTo>
                      <a:pt x="2" y="0"/>
                    </a:moveTo>
                    <a:lnTo>
                      <a:pt x="63" y="29"/>
                    </a:lnTo>
                    <a:lnTo>
                      <a:pt x="123" y="58"/>
                    </a:lnTo>
                    <a:lnTo>
                      <a:pt x="183" y="87"/>
                    </a:lnTo>
                    <a:lnTo>
                      <a:pt x="241" y="116"/>
                    </a:lnTo>
                    <a:lnTo>
                      <a:pt x="297" y="143"/>
                    </a:lnTo>
                    <a:lnTo>
                      <a:pt x="351" y="170"/>
                    </a:lnTo>
                    <a:lnTo>
                      <a:pt x="403" y="197"/>
                    </a:lnTo>
                    <a:lnTo>
                      <a:pt x="451" y="224"/>
                    </a:lnTo>
                    <a:lnTo>
                      <a:pt x="498" y="248"/>
                    </a:lnTo>
                    <a:lnTo>
                      <a:pt x="539" y="271"/>
                    </a:lnTo>
                    <a:lnTo>
                      <a:pt x="579" y="295"/>
                    </a:lnTo>
                    <a:lnTo>
                      <a:pt x="612" y="315"/>
                    </a:lnTo>
                    <a:lnTo>
                      <a:pt x="642" y="333"/>
                    </a:lnTo>
                    <a:lnTo>
                      <a:pt x="668" y="349"/>
                    </a:lnTo>
                    <a:lnTo>
                      <a:pt x="689" y="366"/>
                    </a:lnTo>
                    <a:lnTo>
                      <a:pt x="704" y="378"/>
                    </a:lnTo>
                    <a:lnTo>
                      <a:pt x="716" y="389"/>
                    </a:lnTo>
                    <a:lnTo>
                      <a:pt x="723" y="396"/>
                    </a:lnTo>
                    <a:lnTo>
                      <a:pt x="723" y="402"/>
                    </a:lnTo>
                    <a:lnTo>
                      <a:pt x="686" y="385"/>
                    </a:lnTo>
                    <a:lnTo>
                      <a:pt x="686" y="380"/>
                    </a:lnTo>
                    <a:lnTo>
                      <a:pt x="679" y="371"/>
                    </a:lnTo>
                    <a:lnTo>
                      <a:pt x="669" y="362"/>
                    </a:lnTo>
                    <a:lnTo>
                      <a:pt x="653" y="349"/>
                    </a:lnTo>
                    <a:lnTo>
                      <a:pt x="634" y="335"/>
                    </a:lnTo>
                    <a:lnTo>
                      <a:pt x="610" y="320"/>
                    </a:lnTo>
                    <a:lnTo>
                      <a:pt x="581" y="302"/>
                    </a:lnTo>
                    <a:lnTo>
                      <a:pt x="549" y="282"/>
                    </a:lnTo>
                    <a:lnTo>
                      <a:pt x="512" y="261"/>
                    </a:lnTo>
                    <a:lnTo>
                      <a:pt x="471" y="239"/>
                    </a:lnTo>
                    <a:lnTo>
                      <a:pt x="429" y="215"/>
                    </a:lnTo>
                    <a:lnTo>
                      <a:pt x="382" y="190"/>
                    </a:lnTo>
                    <a:lnTo>
                      <a:pt x="333" y="165"/>
                    </a:lnTo>
                    <a:lnTo>
                      <a:pt x="282" y="139"/>
                    </a:lnTo>
                    <a:lnTo>
                      <a:pt x="228" y="112"/>
                    </a:lnTo>
                    <a:lnTo>
                      <a:pt x="173" y="85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4" name="Freeform 524"/>
              <p:cNvSpPr>
                <a:spLocks/>
              </p:cNvSpPr>
              <p:nvPr/>
            </p:nvSpPr>
            <p:spPr bwMode="auto">
              <a:xfrm>
                <a:off x="1354" y="1390"/>
                <a:ext cx="686" cy="191"/>
              </a:xfrm>
              <a:custGeom>
                <a:avLst/>
                <a:gdLst>
                  <a:gd name="T0" fmla="*/ 686 w 686"/>
                  <a:gd name="T1" fmla="*/ 12 h 381"/>
                  <a:gd name="T2" fmla="*/ 686 w 686"/>
                  <a:gd name="T3" fmla="*/ 12 h 381"/>
                  <a:gd name="T4" fmla="*/ 679 w 686"/>
                  <a:gd name="T5" fmla="*/ 12 h 381"/>
                  <a:gd name="T6" fmla="*/ 669 w 686"/>
                  <a:gd name="T7" fmla="*/ 12 h 381"/>
                  <a:gd name="T8" fmla="*/ 653 w 686"/>
                  <a:gd name="T9" fmla="*/ 11 h 381"/>
                  <a:gd name="T10" fmla="*/ 634 w 686"/>
                  <a:gd name="T11" fmla="*/ 11 h 381"/>
                  <a:gd name="T12" fmla="*/ 610 w 686"/>
                  <a:gd name="T13" fmla="*/ 10 h 381"/>
                  <a:gd name="T14" fmla="*/ 581 w 686"/>
                  <a:gd name="T15" fmla="*/ 10 h 381"/>
                  <a:gd name="T16" fmla="*/ 549 w 686"/>
                  <a:gd name="T17" fmla="*/ 9 h 381"/>
                  <a:gd name="T18" fmla="*/ 512 w 686"/>
                  <a:gd name="T19" fmla="*/ 9 h 381"/>
                  <a:gd name="T20" fmla="*/ 471 w 686"/>
                  <a:gd name="T21" fmla="*/ 8 h 381"/>
                  <a:gd name="T22" fmla="*/ 429 w 686"/>
                  <a:gd name="T23" fmla="*/ 7 h 381"/>
                  <a:gd name="T24" fmla="*/ 382 w 686"/>
                  <a:gd name="T25" fmla="*/ 6 h 381"/>
                  <a:gd name="T26" fmla="*/ 333 w 686"/>
                  <a:gd name="T27" fmla="*/ 6 h 381"/>
                  <a:gd name="T28" fmla="*/ 282 w 686"/>
                  <a:gd name="T29" fmla="*/ 5 h 381"/>
                  <a:gd name="T30" fmla="*/ 228 w 686"/>
                  <a:gd name="T31" fmla="*/ 4 h 381"/>
                  <a:gd name="T32" fmla="*/ 173 w 686"/>
                  <a:gd name="T33" fmla="*/ 3 h 381"/>
                  <a:gd name="T34" fmla="*/ 116 w 686"/>
                  <a:gd name="T35" fmla="*/ 2 h 381"/>
                  <a:gd name="T36" fmla="*/ 58 w 686"/>
                  <a:gd name="T37" fmla="*/ 1 h 381"/>
                  <a:gd name="T38" fmla="*/ 0 w 686"/>
                  <a:gd name="T39" fmla="*/ 0 h 381"/>
                  <a:gd name="T40" fmla="*/ 0 w 686"/>
                  <a:gd name="T41" fmla="*/ 1 h 381"/>
                  <a:gd name="T42" fmla="*/ 57 w 686"/>
                  <a:gd name="T43" fmla="*/ 1 h 381"/>
                  <a:gd name="T44" fmla="*/ 115 w 686"/>
                  <a:gd name="T45" fmla="*/ 2 h 381"/>
                  <a:gd name="T46" fmla="*/ 171 w 686"/>
                  <a:gd name="T47" fmla="*/ 3 h 381"/>
                  <a:gd name="T48" fmla="*/ 225 w 686"/>
                  <a:gd name="T49" fmla="*/ 4 h 381"/>
                  <a:gd name="T50" fmla="*/ 279 w 686"/>
                  <a:gd name="T51" fmla="*/ 5 h 381"/>
                  <a:gd name="T52" fmla="*/ 328 w 686"/>
                  <a:gd name="T53" fmla="*/ 6 h 381"/>
                  <a:gd name="T54" fmla="*/ 376 w 686"/>
                  <a:gd name="T55" fmla="*/ 6 h 381"/>
                  <a:gd name="T56" fmla="*/ 422 w 686"/>
                  <a:gd name="T57" fmla="*/ 7 h 381"/>
                  <a:gd name="T58" fmla="*/ 464 w 686"/>
                  <a:gd name="T59" fmla="*/ 8 h 381"/>
                  <a:gd name="T60" fmla="*/ 502 w 686"/>
                  <a:gd name="T61" fmla="*/ 9 h 381"/>
                  <a:gd name="T62" fmla="*/ 536 w 686"/>
                  <a:gd name="T63" fmla="*/ 9 h 381"/>
                  <a:gd name="T64" fmla="*/ 566 w 686"/>
                  <a:gd name="T65" fmla="*/ 10 h 381"/>
                  <a:gd name="T66" fmla="*/ 591 w 686"/>
                  <a:gd name="T67" fmla="*/ 10 h 381"/>
                  <a:gd name="T68" fmla="*/ 612 w 686"/>
                  <a:gd name="T69" fmla="*/ 11 h 381"/>
                  <a:gd name="T70" fmla="*/ 628 w 686"/>
                  <a:gd name="T71" fmla="*/ 11 h 381"/>
                  <a:gd name="T72" fmla="*/ 639 w 686"/>
                  <a:gd name="T73" fmla="*/ 11 h 381"/>
                  <a:gd name="T74" fmla="*/ 646 w 686"/>
                  <a:gd name="T75" fmla="*/ 12 h 381"/>
                  <a:gd name="T76" fmla="*/ 648 w 686"/>
                  <a:gd name="T77" fmla="*/ 12 h 381"/>
                  <a:gd name="T78" fmla="*/ 686 w 686"/>
                  <a:gd name="T79" fmla="*/ 12 h 3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6" h="381">
                    <a:moveTo>
                      <a:pt x="686" y="381"/>
                    </a:moveTo>
                    <a:lnTo>
                      <a:pt x="686" y="376"/>
                    </a:lnTo>
                    <a:lnTo>
                      <a:pt x="679" y="367"/>
                    </a:lnTo>
                    <a:lnTo>
                      <a:pt x="669" y="358"/>
                    </a:lnTo>
                    <a:lnTo>
                      <a:pt x="653" y="345"/>
                    </a:lnTo>
                    <a:lnTo>
                      <a:pt x="634" y="331"/>
                    </a:lnTo>
                    <a:lnTo>
                      <a:pt x="610" y="316"/>
                    </a:lnTo>
                    <a:lnTo>
                      <a:pt x="581" y="298"/>
                    </a:lnTo>
                    <a:lnTo>
                      <a:pt x="549" y="278"/>
                    </a:lnTo>
                    <a:lnTo>
                      <a:pt x="512" y="257"/>
                    </a:lnTo>
                    <a:lnTo>
                      <a:pt x="471" y="235"/>
                    </a:lnTo>
                    <a:lnTo>
                      <a:pt x="429" y="211"/>
                    </a:lnTo>
                    <a:lnTo>
                      <a:pt x="382" y="186"/>
                    </a:lnTo>
                    <a:lnTo>
                      <a:pt x="333" y="161"/>
                    </a:lnTo>
                    <a:lnTo>
                      <a:pt x="282" y="135"/>
                    </a:lnTo>
                    <a:lnTo>
                      <a:pt x="228" y="108"/>
                    </a:lnTo>
                    <a:lnTo>
                      <a:pt x="173" y="81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7" y="28"/>
                    </a:lnTo>
                    <a:lnTo>
                      <a:pt x="115" y="56"/>
                    </a:lnTo>
                    <a:lnTo>
                      <a:pt x="171" y="83"/>
                    </a:lnTo>
                    <a:lnTo>
                      <a:pt x="225" y="110"/>
                    </a:lnTo>
                    <a:lnTo>
                      <a:pt x="279" y="137"/>
                    </a:lnTo>
                    <a:lnTo>
                      <a:pt x="328" y="164"/>
                    </a:lnTo>
                    <a:lnTo>
                      <a:pt x="376" y="188"/>
                    </a:lnTo>
                    <a:lnTo>
                      <a:pt x="422" y="213"/>
                    </a:lnTo>
                    <a:lnTo>
                      <a:pt x="464" y="235"/>
                    </a:lnTo>
                    <a:lnTo>
                      <a:pt x="502" y="257"/>
                    </a:lnTo>
                    <a:lnTo>
                      <a:pt x="536" y="276"/>
                    </a:lnTo>
                    <a:lnTo>
                      <a:pt x="566" y="296"/>
                    </a:lnTo>
                    <a:lnTo>
                      <a:pt x="591" y="313"/>
                    </a:lnTo>
                    <a:lnTo>
                      <a:pt x="612" y="327"/>
                    </a:lnTo>
                    <a:lnTo>
                      <a:pt x="628" y="340"/>
                    </a:lnTo>
                    <a:lnTo>
                      <a:pt x="639" y="349"/>
                    </a:lnTo>
                    <a:lnTo>
                      <a:pt x="646" y="358"/>
                    </a:lnTo>
                    <a:lnTo>
                      <a:pt x="648" y="363"/>
                    </a:lnTo>
                    <a:lnTo>
                      <a:pt x="686" y="381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5" name="Freeform 525"/>
              <p:cNvSpPr>
                <a:spLocks/>
              </p:cNvSpPr>
              <p:nvPr/>
            </p:nvSpPr>
            <p:spPr bwMode="auto">
              <a:xfrm>
                <a:off x="1353" y="1391"/>
                <a:ext cx="649" cy="181"/>
              </a:xfrm>
              <a:custGeom>
                <a:avLst/>
                <a:gdLst>
                  <a:gd name="T0" fmla="*/ 1 w 649"/>
                  <a:gd name="T1" fmla="*/ 0 h 362"/>
                  <a:gd name="T2" fmla="*/ 58 w 649"/>
                  <a:gd name="T3" fmla="*/ 1 h 362"/>
                  <a:gd name="T4" fmla="*/ 116 w 649"/>
                  <a:gd name="T5" fmla="*/ 2 h 362"/>
                  <a:gd name="T6" fmla="*/ 172 w 649"/>
                  <a:gd name="T7" fmla="*/ 3 h 362"/>
                  <a:gd name="T8" fmla="*/ 226 w 649"/>
                  <a:gd name="T9" fmla="*/ 4 h 362"/>
                  <a:gd name="T10" fmla="*/ 280 w 649"/>
                  <a:gd name="T11" fmla="*/ 5 h 362"/>
                  <a:gd name="T12" fmla="*/ 329 w 649"/>
                  <a:gd name="T13" fmla="*/ 6 h 362"/>
                  <a:gd name="T14" fmla="*/ 377 w 649"/>
                  <a:gd name="T15" fmla="*/ 6 h 362"/>
                  <a:gd name="T16" fmla="*/ 423 w 649"/>
                  <a:gd name="T17" fmla="*/ 7 h 362"/>
                  <a:gd name="T18" fmla="*/ 465 w 649"/>
                  <a:gd name="T19" fmla="*/ 8 h 362"/>
                  <a:gd name="T20" fmla="*/ 503 w 649"/>
                  <a:gd name="T21" fmla="*/ 8 h 362"/>
                  <a:gd name="T22" fmla="*/ 537 w 649"/>
                  <a:gd name="T23" fmla="*/ 9 h 362"/>
                  <a:gd name="T24" fmla="*/ 567 w 649"/>
                  <a:gd name="T25" fmla="*/ 10 h 362"/>
                  <a:gd name="T26" fmla="*/ 592 w 649"/>
                  <a:gd name="T27" fmla="*/ 10 h 362"/>
                  <a:gd name="T28" fmla="*/ 613 w 649"/>
                  <a:gd name="T29" fmla="*/ 11 h 362"/>
                  <a:gd name="T30" fmla="*/ 629 w 649"/>
                  <a:gd name="T31" fmla="*/ 11 h 362"/>
                  <a:gd name="T32" fmla="*/ 640 w 649"/>
                  <a:gd name="T33" fmla="*/ 11 h 362"/>
                  <a:gd name="T34" fmla="*/ 647 w 649"/>
                  <a:gd name="T35" fmla="*/ 12 h 362"/>
                  <a:gd name="T36" fmla="*/ 649 w 649"/>
                  <a:gd name="T37" fmla="*/ 12 h 362"/>
                  <a:gd name="T38" fmla="*/ 606 w 649"/>
                  <a:gd name="T39" fmla="*/ 11 h 362"/>
                  <a:gd name="T40" fmla="*/ 605 w 649"/>
                  <a:gd name="T41" fmla="*/ 11 h 362"/>
                  <a:gd name="T42" fmla="*/ 598 w 649"/>
                  <a:gd name="T43" fmla="*/ 11 h 362"/>
                  <a:gd name="T44" fmla="*/ 587 w 649"/>
                  <a:gd name="T45" fmla="*/ 10 h 362"/>
                  <a:gd name="T46" fmla="*/ 570 w 649"/>
                  <a:gd name="T47" fmla="*/ 10 h 362"/>
                  <a:gd name="T48" fmla="*/ 547 w 649"/>
                  <a:gd name="T49" fmla="*/ 10 h 362"/>
                  <a:gd name="T50" fmla="*/ 522 w 649"/>
                  <a:gd name="T51" fmla="*/ 9 h 362"/>
                  <a:gd name="T52" fmla="*/ 489 w 649"/>
                  <a:gd name="T53" fmla="*/ 8 h 362"/>
                  <a:gd name="T54" fmla="*/ 454 w 649"/>
                  <a:gd name="T55" fmla="*/ 8 h 362"/>
                  <a:gd name="T56" fmla="*/ 414 w 649"/>
                  <a:gd name="T57" fmla="*/ 7 h 362"/>
                  <a:gd name="T58" fmla="*/ 372 w 649"/>
                  <a:gd name="T59" fmla="*/ 6 h 362"/>
                  <a:gd name="T60" fmla="*/ 325 w 649"/>
                  <a:gd name="T61" fmla="*/ 6 h 362"/>
                  <a:gd name="T62" fmla="*/ 276 w 649"/>
                  <a:gd name="T63" fmla="*/ 5 h 362"/>
                  <a:gd name="T64" fmla="*/ 223 w 649"/>
                  <a:gd name="T65" fmla="*/ 4 h 362"/>
                  <a:gd name="T66" fmla="*/ 170 w 649"/>
                  <a:gd name="T67" fmla="*/ 3 h 362"/>
                  <a:gd name="T68" fmla="*/ 113 w 649"/>
                  <a:gd name="T69" fmla="*/ 2 h 362"/>
                  <a:gd name="T70" fmla="*/ 57 w 649"/>
                  <a:gd name="T71" fmla="*/ 1 h 362"/>
                  <a:gd name="T72" fmla="*/ 0 w 649"/>
                  <a:gd name="T73" fmla="*/ 1 h 362"/>
                  <a:gd name="T74" fmla="*/ 1 w 649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9" h="362">
                    <a:moveTo>
                      <a:pt x="1" y="0"/>
                    </a:moveTo>
                    <a:lnTo>
                      <a:pt x="58" y="27"/>
                    </a:lnTo>
                    <a:lnTo>
                      <a:pt x="116" y="55"/>
                    </a:lnTo>
                    <a:lnTo>
                      <a:pt x="172" y="82"/>
                    </a:lnTo>
                    <a:lnTo>
                      <a:pt x="226" y="109"/>
                    </a:lnTo>
                    <a:lnTo>
                      <a:pt x="280" y="136"/>
                    </a:lnTo>
                    <a:lnTo>
                      <a:pt x="329" y="163"/>
                    </a:lnTo>
                    <a:lnTo>
                      <a:pt x="377" y="187"/>
                    </a:lnTo>
                    <a:lnTo>
                      <a:pt x="423" y="212"/>
                    </a:lnTo>
                    <a:lnTo>
                      <a:pt x="465" y="234"/>
                    </a:lnTo>
                    <a:lnTo>
                      <a:pt x="503" y="256"/>
                    </a:lnTo>
                    <a:lnTo>
                      <a:pt x="537" y="275"/>
                    </a:lnTo>
                    <a:lnTo>
                      <a:pt x="567" y="295"/>
                    </a:lnTo>
                    <a:lnTo>
                      <a:pt x="592" y="312"/>
                    </a:lnTo>
                    <a:lnTo>
                      <a:pt x="613" y="326"/>
                    </a:lnTo>
                    <a:lnTo>
                      <a:pt x="629" y="339"/>
                    </a:lnTo>
                    <a:lnTo>
                      <a:pt x="640" y="348"/>
                    </a:lnTo>
                    <a:lnTo>
                      <a:pt x="647" y="357"/>
                    </a:lnTo>
                    <a:lnTo>
                      <a:pt x="649" y="362"/>
                    </a:lnTo>
                    <a:lnTo>
                      <a:pt x="606" y="342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7" y="319"/>
                    </a:lnTo>
                    <a:lnTo>
                      <a:pt x="570" y="306"/>
                    </a:lnTo>
                    <a:lnTo>
                      <a:pt x="547" y="290"/>
                    </a:lnTo>
                    <a:lnTo>
                      <a:pt x="522" y="274"/>
                    </a:lnTo>
                    <a:lnTo>
                      <a:pt x="489" y="254"/>
                    </a:lnTo>
                    <a:lnTo>
                      <a:pt x="454" y="234"/>
                    </a:lnTo>
                    <a:lnTo>
                      <a:pt x="414" y="212"/>
                    </a:lnTo>
                    <a:lnTo>
                      <a:pt x="372" y="189"/>
                    </a:lnTo>
                    <a:lnTo>
                      <a:pt x="325" y="163"/>
                    </a:lnTo>
                    <a:lnTo>
                      <a:pt x="276" y="138"/>
                    </a:lnTo>
                    <a:lnTo>
                      <a:pt x="223" y="113"/>
                    </a:lnTo>
                    <a:lnTo>
                      <a:pt x="170" y="85"/>
                    </a:lnTo>
                    <a:lnTo>
                      <a:pt x="113" y="58"/>
                    </a:lnTo>
                    <a:lnTo>
                      <a:pt x="57" y="3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6" name="Freeform 526"/>
              <p:cNvSpPr>
                <a:spLocks/>
              </p:cNvSpPr>
              <p:nvPr/>
            </p:nvSpPr>
            <p:spPr bwMode="auto">
              <a:xfrm>
                <a:off x="1352" y="1392"/>
                <a:ext cx="607" cy="170"/>
              </a:xfrm>
              <a:custGeom>
                <a:avLst/>
                <a:gdLst>
                  <a:gd name="T0" fmla="*/ 607 w 607"/>
                  <a:gd name="T1" fmla="*/ 11 h 338"/>
                  <a:gd name="T2" fmla="*/ 606 w 607"/>
                  <a:gd name="T3" fmla="*/ 11 h 338"/>
                  <a:gd name="T4" fmla="*/ 599 w 607"/>
                  <a:gd name="T5" fmla="*/ 11 h 338"/>
                  <a:gd name="T6" fmla="*/ 588 w 607"/>
                  <a:gd name="T7" fmla="*/ 10 h 338"/>
                  <a:gd name="T8" fmla="*/ 571 w 607"/>
                  <a:gd name="T9" fmla="*/ 10 h 338"/>
                  <a:gd name="T10" fmla="*/ 548 w 607"/>
                  <a:gd name="T11" fmla="*/ 9 h 338"/>
                  <a:gd name="T12" fmla="*/ 523 w 607"/>
                  <a:gd name="T13" fmla="*/ 9 h 338"/>
                  <a:gd name="T14" fmla="*/ 490 w 607"/>
                  <a:gd name="T15" fmla="*/ 8 h 338"/>
                  <a:gd name="T16" fmla="*/ 455 w 607"/>
                  <a:gd name="T17" fmla="*/ 8 h 338"/>
                  <a:gd name="T18" fmla="*/ 415 w 607"/>
                  <a:gd name="T19" fmla="*/ 7 h 338"/>
                  <a:gd name="T20" fmla="*/ 373 w 607"/>
                  <a:gd name="T21" fmla="*/ 6 h 338"/>
                  <a:gd name="T22" fmla="*/ 326 w 607"/>
                  <a:gd name="T23" fmla="*/ 5 h 338"/>
                  <a:gd name="T24" fmla="*/ 277 w 607"/>
                  <a:gd name="T25" fmla="*/ 5 h 338"/>
                  <a:gd name="T26" fmla="*/ 224 w 607"/>
                  <a:gd name="T27" fmla="*/ 4 h 338"/>
                  <a:gd name="T28" fmla="*/ 171 w 607"/>
                  <a:gd name="T29" fmla="*/ 3 h 338"/>
                  <a:gd name="T30" fmla="*/ 114 w 607"/>
                  <a:gd name="T31" fmla="*/ 2 h 338"/>
                  <a:gd name="T32" fmla="*/ 58 w 607"/>
                  <a:gd name="T33" fmla="*/ 1 h 338"/>
                  <a:gd name="T34" fmla="*/ 1 w 607"/>
                  <a:gd name="T35" fmla="*/ 0 h 338"/>
                  <a:gd name="T36" fmla="*/ 0 w 607"/>
                  <a:gd name="T37" fmla="*/ 1 h 338"/>
                  <a:gd name="T38" fmla="*/ 53 w 607"/>
                  <a:gd name="T39" fmla="*/ 1 h 338"/>
                  <a:gd name="T40" fmla="*/ 106 w 607"/>
                  <a:gd name="T41" fmla="*/ 2 h 338"/>
                  <a:gd name="T42" fmla="*/ 157 w 607"/>
                  <a:gd name="T43" fmla="*/ 3 h 338"/>
                  <a:gd name="T44" fmla="*/ 207 w 607"/>
                  <a:gd name="T45" fmla="*/ 4 h 338"/>
                  <a:gd name="T46" fmla="*/ 255 w 607"/>
                  <a:gd name="T47" fmla="*/ 4 h 338"/>
                  <a:gd name="T48" fmla="*/ 302 w 607"/>
                  <a:gd name="T49" fmla="*/ 5 h 338"/>
                  <a:gd name="T50" fmla="*/ 344 w 607"/>
                  <a:gd name="T51" fmla="*/ 6 h 338"/>
                  <a:gd name="T52" fmla="*/ 385 w 607"/>
                  <a:gd name="T53" fmla="*/ 7 h 338"/>
                  <a:gd name="T54" fmla="*/ 422 w 607"/>
                  <a:gd name="T55" fmla="*/ 7 h 338"/>
                  <a:gd name="T56" fmla="*/ 455 w 607"/>
                  <a:gd name="T57" fmla="*/ 8 h 338"/>
                  <a:gd name="T58" fmla="*/ 484 w 607"/>
                  <a:gd name="T59" fmla="*/ 8 h 338"/>
                  <a:gd name="T60" fmla="*/ 508 w 607"/>
                  <a:gd name="T61" fmla="*/ 9 h 338"/>
                  <a:gd name="T62" fmla="*/ 530 w 607"/>
                  <a:gd name="T63" fmla="*/ 9 h 338"/>
                  <a:gd name="T64" fmla="*/ 545 w 607"/>
                  <a:gd name="T65" fmla="*/ 10 h 338"/>
                  <a:gd name="T66" fmla="*/ 557 w 607"/>
                  <a:gd name="T67" fmla="*/ 10 h 338"/>
                  <a:gd name="T68" fmla="*/ 562 w 607"/>
                  <a:gd name="T69" fmla="*/ 10 h 338"/>
                  <a:gd name="T70" fmla="*/ 564 w 607"/>
                  <a:gd name="T71" fmla="*/ 10 h 338"/>
                  <a:gd name="T72" fmla="*/ 607 w 607"/>
                  <a:gd name="T73" fmla="*/ 11 h 3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7" h="338">
                    <a:moveTo>
                      <a:pt x="607" y="338"/>
                    </a:moveTo>
                    <a:lnTo>
                      <a:pt x="606" y="333"/>
                    </a:lnTo>
                    <a:lnTo>
                      <a:pt x="599" y="324"/>
                    </a:lnTo>
                    <a:lnTo>
                      <a:pt x="588" y="315"/>
                    </a:lnTo>
                    <a:lnTo>
                      <a:pt x="571" y="302"/>
                    </a:lnTo>
                    <a:lnTo>
                      <a:pt x="548" y="286"/>
                    </a:lnTo>
                    <a:lnTo>
                      <a:pt x="523" y="270"/>
                    </a:lnTo>
                    <a:lnTo>
                      <a:pt x="490" y="250"/>
                    </a:lnTo>
                    <a:lnTo>
                      <a:pt x="455" y="230"/>
                    </a:lnTo>
                    <a:lnTo>
                      <a:pt x="415" y="208"/>
                    </a:lnTo>
                    <a:lnTo>
                      <a:pt x="373" y="185"/>
                    </a:lnTo>
                    <a:lnTo>
                      <a:pt x="326" y="159"/>
                    </a:lnTo>
                    <a:lnTo>
                      <a:pt x="277" y="134"/>
                    </a:lnTo>
                    <a:lnTo>
                      <a:pt x="224" y="109"/>
                    </a:lnTo>
                    <a:lnTo>
                      <a:pt x="171" y="81"/>
                    </a:lnTo>
                    <a:lnTo>
                      <a:pt x="114" y="54"/>
                    </a:lnTo>
                    <a:lnTo>
                      <a:pt x="58" y="27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3" y="29"/>
                    </a:lnTo>
                    <a:lnTo>
                      <a:pt x="106" y="54"/>
                    </a:lnTo>
                    <a:lnTo>
                      <a:pt x="157" y="80"/>
                    </a:lnTo>
                    <a:lnTo>
                      <a:pt x="207" y="103"/>
                    </a:lnTo>
                    <a:lnTo>
                      <a:pt x="255" y="128"/>
                    </a:lnTo>
                    <a:lnTo>
                      <a:pt x="302" y="152"/>
                    </a:lnTo>
                    <a:lnTo>
                      <a:pt x="344" y="176"/>
                    </a:lnTo>
                    <a:lnTo>
                      <a:pt x="385" y="197"/>
                    </a:lnTo>
                    <a:lnTo>
                      <a:pt x="422" y="217"/>
                    </a:lnTo>
                    <a:lnTo>
                      <a:pt x="455" y="237"/>
                    </a:lnTo>
                    <a:lnTo>
                      <a:pt x="484" y="253"/>
                    </a:lnTo>
                    <a:lnTo>
                      <a:pt x="508" y="270"/>
                    </a:lnTo>
                    <a:lnTo>
                      <a:pt x="530" y="284"/>
                    </a:lnTo>
                    <a:lnTo>
                      <a:pt x="545" y="295"/>
                    </a:lnTo>
                    <a:lnTo>
                      <a:pt x="557" y="306"/>
                    </a:lnTo>
                    <a:lnTo>
                      <a:pt x="562" y="313"/>
                    </a:lnTo>
                    <a:lnTo>
                      <a:pt x="564" y="319"/>
                    </a:lnTo>
                    <a:lnTo>
                      <a:pt x="607" y="338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7" name="Freeform 527"/>
              <p:cNvSpPr>
                <a:spLocks/>
              </p:cNvSpPr>
              <p:nvPr/>
            </p:nvSpPr>
            <p:spPr bwMode="auto">
              <a:xfrm>
                <a:off x="1352" y="1394"/>
                <a:ext cx="564" cy="158"/>
              </a:xfrm>
              <a:custGeom>
                <a:avLst/>
                <a:gdLst>
                  <a:gd name="T0" fmla="*/ 0 w 564"/>
                  <a:gd name="T1" fmla="*/ 0 h 315"/>
                  <a:gd name="T2" fmla="*/ 53 w 564"/>
                  <a:gd name="T3" fmla="*/ 1 h 315"/>
                  <a:gd name="T4" fmla="*/ 106 w 564"/>
                  <a:gd name="T5" fmla="*/ 2 h 315"/>
                  <a:gd name="T6" fmla="*/ 157 w 564"/>
                  <a:gd name="T7" fmla="*/ 3 h 315"/>
                  <a:gd name="T8" fmla="*/ 207 w 564"/>
                  <a:gd name="T9" fmla="*/ 4 h 315"/>
                  <a:gd name="T10" fmla="*/ 255 w 564"/>
                  <a:gd name="T11" fmla="*/ 4 h 315"/>
                  <a:gd name="T12" fmla="*/ 302 w 564"/>
                  <a:gd name="T13" fmla="*/ 5 h 315"/>
                  <a:gd name="T14" fmla="*/ 344 w 564"/>
                  <a:gd name="T15" fmla="*/ 6 h 315"/>
                  <a:gd name="T16" fmla="*/ 385 w 564"/>
                  <a:gd name="T17" fmla="*/ 7 h 315"/>
                  <a:gd name="T18" fmla="*/ 422 w 564"/>
                  <a:gd name="T19" fmla="*/ 7 h 315"/>
                  <a:gd name="T20" fmla="*/ 455 w 564"/>
                  <a:gd name="T21" fmla="*/ 8 h 315"/>
                  <a:gd name="T22" fmla="*/ 484 w 564"/>
                  <a:gd name="T23" fmla="*/ 8 h 315"/>
                  <a:gd name="T24" fmla="*/ 508 w 564"/>
                  <a:gd name="T25" fmla="*/ 9 h 315"/>
                  <a:gd name="T26" fmla="*/ 530 w 564"/>
                  <a:gd name="T27" fmla="*/ 9 h 315"/>
                  <a:gd name="T28" fmla="*/ 545 w 564"/>
                  <a:gd name="T29" fmla="*/ 10 h 315"/>
                  <a:gd name="T30" fmla="*/ 557 w 564"/>
                  <a:gd name="T31" fmla="*/ 10 h 315"/>
                  <a:gd name="T32" fmla="*/ 562 w 564"/>
                  <a:gd name="T33" fmla="*/ 10 h 315"/>
                  <a:gd name="T34" fmla="*/ 564 w 564"/>
                  <a:gd name="T35" fmla="*/ 10 h 315"/>
                  <a:gd name="T36" fmla="*/ 516 w 564"/>
                  <a:gd name="T37" fmla="*/ 10 h 315"/>
                  <a:gd name="T38" fmla="*/ 514 w 564"/>
                  <a:gd name="T39" fmla="*/ 9 h 315"/>
                  <a:gd name="T40" fmla="*/ 508 w 564"/>
                  <a:gd name="T41" fmla="*/ 9 h 315"/>
                  <a:gd name="T42" fmla="*/ 497 w 564"/>
                  <a:gd name="T43" fmla="*/ 9 h 315"/>
                  <a:gd name="T44" fmla="*/ 480 w 564"/>
                  <a:gd name="T45" fmla="*/ 9 h 315"/>
                  <a:gd name="T46" fmla="*/ 459 w 564"/>
                  <a:gd name="T47" fmla="*/ 8 h 315"/>
                  <a:gd name="T48" fmla="*/ 434 w 564"/>
                  <a:gd name="T49" fmla="*/ 8 h 315"/>
                  <a:gd name="T50" fmla="*/ 404 w 564"/>
                  <a:gd name="T51" fmla="*/ 7 h 315"/>
                  <a:gd name="T52" fmla="*/ 370 w 564"/>
                  <a:gd name="T53" fmla="*/ 6 h 315"/>
                  <a:gd name="T54" fmla="*/ 332 w 564"/>
                  <a:gd name="T55" fmla="*/ 6 h 315"/>
                  <a:gd name="T56" fmla="*/ 291 w 564"/>
                  <a:gd name="T57" fmla="*/ 5 h 315"/>
                  <a:gd name="T58" fmla="*/ 247 w 564"/>
                  <a:gd name="T59" fmla="*/ 4 h 315"/>
                  <a:gd name="T60" fmla="*/ 200 w 564"/>
                  <a:gd name="T61" fmla="*/ 4 h 315"/>
                  <a:gd name="T62" fmla="*/ 152 w 564"/>
                  <a:gd name="T63" fmla="*/ 3 h 315"/>
                  <a:gd name="T64" fmla="*/ 101 w 564"/>
                  <a:gd name="T65" fmla="*/ 2 h 315"/>
                  <a:gd name="T66" fmla="*/ 50 w 564"/>
                  <a:gd name="T67" fmla="*/ 1 h 315"/>
                  <a:gd name="T68" fmla="*/ 0 w 564"/>
                  <a:gd name="T69" fmla="*/ 1 h 315"/>
                  <a:gd name="T70" fmla="*/ 0 w 564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4" h="315">
                    <a:moveTo>
                      <a:pt x="0" y="0"/>
                    </a:moveTo>
                    <a:lnTo>
                      <a:pt x="53" y="25"/>
                    </a:lnTo>
                    <a:lnTo>
                      <a:pt x="106" y="50"/>
                    </a:lnTo>
                    <a:lnTo>
                      <a:pt x="157" y="76"/>
                    </a:lnTo>
                    <a:lnTo>
                      <a:pt x="207" y="99"/>
                    </a:lnTo>
                    <a:lnTo>
                      <a:pt x="255" y="124"/>
                    </a:lnTo>
                    <a:lnTo>
                      <a:pt x="302" y="148"/>
                    </a:lnTo>
                    <a:lnTo>
                      <a:pt x="344" y="172"/>
                    </a:lnTo>
                    <a:lnTo>
                      <a:pt x="385" y="193"/>
                    </a:lnTo>
                    <a:lnTo>
                      <a:pt x="422" y="213"/>
                    </a:lnTo>
                    <a:lnTo>
                      <a:pt x="455" y="233"/>
                    </a:lnTo>
                    <a:lnTo>
                      <a:pt x="484" y="249"/>
                    </a:lnTo>
                    <a:lnTo>
                      <a:pt x="508" y="266"/>
                    </a:lnTo>
                    <a:lnTo>
                      <a:pt x="530" y="280"/>
                    </a:lnTo>
                    <a:lnTo>
                      <a:pt x="545" y="291"/>
                    </a:lnTo>
                    <a:lnTo>
                      <a:pt x="557" y="302"/>
                    </a:lnTo>
                    <a:lnTo>
                      <a:pt x="562" y="309"/>
                    </a:lnTo>
                    <a:lnTo>
                      <a:pt x="564" y="315"/>
                    </a:lnTo>
                    <a:lnTo>
                      <a:pt x="516" y="293"/>
                    </a:lnTo>
                    <a:lnTo>
                      <a:pt x="514" y="287"/>
                    </a:lnTo>
                    <a:lnTo>
                      <a:pt x="508" y="278"/>
                    </a:lnTo>
                    <a:lnTo>
                      <a:pt x="497" y="269"/>
                    </a:lnTo>
                    <a:lnTo>
                      <a:pt x="480" y="257"/>
                    </a:lnTo>
                    <a:lnTo>
                      <a:pt x="459" y="244"/>
                    </a:lnTo>
                    <a:lnTo>
                      <a:pt x="434" y="228"/>
                    </a:lnTo>
                    <a:lnTo>
                      <a:pt x="404" y="210"/>
                    </a:lnTo>
                    <a:lnTo>
                      <a:pt x="370" y="190"/>
                    </a:lnTo>
                    <a:lnTo>
                      <a:pt x="332" y="170"/>
                    </a:lnTo>
                    <a:lnTo>
                      <a:pt x="291" y="148"/>
                    </a:lnTo>
                    <a:lnTo>
                      <a:pt x="247" y="124"/>
                    </a:lnTo>
                    <a:lnTo>
                      <a:pt x="200" y="101"/>
                    </a:lnTo>
                    <a:lnTo>
                      <a:pt x="152" y="77"/>
                    </a:lnTo>
                    <a:lnTo>
                      <a:pt x="101" y="52"/>
                    </a:lnTo>
                    <a:lnTo>
                      <a:pt x="50" y="2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278" name="Freeform 528"/>
              <p:cNvSpPr>
                <a:spLocks/>
              </p:cNvSpPr>
              <p:nvPr/>
            </p:nvSpPr>
            <p:spPr bwMode="auto">
              <a:xfrm>
                <a:off x="1350" y="1396"/>
                <a:ext cx="518" cy="145"/>
              </a:xfrm>
              <a:custGeom>
                <a:avLst/>
                <a:gdLst>
                  <a:gd name="T0" fmla="*/ 518 w 518"/>
                  <a:gd name="T1" fmla="*/ 10 h 290"/>
                  <a:gd name="T2" fmla="*/ 516 w 518"/>
                  <a:gd name="T3" fmla="*/ 9 h 290"/>
                  <a:gd name="T4" fmla="*/ 510 w 518"/>
                  <a:gd name="T5" fmla="*/ 9 h 290"/>
                  <a:gd name="T6" fmla="*/ 499 w 518"/>
                  <a:gd name="T7" fmla="*/ 9 h 290"/>
                  <a:gd name="T8" fmla="*/ 482 w 518"/>
                  <a:gd name="T9" fmla="*/ 8 h 290"/>
                  <a:gd name="T10" fmla="*/ 461 w 518"/>
                  <a:gd name="T11" fmla="*/ 8 h 290"/>
                  <a:gd name="T12" fmla="*/ 436 w 518"/>
                  <a:gd name="T13" fmla="*/ 8 h 290"/>
                  <a:gd name="T14" fmla="*/ 406 w 518"/>
                  <a:gd name="T15" fmla="*/ 7 h 290"/>
                  <a:gd name="T16" fmla="*/ 372 w 518"/>
                  <a:gd name="T17" fmla="*/ 6 h 290"/>
                  <a:gd name="T18" fmla="*/ 334 w 518"/>
                  <a:gd name="T19" fmla="*/ 6 h 290"/>
                  <a:gd name="T20" fmla="*/ 293 w 518"/>
                  <a:gd name="T21" fmla="*/ 5 h 290"/>
                  <a:gd name="T22" fmla="*/ 249 w 518"/>
                  <a:gd name="T23" fmla="*/ 4 h 290"/>
                  <a:gd name="T24" fmla="*/ 202 w 518"/>
                  <a:gd name="T25" fmla="*/ 4 h 290"/>
                  <a:gd name="T26" fmla="*/ 154 w 518"/>
                  <a:gd name="T27" fmla="*/ 3 h 290"/>
                  <a:gd name="T28" fmla="*/ 103 w 518"/>
                  <a:gd name="T29" fmla="*/ 2 h 290"/>
                  <a:gd name="T30" fmla="*/ 52 w 518"/>
                  <a:gd name="T31" fmla="*/ 1 h 290"/>
                  <a:gd name="T32" fmla="*/ 2 w 518"/>
                  <a:gd name="T33" fmla="*/ 0 h 290"/>
                  <a:gd name="T34" fmla="*/ 0 w 518"/>
                  <a:gd name="T35" fmla="*/ 1 h 290"/>
                  <a:gd name="T36" fmla="*/ 50 w 518"/>
                  <a:gd name="T37" fmla="*/ 1 h 290"/>
                  <a:gd name="T38" fmla="*/ 99 w 518"/>
                  <a:gd name="T39" fmla="*/ 2 h 290"/>
                  <a:gd name="T40" fmla="*/ 147 w 518"/>
                  <a:gd name="T41" fmla="*/ 3 h 290"/>
                  <a:gd name="T42" fmla="*/ 194 w 518"/>
                  <a:gd name="T43" fmla="*/ 4 h 290"/>
                  <a:gd name="T44" fmla="*/ 238 w 518"/>
                  <a:gd name="T45" fmla="*/ 4 h 290"/>
                  <a:gd name="T46" fmla="*/ 279 w 518"/>
                  <a:gd name="T47" fmla="*/ 5 h 290"/>
                  <a:gd name="T48" fmla="*/ 317 w 518"/>
                  <a:gd name="T49" fmla="*/ 6 h 290"/>
                  <a:gd name="T50" fmla="*/ 352 w 518"/>
                  <a:gd name="T51" fmla="*/ 6 h 290"/>
                  <a:gd name="T52" fmla="*/ 383 w 518"/>
                  <a:gd name="T53" fmla="*/ 7 h 290"/>
                  <a:gd name="T54" fmla="*/ 409 w 518"/>
                  <a:gd name="T55" fmla="*/ 7 h 290"/>
                  <a:gd name="T56" fmla="*/ 431 w 518"/>
                  <a:gd name="T57" fmla="*/ 8 h 290"/>
                  <a:gd name="T58" fmla="*/ 448 w 518"/>
                  <a:gd name="T59" fmla="*/ 8 h 290"/>
                  <a:gd name="T60" fmla="*/ 460 w 518"/>
                  <a:gd name="T61" fmla="*/ 8 h 290"/>
                  <a:gd name="T62" fmla="*/ 467 w 518"/>
                  <a:gd name="T63" fmla="*/ 9 h 290"/>
                  <a:gd name="T64" fmla="*/ 468 w 518"/>
                  <a:gd name="T65" fmla="*/ 9 h 290"/>
                  <a:gd name="T66" fmla="*/ 518 w 518"/>
                  <a:gd name="T67" fmla="*/ 10 h 2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8" h="290">
                    <a:moveTo>
                      <a:pt x="518" y="290"/>
                    </a:moveTo>
                    <a:lnTo>
                      <a:pt x="516" y="284"/>
                    </a:lnTo>
                    <a:lnTo>
                      <a:pt x="510" y="275"/>
                    </a:lnTo>
                    <a:lnTo>
                      <a:pt x="499" y="266"/>
                    </a:lnTo>
                    <a:lnTo>
                      <a:pt x="482" y="254"/>
                    </a:lnTo>
                    <a:lnTo>
                      <a:pt x="461" y="241"/>
                    </a:lnTo>
                    <a:lnTo>
                      <a:pt x="436" y="225"/>
                    </a:lnTo>
                    <a:lnTo>
                      <a:pt x="406" y="207"/>
                    </a:lnTo>
                    <a:lnTo>
                      <a:pt x="372" y="187"/>
                    </a:lnTo>
                    <a:lnTo>
                      <a:pt x="334" y="167"/>
                    </a:lnTo>
                    <a:lnTo>
                      <a:pt x="293" y="145"/>
                    </a:lnTo>
                    <a:lnTo>
                      <a:pt x="249" y="121"/>
                    </a:lnTo>
                    <a:lnTo>
                      <a:pt x="202" y="98"/>
                    </a:lnTo>
                    <a:lnTo>
                      <a:pt x="154" y="74"/>
                    </a:lnTo>
                    <a:lnTo>
                      <a:pt x="103" y="49"/>
                    </a:lnTo>
                    <a:lnTo>
                      <a:pt x="52" y="26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50" y="27"/>
                    </a:lnTo>
                    <a:lnTo>
                      <a:pt x="99" y="51"/>
                    </a:lnTo>
                    <a:lnTo>
                      <a:pt x="147" y="76"/>
                    </a:lnTo>
                    <a:lnTo>
                      <a:pt x="194" y="98"/>
                    </a:lnTo>
                    <a:lnTo>
                      <a:pt x="238" y="121"/>
                    </a:lnTo>
                    <a:lnTo>
                      <a:pt x="279" y="143"/>
                    </a:lnTo>
                    <a:lnTo>
                      <a:pt x="317" y="163"/>
                    </a:lnTo>
                    <a:lnTo>
                      <a:pt x="352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60" y="254"/>
                    </a:lnTo>
                    <a:lnTo>
                      <a:pt x="467" y="261"/>
                    </a:lnTo>
                    <a:lnTo>
                      <a:pt x="468" y="266"/>
                    </a:lnTo>
                    <a:lnTo>
                      <a:pt x="518" y="290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04332" name="Group 529"/>
            <p:cNvGrpSpPr>
              <a:grpSpLocks/>
            </p:cNvGrpSpPr>
            <p:nvPr/>
          </p:nvGrpSpPr>
          <p:grpSpPr bwMode="auto">
            <a:xfrm>
              <a:off x="1260" y="1279"/>
              <a:ext cx="1159" cy="521"/>
              <a:chOff x="1260" y="1279"/>
              <a:chExt cx="1159" cy="521"/>
            </a:xfrm>
          </p:grpSpPr>
          <p:sp>
            <p:nvSpPr>
              <p:cNvPr id="604879" name="Freeform 530"/>
              <p:cNvSpPr>
                <a:spLocks/>
              </p:cNvSpPr>
              <p:nvPr/>
            </p:nvSpPr>
            <p:spPr bwMode="auto">
              <a:xfrm>
                <a:off x="1349" y="1398"/>
                <a:ext cx="469" cy="131"/>
              </a:xfrm>
              <a:custGeom>
                <a:avLst/>
                <a:gdLst>
                  <a:gd name="T0" fmla="*/ 1 w 469"/>
                  <a:gd name="T1" fmla="*/ 0 h 262"/>
                  <a:gd name="T2" fmla="*/ 51 w 469"/>
                  <a:gd name="T3" fmla="*/ 1 h 262"/>
                  <a:gd name="T4" fmla="*/ 100 w 469"/>
                  <a:gd name="T5" fmla="*/ 2 h 262"/>
                  <a:gd name="T6" fmla="*/ 148 w 469"/>
                  <a:gd name="T7" fmla="*/ 3 h 262"/>
                  <a:gd name="T8" fmla="*/ 195 w 469"/>
                  <a:gd name="T9" fmla="*/ 3 h 262"/>
                  <a:gd name="T10" fmla="*/ 239 w 469"/>
                  <a:gd name="T11" fmla="*/ 4 h 262"/>
                  <a:gd name="T12" fmla="*/ 280 w 469"/>
                  <a:gd name="T13" fmla="*/ 5 h 262"/>
                  <a:gd name="T14" fmla="*/ 318 w 469"/>
                  <a:gd name="T15" fmla="*/ 5 h 262"/>
                  <a:gd name="T16" fmla="*/ 353 w 469"/>
                  <a:gd name="T17" fmla="*/ 6 h 262"/>
                  <a:gd name="T18" fmla="*/ 384 w 469"/>
                  <a:gd name="T19" fmla="*/ 7 h 262"/>
                  <a:gd name="T20" fmla="*/ 410 w 469"/>
                  <a:gd name="T21" fmla="*/ 7 h 262"/>
                  <a:gd name="T22" fmla="*/ 432 w 469"/>
                  <a:gd name="T23" fmla="*/ 8 h 262"/>
                  <a:gd name="T24" fmla="*/ 449 w 469"/>
                  <a:gd name="T25" fmla="*/ 8 h 262"/>
                  <a:gd name="T26" fmla="*/ 461 w 469"/>
                  <a:gd name="T27" fmla="*/ 8 h 262"/>
                  <a:gd name="T28" fmla="*/ 468 w 469"/>
                  <a:gd name="T29" fmla="*/ 9 h 262"/>
                  <a:gd name="T30" fmla="*/ 469 w 469"/>
                  <a:gd name="T31" fmla="*/ 9 h 262"/>
                  <a:gd name="T32" fmla="*/ 415 w 469"/>
                  <a:gd name="T33" fmla="*/ 8 h 262"/>
                  <a:gd name="T34" fmla="*/ 414 w 469"/>
                  <a:gd name="T35" fmla="*/ 8 h 262"/>
                  <a:gd name="T36" fmla="*/ 407 w 469"/>
                  <a:gd name="T37" fmla="*/ 7 h 262"/>
                  <a:gd name="T38" fmla="*/ 397 w 469"/>
                  <a:gd name="T39" fmla="*/ 7 h 262"/>
                  <a:gd name="T40" fmla="*/ 381 w 469"/>
                  <a:gd name="T41" fmla="*/ 7 h 262"/>
                  <a:gd name="T42" fmla="*/ 363 w 469"/>
                  <a:gd name="T43" fmla="*/ 7 h 262"/>
                  <a:gd name="T44" fmla="*/ 339 w 469"/>
                  <a:gd name="T45" fmla="*/ 6 h 262"/>
                  <a:gd name="T46" fmla="*/ 312 w 469"/>
                  <a:gd name="T47" fmla="*/ 6 h 262"/>
                  <a:gd name="T48" fmla="*/ 281 w 469"/>
                  <a:gd name="T49" fmla="*/ 5 h 262"/>
                  <a:gd name="T50" fmla="*/ 247 w 469"/>
                  <a:gd name="T51" fmla="*/ 4 h 262"/>
                  <a:gd name="T52" fmla="*/ 210 w 469"/>
                  <a:gd name="T53" fmla="*/ 4 h 262"/>
                  <a:gd name="T54" fmla="*/ 172 w 469"/>
                  <a:gd name="T55" fmla="*/ 3 h 262"/>
                  <a:gd name="T56" fmla="*/ 130 w 469"/>
                  <a:gd name="T57" fmla="*/ 3 h 262"/>
                  <a:gd name="T58" fmla="*/ 87 w 469"/>
                  <a:gd name="T59" fmla="*/ 2 h 262"/>
                  <a:gd name="T60" fmla="*/ 44 w 469"/>
                  <a:gd name="T61" fmla="*/ 1 h 262"/>
                  <a:gd name="T62" fmla="*/ 0 w 469"/>
                  <a:gd name="T63" fmla="*/ 1 h 262"/>
                  <a:gd name="T64" fmla="*/ 1 w 469"/>
                  <a:gd name="T65" fmla="*/ 0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9" h="262">
                    <a:moveTo>
                      <a:pt x="1" y="0"/>
                    </a:moveTo>
                    <a:lnTo>
                      <a:pt x="51" y="23"/>
                    </a:lnTo>
                    <a:lnTo>
                      <a:pt x="100" y="47"/>
                    </a:lnTo>
                    <a:lnTo>
                      <a:pt x="148" y="72"/>
                    </a:lnTo>
                    <a:lnTo>
                      <a:pt x="195" y="94"/>
                    </a:lnTo>
                    <a:lnTo>
                      <a:pt x="239" y="117"/>
                    </a:lnTo>
                    <a:lnTo>
                      <a:pt x="280" y="139"/>
                    </a:lnTo>
                    <a:lnTo>
                      <a:pt x="318" y="159"/>
                    </a:lnTo>
                    <a:lnTo>
                      <a:pt x="353" y="179"/>
                    </a:lnTo>
                    <a:lnTo>
                      <a:pt x="384" y="197"/>
                    </a:lnTo>
                    <a:lnTo>
                      <a:pt x="410" y="213"/>
                    </a:lnTo>
                    <a:lnTo>
                      <a:pt x="432" y="226"/>
                    </a:lnTo>
                    <a:lnTo>
                      <a:pt x="449" y="239"/>
                    </a:lnTo>
                    <a:lnTo>
                      <a:pt x="461" y="250"/>
                    </a:lnTo>
                    <a:lnTo>
                      <a:pt x="468" y="257"/>
                    </a:lnTo>
                    <a:lnTo>
                      <a:pt x="469" y="262"/>
                    </a:lnTo>
                    <a:lnTo>
                      <a:pt x="415" y="237"/>
                    </a:lnTo>
                    <a:lnTo>
                      <a:pt x="414" y="232"/>
                    </a:lnTo>
                    <a:lnTo>
                      <a:pt x="407" y="224"/>
                    </a:lnTo>
                    <a:lnTo>
                      <a:pt x="397" y="217"/>
                    </a:lnTo>
                    <a:lnTo>
                      <a:pt x="381" y="206"/>
                    </a:lnTo>
                    <a:lnTo>
                      <a:pt x="363" y="193"/>
                    </a:lnTo>
                    <a:lnTo>
                      <a:pt x="339" y="179"/>
                    </a:lnTo>
                    <a:lnTo>
                      <a:pt x="312" y="163"/>
                    </a:lnTo>
                    <a:lnTo>
                      <a:pt x="281" y="146"/>
                    </a:lnTo>
                    <a:lnTo>
                      <a:pt x="247" y="128"/>
                    </a:lnTo>
                    <a:lnTo>
                      <a:pt x="210" y="108"/>
                    </a:lnTo>
                    <a:lnTo>
                      <a:pt x="172" y="88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4" y="2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0" name="Freeform 531"/>
              <p:cNvSpPr>
                <a:spLocks/>
              </p:cNvSpPr>
              <p:nvPr/>
            </p:nvSpPr>
            <p:spPr bwMode="auto">
              <a:xfrm>
                <a:off x="1347" y="1401"/>
                <a:ext cx="417" cy="115"/>
              </a:xfrm>
              <a:custGeom>
                <a:avLst/>
                <a:gdLst>
                  <a:gd name="T0" fmla="*/ 417 w 417"/>
                  <a:gd name="T1" fmla="*/ 7 h 232"/>
                  <a:gd name="T2" fmla="*/ 416 w 417"/>
                  <a:gd name="T3" fmla="*/ 7 h 232"/>
                  <a:gd name="T4" fmla="*/ 409 w 417"/>
                  <a:gd name="T5" fmla="*/ 6 h 232"/>
                  <a:gd name="T6" fmla="*/ 399 w 417"/>
                  <a:gd name="T7" fmla="*/ 6 h 232"/>
                  <a:gd name="T8" fmla="*/ 383 w 417"/>
                  <a:gd name="T9" fmla="*/ 6 h 232"/>
                  <a:gd name="T10" fmla="*/ 365 w 417"/>
                  <a:gd name="T11" fmla="*/ 5 h 232"/>
                  <a:gd name="T12" fmla="*/ 341 w 417"/>
                  <a:gd name="T13" fmla="*/ 5 h 232"/>
                  <a:gd name="T14" fmla="*/ 314 w 417"/>
                  <a:gd name="T15" fmla="*/ 4 h 232"/>
                  <a:gd name="T16" fmla="*/ 283 w 417"/>
                  <a:gd name="T17" fmla="*/ 4 h 232"/>
                  <a:gd name="T18" fmla="*/ 249 w 417"/>
                  <a:gd name="T19" fmla="*/ 3 h 232"/>
                  <a:gd name="T20" fmla="*/ 212 w 417"/>
                  <a:gd name="T21" fmla="*/ 3 h 232"/>
                  <a:gd name="T22" fmla="*/ 174 w 417"/>
                  <a:gd name="T23" fmla="*/ 2 h 232"/>
                  <a:gd name="T24" fmla="*/ 132 w 417"/>
                  <a:gd name="T25" fmla="*/ 1 h 232"/>
                  <a:gd name="T26" fmla="*/ 89 w 417"/>
                  <a:gd name="T27" fmla="*/ 1 h 232"/>
                  <a:gd name="T28" fmla="*/ 46 w 417"/>
                  <a:gd name="T29" fmla="*/ 0 h 232"/>
                  <a:gd name="T30" fmla="*/ 2 w 417"/>
                  <a:gd name="T31" fmla="*/ 0 h 232"/>
                  <a:gd name="T32" fmla="*/ 0 w 417"/>
                  <a:gd name="T33" fmla="*/ 0 h 232"/>
                  <a:gd name="T34" fmla="*/ 41 w 417"/>
                  <a:gd name="T35" fmla="*/ 0 h 232"/>
                  <a:gd name="T36" fmla="*/ 82 w 417"/>
                  <a:gd name="T37" fmla="*/ 1 h 232"/>
                  <a:gd name="T38" fmla="*/ 121 w 417"/>
                  <a:gd name="T39" fmla="*/ 1 h 232"/>
                  <a:gd name="T40" fmla="*/ 159 w 417"/>
                  <a:gd name="T41" fmla="*/ 2 h 232"/>
                  <a:gd name="T42" fmla="*/ 194 w 417"/>
                  <a:gd name="T43" fmla="*/ 3 h 232"/>
                  <a:gd name="T44" fmla="*/ 228 w 417"/>
                  <a:gd name="T45" fmla="*/ 3 h 232"/>
                  <a:gd name="T46" fmla="*/ 258 w 417"/>
                  <a:gd name="T47" fmla="*/ 4 h 232"/>
                  <a:gd name="T48" fmla="*/ 284 w 417"/>
                  <a:gd name="T49" fmla="*/ 4 h 232"/>
                  <a:gd name="T50" fmla="*/ 307 w 417"/>
                  <a:gd name="T51" fmla="*/ 5 h 232"/>
                  <a:gd name="T52" fmla="*/ 327 w 417"/>
                  <a:gd name="T53" fmla="*/ 5 h 232"/>
                  <a:gd name="T54" fmla="*/ 341 w 417"/>
                  <a:gd name="T55" fmla="*/ 5 h 232"/>
                  <a:gd name="T56" fmla="*/ 351 w 417"/>
                  <a:gd name="T57" fmla="*/ 6 h 232"/>
                  <a:gd name="T58" fmla="*/ 358 w 417"/>
                  <a:gd name="T59" fmla="*/ 6 h 232"/>
                  <a:gd name="T60" fmla="*/ 359 w 417"/>
                  <a:gd name="T61" fmla="*/ 6 h 232"/>
                  <a:gd name="T62" fmla="*/ 417 w 417"/>
                  <a:gd name="T63" fmla="*/ 7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2">
                    <a:moveTo>
                      <a:pt x="417" y="232"/>
                    </a:moveTo>
                    <a:lnTo>
                      <a:pt x="416" y="227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5" y="188"/>
                    </a:lnTo>
                    <a:lnTo>
                      <a:pt x="341" y="174"/>
                    </a:lnTo>
                    <a:lnTo>
                      <a:pt x="314" y="158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3"/>
                    </a:lnTo>
                    <a:lnTo>
                      <a:pt x="132" y="62"/>
                    </a:lnTo>
                    <a:lnTo>
                      <a:pt x="89" y="42"/>
                    </a:lnTo>
                    <a:lnTo>
                      <a:pt x="46" y="2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1" y="24"/>
                    </a:lnTo>
                    <a:lnTo>
                      <a:pt x="82" y="44"/>
                    </a:lnTo>
                    <a:lnTo>
                      <a:pt x="121" y="62"/>
                    </a:lnTo>
                    <a:lnTo>
                      <a:pt x="159" y="82"/>
                    </a:lnTo>
                    <a:lnTo>
                      <a:pt x="194" y="100"/>
                    </a:lnTo>
                    <a:lnTo>
                      <a:pt x="228" y="118"/>
                    </a:lnTo>
                    <a:lnTo>
                      <a:pt x="258" y="134"/>
                    </a:lnTo>
                    <a:lnTo>
                      <a:pt x="284" y="149"/>
                    </a:lnTo>
                    <a:lnTo>
                      <a:pt x="307" y="163"/>
                    </a:lnTo>
                    <a:lnTo>
                      <a:pt x="327" y="176"/>
                    </a:lnTo>
                    <a:lnTo>
                      <a:pt x="341" y="185"/>
                    </a:lnTo>
                    <a:lnTo>
                      <a:pt x="351" y="194"/>
                    </a:lnTo>
                    <a:lnTo>
                      <a:pt x="358" y="199"/>
                    </a:lnTo>
                    <a:lnTo>
                      <a:pt x="359" y="205"/>
                    </a:lnTo>
                    <a:lnTo>
                      <a:pt x="417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1" name="Freeform 532"/>
              <p:cNvSpPr>
                <a:spLocks/>
              </p:cNvSpPr>
              <p:nvPr/>
            </p:nvSpPr>
            <p:spPr bwMode="auto">
              <a:xfrm>
                <a:off x="1346" y="1402"/>
                <a:ext cx="360" cy="101"/>
              </a:xfrm>
              <a:custGeom>
                <a:avLst/>
                <a:gdLst>
                  <a:gd name="T0" fmla="*/ 1 w 360"/>
                  <a:gd name="T1" fmla="*/ 0 h 201"/>
                  <a:gd name="T2" fmla="*/ 42 w 360"/>
                  <a:gd name="T3" fmla="*/ 1 h 201"/>
                  <a:gd name="T4" fmla="*/ 83 w 360"/>
                  <a:gd name="T5" fmla="*/ 2 h 201"/>
                  <a:gd name="T6" fmla="*/ 122 w 360"/>
                  <a:gd name="T7" fmla="*/ 2 h 201"/>
                  <a:gd name="T8" fmla="*/ 160 w 360"/>
                  <a:gd name="T9" fmla="*/ 3 h 201"/>
                  <a:gd name="T10" fmla="*/ 195 w 360"/>
                  <a:gd name="T11" fmla="*/ 3 h 201"/>
                  <a:gd name="T12" fmla="*/ 229 w 360"/>
                  <a:gd name="T13" fmla="*/ 4 h 201"/>
                  <a:gd name="T14" fmla="*/ 259 w 360"/>
                  <a:gd name="T15" fmla="*/ 5 h 201"/>
                  <a:gd name="T16" fmla="*/ 285 w 360"/>
                  <a:gd name="T17" fmla="*/ 5 h 201"/>
                  <a:gd name="T18" fmla="*/ 308 w 360"/>
                  <a:gd name="T19" fmla="*/ 5 h 201"/>
                  <a:gd name="T20" fmla="*/ 328 w 360"/>
                  <a:gd name="T21" fmla="*/ 6 h 201"/>
                  <a:gd name="T22" fmla="*/ 342 w 360"/>
                  <a:gd name="T23" fmla="*/ 6 h 201"/>
                  <a:gd name="T24" fmla="*/ 352 w 360"/>
                  <a:gd name="T25" fmla="*/ 6 h 201"/>
                  <a:gd name="T26" fmla="*/ 359 w 360"/>
                  <a:gd name="T27" fmla="*/ 7 h 201"/>
                  <a:gd name="T28" fmla="*/ 360 w 360"/>
                  <a:gd name="T29" fmla="*/ 7 h 201"/>
                  <a:gd name="T30" fmla="*/ 298 w 360"/>
                  <a:gd name="T31" fmla="*/ 6 h 201"/>
                  <a:gd name="T32" fmla="*/ 297 w 360"/>
                  <a:gd name="T33" fmla="*/ 6 h 201"/>
                  <a:gd name="T34" fmla="*/ 290 w 360"/>
                  <a:gd name="T35" fmla="*/ 6 h 201"/>
                  <a:gd name="T36" fmla="*/ 277 w 360"/>
                  <a:gd name="T37" fmla="*/ 5 h 201"/>
                  <a:gd name="T38" fmla="*/ 260 w 360"/>
                  <a:gd name="T39" fmla="*/ 5 h 201"/>
                  <a:gd name="T40" fmla="*/ 239 w 360"/>
                  <a:gd name="T41" fmla="*/ 4 h 201"/>
                  <a:gd name="T42" fmla="*/ 213 w 360"/>
                  <a:gd name="T43" fmla="*/ 4 h 201"/>
                  <a:gd name="T44" fmla="*/ 184 w 360"/>
                  <a:gd name="T45" fmla="*/ 4 h 201"/>
                  <a:gd name="T46" fmla="*/ 151 w 360"/>
                  <a:gd name="T47" fmla="*/ 3 h 201"/>
                  <a:gd name="T48" fmla="*/ 116 w 360"/>
                  <a:gd name="T49" fmla="*/ 2 h 201"/>
                  <a:gd name="T50" fmla="*/ 79 w 360"/>
                  <a:gd name="T51" fmla="*/ 2 h 201"/>
                  <a:gd name="T52" fmla="*/ 40 w 360"/>
                  <a:gd name="T53" fmla="*/ 1 h 201"/>
                  <a:gd name="T54" fmla="*/ 0 w 360"/>
                  <a:gd name="T55" fmla="*/ 1 h 201"/>
                  <a:gd name="T56" fmla="*/ 1 w 360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0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3" y="40"/>
                    </a:lnTo>
                    <a:lnTo>
                      <a:pt x="122" y="58"/>
                    </a:lnTo>
                    <a:lnTo>
                      <a:pt x="160" y="78"/>
                    </a:lnTo>
                    <a:lnTo>
                      <a:pt x="195" y="96"/>
                    </a:lnTo>
                    <a:lnTo>
                      <a:pt x="229" y="114"/>
                    </a:lnTo>
                    <a:lnTo>
                      <a:pt x="259" y="130"/>
                    </a:lnTo>
                    <a:lnTo>
                      <a:pt x="285" y="145"/>
                    </a:lnTo>
                    <a:lnTo>
                      <a:pt x="308" y="159"/>
                    </a:lnTo>
                    <a:lnTo>
                      <a:pt x="328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9" y="195"/>
                    </a:lnTo>
                    <a:lnTo>
                      <a:pt x="360" y="201"/>
                    </a:lnTo>
                    <a:lnTo>
                      <a:pt x="298" y="172"/>
                    </a:lnTo>
                    <a:lnTo>
                      <a:pt x="297" y="166"/>
                    </a:lnTo>
                    <a:lnTo>
                      <a:pt x="290" y="161"/>
                    </a:lnTo>
                    <a:lnTo>
                      <a:pt x="277" y="152"/>
                    </a:lnTo>
                    <a:lnTo>
                      <a:pt x="260" y="141"/>
                    </a:lnTo>
                    <a:lnTo>
                      <a:pt x="239" y="128"/>
                    </a:lnTo>
                    <a:lnTo>
                      <a:pt x="213" y="112"/>
                    </a:lnTo>
                    <a:lnTo>
                      <a:pt x="184" y="98"/>
                    </a:lnTo>
                    <a:lnTo>
                      <a:pt x="151" y="79"/>
                    </a:lnTo>
                    <a:lnTo>
                      <a:pt x="116" y="61"/>
                    </a:lnTo>
                    <a:lnTo>
                      <a:pt x="79" y="43"/>
                    </a:lnTo>
                    <a:lnTo>
                      <a:pt x="40" y="2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2" name="Freeform 533"/>
              <p:cNvSpPr>
                <a:spLocks/>
              </p:cNvSpPr>
              <p:nvPr/>
            </p:nvSpPr>
            <p:spPr bwMode="auto">
              <a:xfrm>
                <a:off x="1345" y="1405"/>
                <a:ext cx="299" cy="83"/>
              </a:xfrm>
              <a:custGeom>
                <a:avLst/>
                <a:gdLst>
                  <a:gd name="T0" fmla="*/ 299 w 299"/>
                  <a:gd name="T1" fmla="*/ 5 h 167"/>
                  <a:gd name="T2" fmla="*/ 298 w 299"/>
                  <a:gd name="T3" fmla="*/ 5 h 167"/>
                  <a:gd name="T4" fmla="*/ 291 w 299"/>
                  <a:gd name="T5" fmla="*/ 4 h 167"/>
                  <a:gd name="T6" fmla="*/ 278 w 299"/>
                  <a:gd name="T7" fmla="*/ 4 h 167"/>
                  <a:gd name="T8" fmla="*/ 261 w 299"/>
                  <a:gd name="T9" fmla="*/ 4 h 167"/>
                  <a:gd name="T10" fmla="*/ 240 w 299"/>
                  <a:gd name="T11" fmla="*/ 3 h 167"/>
                  <a:gd name="T12" fmla="*/ 214 w 299"/>
                  <a:gd name="T13" fmla="*/ 3 h 167"/>
                  <a:gd name="T14" fmla="*/ 185 w 299"/>
                  <a:gd name="T15" fmla="*/ 2 h 167"/>
                  <a:gd name="T16" fmla="*/ 152 w 299"/>
                  <a:gd name="T17" fmla="*/ 2 h 167"/>
                  <a:gd name="T18" fmla="*/ 117 w 299"/>
                  <a:gd name="T19" fmla="*/ 1 h 167"/>
                  <a:gd name="T20" fmla="*/ 80 w 299"/>
                  <a:gd name="T21" fmla="*/ 1 h 167"/>
                  <a:gd name="T22" fmla="*/ 41 w 299"/>
                  <a:gd name="T23" fmla="*/ 0 h 167"/>
                  <a:gd name="T24" fmla="*/ 1 w 299"/>
                  <a:gd name="T25" fmla="*/ 0 h 167"/>
                  <a:gd name="T26" fmla="*/ 0 w 299"/>
                  <a:gd name="T27" fmla="*/ 0 h 167"/>
                  <a:gd name="T28" fmla="*/ 33 w 299"/>
                  <a:gd name="T29" fmla="*/ 0 h 167"/>
                  <a:gd name="T30" fmla="*/ 66 w 299"/>
                  <a:gd name="T31" fmla="*/ 1 h 167"/>
                  <a:gd name="T32" fmla="*/ 97 w 299"/>
                  <a:gd name="T33" fmla="*/ 1 h 167"/>
                  <a:gd name="T34" fmla="*/ 127 w 299"/>
                  <a:gd name="T35" fmla="*/ 2 h 167"/>
                  <a:gd name="T36" fmla="*/ 154 w 299"/>
                  <a:gd name="T37" fmla="*/ 2 h 167"/>
                  <a:gd name="T38" fmla="*/ 178 w 299"/>
                  <a:gd name="T39" fmla="*/ 3 h 167"/>
                  <a:gd name="T40" fmla="*/ 197 w 299"/>
                  <a:gd name="T41" fmla="*/ 3 h 167"/>
                  <a:gd name="T42" fmla="*/ 213 w 299"/>
                  <a:gd name="T43" fmla="*/ 3 h 167"/>
                  <a:gd name="T44" fmla="*/ 224 w 299"/>
                  <a:gd name="T45" fmla="*/ 3 h 167"/>
                  <a:gd name="T46" fmla="*/ 230 w 299"/>
                  <a:gd name="T47" fmla="*/ 4 h 167"/>
                  <a:gd name="T48" fmla="*/ 231 w 299"/>
                  <a:gd name="T49" fmla="*/ 4 h 167"/>
                  <a:gd name="T50" fmla="*/ 299 w 299"/>
                  <a:gd name="T51" fmla="*/ 5 h 1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9" h="167">
                    <a:moveTo>
                      <a:pt x="299" y="167"/>
                    </a:moveTo>
                    <a:lnTo>
                      <a:pt x="298" y="161"/>
                    </a:lnTo>
                    <a:lnTo>
                      <a:pt x="291" y="156"/>
                    </a:lnTo>
                    <a:lnTo>
                      <a:pt x="278" y="147"/>
                    </a:lnTo>
                    <a:lnTo>
                      <a:pt x="261" y="136"/>
                    </a:lnTo>
                    <a:lnTo>
                      <a:pt x="240" y="123"/>
                    </a:lnTo>
                    <a:lnTo>
                      <a:pt x="214" y="107"/>
                    </a:lnTo>
                    <a:lnTo>
                      <a:pt x="185" y="93"/>
                    </a:lnTo>
                    <a:lnTo>
                      <a:pt x="152" y="74"/>
                    </a:lnTo>
                    <a:lnTo>
                      <a:pt x="117" y="56"/>
                    </a:lnTo>
                    <a:lnTo>
                      <a:pt x="80" y="38"/>
                    </a:lnTo>
                    <a:lnTo>
                      <a:pt x="41" y="18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33" y="22"/>
                    </a:lnTo>
                    <a:lnTo>
                      <a:pt x="66" y="38"/>
                    </a:lnTo>
                    <a:lnTo>
                      <a:pt x="97" y="53"/>
                    </a:lnTo>
                    <a:lnTo>
                      <a:pt x="127" y="69"/>
                    </a:lnTo>
                    <a:lnTo>
                      <a:pt x="154" y="84"/>
                    </a:lnTo>
                    <a:lnTo>
                      <a:pt x="178" y="96"/>
                    </a:lnTo>
                    <a:lnTo>
                      <a:pt x="197" y="107"/>
                    </a:lnTo>
                    <a:lnTo>
                      <a:pt x="213" y="118"/>
                    </a:lnTo>
                    <a:lnTo>
                      <a:pt x="224" y="125"/>
                    </a:lnTo>
                    <a:lnTo>
                      <a:pt x="230" y="131"/>
                    </a:lnTo>
                    <a:lnTo>
                      <a:pt x="231" y="136"/>
                    </a:lnTo>
                    <a:lnTo>
                      <a:pt x="299" y="167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3" name="Freeform 534"/>
              <p:cNvSpPr>
                <a:spLocks/>
              </p:cNvSpPr>
              <p:nvPr/>
            </p:nvSpPr>
            <p:spPr bwMode="auto">
              <a:xfrm>
                <a:off x="1343" y="1408"/>
                <a:ext cx="233" cy="65"/>
              </a:xfrm>
              <a:custGeom>
                <a:avLst/>
                <a:gdLst>
                  <a:gd name="T0" fmla="*/ 2 w 233"/>
                  <a:gd name="T1" fmla="*/ 0 h 130"/>
                  <a:gd name="T2" fmla="*/ 35 w 233"/>
                  <a:gd name="T3" fmla="*/ 1 h 130"/>
                  <a:gd name="T4" fmla="*/ 68 w 233"/>
                  <a:gd name="T5" fmla="*/ 1 h 130"/>
                  <a:gd name="T6" fmla="*/ 99 w 233"/>
                  <a:gd name="T7" fmla="*/ 2 h 130"/>
                  <a:gd name="T8" fmla="*/ 129 w 233"/>
                  <a:gd name="T9" fmla="*/ 2 h 130"/>
                  <a:gd name="T10" fmla="*/ 156 w 233"/>
                  <a:gd name="T11" fmla="*/ 3 h 130"/>
                  <a:gd name="T12" fmla="*/ 180 w 233"/>
                  <a:gd name="T13" fmla="*/ 3 h 130"/>
                  <a:gd name="T14" fmla="*/ 199 w 233"/>
                  <a:gd name="T15" fmla="*/ 4 h 130"/>
                  <a:gd name="T16" fmla="*/ 215 w 233"/>
                  <a:gd name="T17" fmla="*/ 4 h 130"/>
                  <a:gd name="T18" fmla="*/ 226 w 233"/>
                  <a:gd name="T19" fmla="*/ 4 h 130"/>
                  <a:gd name="T20" fmla="*/ 232 w 233"/>
                  <a:gd name="T21" fmla="*/ 4 h 130"/>
                  <a:gd name="T22" fmla="*/ 233 w 233"/>
                  <a:gd name="T23" fmla="*/ 5 h 130"/>
                  <a:gd name="T24" fmla="*/ 161 w 233"/>
                  <a:gd name="T25" fmla="*/ 3 h 130"/>
                  <a:gd name="T26" fmla="*/ 160 w 233"/>
                  <a:gd name="T27" fmla="*/ 3 h 130"/>
                  <a:gd name="T28" fmla="*/ 153 w 233"/>
                  <a:gd name="T29" fmla="*/ 3 h 130"/>
                  <a:gd name="T30" fmla="*/ 141 w 233"/>
                  <a:gd name="T31" fmla="*/ 3 h 130"/>
                  <a:gd name="T32" fmla="*/ 125 w 233"/>
                  <a:gd name="T33" fmla="*/ 3 h 130"/>
                  <a:gd name="T34" fmla="*/ 105 w 233"/>
                  <a:gd name="T35" fmla="*/ 2 h 130"/>
                  <a:gd name="T36" fmla="*/ 82 w 233"/>
                  <a:gd name="T37" fmla="*/ 2 h 130"/>
                  <a:gd name="T38" fmla="*/ 57 w 233"/>
                  <a:gd name="T39" fmla="*/ 1 h 130"/>
                  <a:gd name="T40" fmla="*/ 28 w 233"/>
                  <a:gd name="T41" fmla="*/ 1 h 130"/>
                  <a:gd name="T42" fmla="*/ 0 w 233"/>
                  <a:gd name="T43" fmla="*/ 1 h 130"/>
                  <a:gd name="T44" fmla="*/ 2 w 233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0">
                    <a:moveTo>
                      <a:pt x="2" y="0"/>
                    </a:moveTo>
                    <a:lnTo>
                      <a:pt x="35" y="16"/>
                    </a:lnTo>
                    <a:lnTo>
                      <a:pt x="68" y="32"/>
                    </a:lnTo>
                    <a:lnTo>
                      <a:pt x="99" y="47"/>
                    </a:lnTo>
                    <a:lnTo>
                      <a:pt x="129" y="63"/>
                    </a:lnTo>
                    <a:lnTo>
                      <a:pt x="156" y="78"/>
                    </a:lnTo>
                    <a:lnTo>
                      <a:pt x="180" y="90"/>
                    </a:lnTo>
                    <a:lnTo>
                      <a:pt x="199" y="101"/>
                    </a:lnTo>
                    <a:lnTo>
                      <a:pt x="215" y="112"/>
                    </a:lnTo>
                    <a:lnTo>
                      <a:pt x="226" y="119"/>
                    </a:lnTo>
                    <a:lnTo>
                      <a:pt x="232" y="125"/>
                    </a:lnTo>
                    <a:lnTo>
                      <a:pt x="233" y="130"/>
                    </a:lnTo>
                    <a:lnTo>
                      <a:pt x="161" y="96"/>
                    </a:lnTo>
                    <a:lnTo>
                      <a:pt x="160" y="92"/>
                    </a:lnTo>
                    <a:lnTo>
                      <a:pt x="153" y="87"/>
                    </a:lnTo>
                    <a:lnTo>
                      <a:pt x="141" y="79"/>
                    </a:lnTo>
                    <a:lnTo>
                      <a:pt x="125" y="68"/>
                    </a:lnTo>
                    <a:lnTo>
                      <a:pt x="105" y="58"/>
                    </a:lnTo>
                    <a:lnTo>
                      <a:pt x="82" y="45"/>
                    </a:lnTo>
                    <a:lnTo>
                      <a:pt x="57" y="32"/>
                    </a:lnTo>
                    <a:lnTo>
                      <a:pt x="28" y="2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4" name="Freeform 535"/>
              <p:cNvSpPr>
                <a:spLocks/>
              </p:cNvSpPr>
              <p:nvPr/>
            </p:nvSpPr>
            <p:spPr bwMode="auto">
              <a:xfrm>
                <a:off x="1340" y="1411"/>
                <a:ext cx="164" cy="45"/>
              </a:xfrm>
              <a:custGeom>
                <a:avLst/>
                <a:gdLst>
                  <a:gd name="T0" fmla="*/ 164 w 164"/>
                  <a:gd name="T1" fmla="*/ 2 h 91"/>
                  <a:gd name="T2" fmla="*/ 163 w 164"/>
                  <a:gd name="T3" fmla="*/ 2 h 91"/>
                  <a:gd name="T4" fmla="*/ 156 w 164"/>
                  <a:gd name="T5" fmla="*/ 2 h 91"/>
                  <a:gd name="T6" fmla="*/ 144 w 164"/>
                  <a:gd name="T7" fmla="*/ 2 h 91"/>
                  <a:gd name="T8" fmla="*/ 128 w 164"/>
                  <a:gd name="T9" fmla="*/ 1 h 91"/>
                  <a:gd name="T10" fmla="*/ 108 w 164"/>
                  <a:gd name="T11" fmla="*/ 1 h 91"/>
                  <a:gd name="T12" fmla="*/ 85 w 164"/>
                  <a:gd name="T13" fmla="*/ 1 h 91"/>
                  <a:gd name="T14" fmla="*/ 60 w 164"/>
                  <a:gd name="T15" fmla="*/ 0 h 91"/>
                  <a:gd name="T16" fmla="*/ 31 w 164"/>
                  <a:gd name="T17" fmla="*/ 0 h 91"/>
                  <a:gd name="T18" fmla="*/ 3 w 164"/>
                  <a:gd name="T19" fmla="*/ 0 h 91"/>
                  <a:gd name="T20" fmla="*/ 0 w 164"/>
                  <a:gd name="T21" fmla="*/ 0 h 91"/>
                  <a:gd name="T22" fmla="*/ 20 w 164"/>
                  <a:gd name="T23" fmla="*/ 0 h 91"/>
                  <a:gd name="T24" fmla="*/ 38 w 164"/>
                  <a:gd name="T25" fmla="*/ 0 h 91"/>
                  <a:gd name="T26" fmla="*/ 54 w 164"/>
                  <a:gd name="T27" fmla="*/ 1 h 91"/>
                  <a:gd name="T28" fmla="*/ 68 w 164"/>
                  <a:gd name="T29" fmla="*/ 1 h 91"/>
                  <a:gd name="T30" fmla="*/ 78 w 164"/>
                  <a:gd name="T31" fmla="*/ 1 h 91"/>
                  <a:gd name="T32" fmla="*/ 84 w 164"/>
                  <a:gd name="T33" fmla="*/ 1 h 91"/>
                  <a:gd name="T34" fmla="*/ 87 w 164"/>
                  <a:gd name="T35" fmla="*/ 1 h 91"/>
                  <a:gd name="T36" fmla="*/ 164 w 164"/>
                  <a:gd name="T37" fmla="*/ 2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1">
                    <a:moveTo>
                      <a:pt x="164" y="91"/>
                    </a:moveTo>
                    <a:lnTo>
                      <a:pt x="163" y="87"/>
                    </a:lnTo>
                    <a:lnTo>
                      <a:pt x="156" y="82"/>
                    </a:lnTo>
                    <a:lnTo>
                      <a:pt x="144" y="74"/>
                    </a:lnTo>
                    <a:lnTo>
                      <a:pt x="128" y="63"/>
                    </a:lnTo>
                    <a:lnTo>
                      <a:pt x="108" y="53"/>
                    </a:lnTo>
                    <a:lnTo>
                      <a:pt x="85" y="40"/>
                    </a:lnTo>
                    <a:lnTo>
                      <a:pt x="60" y="27"/>
                    </a:lnTo>
                    <a:lnTo>
                      <a:pt x="31" y="1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20" y="16"/>
                    </a:lnTo>
                    <a:lnTo>
                      <a:pt x="38" y="25"/>
                    </a:lnTo>
                    <a:lnTo>
                      <a:pt x="54" y="33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4" y="51"/>
                    </a:lnTo>
                    <a:lnTo>
                      <a:pt x="87" y="54"/>
                    </a:lnTo>
                    <a:lnTo>
                      <a:pt x="164" y="91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5" name="Freeform 536"/>
              <p:cNvSpPr>
                <a:spLocks/>
              </p:cNvSpPr>
              <p:nvPr/>
            </p:nvSpPr>
            <p:spPr bwMode="auto">
              <a:xfrm>
                <a:off x="1339" y="1414"/>
                <a:ext cx="88" cy="24"/>
              </a:xfrm>
              <a:custGeom>
                <a:avLst/>
                <a:gdLst>
                  <a:gd name="T0" fmla="*/ 1 w 88"/>
                  <a:gd name="T1" fmla="*/ 0 h 47"/>
                  <a:gd name="T2" fmla="*/ 21 w 88"/>
                  <a:gd name="T3" fmla="*/ 1 h 47"/>
                  <a:gd name="T4" fmla="*/ 39 w 88"/>
                  <a:gd name="T5" fmla="*/ 1 h 47"/>
                  <a:gd name="T6" fmla="*/ 55 w 88"/>
                  <a:gd name="T7" fmla="*/ 1 h 47"/>
                  <a:gd name="T8" fmla="*/ 69 w 88"/>
                  <a:gd name="T9" fmla="*/ 2 h 47"/>
                  <a:gd name="T10" fmla="*/ 79 w 88"/>
                  <a:gd name="T11" fmla="*/ 2 h 47"/>
                  <a:gd name="T12" fmla="*/ 85 w 88"/>
                  <a:gd name="T13" fmla="*/ 2 h 47"/>
                  <a:gd name="T14" fmla="*/ 88 w 88"/>
                  <a:gd name="T15" fmla="*/ 2 h 47"/>
                  <a:gd name="T16" fmla="*/ 1 w 88"/>
                  <a:gd name="T17" fmla="*/ 1 h 47"/>
                  <a:gd name="T18" fmla="*/ 0 w 88"/>
                  <a:gd name="T19" fmla="*/ 1 h 47"/>
                  <a:gd name="T20" fmla="*/ 1 w 8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47">
                    <a:moveTo>
                      <a:pt x="1" y="0"/>
                    </a:moveTo>
                    <a:lnTo>
                      <a:pt x="21" y="9"/>
                    </a:lnTo>
                    <a:lnTo>
                      <a:pt x="39" y="18"/>
                    </a:lnTo>
                    <a:lnTo>
                      <a:pt x="55" y="26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5" y="44"/>
                    </a:lnTo>
                    <a:lnTo>
                      <a:pt x="88" y="47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6" name="Freeform 537"/>
              <p:cNvSpPr>
                <a:spLocks/>
              </p:cNvSpPr>
              <p:nvPr/>
            </p:nvSpPr>
            <p:spPr bwMode="auto">
              <a:xfrm>
                <a:off x="1339" y="1417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7" name="Freeform 538"/>
              <p:cNvSpPr>
                <a:spLocks/>
              </p:cNvSpPr>
              <p:nvPr/>
            </p:nvSpPr>
            <p:spPr bwMode="auto">
              <a:xfrm>
                <a:off x="1339" y="1378"/>
                <a:ext cx="1019" cy="272"/>
              </a:xfrm>
              <a:custGeom>
                <a:avLst/>
                <a:gdLst>
                  <a:gd name="T0" fmla="*/ 996 w 1019"/>
                  <a:gd name="T1" fmla="*/ 17 h 543"/>
                  <a:gd name="T2" fmla="*/ 0 w 1019"/>
                  <a:gd name="T3" fmla="*/ 3 h 543"/>
                  <a:gd name="T4" fmla="*/ 23 w 1019"/>
                  <a:gd name="T5" fmla="*/ 0 h 543"/>
                  <a:gd name="T6" fmla="*/ 1019 w 1019"/>
                  <a:gd name="T7" fmla="*/ 15 h 543"/>
                  <a:gd name="T8" fmla="*/ 996 w 1019"/>
                  <a:gd name="T9" fmla="*/ 17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6" y="543"/>
                    </a:moveTo>
                    <a:lnTo>
                      <a:pt x="0" y="78"/>
                    </a:lnTo>
                    <a:lnTo>
                      <a:pt x="23" y="0"/>
                    </a:lnTo>
                    <a:lnTo>
                      <a:pt x="1019" y="463"/>
                    </a:lnTo>
                    <a:lnTo>
                      <a:pt x="996" y="54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8" name="Freeform 539"/>
              <p:cNvSpPr>
                <a:spLocks/>
              </p:cNvSpPr>
              <p:nvPr/>
            </p:nvSpPr>
            <p:spPr bwMode="auto">
              <a:xfrm>
                <a:off x="1260" y="1553"/>
                <a:ext cx="1013" cy="235"/>
              </a:xfrm>
              <a:custGeom>
                <a:avLst/>
                <a:gdLst>
                  <a:gd name="T0" fmla="*/ 0 w 1013"/>
                  <a:gd name="T1" fmla="*/ 0 h 471"/>
                  <a:gd name="T2" fmla="*/ 7 w 1013"/>
                  <a:gd name="T3" fmla="*/ 0 h 471"/>
                  <a:gd name="T4" fmla="*/ 1013 w 1013"/>
                  <a:gd name="T5" fmla="*/ 14 h 471"/>
                  <a:gd name="T6" fmla="*/ 1012 w 1013"/>
                  <a:gd name="T7" fmla="*/ 14 h 471"/>
                  <a:gd name="T8" fmla="*/ 25 w 1013"/>
                  <a:gd name="T9" fmla="*/ 0 h 471"/>
                  <a:gd name="T10" fmla="*/ 20 w 1013"/>
                  <a:gd name="T11" fmla="*/ 1 h 471"/>
                  <a:gd name="T12" fmla="*/ 0 w 1013"/>
                  <a:gd name="T13" fmla="*/ 0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1">
                    <a:moveTo>
                      <a:pt x="0" y="26"/>
                    </a:moveTo>
                    <a:lnTo>
                      <a:pt x="7" y="0"/>
                    </a:lnTo>
                    <a:lnTo>
                      <a:pt x="1013" y="471"/>
                    </a:lnTo>
                    <a:lnTo>
                      <a:pt x="1012" y="471"/>
                    </a:lnTo>
                    <a:lnTo>
                      <a:pt x="25" y="9"/>
                    </a:lnTo>
                    <a:lnTo>
                      <a:pt x="20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89" name="Freeform 540"/>
              <p:cNvSpPr>
                <a:spLocks/>
              </p:cNvSpPr>
              <p:nvPr/>
            </p:nvSpPr>
            <p:spPr bwMode="auto">
              <a:xfrm>
                <a:off x="1280" y="1557"/>
                <a:ext cx="992" cy="231"/>
              </a:xfrm>
              <a:custGeom>
                <a:avLst/>
                <a:gdLst>
                  <a:gd name="T0" fmla="*/ 0 w 992"/>
                  <a:gd name="T1" fmla="*/ 1 h 462"/>
                  <a:gd name="T2" fmla="*/ 5 w 992"/>
                  <a:gd name="T3" fmla="*/ 0 h 462"/>
                  <a:gd name="T4" fmla="*/ 992 w 992"/>
                  <a:gd name="T5" fmla="*/ 15 h 462"/>
                  <a:gd name="T6" fmla="*/ 992 w 992"/>
                  <a:gd name="T7" fmla="*/ 15 h 462"/>
                  <a:gd name="T8" fmla="*/ 25 w 992"/>
                  <a:gd name="T9" fmla="*/ 1 h 462"/>
                  <a:gd name="T10" fmla="*/ 19 w 992"/>
                  <a:gd name="T11" fmla="*/ 2 h 462"/>
                  <a:gd name="T12" fmla="*/ 0 w 992"/>
                  <a:gd name="T13" fmla="*/ 1 h 4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2">
                    <a:moveTo>
                      <a:pt x="0" y="26"/>
                    </a:moveTo>
                    <a:lnTo>
                      <a:pt x="5" y="0"/>
                    </a:lnTo>
                    <a:lnTo>
                      <a:pt x="992" y="462"/>
                    </a:lnTo>
                    <a:lnTo>
                      <a:pt x="25" y="9"/>
                    </a:lnTo>
                    <a:lnTo>
                      <a:pt x="19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0" name="Freeform 541"/>
              <p:cNvSpPr>
                <a:spLocks/>
              </p:cNvSpPr>
              <p:nvPr/>
            </p:nvSpPr>
            <p:spPr bwMode="auto">
              <a:xfrm>
                <a:off x="1299" y="1562"/>
                <a:ext cx="973" cy="226"/>
              </a:xfrm>
              <a:custGeom>
                <a:avLst/>
                <a:gdLst>
                  <a:gd name="T0" fmla="*/ 0 w 973"/>
                  <a:gd name="T1" fmla="*/ 0 h 453"/>
                  <a:gd name="T2" fmla="*/ 6 w 973"/>
                  <a:gd name="T3" fmla="*/ 0 h 453"/>
                  <a:gd name="T4" fmla="*/ 973 w 973"/>
                  <a:gd name="T5" fmla="*/ 14 h 453"/>
                  <a:gd name="T6" fmla="*/ 973 w 973"/>
                  <a:gd name="T7" fmla="*/ 14 h 453"/>
                  <a:gd name="T8" fmla="*/ 26 w 973"/>
                  <a:gd name="T9" fmla="*/ 0 h 453"/>
                  <a:gd name="T10" fmla="*/ 20 w 973"/>
                  <a:gd name="T11" fmla="*/ 1 h 453"/>
                  <a:gd name="T12" fmla="*/ 0 w 973"/>
                  <a:gd name="T13" fmla="*/ 0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3">
                    <a:moveTo>
                      <a:pt x="0" y="26"/>
                    </a:moveTo>
                    <a:lnTo>
                      <a:pt x="6" y="0"/>
                    </a:lnTo>
                    <a:lnTo>
                      <a:pt x="973" y="453"/>
                    </a:lnTo>
                    <a:lnTo>
                      <a:pt x="26" y="11"/>
                    </a:lnTo>
                    <a:lnTo>
                      <a:pt x="20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1" name="Freeform 542"/>
              <p:cNvSpPr>
                <a:spLocks/>
              </p:cNvSpPr>
              <p:nvPr/>
            </p:nvSpPr>
            <p:spPr bwMode="auto">
              <a:xfrm>
                <a:off x="1319" y="1567"/>
                <a:ext cx="953" cy="222"/>
              </a:xfrm>
              <a:custGeom>
                <a:avLst/>
                <a:gdLst>
                  <a:gd name="T0" fmla="*/ 0 w 953"/>
                  <a:gd name="T1" fmla="*/ 1 h 444"/>
                  <a:gd name="T2" fmla="*/ 6 w 953"/>
                  <a:gd name="T3" fmla="*/ 0 h 444"/>
                  <a:gd name="T4" fmla="*/ 953 w 953"/>
                  <a:gd name="T5" fmla="*/ 14 h 444"/>
                  <a:gd name="T6" fmla="*/ 953 w 953"/>
                  <a:gd name="T7" fmla="*/ 14 h 444"/>
                  <a:gd name="T8" fmla="*/ 26 w 953"/>
                  <a:gd name="T9" fmla="*/ 1 h 444"/>
                  <a:gd name="T10" fmla="*/ 20 w 953"/>
                  <a:gd name="T11" fmla="*/ 2 h 444"/>
                  <a:gd name="T12" fmla="*/ 0 w 953"/>
                  <a:gd name="T13" fmla="*/ 1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4">
                    <a:moveTo>
                      <a:pt x="0" y="24"/>
                    </a:moveTo>
                    <a:lnTo>
                      <a:pt x="6" y="0"/>
                    </a:lnTo>
                    <a:lnTo>
                      <a:pt x="953" y="442"/>
                    </a:lnTo>
                    <a:lnTo>
                      <a:pt x="953" y="444"/>
                    </a:lnTo>
                    <a:lnTo>
                      <a:pt x="26" y="9"/>
                    </a:lnTo>
                    <a:lnTo>
                      <a:pt x="20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2" name="Freeform 543"/>
              <p:cNvSpPr>
                <a:spLocks/>
              </p:cNvSpPr>
              <p:nvPr/>
            </p:nvSpPr>
            <p:spPr bwMode="auto">
              <a:xfrm>
                <a:off x="1339" y="1572"/>
                <a:ext cx="933" cy="217"/>
              </a:xfrm>
              <a:custGeom>
                <a:avLst/>
                <a:gdLst>
                  <a:gd name="T0" fmla="*/ 0 w 933"/>
                  <a:gd name="T1" fmla="*/ 0 h 435"/>
                  <a:gd name="T2" fmla="*/ 6 w 933"/>
                  <a:gd name="T3" fmla="*/ 0 h 435"/>
                  <a:gd name="T4" fmla="*/ 933 w 933"/>
                  <a:gd name="T5" fmla="*/ 13 h 435"/>
                  <a:gd name="T6" fmla="*/ 933 w 933"/>
                  <a:gd name="T7" fmla="*/ 13 h 435"/>
                  <a:gd name="T8" fmla="*/ 25 w 933"/>
                  <a:gd name="T9" fmla="*/ 0 h 435"/>
                  <a:gd name="T10" fmla="*/ 20 w 933"/>
                  <a:gd name="T11" fmla="*/ 1 h 435"/>
                  <a:gd name="T12" fmla="*/ 0 w 933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5">
                    <a:moveTo>
                      <a:pt x="0" y="24"/>
                    </a:moveTo>
                    <a:lnTo>
                      <a:pt x="6" y="0"/>
                    </a:lnTo>
                    <a:lnTo>
                      <a:pt x="933" y="435"/>
                    </a:lnTo>
                    <a:lnTo>
                      <a:pt x="25" y="11"/>
                    </a:lnTo>
                    <a:lnTo>
                      <a:pt x="20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3" name="Freeform 544"/>
              <p:cNvSpPr>
                <a:spLocks/>
              </p:cNvSpPr>
              <p:nvPr/>
            </p:nvSpPr>
            <p:spPr bwMode="auto">
              <a:xfrm>
                <a:off x="1359" y="1577"/>
                <a:ext cx="913" cy="212"/>
              </a:xfrm>
              <a:custGeom>
                <a:avLst/>
                <a:gdLst>
                  <a:gd name="T0" fmla="*/ 0 w 913"/>
                  <a:gd name="T1" fmla="*/ 1 h 424"/>
                  <a:gd name="T2" fmla="*/ 5 w 913"/>
                  <a:gd name="T3" fmla="*/ 0 h 424"/>
                  <a:gd name="T4" fmla="*/ 913 w 913"/>
                  <a:gd name="T5" fmla="*/ 14 h 424"/>
                  <a:gd name="T6" fmla="*/ 913 w 913"/>
                  <a:gd name="T7" fmla="*/ 14 h 424"/>
                  <a:gd name="T8" fmla="*/ 25 w 913"/>
                  <a:gd name="T9" fmla="*/ 1 h 424"/>
                  <a:gd name="T10" fmla="*/ 19 w 913"/>
                  <a:gd name="T11" fmla="*/ 1 h 424"/>
                  <a:gd name="T12" fmla="*/ 0 w 913"/>
                  <a:gd name="T13" fmla="*/ 1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4">
                    <a:moveTo>
                      <a:pt x="0" y="22"/>
                    </a:moveTo>
                    <a:lnTo>
                      <a:pt x="5" y="0"/>
                    </a:lnTo>
                    <a:lnTo>
                      <a:pt x="913" y="424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4" name="Freeform 545"/>
              <p:cNvSpPr>
                <a:spLocks/>
              </p:cNvSpPr>
              <p:nvPr/>
            </p:nvSpPr>
            <p:spPr bwMode="auto">
              <a:xfrm>
                <a:off x="1378" y="1582"/>
                <a:ext cx="894" cy="207"/>
              </a:xfrm>
              <a:custGeom>
                <a:avLst/>
                <a:gdLst>
                  <a:gd name="T0" fmla="*/ 0 w 894"/>
                  <a:gd name="T1" fmla="*/ 0 h 415"/>
                  <a:gd name="T2" fmla="*/ 6 w 894"/>
                  <a:gd name="T3" fmla="*/ 0 h 415"/>
                  <a:gd name="T4" fmla="*/ 894 w 894"/>
                  <a:gd name="T5" fmla="*/ 12 h 415"/>
                  <a:gd name="T6" fmla="*/ 894 w 894"/>
                  <a:gd name="T7" fmla="*/ 12 h 415"/>
                  <a:gd name="T8" fmla="*/ 26 w 894"/>
                  <a:gd name="T9" fmla="*/ 0 h 415"/>
                  <a:gd name="T10" fmla="*/ 20 w 894"/>
                  <a:gd name="T11" fmla="*/ 0 h 415"/>
                  <a:gd name="T12" fmla="*/ 0 w 894"/>
                  <a:gd name="T13" fmla="*/ 0 h 4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4" h="415">
                    <a:moveTo>
                      <a:pt x="0" y="22"/>
                    </a:moveTo>
                    <a:lnTo>
                      <a:pt x="6" y="0"/>
                    </a:lnTo>
                    <a:lnTo>
                      <a:pt x="894" y="415"/>
                    </a:lnTo>
                    <a:lnTo>
                      <a:pt x="26" y="9"/>
                    </a:lnTo>
                    <a:lnTo>
                      <a:pt x="20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5" name="Freeform 546"/>
              <p:cNvSpPr>
                <a:spLocks/>
              </p:cNvSpPr>
              <p:nvPr/>
            </p:nvSpPr>
            <p:spPr bwMode="auto">
              <a:xfrm>
                <a:off x="1398" y="1586"/>
                <a:ext cx="874" cy="204"/>
              </a:xfrm>
              <a:custGeom>
                <a:avLst/>
                <a:gdLst>
                  <a:gd name="T0" fmla="*/ 0 w 874"/>
                  <a:gd name="T1" fmla="*/ 1 h 408"/>
                  <a:gd name="T2" fmla="*/ 6 w 874"/>
                  <a:gd name="T3" fmla="*/ 0 h 408"/>
                  <a:gd name="T4" fmla="*/ 874 w 874"/>
                  <a:gd name="T5" fmla="*/ 13 h 408"/>
                  <a:gd name="T6" fmla="*/ 874 w 874"/>
                  <a:gd name="T7" fmla="*/ 13 h 408"/>
                  <a:gd name="T8" fmla="*/ 27 w 874"/>
                  <a:gd name="T9" fmla="*/ 1 h 408"/>
                  <a:gd name="T10" fmla="*/ 21 w 874"/>
                  <a:gd name="T11" fmla="*/ 2 h 408"/>
                  <a:gd name="T12" fmla="*/ 0 w 874"/>
                  <a:gd name="T13" fmla="*/ 1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8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6"/>
                    </a:lnTo>
                    <a:lnTo>
                      <a:pt x="874" y="408"/>
                    </a:lnTo>
                    <a:lnTo>
                      <a:pt x="27" y="11"/>
                    </a:lnTo>
                    <a:lnTo>
                      <a:pt x="21" y="3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6" name="Freeform 547"/>
              <p:cNvSpPr>
                <a:spLocks/>
              </p:cNvSpPr>
              <p:nvPr/>
            </p:nvSpPr>
            <p:spPr bwMode="auto">
              <a:xfrm>
                <a:off x="1419" y="1592"/>
                <a:ext cx="853" cy="198"/>
              </a:xfrm>
              <a:custGeom>
                <a:avLst/>
                <a:gdLst>
                  <a:gd name="T0" fmla="*/ 0 w 853"/>
                  <a:gd name="T1" fmla="*/ 0 h 397"/>
                  <a:gd name="T2" fmla="*/ 6 w 853"/>
                  <a:gd name="T3" fmla="*/ 0 h 397"/>
                  <a:gd name="T4" fmla="*/ 853 w 853"/>
                  <a:gd name="T5" fmla="*/ 12 h 397"/>
                  <a:gd name="T6" fmla="*/ 853 w 853"/>
                  <a:gd name="T7" fmla="*/ 12 h 397"/>
                  <a:gd name="T8" fmla="*/ 27 w 853"/>
                  <a:gd name="T9" fmla="*/ 0 h 397"/>
                  <a:gd name="T10" fmla="*/ 22 w 853"/>
                  <a:gd name="T11" fmla="*/ 0 h 397"/>
                  <a:gd name="T12" fmla="*/ 0 w 853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3" h="397">
                    <a:moveTo>
                      <a:pt x="0" y="22"/>
                    </a:moveTo>
                    <a:lnTo>
                      <a:pt x="6" y="0"/>
                    </a:lnTo>
                    <a:lnTo>
                      <a:pt x="853" y="397"/>
                    </a:lnTo>
                    <a:lnTo>
                      <a:pt x="27" y="11"/>
                    </a:lnTo>
                    <a:lnTo>
                      <a:pt x="22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7" name="Freeform 548"/>
              <p:cNvSpPr>
                <a:spLocks/>
              </p:cNvSpPr>
              <p:nvPr/>
            </p:nvSpPr>
            <p:spPr bwMode="auto">
              <a:xfrm>
                <a:off x="1441" y="1597"/>
                <a:ext cx="831" cy="193"/>
              </a:xfrm>
              <a:custGeom>
                <a:avLst/>
                <a:gdLst>
                  <a:gd name="T0" fmla="*/ 0 w 831"/>
                  <a:gd name="T1" fmla="*/ 1 h 386"/>
                  <a:gd name="T2" fmla="*/ 5 w 831"/>
                  <a:gd name="T3" fmla="*/ 0 h 386"/>
                  <a:gd name="T4" fmla="*/ 831 w 831"/>
                  <a:gd name="T5" fmla="*/ 13 h 386"/>
                  <a:gd name="T6" fmla="*/ 829 w 831"/>
                  <a:gd name="T7" fmla="*/ 13 h 386"/>
                  <a:gd name="T8" fmla="*/ 27 w 831"/>
                  <a:gd name="T9" fmla="*/ 1 h 386"/>
                  <a:gd name="T10" fmla="*/ 21 w 831"/>
                  <a:gd name="T11" fmla="*/ 1 h 386"/>
                  <a:gd name="T12" fmla="*/ 0 w 831"/>
                  <a:gd name="T13" fmla="*/ 1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6">
                    <a:moveTo>
                      <a:pt x="0" y="20"/>
                    </a:moveTo>
                    <a:lnTo>
                      <a:pt x="5" y="0"/>
                    </a:lnTo>
                    <a:lnTo>
                      <a:pt x="831" y="386"/>
                    </a:lnTo>
                    <a:lnTo>
                      <a:pt x="829" y="386"/>
                    </a:lnTo>
                    <a:lnTo>
                      <a:pt x="27" y="11"/>
                    </a:lnTo>
                    <a:lnTo>
                      <a:pt x="21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8" name="Freeform 549"/>
              <p:cNvSpPr>
                <a:spLocks/>
              </p:cNvSpPr>
              <p:nvPr/>
            </p:nvSpPr>
            <p:spPr bwMode="auto">
              <a:xfrm>
                <a:off x="1462" y="1602"/>
                <a:ext cx="808" cy="188"/>
              </a:xfrm>
              <a:custGeom>
                <a:avLst/>
                <a:gdLst>
                  <a:gd name="T0" fmla="*/ 0 w 808"/>
                  <a:gd name="T1" fmla="*/ 1 h 375"/>
                  <a:gd name="T2" fmla="*/ 6 w 808"/>
                  <a:gd name="T3" fmla="*/ 0 h 375"/>
                  <a:gd name="T4" fmla="*/ 808 w 808"/>
                  <a:gd name="T5" fmla="*/ 12 h 375"/>
                  <a:gd name="T6" fmla="*/ 808 w 808"/>
                  <a:gd name="T7" fmla="*/ 12 h 375"/>
                  <a:gd name="T8" fmla="*/ 28 w 808"/>
                  <a:gd name="T9" fmla="*/ 1 h 375"/>
                  <a:gd name="T10" fmla="*/ 22 w 808"/>
                  <a:gd name="T11" fmla="*/ 1 h 375"/>
                  <a:gd name="T12" fmla="*/ 0 w 808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99" name="Freeform 550"/>
              <p:cNvSpPr>
                <a:spLocks/>
              </p:cNvSpPr>
              <p:nvPr/>
            </p:nvSpPr>
            <p:spPr bwMode="auto">
              <a:xfrm>
                <a:off x="1484" y="1608"/>
                <a:ext cx="786" cy="183"/>
              </a:xfrm>
              <a:custGeom>
                <a:avLst/>
                <a:gdLst>
                  <a:gd name="T0" fmla="*/ 0 w 786"/>
                  <a:gd name="T1" fmla="*/ 1 h 365"/>
                  <a:gd name="T2" fmla="*/ 6 w 786"/>
                  <a:gd name="T3" fmla="*/ 0 h 365"/>
                  <a:gd name="T4" fmla="*/ 786 w 786"/>
                  <a:gd name="T5" fmla="*/ 12 h 365"/>
                  <a:gd name="T6" fmla="*/ 786 w 786"/>
                  <a:gd name="T7" fmla="*/ 12 h 365"/>
                  <a:gd name="T8" fmla="*/ 30 w 786"/>
                  <a:gd name="T9" fmla="*/ 1 h 365"/>
                  <a:gd name="T10" fmla="*/ 25 w 786"/>
                  <a:gd name="T11" fmla="*/ 1 h 365"/>
                  <a:gd name="T12" fmla="*/ 0 w 786"/>
                  <a:gd name="T13" fmla="*/ 1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5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5"/>
                    </a:lnTo>
                    <a:lnTo>
                      <a:pt x="30" y="11"/>
                    </a:lnTo>
                    <a:lnTo>
                      <a:pt x="25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0" name="Freeform 551"/>
              <p:cNvSpPr>
                <a:spLocks/>
              </p:cNvSpPr>
              <p:nvPr/>
            </p:nvSpPr>
            <p:spPr bwMode="auto">
              <a:xfrm>
                <a:off x="1509" y="1613"/>
                <a:ext cx="761" cy="178"/>
              </a:xfrm>
              <a:custGeom>
                <a:avLst/>
                <a:gdLst>
                  <a:gd name="T0" fmla="*/ 0 w 761"/>
                  <a:gd name="T1" fmla="*/ 1 h 354"/>
                  <a:gd name="T2" fmla="*/ 5 w 761"/>
                  <a:gd name="T3" fmla="*/ 0 h 354"/>
                  <a:gd name="T4" fmla="*/ 761 w 761"/>
                  <a:gd name="T5" fmla="*/ 12 h 354"/>
                  <a:gd name="T6" fmla="*/ 761 w 761"/>
                  <a:gd name="T7" fmla="*/ 12 h 354"/>
                  <a:gd name="T8" fmla="*/ 29 w 761"/>
                  <a:gd name="T9" fmla="*/ 1 h 354"/>
                  <a:gd name="T10" fmla="*/ 24 w 761"/>
                  <a:gd name="T11" fmla="*/ 1 h 354"/>
                  <a:gd name="T12" fmla="*/ 0 w 761"/>
                  <a:gd name="T13" fmla="*/ 1 h 3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1" h="354">
                    <a:moveTo>
                      <a:pt x="0" y="20"/>
                    </a:moveTo>
                    <a:lnTo>
                      <a:pt x="5" y="0"/>
                    </a:lnTo>
                    <a:lnTo>
                      <a:pt x="761" y="354"/>
                    </a:lnTo>
                    <a:lnTo>
                      <a:pt x="29" y="12"/>
                    </a:lnTo>
                    <a:lnTo>
                      <a:pt x="24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1" name="Freeform 552"/>
              <p:cNvSpPr>
                <a:spLocks/>
              </p:cNvSpPr>
              <p:nvPr/>
            </p:nvSpPr>
            <p:spPr bwMode="auto">
              <a:xfrm>
                <a:off x="1533" y="1620"/>
                <a:ext cx="737" cy="171"/>
              </a:xfrm>
              <a:custGeom>
                <a:avLst/>
                <a:gdLst>
                  <a:gd name="T0" fmla="*/ 0 w 737"/>
                  <a:gd name="T1" fmla="*/ 1 h 342"/>
                  <a:gd name="T2" fmla="*/ 5 w 737"/>
                  <a:gd name="T3" fmla="*/ 0 h 342"/>
                  <a:gd name="T4" fmla="*/ 737 w 737"/>
                  <a:gd name="T5" fmla="*/ 11 h 342"/>
                  <a:gd name="T6" fmla="*/ 737 w 737"/>
                  <a:gd name="T7" fmla="*/ 11 h 342"/>
                  <a:gd name="T8" fmla="*/ 31 w 737"/>
                  <a:gd name="T9" fmla="*/ 1 h 342"/>
                  <a:gd name="T10" fmla="*/ 25 w 737"/>
                  <a:gd name="T11" fmla="*/ 1 h 342"/>
                  <a:gd name="T12" fmla="*/ 0 w 737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7" h="342">
                    <a:moveTo>
                      <a:pt x="0" y="18"/>
                    </a:moveTo>
                    <a:lnTo>
                      <a:pt x="5" y="0"/>
                    </a:lnTo>
                    <a:lnTo>
                      <a:pt x="737" y="342"/>
                    </a:lnTo>
                    <a:lnTo>
                      <a:pt x="31" y="13"/>
                    </a:lnTo>
                    <a:lnTo>
                      <a:pt x="25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2" name="Freeform 553"/>
              <p:cNvSpPr>
                <a:spLocks/>
              </p:cNvSpPr>
              <p:nvPr/>
            </p:nvSpPr>
            <p:spPr bwMode="auto">
              <a:xfrm>
                <a:off x="1558" y="1626"/>
                <a:ext cx="712" cy="166"/>
              </a:xfrm>
              <a:custGeom>
                <a:avLst/>
                <a:gdLst>
                  <a:gd name="T0" fmla="*/ 0 w 712"/>
                  <a:gd name="T1" fmla="*/ 1 h 331"/>
                  <a:gd name="T2" fmla="*/ 6 w 712"/>
                  <a:gd name="T3" fmla="*/ 0 h 331"/>
                  <a:gd name="T4" fmla="*/ 712 w 712"/>
                  <a:gd name="T5" fmla="*/ 11 h 331"/>
                  <a:gd name="T6" fmla="*/ 712 w 712"/>
                  <a:gd name="T7" fmla="*/ 11 h 331"/>
                  <a:gd name="T8" fmla="*/ 31 w 712"/>
                  <a:gd name="T9" fmla="*/ 1 h 331"/>
                  <a:gd name="T10" fmla="*/ 27 w 712"/>
                  <a:gd name="T11" fmla="*/ 1 h 331"/>
                  <a:gd name="T12" fmla="*/ 0 w 712"/>
                  <a:gd name="T13" fmla="*/ 1 h 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1">
                    <a:moveTo>
                      <a:pt x="0" y="16"/>
                    </a:moveTo>
                    <a:lnTo>
                      <a:pt x="6" y="0"/>
                    </a:lnTo>
                    <a:lnTo>
                      <a:pt x="712" y="329"/>
                    </a:lnTo>
                    <a:lnTo>
                      <a:pt x="712" y="331"/>
                    </a:lnTo>
                    <a:lnTo>
                      <a:pt x="31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3" name="Freeform 554"/>
              <p:cNvSpPr>
                <a:spLocks/>
              </p:cNvSpPr>
              <p:nvPr/>
            </p:nvSpPr>
            <p:spPr bwMode="auto">
              <a:xfrm>
                <a:off x="1585" y="1632"/>
                <a:ext cx="685" cy="160"/>
              </a:xfrm>
              <a:custGeom>
                <a:avLst/>
                <a:gdLst>
                  <a:gd name="T0" fmla="*/ 0 w 685"/>
                  <a:gd name="T1" fmla="*/ 1 h 318"/>
                  <a:gd name="T2" fmla="*/ 4 w 685"/>
                  <a:gd name="T3" fmla="*/ 0 h 318"/>
                  <a:gd name="T4" fmla="*/ 685 w 685"/>
                  <a:gd name="T5" fmla="*/ 11 h 318"/>
                  <a:gd name="T6" fmla="*/ 685 w 685"/>
                  <a:gd name="T7" fmla="*/ 11 h 318"/>
                  <a:gd name="T8" fmla="*/ 32 w 685"/>
                  <a:gd name="T9" fmla="*/ 1 h 318"/>
                  <a:gd name="T10" fmla="*/ 27 w 685"/>
                  <a:gd name="T11" fmla="*/ 1 h 318"/>
                  <a:gd name="T12" fmla="*/ 0 w 685"/>
                  <a:gd name="T13" fmla="*/ 1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8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8"/>
                    </a:lnTo>
                    <a:lnTo>
                      <a:pt x="32" y="12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4" name="Freeform 555"/>
              <p:cNvSpPr>
                <a:spLocks/>
              </p:cNvSpPr>
              <p:nvPr/>
            </p:nvSpPr>
            <p:spPr bwMode="auto">
              <a:xfrm>
                <a:off x="1612" y="1639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4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7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4" y="15"/>
                    </a:lnTo>
                    <a:lnTo>
                      <a:pt x="29" y="3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5" name="Freeform 556"/>
              <p:cNvSpPr>
                <a:spLocks/>
              </p:cNvSpPr>
              <p:nvPr/>
            </p:nvSpPr>
            <p:spPr bwMode="auto">
              <a:xfrm>
                <a:off x="1641" y="1646"/>
                <a:ext cx="629" cy="147"/>
              </a:xfrm>
              <a:custGeom>
                <a:avLst/>
                <a:gdLst>
                  <a:gd name="T0" fmla="*/ 0 w 629"/>
                  <a:gd name="T1" fmla="*/ 1 h 293"/>
                  <a:gd name="T2" fmla="*/ 5 w 629"/>
                  <a:gd name="T3" fmla="*/ 0 h 293"/>
                  <a:gd name="T4" fmla="*/ 629 w 629"/>
                  <a:gd name="T5" fmla="*/ 10 h 293"/>
                  <a:gd name="T6" fmla="*/ 628 w 629"/>
                  <a:gd name="T7" fmla="*/ 10 h 293"/>
                  <a:gd name="T8" fmla="*/ 34 w 629"/>
                  <a:gd name="T9" fmla="*/ 1 h 293"/>
                  <a:gd name="T10" fmla="*/ 30 w 629"/>
                  <a:gd name="T11" fmla="*/ 1 h 293"/>
                  <a:gd name="T12" fmla="*/ 0 w 629"/>
                  <a:gd name="T13" fmla="*/ 1 h 2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3">
                    <a:moveTo>
                      <a:pt x="0" y="16"/>
                    </a:moveTo>
                    <a:lnTo>
                      <a:pt x="5" y="0"/>
                    </a:lnTo>
                    <a:lnTo>
                      <a:pt x="629" y="291"/>
                    </a:lnTo>
                    <a:lnTo>
                      <a:pt x="628" y="293"/>
                    </a:lnTo>
                    <a:lnTo>
                      <a:pt x="34" y="14"/>
                    </a:lnTo>
                    <a:lnTo>
                      <a:pt x="30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6" name="Freeform 557"/>
              <p:cNvSpPr>
                <a:spLocks/>
              </p:cNvSpPr>
              <p:nvPr/>
            </p:nvSpPr>
            <p:spPr bwMode="auto">
              <a:xfrm>
                <a:off x="1671" y="1653"/>
                <a:ext cx="598" cy="140"/>
              </a:xfrm>
              <a:custGeom>
                <a:avLst/>
                <a:gdLst>
                  <a:gd name="T0" fmla="*/ 0 w 598"/>
                  <a:gd name="T1" fmla="*/ 1 h 279"/>
                  <a:gd name="T2" fmla="*/ 4 w 598"/>
                  <a:gd name="T3" fmla="*/ 0 h 279"/>
                  <a:gd name="T4" fmla="*/ 598 w 598"/>
                  <a:gd name="T5" fmla="*/ 9 h 279"/>
                  <a:gd name="T6" fmla="*/ 598 w 598"/>
                  <a:gd name="T7" fmla="*/ 9 h 279"/>
                  <a:gd name="T8" fmla="*/ 35 w 598"/>
                  <a:gd name="T9" fmla="*/ 1 h 279"/>
                  <a:gd name="T10" fmla="*/ 31 w 598"/>
                  <a:gd name="T11" fmla="*/ 1 h 279"/>
                  <a:gd name="T12" fmla="*/ 0 w 598"/>
                  <a:gd name="T13" fmla="*/ 1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5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7"/>
                    </a:lnTo>
                    <a:lnTo>
                      <a:pt x="31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7" name="Freeform 558"/>
              <p:cNvSpPr>
                <a:spLocks/>
              </p:cNvSpPr>
              <p:nvPr/>
            </p:nvSpPr>
            <p:spPr bwMode="auto">
              <a:xfrm>
                <a:off x="1702" y="1661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2"/>
                    </a:moveTo>
                    <a:lnTo>
                      <a:pt x="4" y="0"/>
                    </a:lnTo>
                    <a:lnTo>
                      <a:pt x="567" y="262"/>
                    </a:lnTo>
                    <a:lnTo>
                      <a:pt x="567" y="264"/>
                    </a:lnTo>
                    <a:lnTo>
                      <a:pt x="37" y="14"/>
                    </a:lnTo>
                    <a:lnTo>
                      <a:pt x="33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8" name="Freeform 559"/>
              <p:cNvSpPr>
                <a:spLocks/>
              </p:cNvSpPr>
              <p:nvPr/>
            </p:nvSpPr>
            <p:spPr bwMode="auto">
              <a:xfrm>
                <a:off x="1735" y="1669"/>
                <a:ext cx="534" cy="124"/>
              </a:xfrm>
              <a:custGeom>
                <a:avLst/>
                <a:gdLst>
                  <a:gd name="T0" fmla="*/ 0 w 534"/>
                  <a:gd name="T1" fmla="*/ 0 h 250"/>
                  <a:gd name="T2" fmla="*/ 4 w 534"/>
                  <a:gd name="T3" fmla="*/ 0 h 250"/>
                  <a:gd name="T4" fmla="*/ 534 w 534"/>
                  <a:gd name="T5" fmla="*/ 7 h 250"/>
                  <a:gd name="T6" fmla="*/ 534 w 534"/>
                  <a:gd name="T7" fmla="*/ 7 h 250"/>
                  <a:gd name="T8" fmla="*/ 36 w 534"/>
                  <a:gd name="T9" fmla="*/ 0 h 250"/>
                  <a:gd name="T10" fmla="*/ 34 w 534"/>
                  <a:gd name="T11" fmla="*/ 0 h 250"/>
                  <a:gd name="T12" fmla="*/ 0 w 534"/>
                  <a:gd name="T13" fmla="*/ 0 h 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50">
                    <a:moveTo>
                      <a:pt x="0" y="15"/>
                    </a:moveTo>
                    <a:lnTo>
                      <a:pt x="4" y="0"/>
                    </a:lnTo>
                    <a:lnTo>
                      <a:pt x="534" y="250"/>
                    </a:lnTo>
                    <a:lnTo>
                      <a:pt x="36" y="18"/>
                    </a:lnTo>
                    <a:lnTo>
                      <a:pt x="34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09" name="Freeform 560"/>
              <p:cNvSpPr>
                <a:spLocks/>
              </p:cNvSpPr>
              <p:nvPr/>
            </p:nvSpPr>
            <p:spPr bwMode="auto">
              <a:xfrm>
                <a:off x="1769" y="1678"/>
                <a:ext cx="500" cy="116"/>
              </a:xfrm>
              <a:custGeom>
                <a:avLst/>
                <a:gdLst>
                  <a:gd name="T0" fmla="*/ 0 w 500"/>
                  <a:gd name="T1" fmla="*/ 0 h 234"/>
                  <a:gd name="T2" fmla="*/ 2 w 500"/>
                  <a:gd name="T3" fmla="*/ 0 h 234"/>
                  <a:gd name="T4" fmla="*/ 500 w 500"/>
                  <a:gd name="T5" fmla="*/ 7 h 234"/>
                  <a:gd name="T6" fmla="*/ 500 w 500"/>
                  <a:gd name="T7" fmla="*/ 7 h 234"/>
                  <a:gd name="T8" fmla="*/ 39 w 500"/>
                  <a:gd name="T9" fmla="*/ 0 h 234"/>
                  <a:gd name="T10" fmla="*/ 35 w 500"/>
                  <a:gd name="T11" fmla="*/ 0 h 234"/>
                  <a:gd name="T12" fmla="*/ 0 w 500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234">
                    <a:moveTo>
                      <a:pt x="0" y="13"/>
                    </a:moveTo>
                    <a:lnTo>
                      <a:pt x="2" y="0"/>
                    </a:lnTo>
                    <a:lnTo>
                      <a:pt x="500" y="232"/>
                    </a:lnTo>
                    <a:lnTo>
                      <a:pt x="500" y="234"/>
                    </a:lnTo>
                    <a:lnTo>
                      <a:pt x="39" y="16"/>
                    </a:lnTo>
                    <a:lnTo>
                      <a:pt x="35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0" name="Freeform 561"/>
              <p:cNvSpPr>
                <a:spLocks/>
              </p:cNvSpPr>
              <p:nvPr/>
            </p:nvSpPr>
            <p:spPr bwMode="auto">
              <a:xfrm>
                <a:off x="1804" y="1686"/>
                <a:ext cx="465" cy="108"/>
              </a:xfrm>
              <a:custGeom>
                <a:avLst/>
                <a:gdLst>
                  <a:gd name="T0" fmla="*/ 0 w 465"/>
                  <a:gd name="T1" fmla="*/ 0 h 218"/>
                  <a:gd name="T2" fmla="*/ 4 w 465"/>
                  <a:gd name="T3" fmla="*/ 0 h 218"/>
                  <a:gd name="T4" fmla="*/ 465 w 465"/>
                  <a:gd name="T5" fmla="*/ 6 h 218"/>
                  <a:gd name="T6" fmla="*/ 465 w 465"/>
                  <a:gd name="T7" fmla="*/ 6 h 218"/>
                  <a:gd name="T8" fmla="*/ 41 w 465"/>
                  <a:gd name="T9" fmla="*/ 0 h 218"/>
                  <a:gd name="T10" fmla="*/ 38 w 465"/>
                  <a:gd name="T11" fmla="*/ 0 h 218"/>
                  <a:gd name="T12" fmla="*/ 0 w 46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8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8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1" name="Freeform 562"/>
              <p:cNvSpPr>
                <a:spLocks/>
              </p:cNvSpPr>
              <p:nvPr/>
            </p:nvSpPr>
            <p:spPr bwMode="auto">
              <a:xfrm>
                <a:off x="1842" y="1696"/>
                <a:ext cx="427" cy="99"/>
              </a:xfrm>
              <a:custGeom>
                <a:avLst/>
                <a:gdLst>
                  <a:gd name="T0" fmla="*/ 0 w 427"/>
                  <a:gd name="T1" fmla="*/ 0 h 200"/>
                  <a:gd name="T2" fmla="*/ 3 w 427"/>
                  <a:gd name="T3" fmla="*/ 0 h 200"/>
                  <a:gd name="T4" fmla="*/ 427 w 427"/>
                  <a:gd name="T5" fmla="*/ 6 h 200"/>
                  <a:gd name="T6" fmla="*/ 426 w 427"/>
                  <a:gd name="T7" fmla="*/ 6 h 200"/>
                  <a:gd name="T8" fmla="*/ 41 w 427"/>
                  <a:gd name="T9" fmla="*/ 0 h 200"/>
                  <a:gd name="T10" fmla="*/ 38 w 427"/>
                  <a:gd name="T11" fmla="*/ 0 h 200"/>
                  <a:gd name="T12" fmla="*/ 0 w 427"/>
                  <a:gd name="T13" fmla="*/ 0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200">
                    <a:moveTo>
                      <a:pt x="0" y="9"/>
                    </a:moveTo>
                    <a:lnTo>
                      <a:pt x="3" y="0"/>
                    </a:lnTo>
                    <a:lnTo>
                      <a:pt x="427" y="198"/>
                    </a:lnTo>
                    <a:lnTo>
                      <a:pt x="426" y="200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2" name="Freeform 563"/>
              <p:cNvSpPr>
                <a:spLocks/>
              </p:cNvSpPr>
              <p:nvPr/>
            </p:nvSpPr>
            <p:spPr bwMode="auto">
              <a:xfrm>
                <a:off x="1880" y="1705"/>
                <a:ext cx="388" cy="90"/>
              </a:xfrm>
              <a:custGeom>
                <a:avLst/>
                <a:gdLst>
                  <a:gd name="T0" fmla="*/ 0 w 388"/>
                  <a:gd name="T1" fmla="*/ 0 h 182"/>
                  <a:gd name="T2" fmla="*/ 3 w 388"/>
                  <a:gd name="T3" fmla="*/ 0 h 182"/>
                  <a:gd name="T4" fmla="*/ 388 w 388"/>
                  <a:gd name="T5" fmla="*/ 5 h 182"/>
                  <a:gd name="T6" fmla="*/ 388 w 388"/>
                  <a:gd name="T7" fmla="*/ 5 h 182"/>
                  <a:gd name="T8" fmla="*/ 44 w 388"/>
                  <a:gd name="T9" fmla="*/ 0 h 182"/>
                  <a:gd name="T10" fmla="*/ 43 w 388"/>
                  <a:gd name="T11" fmla="*/ 0 h 182"/>
                  <a:gd name="T12" fmla="*/ 0 w 388"/>
                  <a:gd name="T13" fmla="*/ 0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8" h="182">
                    <a:moveTo>
                      <a:pt x="0" y="11"/>
                    </a:moveTo>
                    <a:lnTo>
                      <a:pt x="3" y="0"/>
                    </a:lnTo>
                    <a:lnTo>
                      <a:pt x="388" y="182"/>
                    </a:lnTo>
                    <a:lnTo>
                      <a:pt x="44" y="20"/>
                    </a:lnTo>
                    <a:lnTo>
                      <a:pt x="43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3" name="Freeform 564"/>
              <p:cNvSpPr>
                <a:spLocks/>
              </p:cNvSpPr>
              <p:nvPr/>
            </p:nvSpPr>
            <p:spPr bwMode="auto">
              <a:xfrm>
                <a:off x="1923" y="1715"/>
                <a:ext cx="345" cy="81"/>
              </a:xfrm>
              <a:custGeom>
                <a:avLst/>
                <a:gdLst>
                  <a:gd name="T0" fmla="*/ 0 w 345"/>
                  <a:gd name="T1" fmla="*/ 0 h 163"/>
                  <a:gd name="T2" fmla="*/ 1 w 345"/>
                  <a:gd name="T3" fmla="*/ 0 h 163"/>
                  <a:gd name="T4" fmla="*/ 345 w 345"/>
                  <a:gd name="T5" fmla="*/ 5 h 163"/>
                  <a:gd name="T6" fmla="*/ 345 w 345"/>
                  <a:gd name="T7" fmla="*/ 5 h 163"/>
                  <a:gd name="T8" fmla="*/ 45 w 345"/>
                  <a:gd name="T9" fmla="*/ 0 h 163"/>
                  <a:gd name="T10" fmla="*/ 42 w 345"/>
                  <a:gd name="T11" fmla="*/ 0 h 163"/>
                  <a:gd name="T12" fmla="*/ 0 w 345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1" y="0"/>
                    </a:lnTo>
                    <a:lnTo>
                      <a:pt x="345" y="162"/>
                    </a:lnTo>
                    <a:lnTo>
                      <a:pt x="345" y="163"/>
                    </a:lnTo>
                    <a:lnTo>
                      <a:pt x="45" y="22"/>
                    </a:lnTo>
                    <a:lnTo>
                      <a:pt x="42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4" name="Freeform 565"/>
              <p:cNvSpPr>
                <a:spLocks/>
              </p:cNvSpPr>
              <p:nvPr/>
            </p:nvSpPr>
            <p:spPr bwMode="auto">
              <a:xfrm>
                <a:off x="1965" y="1726"/>
                <a:ext cx="303" cy="70"/>
              </a:xfrm>
              <a:custGeom>
                <a:avLst/>
                <a:gdLst>
                  <a:gd name="T0" fmla="*/ 0 w 303"/>
                  <a:gd name="T1" fmla="*/ 0 h 141"/>
                  <a:gd name="T2" fmla="*/ 3 w 303"/>
                  <a:gd name="T3" fmla="*/ 0 h 141"/>
                  <a:gd name="T4" fmla="*/ 303 w 303"/>
                  <a:gd name="T5" fmla="*/ 4 h 141"/>
                  <a:gd name="T6" fmla="*/ 303 w 303"/>
                  <a:gd name="T7" fmla="*/ 4 h 141"/>
                  <a:gd name="T8" fmla="*/ 48 w 303"/>
                  <a:gd name="T9" fmla="*/ 0 h 141"/>
                  <a:gd name="T10" fmla="*/ 45 w 303"/>
                  <a:gd name="T11" fmla="*/ 0 h 141"/>
                  <a:gd name="T12" fmla="*/ 0 w 303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3" h="141">
                    <a:moveTo>
                      <a:pt x="0" y="7"/>
                    </a:moveTo>
                    <a:lnTo>
                      <a:pt x="3" y="0"/>
                    </a:lnTo>
                    <a:lnTo>
                      <a:pt x="303" y="141"/>
                    </a:lnTo>
                    <a:lnTo>
                      <a:pt x="48" y="22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5" name="Freeform 566"/>
              <p:cNvSpPr>
                <a:spLocks/>
              </p:cNvSpPr>
              <p:nvPr/>
            </p:nvSpPr>
            <p:spPr bwMode="auto">
              <a:xfrm>
                <a:off x="2010" y="1736"/>
                <a:ext cx="258" cy="61"/>
              </a:xfrm>
              <a:custGeom>
                <a:avLst/>
                <a:gdLst>
                  <a:gd name="T0" fmla="*/ 0 w 258"/>
                  <a:gd name="T1" fmla="*/ 1 h 121"/>
                  <a:gd name="T2" fmla="*/ 3 w 258"/>
                  <a:gd name="T3" fmla="*/ 0 h 121"/>
                  <a:gd name="T4" fmla="*/ 258 w 258"/>
                  <a:gd name="T5" fmla="*/ 4 h 121"/>
                  <a:gd name="T6" fmla="*/ 258 w 258"/>
                  <a:gd name="T7" fmla="*/ 4 h 121"/>
                  <a:gd name="T8" fmla="*/ 50 w 258"/>
                  <a:gd name="T9" fmla="*/ 1 h 121"/>
                  <a:gd name="T10" fmla="*/ 48 w 258"/>
                  <a:gd name="T11" fmla="*/ 1 h 121"/>
                  <a:gd name="T12" fmla="*/ 0 w 258"/>
                  <a:gd name="T13" fmla="*/ 1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8" h="121">
                    <a:moveTo>
                      <a:pt x="0" y="7"/>
                    </a:moveTo>
                    <a:lnTo>
                      <a:pt x="3" y="0"/>
                    </a:lnTo>
                    <a:lnTo>
                      <a:pt x="258" y="119"/>
                    </a:lnTo>
                    <a:lnTo>
                      <a:pt x="258" y="121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6" name="Freeform 567"/>
              <p:cNvSpPr>
                <a:spLocks/>
              </p:cNvSpPr>
              <p:nvPr/>
            </p:nvSpPr>
            <p:spPr bwMode="auto">
              <a:xfrm>
                <a:off x="2058" y="1748"/>
                <a:ext cx="210" cy="49"/>
              </a:xfrm>
              <a:custGeom>
                <a:avLst/>
                <a:gdLst>
                  <a:gd name="T0" fmla="*/ 0 w 210"/>
                  <a:gd name="T1" fmla="*/ 1 h 98"/>
                  <a:gd name="T2" fmla="*/ 2 w 210"/>
                  <a:gd name="T3" fmla="*/ 0 h 98"/>
                  <a:gd name="T4" fmla="*/ 210 w 210"/>
                  <a:gd name="T5" fmla="*/ 4 h 98"/>
                  <a:gd name="T6" fmla="*/ 208 w 210"/>
                  <a:gd name="T7" fmla="*/ 4 h 98"/>
                  <a:gd name="T8" fmla="*/ 53 w 210"/>
                  <a:gd name="T9" fmla="*/ 1 h 98"/>
                  <a:gd name="T10" fmla="*/ 51 w 210"/>
                  <a:gd name="T11" fmla="*/ 1 h 98"/>
                  <a:gd name="T12" fmla="*/ 0 w 210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98">
                    <a:moveTo>
                      <a:pt x="0" y="6"/>
                    </a:moveTo>
                    <a:lnTo>
                      <a:pt x="2" y="0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53" y="26"/>
                    </a:lnTo>
                    <a:lnTo>
                      <a:pt x="51" y="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7" name="Freeform 568"/>
              <p:cNvSpPr>
                <a:spLocks/>
              </p:cNvSpPr>
              <p:nvPr/>
            </p:nvSpPr>
            <p:spPr bwMode="auto">
              <a:xfrm>
                <a:off x="2109" y="1761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2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3"/>
                    </a:moveTo>
                    <a:lnTo>
                      <a:pt x="2" y="0"/>
                    </a:lnTo>
                    <a:lnTo>
                      <a:pt x="157" y="72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8" name="Freeform 569"/>
              <p:cNvSpPr>
                <a:spLocks/>
              </p:cNvSpPr>
              <p:nvPr/>
            </p:nvSpPr>
            <p:spPr bwMode="auto">
              <a:xfrm>
                <a:off x="2163" y="1774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19" name="Freeform 570"/>
              <p:cNvSpPr>
                <a:spLocks/>
              </p:cNvSpPr>
              <p:nvPr/>
            </p:nvSpPr>
            <p:spPr bwMode="auto">
              <a:xfrm>
                <a:off x="2219" y="1788"/>
                <a:ext cx="47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0 h 24"/>
                  <a:gd name="T4" fmla="*/ 47 w 47"/>
                  <a:gd name="T5" fmla="*/ 1 h 24"/>
                  <a:gd name="T6" fmla="*/ 47 w 47"/>
                  <a:gd name="T7" fmla="*/ 1 h 24"/>
                  <a:gd name="T8" fmla="*/ 47 w 47"/>
                  <a:gd name="T9" fmla="*/ 1 h 24"/>
                  <a:gd name="T10" fmla="*/ 47 w 47"/>
                  <a:gd name="T11" fmla="*/ 1 h 24"/>
                  <a:gd name="T12" fmla="*/ 0 w 47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2"/>
                    </a:moveTo>
                    <a:lnTo>
                      <a:pt x="0" y="0"/>
                    </a:lnTo>
                    <a:lnTo>
                      <a:pt x="47" y="22"/>
                    </a:lnTo>
                    <a:lnTo>
                      <a:pt x="47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0" name="Freeform 571"/>
              <p:cNvSpPr>
                <a:spLocks/>
              </p:cNvSpPr>
              <p:nvPr/>
            </p:nvSpPr>
            <p:spPr bwMode="auto">
              <a:xfrm>
                <a:off x="1267" y="1553"/>
                <a:ext cx="999" cy="247"/>
              </a:xfrm>
              <a:custGeom>
                <a:avLst/>
                <a:gdLst>
                  <a:gd name="T0" fmla="*/ 996 w 999"/>
                  <a:gd name="T1" fmla="*/ 14 h 495"/>
                  <a:gd name="T2" fmla="*/ 0 w 999"/>
                  <a:gd name="T3" fmla="*/ 0 h 495"/>
                  <a:gd name="T4" fmla="*/ 3 w 999"/>
                  <a:gd name="T5" fmla="*/ 0 h 495"/>
                  <a:gd name="T6" fmla="*/ 999 w 999"/>
                  <a:gd name="T7" fmla="*/ 15 h 495"/>
                  <a:gd name="T8" fmla="*/ 996 w 999"/>
                  <a:gd name="T9" fmla="*/ 14 h 4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5">
                    <a:moveTo>
                      <a:pt x="996" y="466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999" y="495"/>
                    </a:lnTo>
                    <a:lnTo>
                      <a:pt x="996" y="4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1" name="Freeform 572"/>
              <p:cNvSpPr>
                <a:spLocks/>
              </p:cNvSpPr>
              <p:nvPr/>
            </p:nvSpPr>
            <p:spPr bwMode="auto">
              <a:xfrm>
                <a:off x="1260" y="1553"/>
                <a:ext cx="1013" cy="235"/>
              </a:xfrm>
              <a:custGeom>
                <a:avLst/>
                <a:gdLst>
                  <a:gd name="T0" fmla="*/ 0 w 1013"/>
                  <a:gd name="T1" fmla="*/ 0 h 471"/>
                  <a:gd name="T2" fmla="*/ 7 w 1013"/>
                  <a:gd name="T3" fmla="*/ 0 h 471"/>
                  <a:gd name="T4" fmla="*/ 1013 w 1013"/>
                  <a:gd name="T5" fmla="*/ 14 h 471"/>
                  <a:gd name="T6" fmla="*/ 1012 w 1013"/>
                  <a:gd name="T7" fmla="*/ 14 h 471"/>
                  <a:gd name="T8" fmla="*/ 25 w 1013"/>
                  <a:gd name="T9" fmla="*/ 0 h 471"/>
                  <a:gd name="T10" fmla="*/ 20 w 1013"/>
                  <a:gd name="T11" fmla="*/ 1 h 471"/>
                  <a:gd name="T12" fmla="*/ 0 w 1013"/>
                  <a:gd name="T13" fmla="*/ 0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3" h="471">
                    <a:moveTo>
                      <a:pt x="0" y="26"/>
                    </a:moveTo>
                    <a:lnTo>
                      <a:pt x="7" y="0"/>
                    </a:lnTo>
                    <a:lnTo>
                      <a:pt x="1013" y="471"/>
                    </a:lnTo>
                    <a:lnTo>
                      <a:pt x="1012" y="471"/>
                    </a:lnTo>
                    <a:lnTo>
                      <a:pt x="25" y="9"/>
                    </a:lnTo>
                    <a:lnTo>
                      <a:pt x="20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2" name="Freeform 573"/>
              <p:cNvSpPr>
                <a:spLocks/>
              </p:cNvSpPr>
              <p:nvPr/>
            </p:nvSpPr>
            <p:spPr bwMode="auto">
              <a:xfrm>
                <a:off x="1280" y="1557"/>
                <a:ext cx="992" cy="231"/>
              </a:xfrm>
              <a:custGeom>
                <a:avLst/>
                <a:gdLst>
                  <a:gd name="T0" fmla="*/ 0 w 992"/>
                  <a:gd name="T1" fmla="*/ 1 h 462"/>
                  <a:gd name="T2" fmla="*/ 5 w 992"/>
                  <a:gd name="T3" fmla="*/ 0 h 462"/>
                  <a:gd name="T4" fmla="*/ 992 w 992"/>
                  <a:gd name="T5" fmla="*/ 15 h 462"/>
                  <a:gd name="T6" fmla="*/ 992 w 992"/>
                  <a:gd name="T7" fmla="*/ 15 h 462"/>
                  <a:gd name="T8" fmla="*/ 25 w 992"/>
                  <a:gd name="T9" fmla="*/ 1 h 462"/>
                  <a:gd name="T10" fmla="*/ 19 w 992"/>
                  <a:gd name="T11" fmla="*/ 2 h 462"/>
                  <a:gd name="T12" fmla="*/ 0 w 992"/>
                  <a:gd name="T13" fmla="*/ 1 h 4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2">
                    <a:moveTo>
                      <a:pt x="0" y="26"/>
                    </a:moveTo>
                    <a:lnTo>
                      <a:pt x="5" y="0"/>
                    </a:lnTo>
                    <a:lnTo>
                      <a:pt x="992" y="462"/>
                    </a:lnTo>
                    <a:lnTo>
                      <a:pt x="25" y="9"/>
                    </a:lnTo>
                    <a:lnTo>
                      <a:pt x="19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3" name="Freeform 574"/>
              <p:cNvSpPr>
                <a:spLocks/>
              </p:cNvSpPr>
              <p:nvPr/>
            </p:nvSpPr>
            <p:spPr bwMode="auto">
              <a:xfrm>
                <a:off x="1299" y="1562"/>
                <a:ext cx="973" cy="226"/>
              </a:xfrm>
              <a:custGeom>
                <a:avLst/>
                <a:gdLst>
                  <a:gd name="T0" fmla="*/ 0 w 973"/>
                  <a:gd name="T1" fmla="*/ 0 h 453"/>
                  <a:gd name="T2" fmla="*/ 6 w 973"/>
                  <a:gd name="T3" fmla="*/ 0 h 453"/>
                  <a:gd name="T4" fmla="*/ 973 w 973"/>
                  <a:gd name="T5" fmla="*/ 14 h 453"/>
                  <a:gd name="T6" fmla="*/ 973 w 973"/>
                  <a:gd name="T7" fmla="*/ 14 h 453"/>
                  <a:gd name="T8" fmla="*/ 26 w 973"/>
                  <a:gd name="T9" fmla="*/ 0 h 453"/>
                  <a:gd name="T10" fmla="*/ 20 w 973"/>
                  <a:gd name="T11" fmla="*/ 1 h 453"/>
                  <a:gd name="T12" fmla="*/ 0 w 973"/>
                  <a:gd name="T13" fmla="*/ 0 h 4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3" h="453">
                    <a:moveTo>
                      <a:pt x="0" y="26"/>
                    </a:moveTo>
                    <a:lnTo>
                      <a:pt x="6" y="0"/>
                    </a:lnTo>
                    <a:lnTo>
                      <a:pt x="973" y="453"/>
                    </a:lnTo>
                    <a:lnTo>
                      <a:pt x="26" y="11"/>
                    </a:lnTo>
                    <a:lnTo>
                      <a:pt x="20" y="3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4" name="Freeform 575"/>
              <p:cNvSpPr>
                <a:spLocks/>
              </p:cNvSpPr>
              <p:nvPr/>
            </p:nvSpPr>
            <p:spPr bwMode="auto">
              <a:xfrm>
                <a:off x="1319" y="1567"/>
                <a:ext cx="953" cy="222"/>
              </a:xfrm>
              <a:custGeom>
                <a:avLst/>
                <a:gdLst>
                  <a:gd name="T0" fmla="*/ 0 w 953"/>
                  <a:gd name="T1" fmla="*/ 1 h 444"/>
                  <a:gd name="T2" fmla="*/ 6 w 953"/>
                  <a:gd name="T3" fmla="*/ 0 h 444"/>
                  <a:gd name="T4" fmla="*/ 953 w 953"/>
                  <a:gd name="T5" fmla="*/ 14 h 444"/>
                  <a:gd name="T6" fmla="*/ 953 w 953"/>
                  <a:gd name="T7" fmla="*/ 14 h 444"/>
                  <a:gd name="T8" fmla="*/ 26 w 953"/>
                  <a:gd name="T9" fmla="*/ 1 h 444"/>
                  <a:gd name="T10" fmla="*/ 20 w 953"/>
                  <a:gd name="T11" fmla="*/ 2 h 444"/>
                  <a:gd name="T12" fmla="*/ 0 w 953"/>
                  <a:gd name="T13" fmla="*/ 1 h 4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3" h="444">
                    <a:moveTo>
                      <a:pt x="0" y="24"/>
                    </a:moveTo>
                    <a:lnTo>
                      <a:pt x="6" y="0"/>
                    </a:lnTo>
                    <a:lnTo>
                      <a:pt x="953" y="442"/>
                    </a:lnTo>
                    <a:lnTo>
                      <a:pt x="953" y="444"/>
                    </a:lnTo>
                    <a:lnTo>
                      <a:pt x="26" y="9"/>
                    </a:lnTo>
                    <a:lnTo>
                      <a:pt x="20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5" name="Freeform 576"/>
              <p:cNvSpPr>
                <a:spLocks/>
              </p:cNvSpPr>
              <p:nvPr/>
            </p:nvSpPr>
            <p:spPr bwMode="auto">
              <a:xfrm>
                <a:off x="1339" y="1572"/>
                <a:ext cx="933" cy="217"/>
              </a:xfrm>
              <a:custGeom>
                <a:avLst/>
                <a:gdLst>
                  <a:gd name="T0" fmla="*/ 0 w 933"/>
                  <a:gd name="T1" fmla="*/ 0 h 435"/>
                  <a:gd name="T2" fmla="*/ 6 w 933"/>
                  <a:gd name="T3" fmla="*/ 0 h 435"/>
                  <a:gd name="T4" fmla="*/ 933 w 933"/>
                  <a:gd name="T5" fmla="*/ 13 h 435"/>
                  <a:gd name="T6" fmla="*/ 933 w 933"/>
                  <a:gd name="T7" fmla="*/ 13 h 435"/>
                  <a:gd name="T8" fmla="*/ 25 w 933"/>
                  <a:gd name="T9" fmla="*/ 0 h 435"/>
                  <a:gd name="T10" fmla="*/ 20 w 933"/>
                  <a:gd name="T11" fmla="*/ 1 h 435"/>
                  <a:gd name="T12" fmla="*/ 0 w 933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5">
                    <a:moveTo>
                      <a:pt x="0" y="24"/>
                    </a:moveTo>
                    <a:lnTo>
                      <a:pt x="6" y="0"/>
                    </a:lnTo>
                    <a:lnTo>
                      <a:pt x="933" y="435"/>
                    </a:lnTo>
                    <a:lnTo>
                      <a:pt x="25" y="11"/>
                    </a:lnTo>
                    <a:lnTo>
                      <a:pt x="20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6" name="Freeform 577"/>
              <p:cNvSpPr>
                <a:spLocks/>
              </p:cNvSpPr>
              <p:nvPr/>
            </p:nvSpPr>
            <p:spPr bwMode="auto">
              <a:xfrm>
                <a:off x="1359" y="1577"/>
                <a:ext cx="913" cy="212"/>
              </a:xfrm>
              <a:custGeom>
                <a:avLst/>
                <a:gdLst>
                  <a:gd name="T0" fmla="*/ 0 w 913"/>
                  <a:gd name="T1" fmla="*/ 1 h 424"/>
                  <a:gd name="T2" fmla="*/ 5 w 913"/>
                  <a:gd name="T3" fmla="*/ 0 h 424"/>
                  <a:gd name="T4" fmla="*/ 913 w 913"/>
                  <a:gd name="T5" fmla="*/ 14 h 424"/>
                  <a:gd name="T6" fmla="*/ 913 w 913"/>
                  <a:gd name="T7" fmla="*/ 14 h 424"/>
                  <a:gd name="T8" fmla="*/ 25 w 913"/>
                  <a:gd name="T9" fmla="*/ 1 h 424"/>
                  <a:gd name="T10" fmla="*/ 19 w 913"/>
                  <a:gd name="T11" fmla="*/ 1 h 424"/>
                  <a:gd name="T12" fmla="*/ 0 w 913"/>
                  <a:gd name="T13" fmla="*/ 1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4">
                    <a:moveTo>
                      <a:pt x="0" y="22"/>
                    </a:moveTo>
                    <a:lnTo>
                      <a:pt x="5" y="0"/>
                    </a:lnTo>
                    <a:lnTo>
                      <a:pt x="913" y="424"/>
                    </a:lnTo>
                    <a:lnTo>
                      <a:pt x="25" y="9"/>
                    </a:lnTo>
                    <a:lnTo>
                      <a:pt x="19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7" name="Freeform 578"/>
              <p:cNvSpPr>
                <a:spLocks/>
              </p:cNvSpPr>
              <p:nvPr/>
            </p:nvSpPr>
            <p:spPr bwMode="auto">
              <a:xfrm>
                <a:off x="1378" y="1582"/>
                <a:ext cx="894" cy="207"/>
              </a:xfrm>
              <a:custGeom>
                <a:avLst/>
                <a:gdLst>
                  <a:gd name="T0" fmla="*/ 0 w 894"/>
                  <a:gd name="T1" fmla="*/ 0 h 415"/>
                  <a:gd name="T2" fmla="*/ 6 w 894"/>
                  <a:gd name="T3" fmla="*/ 0 h 415"/>
                  <a:gd name="T4" fmla="*/ 894 w 894"/>
                  <a:gd name="T5" fmla="*/ 12 h 415"/>
                  <a:gd name="T6" fmla="*/ 894 w 894"/>
                  <a:gd name="T7" fmla="*/ 12 h 415"/>
                  <a:gd name="T8" fmla="*/ 26 w 894"/>
                  <a:gd name="T9" fmla="*/ 0 h 415"/>
                  <a:gd name="T10" fmla="*/ 20 w 894"/>
                  <a:gd name="T11" fmla="*/ 0 h 415"/>
                  <a:gd name="T12" fmla="*/ 0 w 894"/>
                  <a:gd name="T13" fmla="*/ 0 h 4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4" h="415">
                    <a:moveTo>
                      <a:pt x="0" y="22"/>
                    </a:moveTo>
                    <a:lnTo>
                      <a:pt x="6" y="0"/>
                    </a:lnTo>
                    <a:lnTo>
                      <a:pt x="894" y="415"/>
                    </a:lnTo>
                    <a:lnTo>
                      <a:pt x="26" y="9"/>
                    </a:lnTo>
                    <a:lnTo>
                      <a:pt x="20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8" name="Freeform 579"/>
              <p:cNvSpPr>
                <a:spLocks/>
              </p:cNvSpPr>
              <p:nvPr/>
            </p:nvSpPr>
            <p:spPr bwMode="auto">
              <a:xfrm>
                <a:off x="1398" y="1586"/>
                <a:ext cx="874" cy="204"/>
              </a:xfrm>
              <a:custGeom>
                <a:avLst/>
                <a:gdLst>
                  <a:gd name="T0" fmla="*/ 0 w 874"/>
                  <a:gd name="T1" fmla="*/ 1 h 408"/>
                  <a:gd name="T2" fmla="*/ 6 w 874"/>
                  <a:gd name="T3" fmla="*/ 0 h 408"/>
                  <a:gd name="T4" fmla="*/ 874 w 874"/>
                  <a:gd name="T5" fmla="*/ 13 h 408"/>
                  <a:gd name="T6" fmla="*/ 874 w 874"/>
                  <a:gd name="T7" fmla="*/ 13 h 408"/>
                  <a:gd name="T8" fmla="*/ 27 w 874"/>
                  <a:gd name="T9" fmla="*/ 1 h 408"/>
                  <a:gd name="T10" fmla="*/ 21 w 874"/>
                  <a:gd name="T11" fmla="*/ 2 h 408"/>
                  <a:gd name="T12" fmla="*/ 0 w 874"/>
                  <a:gd name="T13" fmla="*/ 1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4" h="408">
                    <a:moveTo>
                      <a:pt x="0" y="22"/>
                    </a:moveTo>
                    <a:lnTo>
                      <a:pt x="6" y="0"/>
                    </a:lnTo>
                    <a:lnTo>
                      <a:pt x="874" y="406"/>
                    </a:lnTo>
                    <a:lnTo>
                      <a:pt x="874" y="408"/>
                    </a:lnTo>
                    <a:lnTo>
                      <a:pt x="27" y="11"/>
                    </a:lnTo>
                    <a:lnTo>
                      <a:pt x="21" y="3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29" name="Freeform 580"/>
              <p:cNvSpPr>
                <a:spLocks/>
              </p:cNvSpPr>
              <p:nvPr/>
            </p:nvSpPr>
            <p:spPr bwMode="auto">
              <a:xfrm>
                <a:off x="1419" y="1592"/>
                <a:ext cx="853" cy="198"/>
              </a:xfrm>
              <a:custGeom>
                <a:avLst/>
                <a:gdLst>
                  <a:gd name="T0" fmla="*/ 0 w 853"/>
                  <a:gd name="T1" fmla="*/ 0 h 397"/>
                  <a:gd name="T2" fmla="*/ 6 w 853"/>
                  <a:gd name="T3" fmla="*/ 0 h 397"/>
                  <a:gd name="T4" fmla="*/ 853 w 853"/>
                  <a:gd name="T5" fmla="*/ 12 h 397"/>
                  <a:gd name="T6" fmla="*/ 853 w 853"/>
                  <a:gd name="T7" fmla="*/ 12 h 397"/>
                  <a:gd name="T8" fmla="*/ 27 w 853"/>
                  <a:gd name="T9" fmla="*/ 0 h 397"/>
                  <a:gd name="T10" fmla="*/ 22 w 853"/>
                  <a:gd name="T11" fmla="*/ 0 h 397"/>
                  <a:gd name="T12" fmla="*/ 0 w 853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3" h="397">
                    <a:moveTo>
                      <a:pt x="0" y="22"/>
                    </a:moveTo>
                    <a:lnTo>
                      <a:pt x="6" y="0"/>
                    </a:lnTo>
                    <a:lnTo>
                      <a:pt x="853" y="397"/>
                    </a:lnTo>
                    <a:lnTo>
                      <a:pt x="27" y="11"/>
                    </a:lnTo>
                    <a:lnTo>
                      <a:pt x="22" y="3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0" name="Freeform 581"/>
              <p:cNvSpPr>
                <a:spLocks/>
              </p:cNvSpPr>
              <p:nvPr/>
            </p:nvSpPr>
            <p:spPr bwMode="auto">
              <a:xfrm>
                <a:off x="1441" y="1597"/>
                <a:ext cx="831" cy="193"/>
              </a:xfrm>
              <a:custGeom>
                <a:avLst/>
                <a:gdLst>
                  <a:gd name="T0" fmla="*/ 0 w 831"/>
                  <a:gd name="T1" fmla="*/ 1 h 386"/>
                  <a:gd name="T2" fmla="*/ 5 w 831"/>
                  <a:gd name="T3" fmla="*/ 0 h 386"/>
                  <a:gd name="T4" fmla="*/ 831 w 831"/>
                  <a:gd name="T5" fmla="*/ 13 h 386"/>
                  <a:gd name="T6" fmla="*/ 829 w 831"/>
                  <a:gd name="T7" fmla="*/ 13 h 386"/>
                  <a:gd name="T8" fmla="*/ 27 w 831"/>
                  <a:gd name="T9" fmla="*/ 1 h 386"/>
                  <a:gd name="T10" fmla="*/ 21 w 831"/>
                  <a:gd name="T11" fmla="*/ 1 h 386"/>
                  <a:gd name="T12" fmla="*/ 0 w 831"/>
                  <a:gd name="T13" fmla="*/ 1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6">
                    <a:moveTo>
                      <a:pt x="0" y="20"/>
                    </a:moveTo>
                    <a:lnTo>
                      <a:pt x="5" y="0"/>
                    </a:lnTo>
                    <a:lnTo>
                      <a:pt x="831" y="386"/>
                    </a:lnTo>
                    <a:lnTo>
                      <a:pt x="829" y="386"/>
                    </a:lnTo>
                    <a:lnTo>
                      <a:pt x="27" y="11"/>
                    </a:lnTo>
                    <a:lnTo>
                      <a:pt x="21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1" name="Freeform 582"/>
              <p:cNvSpPr>
                <a:spLocks/>
              </p:cNvSpPr>
              <p:nvPr/>
            </p:nvSpPr>
            <p:spPr bwMode="auto">
              <a:xfrm>
                <a:off x="1462" y="1602"/>
                <a:ext cx="808" cy="188"/>
              </a:xfrm>
              <a:custGeom>
                <a:avLst/>
                <a:gdLst>
                  <a:gd name="T0" fmla="*/ 0 w 808"/>
                  <a:gd name="T1" fmla="*/ 1 h 375"/>
                  <a:gd name="T2" fmla="*/ 6 w 808"/>
                  <a:gd name="T3" fmla="*/ 0 h 375"/>
                  <a:gd name="T4" fmla="*/ 808 w 808"/>
                  <a:gd name="T5" fmla="*/ 12 h 375"/>
                  <a:gd name="T6" fmla="*/ 808 w 808"/>
                  <a:gd name="T7" fmla="*/ 12 h 375"/>
                  <a:gd name="T8" fmla="*/ 28 w 808"/>
                  <a:gd name="T9" fmla="*/ 1 h 375"/>
                  <a:gd name="T10" fmla="*/ 22 w 808"/>
                  <a:gd name="T11" fmla="*/ 1 h 375"/>
                  <a:gd name="T12" fmla="*/ 0 w 808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8" y="375"/>
                    </a:lnTo>
                    <a:lnTo>
                      <a:pt x="28" y="11"/>
                    </a:lnTo>
                    <a:lnTo>
                      <a:pt x="22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2" name="Freeform 583"/>
              <p:cNvSpPr>
                <a:spLocks/>
              </p:cNvSpPr>
              <p:nvPr/>
            </p:nvSpPr>
            <p:spPr bwMode="auto">
              <a:xfrm>
                <a:off x="1484" y="1608"/>
                <a:ext cx="786" cy="183"/>
              </a:xfrm>
              <a:custGeom>
                <a:avLst/>
                <a:gdLst>
                  <a:gd name="T0" fmla="*/ 0 w 786"/>
                  <a:gd name="T1" fmla="*/ 1 h 365"/>
                  <a:gd name="T2" fmla="*/ 6 w 786"/>
                  <a:gd name="T3" fmla="*/ 0 h 365"/>
                  <a:gd name="T4" fmla="*/ 786 w 786"/>
                  <a:gd name="T5" fmla="*/ 12 h 365"/>
                  <a:gd name="T6" fmla="*/ 786 w 786"/>
                  <a:gd name="T7" fmla="*/ 12 h 365"/>
                  <a:gd name="T8" fmla="*/ 30 w 786"/>
                  <a:gd name="T9" fmla="*/ 1 h 365"/>
                  <a:gd name="T10" fmla="*/ 25 w 786"/>
                  <a:gd name="T11" fmla="*/ 1 h 365"/>
                  <a:gd name="T12" fmla="*/ 0 w 786"/>
                  <a:gd name="T13" fmla="*/ 1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5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5"/>
                    </a:lnTo>
                    <a:lnTo>
                      <a:pt x="30" y="11"/>
                    </a:lnTo>
                    <a:lnTo>
                      <a:pt x="25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3" name="Freeform 584"/>
              <p:cNvSpPr>
                <a:spLocks/>
              </p:cNvSpPr>
              <p:nvPr/>
            </p:nvSpPr>
            <p:spPr bwMode="auto">
              <a:xfrm>
                <a:off x="1509" y="1613"/>
                <a:ext cx="761" cy="178"/>
              </a:xfrm>
              <a:custGeom>
                <a:avLst/>
                <a:gdLst>
                  <a:gd name="T0" fmla="*/ 0 w 761"/>
                  <a:gd name="T1" fmla="*/ 1 h 354"/>
                  <a:gd name="T2" fmla="*/ 5 w 761"/>
                  <a:gd name="T3" fmla="*/ 0 h 354"/>
                  <a:gd name="T4" fmla="*/ 761 w 761"/>
                  <a:gd name="T5" fmla="*/ 12 h 354"/>
                  <a:gd name="T6" fmla="*/ 761 w 761"/>
                  <a:gd name="T7" fmla="*/ 12 h 354"/>
                  <a:gd name="T8" fmla="*/ 29 w 761"/>
                  <a:gd name="T9" fmla="*/ 1 h 354"/>
                  <a:gd name="T10" fmla="*/ 24 w 761"/>
                  <a:gd name="T11" fmla="*/ 1 h 354"/>
                  <a:gd name="T12" fmla="*/ 0 w 761"/>
                  <a:gd name="T13" fmla="*/ 1 h 3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1" h="354">
                    <a:moveTo>
                      <a:pt x="0" y="20"/>
                    </a:moveTo>
                    <a:lnTo>
                      <a:pt x="5" y="0"/>
                    </a:lnTo>
                    <a:lnTo>
                      <a:pt x="761" y="354"/>
                    </a:lnTo>
                    <a:lnTo>
                      <a:pt x="29" y="12"/>
                    </a:lnTo>
                    <a:lnTo>
                      <a:pt x="24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4" name="Freeform 585"/>
              <p:cNvSpPr>
                <a:spLocks/>
              </p:cNvSpPr>
              <p:nvPr/>
            </p:nvSpPr>
            <p:spPr bwMode="auto">
              <a:xfrm>
                <a:off x="1533" y="1620"/>
                <a:ext cx="737" cy="171"/>
              </a:xfrm>
              <a:custGeom>
                <a:avLst/>
                <a:gdLst>
                  <a:gd name="T0" fmla="*/ 0 w 737"/>
                  <a:gd name="T1" fmla="*/ 1 h 342"/>
                  <a:gd name="T2" fmla="*/ 5 w 737"/>
                  <a:gd name="T3" fmla="*/ 0 h 342"/>
                  <a:gd name="T4" fmla="*/ 737 w 737"/>
                  <a:gd name="T5" fmla="*/ 11 h 342"/>
                  <a:gd name="T6" fmla="*/ 737 w 737"/>
                  <a:gd name="T7" fmla="*/ 11 h 342"/>
                  <a:gd name="T8" fmla="*/ 31 w 737"/>
                  <a:gd name="T9" fmla="*/ 1 h 342"/>
                  <a:gd name="T10" fmla="*/ 25 w 737"/>
                  <a:gd name="T11" fmla="*/ 1 h 342"/>
                  <a:gd name="T12" fmla="*/ 0 w 737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7" h="342">
                    <a:moveTo>
                      <a:pt x="0" y="18"/>
                    </a:moveTo>
                    <a:lnTo>
                      <a:pt x="5" y="0"/>
                    </a:lnTo>
                    <a:lnTo>
                      <a:pt x="737" y="342"/>
                    </a:lnTo>
                    <a:lnTo>
                      <a:pt x="31" y="13"/>
                    </a:lnTo>
                    <a:lnTo>
                      <a:pt x="25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5" name="Freeform 586"/>
              <p:cNvSpPr>
                <a:spLocks/>
              </p:cNvSpPr>
              <p:nvPr/>
            </p:nvSpPr>
            <p:spPr bwMode="auto">
              <a:xfrm>
                <a:off x="1558" y="1626"/>
                <a:ext cx="712" cy="166"/>
              </a:xfrm>
              <a:custGeom>
                <a:avLst/>
                <a:gdLst>
                  <a:gd name="T0" fmla="*/ 0 w 712"/>
                  <a:gd name="T1" fmla="*/ 1 h 331"/>
                  <a:gd name="T2" fmla="*/ 6 w 712"/>
                  <a:gd name="T3" fmla="*/ 0 h 331"/>
                  <a:gd name="T4" fmla="*/ 712 w 712"/>
                  <a:gd name="T5" fmla="*/ 11 h 331"/>
                  <a:gd name="T6" fmla="*/ 712 w 712"/>
                  <a:gd name="T7" fmla="*/ 11 h 331"/>
                  <a:gd name="T8" fmla="*/ 31 w 712"/>
                  <a:gd name="T9" fmla="*/ 1 h 331"/>
                  <a:gd name="T10" fmla="*/ 27 w 712"/>
                  <a:gd name="T11" fmla="*/ 1 h 331"/>
                  <a:gd name="T12" fmla="*/ 0 w 712"/>
                  <a:gd name="T13" fmla="*/ 1 h 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1">
                    <a:moveTo>
                      <a:pt x="0" y="16"/>
                    </a:moveTo>
                    <a:lnTo>
                      <a:pt x="6" y="0"/>
                    </a:lnTo>
                    <a:lnTo>
                      <a:pt x="712" y="329"/>
                    </a:lnTo>
                    <a:lnTo>
                      <a:pt x="712" y="331"/>
                    </a:lnTo>
                    <a:lnTo>
                      <a:pt x="31" y="13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6" name="Freeform 587"/>
              <p:cNvSpPr>
                <a:spLocks/>
              </p:cNvSpPr>
              <p:nvPr/>
            </p:nvSpPr>
            <p:spPr bwMode="auto">
              <a:xfrm>
                <a:off x="1585" y="1632"/>
                <a:ext cx="685" cy="160"/>
              </a:xfrm>
              <a:custGeom>
                <a:avLst/>
                <a:gdLst>
                  <a:gd name="T0" fmla="*/ 0 w 685"/>
                  <a:gd name="T1" fmla="*/ 1 h 318"/>
                  <a:gd name="T2" fmla="*/ 4 w 685"/>
                  <a:gd name="T3" fmla="*/ 0 h 318"/>
                  <a:gd name="T4" fmla="*/ 685 w 685"/>
                  <a:gd name="T5" fmla="*/ 11 h 318"/>
                  <a:gd name="T6" fmla="*/ 685 w 685"/>
                  <a:gd name="T7" fmla="*/ 11 h 318"/>
                  <a:gd name="T8" fmla="*/ 32 w 685"/>
                  <a:gd name="T9" fmla="*/ 1 h 318"/>
                  <a:gd name="T10" fmla="*/ 27 w 685"/>
                  <a:gd name="T11" fmla="*/ 1 h 318"/>
                  <a:gd name="T12" fmla="*/ 0 w 685"/>
                  <a:gd name="T13" fmla="*/ 1 h 3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5" h="318">
                    <a:moveTo>
                      <a:pt x="0" y="16"/>
                    </a:moveTo>
                    <a:lnTo>
                      <a:pt x="4" y="0"/>
                    </a:lnTo>
                    <a:lnTo>
                      <a:pt x="685" y="318"/>
                    </a:lnTo>
                    <a:lnTo>
                      <a:pt x="32" y="12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7" name="Freeform 588"/>
              <p:cNvSpPr>
                <a:spLocks/>
              </p:cNvSpPr>
              <p:nvPr/>
            </p:nvSpPr>
            <p:spPr bwMode="auto">
              <a:xfrm>
                <a:off x="1612" y="1639"/>
                <a:ext cx="658" cy="153"/>
              </a:xfrm>
              <a:custGeom>
                <a:avLst/>
                <a:gdLst>
                  <a:gd name="T0" fmla="*/ 0 w 658"/>
                  <a:gd name="T1" fmla="*/ 1 h 306"/>
                  <a:gd name="T2" fmla="*/ 5 w 658"/>
                  <a:gd name="T3" fmla="*/ 0 h 306"/>
                  <a:gd name="T4" fmla="*/ 658 w 658"/>
                  <a:gd name="T5" fmla="*/ 10 h 306"/>
                  <a:gd name="T6" fmla="*/ 658 w 658"/>
                  <a:gd name="T7" fmla="*/ 10 h 306"/>
                  <a:gd name="T8" fmla="*/ 34 w 658"/>
                  <a:gd name="T9" fmla="*/ 1 h 306"/>
                  <a:gd name="T10" fmla="*/ 29 w 658"/>
                  <a:gd name="T11" fmla="*/ 1 h 306"/>
                  <a:gd name="T12" fmla="*/ 0 w 658"/>
                  <a:gd name="T13" fmla="*/ 1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8" h="306">
                    <a:moveTo>
                      <a:pt x="0" y="17"/>
                    </a:moveTo>
                    <a:lnTo>
                      <a:pt x="5" y="0"/>
                    </a:lnTo>
                    <a:lnTo>
                      <a:pt x="658" y="306"/>
                    </a:lnTo>
                    <a:lnTo>
                      <a:pt x="34" y="15"/>
                    </a:lnTo>
                    <a:lnTo>
                      <a:pt x="29" y="3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8" name="Freeform 589"/>
              <p:cNvSpPr>
                <a:spLocks/>
              </p:cNvSpPr>
              <p:nvPr/>
            </p:nvSpPr>
            <p:spPr bwMode="auto">
              <a:xfrm>
                <a:off x="1641" y="1646"/>
                <a:ext cx="629" cy="147"/>
              </a:xfrm>
              <a:custGeom>
                <a:avLst/>
                <a:gdLst>
                  <a:gd name="T0" fmla="*/ 0 w 629"/>
                  <a:gd name="T1" fmla="*/ 1 h 293"/>
                  <a:gd name="T2" fmla="*/ 5 w 629"/>
                  <a:gd name="T3" fmla="*/ 0 h 293"/>
                  <a:gd name="T4" fmla="*/ 629 w 629"/>
                  <a:gd name="T5" fmla="*/ 10 h 293"/>
                  <a:gd name="T6" fmla="*/ 628 w 629"/>
                  <a:gd name="T7" fmla="*/ 10 h 293"/>
                  <a:gd name="T8" fmla="*/ 34 w 629"/>
                  <a:gd name="T9" fmla="*/ 1 h 293"/>
                  <a:gd name="T10" fmla="*/ 30 w 629"/>
                  <a:gd name="T11" fmla="*/ 1 h 293"/>
                  <a:gd name="T12" fmla="*/ 0 w 629"/>
                  <a:gd name="T13" fmla="*/ 1 h 2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3">
                    <a:moveTo>
                      <a:pt x="0" y="16"/>
                    </a:moveTo>
                    <a:lnTo>
                      <a:pt x="5" y="0"/>
                    </a:lnTo>
                    <a:lnTo>
                      <a:pt x="629" y="291"/>
                    </a:lnTo>
                    <a:lnTo>
                      <a:pt x="628" y="293"/>
                    </a:lnTo>
                    <a:lnTo>
                      <a:pt x="34" y="14"/>
                    </a:lnTo>
                    <a:lnTo>
                      <a:pt x="30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39" name="Freeform 590"/>
              <p:cNvSpPr>
                <a:spLocks/>
              </p:cNvSpPr>
              <p:nvPr/>
            </p:nvSpPr>
            <p:spPr bwMode="auto">
              <a:xfrm>
                <a:off x="1671" y="1653"/>
                <a:ext cx="598" cy="140"/>
              </a:xfrm>
              <a:custGeom>
                <a:avLst/>
                <a:gdLst>
                  <a:gd name="T0" fmla="*/ 0 w 598"/>
                  <a:gd name="T1" fmla="*/ 1 h 279"/>
                  <a:gd name="T2" fmla="*/ 4 w 598"/>
                  <a:gd name="T3" fmla="*/ 0 h 279"/>
                  <a:gd name="T4" fmla="*/ 598 w 598"/>
                  <a:gd name="T5" fmla="*/ 9 h 279"/>
                  <a:gd name="T6" fmla="*/ 598 w 598"/>
                  <a:gd name="T7" fmla="*/ 9 h 279"/>
                  <a:gd name="T8" fmla="*/ 35 w 598"/>
                  <a:gd name="T9" fmla="*/ 1 h 279"/>
                  <a:gd name="T10" fmla="*/ 31 w 598"/>
                  <a:gd name="T11" fmla="*/ 1 h 279"/>
                  <a:gd name="T12" fmla="*/ 0 w 598"/>
                  <a:gd name="T13" fmla="*/ 1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9">
                    <a:moveTo>
                      <a:pt x="0" y="15"/>
                    </a:moveTo>
                    <a:lnTo>
                      <a:pt x="4" y="0"/>
                    </a:lnTo>
                    <a:lnTo>
                      <a:pt x="598" y="279"/>
                    </a:lnTo>
                    <a:lnTo>
                      <a:pt x="35" y="17"/>
                    </a:lnTo>
                    <a:lnTo>
                      <a:pt x="31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0" name="Freeform 591"/>
              <p:cNvSpPr>
                <a:spLocks/>
              </p:cNvSpPr>
              <p:nvPr/>
            </p:nvSpPr>
            <p:spPr bwMode="auto">
              <a:xfrm>
                <a:off x="1702" y="1661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7 w 567"/>
                  <a:gd name="T9" fmla="*/ 1 h 264"/>
                  <a:gd name="T10" fmla="*/ 33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2"/>
                    </a:moveTo>
                    <a:lnTo>
                      <a:pt x="4" y="0"/>
                    </a:lnTo>
                    <a:lnTo>
                      <a:pt x="567" y="262"/>
                    </a:lnTo>
                    <a:lnTo>
                      <a:pt x="567" y="264"/>
                    </a:lnTo>
                    <a:lnTo>
                      <a:pt x="37" y="14"/>
                    </a:lnTo>
                    <a:lnTo>
                      <a:pt x="33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1" name="Freeform 592"/>
              <p:cNvSpPr>
                <a:spLocks/>
              </p:cNvSpPr>
              <p:nvPr/>
            </p:nvSpPr>
            <p:spPr bwMode="auto">
              <a:xfrm>
                <a:off x="1735" y="1669"/>
                <a:ext cx="534" cy="124"/>
              </a:xfrm>
              <a:custGeom>
                <a:avLst/>
                <a:gdLst>
                  <a:gd name="T0" fmla="*/ 0 w 534"/>
                  <a:gd name="T1" fmla="*/ 0 h 250"/>
                  <a:gd name="T2" fmla="*/ 4 w 534"/>
                  <a:gd name="T3" fmla="*/ 0 h 250"/>
                  <a:gd name="T4" fmla="*/ 534 w 534"/>
                  <a:gd name="T5" fmla="*/ 7 h 250"/>
                  <a:gd name="T6" fmla="*/ 534 w 534"/>
                  <a:gd name="T7" fmla="*/ 7 h 250"/>
                  <a:gd name="T8" fmla="*/ 36 w 534"/>
                  <a:gd name="T9" fmla="*/ 0 h 250"/>
                  <a:gd name="T10" fmla="*/ 34 w 534"/>
                  <a:gd name="T11" fmla="*/ 0 h 250"/>
                  <a:gd name="T12" fmla="*/ 0 w 534"/>
                  <a:gd name="T13" fmla="*/ 0 h 2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4" h="250">
                    <a:moveTo>
                      <a:pt x="0" y="15"/>
                    </a:moveTo>
                    <a:lnTo>
                      <a:pt x="4" y="0"/>
                    </a:lnTo>
                    <a:lnTo>
                      <a:pt x="534" y="250"/>
                    </a:lnTo>
                    <a:lnTo>
                      <a:pt x="36" y="18"/>
                    </a:lnTo>
                    <a:lnTo>
                      <a:pt x="34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2" name="Freeform 593"/>
              <p:cNvSpPr>
                <a:spLocks/>
              </p:cNvSpPr>
              <p:nvPr/>
            </p:nvSpPr>
            <p:spPr bwMode="auto">
              <a:xfrm>
                <a:off x="1769" y="1678"/>
                <a:ext cx="500" cy="116"/>
              </a:xfrm>
              <a:custGeom>
                <a:avLst/>
                <a:gdLst>
                  <a:gd name="T0" fmla="*/ 0 w 500"/>
                  <a:gd name="T1" fmla="*/ 0 h 234"/>
                  <a:gd name="T2" fmla="*/ 2 w 500"/>
                  <a:gd name="T3" fmla="*/ 0 h 234"/>
                  <a:gd name="T4" fmla="*/ 500 w 500"/>
                  <a:gd name="T5" fmla="*/ 7 h 234"/>
                  <a:gd name="T6" fmla="*/ 500 w 500"/>
                  <a:gd name="T7" fmla="*/ 7 h 234"/>
                  <a:gd name="T8" fmla="*/ 39 w 500"/>
                  <a:gd name="T9" fmla="*/ 0 h 234"/>
                  <a:gd name="T10" fmla="*/ 35 w 500"/>
                  <a:gd name="T11" fmla="*/ 0 h 234"/>
                  <a:gd name="T12" fmla="*/ 0 w 500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234">
                    <a:moveTo>
                      <a:pt x="0" y="13"/>
                    </a:moveTo>
                    <a:lnTo>
                      <a:pt x="2" y="0"/>
                    </a:lnTo>
                    <a:lnTo>
                      <a:pt x="500" y="232"/>
                    </a:lnTo>
                    <a:lnTo>
                      <a:pt x="500" y="234"/>
                    </a:lnTo>
                    <a:lnTo>
                      <a:pt x="39" y="16"/>
                    </a:lnTo>
                    <a:lnTo>
                      <a:pt x="35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3" name="Freeform 594"/>
              <p:cNvSpPr>
                <a:spLocks/>
              </p:cNvSpPr>
              <p:nvPr/>
            </p:nvSpPr>
            <p:spPr bwMode="auto">
              <a:xfrm>
                <a:off x="1804" y="1686"/>
                <a:ext cx="465" cy="108"/>
              </a:xfrm>
              <a:custGeom>
                <a:avLst/>
                <a:gdLst>
                  <a:gd name="T0" fmla="*/ 0 w 465"/>
                  <a:gd name="T1" fmla="*/ 0 h 218"/>
                  <a:gd name="T2" fmla="*/ 4 w 465"/>
                  <a:gd name="T3" fmla="*/ 0 h 218"/>
                  <a:gd name="T4" fmla="*/ 465 w 465"/>
                  <a:gd name="T5" fmla="*/ 6 h 218"/>
                  <a:gd name="T6" fmla="*/ 465 w 465"/>
                  <a:gd name="T7" fmla="*/ 6 h 218"/>
                  <a:gd name="T8" fmla="*/ 41 w 465"/>
                  <a:gd name="T9" fmla="*/ 0 h 218"/>
                  <a:gd name="T10" fmla="*/ 38 w 465"/>
                  <a:gd name="T11" fmla="*/ 0 h 218"/>
                  <a:gd name="T12" fmla="*/ 0 w 465"/>
                  <a:gd name="T13" fmla="*/ 0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5" h="218">
                    <a:moveTo>
                      <a:pt x="0" y="13"/>
                    </a:moveTo>
                    <a:lnTo>
                      <a:pt x="4" y="0"/>
                    </a:lnTo>
                    <a:lnTo>
                      <a:pt x="465" y="218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4" name="Freeform 595"/>
              <p:cNvSpPr>
                <a:spLocks/>
              </p:cNvSpPr>
              <p:nvPr/>
            </p:nvSpPr>
            <p:spPr bwMode="auto">
              <a:xfrm>
                <a:off x="1842" y="1696"/>
                <a:ext cx="427" cy="99"/>
              </a:xfrm>
              <a:custGeom>
                <a:avLst/>
                <a:gdLst>
                  <a:gd name="T0" fmla="*/ 0 w 427"/>
                  <a:gd name="T1" fmla="*/ 0 h 200"/>
                  <a:gd name="T2" fmla="*/ 3 w 427"/>
                  <a:gd name="T3" fmla="*/ 0 h 200"/>
                  <a:gd name="T4" fmla="*/ 427 w 427"/>
                  <a:gd name="T5" fmla="*/ 6 h 200"/>
                  <a:gd name="T6" fmla="*/ 426 w 427"/>
                  <a:gd name="T7" fmla="*/ 6 h 200"/>
                  <a:gd name="T8" fmla="*/ 41 w 427"/>
                  <a:gd name="T9" fmla="*/ 0 h 200"/>
                  <a:gd name="T10" fmla="*/ 38 w 427"/>
                  <a:gd name="T11" fmla="*/ 0 h 200"/>
                  <a:gd name="T12" fmla="*/ 0 w 427"/>
                  <a:gd name="T13" fmla="*/ 0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200">
                    <a:moveTo>
                      <a:pt x="0" y="9"/>
                    </a:moveTo>
                    <a:lnTo>
                      <a:pt x="3" y="0"/>
                    </a:lnTo>
                    <a:lnTo>
                      <a:pt x="427" y="198"/>
                    </a:lnTo>
                    <a:lnTo>
                      <a:pt x="426" y="200"/>
                    </a:lnTo>
                    <a:lnTo>
                      <a:pt x="41" y="18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5" name="Freeform 596"/>
              <p:cNvSpPr>
                <a:spLocks/>
              </p:cNvSpPr>
              <p:nvPr/>
            </p:nvSpPr>
            <p:spPr bwMode="auto">
              <a:xfrm>
                <a:off x="1880" y="1705"/>
                <a:ext cx="388" cy="90"/>
              </a:xfrm>
              <a:custGeom>
                <a:avLst/>
                <a:gdLst>
                  <a:gd name="T0" fmla="*/ 0 w 388"/>
                  <a:gd name="T1" fmla="*/ 0 h 182"/>
                  <a:gd name="T2" fmla="*/ 3 w 388"/>
                  <a:gd name="T3" fmla="*/ 0 h 182"/>
                  <a:gd name="T4" fmla="*/ 388 w 388"/>
                  <a:gd name="T5" fmla="*/ 5 h 182"/>
                  <a:gd name="T6" fmla="*/ 388 w 388"/>
                  <a:gd name="T7" fmla="*/ 5 h 182"/>
                  <a:gd name="T8" fmla="*/ 44 w 388"/>
                  <a:gd name="T9" fmla="*/ 0 h 182"/>
                  <a:gd name="T10" fmla="*/ 43 w 388"/>
                  <a:gd name="T11" fmla="*/ 0 h 182"/>
                  <a:gd name="T12" fmla="*/ 0 w 388"/>
                  <a:gd name="T13" fmla="*/ 0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8" h="182">
                    <a:moveTo>
                      <a:pt x="0" y="11"/>
                    </a:moveTo>
                    <a:lnTo>
                      <a:pt x="3" y="0"/>
                    </a:lnTo>
                    <a:lnTo>
                      <a:pt x="388" y="182"/>
                    </a:lnTo>
                    <a:lnTo>
                      <a:pt x="44" y="20"/>
                    </a:lnTo>
                    <a:lnTo>
                      <a:pt x="43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6" name="Freeform 597"/>
              <p:cNvSpPr>
                <a:spLocks/>
              </p:cNvSpPr>
              <p:nvPr/>
            </p:nvSpPr>
            <p:spPr bwMode="auto">
              <a:xfrm>
                <a:off x="1923" y="1715"/>
                <a:ext cx="345" cy="81"/>
              </a:xfrm>
              <a:custGeom>
                <a:avLst/>
                <a:gdLst>
                  <a:gd name="T0" fmla="*/ 0 w 345"/>
                  <a:gd name="T1" fmla="*/ 0 h 163"/>
                  <a:gd name="T2" fmla="*/ 1 w 345"/>
                  <a:gd name="T3" fmla="*/ 0 h 163"/>
                  <a:gd name="T4" fmla="*/ 345 w 345"/>
                  <a:gd name="T5" fmla="*/ 5 h 163"/>
                  <a:gd name="T6" fmla="*/ 345 w 345"/>
                  <a:gd name="T7" fmla="*/ 5 h 163"/>
                  <a:gd name="T8" fmla="*/ 45 w 345"/>
                  <a:gd name="T9" fmla="*/ 0 h 163"/>
                  <a:gd name="T10" fmla="*/ 42 w 345"/>
                  <a:gd name="T11" fmla="*/ 0 h 163"/>
                  <a:gd name="T12" fmla="*/ 0 w 345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3">
                    <a:moveTo>
                      <a:pt x="0" y="9"/>
                    </a:moveTo>
                    <a:lnTo>
                      <a:pt x="1" y="0"/>
                    </a:lnTo>
                    <a:lnTo>
                      <a:pt x="345" y="162"/>
                    </a:lnTo>
                    <a:lnTo>
                      <a:pt x="345" y="163"/>
                    </a:lnTo>
                    <a:lnTo>
                      <a:pt x="45" y="22"/>
                    </a:lnTo>
                    <a:lnTo>
                      <a:pt x="42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7" name="Freeform 598"/>
              <p:cNvSpPr>
                <a:spLocks/>
              </p:cNvSpPr>
              <p:nvPr/>
            </p:nvSpPr>
            <p:spPr bwMode="auto">
              <a:xfrm>
                <a:off x="1965" y="1726"/>
                <a:ext cx="303" cy="70"/>
              </a:xfrm>
              <a:custGeom>
                <a:avLst/>
                <a:gdLst>
                  <a:gd name="T0" fmla="*/ 0 w 303"/>
                  <a:gd name="T1" fmla="*/ 0 h 141"/>
                  <a:gd name="T2" fmla="*/ 3 w 303"/>
                  <a:gd name="T3" fmla="*/ 0 h 141"/>
                  <a:gd name="T4" fmla="*/ 303 w 303"/>
                  <a:gd name="T5" fmla="*/ 4 h 141"/>
                  <a:gd name="T6" fmla="*/ 303 w 303"/>
                  <a:gd name="T7" fmla="*/ 4 h 141"/>
                  <a:gd name="T8" fmla="*/ 48 w 303"/>
                  <a:gd name="T9" fmla="*/ 0 h 141"/>
                  <a:gd name="T10" fmla="*/ 45 w 303"/>
                  <a:gd name="T11" fmla="*/ 0 h 141"/>
                  <a:gd name="T12" fmla="*/ 0 w 303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3" h="141">
                    <a:moveTo>
                      <a:pt x="0" y="7"/>
                    </a:moveTo>
                    <a:lnTo>
                      <a:pt x="3" y="0"/>
                    </a:lnTo>
                    <a:lnTo>
                      <a:pt x="303" y="141"/>
                    </a:lnTo>
                    <a:lnTo>
                      <a:pt x="48" y="22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8" name="Freeform 599"/>
              <p:cNvSpPr>
                <a:spLocks/>
              </p:cNvSpPr>
              <p:nvPr/>
            </p:nvSpPr>
            <p:spPr bwMode="auto">
              <a:xfrm>
                <a:off x="2010" y="1736"/>
                <a:ext cx="258" cy="61"/>
              </a:xfrm>
              <a:custGeom>
                <a:avLst/>
                <a:gdLst>
                  <a:gd name="T0" fmla="*/ 0 w 258"/>
                  <a:gd name="T1" fmla="*/ 1 h 121"/>
                  <a:gd name="T2" fmla="*/ 3 w 258"/>
                  <a:gd name="T3" fmla="*/ 0 h 121"/>
                  <a:gd name="T4" fmla="*/ 258 w 258"/>
                  <a:gd name="T5" fmla="*/ 4 h 121"/>
                  <a:gd name="T6" fmla="*/ 258 w 258"/>
                  <a:gd name="T7" fmla="*/ 4 h 121"/>
                  <a:gd name="T8" fmla="*/ 50 w 258"/>
                  <a:gd name="T9" fmla="*/ 1 h 121"/>
                  <a:gd name="T10" fmla="*/ 48 w 258"/>
                  <a:gd name="T11" fmla="*/ 1 h 121"/>
                  <a:gd name="T12" fmla="*/ 0 w 258"/>
                  <a:gd name="T13" fmla="*/ 1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8" h="121">
                    <a:moveTo>
                      <a:pt x="0" y="7"/>
                    </a:moveTo>
                    <a:lnTo>
                      <a:pt x="3" y="0"/>
                    </a:lnTo>
                    <a:lnTo>
                      <a:pt x="258" y="119"/>
                    </a:lnTo>
                    <a:lnTo>
                      <a:pt x="258" y="121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49" name="Freeform 600"/>
              <p:cNvSpPr>
                <a:spLocks/>
              </p:cNvSpPr>
              <p:nvPr/>
            </p:nvSpPr>
            <p:spPr bwMode="auto">
              <a:xfrm>
                <a:off x="2058" y="1748"/>
                <a:ext cx="210" cy="49"/>
              </a:xfrm>
              <a:custGeom>
                <a:avLst/>
                <a:gdLst>
                  <a:gd name="T0" fmla="*/ 0 w 210"/>
                  <a:gd name="T1" fmla="*/ 1 h 98"/>
                  <a:gd name="T2" fmla="*/ 2 w 210"/>
                  <a:gd name="T3" fmla="*/ 0 h 98"/>
                  <a:gd name="T4" fmla="*/ 210 w 210"/>
                  <a:gd name="T5" fmla="*/ 4 h 98"/>
                  <a:gd name="T6" fmla="*/ 208 w 210"/>
                  <a:gd name="T7" fmla="*/ 4 h 98"/>
                  <a:gd name="T8" fmla="*/ 53 w 210"/>
                  <a:gd name="T9" fmla="*/ 1 h 98"/>
                  <a:gd name="T10" fmla="*/ 51 w 210"/>
                  <a:gd name="T11" fmla="*/ 1 h 98"/>
                  <a:gd name="T12" fmla="*/ 0 w 210"/>
                  <a:gd name="T13" fmla="*/ 1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" h="98">
                    <a:moveTo>
                      <a:pt x="0" y="6"/>
                    </a:moveTo>
                    <a:lnTo>
                      <a:pt x="2" y="0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53" y="26"/>
                    </a:lnTo>
                    <a:lnTo>
                      <a:pt x="51" y="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0" name="Freeform 601"/>
              <p:cNvSpPr>
                <a:spLocks/>
              </p:cNvSpPr>
              <p:nvPr/>
            </p:nvSpPr>
            <p:spPr bwMode="auto">
              <a:xfrm>
                <a:off x="2109" y="1761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2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3"/>
                    </a:moveTo>
                    <a:lnTo>
                      <a:pt x="2" y="0"/>
                    </a:lnTo>
                    <a:lnTo>
                      <a:pt x="157" y="72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1" name="Freeform 602"/>
              <p:cNvSpPr>
                <a:spLocks/>
              </p:cNvSpPr>
              <p:nvPr/>
            </p:nvSpPr>
            <p:spPr bwMode="auto">
              <a:xfrm>
                <a:off x="2163" y="1774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2" name="Freeform 603"/>
              <p:cNvSpPr>
                <a:spLocks/>
              </p:cNvSpPr>
              <p:nvPr/>
            </p:nvSpPr>
            <p:spPr bwMode="auto">
              <a:xfrm>
                <a:off x="2219" y="1788"/>
                <a:ext cx="47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0 h 24"/>
                  <a:gd name="T4" fmla="*/ 47 w 47"/>
                  <a:gd name="T5" fmla="*/ 1 h 24"/>
                  <a:gd name="T6" fmla="*/ 47 w 47"/>
                  <a:gd name="T7" fmla="*/ 1 h 24"/>
                  <a:gd name="T8" fmla="*/ 47 w 47"/>
                  <a:gd name="T9" fmla="*/ 1 h 24"/>
                  <a:gd name="T10" fmla="*/ 47 w 47"/>
                  <a:gd name="T11" fmla="*/ 1 h 24"/>
                  <a:gd name="T12" fmla="*/ 0 w 47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2"/>
                    </a:moveTo>
                    <a:lnTo>
                      <a:pt x="0" y="0"/>
                    </a:lnTo>
                    <a:lnTo>
                      <a:pt x="47" y="22"/>
                    </a:lnTo>
                    <a:lnTo>
                      <a:pt x="47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3" name="Freeform 604"/>
              <p:cNvSpPr>
                <a:spLocks/>
              </p:cNvSpPr>
              <p:nvPr/>
            </p:nvSpPr>
            <p:spPr bwMode="auto">
              <a:xfrm>
                <a:off x="1267" y="1553"/>
                <a:ext cx="999" cy="247"/>
              </a:xfrm>
              <a:custGeom>
                <a:avLst/>
                <a:gdLst>
                  <a:gd name="T0" fmla="*/ 996 w 999"/>
                  <a:gd name="T1" fmla="*/ 14 h 495"/>
                  <a:gd name="T2" fmla="*/ 0 w 999"/>
                  <a:gd name="T3" fmla="*/ 0 h 495"/>
                  <a:gd name="T4" fmla="*/ 3 w 999"/>
                  <a:gd name="T5" fmla="*/ 0 h 495"/>
                  <a:gd name="T6" fmla="*/ 999 w 999"/>
                  <a:gd name="T7" fmla="*/ 15 h 495"/>
                  <a:gd name="T8" fmla="*/ 996 w 999"/>
                  <a:gd name="T9" fmla="*/ 14 h 4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9" h="495">
                    <a:moveTo>
                      <a:pt x="996" y="466"/>
                    </a:moveTo>
                    <a:lnTo>
                      <a:pt x="0" y="0"/>
                    </a:lnTo>
                    <a:lnTo>
                      <a:pt x="3" y="29"/>
                    </a:lnTo>
                    <a:lnTo>
                      <a:pt x="999" y="495"/>
                    </a:lnTo>
                    <a:lnTo>
                      <a:pt x="996" y="46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4" name="Freeform 605"/>
              <p:cNvSpPr>
                <a:spLocks/>
              </p:cNvSpPr>
              <p:nvPr/>
            </p:nvSpPr>
            <p:spPr bwMode="auto">
              <a:xfrm>
                <a:off x="2256" y="1745"/>
                <a:ext cx="40" cy="52"/>
              </a:xfrm>
              <a:custGeom>
                <a:avLst/>
                <a:gdLst>
                  <a:gd name="T0" fmla="*/ 0 w 40"/>
                  <a:gd name="T1" fmla="*/ 4 h 103"/>
                  <a:gd name="T2" fmla="*/ 30 w 40"/>
                  <a:gd name="T3" fmla="*/ 0 h 103"/>
                  <a:gd name="T4" fmla="*/ 40 w 40"/>
                  <a:gd name="T5" fmla="*/ 1 h 103"/>
                  <a:gd name="T6" fmla="*/ 38 w 40"/>
                  <a:gd name="T7" fmla="*/ 1 h 103"/>
                  <a:gd name="T8" fmla="*/ 28 w 40"/>
                  <a:gd name="T9" fmla="*/ 0 h 103"/>
                  <a:gd name="T10" fmla="*/ 0 w 40"/>
                  <a:gd name="T11" fmla="*/ 4 h 103"/>
                  <a:gd name="T12" fmla="*/ 0 w 40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3">
                    <a:moveTo>
                      <a:pt x="0" y="103"/>
                    </a:moveTo>
                    <a:lnTo>
                      <a:pt x="30" y="0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28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5" name="Freeform 606"/>
              <p:cNvSpPr>
                <a:spLocks/>
              </p:cNvSpPr>
              <p:nvPr/>
            </p:nvSpPr>
            <p:spPr bwMode="auto">
              <a:xfrm>
                <a:off x="2256" y="1745"/>
                <a:ext cx="38" cy="52"/>
              </a:xfrm>
              <a:custGeom>
                <a:avLst/>
                <a:gdLst>
                  <a:gd name="T0" fmla="*/ 0 w 38"/>
                  <a:gd name="T1" fmla="*/ 4 h 103"/>
                  <a:gd name="T2" fmla="*/ 28 w 38"/>
                  <a:gd name="T3" fmla="*/ 0 h 103"/>
                  <a:gd name="T4" fmla="*/ 38 w 38"/>
                  <a:gd name="T5" fmla="*/ 1 h 103"/>
                  <a:gd name="T6" fmla="*/ 38 w 38"/>
                  <a:gd name="T7" fmla="*/ 1 h 103"/>
                  <a:gd name="T8" fmla="*/ 28 w 38"/>
                  <a:gd name="T9" fmla="*/ 1 h 103"/>
                  <a:gd name="T10" fmla="*/ 0 w 38"/>
                  <a:gd name="T11" fmla="*/ 4 h 103"/>
                  <a:gd name="T12" fmla="*/ 0 w 38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3">
                    <a:moveTo>
                      <a:pt x="0" y="103"/>
                    </a:moveTo>
                    <a:lnTo>
                      <a:pt x="28" y="0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28" y="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6" name="Freeform 607"/>
              <p:cNvSpPr>
                <a:spLocks/>
              </p:cNvSpPr>
              <p:nvPr/>
            </p:nvSpPr>
            <p:spPr bwMode="auto">
              <a:xfrm>
                <a:off x="2256" y="1746"/>
                <a:ext cx="38" cy="51"/>
              </a:xfrm>
              <a:custGeom>
                <a:avLst/>
                <a:gdLst>
                  <a:gd name="T0" fmla="*/ 0 w 38"/>
                  <a:gd name="T1" fmla="*/ 4 h 101"/>
                  <a:gd name="T2" fmla="*/ 28 w 38"/>
                  <a:gd name="T3" fmla="*/ 0 h 101"/>
                  <a:gd name="T4" fmla="*/ 38 w 38"/>
                  <a:gd name="T5" fmla="*/ 1 h 101"/>
                  <a:gd name="T6" fmla="*/ 37 w 38"/>
                  <a:gd name="T7" fmla="*/ 1 h 101"/>
                  <a:gd name="T8" fmla="*/ 28 w 38"/>
                  <a:gd name="T9" fmla="*/ 1 h 101"/>
                  <a:gd name="T10" fmla="*/ 0 w 38"/>
                  <a:gd name="T11" fmla="*/ 4 h 101"/>
                  <a:gd name="T12" fmla="*/ 0 w 38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1">
                    <a:moveTo>
                      <a:pt x="0" y="101"/>
                    </a:moveTo>
                    <a:lnTo>
                      <a:pt x="28" y="0"/>
                    </a:lnTo>
                    <a:lnTo>
                      <a:pt x="38" y="5"/>
                    </a:lnTo>
                    <a:lnTo>
                      <a:pt x="37" y="7"/>
                    </a:lnTo>
                    <a:lnTo>
                      <a:pt x="28" y="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7" name="Freeform 608"/>
              <p:cNvSpPr>
                <a:spLocks/>
              </p:cNvSpPr>
              <p:nvPr/>
            </p:nvSpPr>
            <p:spPr bwMode="auto">
              <a:xfrm>
                <a:off x="2256" y="1747"/>
                <a:ext cx="37" cy="50"/>
              </a:xfrm>
              <a:custGeom>
                <a:avLst/>
                <a:gdLst>
                  <a:gd name="T0" fmla="*/ 0 w 37"/>
                  <a:gd name="T1" fmla="*/ 4 h 99"/>
                  <a:gd name="T2" fmla="*/ 28 w 37"/>
                  <a:gd name="T3" fmla="*/ 0 h 99"/>
                  <a:gd name="T4" fmla="*/ 37 w 37"/>
                  <a:gd name="T5" fmla="*/ 1 h 99"/>
                  <a:gd name="T6" fmla="*/ 37 w 37"/>
                  <a:gd name="T7" fmla="*/ 1 h 99"/>
                  <a:gd name="T8" fmla="*/ 28 w 37"/>
                  <a:gd name="T9" fmla="*/ 1 h 99"/>
                  <a:gd name="T10" fmla="*/ 0 w 37"/>
                  <a:gd name="T11" fmla="*/ 4 h 99"/>
                  <a:gd name="T12" fmla="*/ 0 w 37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9">
                    <a:moveTo>
                      <a:pt x="0" y="99"/>
                    </a:moveTo>
                    <a:lnTo>
                      <a:pt x="28" y="0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28" y="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8" name="Freeform 609"/>
              <p:cNvSpPr>
                <a:spLocks/>
              </p:cNvSpPr>
              <p:nvPr/>
            </p:nvSpPr>
            <p:spPr bwMode="auto">
              <a:xfrm>
                <a:off x="2256" y="1749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8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8" y="0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27" y="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59" name="Freeform 610"/>
              <p:cNvSpPr>
                <a:spLocks/>
              </p:cNvSpPr>
              <p:nvPr/>
            </p:nvSpPr>
            <p:spPr bwMode="auto">
              <a:xfrm>
                <a:off x="2256" y="1750"/>
                <a:ext cx="37" cy="47"/>
              </a:xfrm>
              <a:custGeom>
                <a:avLst/>
                <a:gdLst>
                  <a:gd name="T0" fmla="*/ 0 w 37"/>
                  <a:gd name="T1" fmla="*/ 3 h 94"/>
                  <a:gd name="T2" fmla="*/ 27 w 37"/>
                  <a:gd name="T3" fmla="*/ 0 h 94"/>
                  <a:gd name="T4" fmla="*/ 37 w 37"/>
                  <a:gd name="T5" fmla="*/ 1 h 94"/>
                  <a:gd name="T6" fmla="*/ 36 w 37"/>
                  <a:gd name="T7" fmla="*/ 1 h 94"/>
                  <a:gd name="T8" fmla="*/ 27 w 37"/>
                  <a:gd name="T9" fmla="*/ 1 h 94"/>
                  <a:gd name="T10" fmla="*/ 0 w 37"/>
                  <a:gd name="T11" fmla="*/ 3 h 94"/>
                  <a:gd name="T12" fmla="*/ 0 w 37"/>
                  <a:gd name="T13" fmla="*/ 3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4">
                    <a:moveTo>
                      <a:pt x="0" y="94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27" y="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0" name="Freeform 611"/>
              <p:cNvSpPr>
                <a:spLocks/>
              </p:cNvSpPr>
              <p:nvPr/>
            </p:nvSpPr>
            <p:spPr bwMode="auto">
              <a:xfrm>
                <a:off x="2256" y="1751"/>
                <a:ext cx="36" cy="46"/>
              </a:xfrm>
              <a:custGeom>
                <a:avLst/>
                <a:gdLst>
                  <a:gd name="T0" fmla="*/ 0 w 36"/>
                  <a:gd name="T1" fmla="*/ 3 h 92"/>
                  <a:gd name="T2" fmla="*/ 27 w 36"/>
                  <a:gd name="T3" fmla="*/ 0 h 92"/>
                  <a:gd name="T4" fmla="*/ 36 w 36"/>
                  <a:gd name="T5" fmla="*/ 1 h 92"/>
                  <a:gd name="T6" fmla="*/ 36 w 36"/>
                  <a:gd name="T7" fmla="*/ 1 h 92"/>
                  <a:gd name="T8" fmla="*/ 27 w 36"/>
                  <a:gd name="T9" fmla="*/ 1 h 92"/>
                  <a:gd name="T10" fmla="*/ 0 w 36"/>
                  <a:gd name="T11" fmla="*/ 3 h 92"/>
                  <a:gd name="T12" fmla="*/ 0 w 36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lnTo>
                      <a:pt x="27" y="0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27" y="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1" name="Freeform 612"/>
              <p:cNvSpPr>
                <a:spLocks/>
              </p:cNvSpPr>
              <p:nvPr/>
            </p:nvSpPr>
            <p:spPr bwMode="auto">
              <a:xfrm>
                <a:off x="2256" y="1752"/>
                <a:ext cx="36" cy="45"/>
              </a:xfrm>
              <a:custGeom>
                <a:avLst/>
                <a:gdLst>
                  <a:gd name="T0" fmla="*/ 0 w 36"/>
                  <a:gd name="T1" fmla="*/ 3 h 90"/>
                  <a:gd name="T2" fmla="*/ 27 w 36"/>
                  <a:gd name="T3" fmla="*/ 0 h 90"/>
                  <a:gd name="T4" fmla="*/ 36 w 36"/>
                  <a:gd name="T5" fmla="*/ 1 h 90"/>
                  <a:gd name="T6" fmla="*/ 36 w 36"/>
                  <a:gd name="T7" fmla="*/ 1 h 90"/>
                  <a:gd name="T8" fmla="*/ 27 w 36"/>
                  <a:gd name="T9" fmla="*/ 1 h 90"/>
                  <a:gd name="T10" fmla="*/ 0 w 36"/>
                  <a:gd name="T11" fmla="*/ 3 h 90"/>
                  <a:gd name="T12" fmla="*/ 0 w 36"/>
                  <a:gd name="T13" fmla="*/ 3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0">
                    <a:moveTo>
                      <a:pt x="0" y="90"/>
                    </a:moveTo>
                    <a:lnTo>
                      <a:pt x="27" y="0"/>
                    </a:lnTo>
                    <a:lnTo>
                      <a:pt x="36" y="3"/>
                    </a:lnTo>
                    <a:lnTo>
                      <a:pt x="36" y="7"/>
                    </a:lnTo>
                    <a:lnTo>
                      <a:pt x="27" y="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2" name="Freeform 613"/>
              <p:cNvSpPr>
                <a:spLocks/>
              </p:cNvSpPr>
              <p:nvPr/>
            </p:nvSpPr>
            <p:spPr bwMode="auto">
              <a:xfrm>
                <a:off x="2256" y="1753"/>
                <a:ext cx="36" cy="44"/>
              </a:xfrm>
              <a:custGeom>
                <a:avLst/>
                <a:gdLst>
                  <a:gd name="T0" fmla="*/ 0 w 36"/>
                  <a:gd name="T1" fmla="*/ 2 h 89"/>
                  <a:gd name="T2" fmla="*/ 27 w 36"/>
                  <a:gd name="T3" fmla="*/ 0 h 89"/>
                  <a:gd name="T4" fmla="*/ 36 w 36"/>
                  <a:gd name="T5" fmla="*/ 0 h 89"/>
                  <a:gd name="T6" fmla="*/ 34 w 36"/>
                  <a:gd name="T7" fmla="*/ 0 h 89"/>
                  <a:gd name="T8" fmla="*/ 26 w 36"/>
                  <a:gd name="T9" fmla="*/ 0 h 89"/>
                  <a:gd name="T10" fmla="*/ 2 w 36"/>
                  <a:gd name="T11" fmla="*/ 2 h 89"/>
                  <a:gd name="T12" fmla="*/ 0 w 36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9">
                    <a:moveTo>
                      <a:pt x="0" y="89"/>
                    </a:moveTo>
                    <a:lnTo>
                      <a:pt x="27" y="0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26" y="2"/>
                    </a:lnTo>
                    <a:lnTo>
                      <a:pt x="2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3" name="Freeform 614"/>
              <p:cNvSpPr>
                <a:spLocks/>
              </p:cNvSpPr>
              <p:nvPr/>
            </p:nvSpPr>
            <p:spPr bwMode="auto">
              <a:xfrm>
                <a:off x="2258" y="1754"/>
                <a:ext cx="32" cy="43"/>
              </a:xfrm>
              <a:custGeom>
                <a:avLst/>
                <a:gdLst>
                  <a:gd name="T0" fmla="*/ 0 w 32"/>
                  <a:gd name="T1" fmla="*/ 2 h 87"/>
                  <a:gd name="T2" fmla="*/ 24 w 32"/>
                  <a:gd name="T3" fmla="*/ 0 h 87"/>
                  <a:gd name="T4" fmla="*/ 32 w 32"/>
                  <a:gd name="T5" fmla="*/ 0 h 87"/>
                  <a:gd name="T6" fmla="*/ 32 w 32"/>
                  <a:gd name="T7" fmla="*/ 0 h 87"/>
                  <a:gd name="T8" fmla="*/ 24 w 32"/>
                  <a:gd name="T9" fmla="*/ 0 h 87"/>
                  <a:gd name="T10" fmla="*/ 0 w 32"/>
                  <a:gd name="T11" fmla="*/ 2 h 87"/>
                  <a:gd name="T12" fmla="*/ 0 w 32"/>
                  <a:gd name="T13" fmla="*/ 2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7">
                    <a:moveTo>
                      <a:pt x="0" y="87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4" name="Freeform 615"/>
              <p:cNvSpPr>
                <a:spLocks/>
              </p:cNvSpPr>
              <p:nvPr/>
            </p:nvSpPr>
            <p:spPr bwMode="auto">
              <a:xfrm>
                <a:off x="2258" y="1755"/>
                <a:ext cx="32" cy="42"/>
              </a:xfrm>
              <a:custGeom>
                <a:avLst/>
                <a:gdLst>
                  <a:gd name="T0" fmla="*/ 0 w 32"/>
                  <a:gd name="T1" fmla="*/ 2 h 85"/>
                  <a:gd name="T2" fmla="*/ 24 w 32"/>
                  <a:gd name="T3" fmla="*/ 0 h 85"/>
                  <a:gd name="T4" fmla="*/ 32 w 32"/>
                  <a:gd name="T5" fmla="*/ 0 h 85"/>
                  <a:gd name="T6" fmla="*/ 31 w 32"/>
                  <a:gd name="T7" fmla="*/ 0 h 85"/>
                  <a:gd name="T8" fmla="*/ 24 w 32"/>
                  <a:gd name="T9" fmla="*/ 0 h 85"/>
                  <a:gd name="T10" fmla="*/ 0 w 32"/>
                  <a:gd name="T11" fmla="*/ 2 h 85"/>
                  <a:gd name="T12" fmla="*/ 0 w 32"/>
                  <a:gd name="T13" fmla="*/ 2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5">
                    <a:moveTo>
                      <a:pt x="0" y="85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24" y="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5" name="Freeform 616"/>
              <p:cNvSpPr>
                <a:spLocks/>
              </p:cNvSpPr>
              <p:nvPr/>
            </p:nvSpPr>
            <p:spPr bwMode="auto">
              <a:xfrm>
                <a:off x="2258" y="1756"/>
                <a:ext cx="31" cy="41"/>
              </a:xfrm>
              <a:custGeom>
                <a:avLst/>
                <a:gdLst>
                  <a:gd name="T0" fmla="*/ 0 w 31"/>
                  <a:gd name="T1" fmla="*/ 3 h 81"/>
                  <a:gd name="T2" fmla="*/ 24 w 31"/>
                  <a:gd name="T3" fmla="*/ 0 h 81"/>
                  <a:gd name="T4" fmla="*/ 31 w 31"/>
                  <a:gd name="T5" fmla="*/ 1 h 81"/>
                  <a:gd name="T6" fmla="*/ 31 w 31"/>
                  <a:gd name="T7" fmla="*/ 1 h 81"/>
                  <a:gd name="T8" fmla="*/ 22 w 31"/>
                  <a:gd name="T9" fmla="*/ 1 h 81"/>
                  <a:gd name="T10" fmla="*/ 0 w 31"/>
                  <a:gd name="T11" fmla="*/ 3 h 81"/>
                  <a:gd name="T12" fmla="*/ 0 w 31"/>
                  <a:gd name="T13" fmla="*/ 3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1">
                    <a:moveTo>
                      <a:pt x="0" y="81"/>
                    </a:moveTo>
                    <a:lnTo>
                      <a:pt x="24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2" y="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6" name="Freeform 617"/>
              <p:cNvSpPr>
                <a:spLocks/>
              </p:cNvSpPr>
              <p:nvPr/>
            </p:nvSpPr>
            <p:spPr bwMode="auto">
              <a:xfrm>
                <a:off x="2258" y="1757"/>
                <a:ext cx="31" cy="40"/>
              </a:xfrm>
              <a:custGeom>
                <a:avLst/>
                <a:gdLst>
                  <a:gd name="T0" fmla="*/ 0 w 31"/>
                  <a:gd name="T1" fmla="*/ 3 h 80"/>
                  <a:gd name="T2" fmla="*/ 22 w 31"/>
                  <a:gd name="T3" fmla="*/ 0 h 80"/>
                  <a:gd name="T4" fmla="*/ 31 w 31"/>
                  <a:gd name="T5" fmla="*/ 1 h 80"/>
                  <a:gd name="T6" fmla="*/ 29 w 31"/>
                  <a:gd name="T7" fmla="*/ 1 h 80"/>
                  <a:gd name="T8" fmla="*/ 22 w 31"/>
                  <a:gd name="T9" fmla="*/ 1 h 80"/>
                  <a:gd name="T10" fmla="*/ 0 w 31"/>
                  <a:gd name="T11" fmla="*/ 3 h 80"/>
                  <a:gd name="T12" fmla="*/ 0 w 31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0" y="80"/>
                    </a:moveTo>
                    <a:lnTo>
                      <a:pt x="22" y="0"/>
                    </a:lnTo>
                    <a:lnTo>
                      <a:pt x="31" y="4"/>
                    </a:lnTo>
                    <a:lnTo>
                      <a:pt x="29" y="8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7" name="Freeform 618"/>
              <p:cNvSpPr>
                <a:spLocks/>
              </p:cNvSpPr>
              <p:nvPr/>
            </p:nvSpPr>
            <p:spPr bwMode="auto">
              <a:xfrm>
                <a:off x="2258" y="1759"/>
                <a:ext cx="29" cy="38"/>
              </a:xfrm>
              <a:custGeom>
                <a:avLst/>
                <a:gdLst>
                  <a:gd name="T0" fmla="*/ 0 w 29"/>
                  <a:gd name="T1" fmla="*/ 3 h 76"/>
                  <a:gd name="T2" fmla="*/ 22 w 29"/>
                  <a:gd name="T3" fmla="*/ 0 h 76"/>
                  <a:gd name="T4" fmla="*/ 29 w 29"/>
                  <a:gd name="T5" fmla="*/ 1 h 76"/>
                  <a:gd name="T6" fmla="*/ 29 w 29"/>
                  <a:gd name="T7" fmla="*/ 1 h 76"/>
                  <a:gd name="T8" fmla="*/ 22 w 29"/>
                  <a:gd name="T9" fmla="*/ 1 h 76"/>
                  <a:gd name="T10" fmla="*/ 0 w 29"/>
                  <a:gd name="T11" fmla="*/ 3 h 76"/>
                  <a:gd name="T12" fmla="*/ 0 w 29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0" y="76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2" y="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8" name="Freeform 619"/>
              <p:cNvSpPr>
                <a:spLocks/>
              </p:cNvSpPr>
              <p:nvPr/>
            </p:nvSpPr>
            <p:spPr bwMode="auto">
              <a:xfrm>
                <a:off x="2258" y="1760"/>
                <a:ext cx="29" cy="37"/>
              </a:xfrm>
              <a:custGeom>
                <a:avLst/>
                <a:gdLst>
                  <a:gd name="T0" fmla="*/ 0 w 29"/>
                  <a:gd name="T1" fmla="*/ 3 h 74"/>
                  <a:gd name="T2" fmla="*/ 22 w 29"/>
                  <a:gd name="T3" fmla="*/ 0 h 74"/>
                  <a:gd name="T4" fmla="*/ 29 w 29"/>
                  <a:gd name="T5" fmla="*/ 1 h 74"/>
                  <a:gd name="T6" fmla="*/ 28 w 29"/>
                  <a:gd name="T7" fmla="*/ 1 h 74"/>
                  <a:gd name="T8" fmla="*/ 21 w 29"/>
                  <a:gd name="T9" fmla="*/ 1 h 74"/>
                  <a:gd name="T10" fmla="*/ 1 w 29"/>
                  <a:gd name="T11" fmla="*/ 3 h 74"/>
                  <a:gd name="T12" fmla="*/ 0 w 29"/>
                  <a:gd name="T13" fmla="*/ 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4">
                    <a:moveTo>
                      <a:pt x="0" y="74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8" y="7"/>
                    </a:lnTo>
                    <a:lnTo>
                      <a:pt x="21" y="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69" name="Freeform 620"/>
              <p:cNvSpPr>
                <a:spLocks/>
              </p:cNvSpPr>
              <p:nvPr/>
            </p:nvSpPr>
            <p:spPr bwMode="auto">
              <a:xfrm>
                <a:off x="2259" y="1762"/>
                <a:ext cx="27" cy="35"/>
              </a:xfrm>
              <a:custGeom>
                <a:avLst/>
                <a:gdLst>
                  <a:gd name="T0" fmla="*/ 0 w 27"/>
                  <a:gd name="T1" fmla="*/ 3 h 70"/>
                  <a:gd name="T2" fmla="*/ 20 w 27"/>
                  <a:gd name="T3" fmla="*/ 0 h 70"/>
                  <a:gd name="T4" fmla="*/ 27 w 27"/>
                  <a:gd name="T5" fmla="*/ 1 h 70"/>
                  <a:gd name="T6" fmla="*/ 27 w 27"/>
                  <a:gd name="T7" fmla="*/ 1 h 70"/>
                  <a:gd name="T8" fmla="*/ 20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70"/>
                    </a:moveTo>
                    <a:lnTo>
                      <a:pt x="20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0" y="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0" name="Freeform 621"/>
              <p:cNvSpPr>
                <a:spLocks/>
              </p:cNvSpPr>
              <p:nvPr/>
            </p:nvSpPr>
            <p:spPr bwMode="auto">
              <a:xfrm>
                <a:off x="2259" y="1763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5 w 27"/>
                  <a:gd name="T7" fmla="*/ 0 h 71"/>
                  <a:gd name="T8" fmla="*/ 20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69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5" y="8"/>
                    </a:lnTo>
                    <a:lnTo>
                      <a:pt x="20" y="4"/>
                    </a:lnTo>
                    <a:lnTo>
                      <a:pt x="0" y="7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1" name="Freeform 622"/>
              <p:cNvSpPr>
                <a:spLocks/>
              </p:cNvSpPr>
              <p:nvPr/>
            </p:nvSpPr>
            <p:spPr bwMode="auto">
              <a:xfrm>
                <a:off x="2259" y="1764"/>
                <a:ext cx="25" cy="34"/>
              </a:xfrm>
              <a:custGeom>
                <a:avLst/>
                <a:gdLst>
                  <a:gd name="T0" fmla="*/ 0 w 25"/>
                  <a:gd name="T1" fmla="*/ 3 h 67"/>
                  <a:gd name="T2" fmla="*/ 20 w 25"/>
                  <a:gd name="T3" fmla="*/ 0 h 67"/>
                  <a:gd name="T4" fmla="*/ 25 w 25"/>
                  <a:gd name="T5" fmla="*/ 1 h 67"/>
                  <a:gd name="T6" fmla="*/ 24 w 25"/>
                  <a:gd name="T7" fmla="*/ 1 h 67"/>
                  <a:gd name="T8" fmla="*/ 18 w 25"/>
                  <a:gd name="T9" fmla="*/ 1 h 67"/>
                  <a:gd name="T10" fmla="*/ 0 w 25"/>
                  <a:gd name="T11" fmla="*/ 3 h 67"/>
                  <a:gd name="T12" fmla="*/ 0 w 25"/>
                  <a:gd name="T13" fmla="*/ 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7">
                    <a:moveTo>
                      <a:pt x="0" y="67"/>
                    </a:moveTo>
                    <a:lnTo>
                      <a:pt x="20" y="0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18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2" name="Freeform 623"/>
              <p:cNvSpPr>
                <a:spLocks/>
              </p:cNvSpPr>
              <p:nvPr/>
            </p:nvSpPr>
            <p:spPr bwMode="auto">
              <a:xfrm>
                <a:off x="2259" y="1766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8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1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3" name="Freeform 624"/>
              <p:cNvSpPr>
                <a:spLocks/>
              </p:cNvSpPr>
              <p:nvPr/>
            </p:nvSpPr>
            <p:spPr bwMode="auto">
              <a:xfrm>
                <a:off x="2259" y="1767"/>
                <a:ext cx="24" cy="31"/>
              </a:xfrm>
              <a:custGeom>
                <a:avLst/>
                <a:gdLst>
                  <a:gd name="T0" fmla="*/ 0 w 24"/>
                  <a:gd name="T1" fmla="*/ 2 h 62"/>
                  <a:gd name="T2" fmla="*/ 18 w 24"/>
                  <a:gd name="T3" fmla="*/ 0 h 62"/>
                  <a:gd name="T4" fmla="*/ 24 w 24"/>
                  <a:gd name="T5" fmla="*/ 1 h 62"/>
                  <a:gd name="T6" fmla="*/ 23 w 24"/>
                  <a:gd name="T7" fmla="*/ 1 h 62"/>
                  <a:gd name="T8" fmla="*/ 17 w 24"/>
                  <a:gd name="T9" fmla="*/ 1 h 62"/>
                  <a:gd name="T10" fmla="*/ 1 w 24"/>
                  <a:gd name="T11" fmla="*/ 2 h 62"/>
                  <a:gd name="T12" fmla="*/ 0 w 24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2">
                    <a:moveTo>
                      <a:pt x="0" y="62"/>
                    </a:moveTo>
                    <a:lnTo>
                      <a:pt x="18" y="0"/>
                    </a:lnTo>
                    <a:lnTo>
                      <a:pt x="24" y="4"/>
                    </a:lnTo>
                    <a:lnTo>
                      <a:pt x="23" y="8"/>
                    </a:lnTo>
                    <a:lnTo>
                      <a:pt x="17" y="4"/>
                    </a:lnTo>
                    <a:lnTo>
                      <a:pt x="1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4" name="Freeform 625"/>
              <p:cNvSpPr>
                <a:spLocks/>
              </p:cNvSpPr>
              <p:nvPr/>
            </p:nvSpPr>
            <p:spPr bwMode="auto">
              <a:xfrm>
                <a:off x="2260" y="1769"/>
                <a:ext cx="22" cy="29"/>
              </a:xfrm>
              <a:custGeom>
                <a:avLst/>
                <a:gdLst>
                  <a:gd name="T0" fmla="*/ 0 w 22"/>
                  <a:gd name="T1" fmla="*/ 2 h 58"/>
                  <a:gd name="T2" fmla="*/ 16 w 22"/>
                  <a:gd name="T3" fmla="*/ 0 h 58"/>
                  <a:gd name="T4" fmla="*/ 22 w 22"/>
                  <a:gd name="T5" fmla="*/ 1 h 58"/>
                  <a:gd name="T6" fmla="*/ 20 w 22"/>
                  <a:gd name="T7" fmla="*/ 1 h 58"/>
                  <a:gd name="T8" fmla="*/ 16 w 22"/>
                  <a:gd name="T9" fmla="*/ 1 h 58"/>
                  <a:gd name="T10" fmla="*/ 0 w 22"/>
                  <a:gd name="T11" fmla="*/ 2 h 58"/>
                  <a:gd name="T12" fmla="*/ 0 w 22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8">
                    <a:moveTo>
                      <a:pt x="0" y="58"/>
                    </a:moveTo>
                    <a:lnTo>
                      <a:pt x="16" y="0"/>
                    </a:lnTo>
                    <a:lnTo>
                      <a:pt x="22" y="4"/>
                    </a:lnTo>
                    <a:lnTo>
                      <a:pt x="20" y="7"/>
                    </a:lnTo>
                    <a:lnTo>
                      <a:pt x="16" y="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5" name="Freeform 626"/>
              <p:cNvSpPr>
                <a:spLocks/>
              </p:cNvSpPr>
              <p:nvPr/>
            </p:nvSpPr>
            <p:spPr bwMode="auto">
              <a:xfrm>
                <a:off x="2260" y="1771"/>
                <a:ext cx="20" cy="27"/>
              </a:xfrm>
              <a:custGeom>
                <a:avLst/>
                <a:gdLst>
                  <a:gd name="T0" fmla="*/ 0 w 20"/>
                  <a:gd name="T1" fmla="*/ 2 h 54"/>
                  <a:gd name="T2" fmla="*/ 16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5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4"/>
                    </a:moveTo>
                    <a:lnTo>
                      <a:pt x="16" y="0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15" y="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6" name="Freeform 627"/>
              <p:cNvSpPr>
                <a:spLocks/>
              </p:cNvSpPr>
              <p:nvPr/>
            </p:nvSpPr>
            <p:spPr bwMode="auto">
              <a:xfrm>
                <a:off x="2260" y="1773"/>
                <a:ext cx="20" cy="25"/>
              </a:xfrm>
              <a:custGeom>
                <a:avLst/>
                <a:gdLst>
                  <a:gd name="T0" fmla="*/ 0 w 20"/>
                  <a:gd name="T1" fmla="*/ 1 h 51"/>
                  <a:gd name="T2" fmla="*/ 15 w 20"/>
                  <a:gd name="T3" fmla="*/ 0 h 51"/>
                  <a:gd name="T4" fmla="*/ 20 w 20"/>
                  <a:gd name="T5" fmla="*/ 0 h 51"/>
                  <a:gd name="T6" fmla="*/ 19 w 20"/>
                  <a:gd name="T7" fmla="*/ 0 h 51"/>
                  <a:gd name="T8" fmla="*/ 15 w 20"/>
                  <a:gd name="T9" fmla="*/ 0 h 51"/>
                  <a:gd name="T10" fmla="*/ 0 w 20"/>
                  <a:gd name="T11" fmla="*/ 1 h 51"/>
                  <a:gd name="T12" fmla="*/ 0 w 20"/>
                  <a:gd name="T13" fmla="*/ 1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1">
                    <a:moveTo>
                      <a:pt x="0" y="51"/>
                    </a:moveTo>
                    <a:lnTo>
                      <a:pt x="15" y="0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5" y="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7" name="Freeform 628"/>
              <p:cNvSpPr>
                <a:spLocks/>
              </p:cNvSpPr>
              <p:nvPr/>
            </p:nvSpPr>
            <p:spPr bwMode="auto">
              <a:xfrm>
                <a:off x="2260" y="1774"/>
                <a:ext cx="19" cy="24"/>
              </a:xfrm>
              <a:custGeom>
                <a:avLst/>
                <a:gdLst>
                  <a:gd name="T0" fmla="*/ 0 w 19"/>
                  <a:gd name="T1" fmla="*/ 2 h 47"/>
                  <a:gd name="T2" fmla="*/ 15 w 19"/>
                  <a:gd name="T3" fmla="*/ 0 h 47"/>
                  <a:gd name="T4" fmla="*/ 19 w 19"/>
                  <a:gd name="T5" fmla="*/ 1 h 47"/>
                  <a:gd name="T6" fmla="*/ 17 w 19"/>
                  <a:gd name="T7" fmla="*/ 1 h 47"/>
                  <a:gd name="T8" fmla="*/ 13 w 19"/>
                  <a:gd name="T9" fmla="*/ 1 h 47"/>
                  <a:gd name="T10" fmla="*/ 2 w 19"/>
                  <a:gd name="T11" fmla="*/ 2 h 47"/>
                  <a:gd name="T12" fmla="*/ 0 w 19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7">
                    <a:moveTo>
                      <a:pt x="0" y="47"/>
                    </a:moveTo>
                    <a:lnTo>
                      <a:pt x="15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8" name="Freeform 629"/>
              <p:cNvSpPr>
                <a:spLocks/>
              </p:cNvSpPr>
              <p:nvPr/>
            </p:nvSpPr>
            <p:spPr bwMode="auto">
              <a:xfrm>
                <a:off x="2262" y="1777"/>
                <a:ext cx="15" cy="21"/>
              </a:xfrm>
              <a:custGeom>
                <a:avLst/>
                <a:gdLst>
                  <a:gd name="T0" fmla="*/ 0 w 15"/>
                  <a:gd name="T1" fmla="*/ 2 h 42"/>
                  <a:gd name="T2" fmla="*/ 11 w 15"/>
                  <a:gd name="T3" fmla="*/ 0 h 42"/>
                  <a:gd name="T4" fmla="*/ 15 w 15"/>
                  <a:gd name="T5" fmla="*/ 1 h 42"/>
                  <a:gd name="T6" fmla="*/ 14 w 15"/>
                  <a:gd name="T7" fmla="*/ 1 h 42"/>
                  <a:gd name="T8" fmla="*/ 11 w 15"/>
                  <a:gd name="T9" fmla="*/ 1 h 42"/>
                  <a:gd name="T10" fmla="*/ 0 w 15"/>
                  <a:gd name="T11" fmla="*/ 2 h 42"/>
                  <a:gd name="T12" fmla="*/ 0 w 15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2">
                    <a:moveTo>
                      <a:pt x="0" y="4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79" name="Freeform 630"/>
              <p:cNvSpPr>
                <a:spLocks/>
              </p:cNvSpPr>
              <p:nvPr/>
            </p:nvSpPr>
            <p:spPr bwMode="auto">
              <a:xfrm>
                <a:off x="2262" y="1779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1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0" name="Freeform 631"/>
              <p:cNvSpPr>
                <a:spLocks/>
              </p:cNvSpPr>
              <p:nvPr/>
            </p:nvSpPr>
            <p:spPr bwMode="auto">
              <a:xfrm>
                <a:off x="2262" y="1781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3 w 14"/>
                  <a:gd name="T7" fmla="*/ 1 h 36"/>
                  <a:gd name="T8" fmla="*/ 10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1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1" name="Freeform 632"/>
              <p:cNvSpPr>
                <a:spLocks/>
              </p:cNvSpPr>
              <p:nvPr/>
            </p:nvSpPr>
            <p:spPr bwMode="auto">
              <a:xfrm>
                <a:off x="2262" y="1783"/>
                <a:ext cx="13" cy="16"/>
              </a:xfrm>
              <a:custGeom>
                <a:avLst/>
                <a:gdLst>
                  <a:gd name="T0" fmla="*/ 0 w 13"/>
                  <a:gd name="T1" fmla="*/ 1 h 31"/>
                  <a:gd name="T2" fmla="*/ 10 w 13"/>
                  <a:gd name="T3" fmla="*/ 0 h 31"/>
                  <a:gd name="T4" fmla="*/ 13 w 13"/>
                  <a:gd name="T5" fmla="*/ 1 h 31"/>
                  <a:gd name="T6" fmla="*/ 11 w 13"/>
                  <a:gd name="T7" fmla="*/ 1 h 31"/>
                  <a:gd name="T8" fmla="*/ 8 w 13"/>
                  <a:gd name="T9" fmla="*/ 1 h 31"/>
                  <a:gd name="T10" fmla="*/ 1 w 13"/>
                  <a:gd name="T11" fmla="*/ 1 h 31"/>
                  <a:gd name="T12" fmla="*/ 0 w 13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2" name="Freeform 633"/>
              <p:cNvSpPr>
                <a:spLocks/>
              </p:cNvSpPr>
              <p:nvPr/>
            </p:nvSpPr>
            <p:spPr bwMode="auto">
              <a:xfrm>
                <a:off x="2263" y="1786"/>
                <a:ext cx="10" cy="13"/>
              </a:xfrm>
              <a:custGeom>
                <a:avLst/>
                <a:gdLst>
                  <a:gd name="T0" fmla="*/ 0 w 10"/>
                  <a:gd name="T1" fmla="*/ 1 h 26"/>
                  <a:gd name="T2" fmla="*/ 7 w 10"/>
                  <a:gd name="T3" fmla="*/ 0 h 26"/>
                  <a:gd name="T4" fmla="*/ 10 w 10"/>
                  <a:gd name="T5" fmla="*/ 0 h 26"/>
                  <a:gd name="T6" fmla="*/ 9 w 10"/>
                  <a:gd name="T7" fmla="*/ 1 h 26"/>
                  <a:gd name="T8" fmla="*/ 6 w 10"/>
                  <a:gd name="T9" fmla="*/ 1 h 26"/>
                  <a:gd name="T10" fmla="*/ 0 w 10"/>
                  <a:gd name="T11" fmla="*/ 1 h 26"/>
                  <a:gd name="T12" fmla="*/ 0 w 1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3" name="Freeform 634"/>
              <p:cNvSpPr>
                <a:spLocks/>
              </p:cNvSpPr>
              <p:nvPr/>
            </p:nvSpPr>
            <p:spPr bwMode="auto">
              <a:xfrm>
                <a:off x="2263" y="1789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6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4" name="Freeform 635"/>
              <p:cNvSpPr>
                <a:spLocks/>
              </p:cNvSpPr>
              <p:nvPr/>
            </p:nvSpPr>
            <p:spPr bwMode="auto">
              <a:xfrm>
                <a:off x="2263" y="1792"/>
                <a:ext cx="7" cy="7"/>
              </a:xfrm>
              <a:custGeom>
                <a:avLst/>
                <a:gdLst>
                  <a:gd name="T0" fmla="*/ 0 w 7"/>
                  <a:gd name="T1" fmla="*/ 0 h 15"/>
                  <a:gd name="T2" fmla="*/ 6 w 7"/>
                  <a:gd name="T3" fmla="*/ 0 h 15"/>
                  <a:gd name="T4" fmla="*/ 7 w 7"/>
                  <a:gd name="T5" fmla="*/ 0 h 15"/>
                  <a:gd name="T6" fmla="*/ 5 w 7"/>
                  <a:gd name="T7" fmla="*/ 0 h 15"/>
                  <a:gd name="T8" fmla="*/ 5 w 7"/>
                  <a:gd name="T9" fmla="*/ 0 h 15"/>
                  <a:gd name="T10" fmla="*/ 2 w 7"/>
                  <a:gd name="T11" fmla="*/ 0 h 15"/>
                  <a:gd name="T12" fmla="*/ 0 w 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5" y="6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5" name="Freeform 636"/>
              <p:cNvSpPr>
                <a:spLocks/>
              </p:cNvSpPr>
              <p:nvPr/>
            </p:nvSpPr>
            <p:spPr bwMode="auto">
              <a:xfrm>
                <a:off x="2265" y="1794"/>
                <a:ext cx="3" cy="5"/>
              </a:xfrm>
              <a:custGeom>
                <a:avLst/>
                <a:gdLst>
                  <a:gd name="T0" fmla="*/ 0 w 3"/>
                  <a:gd name="T1" fmla="*/ 1 h 9"/>
                  <a:gd name="T2" fmla="*/ 3 w 3"/>
                  <a:gd name="T3" fmla="*/ 0 h 9"/>
                  <a:gd name="T4" fmla="*/ 3 w 3"/>
                  <a:gd name="T5" fmla="*/ 0 h 9"/>
                  <a:gd name="T6" fmla="*/ 1 w 3"/>
                  <a:gd name="T7" fmla="*/ 1 h 9"/>
                  <a:gd name="T8" fmla="*/ 1 w 3"/>
                  <a:gd name="T9" fmla="*/ 1 h 9"/>
                  <a:gd name="T10" fmla="*/ 0 w 3"/>
                  <a:gd name="T11" fmla="*/ 1 h 9"/>
                  <a:gd name="T12" fmla="*/ 0 w 3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6" name="Freeform 637"/>
              <p:cNvSpPr>
                <a:spLocks/>
              </p:cNvSpPr>
              <p:nvPr/>
            </p:nvSpPr>
            <p:spPr bwMode="auto">
              <a:xfrm>
                <a:off x="2265" y="1797"/>
                <a:ext cx="1" cy="3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0 h 6"/>
                  <a:gd name="T6" fmla="*/ 1 w 1"/>
                  <a:gd name="T7" fmla="*/ 1 h 6"/>
                  <a:gd name="T8" fmla="*/ 1 w 1"/>
                  <a:gd name="T9" fmla="*/ 1 h 6"/>
                  <a:gd name="T10" fmla="*/ 1 w 1"/>
                  <a:gd name="T11" fmla="*/ 1 h 6"/>
                  <a:gd name="T12" fmla="*/ 0 w 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6">
                    <a:moveTo>
                      <a:pt x="0" y="4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7" name="Freeform 638"/>
              <p:cNvSpPr>
                <a:spLocks/>
              </p:cNvSpPr>
              <p:nvPr/>
            </p:nvSpPr>
            <p:spPr bwMode="auto">
              <a:xfrm>
                <a:off x="2263" y="1745"/>
                <a:ext cx="26" cy="55"/>
              </a:xfrm>
              <a:custGeom>
                <a:avLst/>
                <a:gdLst>
                  <a:gd name="T0" fmla="*/ 3 w 26"/>
                  <a:gd name="T1" fmla="*/ 4 h 109"/>
                  <a:gd name="T2" fmla="*/ 0 w 26"/>
                  <a:gd name="T3" fmla="*/ 3 h 109"/>
                  <a:gd name="T4" fmla="*/ 23 w 26"/>
                  <a:gd name="T5" fmla="*/ 0 h 109"/>
                  <a:gd name="T6" fmla="*/ 26 w 26"/>
                  <a:gd name="T7" fmla="*/ 1 h 109"/>
                  <a:gd name="T8" fmla="*/ 3 w 26"/>
                  <a:gd name="T9" fmla="*/ 4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26" y="29"/>
                    </a:lnTo>
                    <a:lnTo>
                      <a:pt x="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8" name="Freeform 639"/>
              <p:cNvSpPr>
                <a:spLocks/>
              </p:cNvSpPr>
              <p:nvPr/>
            </p:nvSpPr>
            <p:spPr bwMode="auto">
              <a:xfrm>
                <a:off x="2256" y="1745"/>
                <a:ext cx="40" cy="52"/>
              </a:xfrm>
              <a:custGeom>
                <a:avLst/>
                <a:gdLst>
                  <a:gd name="T0" fmla="*/ 0 w 40"/>
                  <a:gd name="T1" fmla="*/ 4 h 103"/>
                  <a:gd name="T2" fmla="*/ 30 w 40"/>
                  <a:gd name="T3" fmla="*/ 0 h 103"/>
                  <a:gd name="T4" fmla="*/ 40 w 40"/>
                  <a:gd name="T5" fmla="*/ 1 h 103"/>
                  <a:gd name="T6" fmla="*/ 38 w 40"/>
                  <a:gd name="T7" fmla="*/ 1 h 103"/>
                  <a:gd name="T8" fmla="*/ 28 w 40"/>
                  <a:gd name="T9" fmla="*/ 0 h 103"/>
                  <a:gd name="T10" fmla="*/ 0 w 40"/>
                  <a:gd name="T11" fmla="*/ 4 h 103"/>
                  <a:gd name="T12" fmla="*/ 0 w 40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3">
                    <a:moveTo>
                      <a:pt x="0" y="103"/>
                    </a:moveTo>
                    <a:lnTo>
                      <a:pt x="30" y="0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28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89" name="Freeform 640"/>
              <p:cNvSpPr>
                <a:spLocks/>
              </p:cNvSpPr>
              <p:nvPr/>
            </p:nvSpPr>
            <p:spPr bwMode="auto">
              <a:xfrm>
                <a:off x="2256" y="1745"/>
                <a:ext cx="38" cy="52"/>
              </a:xfrm>
              <a:custGeom>
                <a:avLst/>
                <a:gdLst>
                  <a:gd name="T0" fmla="*/ 0 w 38"/>
                  <a:gd name="T1" fmla="*/ 4 h 103"/>
                  <a:gd name="T2" fmla="*/ 28 w 38"/>
                  <a:gd name="T3" fmla="*/ 0 h 103"/>
                  <a:gd name="T4" fmla="*/ 38 w 38"/>
                  <a:gd name="T5" fmla="*/ 1 h 103"/>
                  <a:gd name="T6" fmla="*/ 38 w 38"/>
                  <a:gd name="T7" fmla="*/ 1 h 103"/>
                  <a:gd name="T8" fmla="*/ 28 w 38"/>
                  <a:gd name="T9" fmla="*/ 1 h 103"/>
                  <a:gd name="T10" fmla="*/ 0 w 38"/>
                  <a:gd name="T11" fmla="*/ 4 h 103"/>
                  <a:gd name="T12" fmla="*/ 0 w 38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3">
                    <a:moveTo>
                      <a:pt x="0" y="103"/>
                    </a:moveTo>
                    <a:lnTo>
                      <a:pt x="28" y="0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28" y="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0" name="Freeform 641"/>
              <p:cNvSpPr>
                <a:spLocks/>
              </p:cNvSpPr>
              <p:nvPr/>
            </p:nvSpPr>
            <p:spPr bwMode="auto">
              <a:xfrm>
                <a:off x="2256" y="1746"/>
                <a:ext cx="38" cy="51"/>
              </a:xfrm>
              <a:custGeom>
                <a:avLst/>
                <a:gdLst>
                  <a:gd name="T0" fmla="*/ 0 w 38"/>
                  <a:gd name="T1" fmla="*/ 4 h 101"/>
                  <a:gd name="T2" fmla="*/ 28 w 38"/>
                  <a:gd name="T3" fmla="*/ 0 h 101"/>
                  <a:gd name="T4" fmla="*/ 38 w 38"/>
                  <a:gd name="T5" fmla="*/ 1 h 101"/>
                  <a:gd name="T6" fmla="*/ 37 w 38"/>
                  <a:gd name="T7" fmla="*/ 1 h 101"/>
                  <a:gd name="T8" fmla="*/ 28 w 38"/>
                  <a:gd name="T9" fmla="*/ 1 h 101"/>
                  <a:gd name="T10" fmla="*/ 0 w 38"/>
                  <a:gd name="T11" fmla="*/ 4 h 101"/>
                  <a:gd name="T12" fmla="*/ 0 w 38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1">
                    <a:moveTo>
                      <a:pt x="0" y="101"/>
                    </a:moveTo>
                    <a:lnTo>
                      <a:pt x="28" y="0"/>
                    </a:lnTo>
                    <a:lnTo>
                      <a:pt x="38" y="5"/>
                    </a:lnTo>
                    <a:lnTo>
                      <a:pt x="37" y="7"/>
                    </a:lnTo>
                    <a:lnTo>
                      <a:pt x="28" y="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1" name="Freeform 642"/>
              <p:cNvSpPr>
                <a:spLocks/>
              </p:cNvSpPr>
              <p:nvPr/>
            </p:nvSpPr>
            <p:spPr bwMode="auto">
              <a:xfrm>
                <a:off x="2256" y="1747"/>
                <a:ext cx="37" cy="50"/>
              </a:xfrm>
              <a:custGeom>
                <a:avLst/>
                <a:gdLst>
                  <a:gd name="T0" fmla="*/ 0 w 37"/>
                  <a:gd name="T1" fmla="*/ 4 h 99"/>
                  <a:gd name="T2" fmla="*/ 28 w 37"/>
                  <a:gd name="T3" fmla="*/ 0 h 99"/>
                  <a:gd name="T4" fmla="*/ 37 w 37"/>
                  <a:gd name="T5" fmla="*/ 1 h 99"/>
                  <a:gd name="T6" fmla="*/ 37 w 37"/>
                  <a:gd name="T7" fmla="*/ 1 h 99"/>
                  <a:gd name="T8" fmla="*/ 28 w 37"/>
                  <a:gd name="T9" fmla="*/ 1 h 99"/>
                  <a:gd name="T10" fmla="*/ 0 w 37"/>
                  <a:gd name="T11" fmla="*/ 4 h 99"/>
                  <a:gd name="T12" fmla="*/ 0 w 37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9">
                    <a:moveTo>
                      <a:pt x="0" y="99"/>
                    </a:moveTo>
                    <a:lnTo>
                      <a:pt x="28" y="0"/>
                    </a:lnTo>
                    <a:lnTo>
                      <a:pt x="37" y="5"/>
                    </a:lnTo>
                    <a:lnTo>
                      <a:pt x="37" y="7"/>
                    </a:lnTo>
                    <a:lnTo>
                      <a:pt x="28" y="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2" name="Freeform 643"/>
              <p:cNvSpPr>
                <a:spLocks/>
              </p:cNvSpPr>
              <p:nvPr/>
            </p:nvSpPr>
            <p:spPr bwMode="auto">
              <a:xfrm>
                <a:off x="2256" y="1749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8 w 37"/>
                  <a:gd name="T3" fmla="*/ 0 h 96"/>
                  <a:gd name="T4" fmla="*/ 37 w 37"/>
                  <a:gd name="T5" fmla="*/ 1 h 96"/>
                  <a:gd name="T6" fmla="*/ 37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8" y="0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27" y="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3" name="Freeform 644"/>
              <p:cNvSpPr>
                <a:spLocks/>
              </p:cNvSpPr>
              <p:nvPr/>
            </p:nvSpPr>
            <p:spPr bwMode="auto">
              <a:xfrm>
                <a:off x="2256" y="1750"/>
                <a:ext cx="37" cy="47"/>
              </a:xfrm>
              <a:custGeom>
                <a:avLst/>
                <a:gdLst>
                  <a:gd name="T0" fmla="*/ 0 w 37"/>
                  <a:gd name="T1" fmla="*/ 3 h 94"/>
                  <a:gd name="T2" fmla="*/ 27 w 37"/>
                  <a:gd name="T3" fmla="*/ 0 h 94"/>
                  <a:gd name="T4" fmla="*/ 37 w 37"/>
                  <a:gd name="T5" fmla="*/ 1 h 94"/>
                  <a:gd name="T6" fmla="*/ 36 w 37"/>
                  <a:gd name="T7" fmla="*/ 1 h 94"/>
                  <a:gd name="T8" fmla="*/ 27 w 37"/>
                  <a:gd name="T9" fmla="*/ 1 h 94"/>
                  <a:gd name="T10" fmla="*/ 0 w 37"/>
                  <a:gd name="T11" fmla="*/ 3 h 94"/>
                  <a:gd name="T12" fmla="*/ 0 w 37"/>
                  <a:gd name="T13" fmla="*/ 3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4">
                    <a:moveTo>
                      <a:pt x="0" y="94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27" y="2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4" name="Freeform 645"/>
              <p:cNvSpPr>
                <a:spLocks/>
              </p:cNvSpPr>
              <p:nvPr/>
            </p:nvSpPr>
            <p:spPr bwMode="auto">
              <a:xfrm>
                <a:off x="2256" y="1751"/>
                <a:ext cx="36" cy="46"/>
              </a:xfrm>
              <a:custGeom>
                <a:avLst/>
                <a:gdLst>
                  <a:gd name="T0" fmla="*/ 0 w 36"/>
                  <a:gd name="T1" fmla="*/ 3 h 92"/>
                  <a:gd name="T2" fmla="*/ 27 w 36"/>
                  <a:gd name="T3" fmla="*/ 0 h 92"/>
                  <a:gd name="T4" fmla="*/ 36 w 36"/>
                  <a:gd name="T5" fmla="*/ 1 h 92"/>
                  <a:gd name="T6" fmla="*/ 36 w 36"/>
                  <a:gd name="T7" fmla="*/ 1 h 92"/>
                  <a:gd name="T8" fmla="*/ 27 w 36"/>
                  <a:gd name="T9" fmla="*/ 1 h 92"/>
                  <a:gd name="T10" fmla="*/ 0 w 36"/>
                  <a:gd name="T11" fmla="*/ 3 h 92"/>
                  <a:gd name="T12" fmla="*/ 0 w 36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2">
                    <a:moveTo>
                      <a:pt x="0" y="92"/>
                    </a:moveTo>
                    <a:lnTo>
                      <a:pt x="27" y="0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27" y="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5" name="Freeform 646"/>
              <p:cNvSpPr>
                <a:spLocks/>
              </p:cNvSpPr>
              <p:nvPr/>
            </p:nvSpPr>
            <p:spPr bwMode="auto">
              <a:xfrm>
                <a:off x="2256" y="1752"/>
                <a:ext cx="36" cy="45"/>
              </a:xfrm>
              <a:custGeom>
                <a:avLst/>
                <a:gdLst>
                  <a:gd name="T0" fmla="*/ 0 w 36"/>
                  <a:gd name="T1" fmla="*/ 3 h 90"/>
                  <a:gd name="T2" fmla="*/ 27 w 36"/>
                  <a:gd name="T3" fmla="*/ 0 h 90"/>
                  <a:gd name="T4" fmla="*/ 36 w 36"/>
                  <a:gd name="T5" fmla="*/ 1 h 90"/>
                  <a:gd name="T6" fmla="*/ 36 w 36"/>
                  <a:gd name="T7" fmla="*/ 1 h 90"/>
                  <a:gd name="T8" fmla="*/ 27 w 36"/>
                  <a:gd name="T9" fmla="*/ 1 h 90"/>
                  <a:gd name="T10" fmla="*/ 0 w 36"/>
                  <a:gd name="T11" fmla="*/ 3 h 90"/>
                  <a:gd name="T12" fmla="*/ 0 w 36"/>
                  <a:gd name="T13" fmla="*/ 3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90">
                    <a:moveTo>
                      <a:pt x="0" y="90"/>
                    </a:moveTo>
                    <a:lnTo>
                      <a:pt x="27" y="0"/>
                    </a:lnTo>
                    <a:lnTo>
                      <a:pt x="36" y="3"/>
                    </a:lnTo>
                    <a:lnTo>
                      <a:pt x="36" y="7"/>
                    </a:lnTo>
                    <a:lnTo>
                      <a:pt x="27" y="1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6" name="Freeform 647"/>
              <p:cNvSpPr>
                <a:spLocks/>
              </p:cNvSpPr>
              <p:nvPr/>
            </p:nvSpPr>
            <p:spPr bwMode="auto">
              <a:xfrm>
                <a:off x="2256" y="1753"/>
                <a:ext cx="36" cy="44"/>
              </a:xfrm>
              <a:custGeom>
                <a:avLst/>
                <a:gdLst>
                  <a:gd name="T0" fmla="*/ 0 w 36"/>
                  <a:gd name="T1" fmla="*/ 2 h 89"/>
                  <a:gd name="T2" fmla="*/ 27 w 36"/>
                  <a:gd name="T3" fmla="*/ 0 h 89"/>
                  <a:gd name="T4" fmla="*/ 36 w 36"/>
                  <a:gd name="T5" fmla="*/ 0 h 89"/>
                  <a:gd name="T6" fmla="*/ 34 w 36"/>
                  <a:gd name="T7" fmla="*/ 0 h 89"/>
                  <a:gd name="T8" fmla="*/ 26 w 36"/>
                  <a:gd name="T9" fmla="*/ 0 h 89"/>
                  <a:gd name="T10" fmla="*/ 2 w 36"/>
                  <a:gd name="T11" fmla="*/ 2 h 89"/>
                  <a:gd name="T12" fmla="*/ 0 w 36"/>
                  <a:gd name="T13" fmla="*/ 2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9">
                    <a:moveTo>
                      <a:pt x="0" y="89"/>
                    </a:moveTo>
                    <a:lnTo>
                      <a:pt x="27" y="0"/>
                    </a:lnTo>
                    <a:lnTo>
                      <a:pt x="36" y="6"/>
                    </a:lnTo>
                    <a:lnTo>
                      <a:pt x="34" y="8"/>
                    </a:lnTo>
                    <a:lnTo>
                      <a:pt x="26" y="2"/>
                    </a:lnTo>
                    <a:lnTo>
                      <a:pt x="2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7" name="Freeform 648"/>
              <p:cNvSpPr>
                <a:spLocks/>
              </p:cNvSpPr>
              <p:nvPr/>
            </p:nvSpPr>
            <p:spPr bwMode="auto">
              <a:xfrm>
                <a:off x="2258" y="1754"/>
                <a:ext cx="32" cy="43"/>
              </a:xfrm>
              <a:custGeom>
                <a:avLst/>
                <a:gdLst>
                  <a:gd name="T0" fmla="*/ 0 w 32"/>
                  <a:gd name="T1" fmla="*/ 2 h 87"/>
                  <a:gd name="T2" fmla="*/ 24 w 32"/>
                  <a:gd name="T3" fmla="*/ 0 h 87"/>
                  <a:gd name="T4" fmla="*/ 32 w 32"/>
                  <a:gd name="T5" fmla="*/ 0 h 87"/>
                  <a:gd name="T6" fmla="*/ 32 w 32"/>
                  <a:gd name="T7" fmla="*/ 0 h 87"/>
                  <a:gd name="T8" fmla="*/ 24 w 32"/>
                  <a:gd name="T9" fmla="*/ 0 h 87"/>
                  <a:gd name="T10" fmla="*/ 0 w 32"/>
                  <a:gd name="T11" fmla="*/ 2 h 87"/>
                  <a:gd name="T12" fmla="*/ 0 w 32"/>
                  <a:gd name="T13" fmla="*/ 2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7">
                    <a:moveTo>
                      <a:pt x="0" y="87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24" y="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8" name="Freeform 649"/>
              <p:cNvSpPr>
                <a:spLocks/>
              </p:cNvSpPr>
              <p:nvPr/>
            </p:nvSpPr>
            <p:spPr bwMode="auto">
              <a:xfrm>
                <a:off x="2258" y="1755"/>
                <a:ext cx="32" cy="42"/>
              </a:xfrm>
              <a:custGeom>
                <a:avLst/>
                <a:gdLst>
                  <a:gd name="T0" fmla="*/ 0 w 32"/>
                  <a:gd name="T1" fmla="*/ 2 h 85"/>
                  <a:gd name="T2" fmla="*/ 24 w 32"/>
                  <a:gd name="T3" fmla="*/ 0 h 85"/>
                  <a:gd name="T4" fmla="*/ 32 w 32"/>
                  <a:gd name="T5" fmla="*/ 0 h 85"/>
                  <a:gd name="T6" fmla="*/ 31 w 32"/>
                  <a:gd name="T7" fmla="*/ 0 h 85"/>
                  <a:gd name="T8" fmla="*/ 24 w 32"/>
                  <a:gd name="T9" fmla="*/ 0 h 85"/>
                  <a:gd name="T10" fmla="*/ 0 w 32"/>
                  <a:gd name="T11" fmla="*/ 2 h 85"/>
                  <a:gd name="T12" fmla="*/ 0 w 32"/>
                  <a:gd name="T13" fmla="*/ 2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85">
                    <a:moveTo>
                      <a:pt x="0" y="85"/>
                    </a:moveTo>
                    <a:lnTo>
                      <a:pt x="24" y="0"/>
                    </a:lnTo>
                    <a:lnTo>
                      <a:pt x="32" y="5"/>
                    </a:lnTo>
                    <a:lnTo>
                      <a:pt x="31" y="7"/>
                    </a:lnTo>
                    <a:lnTo>
                      <a:pt x="24" y="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999" name="Freeform 650"/>
              <p:cNvSpPr>
                <a:spLocks/>
              </p:cNvSpPr>
              <p:nvPr/>
            </p:nvSpPr>
            <p:spPr bwMode="auto">
              <a:xfrm>
                <a:off x="2258" y="1756"/>
                <a:ext cx="31" cy="41"/>
              </a:xfrm>
              <a:custGeom>
                <a:avLst/>
                <a:gdLst>
                  <a:gd name="T0" fmla="*/ 0 w 31"/>
                  <a:gd name="T1" fmla="*/ 3 h 81"/>
                  <a:gd name="T2" fmla="*/ 24 w 31"/>
                  <a:gd name="T3" fmla="*/ 0 h 81"/>
                  <a:gd name="T4" fmla="*/ 31 w 31"/>
                  <a:gd name="T5" fmla="*/ 1 h 81"/>
                  <a:gd name="T6" fmla="*/ 31 w 31"/>
                  <a:gd name="T7" fmla="*/ 1 h 81"/>
                  <a:gd name="T8" fmla="*/ 22 w 31"/>
                  <a:gd name="T9" fmla="*/ 1 h 81"/>
                  <a:gd name="T10" fmla="*/ 0 w 31"/>
                  <a:gd name="T11" fmla="*/ 3 h 81"/>
                  <a:gd name="T12" fmla="*/ 0 w 31"/>
                  <a:gd name="T13" fmla="*/ 3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1">
                    <a:moveTo>
                      <a:pt x="0" y="81"/>
                    </a:moveTo>
                    <a:lnTo>
                      <a:pt x="24" y="0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22" y="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0" name="Freeform 651"/>
              <p:cNvSpPr>
                <a:spLocks/>
              </p:cNvSpPr>
              <p:nvPr/>
            </p:nvSpPr>
            <p:spPr bwMode="auto">
              <a:xfrm>
                <a:off x="2258" y="1757"/>
                <a:ext cx="31" cy="40"/>
              </a:xfrm>
              <a:custGeom>
                <a:avLst/>
                <a:gdLst>
                  <a:gd name="T0" fmla="*/ 0 w 31"/>
                  <a:gd name="T1" fmla="*/ 3 h 80"/>
                  <a:gd name="T2" fmla="*/ 22 w 31"/>
                  <a:gd name="T3" fmla="*/ 0 h 80"/>
                  <a:gd name="T4" fmla="*/ 31 w 31"/>
                  <a:gd name="T5" fmla="*/ 1 h 80"/>
                  <a:gd name="T6" fmla="*/ 29 w 31"/>
                  <a:gd name="T7" fmla="*/ 1 h 80"/>
                  <a:gd name="T8" fmla="*/ 22 w 31"/>
                  <a:gd name="T9" fmla="*/ 1 h 80"/>
                  <a:gd name="T10" fmla="*/ 0 w 31"/>
                  <a:gd name="T11" fmla="*/ 3 h 80"/>
                  <a:gd name="T12" fmla="*/ 0 w 31"/>
                  <a:gd name="T13" fmla="*/ 3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0" y="80"/>
                    </a:moveTo>
                    <a:lnTo>
                      <a:pt x="22" y="0"/>
                    </a:lnTo>
                    <a:lnTo>
                      <a:pt x="31" y="4"/>
                    </a:lnTo>
                    <a:lnTo>
                      <a:pt x="29" y="8"/>
                    </a:lnTo>
                    <a:lnTo>
                      <a:pt x="22" y="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1" name="Freeform 652"/>
              <p:cNvSpPr>
                <a:spLocks/>
              </p:cNvSpPr>
              <p:nvPr/>
            </p:nvSpPr>
            <p:spPr bwMode="auto">
              <a:xfrm>
                <a:off x="2258" y="1759"/>
                <a:ext cx="29" cy="38"/>
              </a:xfrm>
              <a:custGeom>
                <a:avLst/>
                <a:gdLst>
                  <a:gd name="T0" fmla="*/ 0 w 29"/>
                  <a:gd name="T1" fmla="*/ 3 h 76"/>
                  <a:gd name="T2" fmla="*/ 22 w 29"/>
                  <a:gd name="T3" fmla="*/ 0 h 76"/>
                  <a:gd name="T4" fmla="*/ 29 w 29"/>
                  <a:gd name="T5" fmla="*/ 1 h 76"/>
                  <a:gd name="T6" fmla="*/ 29 w 29"/>
                  <a:gd name="T7" fmla="*/ 1 h 76"/>
                  <a:gd name="T8" fmla="*/ 22 w 29"/>
                  <a:gd name="T9" fmla="*/ 1 h 76"/>
                  <a:gd name="T10" fmla="*/ 0 w 29"/>
                  <a:gd name="T11" fmla="*/ 3 h 76"/>
                  <a:gd name="T12" fmla="*/ 0 w 29"/>
                  <a:gd name="T13" fmla="*/ 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0" y="76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2" y="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2" name="Freeform 653"/>
              <p:cNvSpPr>
                <a:spLocks/>
              </p:cNvSpPr>
              <p:nvPr/>
            </p:nvSpPr>
            <p:spPr bwMode="auto">
              <a:xfrm>
                <a:off x="2258" y="1760"/>
                <a:ext cx="29" cy="37"/>
              </a:xfrm>
              <a:custGeom>
                <a:avLst/>
                <a:gdLst>
                  <a:gd name="T0" fmla="*/ 0 w 29"/>
                  <a:gd name="T1" fmla="*/ 3 h 74"/>
                  <a:gd name="T2" fmla="*/ 22 w 29"/>
                  <a:gd name="T3" fmla="*/ 0 h 74"/>
                  <a:gd name="T4" fmla="*/ 29 w 29"/>
                  <a:gd name="T5" fmla="*/ 1 h 74"/>
                  <a:gd name="T6" fmla="*/ 28 w 29"/>
                  <a:gd name="T7" fmla="*/ 1 h 74"/>
                  <a:gd name="T8" fmla="*/ 21 w 29"/>
                  <a:gd name="T9" fmla="*/ 1 h 74"/>
                  <a:gd name="T10" fmla="*/ 1 w 29"/>
                  <a:gd name="T11" fmla="*/ 3 h 74"/>
                  <a:gd name="T12" fmla="*/ 0 w 29"/>
                  <a:gd name="T13" fmla="*/ 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4">
                    <a:moveTo>
                      <a:pt x="0" y="74"/>
                    </a:moveTo>
                    <a:lnTo>
                      <a:pt x="22" y="0"/>
                    </a:lnTo>
                    <a:lnTo>
                      <a:pt x="29" y="4"/>
                    </a:lnTo>
                    <a:lnTo>
                      <a:pt x="28" y="7"/>
                    </a:lnTo>
                    <a:lnTo>
                      <a:pt x="21" y="4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3" name="Freeform 654"/>
              <p:cNvSpPr>
                <a:spLocks/>
              </p:cNvSpPr>
              <p:nvPr/>
            </p:nvSpPr>
            <p:spPr bwMode="auto">
              <a:xfrm>
                <a:off x="2259" y="1762"/>
                <a:ext cx="27" cy="35"/>
              </a:xfrm>
              <a:custGeom>
                <a:avLst/>
                <a:gdLst>
                  <a:gd name="T0" fmla="*/ 0 w 27"/>
                  <a:gd name="T1" fmla="*/ 3 h 70"/>
                  <a:gd name="T2" fmla="*/ 20 w 27"/>
                  <a:gd name="T3" fmla="*/ 0 h 70"/>
                  <a:gd name="T4" fmla="*/ 27 w 27"/>
                  <a:gd name="T5" fmla="*/ 1 h 70"/>
                  <a:gd name="T6" fmla="*/ 27 w 27"/>
                  <a:gd name="T7" fmla="*/ 1 h 70"/>
                  <a:gd name="T8" fmla="*/ 20 w 27"/>
                  <a:gd name="T9" fmla="*/ 1 h 70"/>
                  <a:gd name="T10" fmla="*/ 0 w 27"/>
                  <a:gd name="T11" fmla="*/ 3 h 70"/>
                  <a:gd name="T12" fmla="*/ 0 w 27"/>
                  <a:gd name="T13" fmla="*/ 3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0">
                    <a:moveTo>
                      <a:pt x="0" y="70"/>
                    </a:moveTo>
                    <a:lnTo>
                      <a:pt x="20" y="0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0" y="1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4" name="Freeform 655"/>
              <p:cNvSpPr>
                <a:spLocks/>
              </p:cNvSpPr>
              <p:nvPr/>
            </p:nvSpPr>
            <p:spPr bwMode="auto">
              <a:xfrm>
                <a:off x="2259" y="1763"/>
                <a:ext cx="27" cy="35"/>
              </a:xfrm>
              <a:custGeom>
                <a:avLst/>
                <a:gdLst>
                  <a:gd name="T0" fmla="*/ 0 w 27"/>
                  <a:gd name="T1" fmla="*/ 2 h 71"/>
                  <a:gd name="T2" fmla="*/ 20 w 27"/>
                  <a:gd name="T3" fmla="*/ 0 h 71"/>
                  <a:gd name="T4" fmla="*/ 27 w 27"/>
                  <a:gd name="T5" fmla="*/ 0 h 71"/>
                  <a:gd name="T6" fmla="*/ 25 w 27"/>
                  <a:gd name="T7" fmla="*/ 0 h 71"/>
                  <a:gd name="T8" fmla="*/ 20 w 27"/>
                  <a:gd name="T9" fmla="*/ 0 h 71"/>
                  <a:gd name="T10" fmla="*/ 0 w 27"/>
                  <a:gd name="T11" fmla="*/ 2 h 71"/>
                  <a:gd name="T12" fmla="*/ 0 w 27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71">
                    <a:moveTo>
                      <a:pt x="0" y="69"/>
                    </a:moveTo>
                    <a:lnTo>
                      <a:pt x="20" y="0"/>
                    </a:lnTo>
                    <a:lnTo>
                      <a:pt x="27" y="4"/>
                    </a:lnTo>
                    <a:lnTo>
                      <a:pt x="25" y="8"/>
                    </a:lnTo>
                    <a:lnTo>
                      <a:pt x="20" y="4"/>
                    </a:lnTo>
                    <a:lnTo>
                      <a:pt x="0" y="7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5" name="Freeform 656"/>
              <p:cNvSpPr>
                <a:spLocks/>
              </p:cNvSpPr>
              <p:nvPr/>
            </p:nvSpPr>
            <p:spPr bwMode="auto">
              <a:xfrm>
                <a:off x="2259" y="1764"/>
                <a:ext cx="25" cy="34"/>
              </a:xfrm>
              <a:custGeom>
                <a:avLst/>
                <a:gdLst>
                  <a:gd name="T0" fmla="*/ 0 w 25"/>
                  <a:gd name="T1" fmla="*/ 3 h 67"/>
                  <a:gd name="T2" fmla="*/ 20 w 25"/>
                  <a:gd name="T3" fmla="*/ 0 h 67"/>
                  <a:gd name="T4" fmla="*/ 25 w 25"/>
                  <a:gd name="T5" fmla="*/ 1 h 67"/>
                  <a:gd name="T6" fmla="*/ 24 w 25"/>
                  <a:gd name="T7" fmla="*/ 1 h 67"/>
                  <a:gd name="T8" fmla="*/ 18 w 25"/>
                  <a:gd name="T9" fmla="*/ 1 h 67"/>
                  <a:gd name="T10" fmla="*/ 0 w 25"/>
                  <a:gd name="T11" fmla="*/ 3 h 67"/>
                  <a:gd name="T12" fmla="*/ 0 w 25"/>
                  <a:gd name="T13" fmla="*/ 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7">
                    <a:moveTo>
                      <a:pt x="0" y="67"/>
                    </a:moveTo>
                    <a:lnTo>
                      <a:pt x="20" y="0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18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6" name="Freeform 657"/>
              <p:cNvSpPr>
                <a:spLocks/>
              </p:cNvSpPr>
              <p:nvPr/>
            </p:nvSpPr>
            <p:spPr bwMode="auto">
              <a:xfrm>
                <a:off x="2259" y="1766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8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1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7" name="Freeform 658"/>
              <p:cNvSpPr>
                <a:spLocks/>
              </p:cNvSpPr>
              <p:nvPr/>
            </p:nvSpPr>
            <p:spPr bwMode="auto">
              <a:xfrm>
                <a:off x="2259" y="1767"/>
                <a:ext cx="24" cy="31"/>
              </a:xfrm>
              <a:custGeom>
                <a:avLst/>
                <a:gdLst>
                  <a:gd name="T0" fmla="*/ 0 w 24"/>
                  <a:gd name="T1" fmla="*/ 2 h 62"/>
                  <a:gd name="T2" fmla="*/ 18 w 24"/>
                  <a:gd name="T3" fmla="*/ 0 h 62"/>
                  <a:gd name="T4" fmla="*/ 24 w 24"/>
                  <a:gd name="T5" fmla="*/ 1 h 62"/>
                  <a:gd name="T6" fmla="*/ 23 w 24"/>
                  <a:gd name="T7" fmla="*/ 1 h 62"/>
                  <a:gd name="T8" fmla="*/ 17 w 24"/>
                  <a:gd name="T9" fmla="*/ 1 h 62"/>
                  <a:gd name="T10" fmla="*/ 1 w 24"/>
                  <a:gd name="T11" fmla="*/ 2 h 62"/>
                  <a:gd name="T12" fmla="*/ 0 w 24"/>
                  <a:gd name="T13" fmla="*/ 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2">
                    <a:moveTo>
                      <a:pt x="0" y="62"/>
                    </a:moveTo>
                    <a:lnTo>
                      <a:pt x="18" y="0"/>
                    </a:lnTo>
                    <a:lnTo>
                      <a:pt x="24" y="4"/>
                    </a:lnTo>
                    <a:lnTo>
                      <a:pt x="23" y="8"/>
                    </a:lnTo>
                    <a:lnTo>
                      <a:pt x="17" y="4"/>
                    </a:lnTo>
                    <a:lnTo>
                      <a:pt x="1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8" name="Freeform 659"/>
              <p:cNvSpPr>
                <a:spLocks/>
              </p:cNvSpPr>
              <p:nvPr/>
            </p:nvSpPr>
            <p:spPr bwMode="auto">
              <a:xfrm>
                <a:off x="2260" y="1769"/>
                <a:ext cx="22" cy="29"/>
              </a:xfrm>
              <a:custGeom>
                <a:avLst/>
                <a:gdLst>
                  <a:gd name="T0" fmla="*/ 0 w 22"/>
                  <a:gd name="T1" fmla="*/ 2 h 58"/>
                  <a:gd name="T2" fmla="*/ 16 w 22"/>
                  <a:gd name="T3" fmla="*/ 0 h 58"/>
                  <a:gd name="T4" fmla="*/ 22 w 22"/>
                  <a:gd name="T5" fmla="*/ 1 h 58"/>
                  <a:gd name="T6" fmla="*/ 20 w 22"/>
                  <a:gd name="T7" fmla="*/ 1 h 58"/>
                  <a:gd name="T8" fmla="*/ 16 w 22"/>
                  <a:gd name="T9" fmla="*/ 1 h 58"/>
                  <a:gd name="T10" fmla="*/ 0 w 22"/>
                  <a:gd name="T11" fmla="*/ 2 h 58"/>
                  <a:gd name="T12" fmla="*/ 0 w 22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58">
                    <a:moveTo>
                      <a:pt x="0" y="58"/>
                    </a:moveTo>
                    <a:lnTo>
                      <a:pt x="16" y="0"/>
                    </a:lnTo>
                    <a:lnTo>
                      <a:pt x="22" y="4"/>
                    </a:lnTo>
                    <a:lnTo>
                      <a:pt x="20" y="7"/>
                    </a:lnTo>
                    <a:lnTo>
                      <a:pt x="16" y="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09" name="Freeform 660"/>
              <p:cNvSpPr>
                <a:spLocks/>
              </p:cNvSpPr>
              <p:nvPr/>
            </p:nvSpPr>
            <p:spPr bwMode="auto">
              <a:xfrm>
                <a:off x="2260" y="1771"/>
                <a:ext cx="20" cy="27"/>
              </a:xfrm>
              <a:custGeom>
                <a:avLst/>
                <a:gdLst>
                  <a:gd name="T0" fmla="*/ 0 w 20"/>
                  <a:gd name="T1" fmla="*/ 2 h 54"/>
                  <a:gd name="T2" fmla="*/ 16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5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4"/>
                    </a:moveTo>
                    <a:lnTo>
                      <a:pt x="16" y="0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15" y="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0" name="Freeform 661"/>
              <p:cNvSpPr>
                <a:spLocks/>
              </p:cNvSpPr>
              <p:nvPr/>
            </p:nvSpPr>
            <p:spPr bwMode="auto">
              <a:xfrm>
                <a:off x="2260" y="1773"/>
                <a:ext cx="20" cy="25"/>
              </a:xfrm>
              <a:custGeom>
                <a:avLst/>
                <a:gdLst>
                  <a:gd name="T0" fmla="*/ 0 w 20"/>
                  <a:gd name="T1" fmla="*/ 1 h 51"/>
                  <a:gd name="T2" fmla="*/ 15 w 20"/>
                  <a:gd name="T3" fmla="*/ 0 h 51"/>
                  <a:gd name="T4" fmla="*/ 20 w 20"/>
                  <a:gd name="T5" fmla="*/ 0 h 51"/>
                  <a:gd name="T6" fmla="*/ 19 w 20"/>
                  <a:gd name="T7" fmla="*/ 0 h 51"/>
                  <a:gd name="T8" fmla="*/ 15 w 20"/>
                  <a:gd name="T9" fmla="*/ 0 h 51"/>
                  <a:gd name="T10" fmla="*/ 0 w 20"/>
                  <a:gd name="T11" fmla="*/ 1 h 51"/>
                  <a:gd name="T12" fmla="*/ 0 w 20"/>
                  <a:gd name="T13" fmla="*/ 1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1">
                    <a:moveTo>
                      <a:pt x="0" y="51"/>
                    </a:moveTo>
                    <a:lnTo>
                      <a:pt x="15" y="0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5" y="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1" name="Freeform 662"/>
              <p:cNvSpPr>
                <a:spLocks/>
              </p:cNvSpPr>
              <p:nvPr/>
            </p:nvSpPr>
            <p:spPr bwMode="auto">
              <a:xfrm>
                <a:off x="2260" y="1774"/>
                <a:ext cx="19" cy="24"/>
              </a:xfrm>
              <a:custGeom>
                <a:avLst/>
                <a:gdLst>
                  <a:gd name="T0" fmla="*/ 0 w 19"/>
                  <a:gd name="T1" fmla="*/ 2 h 47"/>
                  <a:gd name="T2" fmla="*/ 15 w 19"/>
                  <a:gd name="T3" fmla="*/ 0 h 47"/>
                  <a:gd name="T4" fmla="*/ 19 w 19"/>
                  <a:gd name="T5" fmla="*/ 1 h 47"/>
                  <a:gd name="T6" fmla="*/ 17 w 19"/>
                  <a:gd name="T7" fmla="*/ 1 h 47"/>
                  <a:gd name="T8" fmla="*/ 13 w 19"/>
                  <a:gd name="T9" fmla="*/ 1 h 47"/>
                  <a:gd name="T10" fmla="*/ 2 w 19"/>
                  <a:gd name="T11" fmla="*/ 2 h 47"/>
                  <a:gd name="T12" fmla="*/ 0 w 19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47">
                    <a:moveTo>
                      <a:pt x="0" y="47"/>
                    </a:moveTo>
                    <a:lnTo>
                      <a:pt x="15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2" name="Freeform 663"/>
              <p:cNvSpPr>
                <a:spLocks/>
              </p:cNvSpPr>
              <p:nvPr/>
            </p:nvSpPr>
            <p:spPr bwMode="auto">
              <a:xfrm>
                <a:off x="2262" y="1777"/>
                <a:ext cx="15" cy="21"/>
              </a:xfrm>
              <a:custGeom>
                <a:avLst/>
                <a:gdLst>
                  <a:gd name="T0" fmla="*/ 0 w 15"/>
                  <a:gd name="T1" fmla="*/ 2 h 42"/>
                  <a:gd name="T2" fmla="*/ 11 w 15"/>
                  <a:gd name="T3" fmla="*/ 0 h 42"/>
                  <a:gd name="T4" fmla="*/ 15 w 15"/>
                  <a:gd name="T5" fmla="*/ 1 h 42"/>
                  <a:gd name="T6" fmla="*/ 14 w 15"/>
                  <a:gd name="T7" fmla="*/ 1 h 42"/>
                  <a:gd name="T8" fmla="*/ 11 w 15"/>
                  <a:gd name="T9" fmla="*/ 1 h 42"/>
                  <a:gd name="T10" fmla="*/ 0 w 15"/>
                  <a:gd name="T11" fmla="*/ 2 h 42"/>
                  <a:gd name="T12" fmla="*/ 0 w 15"/>
                  <a:gd name="T13" fmla="*/ 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2">
                    <a:moveTo>
                      <a:pt x="0" y="4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3" name="Freeform 664"/>
              <p:cNvSpPr>
                <a:spLocks/>
              </p:cNvSpPr>
              <p:nvPr/>
            </p:nvSpPr>
            <p:spPr bwMode="auto">
              <a:xfrm>
                <a:off x="2262" y="1779"/>
                <a:ext cx="14" cy="19"/>
              </a:xfrm>
              <a:custGeom>
                <a:avLst/>
                <a:gdLst>
                  <a:gd name="T0" fmla="*/ 0 w 14"/>
                  <a:gd name="T1" fmla="*/ 2 h 38"/>
                  <a:gd name="T2" fmla="*/ 11 w 14"/>
                  <a:gd name="T3" fmla="*/ 0 h 38"/>
                  <a:gd name="T4" fmla="*/ 14 w 14"/>
                  <a:gd name="T5" fmla="*/ 1 h 38"/>
                  <a:gd name="T6" fmla="*/ 14 w 14"/>
                  <a:gd name="T7" fmla="*/ 1 h 38"/>
                  <a:gd name="T8" fmla="*/ 10 w 14"/>
                  <a:gd name="T9" fmla="*/ 1 h 38"/>
                  <a:gd name="T10" fmla="*/ 0 w 14"/>
                  <a:gd name="T11" fmla="*/ 2 h 38"/>
                  <a:gd name="T12" fmla="*/ 0 w 1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38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0" y="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4" name="Freeform 665"/>
              <p:cNvSpPr>
                <a:spLocks/>
              </p:cNvSpPr>
              <p:nvPr/>
            </p:nvSpPr>
            <p:spPr bwMode="auto">
              <a:xfrm>
                <a:off x="2262" y="1781"/>
                <a:ext cx="14" cy="18"/>
              </a:xfrm>
              <a:custGeom>
                <a:avLst/>
                <a:gdLst>
                  <a:gd name="T0" fmla="*/ 0 w 14"/>
                  <a:gd name="T1" fmla="*/ 2 h 36"/>
                  <a:gd name="T2" fmla="*/ 10 w 14"/>
                  <a:gd name="T3" fmla="*/ 0 h 36"/>
                  <a:gd name="T4" fmla="*/ 14 w 14"/>
                  <a:gd name="T5" fmla="*/ 1 h 36"/>
                  <a:gd name="T6" fmla="*/ 13 w 14"/>
                  <a:gd name="T7" fmla="*/ 1 h 36"/>
                  <a:gd name="T8" fmla="*/ 10 w 14"/>
                  <a:gd name="T9" fmla="*/ 1 h 36"/>
                  <a:gd name="T10" fmla="*/ 0 w 14"/>
                  <a:gd name="T11" fmla="*/ 2 h 36"/>
                  <a:gd name="T12" fmla="*/ 0 w 14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0" y="0"/>
                    </a:lnTo>
                    <a:lnTo>
                      <a:pt x="14" y="1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5" name="Freeform 666"/>
              <p:cNvSpPr>
                <a:spLocks/>
              </p:cNvSpPr>
              <p:nvPr/>
            </p:nvSpPr>
            <p:spPr bwMode="auto">
              <a:xfrm>
                <a:off x="2262" y="1783"/>
                <a:ext cx="13" cy="16"/>
              </a:xfrm>
              <a:custGeom>
                <a:avLst/>
                <a:gdLst>
                  <a:gd name="T0" fmla="*/ 0 w 13"/>
                  <a:gd name="T1" fmla="*/ 1 h 31"/>
                  <a:gd name="T2" fmla="*/ 10 w 13"/>
                  <a:gd name="T3" fmla="*/ 0 h 31"/>
                  <a:gd name="T4" fmla="*/ 13 w 13"/>
                  <a:gd name="T5" fmla="*/ 1 h 31"/>
                  <a:gd name="T6" fmla="*/ 11 w 13"/>
                  <a:gd name="T7" fmla="*/ 1 h 31"/>
                  <a:gd name="T8" fmla="*/ 8 w 13"/>
                  <a:gd name="T9" fmla="*/ 1 h 31"/>
                  <a:gd name="T10" fmla="*/ 1 w 13"/>
                  <a:gd name="T11" fmla="*/ 1 h 31"/>
                  <a:gd name="T12" fmla="*/ 0 w 13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6" name="Freeform 667"/>
              <p:cNvSpPr>
                <a:spLocks/>
              </p:cNvSpPr>
              <p:nvPr/>
            </p:nvSpPr>
            <p:spPr bwMode="auto">
              <a:xfrm>
                <a:off x="2263" y="1786"/>
                <a:ext cx="10" cy="13"/>
              </a:xfrm>
              <a:custGeom>
                <a:avLst/>
                <a:gdLst>
                  <a:gd name="T0" fmla="*/ 0 w 10"/>
                  <a:gd name="T1" fmla="*/ 1 h 26"/>
                  <a:gd name="T2" fmla="*/ 7 w 10"/>
                  <a:gd name="T3" fmla="*/ 0 h 26"/>
                  <a:gd name="T4" fmla="*/ 10 w 10"/>
                  <a:gd name="T5" fmla="*/ 0 h 26"/>
                  <a:gd name="T6" fmla="*/ 9 w 10"/>
                  <a:gd name="T7" fmla="*/ 1 h 26"/>
                  <a:gd name="T8" fmla="*/ 6 w 10"/>
                  <a:gd name="T9" fmla="*/ 1 h 26"/>
                  <a:gd name="T10" fmla="*/ 0 w 10"/>
                  <a:gd name="T11" fmla="*/ 1 h 26"/>
                  <a:gd name="T12" fmla="*/ 0 w 10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0" y="26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7" name="Freeform 668"/>
              <p:cNvSpPr>
                <a:spLocks/>
              </p:cNvSpPr>
              <p:nvPr/>
            </p:nvSpPr>
            <p:spPr bwMode="auto">
              <a:xfrm>
                <a:off x="2263" y="1789"/>
                <a:ext cx="9" cy="10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0 h 20"/>
                  <a:gd name="T4" fmla="*/ 9 w 9"/>
                  <a:gd name="T5" fmla="*/ 0 h 20"/>
                  <a:gd name="T6" fmla="*/ 7 w 9"/>
                  <a:gd name="T7" fmla="*/ 1 h 20"/>
                  <a:gd name="T8" fmla="*/ 6 w 9"/>
                  <a:gd name="T9" fmla="*/ 1 h 20"/>
                  <a:gd name="T10" fmla="*/ 0 w 9"/>
                  <a:gd name="T11" fmla="*/ 1 h 20"/>
                  <a:gd name="T12" fmla="*/ 0 w 9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0" y="2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8" name="Freeform 669"/>
              <p:cNvSpPr>
                <a:spLocks/>
              </p:cNvSpPr>
              <p:nvPr/>
            </p:nvSpPr>
            <p:spPr bwMode="auto">
              <a:xfrm>
                <a:off x="2263" y="1792"/>
                <a:ext cx="7" cy="7"/>
              </a:xfrm>
              <a:custGeom>
                <a:avLst/>
                <a:gdLst>
                  <a:gd name="T0" fmla="*/ 0 w 7"/>
                  <a:gd name="T1" fmla="*/ 0 h 15"/>
                  <a:gd name="T2" fmla="*/ 6 w 7"/>
                  <a:gd name="T3" fmla="*/ 0 h 15"/>
                  <a:gd name="T4" fmla="*/ 7 w 7"/>
                  <a:gd name="T5" fmla="*/ 0 h 15"/>
                  <a:gd name="T6" fmla="*/ 5 w 7"/>
                  <a:gd name="T7" fmla="*/ 0 h 15"/>
                  <a:gd name="T8" fmla="*/ 5 w 7"/>
                  <a:gd name="T9" fmla="*/ 0 h 15"/>
                  <a:gd name="T10" fmla="*/ 2 w 7"/>
                  <a:gd name="T11" fmla="*/ 0 h 15"/>
                  <a:gd name="T12" fmla="*/ 0 w 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5" y="6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19" name="Freeform 670"/>
              <p:cNvSpPr>
                <a:spLocks/>
              </p:cNvSpPr>
              <p:nvPr/>
            </p:nvSpPr>
            <p:spPr bwMode="auto">
              <a:xfrm>
                <a:off x="2265" y="1794"/>
                <a:ext cx="3" cy="5"/>
              </a:xfrm>
              <a:custGeom>
                <a:avLst/>
                <a:gdLst>
                  <a:gd name="T0" fmla="*/ 0 w 3"/>
                  <a:gd name="T1" fmla="*/ 1 h 9"/>
                  <a:gd name="T2" fmla="*/ 3 w 3"/>
                  <a:gd name="T3" fmla="*/ 0 h 9"/>
                  <a:gd name="T4" fmla="*/ 3 w 3"/>
                  <a:gd name="T5" fmla="*/ 0 h 9"/>
                  <a:gd name="T6" fmla="*/ 1 w 3"/>
                  <a:gd name="T7" fmla="*/ 1 h 9"/>
                  <a:gd name="T8" fmla="*/ 1 w 3"/>
                  <a:gd name="T9" fmla="*/ 1 h 9"/>
                  <a:gd name="T10" fmla="*/ 0 w 3"/>
                  <a:gd name="T11" fmla="*/ 1 h 9"/>
                  <a:gd name="T12" fmla="*/ 0 w 3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0" name="Freeform 671"/>
              <p:cNvSpPr>
                <a:spLocks/>
              </p:cNvSpPr>
              <p:nvPr/>
            </p:nvSpPr>
            <p:spPr bwMode="auto">
              <a:xfrm>
                <a:off x="2265" y="1797"/>
                <a:ext cx="1" cy="3"/>
              </a:xfrm>
              <a:custGeom>
                <a:avLst/>
                <a:gdLst>
                  <a:gd name="T0" fmla="*/ 0 w 1"/>
                  <a:gd name="T1" fmla="*/ 1 h 6"/>
                  <a:gd name="T2" fmla="*/ 1 w 1"/>
                  <a:gd name="T3" fmla="*/ 0 h 6"/>
                  <a:gd name="T4" fmla="*/ 1 w 1"/>
                  <a:gd name="T5" fmla="*/ 0 h 6"/>
                  <a:gd name="T6" fmla="*/ 1 w 1"/>
                  <a:gd name="T7" fmla="*/ 1 h 6"/>
                  <a:gd name="T8" fmla="*/ 1 w 1"/>
                  <a:gd name="T9" fmla="*/ 1 h 6"/>
                  <a:gd name="T10" fmla="*/ 1 w 1"/>
                  <a:gd name="T11" fmla="*/ 1 h 6"/>
                  <a:gd name="T12" fmla="*/ 0 w 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6">
                    <a:moveTo>
                      <a:pt x="0" y="4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1" name="Freeform 672"/>
              <p:cNvSpPr>
                <a:spLocks/>
              </p:cNvSpPr>
              <p:nvPr/>
            </p:nvSpPr>
            <p:spPr bwMode="auto">
              <a:xfrm>
                <a:off x="2263" y="1745"/>
                <a:ext cx="26" cy="55"/>
              </a:xfrm>
              <a:custGeom>
                <a:avLst/>
                <a:gdLst>
                  <a:gd name="T0" fmla="*/ 3 w 26"/>
                  <a:gd name="T1" fmla="*/ 4 h 109"/>
                  <a:gd name="T2" fmla="*/ 0 w 26"/>
                  <a:gd name="T3" fmla="*/ 3 h 109"/>
                  <a:gd name="T4" fmla="*/ 23 w 26"/>
                  <a:gd name="T5" fmla="*/ 0 h 109"/>
                  <a:gd name="T6" fmla="*/ 26 w 26"/>
                  <a:gd name="T7" fmla="*/ 1 h 109"/>
                  <a:gd name="T8" fmla="*/ 3 w 26"/>
                  <a:gd name="T9" fmla="*/ 4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09">
                    <a:moveTo>
                      <a:pt x="3" y="109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26" y="29"/>
                    </a:lnTo>
                    <a:lnTo>
                      <a:pt x="3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2" name="Freeform 673"/>
              <p:cNvSpPr>
                <a:spLocks/>
              </p:cNvSpPr>
              <p:nvPr/>
            </p:nvSpPr>
            <p:spPr bwMode="auto">
              <a:xfrm>
                <a:off x="1289" y="1514"/>
                <a:ext cx="997" cy="271"/>
              </a:xfrm>
              <a:custGeom>
                <a:avLst/>
                <a:gdLst>
                  <a:gd name="T0" fmla="*/ 974 w 997"/>
                  <a:gd name="T1" fmla="*/ 16 h 543"/>
                  <a:gd name="T2" fmla="*/ 997 w 997"/>
                  <a:gd name="T3" fmla="*/ 14 h 543"/>
                  <a:gd name="T4" fmla="*/ 0 w 997"/>
                  <a:gd name="T5" fmla="*/ 0 h 543"/>
                  <a:gd name="T6" fmla="*/ 0 w 997"/>
                  <a:gd name="T7" fmla="*/ 0 h 543"/>
                  <a:gd name="T8" fmla="*/ 70 w 997"/>
                  <a:gd name="T9" fmla="*/ 1 h 543"/>
                  <a:gd name="T10" fmla="*/ 138 w 997"/>
                  <a:gd name="T11" fmla="*/ 2 h 543"/>
                  <a:gd name="T12" fmla="*/ 207 w 997"/>
                  <a:gd name="T13" fmla="*/ 3 h 543"/>
                  <a:gd name="T14" fmla="*/ 273 w 997"/>
                  <a:gd name="T15" fmla="*/ 4 h 543"/>
                  <a:gd name="T16" fmla="*/ 338 w 997"/>
                  <a:gd name="T17" fmla="*/ 5 h 543"/>
                  <a:gd name="T18" fmla="*/ 402 w 997"/>
                  <a:gd name="T19" fmla="*/ 6 h 543"/>
                  <a:gd name="T20" fmla="*/ 464 w 997"/>
                  <a:gd name="T21" fmla="*/ 7 h 543"/>
                  <a:gd name="T22" fmla="*/ 522 w 997"/>
                  <a:gd name="T23" fmla="*/ 8 h 543"/>
                  <a:gd name="T24" fmla="*/ 579 w 997"/>
                  <a:gd name="T25" fmla="*/ 8 h 543"/>
                  <a:gd name="T26" fmla="*/ 632 w 997"/>
                  <a:gd name="T27" fmla="*/ 9 h 543"/>
                  <a:gd name="T28" fmla="*/ 682 w 997"/>
                  <a:gd name="T29" fmla="*/ 10 h 543"/>
                  <a:gd name="T30" fmla="*/ 727 w 997"/>
                  <a:gd name="T31" fmla="*/ 11 h 543"/>
                  <a:gd name="T32" fmla="*/ 769 w 997"/>
                  <a:gd name="T33" fmla="*/ 12 h 543"/>
                  <a:gd name="T34" fmla="*/ 807 w 997"/>
                  <a:gd name="T35" fmla="*/ 13 h 543"/>
                  <a:gd name="T36" fmla="*/ 843 w 997"/>
                  <a:gd name="T37" fmla="*/ 13 h 543"/>
                  <a:gd name="T38" fmla="*/ 873 w 997"/>
                  <a:gd name="T39" fmla="*/ 14 h 543"/>
                  <a:gd name="T40" fmla="*/ 897 w 997"/>
                  <a:gd name="T41" fmla="*/ 14 h 543"/>
                  <a:gd name="T42" fmla="*/ 918 w 997"/>
                  <a:gd name="T43" fmla="*/ 15 h 543"/>
                  <a:gd name="T44" fmla="*/ 933 w 997"/>
                  <a:gd name="T45" fmla="*/ 15 h 543"/>
                  <a:gd name="T46" fmla="*/ 945 w 997"/>
                  <a:gd name="T47" fmla="*/ 16 h 543"/>
                  <a:gd name="T48" fmla="*/ 950 w 997"/>
                  <a:gd name="T49" fmla="*/ 16 h 543"/>
                  <a:gd name="T50" fmla="*/ 950 w 997"/>
                  <a:gd name="T51" fmla="*/ 16 h 543"/>
                  <a:gd name="T52" fmla="*/ 974 w 997"/>
                  <a:gd name="T53" fmla="*/ 16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7" h="543">
                    <a:moveTo>
                      <a:pt x="974" y="543"/>
                    </a:moveTo>
                    <a:lnTo>
                      <a:pt x="997" y="46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0" y="34"/>
                    </a:lnTo>
                    <a:lnTo>
                      <a:pt x="138" y="66"/>
                    </a:lnTo>
                    <a:lnTo>
                      <a:pt x="207" y="99"/>
                    </a:lnTo>
                    <a:lnTo>
                      <a:pt x="273" y="132"/>
                    </a:lnTo>
                    <a:lnTo>
                      <a:pt x="338" y="164"/>
                    </a:lnTo>
                    <a:lnTo>
                      <a:pt x="402" y="197"/>
                    </a:lnTo>
                    <a:lnTo>
                      <a:pt x="464" y="228"/>
                    </a:lnTo>
                    <a:lnTo>
                      <a:pt x="522" y="258"/>
                    </a:lnTo>
                    <a:lnTo>
                      <a:pt x="579" y="287"/>
                    </a:lnTo>
                    <a:lnTo>
                      <a:pt x="632" y="316"/>
                    </a:lnTo>
                    <a:lnTo>
                      <a:pt x="682" y="343"/>
                    </a:lnTo>
                    <a:lnTo>
                      <a:pt x="727" y="371"/>
                    </a:lnTo>
                    <a:lnTo>
                      <a:pt x="769" y="394"/>
                    </a:lnTo>
                    <a:lnTo>
                      <a:pt x="807" y="418"/>
                    </a:lnTo>
                    <a:lnTo>
                      <a:pt x="843" y="439"/>
                    </a:lnTo>
                    <a:lnTo>
                      <a:pt x="873" y="459"/>
                    </a:lnTo>
                    <a:lnTo>
                      <a:pt x="897" y="476"/>
                    </a:lnTo>
                    <a:lnTo>
                      <a:pt x="918" y="492"/>
                    </a:lnTo>
                    <a:lnTo>
                      <a:pt x="933" y="505"/>
                    </a:lnTo>
                    <a:lnTo>
                      <a:pt x="945" y="515"/>
                    </a:lnTo>
                    <a:lnTo>
                      <a:pt x="950" y="524"/>
                    </a:lnTo>
                    <a:lnTo>
                      <a:pt x="950" y="532"/>
                    </a:lnTo>
                    <a:lnTo>
                      <a:pt x="974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3" name="Freeform 674"/>
              <p:cNvSpPr>
                <a:spLocks/>
              </p:cNvSpPr>
              <p:nvPr/>
            </p:nvSpPr>
            <p:spPr bwMode="auto">
              <a:xfrm>
                <a:off x="1288" y="1515"/>
                <a:ext cx="951" cy="265"/>
              </a:xfrm>
              <a:custGeom>
                <a:avLst/>
                <a:gdLst>
                  <a:gd name="T0" fmla="*/ 1 w 951"/>
                  <a:gd name="T1" fmla="*/ 0 h 531"/>
                  <a:gd name="T2" fmla="*/ 71 w 951"/>
                  <a:gd name="T3" fmla="*/ 1 h 531"/>
                  <a:gd name="T4" fmla="*/ 139 w 951"/>
                  <a:gd name="T5" fmla="*/ 2 h 531"/>
                  <a:gd name="T6" fmla="*/ 208 w 951"/>
                  <a:gd name="T7" fmla="*/ 3 h 531"/>
                  <a:gd name="T8" fmla="*/ 274 w 951"/>
                  <a:gd name="T9" fmla="*/ 4 h 531"/>
                  <a:gd name="T10" fmla="*/ 339 w 951"/>
                  <a:gd name="T11" fmla="*/ 5 h 531"/>
                  <a:gd name="T12" fmla="*/ 403 w 951"/>
                  <a:gd name="T13" fmla="*/ 6 h 531"/>
                  <a:gd name="T14" fmla="*/ 465 w 951"/>
                  <a:gd name="T15" fmla="*/ 7 h 531"/>
                  <a:gd name="T16" fmla="*/ 523 w 951"/>
                  <a:gd name="T17" fmla="*/ 8 h 531"/>
                  <a:gd name="T18" fmla="*/ 580 w 951"/>
                  <a:gd name="T19" fmla="*/ 8 h 531"/>
                  <a:gd name="T20" fmla="*/ 633 w 951"/>
                  <a:gd name="T21" fmla="*/ 9 h 531"/>
                  <a:gd name="T22" fmla="*/ 683 w 951"/>
                  <a:gd name="T23" fmla="*/ 10 h 531"/>
                  <a:gd name="T24" fmla="*/ 728 w 951"/>
                  <a:gd name="T25" fmla="*/ 11 h 531"/>
                  <a:gd name="T26" fmla="*/ 770 w 951"/>
                  <a:gd name="T27" fmla="*/ 12 h 531"/>
                  <a:gd name="T28" fmla="*/ 808 w 951"/>
                  <a:gd name="T29" fmla="*/ 13 h 531"/>
                  <a:gd name="T30" fmla="*/ 844 w 951"/>
                  <a:gd name="T31" fmla="*/ 13 h 531"/>
                  <a:gd name="T32" fmla="*/ 874 w 951"/>
                  <a:gd name="T33" fmla="*/ 14 h 531"/>
                  <a:gd name="T34" fmla="*/ 898 w 951"/>
                  <a:gd name="T35" fmla="*/ 14 h 531"/>
                  <a:gd name="T36" fmla="*/ 919 w 951"/>
                  <a:gd name="T37" fmla="*/ 15 h 531"/>
                  <a:gd name="T38" fmla="*/ 934 w 951"/>
                  <a:gd name="T39" fmla="*/ 15 h 531"/>
                  <a:gd name="T40" fmla="*/ 946 w 951"/>
                  <a:gd name="T41" fmla="*/ 16 h 531"/>
                  <a:gd name="T42" fmla="*/ 951 w 951"/>
                  <a:gd name="T43" fmla="*/ 16 h 531"/>
                  <a:gd name="T44" fmla="*/ 951 w 951"/>
                  <a:gd name="T45" fmla="*/ 16 h 531"/>
                  <a:gd name="T46" fmla="*/ 927 w 951"/>
                  <a:gd name="T47" fmla="*/ 16 h 531"/>
                  <a:gd name="T48" fmla="*/ 926 w 951"/>
                  <a:gd name="T49" fmla="*/ 16 h 531"/>
                  <a:gd name="T50" fmla="*/ 920 w 951"/>
                  <a:gd name="T51" fmla="*/ 15 h 531"/>
                  <a:gd name="T52" fmla="*/ 909 w 951"/>
                  <a:gd name="T53" fmla="*/ 15 h 531"/>
                  <a:gd name="T54" fmla="*/ 892 w 951"/>
                  <a:gd name="T55" fmla="*/ 14 h 531"/>
                  <a:gd name="T56" fmla="*/ 869 w 951"/>
                  <a:gd name="T57" fmla="*/ 14 h 531"/>
                  <a:gd name="T58" fmla="*/ 842 w 951"/>
                  <a:gd name="T59" fmla="*/ 13 h 531"/>
                  <a:gd name="T60" fmla="*/ 811 w 951"/>
                  <a:gd name="T61" fmla="*/ 13 h 531"/>
                  <a:gd name="T62" fmla="*/ 775 w 951"/>
                  <a:gd name="T63" fmla="*/ 12 h 531"/>
                  <a:gd name="T64" fmla="*/ 734 w 951"/>
                  <a:gd name="T65" fmla="*/ 11 h 531"/>
                  <a:gd name="T66" fmla="*/ 688 w 951"/>
                  <a:gd name="T67" fmla="*/ 10 h 531"/>
                  <a:gd name="T68" fmla="*/ 640 w 951"/>
                  <a:gd name="T69" fmla="*/ 10 h 531"/>
                  <a:gd name="T70" fmla="*/ 587 w 951"/>
                  <a:gd name="T71" fmla="*/ 9 h 531"/>
                  <a:gd name="T72" fmla="*/ 531 w 951"/>
                  <a:gd name="T73" fmla="*/ 8 h 531"/>
                  <a:gd name="T74" fmla="*/ 472 w 951"/>
                  <a:gd name="T75" fmla="*/ 7 h 531"/>
                  <a:gd name="T76" fmla="*/ 410 w 951"/>
                  <a:gd name="T77" fmla="*/ 6 h 531"/>
                  <a:gd name="T78" fmla="*/ 345 w 951"/>
                  <a:gd name="T79" fmla="*/ 5 h 531"/>
                  <a:gd name="T80" fmla="*/ 278 w 951"/>
                  <a:gd name="T81" fmla="*/ 4 h 531"/>
                  <a:gd name="T82" fmla="*/ 211 w 951"/>
                  <a:gd name="T83" fmla="*/ 3 h 531"/>
                  <a:gd name="T84" fmla="*/ 141 w 951"/>
                  <a:gd name="T85" fmla="*/ 2 h 531"/>
                  <a:gd name="T86" fmla="*/ 71 w 951"/>
                  <a:gd name="T87" fmla="*/ 1 h 531"/>
                  <a:gd name="T88" fmla="*/ 0 w 951"/>
                  <a:gd name="T89" fmla="*/ 0 h 531"/>
                  <a:gd name="T90" fmla="*/ 1 w 951"/>
                  <a:gd name="T91" fmla="*/ 0 h 5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1">
                    <a:moveTo>
                      <a:pt x="1" y="0"/>
                    </a:moveTo>
                    <a:lnTo>
                      <a:pt x="71" y="33"/>
                    </a:lnTo>
                    <a:lnTo>
                      <a:pt x="139" y="65"/>
                    </a:lnTo>
                    <a:lnTo>
                      <a:pt x="208" y="98"/>
                    </a:lnTo>
                    <a:lnTo>
                      <a:pt x="274" y="131"/>
                    </a:lnTo>
                    <a:lnTo>
                      <a:pt x="339" y="163"/>
                    </a:lnTo>
                    <a:lnTo>
                      <a:pt x="403" y="196"/>
                    </a:lnTo>
                    <a:lnTo>
                      <a:pt x="465" y="227"/>
                    </a:lnTo>
                    <a:lnTo>
                      <a:pt x="523" y="257"/>
                    </a:lnTo>
                    <a:lnTo>
                      <a:pt x="580" y="286"/>
                    </a:lnTo>
                    <a:lnTo>
                      <a:pt x="633" y="315"/>
                    </a:lnTo>
                    <a:lnTo>
                      <a:pt x="683" y="342"/>
                    </a:lnTo>
                    <a:lnTo>
                      <a:pt x="728" y="370"/>
                    </a:lnTo>
                    <a:lnTo>
                      <a:pt x="770" y="393"/>
                    </a:lnTo>
                    <a:lnTo>
                      <a:pt x="808" y="417"/>
                    </a:lnTo>
                    <a:lnTo>
                      <a:pt x="844" y="438"/>
                    </a:lnTo>
                    <a:lnTo>
                      <a:pt x="874" y="458"/>
                    </a:lnTo>
                    <a:lnTo>
                      <a:pt x="898" y="475"/>
                    </a:lnTo>
                    <a:lnTo>
                      <a:pt x="919" y="491"/>
                    </a:lnTo>
                    <a:lnTo>
                      <a:pt x="934" y="504"/>
                    </a:lnTo>
                    <a:lnTo>
                      <a:pt x="946" y="514"/>
                    </a:lnTo>
                    <a:lnTo>
                      <a:pt x="951" y="523"/>
                    </a:lnTo>
                    <a:lnTo>
                      <a:pt x="951" y="531"/>
                    </a:lnTo>
                    <a:lnTo>
                      <a:pt x="927" y="520"/>
                    </a:lnTo>
                    <a:lnTo>
                      <a:pt x="926" y="513"/>
                    </a:lnTo>
                    <a:lnTo>
                      <a:pt x="920" y="504"/>
                    </a:lnTo>
                    <a:lnTo>
                      <a:pt x="909" y="491"/>
                    </a:lnTo>
                    <a:lnTo>
                      <a:pt x="892" y="476"/>
                    </a:lnTo>
                    <a:lnTo>
                      <a:pt x="869" y="462"/>
                    </a:lnTo>
                    <a:lnTo>
                      <a:pt x="842" y="442"/>
                    </a:lnTo>
                    <a:lnTo>
                      <a:pt x="811" y="422"/>
                    </a:lnTo>
                    <a:lnTo>
                      <a:pt x="775" y="400"/>
                    </a:lnTo>
                    <a:lnTo>
                      <a:pt x="734" y="375"/>
                    </a:lnTo>
                    <a:lnTo>
                      <a:pt x="688" y="350"/>
                    </a:lnTo>
                    <a:lnTo>
                      <a:pt x="640" y="323"/>
                    </a:lnTo>
                    <a:lnTo>
                      <a:pt x="587" y="294"/>
                    </a:lnTo>
                    <a:lnTo>
                      <a:pt x="531" y="265"/>
                    </a:lnTo>
                    <a:lnTo>
                      <a:pt x="472" y="234"/>
                    </a:lnTo>
                    <a:lnTo>
                      <a:pt x="410" y="201"/>
                    </a:lnTo>
                    <a:lnTo>
                      <a:pt x="345" y="169"/>
                    </a:lnTo>
                    <a:lnTo>
                      <a:pt x="278" y="136"/>
                    </a:lnTo>
                    <a:lnTo>
                      <a:pt x="211" y="102"/>
                    </a:lnTo>
                    <a:lnTo>
                      <a:pt x="141" y="69"/>
                    </a:lnTo>
                    <a:lnTo>
                      <a:pt x="71" y="3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4" name="Freeform 675"/>
              <p:cNvSpPr>
                <a:spLocks/>
              </p:cNvSpPr>
              <p:nvPr/>
            </p:nvSpPr>
            <p:spPr bwMode="auto">
              <a:xfrm>
                <a:off x="1288" y="1516"/>
                <a:ext cx="927" cy="258"/>
              </a:xfrm>
              <a:custGeom>
                <a:avLst/>
                <a:gdLst>
                  <a:gd name="T0" fmla="*/ 927 w 927"/>
                  <a:gd name="T1" fmla="*/ 16 h 518"/>
                  <a:gd name="T2" fmla="*/ 926 w 927"/>
                  <a:gd name="T3" fmla="*/ 15 h 518"/>
                  <a:gd name="T4" fmla="*/ 920 w 927"/>
                  <a:gd name="T5" fmla="*/ 15 h 518"/>
                  <a:gd name="T6" fmla="*/ 909 w 927"/>
                  <a:gd name="T7" fmla="*/ 15 h 518"/>
                  <a:gd name="T8" fmla="*/ 892 w 927"/>
                  <a:gd name="T9" fmla="*/ 14 h 518"/>
                  <a:gd name="T10" fmla="*/ 869 w 927"/>
                  <a:gd name="T11" fmla="*/ 14 h 518"/>
                  <a:gd name="T12" fmla="*/ 842 w 927"/>
                  <a:gd name="T13" fmla="*/ 13 h 518"/>
                  <a:gd name="T14" fmla="*/ 811 w 927"/>
                  <a:gd name="T15" fmla="*/ 13 h 518"/>
                  <a:gd name="T16" fmla="*/ 775 w 927"/>
                  <a:gd name="T17" fmla="*/ 12 h 518"/>
                  <a:gd name="T18" fmla="*/ 734 w 927"/>
                  <a:gd name="T19" fmla="*/ 11 h 518"/>
                  <a:gd name="T20" fmla="*/ 688 w 927"/>
                  <a:gd name="T21" fmla="*/ 10 h 518"/>
                  <a:gd name="T22" fmla="*/ 640 w 927"/>
                  <a:gd name="T23" fmla="*/ 10 h 518"/>
                  <a:gd name="T24" fmla="*/ 587 w 927"/>
                  <a:gd name="T25" fmla="*/ 9 h 518"/>
                  <a:gd name="T26" fmla="*/ 531 w 927"/>
                  <a:gd name="T27" fmla="*/ 8 h 518"/>
                  <a:gd name="T28" fmla="*/ 472 w 927"/>
                  <a:gd name="T29" fmla="*/ 7 h 518"/>
                  <a:gd name="T30" fmla="*/ 410 w 927"/>
                  <a:gd name="T31" fmla="*/ 6 h 518"/>
                  <a:gd name="T32" fmla="*/ 345 w 927"/>
                  <a:gd name="T33" fmla="*/ 5 h 518"/>
                  <a:gd name="T34" fmla="*/ 278 w 927"/>
                  <a:gd name="T35" fmla="*/ 4 h 518"/>
                  <a:gd name="T36" fmla="*/ 211 w 927"/>
                  <a:gd name="T37" fmla="*/ 3 h 518"/>
                  <a:gd name="T38" fmla="*/ 141 w 927"/>
                  <a:gd name="T39" fmla="*/ 2 h 518"/>
                  <a:gd name="T40" fmla="*/ 71 w 927"/>
                  <a:gd name="T41" fmla="*/ 1 h 518"/>
                  <a:gd name="T42" fmla="*/ 0 w 927"/>
                  <a:gd name="T43" fmla="*/ 0 h 518"/>
                  <a:gd name="T44" fmla="*/ 0 w 927"/>
                  <a:gd name="T45" fmla="*/ 0 h 518"/>
                  <a:gd name="T46" fmla="*/ 69 w 927"/>
                  <a:gd name="T47" fmla="*/ 1 h 518"/>
                  <a:gd name="T48" fmla="*/ 137 w 927"/>
                  <a:gd name="T49" fmla="*/ 2 h 518"/>
                  <a:gd name="T50" fmla="*/ 205 w 927"/>
                  <a:gd name="T51" fmla="*/ 3 h 518"/>
                  <a:gd name="T52" fmla="*/ 271 w 927"/>
                  <a:gd name="T53" fmla="*/ 4 h 518"/>
                  <a:gd name="T54" fmla="*/ 335 w 927"/>
                  <a:gd name="T55" fmla="*/ 5 h 518"/>
                  <a:gd name="T56" fmla="*/ 399 w 927"/>
                  <a:gd name="T57" fmla="*/ 6 h 518"/>
                  <a:gd name="T58" fmla="*/ 458 w 927"/>
                  <a:gd name="T59" fmla="*/ 7 h 518"/>
                  <a:gd name="T60" fmla="*/ 516 w 927"/>
                  <a:gd name="T61" fmla="*/ 8 h 518"/>
                  <a:gd name="T62" fmla="*/ 571 w 927"/>
                  <a:gd name="T63" fmla="*/ 8 h 518"/>
                  <a:gd name="T64" fmla="*/ 622 w 927"/>
                  <a:gd name="T65" fmla="*/ 9 h 518"/>
                  <a:gd name="T66" fmla="*/ 670 w 927"/>
                  <a:gd name="T67" fmla="*/ 10 h 518"/>
                  <a:gd name="T68" fmla="*/ 714 w 927"/>
                  <a:gd name="T69" fmla="*/ 11 h 518"/>
                  <a:gd name="T70" fmla="*/ 753 w 927"/>
                  <a:gd name="T71" fmla="*/ 12 h 518"/>
                  <a:gd name="T72" fmla="*/ 789 w 927"/>
                  <a:gd name="T73" fmla="*/ 12 h 518"/>
                  <a:gd name="T74" fmla="*/ 820 w 927"/>
                  <a:gd name="T75" fmla="*/ 13 h 518"/>
                  <a:gd name="T76" fmla="*/ 845 w 927"/>
                  <a:gd name="T77" fmla="*/ 14 h 518"/>
                  <a:gd name="T78" fmla="*/ 866 w 927"/>
                  <a:gd name="T79" fmla="*/ 14 h 518"/>
                  <a:gd name="T80" fmla="*/ 883 w 927"/>
                  <a:gd name="T81" fmla="*/ 14 h 518"/>
                  <a:gd name="T82" fmla="*/ 895 w 927"/>
                  <a:gd name="T83" fmla="*/ 15 h 518"/>
                  <a:gd name="T84" fmla="*/ 900 w 927"/>
                  <a:gd name="T85" fmla="*/ 15 h 518"/>
                  <a:gd name="T86" fmla="*/ 902 w 927"/>
                  <a:gd name="T87" fmla="*/ 15 h 518"/>
                  <a:gd name="T88" fmla="*/ 927 w 927"/>
                  <a:gd name="T89" fmla="*/ 16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8">
                    <a:moveTo>
                      <a:pt x="927" y="518"/>
                    </a:moveTo>
                    <a:lnTo>
                      <a:pt x="926" y="511"/>
                    </a:lnTo>
                    <a:lnTo>
                      <a:pt x="920" y="502"/>
                    </a:lnTo>
                    <a:lnTo>
                      <a:pt x="909" y="489"/>
                    </a:lnTo>
                    <a:lnTo>
                      <a:pt x="892" y="474"/>
                    </a:lnTo>
                    <a:lnTo>
                      <a:pt x="869" y="460"/>
                    </a:lnTo>
                    <a:lnTo>
                      <a:pt x="842" y="440"/>
                    </a:lnTo>
                    <a:lnTo>
                      <a:pt x="811" y="420"/>
                    </a:lnTo>
                    <a:lnTo>
                      <a:pt x="775" y="398"/>
                    </a:lnTo>
                    <a:lnTo>
                      <a:pt x="734" y="373"/>
                    </a:lnTo>
                    <a:lnTo>
                      <a:pt x="688" y="348"/>
                    </a:lnTo>
                    <a:lnTo>
                      <a:pt x="640" y="321"/>
                    </a:lnTo>
                    <a:lnTo>
                      <a:pt x="587" y="292"/>
                    </a:lnTo>
                    <a:lnTo>
                      <a:pt x="531" y="263"/>
                    </a:lnTo>
                    <a:lnTo>
                      <a:pt x="472" y="232"/>
                    </a:lnTo>
                    <a:lnTo>
                      <a:pt x="410" y="199"/>
                    </a:lnTo>
                    <a:lnTo>
                      <a:pt x="345" y="167"/>
                    </a:lnTo>
                    <a:lnTo>
                      <a:pt x="278" y="134"/>
                    </a:lnTo>
                    <a:lnTo>
                      <a:pt x="211" y="100"/>
                    </a:lnTo>
                    <a:lnTo>
                      <a:pt x="141" y="67"/>
                    </a:lnTo>
                    <a:lnTo>
                      <a:pt x="71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5"/>
                    </a:lnTo>
                    <a:lnTo>
                      <a:pt x="137" y="67"/>
                    </a:lnTo>
                    <a:lnTo>
                      <a:pt x="205" y="100"/>
                    </a:lnTo>
                    <a:lnTo>
                      <a:pt x="271" y="132"/>
                    </a:lnTo>
                    <a:lnTo>
                      <a:pt x="335" y="165"/>
                    </a:lnTo>
                    <a:lnTo>
                      <a:pt x="399" y="196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71" y="286"/>
                    </a:lnTo>
                    <a:lnTo>
                      <a:pt x="622" y="313"/>
                    </a:lnTo>
                    <a:lnTo>
                      <a:pt x="670" y="340"/>
                    </a:lnTo>
                    <a:lnTo>
                      <a:pt x="714" y="366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20" y="431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8"/>
                    </a:lnTo>
                    <a:lnTo>
                      <a:pt x="895" y="489"/>
                    </a:lnTo>
                    <a:lnTo>
                      <a:pt x="900" y="498"/>
                    </a:lnTo>
                    <a:lnTo>
                      <a:pt x="902" y="505"/>
                    </a:lnTo>
                    <a:lnTo>
                      <a:pt x="927" y="518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5" name="Freeform 676"/>
              <p:cNvSpPr>
                <a:spLocks/>
              </p:cNvSpPr>
              <p:nvPr/>
            </p:nvSpPr>
            <p:spPr bwMode="auto">
              <a:xfrm>
                <a:off x="1287" y="1516"/>
                <a:ext cx="903" cy="252"/>
              </a:xfrm>
              <a:custGeom>
                <a:avLst/>
                <a:gdLst>
                  <a:gd name="T0" fmla="*/ 1 w 903"/>
                  <a:gd name="T1" fmla="*/ 0 h 503"/>
                  <a:gd name="T2" fmla="*/ 70 w 903"/>
                  <a:gd name="T3" fmla="*/ 2 h 503"/>
                  <a:gd name="T4" fmla="*/ 138 w 903"/>
                  <a:gd name="T5" fmla="*/ 3 h 503"/>
                  <a:gd name="T6" fmla="*/ 206 w 903"/>
                  <a:gd name="T7" fmla="*/ 4 h 503"/>
                  <a:gd name="T8" fmla="*/ 272 w 903"/>
                  <a:gd name="T9" fmla="*/ 5 h 503"/>
                  <a:gd name="T10" fmla="*/ 336 w 903"/>
                  <a:gd name="T11" fmla="*/ 6 h 503"/>
                  <a:gd name="T12" fmla="*/ 400 w 903"/>
                  <a:gd name="T13" fmla="*/ 7 h 503"/>
                  <a:gd name="T14" fmla="*/ 459 w 903"/>
                  <a:gd name="T15" fmla="*/ 7 h 503"/>
                  <a:gd name="T16" fmla="*/ 517 w 903"/>
                  <a:gd name="T17" fmla="*/ 8 h 503"/>
                  <a:gd name="T18" fmla="*/ 572 w 903"/>
                  <a:gd name="T19" fmla="*/ 9 h 503"/>
                  <a:gd name="T20" fmla="*/ 623 w 903"/>
                  <a:gd name="T21" fmla="*/ 10 h 503"/>
                  <a:gd name="T22" fmla="*/ 671 w 903"/>
                  <a:gd name="T23" fmla="*/ 11 h 503"/>
                  <a:gd name="T24" fmla="*/ 715 w 903"/>
                  <a:gd name="T25" fmla="*/ 12 h 503"/>
                  <a:gd name="T26" fmla="*/ 754 w 903"/>
                  <a:gd name="T27" fmla="*/ 13 h 503"/>
                  <a:gd name="T28" fmla="*/ 790 w 903"/>
                  <a:gd name="T29" fmla="*/ 13 h 503"/>
                  <a:gd name="T30" fmla="*/ 821 w 903"/>
                  <a:gd name="T31" fmla="*/ 14 h 503"/>
                  <a:gd name="T32" fmla="*/ 846 w 903"/>
                  <a:gd name="T33" fmla="*/ 14 h 503"/>
                  <a:gd name="T34" fmla="*/ 867 w 903"/>
                  <a:gd name="T35" fmla="*/ 15 h 503"/>
                  <a:gd name="T36" fmla="*/ 884 w 903"/>
                  <a:gd name="T37" fmla="*/ 15 h 503"/>
                  <a:gd name="T38" fmla="*/ 896 w 903"/>
                  <a:gd name="T39" fmla="*/ 16 h 503"/>
                  <a:gd name="T40" fmla="*/ 901 w 903"/>
                  <a:gd name="T41" fmla="*/ 16 h 503"/>
                  <a:gd name="T42" fmla="*/ 903 w 903"/>
                  <a:gd name="T43" fmla="*/ 16 h 503"/>
                  <a:gd name="T44" fmla="*/ 876 w 903"/>
                  <a:gd name="T45" fmla="*/ 16 h 503"/>
                  <a:gd name="T46" fmla="*/ 875 w 903"/>
                  <a:gd name="T47" fmla="*/ 16 h 503"/>
                  <a:gd name="T48" fmla="*/ 869 w 903"/>
                  <a:gd name="T49" fmla="*/ 15 h 503"/>
                  <a:gd name="T50" fmla="*/ 858 w 903"/>
                  <a:gd name="T51" fmla="*/ 15 h 503"/>
                  <a:gd name="T52" fmla="*/ 842 w 903"/>
                  <a:gd name="T53" fmla="*/ 15 h 503"/>
                  <a:gd name="T54" fmla="*/ 821 w 903"/>
                  <a:gd name="T55" fmla="*/ 14 h 503"/>
                  <a:gd name="T56" fmla="*/ 795 w 903"/>
                  <a:gd name="T57" fmla="*/ 14 h 503"/>
                  <a:gd name="T58" fmla="*/ 766 w 903"/>
                  <a:gd name="T59" fmla="*/ 13 h 503"/>
                  <a:gd name="T60" fmla="*/ 732 w 903"/>
                  <a:gd name="T61" fmla="*/ 12 h 503"/>
                  <a:gd name="T62" fmla="*/ 692 w 903"/>
                  <a:gd name="T63" fmla="*/ 12 h 503"/>
                  <a:gd name="T64" fmla="*/ 650 w 903"/>
                  <a:gd name="T65" fmla="*/ 11 h 503"/>
                  <a:gd name="T66" fmla="*/ 605 w 903"/>
                  <a:gd name="T67" fmla="*/ 10 h 503"/>
                  <a:gd name="T68" fmla="*/ 554 w 903"/>
                  <a:gd name="T69" fmla="*/ 9 h 503"/>
                  <a:gd name="T70" fmla="*/ 501 w 903"/>
                  <a:gd name="T71" fmla="*/ 8 h 503"/>
                  <a:gd name="T72" fmla="*/ 445 w 903"/>
                  <a:gd name="T73" fmla="*/ 7 h 503"/>
                  <a:gd name="T74" fmla="*/ 387 w 903"/>
                  <a:gd name="T75" fmla="*/ 6 h 503"/>
                  <a:gd name="T76" fmla="*/ 326 w 903"/>
                  <a:gd name="T77" fmla="*/ 5 h 503"/>
                  <a:gd name="T78" fmla="*/ 264 w 903"/>
                  <a:gd name="T79" fmla="*/ 4 h 503"/>
                  <a:gd name="T80" fmla="*/ 199 w 903"/>
                  <a:gd name="T81" fmla="*/ 3 h 503"/>
                  <a:gd name="T82" fmla="*/ 134 w 903"/>
                  <a:gd name="T83" fmla="*/ 3 h 503"/>
                  <a:gd name="T84" fmla="*/ 67 w 903"/>
                  <a:gd name="T85" fmla="*/ 2 h 503"/>
                  <a:gd name="T86" fmla="*/ 0 w 903"/>
                  <a:gd name="T87" fmla="*/ 1 h 503"/>
                  <a:gd name="T88" fmla="*/ 1 w 903"/>
                  <a:gd name="T89" fmla="*/ 0 h 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3">
                    <a:moveTo>
                      <a:pt x="1" y="0"/>
                    </a:moveTo>
                    <a:lnTo>
                      <a:pt x="70" y="33"/>
                    </a:lnTo>
                    <a:lnTo>
                      <a:pt x="138" y="65"/>
                    </a:lnTo>
                    <a:lnTo>
                      <a:pt x="206" y="98"/>
                    </a:lnTo>
                    <a:lnTo>
                      <a:pt x="272" y="130"/>
                    </a:lnTo>
                    <a:lnTo>
                      <a:pt x="336" y="163"/>
                    </a:lnTo>
                    <a:lnTo>
                      <a:pt x="400" y="194"/>
                    </a:lnTo>
                    <a:lnTo>
                      <a:pt x="459" y="224"/>
                    </a:lnTo>
                    <a:lnTo>
                      <a:pt x="517" y="255"/>
                    </a:lnTo>
                    <a:lnTo>
                      <a:pt x="572" y="284"/>
                    </a:lnTo>
                    <a:lnTo>
                      <a:pt x="623" y="311"/>
                    </a:lnTo>
                    <a:lnTo>
                      <a:pt x="671" y="338"/>
                    </a:lnTo>
                    <a:lnTo>
                      <a:pt x="715" y="364"/>
                    </a:lnTo>
                    <a:lnTo>
                      <a:pt x="754" y="387"/>
                    </a:lnTo>
                    <a:lnTo>
                      <a:pt x="790" y="409"/>
                    </a:lnTo>
                    <a:lnTo>
                      <a:pt x="821" y="429"/>
                    </a:lnTo>
                    <a:lnTo>
                      <a:pt x="846" y="447"/>
                    </a:lnTo>
                    <a:lnTo>
                      <a:pt x="867" y="463"/>
                    </a:lnTo>
                    <a:lnTo>
                      <a:pt x="884" y="476"/>
                    </a:lnTo>
                    <a:lnTo>
                      <a:pt x="896" y="487"/>
                    </a:lnTo>
                    <a:lnTo>
                      <a:pt x="901" y="496"/>
                    </a:lnTo>
                    <a:lnTo>
                      <a:pt x="903" y="503"/>
                    </a:lnTo>
                    <a:lnTo>
                      <a:pt x="876" y="491"/>
                    </a:lnTo>
                    <a:lnTo>
                      <a:pt x="875" y="483"/>
                    </a:lnTo>
                    <a:lnTo>
                      <a:pt x="869" y="476"/>
                    </a:lnTo>
                    <a:lnTo>
                      <a:pt x="858" y="465"/>
                    </a:lnTo>
                    <a:lnTo>
                      <a:pt x="842" y="451"/>
                    </a:lnTo>
                    <a:lnTo>
                      <a:pt x="821" y="436"/>
                    </a:lnTo>
                    <a:lnTo>
                      <a:pt x="795" y="418"/>
                    </a:lnTo>
                    <a:lnTo>
                      <a:pt x="766" y="400"/>
                    </a:lnTo>
                    <a:lnTo>
                      <a:pt x="732" y="378"/>
                    </a:lnTo>
                    <a:lnTo>
                      <a:pt x="692" y="355"/>
                    </a:lnTo>
                    <a:lnTo>
                      <a:pt x="650" y="331"/>
                    </a:lnTo>
                    <a:lnTo>
                      <a:pt x="605" y="306"/>
                    </a:lnTo>
                    <a:lnTo>
                      <a:pt x="554" y="279"/>
                    </a:lnTo>
                    <a:lnTo>
                      <a:pt x="501" y="250"/>
                    </a:lnTo>
                    <a:lnTo>
                      <a:pt x="445" y="221"/>
                    </a:lnTo>
                    <a:lnTo>
                      <a:pt x="387" y="190"/>
                    </a:lnTo>
                    <a:lnTo>
                      <a:pt x="326" y="159"/>
                    </a:lnTo>
                    <a:lnTo>
                      <a:pt x="264" y="128"/>
                    </a:lnTo>
                    <a:lnTo>
                      <a:pt x="199" y="96"/>
                    </a:lnTo>
                    <a:lnTo>
                      <a:pt x="134" y="65"/>
                    </a:lnTo>
                    <a:lnTo>
                      <a:pt x="67" y="3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6" name="Freeform 677"/>
              <p:cNvSpPr>
                <a:spLocks/>
              </p:cNvSpPr>
              <p:nvPr/>
            </p:nvSpPr>
            <p:spPr bwMode="auto">
              <a:xfrm>
                <a:off x="1287" y="1517"/>
                <a:ext cx="876" cy="245"/>
              </a:xfrm>
              <a:custGeom>
                <a:avLst/>
                <a:gdLst>
                  <a:gd name="T0" fmla="*/ 876 w 876"/>
                  <a:gd name="T1" fmla="*/ 16 h 489"/>
                  <a:gd name="T2" fmla="*/ 875 w 876"/>
                  <a:gd name="T3" fmla="*/ 16 h 489"/>
                  <a:gd name="T4" fmla="*/ 869 w 876"/>
                  <a:gd name="T5" fmla="*/ 15 h 489"/>
                  <a:gd name="T6" fmla="*/ 858 w 876"/>
                  <a:gd name="T7" fmla="*/ 15 h 489"/>
                  <a:gd name="T8" fmla="*/ 842 w 876"/>
                  <a:gd name="T9" fmla="*/ 15 h 489"/>
                  <a:gd name="T10" fmla="*/ 821 w 876"/>
                  <a:gd name="T11" fmla="*/ 14 h 489"/>
                  <a:gd name="T12" fmla="*/ 795 w 876"/>
                  <a:gd name="T13" fmla="*/ 13 h 489"/>
                  <a:gd name="T14" fmla="*/ 766 w 876"/>
                  <a:gd name="T15" fmla="*/ 13 h 489"/>
                  <a:gd name="T16" fmla="*/ 732 w 876"/>
                  <a:gd name="T17" fmla="*/ 12 h 489"/>
                  <a:gd name="T18" fmla="*/ 692 w 876"/>
                  <a:gd name="T19" fmla="*/ 12 h 489"/>
                  <a:gd name="T20" fmla="*/ 650 w 876"/>
                  <a:gd name="T21" fmla="*/ 11 h 489"/>
                  <a:gd name="T22" fmla="*/ 605 w 876"/>
                  <a:gd name="T23" fmla="*/ 10 h 489"/>
                  <a:gd name="T24" fmla="*/ 554 w 876"/>
                  <a:gd name="T25" fmla="*/ 9 h 489"/>
                  <a:gd name="T26" fmla="*/ 501 w 876"/>
                  <a:gd name="T27" fmla="*/ 8 h 489"/>
                  <a:gd name="T28" fmla="*/ 445 w 876"/>
                  <a:gd name="T29" fmla="*/ 7 h 489"/>
                  <a:gd name="T30" fmla="*/ 387 w 876"/>
                  <a:gd name="T31" fmla="*/ 6 h 489"/>
                  <a:gd name="T32" fmla="*/ 326 w 876"/>
                  <a:gd name="T33" fmla="*/ 5 h 489"/>
                  <a:gd name="T34" fmla="*/ 264 w 876"/>
                  <a:gd name="T35" fmla="*/ 4 h 489"/>
                  <a:gd name="T36" fmla="*/ 199 w 876"/>
                  <a:gd name="T37" fmla="*/ 3 h 489"/>
                  <a:gd name="T38" fmla="*/ 134 w 876"/>
                  <a:gd name="T39" fmla="*/ 2 h 489"/>
                  <a:gd name="T40" fmla="*/ 67 w 876"/>
                  <a:gd name="T41" fmla="*/ 1 h 489"/>
                  <a:gd name="T42" fmla="*/ 0 w 876"/>
                  <a:gd name="T43" fmla="*/ 0 h 489"/>
                  <a:gd name="T44" fmla="*/ 0 w 876"/>
                  <a:gd name="T45" fmla="*/ 1 h 489"/>
                  <a:gd name="T46" fmla="*/ 65 w 876"/>
                  <a:gd name="T47" fmla="*/ 1 h 489"/>
                  <a:gd name="T48" fmla="*/ 128 w 876"/>
                  <a:gd name="T49" fmla="*/ 2 h 489"/>
                  <a:gd name="T50" fmla="*/ 192 w 876"/>
                  <a:gd name="T51" fmla="*/ 3 h 489"/>
                  <a:gd name="T52" fmla="*/ 254 w 876"/>
                  <a:gd name="T53" fmla="*/ 4 h 489"/>
                  <a:gd name="T54" fmla="*/ 315 w 876"/>
                  <a:gd name="T55" fmla="*/ 5 h 489"/>
                  <a:gd name="T56" fmla="*/ 374 w 876"/>
                  <a:gd name="T57" fmla="*/ 6 h 489"/>
                  <a:gd name="T58" fmla="*/ 431 w 876"/>
                  <a:gd name="T59" fmla="*/ 7 h 489"/>
                  <a:gd name="T60" fmla="*/ 484 w 876"/>
                  <a:gd name="T61" fmla="*/ 8 h 489"/>
                  <a:gd name="T62" fmla="*/ 537 w 876"/>
                  <a:gd name="T63" fmla="*/ 9 h 489"/>
                  <a:gd name="T64" fmla="*/ 585 w 876"/>
                  <a:gd name="T65" fmla="*/ 10 h 489"/>
                  <a:gd name="T66" fmla="*/ 629 w 876"/>
                  <a:gd name="T67" fmla="*/ 10 h 489"/>
                  <a:gd name="T68" fmla="*/ 671 w 876"/>
                  <a:gd name="T69" fmla="*/ 11 h 489"/>
                  <a:gd name="T70" fmla="*/ 708 w 876"/>
                  <a:gd name="T71" fmla="*/ 12 h 489"/>
                  <a:gd name="T72" fmla="*/ 742 w 876"/>
                  <a:gd name="T73" fmla="*/ 13 h 489"/>
                  <a:gd name="T74" fmla="*/ 770 w 876"/>
                  <a:gd name="T75" fmla="*/ 13 h 489"/>
                  <a:gd name="T76" fmla="*/ 794 w 876"/>
                  <a:gd name="T77" fmla="*/ 14 h 489"/>
                  <a:gd name="T78" fmla="*/ 815 w 876"/>
                  <a:gd name="T79" fmla="*/ 14 h 489"/>
                  <a:gd name="T80" fmla="*/ 831 w 876"/>
                  <a:gd name="T81" fmla="*/ 15 h 489"/>
                  <a:gd name="T82" fmla="*/ 841 w 876"/>
                  <a:gd name="T83" fmla="*/ 15 h 489"/>
                  <a:gd name="T84" fmla="*/ 846 w 876"/>
                  <a:gd name="T85" fmla="*/ 15 h 489"/>
                  <a:gd name="T86" fmla="*/ 848 w 876"/>
                  <a:gd name="T87" fmla="*/ 15 h 489"/>
                  <a:gd name="T88" fmla="*/ 876 w 876"/>
                  <a:gd name="T89" fmla="*/ 16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6" h="489">
                    <a:moveTo>
                      <a:pt x="876" y="489"/>
                    </a:moveTo>
                    <a:lnTo>
                      <a:pt x="875" y="481"/>
                    </a:lnTo>
                    <a:lnTo>
                      <a:pt x="869" y="474"/>
                    </a:lnTo>
                    <a:lnTo>
                      <a:pt x="858" y="463"/>
                    </a:lnTo>
                    <a:lnTo>
                      <a:pt x="842" y="449"/>
                    </a:lnTo>
                    <a:lnTo>
                      <a:pt x="821" y="434"/>
                    </a:lnTo>
                    <a:lnTo>
                      <a:pt x="795" y="416"/>
                    </a:lnTo>
                    <a:lnTo>
                      <a:pt x="766" y="398"/>
                    </a:lnTo>
                    <a:lnTo>
                      <a:pt x="732" y="376"/>
                    </a:lnTo>
                    <a:lnTo>
                      <a:pt x="692" y="353"/>
                    </a:lnTo>
                    <a:lnTo>
                      <a:pt x="650" y="329"/>
                    </a:lnTo>
                    <a:lnTo>
                      <a:pt x="605" y="304"/>
                    </a:lnTo>
                    <a:lnTo>
                      <a:pt x="554" y="277"/>
                    </a:lnTo>
                    <a:lnTo>
                      <a:pt x="501" y="248"/>
                    </a:lnTo>
                    <a:lnTo>
                      <a:pt x="445" y="219"/>
                    </a:lnTo>
                    <a:lnTo>
                      <a:pt x="387" y="188"/>
                    </a:lnTo>
                    <a:lnTo>
                      <a:pt x="326" y="157"/>
                    </a:lnTo>
                    <a:lnTo>
                      <a:pt x="264" y="126"/>
                    </a:lnTo>
                    <a:lnTo>
                      <a:pt x="199" y="94"/>
                    </a:lnTo>
                    <a:lnTo>
                      <a:pt x="134" y="63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2"/>
                    </a:lnTo>
                    <a:lnTo>
                      <a:pt x="128" y="63"/>
                    </a:lnTo>
                    <a:lnTo>
                      <a:pt x="192" y="94"/>
                    </a:lnTo>
                    <a:lnTo>
                      <a:pt x="254" y="125"/>
                    </a:lnTo>
                    <a:lnTo>
                      <a:pt x="315" y="155"/>
                    </a:lnTo>
                    <a:lnTo>
                      <a:pt x="374" y="184"/>
                    </a:lnTo>
                    <a:lnTo>
                      <a:pt x="431" y="213"/>
                    </a:lnTo>
                    <a:lnTo>
                      <a:pt x="484" y="242"/>
                    </a:lnTo>
                    <a:lnTo>
                      <a:pt x="537" y="269"/>
                    </a:lnTo>
                    <a:lnTo>
                      <a:pt x="585" y="295"/>
                    </a:lnTo>
                    <a:lnTo>
                      <a:pt x="629" y="320"/>
                    </a:lnTo>
                    <a:lnTo>
                      <a:pt x="671" y="344"/>
                    </a:lnTo>
                    <a:lnTo>
                      <a:pt x="708" y="367"/>
                    </a:lnTo>
                    <a:lnTo>
                      <a:pt x="742" y="387"/>
                    </a:lnTo>
                    <a:lnTo>
                      <a:pt x="770" y="405"/>
                    </a:lnTo>
                    <a:lnTo>
                      <a:pt x="794" y="422"/>
                    </a:lnTo>
                    <a:lnTo>
                      <a:pt x="815" y="438"/>
                    </a:lnTo>
                    <a:lnTo>
                      <a:pt x="831" y="451"/>
                    </a:lnTo>
                    <a:lnTo>
                      <a:pt x="841" y="461"/>
                    </a:lnTo>
                    <a:lnTo>
                      <a:pt x="846" y="469"/>
                    </a:lnTo>
                    <a:lnTo>
                      <a:pt x="848" y="476"/>
                    </a:lnTo>
                    <a:lnTo>
                      <a:pt x="876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7" name="Freeform 678"/>
              <p:cNvSpPr>
                <a:spLocks/>
              </p:cNvSpPr>
              <p:nvPr/>
            </p:nvSpPr>
            <p:spPr bwMode="auto">
              <a:xfrm>
                <a:off x="1285" y="1518"/>
                <a:ext cx="850" cy="237"/>
              </a:xfrm>
              <a:custGeom>
                <a:avLst/>
                <a:gdLst>
                  <a:gd name="T0" fmla="*/ 2 w 850"/>
                  <a:gd name="T1" fmla="*/ 0 h 474"/>
                  <a:gd name="T2" fmla="*/ 67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9 w 850"/>
                  <a:gd name="T19" fmla="*/ 9 h 474"/>
                  <a:gd name="T20" fmla="*/ 587 w 850"/>
                  <a:gd name="T21" fmla="*/ 10 h 474"/>
                  <a:gd name="T22" fmla="*/ 631 w 850"/>
                  <a:gd name="T23" fmla="*/ 10 h 474"/>
                  <a:gd name="T24" fmla="*/ 673 w 850"/>
                  <a:gd name="T25" fmla="*/ 11 h 474"/>
                  <a:gd name="T26" fmla="*/ 710 w 850"/>
                  <a:gd name="T27" fmla="*/ 12 h 474"/>
                  <a:gd name="T28" fmla="*/ 744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7 w 850"/>
                  <a:gd name="T35" fmla="*/ 14 h 474"/>
                  <a:gd name="T36" fmla="*/ 833 w 850"/>
                  <a:gd name="T37" fmla="*/ 15 h 474"/>
                  <a:gd name="T38" fmla="*/ 843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9 w 850"/>
                  <a:gd name="T47" fmla="*/ 15 h 474"/>
                  <a:gd name="T48" fmla="*/ 813 w 850"/>
                  <a:gd name="T49" fmla="*/ 14 h 474"/>
                  <a:gd name="T50" fmla="*/ 802 w 850"/>
                  <a:gd name="T51" fmla="*/ 14 h 474"/>
                  <a:gd name="T52" fmla="*/ 785 w 850"/>
                  <a:gd name="T53" fmla="*/ 14 h 474"/>
                  <a:gd name="T54" fmla="*/ 763 w 850"/>
                  <a:gd name="T55" fmla="*/ 13 h 474"/>
                  <a:gd name="T56" fmla="*/ 737 w 850"/>
                  <a:gd name="T57" fmla="*/ 13 h 474"/>
                  <a:gd name="T58" fmla="*/ 705 w 850"/>
                  <a:gd name="T59" fmla="*/ 12 h 474"/>
                  <a:gd name="T60" fmla="*/ 670 w 850"/>
                  <a:gd name="T61" fmla="*/ 11 h 474"/>
                  <a:gd name="T62" fmla="*/ 631 w 850"/>
                  <a:gd name="T63" fmla="*/ 11 h 474"/>
                  <a:gd name="T64" fmla="*/ 588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6 w 850"/>
                  <a:gd name="T71" fmla="*/ 7 h 474"/>
                  <a:gd name="T72" fmla="*/ 379 w 850"/>
                  <a:gd name="T73" fmla="*/ 6 h 474"/>
                  <a:gd name="T74" fmla="*/ 320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2 w 850"/>
                  <a:gd name="T81" fmla="*/ 3 h 474"/>
                  <a:gd name="T82" fmla="*/ 67 w 850"/>
                  <a:gd name="T83" fmla="*/ 2 h 474"/>
                  <a:gd name="T84" fmla="*/ 0 w 850"/>
                  <a:gd name="T85" fmla="*/ 1 h 474"/>
                  <a:gd name="T86" fmla="*/ 2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2" y="0"/>
                    </a:moveTo>
                    <a:lnTo>
                      <a:pt x="67" y="30"/>
                    </a:lnTo>
                    <a:lnTo>
                      <a:pt x="130" y="61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3"/>
                    </a:lnTo>
                    <a:lnTo>
                      <a:pt x="376" y="182"/>
                    </a:lnTo>
                    <a:lnTo>
                      <a:pt x="433" y="211"/>
                    </a:lnTo>
                    <a:lnTo>
                      <a:pt x="486" y="240"/>
                    </a:lnTo>
                    <a:lnTo>
                      <a:pt x="539" y="267"/>
                    </a:lnTo>
                    <a:lnTo>
                      <a:pt x="587" y="293"/>
                    </a:lnTo>
                    <a:lnTo>
                      <a:pt x="631" y="318"/>
                    </a:lnTo>
                    <a:lnTo>
                      <a:pt x="673" y="342"/>
                    </a:lnTo>
                    <a:lnTo>
                      <a:pt x="710" y="365"/>
                    </a:lnTo>
                    <a:lnTo>
                      <a:pt x="744" y="385"/>
                    </a:lnTo>
                    <a:lnTo>
                      <a:pt x="772" y="403"/>
                    </a:lnTo>
                    <a:lnTo>
                      <a:pt x="796" y="420"/>
                    </a:lnTo>
                    <a:lnTo>
                      <a:pt x="817" y="436"/>
                    </a:lnTo>
                    <a:lnTo>
                      <a:pt x="833" y="449"/>
                    </a:lnTo>
                    <a:lnTo>
                      <a:pt x="843" y="459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59"/>
                    </a:lnTo>
                    <a:lnTo>
                      <a:pt x="819" y="454"/>
                    </a:lnTo>
                    <a:lnTo>
                      <a:pt x="813" y="445"/>
                    </a:lnTo>
                    <a:lnTo>
                      <a:pt x="802" y="434"/>
                    </a:lnTo>
                    <a:lnTo>
                      <a:pt x="785" y="420"/>
                    </a:lnTo>
                    <a:lnTo>
                      <a:pt x="763" y="405"/>
                    </a:lnTo>
                    <a:lnTo>
                      <a:pt x="737" y="387"/>
                    </a:lnTo>
                    <a:lnTo>
                      <a:pt x="705" y="367"/>
                    </a:lnTo>
                    <a:lnTo>
                      <a:pt x="670" y="345"/>
                    </a:lnTo>
                    <a:lnTo>
                      <a:pt x="631" y="324"/>
                    </a:lnTo>
                    <a:lnTo>
                      <a:pt x="588" y="298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6" y="217"/>
                    </a:lnTo>
                    <a:lnTo>
                      <a:pt x="379" y="188"/>
                    </a:lnTo>
                    <a:lnTo>
                      <a:pt x="320" y="157"/>
                    </a:lnTo>
                    <a:lnTo>
                      <a:pt x="259" y="126"/>
                    </a:lnTo>
                    <a:lnTo>
                      <a:pt x="195" y="96"/>
                    </a:lnTo>
                    <a:lnTo>
                      <a:pt x="132" y="65"/>
                    </a:lnTo>
                    <a:lnTo>
                      <a:pt x="67" y="3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8" name="Freeform 679"/>
              <p:cNvSpPr>
                <a:spLocks/>
              </p:cNvSpPr>
              <p:nvPr/>
            </p:nvSpPr>
            <p:spPr bwMode="auto">
              <a:xfrm>
                <a:off x="1285" y="1520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9 w 820"/>
                  <a:gd name="T3" fmla="*/ 15 h 456"/>
                  <a:gd name="T4" fmla="*/ 813 w 820"/>
                  <a:gd name="T5" fmla="*/ 14 h 456"/>
                  <a:gd name="T6" fmla="*/ 802 w 820"/>
                  <a:gd name="T7" fmla="*/ 14 h 456"/>
                  <a:gd name="T8" fmla="*/ 785 w 820"/>
                  <a:gd name="T9" fmla="*/ 14 h 456"/>
                  <a:gd name="T10" fmla="*/ 763 w 820"/>
                  <a:gd name="T11" fmla="*/ 13 h 456"/>
                  <a:gd name="T12" fmla="*/ 737 w 820"/>
                  <a:gd name="T13" fmla="*/ 12 h 456"/>
                  <a:gd name="T14" fmla="*/ 705 w 820"/>
                  <a:gd name="T15" fmla="*/ 12 h 456"/>
                  <a:gd name="T16" fmla="*/ 670 w 820"/>
                  <a:gd name="T17" fmla="*/ 11 h 456"/>
                  <a:gd name="T18" fmla="*/ 631 w 820"/>
                  <a:gd name="T19" fmla="*/ 11 h 456"/>
                  <a:gd name="T20" fmla="*/ 588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6 w 820"/>
                  <a:gd name="T27" fmla="*/ 7 h 456"/>
                  <a:gd name="T28" fmla="*/ 379 w 820"/>
                  <a:gd name="T29" fmla="*/ 6 h 456"/>
                  <a:gd name="T30" fmla="*/ 320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2 w 820"/>
                  <a:gd name="T37" fmla="*/ 2 h 456"/>
                  <a:gd name="T38" fmla="*/ 67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4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9 w 820"/>
                  <a:gd name="T51" fmla="*/ 4 h 456"/>
                  <a:gd name="T52" fmla="*/ 307 w 820"/>
                  <a:gd name="T53" fmla="*/ 5 h 456"/>
                  <a:gd name="T54" fmla="*/ 365 w 820"/>
                  <a:gd name="T55" fmla="*/ 6 h 456"/>
                  <a:gd name="T56" fmla="*/ 419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6 w 820"/>
                  <a:gd name="T63" fmla="*/ 9 h 456"/>
                  <a:gd name="T64" fmla="*/ 607 w 820"/>
                  <a:gd name="T65" fmla="*/ 10 h 456"/>
                  <a:gd name="T66" fmla="*/ 645 w 820"/>
                  <a:gd name="T67" fmla="*/ 11 h 456"/>
                  <a:gd name="T68" fmla="*/ 679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5 w 820"/>
                  <a:gd name="T75" fmla="*/ 13 h 456"/>
                  <a:gd name="T76" fmla="*/ 771 w 820"/>
                  <a:gd name="T77" fmla="*/ 14 h 456"/>
                  <a:gd name="T78" fmla="*/ 782 w 820"/>
                  <a:gd name="T79" fmla="*/ 14 h 456"/>
                  <a:gd name="T80" fmla="*/ 787 w 820"/>
                  <a:gd name="T81" fmla="*/ 14 h 456"/>
                  <a:gd name="T82" fmla="*/ 789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9" y="451"/>
                    </a:lnTo>
                    <a:lnTo>
                      <a:pt x="813" y="442"/>
                    </a:lnTo>
                    <a:lnTo>
                      <a:pt x="802" y="431"/>
                    </a:lnTo>
                    <a:lnTo>
                      <a:pt x="785" y="417"/>
                    </a:lnTo>
                    <a:lnTo>
                      <a:pt x="763" y="402"/>
                    </a:lnTo>
                    <a:lnTo>
                      <a:pt x="737" y="384"/>
                    </a:lnTo>
                    <a:lnTo>
                      <a:pt x="705" y="364"/>
                    </a:lnTo>
                    <a:lnTo>
                      <a:pt x="670" y="342"/>
                    </a:lnTo>
                    <a:lnTo>
                      <a:pt x="631" y="321"/>
                    </a:lnTo>
                    <a:lnTo>
                      <a:pt x="588" y="295"/>
                    </a:lnTo>
                    <a:lnTo>
                      <a:pt x="540" y="270"/>
                    </a:lnTo>
                    <a:lnTo>
                      <a:pt x="489" y="241"/>
                    </a:lnTo>
                    <a:lnTo>
                      <a:pt x="436" y="214"/>
                    </a:lnTo>
                    <a:lnTo>
                      <a:pt x="379" y="185"/>
                    </a:lnTo>
                    <a:lnTo>
                      <a:pt x="320" y="154"/>
                    </a:lnTo>
                    <a:lnTo>
                      <a:pt x="259" y="123"/>
                    </a:lnTo>
                    <a:lnTo>
                      <a:pt x="195" y="93"/>
                    </a:lnTo>
                    <a:lnTo>
                      <a:pt x="132" y="62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4" y="31"/>
                    </a:lnTo>
                    <a:lnTo>
                      <a:pt x="126" y="62"/>
                    </a:lnTo>
                    <a:lnTo>
                      <a:pt x="188" y="93"/>
                    </a:lnTo>
                    <a:lnTo>
                      <a:pt x="249" y="121"/>
                    </a:lnTo>
                    <a:lnTo>
                      <a:pt x="307" y="150"/>
                    </a:lnTo>
                    <a:lnTo>
                      <a:pt x="365" y="179"/>
                    </a:lnTo>
                    <a:lnTo>
                      <a:pt x="419" y="208"/>
                    </a:lnTo>
                    <a:lnTo>
                      <a:pt x="471" y="236"/>
                    </a:lnTo>
                    <a:lnTo>
                      <a:pt x="519" y="261"/>
                    </a:lnTo>
                    <a:lnTo>
                      <a:pt x="566" y="286"/>
                    </a:lnTo>
                    <a:lnTo>
                      <a:pt x="607" y="310"/>
                    </a:lnTo>
                    <a:lnTo>
                      <a:pt x="645" y="333"/>
                    </a:lnTo>
                    <a:lnTo>
                      <a:pt x="679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5" y="404"/>
                    </a:lnTo>
                    <a:lnTo>
                      <a:pt x="771" y="417"/>
                    </a:lnTo>
                    <a:lnTo>
                      <a:pt x="782" y="427"/>
                    </a:lnTo>
                    <a:lnTo>
                      <a:pt x="787" y="436"/>
                    </a:lnTo>
                    <a:lnTo>
                      <a:pt x="789" y="442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29" name="Freeform 680"/>
              <p:cNvSpPr>
                <a:spLocks/>
              </p:cNvSpPr>
              <p:nvPr/>
            </p:nvSpPr>
            <p:spPr bwMode="auto">
              <a:xfrm>
                <a:off x="1284" y="1521"/>
                <a:ext cx="790" cy="220"/>
              </a:xfrm>
              <a:custGeom>
                <a:avLst/>
                <a:gdLst>
                  <a:gd name="T0" fmla="*/ 1 w 790"/>
                  <a:gd name="T1" fmla="*/ 0 h 440"/>
                  <a:gd name="T2" fmla="*/ 65 w 790"/>
                  <a:gd name="T3" fmla="*/ 1 h 440"/>
                  <a:gd name="T4" fmla="*/ 127 w 790"/>
                  <a:gd name="T5" fmla="*/ 2 h 440"/>
                  <a:gd name="T6" fmla="*/ 189 w 790"/>
                  <a:gd name="T7" fmla="*/ 3 h 440"/>
                  <a:gd name="T8" fmla="*/ 250 w 790"/>
                  <a:gd name="T9" fmla="*/ 4 h 440"/>
                  <a:gd name="T10" fmla="*/ 308 w 790"/>
                  <a:gd name="T11" fmla="*/ 5 h 440"/>
                  <a:gd name="T12" fmla="*/ 366 w 790"/>
                  <a:gd name="T13" fmla="*/ 6 h 440"/>
                  <a:gd name="T14" fmla="*/ 420 w 790"/>
                  <a:gd name="T15" fmla="*/ 7 h 440"/>
                  <a:gd name="T16" fmla="*/ 472 w 790"/>
                  <a:gd name="T17" fmla="*/ 8 h 440"/>
                  <a:gd name="T18" fmla="*/ 520 w 790"/>
                  <a:gd name="T19" fmla="*/ 9 h 440"/>
                  <a:gd name="T20" fmla="*/ 567 w 790"/>
                  <a:gd name="T21" fmla="*/ 9 h 440"/>
                  <a:gd name="T22" fmla="*/ 608 w 790"/>
                  <a:gd name="T23" fmla="*/ 10 h 440"/>
                  <a:gd name="T24" fmla="*/ 646 w 790"/>
                  <a:gd name="T25" fmla="*/ 11 h 440"/>
                  <a:gd name="T26" fmla="*/ 680 w 790"/>
                  <a:gd name="T27" fmla="*/ 11 h 440"/>
                  <a:gd name="T28" fmla="*/ 709 w 790"/>
                  <a:gd name="T29" fmla="*/ 12 h 440"/>
                  <a:gd name="T30" fmla="*/ 735 w 790"/>
                  <a:gd name="T31" fmla="*/ 13 h 440"/>
                  <a:gd name="T32" fmla="*/ 756 w 790"/>
                  <a:gd name="T33" fmla="*/ 13 h 440"/>
                  <a:gd name="T34" fmla="*/ 772 w 790"/>
                  <a:gd name="T35" fmla="*/ 13 h 440"/>
                  <a:gd name="T36" fmla="*/ 783 w 790"/>
                  <a:gd name="T37" fmla="*/ 14 h 440"/>
                  <a:gd name="T38" fmla="*/ 788 w 790"/>
                  <a:gd name="T39" fmla="*/ 14 h 440"/>
                  <a:gd name="T40" fmla="*/ 790 w 790"/>
                  <a:gd name="T41" fmla="*/ 14 h 440"/>
                  <a:gd name="T42" fmla="*/ 756 w 790"/>
                  <a:gd name="T43" fmla="*/ 14 h 440"/>
                  <a:gd name="T44" fmla="*/ 755 w 790"/>
                  <a:gd name="T45" fmla="*/ 14 h 440"/>
                  <a:gd name="T46" fmla="*/ 749 w 790"/>
                  <a:gd name="T47" fmla="*/ 13 h 440"/>
                  <a:gd name="T48" fmla="*/ 736 w 790"/>
                  <a:gd name="T49" fmla="*/ 13 h 440"/>
                  <a:gd name="T50" fmla="*/ 721 w 790"/>
                  <a:gd name="T51" fmla="*/ 13 h 440"/>
                  <a:gd name="T52" fmla="*/ 698 w 790"/>
                  <a:gd name="T53" fmla="*/ 12 h 440"/>
                  <a:gd name="T54" fmla="*/ 671 w 790"/>
                  <a:gd name="T55" fmla="*/ 11 h 440"/>
                  <a:gd name="T56" fmla="*/ 640 w 790"/>
                  <a:gd name="T57" fmla="*/ 11 h 440"/>
                  <a:gd name="T58" fmla="*/ 603 w 790"/>
                  <a:gd name="T59" fmla="*/ 10 h 440"/>
                  <a:gd name="T60" fmla="*/ 564 w 790"/>
                  <a:gd name="T61" fmla="*/ 9 h 440"/>
                  <a:gd name="T62" fmla="*/ 520 w 790"/>
                  <a:gd name="T63" fmla="*/ 9 h 440"/>
                  <a:gd name="T64" fmla="*/ 472 w 790"/>
                  <a:gd name="T65" fmla="*/ 8 h 440"/>
                  <a:gd name="T66" fmla="*/ 421 w 790"/>
                  <a:gd name="T67" fmla="*/ 7 h 440"/>
                  <a:gd name="T68" fmla="*/ 366 w 790"/>
                  <a:gd name="T69" fmla="*/ 6 h 440"/>
                  <a:gd name="T70" fmla="*/ 309 w 790"/>
                  <a:gd name="T71" fmla="*/ 5 h 440"/>
                  <a:gd name="T72" fmla="*/ 250 w 790"/>
                  <a:gd name="T73" fmla="*/ 4 h 440"/>
                  <a:gd name="T74" fmla="*/ 189 w 790"/>
                  <a:gd name="T75" fmla="*/ 3 h 440"/>
                  <a:gd name="T76" fmla="*/ 127 w 790"/>
                  <a:gd name="T77" fmla="*/ 2 h 440"/>
                  <a:gd name="T78" fmla="*/ 65 w 790"/>
                  <a:gd name="T79" fmla="*/ 2 h 440"/>
                  <a:gd name="T80" fmla="*/ 0 w 790"/>
                  <a:gd name="T81" fmla="*/ 1 h 440"/>
                  <a:gd name="T82" fmla="*/ 1 w 790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90" h="440">
                    <a:moveTo>
                      <a:pt x="1" y="0"/>
                    </a:moveTo>
                    <a:lnTo>
                      <a:pt x="65" y="29"/>
                    </a:lnTo>
                    <a:lnTo>
                      <a:pt x="127" y="60"/>
                    </a:lnTo>
                    <a:lnTo>
                      <a:pt x="189" y="91"/>
                    </a:lnTo>
                    <a:lnTo>
                      <a:pt x="250" y="119"/>
                    </a:lnTo>
                    <a:lnTo>
                      <a:pt x="308" y="148"/>
                    </a:lnTo>
                    <a:lnTo>
                      <a:pt x="366" y="177"/>
                    </a:lnTo>
                    <a:lnTo>
                      <a:pt x="420" y="206"/>
                    </a:lnTo>
                    <a:lnTo>
                      <a:pt x="472" y="234"/>
                    </a:lnTo>
                    <a:lnTo>
                      <a:pt x="520" y="259"/>
                    </a:lnTo>
                    <a:lnTo>
                      <a:pt x="567" y="284"/>
                    </a:lnTo>
                    <a:lnTo>
                      <a:pt x="608" y="308"/>
                    </a:lnTo>
                    <a:lnTo>
                      <a:pt x="646" y="331"/>
                    </a:lnTo>
                    <a:lnTo>
                      <a:pt x="680" y="351"/>
                    </a:lnTo>
                    <a:lnTo>
                      <a:pt x="709" y="369"/>
                    </a:lnTo>
                    <a:lnTo>
                      <a:pt x="735" y="387"/>
                    </a:lnTo>
                    <a:lnTo>
                      <a:pt x="756" y="402"/>
                    </a:lnTo>
                    <a:lnTo>
                      <a:pt x="772" y="415"/>
                    </a:lnTo>
                    <a:lnTo>
                      <a:pt x="783" y="425"/>
                    </a:lnTo>
                    <a:lnTo>
                      <a:pt x="788" y="434"/>
                    </a:lnTo>
                    <a:lnTo>
                      <a:pt x="790" y="440"/>
                    </a:lnTo>
                    <a:lnTo>
                      <a:pt x="756" y="424"/>
                    </a:lnTo>
                    <a:lnTo>
                      <a:pt x="755" y="418"/>
                    </a:lnTo>
                    <a:lnTo>
                      <a:pt x="749" y="409"/>
                    </a:lnTo>
                    <a:lnTo>
                      <a:pt x="736" y="398"/>
                    </a:lnTo>
                    <a:lnTo>
                      <a:pt x="721" y="386"/>
                    </a:lnTo>
                    <a:lnTo>
                      <a:pt x="698" y="369"/>
                    </a:lnTo>
                    <a:lnTo>
                      <a:pt x="671" y="351"/>
                    </a:lnTo>
                    <a:lnTo>
                      <a:pt x="640" y="333"/>
                    </a:lnTo>
                    <a:lnTo>
                      <a:pt x="603" y="311"/>
                    </a:lnTo>
                    <a:lnTo>
                      <a:pt x="564" y="288"/>
                    </a:lnTo>
                    <a:lnTo>
                      <a:pt x="520" y="262"/>
                    </a:lnTo>
                    <a:lnTo>
                      <a:pt x="472" y="237"/>
                    </a:lnTo>
                    <a:lnTo>
                      <a:pt x="421" y="210"/>
                    </a:lnTo>
                    <a:lnTo>
                      <a:pt x="366" y="181"/>
                    </a:lnTo>
                    <a:lnTo>
                      <a:pt x="309" y="152"/>
                    </a:lnTo>
                    <a:lnTo>
                      <a:pt x="250" y="123"/>
                    </a:lnTo>
                    <a:lnTo>
                      <a:pt x="189" y="92"/>
                    </a:lnTo>
                    <a:lnTo>
                      <a:pt x="127" y="63"/>
                    </a:lnTo>
                    <a:lnTo>
                      <a:pt x="65" y="33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0" name="Freeform 681"/>
              <p:cNvSpPr>
                <a:spLocks/>
              </p:cNvSpPr>
              <p:nvPr/>
            </p:nvSpPr>
            <p:spPr bwMode="auto">
              <a:xfrm>
                <a:off x="1284" y="1523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5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21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20 w 756"/>
                  <a:gd name="T21" fmla="*/ 9 h 420"/>
                  <a:gd name="T22" fmla="*/ 472 w 756"/>
                  <a:gd name="T23" fmla="*/ 8 h 420"/>
                  <a:gd name="T24" fmla="*/ 421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5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1 w 756"/>
                  <a:gd name="T43" fmla="*/ 1 h 420"/>
                  <a:gd name="T44" fmla="*/ 121 w 756"/>
                  <a:gd name="T45" fmla="*/ 2 h 420"/>
                  <a:gd name="T46" fmla="*/ 181 w 756"/>
                  <a:gd name="T47" fmla="*/ 3 h 420"/>
                  <a:gd name="T48" fmla="*/ 239 w 756"/>
                  <a:gd name="T49" fmla="*/ 4 h 420"/>
                  <a:gd name="T50" fmla="*/ 295 w 756"/>
                  <a:gd name="T51" fmla="*/ 5 h 420"/>
                  <a:gd name="T52" fmla="*/ 349 w 756"/>
                  <a:gd name="T53" fmla="*/ 6 h 420"/>
                  <a:gd name="T54" fmla="*/ 401 w 756"/>
                  <a:gd name="T55" fmla="*/ 7 h 420"/>
                  <a:gd name="T56" fmla="*/ 449 w 756"/>
                  <a:gd name="T57" fmla="*/ 8 h 420"/>
                  <a:gd name="T58" fmla="*/ 496 w 756"/>
                  <a:gd name="T59" fmla="*/ 8 h 420"/>
                  <a:gd name="T60" fmla="*/ 537 w 756"/>
                  <a:gd name="T61" fmla="*/ 9 h 420"/>
                  <a:gd name="T62" fmla="*/ 576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5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4 w 756"/>
                  <a:gd name="T75" fmla="*/ 13 h 420"/>
                  <a:gd name="T76" fmla="*/ 721 w 756"/>
                  <a:gd name="T77" fmla="*/ 13 h 420"/>
                  <a:gd name="T78" fmla="*/ 721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5" y="414"/>
                    </a:lnTo>
                    <a:lnTo>
                      <a:pt x="749" y="405"/>
                    </a:lnTo>
                    <a:lnTo>
                      <a:pt x="736" y="394"/>
                    </a:lnTo>
                    <a:lnTo>
                      <a:pt x="721" y="382"/>
                    </a:lnTo>
                    <a:lnTo>
                      <a:pt x="698" y="365"/>
                    </a:lnTo>
                    <a:lnTo>
                      <a:pt x="671" y="347"/>
                    </a:lnTo>
                    <a:lnTo>
                      <a:pt x="640" y="329"/>
                    </a:lnTo>
                    <a:lnTo>
                      <a:pt x="603" y="307"/>
                    </a:lnTo>
                    <a:lnTo>
                      <a:pt x="564" y="284"/>
                    </a:lnTo>
                    <a:lnTo>
                      <a:pt x="520" y="258"/>
                    </a:lnTo>
                    <a:lnTo>
                      <a:pt x="472" y="233"/>
                    </a:lnTo>
                    <a:lnTo>
                      <a:pt x="421" y="206"/>
                    </a:lnTo>
                    <a:lnTo>
                      <a:pt x="366" y="177"/>
                    </a:lnTo>
                    <a:lnTo>
                      <a:pt x="309" y="148"/>
                    </a:lnTo>
                    <a:lnTo>
                      <a:pt x="250" y="119"/>
                    </a:lnTo>
                    <a:lnTo>
                      <a:pt x="189" y="88"/>
                    </a:lnTo>
                    <a:lnTo>
                      <a:pt x="127" y="59"/>
                    </a:lnTo>
                    <a:lnTo>
                      <a:pt x="65" y="29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1" y="30"/>
                    </a:lnTo>
                    <a:lnTo>
                      <a:pt x="121" y="59"/>
                    </a:lnTo>
                    <a:lnTo>
                      <a:pt x="181" y="88"/>
                    </a:lnTo>
                    <a:lnTo>
                      <a:pt x="239" y="117"/>
                    </a:lnTo>
                    <a:lnTo>
                      <a:pt x="295" y="144"/>
                    </a:lnTo>
                    <a:lnTo>
                      <a:pt x="349" y="172"/>
                    </a:lnTo>
                    <a:lnTo>
                      <a:pt x="401" y="199"/>
                    </a:lnTo>
                    <a:lnTo>
                      <a:pt x="449" y="226"/>
                    </a:lnTo>
                    <a:lnTo>
                      <a:pt x="496" y="249"/>
                    </a:lnTo>
                    <a:lnTo>
                      <a:pt x="537" y="273"/>
                    </a:lnTo>
                    <a:lnTo>
                      <a:pt x="576" y="297"/>
                    </a:lnTo>
                    <a:lnTo>
                      <a:pt x="610" y="316"/>
                    </a:lnTo>
                    <a:lnTo>
                      <a:pt x="640" y="335"/>
                    </a:lnTo>
                    <a:lnTo>
                      <a:pt x="665" y="351"/>
                    </a:lnTo>
                    <a:lnTo>
                      <a:pt x="687" y="367"/>
                    </a:lnTo>
                    <a:lnTo>
                      <a:pt x="702" y="380"/>
                    </a:lnTo>
                    <a:lnTo>
                      <a:pt x="714" y="391"/>
                    </a:lnTo>
                    <a:lnTo>
                      <a:pt x="721" y="398"/>
                    </a:lnTo>
                    <a:lnTo>
                      <a:pt x="721" y="403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1" name="Freeform 682"/>
              <p:cNvSpPr>
                <a:spLocks/>
              </p:cNvSpPr>
              <p:nvPr/>
            </p:nvSpPr>
            <p:spPr bwMode="auto">
              <a:xfrm>
                <a:off x="1282" y="1524"/>
                <a:ext cx="723" cy="201"/>
              </a:xfrm>
              <a:custGeom>
                <a:avLst/>
                <a:gdLst>
                  <a:gd name="T0" fmla="*/ 2 w 723"/>
                  <a:gd name="T1" fmla="*/ 0 h 402"/>
                  <a:gd name="T2" fmla="*/ 63 w 723"/>
                  <a:gd name="T3" fmla="*/ 1 h 402"/>
                  <a:gd name="T4" fmla="*/ 123 w 723"/>
                  <a:gd name="T5" fmla="*/ 2 h 402"/>
                  <a:gd name="T6" fmla="*/ 183 w 723"/>
                  <a:gd name="T7" fmla="*/ 3 h 402"/>
                  <a:gd name="T8" fmla="*/ 241 w 723"/>
                  <a:gd name="T9" fmla="*/ 4 h 402"/>
                  <a:gd name="T10" fmla="*/ 297 w 723"/>
                  <a:gd name="T11" fmla="*/ 5 h 402"/>
                  <a:gd name="T12" fmla="*/ 351 w 723"/>
                  <a:gd name="T13" fmla="*/ 6 h 402"/>
                  <a:gd name="T14" fmla="*/ 403 w 723"/>
                  <a:gd name="T15" fmla="*/ 7 h 402"/>
                  <a:gd name="T16" fmla="*/ 451 w 723"/>
                  <a:gd name="T17" fmla="*/ 8 h 402"/>
                  <a:gd name="T18" fmla="*/ 498 w 723"/>
                  <a:gd name="T19" fmla="*/ 8 h 402"/>
                  <a:gd name="T20" fmla="*/ 539 w 723"/>
                  <a:gd name="T21" fmla="*/ 9 h 402"/>
                  <a:gd name="T22" fmla="*/ 578 w 723"/>
                  <a:gd name="T23" fmla="*/ 10 h 402"/>
                  <a:gd name="T24" fmla="*/ 612 w 723"/>
                  <a:gd name="T25" fmla="*/ 10 h 402"/>
                  <a:gd name="T26" fmla="*/ 642 w 723"/>
                  <a:gd name="T27" fmla="*/ 11 h 402"/>
                  <a:gd name="T28" fmla="*/ 667 w 723"/>
                  <a:gd name="T29" fmla="*/ 11 h 402"/>
                  <a:gd name="T30" fmla="*/ 689 w 723"/>
                  <a:gd name="T31" fmla="*/ 12 h 402"/>
                  <a:gd name="T32" fmla="*/ 704 w 723"/>
                  <a:gd name="T33" fmla="*/ 12 h 402"/>
                  <a:gd name="T34" fmla="*/ 716 w 723"/>
                  <a:gd name="T35" fmla="*/ 13 h 402"/>
                  <a:gd name="T36" fmla="*/ 723 w 723"/>
                  <a:gd name="T37" fmla="*/ 13 h 402"/>
                  <a:gd name="T38" fmla="*/ 723 w 723"/>
                  <a:gd name="T39" fmla="*/ 13 h 402"/>
                  <a:gd name="T40" fmla="*/ 686 w 723"/>
                  <a:gd name="T41" fmla="*/ 13 h 402"/>
                  <a:gd name="T42" fmla="*/ 686 w 723"/>
                  <a:gd name="T43" fmla="*/ 12 h 402"/>
                  <a:gd name="T44" fmla="*/ 679 w 723"/>
                  <a:gd name="T45" fmla="*/ 12 h 402"/>
                  <a:gd name="T46" fmla="*/ 669 w 723"/>
                  <a:gd name="T47" fmla="*/ 12 h 402"/>
                  <a:gd name="T48" fmla="*/ 653 w 723"/>
                  <a:gd name="T49" fmla="*/ 11 h 402"/>
                  <a:gd name="T50" fmla="*/ 634 w 723"/>
                  <a:gd name="T51" fmla="*/ 11 h 402"/>
                  <a:gd name="T52" fmla="*/ 610 w 723"/>
                  <a:gd name="T53" fmla="*/ 11 h 402"/>
                  <a:gd name="T54" fmla="*/ 581 w 723"/>
                  <a:gd name="T55" fmla="*/ 10 h 402"/>
                  <a:gd name="T56" fmla="*/ 549 w 723"/>
                  <a:gd name="T57" fmla="*/ 9 h 402"/>
                  <a:gd name="T58" fmla="*/ 512 w 723"/>
                  <a:gd name="T59" fmla="*/ 9 h 402"/>
                  <a:gd name="T60" fmla="*/ 471 w 723"/>
                  <a:gd name="T61" fmla="*/ 8 h 402"/>
                  <a:gd name="T62" fmla="*/ 429 w 723"/>
                  <a:gd name="T63" fmla="*/ 7 h 402"/>
                  <a:gd name="T64" fmla="*/ 382 w 723"/>
                  <a:gd name="T65" fmla="*/ 6 h 402"/>
                  <a:gd name="T66" fmla="*/ 333 w 723"/>
                  <a:gd name="T67" fmla="*/ 6 h 402"/>
                  <a:gd name="T68" fmla="*/ 282 w 723"/>
                  <a:gd name="T69" fmla="*/ 5 h 402"/>
                  <a:gd name="T70" fmla="*/ 228 w 723"/>
                  <a:gd name="T71" fmla="*/ 4 h 402"/>
                  <a:gd name="T72" fmla="*/ 173 w 723"/>
                  <a:gd name="T73" fmla="*/ 3 h 402"/>
                  <a:gd name="T74" fmla="*/ 116 w 723"/>
                  <a:gd name="T75" fmla="*/ 2 h 402"/>
                  <a:gd name="T76" fmla="*/ 58 w 723"/>
                  <a:gd name="T77" fmla="*/ 1 h 402"/>
                  <a:gd name="T78" fmla="*/ 0 w 723"/>
                  <a:gd name="T79" fmla="*/ 1 h 402"/>
                  <a:gd name="T80" fmla="*/ 2 w 723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3" h="402">
                    <a:moveTo>
                      <a:pt x="2" y="0"/>
                    </a:moveTo>
                    <a:lnTo>
                      <a:pt x="63" y="29"/>
                    </a:lnTo>
                    <a:lnTo>
                      <a:pt x="123" y="58"/>
                    </a:lnTo>
                    <a:lnTo>
                      <a:pt x="183" y="87"/>
                    </a:lnTo>
                    <a:lnTo>
                      <a:pt x="241" y="116"/>
                    </a:lnTo>
                    <a:lnTo>
                      <a:pt x="297" y="143"/>
                    </a:lnTo>
                    <a:lnTo>
                      <a:pt x="351" y="171"/>
                    </a:lnTo>
                    <a:lnTo>
                      <a:pt x="403" y="198"/>
                    </a:lnTo>
                    <a:lnTo>
                      <a:pt x="451" y="225"/>
                    </a:lnTo>
                    <a:lnTo>
                      <a:pt x="498" y="248"/>
                    </a:lnTo>
                    <a:lnTo>
                      <a:pt x="539" y="272"/>
                    </a:lnTo>
                    <a:lnTo>
                      <a:pt x="578" y="296"/>
                    </a:lnTo>
                    <a:lnTo>
                      <a:pt x="612" y="315"/>
                    </a:lnTo>
                    <a:lnTo>
                      <a:pt x="642" y="334"/>
                    </a:lnTo>
                    <a:lnTo>
                      <a:pt x="667" y="350"/>
                    </a:lnTo>
                    <a:lnTo>
                      <a:pt x="689" y="366"/>
                    </a:lnTo>
                    <a:lnTo>
                      <a:pt x="704" y="379"/>
                    </a:lnTo>
                    <a:lnTo>
                      <a:pt x="716" y="390"/>
                    </a:lnTo>
                    <a:lnTo>
                      <a:pt x="723" y="397"/>
                    </a:lnTo>
                    <a:lnTo>
                      <a:pt x="723" y="402"/>
                    </a:lnTo>
                    <a:lnTo>
                      <a:pt x="686" y="386"/>
                    </a:lnTo>
                    <a:lnTo>
                      <a:pt x="686" y="381"/>
                    </a:lnTo>
                    <a:lnTo>
                      <a:pt x="679" y="372"/>
                    </a:lnTo>
                    <a:lnTo>
                      <a:pt x="669" y="362"/>
                    </a:lnTo>
                    <a:lnTo>
                      <a:pt x="653" y="350"/>
                    </a:lnTo>
                    <a:lnTo>
                      <a:pt x="634" y="335"/>
                    </a:lnTo>
                    <a:lnTo>
                      <a:pt x="610" y="321"/>
                    </a:lnTo>
                    <a:lnTo>
                      <a:pt x="581" y="303"/>
                    </a:lnTo>
                    <a:lnTo>
                      <a:pt x="549" y="283"/>
                    </a:lnTo>
                    <a:lnTo>
                      <a:pt x="512" y="261"/>
                    </a:lnTo>
                    <a:lnTo>
                      <a:pt x="471" y="239"/>
                    </a:lnTo>
                    <a:lnTo>
                      <a:pt x="429" y="216"/>
                    </a:lnTo>
                    <a:lnTo>
                      <a:pt x="382" y="191"/>
                    </a:lnTo>
                    <a:lnTo>
                      <a:pt x="333" y="165"/>
                    </a:lnTo>
                    <a:lnTo>
                      <a:pt x="282" y="140"/>
                    </a:lnTo>
                    <a:lnTo>
                      <a:pt x="228" y="113"/>
                    </a:lnTo>
                    <a:lnTo>
                      <a:pt x="173" y="86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2" name="Freeform 683"/>
              <p:cNvSpPr>
                <a:spLocks/>
              </p:cNvSpPr>
              <p:nvPr/>
            </p:nvSpPr>
            <p:spPr bwMode="auto">
              <a:xfrm>
                <a:off x="1282" y="1526"/>
                <a:ext cx="686" cy="191"/>
              </a:xfrm>
              <a:custGeom>
                <a:avLst/>
                <a:gdLst>
                  <a:gd name="T0" fmla="*/ 686 w 686"/>
                  <a:gd name="T1" fmla="*/ 12 h 382"/>
                  <a:gd name="T2" fmla="*/ 686 w 686"/>
                  <a:gd name="T3" fmla="*/ 12 h 382"/>
                  <a:gd name="T4" fmla="*/ 679 w 686"/>
                  <a:gd name="T5" fmla="*/ 12 h 382"/>
                  <a:gd name="T6" fmla="*/ 669 w 686"/>
                  <a:gd name="T7" fmla="*/ 12 h 382"/>
                  <a:gd name="T8" fmla="*/ 653 w 686"/>
                  <a:gd name="T9" fmla="*/ 11 h 382"/>
                  <a:gd name="T10" fmla="*/ 634 w 686"/>
                  <a:gd name="T11" fmla="*/ 11 h 382"/>
                  <a:gd name="T12" fmla="*/ 610 w 686"/>
                  <a:gd name="T13" fmla="*/ 10 h 382"/>
                  <a:gd name="T14" fmla="*/ 581 w 686"/>
                  <a:gd name="T15" fmla="*/ 10 h 382"/>
                  <a:gd name="T16" fmla="*/ 549 w 686"/>
                  <a:gd name="T17" fmla="*/ 9 h 382"/>
                  <a:gd name="T18" fmla="*/ 512 w 686"/>
                  <a:gd name="T19" fmla="*/ 9 h 382"/>
                  <a:gd name="T20" fmla="*/ 471 w 686"/>
                  <a:gd name="T21" fmla="*/ 8 h 382"/>
                  <a:gd name="T22" fmla="*/ 429 w 686"/>
                  <a:gd name="T23" fmla="*/ 7 h 382"/>
                  <a:gd name="T24" fmla="*/ 382 w 686"/>
                  <a:gd name="T25" fmla="*/ 6 h 382"/>
                  <a:gd name="T26" fmla="*/ 333 w 686"/>
                  <a:gd name="T27" fmla="*/ 6 h 382"/>
                  <a:gd name="T28" fmla="*/ 282 w 686"/>
                  <a:gd name="T29" fmla="*/ 5 h 382"/>
                  <a:gd name="T30" fmla="*/ 228 w 686"/>
                  <a:gd name="T31" fmla="*/ 4 h 382"/>
                  <a:gd name="T32" fmla="*/ 173 w 686"/>
                  <a:gd name="T33" fmla="*/ 3 h 382"/>
                  <a:gd name="T34" fmla="*/ 116 w 686"/>
                  <a:gd name="T35" fmla="*/ 2 h 382"/>
                  <a:gd name="T36" fmla="*/ 58 w 686"/>
                  <a:gd name="T37" fmla="*/ 1 h 382"/>
                  <a:gd name="T38" fmla="*/ 0 w 686"/>
                  <a:gd name="T39" fmla="*/ 0 h 382"/>
                  <a:gd name="T40" fmla="*/ 0 w 686"/>
                  <a:gd name="T41" fmla="*/ 1 h 382"/>
                  <a:gd name="T42" fmla="*/ 57 w 686"/>
                  <a:gd name="T43" fmla="*/ 1 h 382"/>
                  <a:gd name="T44" fmla="*/ 115 w 686"/>
                  <a:gd name="T45" fmla="*/ 2 h 382"/>
                  <a:gd name="T46" fmla="*/ 171 w 686"/>
                  <a:gd name="T47" fmla="*/ 3 h 382"/>
                  <a:gd name="T48" fmla="*/ 225 w 686"/>
                  <a:gd name="T49" fmla="*/ 4 h 382"/>
                  <a:gd name="T50" fmla="*/ 279 w 686"/>
                  <a:gd name="T51" fmla="*/ 5 h 382"/>
                  <a:gd name="T52" fmla="*/ 328 w 686"/>
                  <a:gd name="T53" fmla="*/ 6 h 382"/>
                  <a:gd name="T54" fmla="*/ 376 w 686"/>
                  <a:gd name="T55" fmla="*/ 6 h 382"/>
                  <a:gd name="T56" fmla="*/ 422 w 686"/>
                  <a:gd name="T57" fmla="*/ 7 h 382"/>
                  <a:gd name="T58" fmla="*/ 464 w 686"/>
                  <a:gd name="T59" fmla="*/ 8 h 382"/>
                  <a:gd name="T60" fmla="*/ 502 w 686"/>
                  <a:gd name="T61" fmla="*/ 9 h 382"/>
                  <a:gd name="T62" fmla="*/ 536 w 686"/>
                  <a:gd name="T63" fmla="*/ 9 h 382"/>
                  <a:gd name="T64" fmla="*/ 566 w 686"/>
                  <a:gd name="T65" fmla="*/ 10 h 382"/>
                  <a:gd name="T66" fmla="*/ 591 w 686"/>
                  <a:gd name="T67" fmla="*/ 10 h 382"/>
                  <a:gd name="T68" fmla="*/ 612 w 686"/>
                  <a:gd name="T69" fmla="*/ 11 h 382"/>
                  <a:gd name="T70" fmla="*/ 628 w 686"/>
                  <a:gd name="T71" fmla="*/ 11 h 382"/>
                  <a:gd name="T72" fmla="*/ 639 w 686"/>
                  <a:gd name="T73" fmla="*/ 11 h 382"/>
                  <a:gd name="T74" fmla="*/ 646 w 686"/>
                  <a:gd name="T75" fmla="*/ 12 h 382"/>
                  <a:gd name="T76" fmla="*/ 648 w 686"/>
                  <a:gd name="T77" fmla="*/ 12 h 382"/>
                  <a:gd name="T78" fmla="*/ 686 w 686"/>
                  <a:gd name="T79" fmla="*/ 12 h 3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6" h="382">
                    <a:moveTo>
                      <a:pt x="686" y="382"/>
                    </a:moveTo>
                    <a:lnTo>
                      <a:pt x="686" y="377"/>
                    </a:lnTo>
                    <a:lnTo>
                      <a:pt x="679" y="368"/>
                    </a:lnTo>
                    <a:lnTo>
                      <a:pt x="669" y="358"/>
                    </a:lnTo>
                    <a:lnTo>
                      <a:pt x="653" y="346"/>
                    </a:lnTo>
                    <a:lnTo>
                      <a:pt x="634" y="331"/>
                    </a:lnTo>
                    <a:lnTo>
                      <a:pt x="610" y="317"/>
                    </a:lnTo>
                    <a:lnTo>
                      <a:pt x="581" y="299"/>
                    </a:lnTo>
                    <a:lnTo>
                      <a:pt x="549" y="279"/>
                    </a:lnTo>
                    <a:lnTo>
                      <a:pt x="512" y="257"/>
                    </a:lnTo>
                    <a:lnTo>
                      <a:pt x="471" y="235"/>
                    </a:lnTo>
                    <a:lnTo>
                      <a:pt x="429" y="212"/>
                    </a:lnTo>
                    <a:lnTo>
                      <a:pt x="382" y="187"/>
                    </a:lnTo>
                    <a:lnTo>
                      <a:pt x="333" y="161"/>
                    </a:lnTo>
                    <a:lnTo>
                      <a:pt x="282" y="136"/>
                    </a:lnTo>
                    <a:lnTo>
                      <a:pt x="228" y="109"/>
                    </a:lnTo>
                    <a:lnTo>
                      <a:pt x="173" y="82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7" y="29"/>
                    </a:lnTo>
                    <a:lnTo>
                      <a:pt x="115" y="56"/>
                    </a:lnTo>
                    <a:lnTo>
                      <a:pt x="171" y="83"/>
                    </a:lnTo>
                    <a:lnTo>
                      <a:pt x="225" y="110"/>
                    </a:lnTo>
                    <a:lnTo>
                      <a:pt x="279" y="138"/>
                    </a:lnTo>
                    <a:lnTo>
                      <a:pt x="328" y="165"/>
                    </a:lnTo>
                    <a:lnTo>
                      <a:pt x="376" y="188"/>
                    </a:lnTo>
                    <a:lnTo>
                      <a:pt x="422" y="214"/>
                    </a:lnTo>
                    <a:lnTo>
                      <a:pt x="464" y="235"/>
                    </a:lnTo>
                    <a:lnTo>
                      <a:pt x="502" y="257"/>
                    </a:lnTo>
                    <a:lnTo>
                      <a:pt x="536" y="277"/>
                    </a:lnTo>
                    <a:lnTo>
                      <a:pt x="566" y="297"/>
                    </a:lnTo>
                    <a:lnTo>
                      <a:pt x="591" y="313"/>
                    </a:lnTo>
                    <a:lnTo>
                      <a:pt x="612" y="328"/>
                    </a:lnTo>
                    <a:lnTo>
                      <a:pt x="628" y="340"/>
                    </a:lnTo>
                    <a:lnTo>
                      <a:pt x="639" y="349"/>
                    </a:lnTo>
                    <a:lnTo>
                      <a:pt x="646" y="358"/>
                    </a:lnTo>
                    <a:lnTo>
                      <a:pt x="648" y="364"/>
                    </a:lnTo>
                    <a:lnTo>
                      <a:pt x="686" y="382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3" name="Freeform 684"/>
              <p:cNvSpPr>
                <a:spLocks/>
              </p:cNvSpPr>
              <p:nvPr/>
            </p:nvSpPr>
            <p:spPr bwMode="auto">
              <a:xfrm>
                <a:off x="1281" y="1526"/>
                <a:ext cx="649" cy="181"/>
              </a:xfrm>
              <a:custGeom>
                <a:avLst/>
                <a:gdLst>
                  <a:gd name="T0" fmla="*/ 1 w 649"/>
                  <a:gd name="T1" fmla="*/ 0 h 362"/>
                  <a:gd name="T2" fmla="*/ 58 w 649"/>
                  <a:gd name="T3" fmla="*/ 1 h 362"/>
                  <a:gd name="T4" fmla="*/ 116 w 649"/>
                  <a:gd name="T5" fmla="*/ 2 h 362"/>
                  <a:gd name="T6" fmla="*/ 172 w 649"/>
                  <a:gd name="T7" fmla="*/ 3 h 362"/>
                  <a:gd name="T8" fmla="*/ 226 w 649"/>
                  <a:gd name="T9" fmla="*/ 4 h 362"/>
                  <a:gd name="T10" fmla="*/ 280 w 649"/>
                  <a:gd name="T11" fmla="*/ 5 h 362"/>
                  <a:gd name="T12" fmla="*/ 329 w 649"/>
                  <a:gd name="T13" fmla="*/ 6 h 362"/>
                  <a:gd name="T14" fmla="*/ 377 w 649"/>
                  <a:gd name="T15" fmla="*/ 6 h 362"/>
                  <a:gd name="T16" fmla="*/ 423 w 649"/>
                  <a:gd name="T17" fmla="*/ 7 h 362"/>
                  <a:gd name="T18" fmla="*/ 465 w 649"/>
                  <a:gd name="T19" fmla="*/ 8 h 362"/>
                  <a:gd name="T20" fmla="*/ 503 w 649"/>
                  <a:gd name="T21" fmla="*/ 8 h 362"/>
                  <a:gd name="T22" fmla="*/ 537 w 649"/>
                  <a:gd name="T23" fmla="*/ 9 h 362"/>
                  <a:gd name="T24" fmla="*/ 567 w 649"/>
                  <a:gd name="T25" fmla="*/ 10 h 362"/>
                  <a:gd name="T26" fmla="*/ 592 w 649"/>
                  <a:gd name="T27" fmla="*/ 10 h 362"/>
                  <a:gd name="T28" fmla="*/ 613 w 649"/>
                  <a:gd name="T29" fmla="*/ 11 h 362"/>
                  <a:gd name="T30" fmla="*/ 629 w 649"/>
                  <a:gd name="T31" fmla="*/ 11 h 362"/>
                  <a:gd name="T32" fmla="*/ 640 w 649"/>
                  <a:gd name="T33" fmla="*/ 11 h 362"/>
                  <a:gd name="T34" fmla="*/ 647 w 649"/>
                  <a:gd name="T35" fmla="*/ 12 h 362"/>
                  <a:gd name="T36" fmla="*/ 649 w 649"/>
                  <a:gd name="T37" fmla="*/ 12 h 362"/>
                  <a:gd name="T38" fmla="*/ 606 w 649"/>
                  <a:gd name="T39" fmla="*/ 11 h 362"/>
                  <a:gd name="T40" fmla="*/ 605 w 649"/>
                  <a:gd name="T41" fmla="*/ 11 h 362"/>
                  <a:gd name="T42" fmla="*/ 598 w 649"/>
                  <a:gd name="T43" fmla="*/ 11 h 362"/>
                  <a:gd name="T44" fmla="*/ 587 w 649"/>
                  <a:gd name="T45" fmla="*/ 10 h 362"/>
                  <a:gd name="T46" fmla="*/ 570 w 649"/>
                  <a:gd name="T47" fmla="*/ 10 h 362"/>
                  <a:gd name="T48" fmla="*/ 547 w 649"/>
                  <a:gd name="T49" fmla="*/ 10 h 362"/>
                  <a:gd name="T50" fmla="*/ 521 w 649"/>
                  <a:gd name="T51" fmla="*/ 9 h 362"/>
                  <a:gd name="T52" fmla="*/ 489 w 649"/>
                  <a:gd name="T53" fmla="*/ 8 h 362"/>
                  <a:gd name="T54" fmla="*/ 454 w 649"/>
                  <a:gd name="T55" fmla="*/ 8 h 362"/>
                  <a:gd name="T56" fmla="*/ 414 w 649"/>
                  <a:gd name="T57" fmla="*/ 7 h 362"/>
                  <a:gd name="T58" fmla="*/ 372 w 649"/>
                  <a:gd name="T59" fmla="*/ 6 h 362"/>
                  <a:gd name="T60" fmla="*/ 325 w 649"/>
                  <a:gd name="T61" fmla="*/ 6 h 362"/>
                  <a:gd name="T62" fmla="*/ 276 w 649"/>
                  <a:gd name="T63" fmla="*/ 5 h 362"/>
                  <a:gd name="T64" fmla="*/ 223 w 649"/>
                  <a:gd name="T65" fmla="*/ 4 h 362"/>
                  <a:gd name="T66" fmla="*/ 170 w 649"/>
                  <a:gd name="T67" fmla="*/ 3 h 362"/>
                  <a:gd name="T68" fmla="*/ 113 w 649"/>
                  <a:gd name="T69" fmla="*/ 2 h 362"/>
                  <a:gd name="T70" fmla="*/ 56 w 649"/>
                  <a:gd name="T71" fmla="*/ 1 h 362"/>
                  <a:gd name="T72" fmla="*/ 0 w 649"/>
                  <a:gd name="T73" fmla="*/ 1 h 362"/>
                  <a:gd name="T74" fmla="*/ 1 w 649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9" h="362">
                    <a:moveTo>
                      <a:pt x="1" y="0"/>
                    </a:moveTo>
                    <a:lnTo>
                      <a:pt x="58" y="27"/>
                    </a:lnTo>
                    <a:lnTo>
                      <a:pt x="116" y="54"/>
                    </a:lnTo>
                    <a:lnTo>
                      <a:pt x="172" y="81"/>
                    </a:lnTo>
                    <a:lnTo>
                      <a:pt x="226" y="108"/>
                    </a:lnTo>
                    <a:lnTo>
                      <a:pt x="280" y="136"/>
                    </a:lnTo>
                    <a:lnTo>
                      <a:pt x="329" y="163"/>
                    </a:lnTo>
                    <a:lnTo>
                      <a:pt x="377" y="186"/>
                    </a:lnTo>
                    <a:lnTo>
                      <a:pt x="423" y="212"/>
                    </a:lnTo>
                    <a:lnTo>
                      <a:pt x="465" y="233"/>
                    </a:lnTo>
                    <a:lnTo>
                      <a:pt x="503" y="255"/>
                    </a:lnTo>
                    <a:lnTo>
                      <a:pt x="537" y="275"/>
                    </a:lnTo>
                    <a:lnTo>
                      <a:pt x="567" y="295"/>
                    </a:lnTo>
                    <a:lnTo>
                      <a:pt x="592" y="311"/>
                    </a:lnTo>
                    <a:lnTo>
                      <a:pt x="613" y="326"/>
                    </a:lnTo>
                    <a:lnTo>
                      <a:pt x="629" y="338"/>
                    </a:lnTo>
                    <a:lnTo>
                      <a:pt x="640" y="347"/>
                    </a:lnTo>
                    <a:lnTo>
                      <a:pt x="647" y="356"/>
                    </a:lnTo>
                    <a:lnTo>
                      <a:pt x="649" y="362"/>
                    </a:lnTo>
                    <a:lnTo>
                      <a:pt x="606" y="342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7" y="318"/>
                    </a:lnTo>
                    <a:lnTo>
                      <a:pt x="570" y="306"/>
                    </a:lnTo>
                    <a:lnTo>
                      <a:pt x="547" y="290"/>
                    </a:lnTo>
                    <a:lnTo>
                      <a:pt x="521" y="273"/>
                    </a:lnTo>
                    <a:lnTo>
                      <a:pt x="489" y="253"/>
                    </a:lnTo>
                    <a:lnTo>
                      <a:pt x="454" y="233"/>
                    </a:lnTo>
                    <a:lnTo>
                      <a:pt x="414" y="212"/>
                    </a:lnTo>
                    <a:lnTo>
                      <a:pt x="372" y="188"/>
                    </a:lnTo>
                    <a:lnTo>
                      <a:pt x="325" y="163"/>
                    </a:lnTo>
                    <a:lnTo>
                      <a:pt x="276" y="137"/>
                    </a:lnTo>
                    <a:lnTo>
                      <a:pt x="223" y="112"/>
                    </a:lnTo>
                    <a:lnTo>
                      <a:pt x="170" y="85"/>
                    </a:lnTo>
                    <a:lnTo>
                      <a:pt x="113" y="58"/>
                    </a:lnTo>
                    <a:lnTo>
                      <a:pt x="56" y="3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4" name="Freeform 685"/>
              <p:cNvSpPr>
                <a:spLocks/>
              </p:cNvSpPr>
              <p:nvPr/>
            </p:nvSpPr>
            <p:spPr bwMode="auto">
              <a:xfrm>
                <a:off x="1280" y="1528"/>
                <a:ext cx="607" cy="169"/>
              </a:xfrm>
              <a:custGeom>
                <a:avLst/>
                <a:gdLst>
                  <a:gd name="T0" fmla="*/ 607 w 607"/>
                  <a:gd name="T1" fmla="*/ 10 h 339"/>
                  <a:gd name="T2" fmla="*/ 606 w 607"/>
                  <a:gd name="T3" fmla="*/ 10 h 339"/>
                  <a:gd name="T4" fmla="*/ 599 w 607"/>
                  <a:gd name="T5" fmla="*/ 10 h 339"/>
                  <a:gd name="T6" fmla="*/ 588 w 607"/>
                  <a:gd name="T7" fmla="*/ 9 h 339"/>
                  <a:gd name="T8" fmla="*/ 571 w 607"/>
                  <a:gd name="T9" fmla="*/ 9 h 339"/>
                  <a:gd name="T10" fmla="*/ 548 w 607"/>
                  <a:gd name="T11" fmla="*/ 8 h 339"/>
                  <a:gd name="T12" fmla="*/ 522 w 607"/>
                  <a:gd name="T13" fmla="*/ 8 h 339"/>
                  <a:gd name="T14" fmla="*/ 490 w 607"/>
                  <a:gd name="T15" fmla="*/ 7 h 339"/>
                  <a:gd name="T16" fmla="*/ 455 w 607"/>
                  <a:gd name="T17" fmla="*/ 7 h 339"/>
                  <a:gd name="T18" fmla="*/ 415 w 607"/>
                  <a:gd name="T19" fmla="*/ 6 h 339"/>
                  <a:gd name="T20" fmla="*/ 373 w 607"/>
                  <a:gd name="T21" fmla="*/ 5 h 339"/>
                  <a:gd name="T22" fmla="*/ 326 w 607"/>
                  <a:gd name="T23" fmla="*/ 5 h 339"/>
                  <a:gd name="T24" fmla="*/ 277 w 607"/>
                  <a:gd name="T25" fmla="*/ 4 h 339"/>
                  <a:gd name="T26" fmla="*/ 224 w 607"/>
                  <a:gd name="T27" fmla="*/ 3 h 339"/>
                  <a:gd name="T28" fmla="*/ 171 w 607"/>
                  <a:gd name="T29" fmla="*/ 2 h 339"/>
                  <a:gd name="T30" fmla="*/ 114 w 607"/>
                  <a:gd name="T31" fmla="*/ 1 h 339"/>
                  <a:gd name="T32" fmla="*/ 57 w 607"/>
                  <a:gd name="T33" fmla="*/ 0 h 339"/>
                  <a:gd name="T34" fmla="*/ 1 w 607"/>
                  <a:gd name="T35" fmla="*/ 0 h 339"/>
                  <a:gd name="T36" fmla="*/ 0 w 607"/>
                  <a:gd name="T37" fmla="*/ 0 h 339"/>
                  <a:gd name="T38" fmla="*/ 53 w 607"/>
                  <a:gd name="T39" fmla="*/ 0 h 339"/>
                  <a:gd name="T40" fmla="*/ 106 w 607"/>
                  <a:gd name="T41" fmla="*/ 1 h 339"/>
                  <a:gd name="T42" fmla="*/ 156 w 607"/>
                  <a:gd name="T43" fmla="*/ 2 h 339"/>
                  <a:gd name="T44" fmla="*/ 207 w 607"/>
                  <a:gd name="T45" fmla="*/ 3 h 339"/>
                  <a:gd name="T46" fmla="*/ 255 w 607"/>
                  <a:gd name="T47" fmla="*/ 4 h 339"/>
                  <a:gd name="T48" fmla="*/ 302 w 607"/>
                  <a:gd name="T49" fmla="*/ 4 h 339"/>
                  <a:gd name="T50" fmla="*/ 344 w 607"/>
                  <a:gd name="T51" fmla="*/ 5 h 339"/>
                  <a:gd name="T52" fmla="*/ 385 w 607"/>
                  <a:gd name="T53" fmla="*/ 6 h 339"/>
                  <a:gd name="T54" fmla="*/ 422 w 607"/>
                  <a:gd name="T55" fmla="*/ 6 h 339"/>
                  <a:gd name="T56" fmla="*/ 455 w 607"/>
                  <a:gd name="T57" fmla="*/ 7 h 339"/>
                  <a:gd name="T58" fmla="*/ 484 w 607"/>
                  <a:gd name="T59" fmla="*/ 7 h 339"/>
                  <a:gd name="T60" fmla="*/ 508 w 607"/>
                  <a:gd name="T61" fmla="*/ 8 h 339"/>
                  <a:gd name="T62" fmla="*/ 530 w 607"/>
                  <a:gd name="T63" fmla="*/ 8 h 339"/>
                  <a:gd name="T64" fmla="*/ 545 w 607"/>
                  <a:gd name="T65" fmla="*/ 9 h 339"/>
                  <a:gd name="T66" fmla="*/ 555 w 607"/>
                  <a:gd name="T67" fmla="*/ 9 h 339"/>
                  <a:gd name="T68" fmla="*/ 562 w 607"/>
                  <a:gd name="T69" fmla="*/ 9 h 339"/>
                  <a:gd name="T70" fmla="*/ 563 w 607"/>
                  <a:gd name="T71" fmla="*/ 9 h 339"/>
                  <a:gd name="T72" fmla="*/ 607 w 607"/>
                  <a:gd name="T73" fmla="*/ 10 h 3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7" h="339">
                    <a:moveTo>
                      <a:pt x="607" y="339"/>
                    </a:moveTo>
                    <a:lnTo>
                      <a:pt x="606" y="334"/>
                    </a:lnTo>
                    <a:lnTo>
                      <a:pt x="599" y="325"/>
                    </a:lnTo>
                    <a:lnTo>
                      <a:pt x="588" y="315"/>
                    </a:lnTo>
                    <a:lnTo>
                      <a:pt x="571" y="303"/>
                    </a:lnTo>
                    <a:lnTo>
                      <a:pt x="548" y="287"/>
                    </a:lnTo>
                    <a:lnTo>
                      <a:pt x="522" y="270"/>
                    </a:lnTo>
                    <a:lnTo>
                      <a:pt x="490" y="250"/>
                    </a:lnTo>
                    <a:lnTo>
                      <a:pt x="455" y="230"/>
                    </a:lnTo>
                    <a:lnTo>
                      <a:pt x="415" y="209"/>
                    </a:lnTo>
                    <a:lnTo>
                      <a:pt x="373" y="185"/>
                    </a:lnTo>
                    <a:lnTo>
                      <a:pt x="326" y="160"/>
                    </a:lnTo>
                    <a:lnTo>
                      <a:pt x="277" y="134"/>
                    </a:lnTo>
                    <a:lnTo>
                      <a:pt x="224" y="109"/>
                    </a:lnTo>
                    <a:lnTo>
                      <a:pt x="171" y="82"/>
                    </a:lnTo>
                    <a:lnTo>
                      <a:pt x="114" y="55"/>
                    </a:lnTo>
                    <a:lnTo>
                      <a:pt x="57" y="28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3" y="29"/>
                    </a:lnTo>
                    <a:lnTo>
                      <a:pt x="106" y="55"/>
                    </a:lnTo>
                    <a:lnTo>
                      <a:pt x="156" y="80"/>
                    </a:lnTo>
                    <a:lnTo>
                      <a:pt x="207" y="104"/>
                    </a:lnTo>
                    <a:lnTo>
                      <a:pt x="255" y="129"/>
                    </a:lnTo>
                    <a:lnTo>
                      <a:pt x="302" y="153"/>
                    </a:lnTo>
                    <a:lnTo>
                      <a:pt x="344" y="176"/>
                    </a:lnTo>
                    <a:lnTo>
                      <a:pt x="385" y="198"/>
                    </a:lnTo>
                    <a:lnTo>
                      <a:pt x="422" y="218"/>
                    </a:lnTo>
                    <a:lnTo>
                      <a:pt x="455" y="238"/>
                    </a:lnTo>
                    <a:lnTo>
                      <a:pt x="484" y="254"/>
                    </a:lnTo>
                    <a:lnTo>
                      <a:pt x="508" y="270"/>
                    </a:lnTo>
                    <a:lnTo>
                      <a:pt x="530" y="285"/>
                    </a:lnTo>
                    <a:lnTo>
                      <a:pt x="545" y="296"/>
                    </a:lnTo>
                    <a:lnTo>
                      <a:pt x="555" y="306"/>
                    </a:lnTo>
                    <a:lnTo>
                      <a:pt x="562" y="314"/>
                    </a:lnTo>
                    <a:lnTo>
                      <a:pt x="563" y="319"/>
                    </a:lnTo>
                    <a:lnTo>
                      <a:pt x="607" y="339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5" name="Freeform 686"/>
              <p:cNvSpPr>
                <a:spLocks/>
              </p:cNvSpPr>
              <p:nvPr/>
            </p:nvSpPr>
            <p:spPr bwMode="auto">
              <a:xfrm>
                <a:off x="1280" y="1530"/>
                <a:ext cx="563" cy="158"/>
              </a:xfrm>
              <a:custGeom>
                <a:avLst/>
                <a:gdLst>
                  <a:gd name="T0" fmla="*/ 0 w 563"/>
                  <a:gd name="T1" fmla="*/ 0 h 315"/>
                  <a:gd name="T2" fmla="*/ 53 w 563"/>
                  <a:gd name="T3" fmla="*/ 1 h 315"/>
                  <a:gd name="T4" fmla="*/ 106 w 563"/>
                  <a:gd name="T5" fmla="*/ 2 h 315"/>
                  <a:gd name="T6" fmla="*/ 156 w 563"/>
                  <a:gd name="T7" fmla="*/ 3 h 315"/>
                  <a:gd name="T8" fmla="*/ 207 w 563"/>
                  <a:gd name="T9" fmla="*/ 4 h 315"/>
                  <a:gd name="T10" fmla="*/ 255 w 563"/>
                  <a:gd name="T11" fmla="*/ 4 h 315"/>
                  <a:gd name="T12" fmla="*/ 302 w 563"/>
                  <a:gd name="T13" fmla="*/ 5 h 315"/>
                  <a:gd name="T14" fmla="*/ 344 w 563"/>
                  <a:gd name="T15" fmla="*/ 6 h 315"/>
                  <a:gd name="T16" fmla="*/ 385 w 563"/>
                  <a:gd name="T17" fmla="*/ 7 h 315"/>
                  <a:gd name="T18" fmla="*/ 422 w 563"/>
                  <a:gd name="T19" fmla="*/ 7 h 315"/>
                  <a:gd name="T20" fmla="*/ 455 w 563"/>
                  <a:gd name="T21" fmla="*/ 8 h 315"/>
                  <a:gd name="T22" fmla="*/ 484 w 563"/>
                  <a:gd name="T23" fmla="*/ 8 h 315"/>
                  <a:gd name="T24" fmla="*/ 508 w 563"/>
                  <a:gd name="T25" fmla="*/ 9 h 315"/>
                  <a:gd name="T26" fmla="*/ 530 w 563"/>
                  <a:gd name="T27" fmla="*/ 9 h 315"/>
                  <a:gd name="T28" fmla="*/ 545 w 563"/>
                  <a:gd name="T29" fmla="*/ 10 h 315"/>
                  <a:gd name="T30" fmla="*/ 555 w 563"/>
                  <a:gd name="T31" fmla="*/ 10 h 315"/>
                  <a:gd name="T32" fmla="*/ 562 w 563"/>
                  <a:gd name="T33" fmla="*/ 10 h 315"/>
                  <a:gd name="T34" fmla="*/ 563 w 563"/>
                  <a:gd name="T35" fmla="*/ 10 h 315"/>
                  <a:gd name="T36" fmla="*/ 515 w 563"/>
                  <a:gd name="T37" fmla="*/ 10 h 315"/>
                  <a:gd name="T38" fmla="*/ 514 w 563"/>
                  <a:gd name="T39" fmla="*/ 9 h 315"/>
                  <a:gd name="T40" fmla="*/ 508 w 563"/>
                  <a:gd name="T41" fmla="*/ 9 h 315"/>
                  <a:gd name="T42" fmla="*/ 497 w 563"/>
                  <a:gd name="T43" fmla="*/ 9 h 315"/>
                  <a:gd name="T44" fmla="*/ 480 w 563"/>
                  <a:gd name="T45" fmla="*/ 9 h 315"/>
                  <a:gd name="T46" fmla="*/ 459 w 563"/>
                  <a:gd name="T47" fmla="*/ 8 h 315"/>
                  <a:gd name="T48" fmla="*/ 433 w 563"/>
                  <a:gd name="T49" fmla="*/ 8 h 315"/>
                  <a:gd name="T50" fmla="*/ 404 w 563"/>
                  <a:gd name="T51" fmla="*/ 7 h 315"/>
                  <a:gd name="T52" fmla="*/ 370 w 563"/>
                  <a:gd name="T53" fmla="*/ 6 h 315"/>
                  <a:gd name="T54" fmla="*/ 332 w 563"/>
                  <a:gd name="T55" fmla="*/ 6 h 315"/>
                  <a:gd name="T56" fmla="*/ 291 w 563"/>
                  <a:gd name="T57" fmla="*/ 5 h 315"/>
                  <a:gd name="T58" fmla="*/ 247 w 563"/>
                  <a:gd name="T59" fmla="*/ 4 h 315"/>
                  <a:gd name="T60" fmla="*/ 200 w 563"/>
                  <a:gd name="T61" fmla="*/ 4 h 315"/>
                  <a:gd name="T62" fmla="*/ 152 w 563"/>
                  <a:gd name="T63" fmla="*/ 3 h 315"/>
                  <a:gd name="T64" fmla="*/ 101 w 563"/>
                  <a:gd name="T65" fmla="*/ 2 h 315"/>
                  <a:gd name="T66" fmla="*/ 50 w 563"/>
                  <a:gd name="T67" fmla="*/ 1 h 315"/>
                  <a:gd name="T68" fmla="*/ 0 w 563"/>
                  <a:gd name="T69" fmla="*/ 1 h 315"/>
                  <a:gd name="T70" fmla="*/ 0 w 563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3" h="315">
                    <a:moveTo>
                      <a:pt x="0" y="0"/>
                    </a:moveTo>
                    <a:lnTo>
                      <a:pt x="53" y="25"/>
                    </a:lnTo>
                    <a:lnTo>
                      <a:pt x="106" y="51"/>
                    </a:lnTo>
                    <a:lnTo>
                      <a:pt x="156" y="76"/>
                    </a:lnTo>
                    <a:lnTo>
                      <a:pt x="207" y="100"/>
                    </a:lnTo>
                    <a:lnTo>
                      <a:pt x="255" y="125"/>
                    </a:lnTo>
                    <a:lnTo>
                      <a:pt x="302" y="149"/>
                    </a:lnTo>
                    <a:lnTo>
                      <a:pt x="344" y="172"/>
                    </a:lnTo>
                    <a:lnTo>
                      <a:pt x="385" y="194"/>
                    </a:lnTo>
                    <a:lnTo>
                      <a:pt x="422" y="214"/>
                    </a:lnTo>
                    <a:lnTo>
                      <a:pt x="455" y="234"/>
                    </a:lnTo>
                    <a:lnTo>
                      <a:pt x="484" y="250"/>
                    </a:lnTo>
                    <a:lnTo>
                      <a:pt x="508" y="266"/>
                    </a:lnTo>
                    <a:lnTo>
                      <a:pt x="530" y="281"/>
                    </a:lnTo>
                    <a:lnTo>
                      <a:pt x="545" y="292"/>
                    </a:lnTo>
                    <a:lnTo>
                      <a:pt x="555" y="302"/>
                    </a:lnTo>
                    <a:lnTo>
                      <a:pt x="562" y="310"/>
                    </a:lnTo>
                    <a:lnTo>
                      <a:pt x="563" y="315"/>
                    </a:lnTo>
                    <a:lnTo>
                      <a:pt x="515" y="293"/>
                    </a:lnTo>
                    <a:lnTo>
                      <a:pt x="514" y="288"/>
                    </a:lnTo>
                    <a:lnTo>
                      <a:pt x="508" y="279"/>
                    </a:lnTo>
                    <a:lnTo>
                      <a:pt x="497" y="270"/>
                    </a:lnTo>
                    <a:lnTo>
                      <a:pt x="480" y="257"/>
                    </a:lnTo>
                    <a:lnTo>
                      <a:pt x="459" y="244"/>
                    </a:lnTo>
                    <a:lnTo>
                      <a:pt x="433" y="228"/>
                    </a:lnTo>
                    <a:lnTo>
                      <a:pt x="404" y="210"/>
                    </a:lnTo>
                    <a:lnTo>
                      <a:pt x="370" y="190"/>
                    </a:lnTo>
                    <a:lnTo>
                      <a:pt x="332" y="170"/>
                    </a:lnTo>
                    <a:lnTo>
                      <a:pt x="291" y="149"/>
                    </a:lnTo>
                    <a:lnTo>
                      <a:pt x="247" y="125"/>
                    </a:lnTo>
                    <a:lnTo>
                      <a:pt x="200" y="101"/>
                    </a:lnTo>
                    <a:lnTo>
                      <a:pt x="152" y="78"/>
                    </a:lnTo>
                    <a:lnTo>
                      <a:pt x="101" y="53"/>
                    </a:lnTo>
                    <a:lnTo>
                      <a:pt x="50" y="2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6" name="Freeform 687"/>
              <p:cNvSpPr>
                <a:spLocks/>
              </p:cNvSpPr>
              <p:nvPr/>
            </p:nvSpPr>
            <p:spPr bwMode="auto">
              <a:xfrm>
                <a:off x="1278" y="1532"/>
                <a:ext cx="517" cy="145"/>
              </a:xfrm>
              <a:custGeom>
                <a:avLst/>
                <a:gdLst>
                  <a:gd name="T0" fmla="*/ 517 w 517"/>
                  <a:gd name="T1" fmla="*/ 10 h 289"/>
                  <a:gd name="T2" fmla="*/ 516 w 517"/>
                  <a:gd name="T3" fmla="*/ 9 h 289"/>
                  <a:gd name="T4" fmla="*/ 510 w 517"/>
                  <a:gd name="T5" fmla="*/ 9 h 289"/>
                  <a:gd name="T6" fmla="*/ 499 w 517"/>
                  <a:gd name="T7" fmla="*/ 9 h 289"/>
                  <a:gd name="T8" fmla="*/ 482 w 517"/>
                  <a:gd name="T9" fmla="*/ 8 h 289"/>
                  <a:gd name="T10" fmla="*/ 461 w 517"/>
                  <a:gd name="T11" fmla="*/ 8 h 289"/>
                  <a:gd name="T12" fmla="*/ 435 w 517"/>
                  <a:gd name="T13" fmla="*/ 7 h 289"/>
                  <a:gd name="T14" fmla="*/ 406 w 517"/>
                  <a:gd name="T15" fmla="*/ 7 h 289"/>
                  <a:gd name="T16" fmla="*/ 372 w 517"/>
                  <a:gd name="T17" fmla="*/ 6 h 289"/>
                  <a:gd name="T18" fmla="*/ 334 w 517"/>
                  <a:gd name="T19" fmla="*/ 6 h 289"/>
                  <a:gd name="T20" fmla="*/ 293 w 517"/>
                  <a:gd name="T21" fmla="*/ 5 h 289"/>
                  <a:gd name="T22" fmla="*/ 249 w 517"/>
                  <a:gd name="T23" fmla="*/ 4 h 289"/>
                  <a:gd name="T24" fmla="*/ 202 w 517"/>
                  <a:gd name="T25" fmla="*/ 4 h 289"/>
                  <a:gd name="T26" fmla="*/ 154 w 517"/>
                  <a:gd name="T27" fmla="*/ 3 h 289"/>
                  <a:gd name="T28" fmla="*/ 103 w 517"/>
                  <a:gd name="T29" fmla="*/ 2 h 289"/>
                  <a:gd name="T30" fmla="*/ 52 w 517"/>
                  <a:gd name="T31" fmla="*/ 1 h 289"/>
                  <a:gd name="T32" fmla="*/ 2 w 517"/>
                  <a:gd name="T33" fmla="*/ 0 h 289"/>
                  <a:gd name="T34" fmla="*/ 0 w 517"/>
                  <a:gd name="T35" fmla="*/ 1 h 289"/>
                  <a:gd name="T36" fmla="*/ 50 w 517"/>
                  <a:gd name="T37" fmla="*/ 1 h 289"/>
                  <a:gd name="T38" fmla="*/ 99 w 517"/>
                  <a:gd name="T39" fmla="*/ 2 h 289"/>
                  <a:gd name="T40" fmla="*/ 147 w 517"/>
                  <a:gd name="T41" fmla="*/ 3 h 289"/>
                  <a:gd name="T42" fmla="*/ 194 w 517"/>
                  <a:gd name="T43" fmla="*/ 4 h 289"/>
                  <a:gd name="T44" fmla="*/ 238 w 517"/>
                  <a:gd name="T45" fmla="*/ 4 h 289"/>
                  <a:gd name="T46" fmla="*/ 279 w 517"/>
                  <a:gd name="T47" fmla="*/ 5 h 289"/>
                  <a:gd name="T48" fmla="*/ 317 w 517"/>
                  <a:gd name="T49" fmla="*/ 6 h 289"/>
                  <a:gd name="T50" fmla="*/ 352 w 517"/>
                  <a:gd name="T51" fmla="*/ 6 h 289"/>
                  <a:gd name="T52" fmla="*/ 383 w 517"/>
                  <a:gd name="T53" fmla="*/ 7 h 289"/>
                  <a:gd name="T54" fmla="*/ 409 w 517"/>
                  <a:gd name="T55" fmla="*/ 7 h 289"/>
                  <a:gd name="T56" fmla="*/ 431 w 517"/>
                  <a:gd name="T57" fmla="*/ 8 h 289"/>
                  <a:gd name="T58" fmla="*/ 448 w 517"/>
                  <a:gd name="T59" fmla="*/ 8 h 289"/>
                  <a:gd name="T60" fmla="*/ 459 w 517"/>
                  <a:gd name="T61" fmla="*/ 8 h 289"/>
                  <a:gd name="T62" fmla="*/ 467 w 517"/>
                  <a:gd name="T63" fmla="*/ 9 h 289"/>
                  <a:gd name="T64" fmla="*/ 468 w 517"/>
                  <a:gd name="T65" fmla="*/ 9 h 289"/>
                  <a:gd name="T66" fmla="*/ 517 w 517"/>
                  <a:gd name="T67" fmla="*/ 1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7" h="289">
                    <a:moveTo>
                      <a:pt x="517" y="289"/>
                    </a:moveTo>
                    <a:lnTo>
                      <a:pt x="516" y="284"/>
                    </a:lnTo>
                    <a:lnTo>
                      <a:pt x="510" y="275"/>
                    </a:lnTo>
                    <a:lnTo>
                      <a:pt x="499" y="266"/>
                    </a:lnTo>
                    <a:lnTo>
                      <a:pt x="482" y="253"/>
                    </a:lnTo>
                    <a:lnTo>
                      <a:pt x="461" y="240"/>
                    </a:lnTo>
                    <a:lnTo>
                      <a:pt x="435" y="224"/>
                    </a:lnTo>
                    <a:lnTo>
                      <a:pt x="406" y="206"/>
                    </a:lnTo>
                    <a:lnTo>
                      <a:pt x="372" y="186"/>
                    </a:lnTo>
                    <a:lnTo>
                      <a:pt x="334" y="166"/>
                    </a:lnTo>
                    <a:lnTo>
                      <a:pt x="293" y="145"/>
                    </a:lnTo>
                    <a:lnTo>
                      <a:pt x="249" y="121"/>
                    </a:lnTo>
                    <a:lnTo>
                      <a:pt x="202" y="97"/>
                    </a:lnTo>
                    <a:lnTo>
                      <a:pt x="154" y="74"/>
                    </a:lnTo>
                    <a:lnTo>
                      <a:pt x="103" y="49"/>
                    </a:lnTo>
                    <a:lnTo>
                      <a:pt x="52" y="2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0" y="27"/>
                    </a:lnTo>
                    <a:lnTo>
                      <a:pt x="99" y="50"/>
                    </a:lnTo>
                    <a:lnTo>
                      <a:pt x="147" y="76"/>
                    </a:lnTo>
                    <a:lnTo>
                      <a:pt x="194" y="97"/>
                    </a:lnTo>
                    <a:lnTo>
                      <a:pt x="238" y="121"/>
                    </a:lnTo>
                    <a:lnTo>
                      <a:pt x="279" y="143"/>
                    </a:lnTo>
                    <a:lnTo>
                      <a:pt x="317" y="163"/>
                    </a:lnTo>
                    <a:lnTo>
                      <a:pt x="352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2"/>
                    </a:lnTo>
                    <a:lnTo>
                      <a:pt x="459" y="253"/>
                    </a:lnTo>
                    <a:lnTo>
                      <a:pt x="467" y="260"/>
                    </a:lnTo>
                    <a:lnTo>
                      <a:pt x="468" y="266"/>
                    </a:lnTo>
                    <a:lnTo>
                      <a:pt x="517" y="289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7" name="Freeform 688"/>
              <p:cNvSpPr>
                <a:spLocks/>
              </p:cNvSpPr>
              <p:nvPr/>
            </p:nvSpPr>
            <p:spPr bwMode="auto">
              <a:xfrm>
                <a:off x="1277" y="1534"/>
                <a:ext cx="469" cy="131"/>
              </a:xfrm>
              <a:custGeom>
                <a:avLst/>
                <a:gdLst>
                  <a:gd name="T0" fmla="*/ 1 w 469"/>
                  <a:gd name="T1" fmla="*/ 0 h 263"/>
                  <a:gd name="T2" fmla="*/ 51 w 469"/>
                  <a:gd name="T3" fmla="*/ 0 h 263"/>
                  <a:gd name="T4" fmla="*/ 100 w 469"/>
                  <a:gd name="T5" fmla="*/ 1 h 263"/>
                  <a:gd name="T6" fmla="*/ 148 w 469"/>
                  <a:gd name="T7" fmla="*/ 2 h 263"/>
                  <a:gd name="T8" fmla="*/ 195 w 469"/>
                  <a:gd name="T9" fmla="*/ 2 h 263"/>
                  <a:gd name="T10" fmla="*/ 239 w 469"/>
                  <a:gd name="T11" fmla="*/ 3 h 263"/>
                  <a:gd name="T12" fmla="*/ 280 w 469"/>
                  <a:gd name="T13" fmla="*/ 4 h 263"/>
                  <a:gd name="T14" fmla="*/ 318 w 469"/>
                  <a:gd name="T15" fmla="*/ 5 h 263"/>
                  <a:gd name="T16" fmla="*/ 353 w 469"/>
                  <a:gd name="T17" fmla="*/ 5 h 263"/>
                  <a:gd name="T18" fmla="*/ 384 w 469"/>
                  <a:gd name="T19" fmla="*/ 6 h 263"/>
                  <a:gd name="T20" fmla="*/ 410 w 469"/>
                  <a:gd name="T21" fmla="*/ 6 h 263"/>
                  <a:gd name="T22" fmla="*/ 432 w 469"/>
                  <a:gd name="T23" fmla="*/ 7 h 263"/>
                  <a:gd name="T24" fmla="*/ 449 w 469"/>
                  <a:gd name="T25" fmla="*/ 7 h 263"/>
                  <a:gd name="T26" fmla="*/ 460 w 469"/>
                  <a:gd name="T27" fmla="*/ 7 h 263"/>
                  <a:gd name="T28" fmla="*/ 468 w 469"/>
                  <a:gd name="T29" fmla="*/ 8 h 263"/>
                  <a:gd name="T30" fmla="*/ 469 w 469"/>
                  <a:gd name="T31" fmla="*/ 8 h 263"/>
                  <a:gd name="T32" fmla="*/ 415 w 469"/>
                  <a:gd name="T33" fmla="*/ 7 h 263"/>
                  <a:gd name="T34" fmla="*/ 414 w 469"/>
                  <a:gd name="T35" fmla="*/ 7 h 263"/>
                  <a:gd name="T36" fmla="*/ 407 w 469"/>
                  <a:gd name="T37" fmla="*/ 7 h 263"/>
                  <a:gd name="T38" fmla="*/ 397 w 469"/>
                  <a:gd name="T39" fmla="*/ 6 h 263"/>
                  <a:gd name="T40" fmla="*/ 381 w 469"/>
                  <a:gd name="T41" fmla="*/ 6 h 263"/>
                  <a:gd name="T42" fmla="*/ 363 w 469"/>
                  <a:gd name="T43" fmla="*/ 6 h 263"/>
                  <a:gd name="T44" fmla="*/ 339 w 469"/>
                  <a:gd name="T45" fmla="*/ 5 h 263"/>
                  <a:gd name="T46" fmla="*/ 312 w 469"/>
                  <a:gd name="T47" fmla="*/ 5 h 263"/>
                  <a:gd name="T48" fmla="*/ 281 w 469"/>
                  <a:gd name="T49" fmla="*/ 4 h 263"/>
                  <a:gd name="T50" fmla="*/ 247 w 469"/>
                  <a:gd name="T51" fmla="*/ 4 h 263"/>
                  <a:gd name="T52" fmla="*/ 210 w 469"/>
                  <a:gd name="T53" fmla="*/ 3 h 263"/>
                  <a:gd name="T54" fmla="*/ 172 w 469"/>
                  <a:gd name="T55" fmla="*/ 2 h 263"/>
                  <a:gd name="T56" fmla="*/ 130 w 469"/>
                  <a:gd name="T57" fmla="*/ 2 h 263"/>
                  <a:gd name="T58" fmla="*/ 87 w 469"/>
                  <a:gd name="T59" fmla="*/ 1 h 263"/>
                  <a:gd name="T60" fmla="*/ 44 w 469"/>
                  <a:gd name="T61" fmla="*/ 0 h 263"/>
                  <a:gd name="T62" fmla="*/ 0 w 469"/>
                  <a:gd name="T63" fmla="*/ 0 h 263"/>
                  <a:gd name="T64" fmla="*/ 1 w 469"/>
                  <a:gd name="T65" fmla="*/ 0 h 2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9" h="263">
                    <a:moveTo>
                      <a:pt x="1" y="0"/>
                    </a:moveTo>
                    <a:lnTo>
                      <a:pt x="51" y="24"/>
                    </a:lnTo>
                    <a:lnTo>
                      <a:pt x="100" y="47"/>
                    </a:lnTo>
                    <a:lnTo>
                      <a:pt x="148" y="73"/>
                    </a:lnTo>
                    <a:lnTo>
                      <a:pt x="195" y="94"/>
                    </a:lnTo>
                    <a:lnTo>
                      <a:pt x="239" y="118"/>
                    </a:lnTo>
                    <a:lnTo>
                      <a:pt x="280" y="140"/>
                    </a:lnTo>
                    <a:lnTo>
                      <a:pt x="318" y="160"/>
                    </a:lnTo>
                    <a:lnTo>
                      <a:pt x="353" y="180"/>
                    </a:lnTo>
                    <a:lnTo>
                      <a:pt x="384" y="198"/>
                    </a:lnTo>
                    <a:lnTo>
                      <a:pt x="410" y="214"/>
                    </a:lnTo>
                    <a:lnTo>
                      <a:pt x="432" y="227"/>
                    </a:lnTo>
                    <a:lnTo>
                      <a:pt x="449" y="239"/>
                    </a:lnTo>
                    <a:lnTo>
                      <a:pt x="460" y="250"/>
                    </a:lnTo>
                    <a:lnTo>
                      <a:pt x="468" y="257"/>
                    </a:lnTo>
                    <a:lnTo>
                      <a:pt x="469" y="263"/>
                    </a:lnTo>
                    <a:lnTo>
                      <a:pt x="415" y="237"/>
                    </a:lnTo>
                    <a:lnTo>
                      <a:pt x="414" y="232"/>
                    </a:lnTo>
                    <a:lnTo>
                      <a:pt x="407" y="225"/>
                    </a:lnTo>
                    <a:lnTo>
                      <a:pt x="397" y="218"/>
                    </a:lnTo>
                    <a:lnTo>
                      <a:pt x="381" y="207"/>
                    </a:lnTo>
                    <a:lnTo>
                      <a:pt x="363" y="194"/>
                    </a:lnTo>
                    <a:lnTo>
                      <a:pt x="339" y="180"/>
                    </a:lnTo>
                    <a:lnTo>
                      <a:pt x="312" y="163"/>
                    </a:lnTo>
                    <a:lnTo>
                      <a:pt x="281" y="147"/>
                    </a:lnTo>
                    <a:lnTo>
                      <a:pt x="247" y="129"/>
                    </a:lnTo>
                    <a:lnTo>
                      <a:pt x="210" y="109"/>
                    </a:lnTo>
                    <a:lnTo>
                      <a:pt x="172" y="89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4" y="2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8" name="Freeform 689"/>
              <p:cNvSpPr>
                <a:spLocks/>
              </p:cNvSpPr>
              <p:nvPr/>
            </p:nvSpPr>
            <p:spPr bwMode="auto">
              <a:xfrm>
                <a:off x="1275" y="1536"/>
                <a:ext cx="417" cy="116"/>
              </a:xfrm>
              <a:custGeom>
                <a:avLst/>
                <a:gdLst>
                  <a:gd name="T0" fmla="*/ 417 w 417"/>
                  <a:gd name="T1" fmla="*/ 8 h 231"/>
                  <a:gd name="T2" fmla="*/ 416 w 417"/>
                  <a:gd name="T3" fmla="*/ 8 h 231"/>
                  <a:gd name="T4" fmla="*/ 409 w 417"/>
                  <a:gd name="T5" fmla="*/ 7 h 231"/>
                  <a:gd name="T6" fmla="*/ 399 w 417"/>
                  <a:gd name="T7" fmla="*/ 7 h 231"/>
                  <a:gd name="T8" fmla="*/ 383 w 417"/>
                  <a:gd name="T9" fmla="*/ 7 h 231"/>
                  <a:gd name="T10" fmla="*/ 365 w 417"/>
                  <a:gd name="T11" fmla="*/ 6 h 231"/>
                  <a:gd name="T12" fmla="*/ 341 w 417"/>
                  <a:gd name="T13" fmla="*/ 6 h 231"/>
                  <a:gd name="T14" fmla="*/ 314 w 417"/>
                  <a:gd name="T15" fmla="*/ 5 h 231"/>
                  <a:gd name="T16" fmla="*/ 283 w 417"/>
                  <a:gd name="T17" fmla="*/ 5 h 231"/>
                  <a:gd name="T18" fmla="*/ 249 w 417"/>
                  <a:gd name="T19" fmla="*/ 4 h 231"/>
                  <a:gd name="T20" fmla="*/ 212 w 417"/>
                  <a:gd name="T21" fmla="*/ 4 h 231"/>
                  <a:gd name="T22" fmla="*/ 174 w 417"/>
                  <a:gd name="T23" fmla="*/ 3 h 231"/>
                  <a:gd name="T24" fmla="*/ 132 w 417"/>
                  <a:gd name="T25" fmla="*/ 2 h 231"/>
                  <a:gd name="T26" fmla="*/ 89 w 417"/>
                  <a:gd name="T27" fmla="*/ 2 h 231"/>
                  <a:gd name="T28" fmla="*/ 46 w 417"/>
                  <a:gd name="T29" fmla="*/ 1 h 231"/>
                  <a:gd name="T30" fmla="*/ 2 w 417"/>
                  <a:gd name="T31" fmla="*/ 0 h 231"/>
                  <a:gd name="T32" fmla="*/ 0 w 417"/>
                  <a:gd name="T33" fmla="*/ 1 h 231"/>
                  <a:gd name="T34" fmla="*/ 41 w 417"/>
                  <a:gd name="T35" fmla="*/ 1 h 231"/>
                  <a:gd name="T36" fmla="*/ 82 w 417"/>
                  <a:gd name="T37" fmla="*/ 2 h 231"/>
                  <a:gd name="T38" fmla="*/ 120 w 417"/>
                  <a:gd name="T39" fmla="*/ 2 h 231"/>
                  <a:gd name="T40" fmla="*/ 159 w 417"/>
                  <a:gd name="T41" fmla="*/ 3 h 231"/>
                  <a:gd name="T42" fmla="*/ 194 w 417"/>
                  <a:gd name="T43" fmla="*/ 4 h 231"/>
                  <a:gd name="T44" fmla="*/ 228 w 417"/>
                  <a:gd name="T45" fmla="*/ 4 h 231"/>
                  <a:gd name="T46" fmla="*/ 258 w 417"/>
                  <a:gd name="T47" fmla="*/ 5 h 231"/>
                  <a:gd name="T48" fmla="*/ 284 w 417"/>
                  <a:gd name="T49" fmla="*/ 5 h 231"/>
                  <a:gd name="T50" fmla="*/ 307 w 417"/>
                  <a:gd name="T51" fmla="*/ 6 h 231"/>
                  <a:gd name="T52" fmla="*/ 327 w 417"/>
                  <a:gd name="T53" fmla="*/ 6 h 231"/>
                  <a:gd name="T54" fmla="*/ 341 w 417"/>
                  <a:gd name="T55" fmla="*/ 6 h 231"/>
                  <a:gd name="T56" fmla="*/ 351 w 417"/>
                  <a:gd name="T57" fmla="*/ 7 h 231"/>
                  <a:gd name="T58" fmla="*/ 358 w 417"/>
                  <a:gd name="T59" fmla="*/ 7 h 231"/>
                  <a:gd name="T60" fmla="*/ 359 w 417"/>
                  <a:gd name="T61" fmla="*/ 7 h 231"/>
                  <a:gd name="T62" fmla="*/ 417 w 417"/>
                  <a:gd name="T63" fmla="*/ 8 h 2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1">
                    <a:moveTo>
                      <a:pt x="417" y="231"/>
                    </a:moveTo>
                    <a:lnTo>
                      <a:pt x="416" y="226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5" y="188"/>
                    </a:lnTo>
                    <a:lnTo>
                      <a:pt x="341" y="174"/>
                    </a:lnTo>
                    <a:lnTo>
                      <a:pt x="314" y="157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3"/>
                    </a:lnTo>
                    <a:lnTo>
                      <a:pt x="132" y="61"/>
                    </a:lnTo>
                    <a:lnTo>
                      <a:pt x="89" y="41"/>
                    </a:lnTo>
                    <a:lnTo>
                      <a:pt x="46" y="2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1" y="23"/>
                    </a:lnTo>
                    <a:lnTo>
                      <a:pt x="82" y="43"/>
                    </a:lnTo>
                    <a:lnTo>
                      <a:pt x="120" y="61"/>
                    </a:lnTo>
                    <a:lnTo>
                      <a:pt x="159" y="81"/>
                    </a:lnTo>
                    <a:lnTo>
                      <a:pt x="194" y="99"/>
                    </a:lnTo>
                    <a:lnTo>
                      <a:pt x="228" y="117"/>
                    </a:lnTo>
                    <a:lnTo>
                      <a:pt x="258" y="134"/>
                    </a:lnTo>
                    <a:lnTo>
                      <a:pt x="284" y="148"/>
                    </a:lnTo>
                    <a:lnTo>
                      <a:pt x="307" y="163"/>
                    </a:lnTo>
                    <a:lnTo>
                      <a:pt x="327" y="175"/>
                    </a:lnTo>
                    <a:lnTo>
                      <a:pt x="341" y="184"/>
                    </a:lnTo>
                    <a:lnTo>
                      <a:pt x="351" y="193"/>
                    </a:lnTo>
                    <a:lnTo>
                      <a:pt x="358" y="199"/>
                    </a:lnTo>
                    <a:lnTo>
                      <a:pt x="359" y="204"/>
                    </a:lnTo>
                    <a:lnTo>
                      <a:pt x="417" y="231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39" name="Freeform 690"/>
              <p:cNvSpPr>
                <a:spLocks/>
              </p:cNvSpPr>
              <p:nvPr/>
            </p:nvSpPr>
            <p:spPr bwMode="auto">
              <a:xfrm>
                <a:off x="1274" y="1538"/>
                <a:ext cx="360" cy="101"/>
              </a:xfrm>
              <a:custGeom>
                <a:avLst/>
                <a:gdLst>
                  <a:gd name="T0" fmla="*/ 1 w 360"/>
                  <a:gd name="T1" fmla="*/ 0 h 201"/>
                  <a:gd name="T2" fmla="*/ 42 w 360"/>
                  <a:gd name="T3" fmla="*/ 1 h 201"/>
                  <a:gd name="T4" fmla="*/ 83 w 360"/>
                  <a:gd name="T5" fmla="*/ 2 h 201"/>
                  <a:gd name="T6" fmla="*/ 121 w 360"/>
                  <a:gd name="T7" fmla="*/ 2 h 201"/>
                  <a:gd name="T8" fmla="*/ 160 w 360"/>
                  <a:gd name="T9" fmla="*/ 3 h 201"/>
                  <a:gd name="T10" fmla="*/ 195 w 360"/>
                  <a:gd name="T11" fmla="*/ 3 h 201"/>
                  <a:gd name="T12" fmla="*/ 229 w 360"/>
                  <a:gd name="T13" fmla="*/ 4 h 201"/>
                  <a:gd name="T14" fmla="*/ 259 w 360"/>
                  <a:gd name="T15" fmla="*/ 5 h 201"/>
                  <a:gd name="T16" fmla="*/ 285 w 360"/>
                  <a:gd name="T17" fmla="*/ 5 h 201"/>
                  <a:gd name="T18" fmla="*/ 308 w 360"/>
                  <a:gd name="T19" fmla="*/ 5 h 201"/>
                  <a:gd name="T20" fmla="*/ 328 w 360"/>
                  <a:gd name="T21" fmla="*/ 6 h 201"/>
                  <a:gd name="T22" fmla="*/ 342 w 360"/>
                  <a:gd name="T23" fmla="*/ 6 h 201"/>
                  <a:gd name="T24" fmla="*/ 352 w 360"/>
                  <a:gd name="T25" fmla="*/ 6 h 201"/>
                  <a:gd name="T26" fmla="*/ 359 w 360"/>
                  <a:gd name="T27" fmla="*/ 7 h 201"/>
                  <a:gd name="T28" fmla="*/ 360 w 360"/>
                  <a:gd name="T29" fmla="*/ 7 h 201"/>
                  <a:gd name="T30" fmla="*/ 298 w 360"/>
                  <a:gd name="T31" fmla="*/ 6 h 201"/>
                  <a:gd name="T32" fmla="*/ 295 w 360"/>
                  <a:gd name="T33" fmla="*/ 6 h 201"/>
                  <a:gd name="T34" fmla="*/ 290 w 360"/>
                  <a:gd name="T35" fmla="*/ 6 h 201"/>
                  <a:gd name="T36" fmla="*/ 277 w 360"/>
                  <a:gd name="T37" fmla="*/ 5 h 201"/>
                  <a:gd name="T38" fmla="*/ 260 w 360"/>
                  <a:gd name="T39" fmla="*/ 5 h 201"/>
                  <a:gd name="T40" fmla="*/ 239 w 360"/>
                  <a:gd name="T41" fmla="*/ 5 h 201"/>
                  <a:gd name="T42" fmla="*/ 213 w 360"/>
                  <a:gd name="T43" fmla="*/ 4 h 201"/>
                  <a:gd name="T44" fmla="*/ 184 w 360"/>
                  <a:gd name="T45" fmla="*/ 4 h 201"/>
                  <a:gd name="T46" fmla="*/ 151 w 360"/>
                  <a:gd name="T47" fmla="*/ 3 h 201"/>
                  <a:gd name="T48" fmla="*/ 116 w 360"/>
                  <a:gd name="T49" fmla="*/ 2 h 201"/>
                  <a:gd name="T50" fmla="*/ 79 w 360"/>
                  <a:gd name="T51" fmla="*/ 2 h 201"/>
                  <a:gd name="T52" fmla="*/ 39 w 360"/>
                  <a:gd name="T53" fmla="*/ 1 h 201"/>
                  <a:gd name="T54" fmla="*/ 0 w 360"/>
                  <a:gd name="T55" fmla="*/ 1 h 201"/>
                  <a:gd name="T56" fmla="*/ 1 w 360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0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3" y="40"/>
                    </a:lnTo>
                    <a:lnTo>
                      <a:pt x="121" y="58"/>
                    </a:lnTo>
                    <a:lnTo>
                      <a:pt x="160" y="78"/>
                    </a:lnTo>
                    <a:lnTo>
                      <a:pt x="195" y="96"/>
                    </a:lnTo>
                    <a:lnTo>
                      <a:pt x="229" y="114"/>
                    </a:lnTo>
                    <a:lnTo>
                      <a:pt x="259" y="131"/>
                    </a:lnTo>
                    <a:lnTo>
                      <a:pt x="285" y="145"/>
                    </a:lnTo>
                    <a:lnTo>
                      <a:pt x="308" y="160"/>
                    </a:lnTo>
                    <a:lnTo>
                      <a:pt x="328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9" y="196"/>
                    </a:lnTo>
                    <a:lnTo>
                      <a:pt x="360" y="201"/>
                    </a:lnTo>
                    <a:lnTo>
                      <a:pt x="298" y="172"/>
                    </a:lnTo>
                    <a:lnTo>
                      <a:pt x="295" y="167"/>
                    </a:lnTo>
                    <a:lnTo>
                      <a:pt x="290" y="162"/>
                    </a:lnTo>
                    <a:lnTo>
                      <a:pt x="277" y="152"/>
                    </a:lnTo>
                    <a:lnTo>
                      <a:pt x="260" y="142"/>
                    </a:lnTo>
                    <a:lnTo>
                      <a:pt x="239" y="129"/>
                    </a:lnTo>
                    <a:lnTo>
                      <a:pt x="213" y="113"/>
                    </a:lnTo>
                    <a:lnTo>
                      <a:pt x="184" y="98"/>
                    </a:lnTo>
                    <a:lnTo>
                      <a:pt x="151" y="80"/>
                    </a:lnTo>
                    <a:lnTo>
                      <a:pt x="116" y="62"/>
                    </a:lnTo>
                    <a:lnTo>
                      <a:pt x="79" y="44"/>
                    </a:lnTo>
                    <a:lnTo>
                      <a:pt x="39" y="2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0" name="Freeform 691"/>
              <p:cNvSpPr>
                <a:spLocks/>
              </p:cNvSpPr>
              <p:nvPr/>
            </p:nvSpPr>
            <p:spPr bwMode="auto">
              <a:xfrm>
                <a:off x="1272" y="1541"/>
                <a:ext cx="300" cy="83"/>
              </a:xfrm>
              <a:custGeom>
                <a:avLst/>
                <a:gdLst>
                  <a:gd name="T0" fmla="*/ 300 w 300"/>
                  <a:gd name="T1" fmla="*/ 6 h 166"/>
                  <a:gd name="T2" fmla="*/ 297 w 300"/>
                  <a:gd name="T3" fmla="*/ 6 h 166"/>
                  <a:gd name="T4" fmla="*/ 292 w 300"/>
                  <a:gd name="T5" fmla="*/ 5 h 166"/>
                  <a:gd name="T6" fmla="*/ 279 w 300"/>
                  <a:gd name="T7" fmla="*/ 5 h 166"/>
                  <a:gd name="T8" fmla="*/ 262 w 300"/>
                  <a:gd name="T9" fmla="*/ 5 h 166"/>
                  <a:gd name="T10" fmla="*/ 241 w 300"/>
                  <a:gd name="T11" fmla="*/ 4 h 166"/>
                  <a:gd name="T12" fmla="*/ 215 w 300"/>
                  <a:gd name="T13" fmla="*/ 4 h 166"/>
                  <a:gd name="T14" fmla="*/ 186 w 300"/>
                  <a:gd name="T15" fmla="*/ 3 h 166"/>
                  <a:gd name="T16" fmla="*/ 153 w 300"/>
                  <a:gd name="T17" fmla="*/ 3 h 166"/>
                  <a:gd name="T18" fmla="*/ 118 w 300"/>
                  <a:gd name="T19" fmla="*/ 2 h 166"/>
                  <a:gd name="T20" fmla="*/ 81 w 300"/>
                  <a:gd name="T21" fmla="*/ 2 h 166"/>
                  <a:gd name="T22" fmla="*/ 41 w 300"/>
                  <a:gd name="T23" fmla="*/ 1 h 166"/>
                  <a:gd name="T24" fmla="*/ 2 w 300"/>
                  <a:gd name="T25" fmla="*/ 0 h 166"/>
                  <a:gd name="T26" fmla="*/ 0 w 300"/>
                  <a:gd name="T27" fmla="*/ 1 h 166"/>
                  <a:gd name="T28" fmla="*/ 34 w 300"/>
                  <a:gd name="T29" fmla="*/ 1 h 166"/>
                  <a:gd name="T30" fmla="*/ 67 w 300"/>
                  <a:gd name="T31" fmla="*/ 2 h 166"/>
                  <a:gd name="T32" fmla="*/ 98 w 300"/>
                  <a:gd name="T33" fmla="*/ 2 h 166"/>
                  <a:gd name="T34" fmla="*/ 128 w 300"/>
                  <a:gd name="T35" fmla="*/ 3 h 166"/>
                  <a:gd name="T36" fmla="*/ 155 w 300"/>
                  <a:gd name="T37" fmla="*/ 3 h 166"/>
                  <a:gd name="T38" fmla="*/ 179 w 300"/>
                  <a:gd name="T39" fmla="*/ 3 h 166"/>
                  <a:gd name="T40" fmla="*/ 198 w 300"/>
                  <a:gd name="T41" fmla="*/ 4 h 166"/>
                  <a:gd name="T42" fmla="*/ 214 w 300"/>
                  <a:gd name="T43" fmla="*/ 4 h 166"/>
                  <a:gd name="T44" fmla="*/ 225 w 300"/>
                  <a:gd name="T45" fmla="*/ 4 h 166"/>
                  <a:gd name="T46" fmla="*/ 231 w 300"/>
                  <a:gd name="T47" fmla="*/ 5 h 166"/>
                  <a:gd name="T48" fmla="*/ 232 w 300"/>
                  <a:gd name="T49" fmla="*/ 5 h 166"/>
                  <a:gd name="T50" fmla="*/ 300 w 300"/>
                  <a:gd name="T51" fmla="*/ 6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0" h="166">
                    <a:moveTo>
                      <a:pt x="300" y="166"/>
                    </a:moveTo>
                    <a:lnTo>
                      <a:pt x="297" y="161"/>
                    </a:lnTo>
                    <a:lnTo>
                      <a:pt x="292" y="156"/>
                    </a:lnTo>
                    <a:lnTo>
                      <a:pt x="279" y="146"/>
                    </a:lnTo>
                    <a:lnTo>
                      <a:pt x="262" y="136"/>
                    </a:lnTo>
                    <a:lnTo>
                      <a:pt x="241" y="123"/>
                    </a:lnTo>
                    <a:lnTo>
                      <a:pt x="215" y="107"/>
                    </a:lnTo>
                    <a:lnTo>
                      <a:pt x="186" y="92"/>
                    </a:lnTo>
                    <a:lnTo>
                      <a:pt x="153" y="74"/>
                    </a:lnTo>
                    <a:lnTo>
                      <a:pt x="118" y="56"/>
                    </a:lnTo>
                    <a:lnTo>
                      <a:pt x="81" y="38"/>
                    </a:lnTo>
                    <a:lnTo>
                      <a:pt x="41" y="18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34" y="22"/>
                    </a:lnTo>
                    <a:lnTo>
                      <a:pt x="67" y="38"/>
                    </a:lnTo>
                    <a:lnTo>
                      <a:pt x="98" y="52"/>
                    </a:lnTo>
                    <a:lnTo>
                      <a:pt x="128" y="69"/>
                    </a:lnTo>
                    <a:lnTo>
                      <a:pt x="155" y="83"/>
                    </a:lnTo>
                    <a:lnTo>
                      <a:pt x="179" y="96"/>
                    </a:lnTo>
                    <a:lnTo>
                      <a:pt x="198" y="107"/>
                    </a:lnTo>
                    <a:lnTo>
                      <a:pt x="214" y="117"/>
                    </a:lnTo>
                    <a:lnTo>
                      <a:pt x="225" y="125"/>
                    </a:lnTo>
                    <a:lnTo>
                      <a:pt x="231" y="130"/>
                    </a:lnTo>
                    <a:lnTo>
                      <a:pt x="232" y="136"/>
                    </a:lnTo>
                    <a:lnTo>
                      <a:pt x="300" y="166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1" name="Freeform 692"/>
              <p:cNvSpPr>
                <a:spLocks/>
              </p:cNvSpPr>
              <p:nvPr/>
            </p:nvSpPr>
            <p:spPr bwMode="auto">
              <a:xfrm>
                <a:off x="1271" y="1544"/>
                <a:ext cx="233" cy="65"/>
              </a:xfrm>
              <a:custGeom>
                <a:avLst/>
                <a:gdLst>
                  <a:gd name="T0" fmla="*/ 1 w 233"/>
                  <a:gd name="T1" fmla="*/ 0 h 131"/>
                  <a:gd name="T2" fmla="*/ 35 w 233"/>
                  <a:gd name="T3" fmla="*/ 0 h 131"/>
                  <a:gd name="T4" fmla="*/ 68 w 233"/>
                  <a:gd name="T5" fmla="*/ 1 h 131"/>
                  <a:gd name="T6" fmla="*/ 99 w 233"/>
                  <a:gd name="T7" fmla="*/ 1 h 131"/>
                  <a:gd name="T8" fmla="*/ 129 w 233"/>
                  <a:gd name="T9" fmla="*/ 2 h 131"/>
                  <a:gd name="T10" fmla="*/ 156 w 233"/>
                  <a:gd name="T11" fmla="*/ 2 h 131"/>
                  <a:gd name="T12" fmla="*/ 180 w 233"/>
                  <a:gd name="T13" fmla="*/ 2 h 131"/>
                  <a:gd name="T14" fmla="*/ 199 w 233"/>
                  <a:gd name="T15" fmla="*/ 3 h 131"/>
                  <a:gd name="T16" fmla="*/ 215 w 233"/>
                  <a:gd name="T17" fmla="*/ 3 h 131"/>
                  <a:gd name="T18" fmla="*/ 226 w 233"/>
                  <a:gd name="T19" fmla="*/ 3 h 131"/>
                  <a:gd name="T20" fmla="*/ 232 w 233"/>
                  <a:gd name="T21" fmla="*/ 3 h 131"/>
                  <a:gd name="T22" fmla="*/ 233 w 233"/>
                  <a:gd name="T23" fmla="*/ 4 h 131"/>
                  <a:gd name="T24" fmla="*/ 161 w 233"/>
                  <a:gd name="T25" fmla="*/ 3 h 131"/>
                  <a:gd name="T26" fmla="*/ 160 w 233"/>
                  <a:gd name="T27" fmla="*/ 2 h 131"/>
                  <a:gd name="T28" fmla="*/ 153 w 233"/>
                  <a:gd name="T29" fmla="*/ 2 h 131"/>
                  <a:gd name="T30" fmla="*/ 141 w 233"/>
                  <a:gd name="T31" fmla="*/ 2 h 131"/>
                  <a:gd name="T32" fmla="*/ 124 w 233"/>
                  <a:gd name="T33" fmla="*/ 2 h 131"/>
                  <a:gd name="T34" fmla="*/ 105 w 233"/>
                  <a:gd name="T35" fmla="*/ 1 h 131"/>
                  <a:gd name="T36" fmla="*/ 82 w 233"/>
                  <a:gd name="T37" fmla="*/ 1 h 131"/>
                  <a:gd name="T38" fmla="*/ 57 w 233"/>
                  <a:gd name="T39" fmla="*/ 1 h 131"/>
                  <a:gd name="T40" fmla="*/ 28 w 233"/>
                  <a:gd name="T41" fmla="*/ 0 h 131"/>
                  <a:gd name="T42" fmla="*/ 0 w 233"/>
                  <a:gd name="T43" fmla="*/ 0 h 131"/>
                  <a:gd name="T44" fmla="*/ 1 w 233"/>
                  <a:gd name="T45" fmla="*/ 0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1">
                    <a:moveTo>
                      <a:pt x="1" y="0"/>
                    </a:moveTo>
                    <a:lnTo>
                      <a:pt x="35" y="17"/>
                    </a:lnTo>
                    <a:lnTo>
                      <a:pt x="68" y="33"/>
                    </a:lnTo>
                    <a:lnTo>
                      <a:pt x="99" y="47"/>
                    </a:lnTo>
                    <a:lnTo>
                      <a:pt x="129" y="64"/>
                    </a:lnTo>
                    <a:lnTo>
                      <a:pt x="156" y="78"/>
                    </a:lnTo>
                    <a:lnTo>
                      <a:pt x="180" y="91"/>
                    </a:lnTo>
                    <a:lnTo>
                      <a:pt x="199" y="102"/>
                    </a:lnTo>
                    <a:lnTo>
                      <a:pt x="215" y="112"/>
                    </a:lnTo>
                    <a:lnTo>
                      <a:pt x="226" y="120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161" y="96"/>
                    </a:lnTo>
                    <a:lnTo>
                      <a:pt x="160" y="93"/>
                    </a:lnTo>
                    <a:lnTo>
                      <a:pt x="153" y="87"/>
                    </a:lnTo>
                    <a:lnTo>
                      <a:pt x="141" y="80"/>
                    </a:lnTo>
                    <a:lnTo>
                      <a:pt x="124" y="69"/>
                    </a:lnTo>
                    <a:lnTo>
                      <a:pt x="105" y="58"/>
                    </a:lnTo>
                    <a:lnTo>
                      <a:pt x="82" y="46"/>
                    </a:lnTo>
                    <a:lnTo>
                      <a:pt x="57" y="33"/>
                    </a:lnTo>
                    <a:lnTo>
                      <a:pt x="28" y="20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2" name="Freeform 693"/>
              <p:cNvSpPr>
                <a:spLocks/>
              </p:cNvSpPr>
              <p:nvPr/>
            </p:nvSpPr>
            <p:spPr bwMode="auto">
              <a:xfrm>
                <a:off x="1268" y="1546"/>
                <a:ext cx="164" cy="46"/>
              </a:xfrm>
              <a:custGeom>
                <a:avLst/>
                <a:gdLst>
                  <a:gd name="T0" fmla="*/ 164 w 164"/>
                  <a:gd name="T1" fmla="*/ 3 h 90"/>
                  <a:gd name="T2" fmla="*/ 163 w 164"/>
                  <a:gd name="T3" fmla="*/ 3 h 90"/>
                  <a:gd name="T4" fmla="*/ 156 w 164"/>
                  <a:gd name="T5" fmla="*/ 3 h 90"/>
                  <a:gd name="T6" fmla="*/ 144 w 164"/>
                  <a:gd name="T7" fmla="*/ 3 h 90"/>
                  <a:gd name="T8" fmla="*/ 127 w 164"/>
                  <a:gd name="T9" fmla="*/ 2 h 90"/>
                  <a:gd name="T10" fmla="*/ 108 w 164"/>
                  <a:gd name="T11" fmla="*/ 2 h 90"/>
                  <a:gd name="T12" fmla="*/ 85 w 164"/>
                  <a:gd name="T13" fmla="*/ 2 h 90"/>
                  <a:gd name="T14" fmla="*/ 60 w 164"/>
                  <a:gd name="T15" fmla="*/ 1 h 90"/>
                  <a:gd name="T16" fmla="*/ 31 w 164"/>
                  <a:gd name="T17" fmla="*/ 1 h 90"/>
                  <a:gd name="T18" fmla="*/ 3 w 164"/>
                  <a:gd name="T19" fmla="*/ 0 h 90"/>
                  <a:gd name="T20" fmla="*/ 0 w 164"/>
                  <a:gd name="T21" fmla="*/ 1 h 90"/>
                  <a:gd name="T22" fmla="*/ 20 w 164"/>
                  <a:gd name="T23" fmla="*/ 1 h 90"/>
                  <a:gd name="T24" fmla="*/ 38 w 164"/>
                  <a:gd name="T25" fmla="*/ 1 h 90"/>
                  <a:gd name="T26" fmla="*/ 54 w 164"/>
                  <a:gd name="T27" fmla="*/ 1 h 90"/>
                  <a:gd name="T28" fmla="*/ 68 w 164"/>
                  <a:gd name="T29" fmla="*/ 2 h 90"/>
                  <a:gd name="T30" fmla="*/ 78 w 164"/>
                  <a:gd name="T31" fmla="*/ 2 h 90"/>
                  <a:gd name="T32" fmla="*/ 84 w 164"/>
                  <a:gd name="T33" fmla="*/ 2 h 90"/>
                  <a:gd name="T34" fmla="*/ 86 w 164"/>
                  <a:gd name="T35" fmla="*/ 2 h 90"/>
                  <a:gd name="T36" fmla="*/ 164 w 164"/>
                  <a:gd name="T37" fmla="*/ 3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0">
                    <a:moveTo>
                      <a:pt x="164" y="90"/>
                    </a:moveTo>
                    <a:lnTo>
                      <a:pt x="163" y="87"/>
                    </a:lnTo>
                    <a:lnTo>
                      <a:pt x="156" y="81"/>
                    </a:lnTo>
                    <a:lnTo>
                      <a:pt x="144" y="74"/>
                    </a:lnTo>
                    <a:lnTo>
                      <a:pt x="127" y="63"/>
                    </a:lnTo>
                    <a:lnTo>
                      <a:pt x="108" y="52"/>
                    </a:lnTo>
                    <a:lnTo>
                      <a:pt x="85" y="40"/>
                    </a:lnTo>
                    <a:lnTo>
                      <a:pt x="60" y="27"/>
                    </a:lnTo>
                    <a:lnTo>
                      <a:pt x="31" y="1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20" y="16"/>
                    </a:lnTo>
                    <a:lnTo>
                      <a:pt x="38" y="25"/>
                    </a:lnTo>
                    <a:lnTo>
                      <a:pt x="54" y="32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164" y="90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3" name="Freeform 694"/>
              <p:cNvSpPr>
                <a:spLocks/>
              </p:cNvSpPr>
              <p:nvPr/>
            </p:nvSpPr>
            <p:spPr bwMode="auto">
              <a:xfrm>
                <a:off x="1267" y="1550"/>
                <a:ext cx="87" cy="23"/>
              </a:xfrm>
              <a:custGeom>
                <a:avLst/>
                <a:gdLst>
                  <a:gd name="T0" fmla="*/ 1 w 87"/>
                  <a:gd name="T1" fmla="*/ 0 h 47"/>
                  <a:gd name="T2" fmla="*/ 21 w 87"/>
                  <a:gd name="T3" fmla="*/ 0 h 47"/>
                  <a:gd name="T4" fmla="*/ 39 w 87"/>
                  <a:gd name="T5" fmla="*/ 0 h 47"/>
                  <a:gd name="T6" fmla="*/ 55 w 87"/>
                  <a:gd name="T7" fmla="*/ 0 h 47"/>
                  <a:gd name="T8" fmla="*/ 69 w 87"/>
                  <a:gd name="T9" fmla="*/ 1 h 47"/>
                  <a:gd name="T10" fmla="*/ 79 w 87"/>
                  <a:gd name="T11" fmla="*/ 1 h 47"/>
                  <a:gd name="T12" fmla="*/ 85 w 87"/>
                  <a:gd name="T13" fmla="*/ 1 h 47"/>
                  <a:gd name="T14" fmla="*/ 87 w 87"/>
                  <a:gd name="T15" fmla="*/ 1 h 47"/>
                  <a:gd name="T16" fmla="*/ 1 w 87"/>
                  <a:gd name="T17" fmla="*/ 0 h 47"/>
                  <a:gd name="T18" fmla="*/ 0 w 87"/>
                  <a:gd name="T19" fmla="*/ 0 h 47"/>
                  <a:gd name="T20" fmla="*/ 1 w 8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47">
                    <a:moveTo>
                      <a:pt x="1" y="0"/>
                    </a:moveTo>
                    <a:lnTo>
                      <a:pt x="21" y="9"/>
                    </a:lnTo>
                    <a:lnTo>
                      <a:pt x="39" y="18"/>
                    </a:lnTo>
                    <a:lnTo>
                      <a:pt x="55" y="25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5" y="43"/>
                    </a:lnTo>
                    <a:lnTo>
                      <a:pt x="87" y="4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4" name="Freeform 695"/>
              <p:cNvSpPr>
                <a:spLocks/>
              </p:cNvSpPr>
              <p:nvPr/>
            </p:nvSpPr>
            <p:spPr bwMode="auto">
              <a:xfrm>
                <a:off x="1267" y="1553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5" name="Freeform 696"/>
              <p:cNvSpPr>
                <a:spLocks/>
              </p:cNvSpPr>
              <p:nvPr/>
            </p:nvSpPr>
            <p:spPr bwMode="auto">
              <a:xfrm>
                <a:off x="1267" y="1514"/>
                <a:ext cx="1019" cy="271"/>
              </a:xfrm>
              <a:custGeom>
                <a:avLst/>
                <a:gdLst>
                  <a:gd name="T0" fmla="*/ 996 w 1019"/>
                  <a:gd name="T1" fmla="*/ 16 h 543"/>
                  <a:gd name="T2" fmla="*/ 0 w 1019"/>
                  <a:gd name="T3" fmla="*/ 2 h 543"/>
                  <a:gd name="T4" fmla="*/ 22 w 1019"/>
                  <a:gd name="T5" fmla="*/ 0 h 543"/>
                  <a:gd name="T6" fmla="*/ 1019 w 1019"/>
                  <a:gd name="T7" fmla="*/ 14 h 543"/>
                  <a:gd name="T8" fmla="*/ 996 w 1019"/>
                  <a:gd name="T9" fmla="*/ 16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6" y="543"/>
                    </a:moveTo>
                    <a:lnTo>
                      <a:pt x="0" y="77"/>
                    </a:lnTo>
                    <a:lnTo>
                      <a:pt x="22" y="0"/>
                    </a:lnTo>
                    <a:lnTo>
                      <a:pt x="1019" y="463"/>
                    </a:lnTo>
                    <a:lnTo>
                      <a:pt x="996" y="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6" name="Freeform 697"/>
              <p:cNvSpPr>
                <a:spLocks/>
              </p:cNvSpPr>
              <p:nvPr/>
            </p:nvSpPr>
            <p:spPr bwMode="auto">
              <a:xfrm>
                <a:off x="1289" y="1514"/>
                <a:ext cx="997" cy="271"/>
              </a:xfrm>
              <a:custGeom>
                <a:avLst/>
                <a:gdLst>
                  <a:gd name="T0" fmla="*/ 974 w 997"/>
                  <a:gd name="T1" fmla="*/ 16 h 543"/>
                  <a:gd name="T2" fmla="*/ 997 w 997"/>
                  <a:gd name="T3" fmla="*/ 14 h 543"/>
                  <a:gd name="T4" fmla="*/ 0 w 997"/>
                  <a:gd name="T5" fmla="*/ 0 h 543"/>
                  <a:gd name="T6" fmla="*/ 0 w 997"/>
                  <a:gd name="T7" fmla="*/ 0 h 543"/>
                  <a:gd name="T8" fmla="*/ 70 w 997"/>
                  <a:gd name="T9" fmla="*/ 1 h 543"/>
                  <a:gd name="T10" fmla="*/ 138 w 997"/>
                  <a:gd name="T11" fmla="*/ 2 h 543"/>
                  <a:gd name="T12" fmla="*/ 207 w 997"/>
                  <a:gd name="T13" fmla="*/ 3 h 543"/>
                  <a:gd name="T14" fmla="*/ 273 w 997"/>
                  <a:gd name="T15" fmla="*/ 4 h 543"/>
                  <a:gd name="T16" fmla="*/ 338 w 997"/>
                  <a:gd name="T17" fmla="*/ 5 h 543"/>
                  <a:gd name="T18" fmla="*/ 402 w 997"/>
                  <a:gd name="T19" fmla="*/ 6 h 543"/>
                  <a:gd name="T20" fmla="*/ 464 w 997"/>
                  <a:gd name="T21" fmla="*/ 7 h 543"/>
                  <a:gd name="T22" fmla="*/ 522 w 997"/>
                  <a:gd name="T23" fmla="*/ 8 h 543"/>
                  <a:gd name="T24" fmla="*/ 579 w 997"/>
                  <a:gd name="T25" fmla="*/ 8 h 543"/>
                  <a:gd name="T26" fmla="*/ 632 w 997"/>
                  <a:gd name="T27" fmla="*/ 9 h 543"/>
                  <a:gd name="T28" fmla="*/ 682 w 997"/>
                  <a:gd name="T29" fmla="*/ 10 h 543"/>
                  <a:gd name="T30" fmla="*/ 727 w 997"/>
                  <a:gd name="T31" fmla="*/ 11 h 543"/>
                  <a:gd name="T32" fmla="*/ 769 w 997"/>
                  <a:gd name="T33" fmla="*/ 12 h 543"/>
                  <a:gd name="T34" fmla="*/ 807 w 997"/>
                  <a:gd name="T35" fmla="*/ 13 h 543"/>
                  <a:gd name="T36" fmla="*/ 843 w 997"/>
                  <a:gd name="T37" fmla="*/ 13 h 543"/>
                  <a:gd name="T38" fmla="*/ 873 w 997"/>
                  <a:gd name="T39" fmla="*/ 14 h 543"/>
                  <a:gd name="T40" fmla="*/ 897 w 997"/>
                  <a:gd name="T41" fmla="*/ 14 h 543"/>
                  <a:gd name="T42" fmla="*/ 918 w 997"/>
                  <a:gd name="T43" fmla="*/ 15 h 543"/>
                  <a:gd name="T44" fmla="*/ 933 w 997"/>
                  <a:gd name="T45" fmla="*/ 15 h 543"/>
                  <a:gd name="T46" fmla="*/ 945 w 997"/>
                  <a:gd name="T47" fmla="*/ 16 h 543"/>
                  <a:gd name="T48" fmla="*/ 950 w 997"/>
                  <a:gd name="T49" fmla="*/ 16 h 543"/>
                  <a:gd name="T50" fmla="*/ 950 w 997"/>
                  <a:gd name="T51" fmla="*/ 16 h 543"/>
                  <a:gd name="T52" fmla="*/ 974 w 997"/>
                  <a:gd name="T53" fmla="*/ 16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7" h="543">
                    <a:moveTo>
                      <a:pt x="974" y="543"/>
                    </a:moveTo>
                    <a:lnTo>
                      <a:pt x="997" y="46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0" y="34"/>
                    </a:lnTo>
                    <a:lnTo>
                      <a:pt x="138" y="66"/>
                    </a:lnTo>
                    <a:lnTo>
                      <a:pt x="207" y="99"/>
                    </a:lnTo>
                    <a:lnTo>
                      <a:pt x="273" y="132"/>
                    </a:lnTo>
                    <a:lnTo>
                      <a:pt x="338" y="164"/>
                    </a:lnTo>
                    <a:lnTo>
                      <a:pt x="402" y="197"/>
                    </a:lnTo>
                    <a:lnTo>
                      <a:pt x="464" y="228"/>
                    </a:lnTo>
                    <a:lnTo>
                      <a:pt x="522" y="258"/>
                    </a:lnTo>
                    <a:lnTo>
                      <a:pt x="579" y="287"/>
                    </a:lnTo>
                    <a:lnTo>
                      <a:pt x="632" y="316"/>
                    </a:lnTo>
                    <a:lnTo>
                      <a:pt x="682" y="343"/>
                    </a:lnTo>
                    <a:lnTo>
                      <a:pt x="727" y="371"/>
                    </a:lnTo>
                    <a:lnTo>
                      <a:pt x="769" y="394"/>
                    </a:lnTo>
                    <a:lnTo>
                      <a:pt x="807" y="418"/>
                    </a:lnTo>
                    <a:lnTo>
                      <a:pt x="843" y="439"/>
                    </a:lnTo>
                    <a:lnTo>
                      <a:pt x="873" y="459"/>
                    </a:lnTo>
                    <a:lnTo>
                      <a:pt x="897" y="476"/>
                    </a:lnTo>
                    <a:lnTo>
                      <a:pt x="918" y="492"/>
                    </a:lnTo>
                    <a:lnTo>
                      <a:pt x="933" y="505"/>
                    </a:lnTo>
                    <a:lnTo>
                      <a:pt x="945" y="515"/>
                    </a:lnTo>
                    <a:lnTo>
                      <a:pt x="950" y="524"/>
                    </a:lnTo>
                    <a:lnTo>
                      <a:pt x="950" y="532"/>
                    </a:lnTo>
                    <a:lnTo>
                      <a:pt x="974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7" name="Freeform 698"/>
              <p:cNvSpPr>
                <a:spLocks/>
              </p:cNvSpPr>
              <p:nvPr/>
            </p:nvSpPr>
            <p:spPr bwMode="auto">
              <a:xfrm>
                <a:off x="1288" y="1515"/>
                <a:ext cx="951" cy="265"/>
              </a:xfrm>
              <a:custGeom>
                <a:avLst/>
                <a:gdLst>
                  <a:gd name="T0" fmla="*/ 1 w 951"/>
                  <a:gd name="T1" fmla="*/ 0 h 531"/>
                  <a:gd name="T2" fmla="*/ 71 w 951"/>
                  <a:gd name="T3" fmla="*/ 1 h 531"/>
                  <a:gd name="T4" fmla="*/ 139 w 951"/>
                  <a:gd name="T5" fmla="*/ 2 h 531"/>
                  <a:gd name="T6" fmla="*/ 208 w 951"/>
                  <a:gd name="T7" fmla="*/ 3 h 531"/>
                  <a:gd name="T8" fmla="*/ 274 w 951"/>
                  <a:gd name="T9" fmla="*/ 4 h 531"/>
                  <a:gd name="T10" fmla="*/ 339 w 951"/>
                  <a:gd name="T11" fmla="*/ 5 h 531"/>
                  <a:gd name="T12" fmla="*/ 403 w 951"/>
                  <a:gd name="T13" fmla="*/ 6 h 531"/>
                  <a:gd name="T14" fmla="*/ 465 w 951"/>
                  <a:gd name="T15" fmla="*/ 7 h 531"/>
                  <a:gd name="T16" fmla="*/ 523 w 951"/>
                  <a:gd name="T17" fmla="*/ 8 h 531"/>
                  <a:gd name="T18" fmla="*/ 580 w 951"/>
                  <a:gd name="T19" fmla="*/ 8 h 531"/>
                  <a:gd name="T20" fmla="*/ 633 w 951"/>
                  <a:gd name="T21" fmla="*/ 9 h 531"/>
                  <a:gd name="T22" fmla="*/ 683 w 951"/>
                  <a:gd name="T23" fmla="*/ 10 h 531"/>
                  <a:gd name="T24" fmla="*/ 728 w 951"/>
                  <a:gd name="T25" fmla="*/ 11 h 531"/>
                  <a:gd name="T26" fmla="*/ 770 w 951"/>
                  <a:gd name="T27" fmla="*/ 12 h 531"/>
                  <a:gd name="T28" fmla="*/ 808 w 951"/>
                  <a:gd name="T29" fmla="*/ 13 h 531"/>
                  <a:gd name="T30" fmla="*/ 844 w 951"/>
                  <a:gd name="T31" fmla="*/ 13 h 531"/>
                  <a:gd name="T32" fmla="*/ 874 w 951"/>
                  <a:gd name="T33" fmla="*/ 14 h 531"/>
                  <a:gd name="T34" fmla="*/ 898 w 951"/>
                  <a:gd name="T35" fmla="*/ 14 h 531"/>
                  <a:gd name="T36" fmla="*/ 919 w 951"/>
                  <a:gd name="T37" fmla="*/ 15 h 531"/>
                  <a:gd name="T38" fmla="*/ 934 w 951"/>
                  <a:gd name="T39" fmla="*/ 15 h 531"/>
                  <a:gd name="T40" fmla="*/ 946 w 951"/>
                  <a:gd name="T41" fmla="*/ 16 h 531"/>
                  <a:gd name="T42" fmla="*/ 951 w 951"/>
                  <a:gd name="T43" fmla="*/ 16 h 531"/>
                  <a:gd name="T44" fmla="*/ 951 w 951"/>
                  <a:gd name="T45" fmla="*/ 16 h 531"/>
                  <a:gd name="T46" fmla="*/ 927 w 951"/>
                  <a:gd name="T47" fmla="*/ 16 h 531"/>
                  <a:gd name="T48" fmla="*/ 926 w 951"/>
                  <a:gd name="T49" fmla="*/ 16 h 531"/>
                  <a:gd name="T50" fmla="*/ 920 w 951"/>
                  <a:gd name="T51" fmla="*/ 15 h 531"/>
                  <a:gd name="T52" fmla="*/ 909 w 951"/>
                  <a:gd name="T53" fmla="*/ 15 h 531"/>
                  <a:gd name="T54" fmla="*/ 892 w 951"/>
                  <a:gd name="T55" fmla="*/ 14 h 531"/>
                  <a:gd name="T56" fmla="*/ 869 w 951"/>
                  <a:gd name="T57" fmla="*/ 14 h 531"/>
                  <a:gd name="T58" fmla="*/ 842 w 951"/>
                  <a:gd name="T59" fmla="*/ 13 h 531"/>
                  <a:gd name="T60" fmla="*/ 811 w 951"/>
                  <a:gd name="T61" fmla="*/ 13 h 531"/>
                  <a:gd name="T62" fmla="*/ 775 w 951"/>
                  <a:gd name="T63" fmla="*/ 12 h 531"/>
                  <a:gd name="T64" fmla="*/ 734 w 951"/>
                  <a:gd name="T65" fmla="*/ 11 h 531"/>
                  <a:gd name="T66" fmla="*/ 688 w 951"/>
                  <a:gd name="T67" fmla="*/ 10 h 531"/>
                  <a:gd name="T68" fmla="*/ 640 w 951"/>
                  <a:gd name="T69" fmla="*/ 10 h 531"/>
                  <a:gd name="T70" fmla="*/ 587 w 951"/>
                  <a:gd name="T71" fmla="*/ 9 h 531"/>
                  <a:gd name="T72" fmla="*/ 531 w 951"/>
                  <a:gd name="T73" fmla="*/ 8 h 531"/>
                  <a:gd name="T74" fmla="*/ 472 w 951"/>
                  <a:gd name="T75" fmla="*/ 7 h 531"/>
                  <a:gd name="T76" fmla="*/ 410 w 951"/>
                  <a:gd name="T77" fmla="*/ 6 h 531"/>
                  <a:gd name="T78" fmla="*/ 345 w 951"/>
                  <a:gd name="T79" fmla="*/ 5 h 531"/>
                  <a:gd name="T80" fmla="*/ 278 w 951"/>
                  <a:gd name="T81" fmla="*/ 4 h 531"/>
                  <a:gd name="T82" fmla="*/ 211 w 951"/>
                  <a:gd name="T83" fmla="*/ 3 h 531"/>
                  <a:gd name="T84" fmla="*/ 141 w 951"/>
                  <a:gd name="T85" fmla="*/ 2 h 531"/>
                  <a:gd name="T86" fmla="*/ 71 w 951"/>
                  <a:gd name="T87" fmla="*/ 1 h 531"/>
                  <a:gd name="T88" fmla="*/ 0 w 951"/>
                  <a:gd name="T89" fmla="*/ 0 h 531"/>
                  <a:gd name="T90" fmla="*/ 1 w 951"/>
                  <a:gd name="T91" fmla="*/ 0 h 5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1">
                    <a:moveTo>
                      <a:pt x="1" y="0"/>
                    </a:moveTo>
                    <a:lnTo>
                      <a:pt x="71" y="33"/>
                    </a:lnTo>
                    <a:lnTo>
                      <a:pt x="139" y="65"/>
                    </a:lnTo>
                    <a:lnTo>
                      <a:pt x="208" y="98"/>
                    </a:lnTo>
                    <a:lnTo>
                      <a:pt x="274" y="131"/>
                    </a:lnTo>
                    <a:lnTo>
                      <a:pt x="339" y="163"/>
                    </a:lnTo>
                    <a:lnTo>
                      <a:pt x="403" y="196"/>
                    </a:lnTo>
                    <a:lnTo>
                      <a:pt x="465" y="227"/>
                    </a:lnTo>
                    <a:lnTo>
                      <a:pt x="523" y="257"/>
                    </a:lnTo>
                    <a:lnTo>
                      <a:pt x="580" y="286"/>
                    </a:lnTo>
                    <a:lnTo>
                      <a:pt x="633" y="315"/>
                    </a:lnTo>
                    <a:lnTo>
                      <a:pt x="683" y="342"/>
                    </a:lnTo>
                    <a:lnTo>
                      <a:pt x="728" y="370"/>
                    </a:lnTo>
                    <a:lnTo>
                      <a:pt x="770" y="393"/>
                    </a:lnTo>
                    <a:lnTo>
                      <a:pt x="808" y="417"/>
                    </a:lnTo>
                    <a:lnTo>
                      <a:pt x="844" y="438"/>
                    </a:lnTo>
                    <a:lnTo>
                      <a:pt x="874" y="458"/>
                    </a:lnTo>
                    <a:lnTo>
                      <a:pt x="898" y="475"/>
                    </a:lnTo>
                    <a:lnTo>
                      <a:pt x="919" y="491"/>
                    </a:lnTo>
                    <a:lnTo>
                      <a:pt x="934" y="504"/>
                    </a:lnTo>
                    <a:lnTo>
                      <a:pt x="946" y="514"/>
                    </a:lnTo>
                    <a:lnTo>
                      <a:pt x="951" y="523"/>
                    </a:lnTo>
                    <a:lnTo>
                      <a:pt x="951" y="531"/>
                    </a:lnTo>
                    <a:lnTo>
                      <a:pt x="927" y="520"/>
                    </a:lnTo>
                    <a:lnTo>
                      <a:pt x="926" y="513"/>
                    </a:lnTo>
                    <a:lnTo>
                      <a:pt x="920" y="504"/>
                    </a:lnTo>
                    <a:lnTo>
                      <a:pt x="909" y="491"/>
                    </a:lnTo>
                    <a:lnTo>
                      <a:pt x="892" y="476"/>
                    </a:lnTo>
                    <a:lnTo>
                      <a:pt x="869" y="462"/>
                    </a:lnTo>
                    <a:lnTo>
                      <a:pt x="842" y="442"/>
                    </a:lnTo>
                    <a:lnTo>
                      <a:pt x="811" y="422"/>
                    </a:lnTo>
                    <a:lnTo>
                      <a:pt x="775" y="400"/>
                    </a:lnTo>
                    <a:lnTo>
                      <a:pt x="734" y="375"/>
                    </a:lnTo>
                    <a:lnTo>
                      <a:pt x="688" y="350"/>
                    </a:lnTo>
                    <a:lnTo>
                      <a:pt x="640" y="323"/>
                    </a:lnTo>
                    <a:lnTo>
                      <a:pt x="587" y="294"/>
                    </a:lnTo>
                    <a:lnTo>
                      <a:pt x="531" y="265"/>
                    </a:lnTo>
                    <a:lnTo>
                      <a:pt x="472" y="234"/>
                    </a:lnTo>
                    <a:lnTo>
                      <a:pt x="410" y="201"/>
                    </a:lnTo>
                    <a:lnTo>
                      <a:pt x="345" y="169"/>
                    </a:lnTo>
                    <a:lnTo>
                      <a:pt x="278" y="136"/>
                    </a:lnTo>
                    <a:lnTo>
                      <a:pt x="211" y="102"/>
                    </a:lnTo>
                    <a:lnTo>
                      <a:pt x="141" y="69"/>
                    </a:lnTo>
                    <a:lnTo>
                      <a:pt x="71" y="3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8" name="Freeform 699"/>
              <p:cNvSpPr>
                <a:spLocks/>
              </p:cNvSpPr>
              <p:nvPr/>
            </p:nvSpPr>
            <p:spPr bwMode="auto">
              <a:xfrm>
                <a:off x="1288" y="1516"/>
                <a:ext cx="927" cy="258"/>
              </a:xfrm>
              <a:custGeom>
                <a:avLst/>
                <a:gdLst>
                  <a:gd name="T0" fmla="*/ 927 w 927"/>
                  <a:gd name="T1" fmla="*/ 16 h 518"/>
                  <a:gd name="T2" fmla="*/ 926 w 927"/>
                  <a:gd name="T3" fmla="*/ 15 h 518"/>
                  <a:gd name="T4" fmla="*/ 920 w 927"/>
                  <a:gd name="T5" fmla="*/ 15 h 518"/>
                  <a:gd name="T6" fmla="*/ 909 w 927"/>
                  <a:gd name="T7" fmla="*/ 15 h 518"/>
                  <a:gd name="T8" fmla="*/ 892 w 927"/>
                  <a:gd name="T9" fmla="*/ 14 h 518"/>
                  <a:gd name="T10" fmla="*/ 869 w 927"/>
                  <a:gd name="T11" fmla="*/ 14 h 518"/>
                  <a:gd name="T12" fmla="*/ 842 w 927"/>
                  <a:gd name="T13" fmla="*/ 13 h 518"/>
                  <a:gd name="T14" fmla="*/ 811 w 927"/>
                  <a:gd name="T15" fmla="*/ 13 h 518"/>
                  <a:gd name="T16" fmla="*/ 775 w 927"/>
                  <a:gd name="T17" fmla="*/ 12 h 518"/>
                  <a:gd name="T18" fmla="*/ 734 w 927"/>
                  <a:gd name="T19" fmla="*/ 11 h 518"/>
                  <a:gd name="T20" fmla="*/ 688 w 927"/>
                  <a:gd name="T21" fmla="*/ 10 h 518"/>
                  <a:gd name="T22" fmla="*/ 640 w 927"/>
                  <a:gd name="T23" fmla="*/ 10 h 518"/>
                  <a:gd name="T24" fmla="*/ 587 w 927"/>
                  <a:gd name="T25" fmla="*/ 9 h 518"/>
                  <a:gd name="T26" fmla="*/ 531 w 927"/>
                  <a:gd name="T27" fmla="*/ 8 h 518"/>
                  <a:gd name="T28" fmla="*/ 472 w 927"/>
                  <a:gd name="T29" fmla="*/ 7 h 518"/>
                  <a:gd name="T30" fmla="*/ 410 w 927"/>
                  <a:gd name="T31" fmla="*/ 6 h 518"/>
                  <a:gd name="T32" fmla="*/ 345 w 927"/>
                  <a:gd name="T33" fmla="*/ 5 h 518"/>
                  <a:gd name="T34" fmla="*/ 278 w 927"/>
                  <a:gd name="T35" fmla="*/ 4 h 518"/>
                  <a:gd name="T36" fmla="*/ 211 w 927"/>
                  <a:gd name="T37" fmla="*/ 3 h 518"/>
                  <a:gd name="T38" fmla="*/ 141 w 927"/>
                  <a:gd name="T39" fmla="*/ 2 h 518"/>
                  <a:gd name="T40" fmla="*/ 71 w 927"/>
                  <a:gd name="T41" fmla="*/ 1 h 518"/>
                  <a:gd name="T42" fmla="*/ 0 w 927"/>
                  <a:gd name="T43" fmla="*/ 0 h 518"/>
                  <a:gd name="T44" fmla="*/ 0 w 927"/>
                  <a:gd name="T45" fmla="*/ 0 h 518"/>
                  <a:gd name="T46" fmla="*/ 69 w 927"/>
                  <a:gd name="T47" fmla="*/ 1 h 518"/>
                  <a:gd name="T48" fmla="*/ 137 w 927"/>
                  <a:gd name="T49" fmla="*/ 2 h 518"/>
                  <a:gd name="T50" fmla="*/ 205 w 927"/>
                  <a:gd name="T51" fmla="*/ 3 h 518"/>
                  <a:gd name="T52" fmla="*/ 271 w 927"/>
                  <a:gd name="T53" fmla="*/ 4 h 518"/>
                  <a:gd name="T54" fmla="*/ 335 w 927"/>
                  <a:gd name="T55" fmla="*/ 5 h 518"/>
                  <a:gd name="T56" fmla="*/ 399 w 927"/>
                  <a:gd name="T57" fmla="*/ 6 h 518"/>
                  <a:gd name="T58" fmla="*/ 458 w 927"/>
                  <a:gd name="T59" fmla="*/ 7 h 518"/>
                  <a:gd name="T60" fmla="*/ 516 w 927"/>
                  <a:gd name="T61" fmla="*/ 8 h 518"/>
                  <a:gd name="T62" fmla="*/ 571 w 927"/>
                  <a:gd name="T63" fmla="*/ 8 h 518"/>
                  <a:gd name="T64" fmla="*/ 622 w 927"/>
                  <a:gd name="T65" fmla="*/ 9 h 518"/>
                  <a:gd name="T66" fmla="*/ 670 w 927"/>
                  <a:gd name="T67" fmla="*/ 10 h 518"/>
                  <a:gd name="T68" fmla="*/ 714 w 927"/>
                  <a:gd name="T69" fmla="*/ 11 h 518"/>
                  <a:gd name="T70" fmla="*/ 753 w 927"/>
                  <a:gd name="T71" fmla="*/ 12 h 518"/>
                  <a:gd name="T72" fmla="*/ 789 w 927"/>
                  <a:gd name="T73" fmla="*/ 12 h 518"/>
                  <a:gd name="T74" fmla="*/ 820 w 927"/>
                  <a:gd name="T75" fmla="*/ 13 h 518"/>
                  <a:gd name="T76" fmla="*/ 845 w 927"/>
                  <a:gd name="T77" fmla="*/ 14 h 518"/>
                  <a:gd name="T78" fmla="*/ 866 w 927"/>
                  <a:gd name="T79" fmla="*/ 14 h 518"/>
                  <a:gd name="T80" fmla="*/ 883 w 927"/>
                  <a:gd name="T81" fmla="*/ 14 h 518"/>
                  <a:gd name="T82" fmla="*/ 895 w 927"/>
                  <a:gd name="T83" fmla="*/ 15 h 518"/>
                  <a:gd name="T84" fmla="*/ 900 w 927"/>
                  <a:gd name="T85" fmla="*/ 15 h 518"/>
                  <a:gd name="T86" fmla="*/ 902 w 927"/>
                  <a:gd name="T87" fmla="*/ 15 h 518"/>
                  <a:gd name="T88" fmla="*/ 927 w 927"/>
                  <a:gd name="T89" fmla="*/ 16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8">
                    <a:moveTo>
                      <a:pt x="927" y="518"/>
                    </a:moveTo>
                    <a:lnTo>
                      <a:pt x="926" y="511"/>
                    </a:lnTo>
                    <a:lnTo>
                      <a:pt x="920" y="502"/>
                    </a:lnTo>
                    <a:lnTo>
                      <a:pt x="909" y="489"/>
                    </a:lnTo>
                    <a:lnTo>
                      <a:pt x="892" y="474"/>
                    </a:lnTo>
                    <a:lnTo>
                      <a:pt x="869" y="460"/>
                    </a:lnTo>
                    <a:lnTo>
                      <a:pt x="842" y="440"/>
                    </a:lnTo>
                    <a:lnTo>
                      <a:pt x="811" y="420"/>
                    </a:lnTo>
                    <a:lnTo>
                      <a:pt x="775" y="398"/>
                    </a:lnTo>
                    <a:lnTo>
                      <a:pt x="734" y="373"/>
                    </a:lnTo>
                    <a:lnTo>
                      <a:pt x="688" y="348"/>
                    </a:lnTo>
                    <a:lnTo>
                      <a:pt x="640" y="321"/>
                    </a:lnTo>
                    <a:lnTo>
                      <a:pt x="587" y="292"/>
                    </a:lnTo>
                    <a:lnTo>
                      <a:pt x="531" y="263"/>
                    </a:lnTo>
                    <a:lnTo>
                      <a:pt x="472" y="232"/>
                    </a:lnTo>
                    <a:lnTo>
                      <a:pt x="410" y="199"/>
                    </a:lnTo>
                    <a:lnTo>
                      <a:pt x="345" y="167"/>
                    </a:lnTo>
                    <a:lnTo>
                      <a:pt x="278" y="134"/>
                    </a:lnTo>
                    <a:lnTo>
                      <a:pt x="211" y="100"/>
                    </a:lnTo>
                    <a:lnTo>
                      <a:pt x="141" y="67"/>
                    </a:lnTo>
                    <a:lnTo>
                      <a:pt x="71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5"/>
                    </a:lnTo>
                    <a:lnTo>
                      <a:pt x="137" y="67"/>
                    </a:lnTo>
                    <a:lnTo>
                      <a:pt x="205" y="100"/>
                    </a:lnTo>
                    <a:lnTo>
                      <a:pt x="271" y="132"/>
                    </a:lnTo>
                    <a:lnTo>
                      <a:pt x="335" y="165"/>
                    </a:lnTo>
                    <a:lnTo>
                      <a:pt x="399" y="196"/>
                    </a:lnTo>
                    <a:lnTo>
                      <a:pt x="458" y="226"/>
                    </a:lnTo>
                    <a:lnTo>
                      <a:pt x="516" y="257"/>
                    </a:lnTo>
                    <a:lnTo>
                      <a:pt x="571" y="286"/>
                    </a:lnTo>
                    <a:lnTo>
                      <a:pt x="622" y="313"/>
                    </a:lnTo>
                    <a:lnTo>
                      <a:pt x="670" y="340"/>
                    </a:lnTo>
                    <a:lnTo>
                      <a:pt x="714" y="366"/>
                    </a:lnTo>
                    <a:lnTo>
                      <a:pt x="753" y="389"/>
                    </a:lnTo>
                    <a:lnTo>
                      <a:pt x="789" y="411"/>
                    </a:lnTo>
                    <a:lnTo>
                      <a:pt x="820" y="431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8"/>
                    </a:lnTo>
                    <a:lnTo>
                      <a:pt x="895" y="489"/>
                    </a:lnTo>
                    <a:lnTo>
                      <a:pt x="900" y="498"/>
                    </a:lnTo>
                    <a:lnTo>
                      <a:pt x="902" y="505"/>
                    </a:lnTo>
                    <a:lnTo>
                      <a:pt x="927" y="518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49" name="Freeform 700"/>
              <p:cNvSpPr>
                <a:spLocks/>
              </p:cNvSpPr>
              <p:nvPr/>
            </p:nvSpPr>
            <p:spPr bwMode="auto">
              <a:xfrm>
                <a:off x="1287" y="1516"/>
                <a:ext cx="903" cy="252"/>
              </a:xfrm>
              <a:custGeom>
                <a:avLst/>
                <a:gdLst>
                  <a:gd name="T0" fmla="*/ 1 w 903"/>
                  <a:gd name="T1" fmla="*/ 0 h 503"/>
                  <a:gd name="T2" fmla="*/ 70 w 903"/>
                  <a:gd name="T3" fmla="*/ 2 h 503"/>
                  <a:gd name="T4" fmla="*/ 138 w 903"/>
                  <a:gd name="T5" fmla="*/ 3 h 503"/>
                  <a:gd name="T6" fmla="*/ 206 w 903"/>
                  <a:gd name="T7" fmla="*/ 4 h 503"/>
                  <a:gd name="T8" fmla="*/ 272 w 903"/>
                  <a:gd name="T9" fmla="*/ 5 h 503"/>
                  <a:gd name="T10" fmla="*/ 336 w 903"/>
                  <a:gd name="T11" fmla="*/ 6 h 503"/>
                  <a:gd name="T12" fmla="*/ 400 w 903"/>
                  <a:gd name="T13" fmla="*/ 7 h 503"/>
                  <a:gd name="T14" fmla="*/ 459 w 903"/>
                  <a:gd name="T15" fmla="*/ 7 h 503"/>
                  <a:gd name="T16" fmla="*/ 517 w 903"/>
                  <a:gd name="T17" fmla="*/ 8 h 503"/>
                  <a:gd name="T18" fmla="*/ 572 w 903"/>
                  <a:gd name="T19" fmla="*/ 9 h 503"/>
                  <a:gd name="T20" fmla="*/ 623 w 903"/>
                  <a:gd name="T21" fmla="*/ 10 h 503"/>
                  <a:gd name="T22" fmla="*/ 671 w 903"/>
                  <a:gd name="T23" fmla="*/ 11 h 503"/>
                  <a:gd name="T24" fmla="*/ 715 w 903"/>
                  <a:gd name="T25" fmla="*/ 12 h 503"/>
                  <a:gd name="T26" fmla="*/ 754 w 903"/>
                  <a:gd name="T27" fmla="*/ 13 h 503"/>
                  <a:gd name="T28" fmla="*/ 790 w 903"/>
                  <a:gd name="T29" fmla="*/ 13 h 503"/>
                  <a:gd name="T30" fmla="*/ 821 w 903"/>
                  <a:gd name="T31" fmla="*/ 14 h 503"/>
                  <a:gd name="T32" fmla="*/ 846 w 903"/>
                  <a:gd name="T33" fmla="*/ 14 h 503"/>
                  <a:gd name="T34" fmla="*/ 867 w 903"/>
                  <a:gd name="T35" fmla="*/ 15 h 503"/>
                  <a:gd name="T36" fmla="*/ 884 w 903"/>
                  <a:gd name="T37" fmla="*/ 15 h 503"/>
                  <a:gd name="T38" fmla="*/ 896 w 903"/>
                  <a:gd name="T39" fmla="*/ 16 h 503"/>
                  <a:gd name="T40" fmla="*/ 901 w 903"/>
                  <a:gd name="T41" fmla="*/ 16 h 503"/>
                  <a:gd name="T42" fmla="*/ 903 w 903"/>
                  <a:gd name="T43" fmla="*/ 16 h 503"/>
                  <a:gd name="T44" fmla="*/ 876 w 903"/>
                  <a:gd name="T45" fmla="*/ 16 h 503"/>
                  <a:gd name="T46" fmla="*/ 875 w 903"/>
                  <a:gd name="T47" fmla="*/ 16 h 503"/>
                  <a:gd name="T48" fmla="*/ 869 w 903"/>
                  <a:gd name="T49" fmla="*/ 15 h 503"/>
                  <a:gd name="T50" fmla="*/ 858 w 903"/>
                  <a:gd name="T51" fmla="*/ 15 h 503"/>
                  <a:gd name="T52" fmla="*/ 842 w 903"/>
                  <a:gd name="T53" fmla="*/ 15 h 503"/>
                  <a:gd name="T54" fmla="*/ 821 w 903"/>
                  <a:gd name="T55" fmla="*/ 14 h 503"/>
                  <a:gd name="T56" fmla="*/ 795 w 903"/>
                  <a:gd name="T57" fmla="*/ 14 h 503"/>
                  <a:gd name="T58" fmla="*/ 766 w 903"/>
                  <a:gd name="T59" fmla="*/ 13 h 503"/>
                  <a:gd name="T60" fmla="*/ 732 w 903"/>
                  <a:gd name="T61" fmla="*/ 12 h 503"/>
                  <a:gd name="T62" fmla="*/ 692 w 903"/>
                  <a:gd name="T63" fmla="*/ 12 h 503"/>
                  <a:gd name="T64" fmla="*/ 650 w 903"/>
                  <a:gd name="T65" fmla="*/ 11 h 503"/>
                  <a:gd name="T66" fmla="*/ 605 w 903"/>
                  <a:gd name="T67" fmla="*/ 10 h 503"/>
                  <a:gd name="T68" fmla="*/ 554 w 903"/>
                  <a:gd name="T69" fmla="*/ 9 h 503"/>
                  <a:gd name="T70" fmla="*/ 501 w 903"/>
                  <a:gd name="T71" fmla="*/ 8 h 503"/>
                  <a:gd name="T72" fmla="*/ 445 w 903"/>
                  <a:gd name="T73" fmla="*/ 7 h 503"/>
                  <a:gd name="T74" fmla="*/ 387 w 903"/>
                  <a:gd name="T75" fmla="*/ 6 h 503"/>
                  <a:gd name="T76" fmla="*/ 326 w 903"/>
                  <a:gd name="T77" fmla="*/ 5 h 503"/>
                  <a:gd name="T78" fmla="*/ 264 w 903"/>
                  <a:gd name="T79" fmla="*/ 4 h 503"/>
                  <a:gd name="T80" fmla="*/ 199 w 903"/>
                  <a:gd name="T81" fmla="*/ 3 h 503"/>
                  <a:gd name="T82" fmla="*/ 134 w 903"/>
                  <a:gd name="T83" fmla="*/ 3 h 503"/>
                  <a:gd name="T84" fmla="*/ 67 w 903"/>
                  <a:gd name="T85" fmla="*/ 2 h 503"/>
                  <a:gd name="T86" fmla="*/ 0 w 903"/>
                  <a:gd name="T87" fmla="*/ 1 h 503"/>
                  <a:gd name="T88" fmla="*/ 1 w 903"/>
                  <a:gd name="T89" fmla="*/ 0 h 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3">
                    <a:moveTo>
                      <a:pt x="1" y="0"/>
                    </a:moveTo>
                    <a:lnTo>
                      <a:pt x="70" y="33"/>
                    </a:lnTo>
                    <a:lnTo>
                      <a:pt x="138" y="65"/>
                    </a:lnTo>
                    <a:lnTo>
                      <a:pt x="206" y="98"/>
                    </a:lnTo>
                    <a:lnTo>
                      <a:pt x="272" y="130"/>
                    </a:lnTo>
                    <a:lnTo>
                      <a:pt x="336" y="163"/>
                    </a:lnTo>
                    <a:lnTo>
                      <a:pt x="400" y="194"/>
                    </a:lnTo>
                    <a:lnTo>
                      <a:pt x="459" y="224"/>
                    </a:lnTo>
                    <a:lnTo>
                      <a:pt x="517" y="255"/>
                    </a:lnTo>
                    <a:lnTo>
                      <a:pt x="572" y="284"/>
                    </a:lnTo>
                    <a:lnTo>
                      <a:pt x="623" y="311"/>
                    </a:lnTo>
                    <a:lnTo>
                      <a:pt x="671" y="338"/>
                    </a:lnTo>
                    <a:lnTo>
                      <a:pt x="715" y="364"/>
                    </a:lnTo>
                    <a:lnTo>
                      <a:pt x="754" y="387"/>
                    </a:lnTo>
                    <a:lnTo>
                      <a:pt x="790" y="409"/>
                    </a:lnTo>
                    <a:lnTo>
                      <a:pt x="821" y="429"/>
                    </a:lnTo>
                    <a:lnTo>
                      <a:pt x="846" y="447"/>
                    </a:lnTo>
                    <a:lnTo>
                      <a:pt x="867" y="463"/>
                    </a:lnTo>
                    <a:lnTo>
                      <a:pt x="884" y="476"/>
                    </a:lnTo>
                    <a:lnTo>
                      <a:pt x="896" y="487"/>
                    </a:lnTo>
                    <a:lnTo>
                      <a:pt x="901" y="496"/>
                    </a:lnTo>
                    <a:lnTo>
                      <a:pt x="903" y="503"/>
                    </a:lnTo>
                    <a:lnTo>
                      <a:pt x="876" y="491"/>
                    </a:lnTo>
                    <a:lnTo>
                      <a:pt x="875" y="483"/>
                    </a:lnTo>
                    <a:lnTo>
                      <a:pt x="869" y="476"/>
                    </a:lnTo>
                    <a:lnTo>
                      <a:pt x="858" y="465"/>
                    </a:lnTo>
                    <a:lnTo>
                      <a:pt x="842" y="451"/>
                    </a:lnTo>
                    <a:lnTo>
                      <a:pt x="821" y="436"/>
                    </a:lnTo>
                    <a:lnTo>
                      <a:pt x="795" y="418"/>
                    </a:lnTo>
                    <a:lnTo>
                      <a:pt x="766" y="400"/>
                    </a:lnTo>
                    <a:lnTo>
                      <a:pt x="732" y="378"/>
                    </a:lnTo>
                    <a:lnTo>
                      <a:pt x="692" y="355"/>
                    </a:lnTo>
                    <a:lnTo>
                      <a:pt x="650" y="331"/>
                    </a:lnTo>
                    <a:lnTo>
                      <a:pt x="605" y="306"/>
                    </a:lnTo>
                    <a:lnTo>
                      <a:pt x="554" y="279"/>
                    </a:lnTo>
                    <a:lnTo>
                      <a:pt x="501" y="250"/>
                    </a:lnTo>
                    <a:lnTo>
                      <a:pt x="445" y="221"/>
                    </a:lnTo>
                    <a:lnTo>
                      <a:pt x="387" y="190"/>
                    </a:lnTo>
                    <a:lnTo>
                      <a:pt x="326" y="159"/>
                    </a:lnTo>
                    <a:lnTo>
                      <a:pt x="264" y="128"/>
                    </a:lnTo>
                    <a:lnTo>
                      <a:pt x="199" y="96"/>
                    </a:lnTo>
                    <a:lnTo>
                      <a:pt x="134" y="65"/>
                    </a:lnTo>
                    <a:lnTo>
                      <a:pt x="67" y="3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0" name="Freeform 701"/>
              <p:cNvSpPr>
                <a:spLocks/>
              </p:cNvSpPr>
              <p:nvPr/>
            </p:nvSpPr>
            <p:spPr bwMode="auto">
              <a:xfrm>
                <a:off x="1287" y="1517"/>
                <a:ext cx="876" cy="245"/>
              </a:xfrm>
              <a:custGeom>
                <a:avLst/>
                <a:gdLst>
                  <a:gd name="T0" fmla="*/ 876 w 876"/>
                  <a:gd name="T1" fmla="*/ 16 h 489"/>
                  <a:gd name="T2" fmla="*/ 875 w 876"/>
                  <a:gd name="T3" fmla="*/ 16 h 489"/>
                  <a:gd name="T4" fmla="*/ 869 w 876"/>
                  <a:gd name="T5" fmla="*/ 15 h 489"/>
                  <a:gd name="T6" fmla="*/ 858 w 876"/>
                  <a:gd name="T7" fmla="*/ 15 h 489"/>
                  <a:gd name="T8" fmla="*/ 842 w 876"/>
                  <a:gd name="T9" fmla="*/ 15 h 489"/>
                  <a:gd name="T10" fmla="*/ 821 w 876"/>
                  <a:gd name="T11" fmla="*/ 14 h 489"/>
                  <a:gd name="T12" fmla="*/ 795 w 876"/>
                  <a:gd name="T13" fmla="*/ 13 h 489"/>
                  <a:gd name="T14" fmla="*/ 766 w 876"/>
                  <a:gd name="T15" fmla="*/ 13 h 489"/>
                  <a:gd name="T16" fmla="*/ 732 w 876"/>
                  <a:gd name="T17" fmla="*/ 12 h 489"/>
                  <a:gd name="T18" fmla="*/ 692 w 876"/>
                  <a:gd name="T19" fmla="*/ 12 h 489"/>
                  <a:gd name="T20" fmla="*/ 650 w 876"/>
                  <a:gd name="T21" fmla="*/ 11 h 489"/>
                  <a:gd name="T22" fmla="*/ 605 w 876"/>
                  <a:gd name="T23" fmla="*/ 10 h 489"/>
                  <a:gd name="T24" fmla="*/ 554 w 876"/>
                  <a:gd name="T25" fmla="*/ 9 h 489"/>
                  <a:gd name="T26" fmla="*/ 501 w 876"/>
                  <a:gd name="T27" fmla="*/ 8 h 489"/>
                  <a:gd name="T28" fmla="*/ 445 w 876"/>
                  <a:gd name="T29" fmla="*/ 7 h 489"/>
                  <a:gd name="T30" fmla="*/ 387 w 876"/>
                  <a:gd name="T31" fmla="*/ 6 h 489"/>
                  <a:gd name="T32" fmla="*/ 326 w 876"/>
                  <a:gd name="T33" fmla="*/ 5 h 489"/>
                  <a:gd name="T34" fmla="*/ 264 w 876"/>
                  <a:gd name="T35" fmla="*/ 4 h 489"/>
                  <a:gd name="T36" fmla="*/ 199 w 876"/>
                  <a:gd name="T37" fmla="*/ 3 h 489"/>
                  <a:gd name="T38" fmla="*/ 134 w 876"/>
                  <a:gd name="T39" fmla="*/ 2 h 489"/>
                  <a:gd name="T40" fmla="*/ 67 w 876"/>
                  <a:gd name="T41" fmla="*/ 1 h 489"/>
                  <a:gd name="T42" fmla="*/ 0 w 876"/>
                  <a:gd name="T43" fmla="*/ 0 h 489"/>
                  <a:gd name="T44" fmla="*/ 0 w 876"/>
                  <a:gd name="T45" fmla="*/ 1 h 489"/>
                  <a:gd name="T46" fmla="*/ 65 w 876"/>
                  <a:gd name="T47" fmla="*/ 1 h 489"/>
                  <a:gd name="T48" fmla="*/ 128 w 876"/>
                  <a:gd name="T49" fmla="*/ 2 h 489"/>
                  <a:gd name="T50" fmla="*/ 192 w 876"/>
                  <a:gd name="T51" fmla="*/ 3 h 489"/>
                  <a:gd name="T52" fmla="*/ 254 w 876"/>
                  <a:gd name="T53" fmla="*/ 4 h 489"/>
                  <a:gd name="T54" fmla="*/ 315 w 876"/>
                  <a:gd name="T55" fmla="*/ 5 h 489"/>
                  <a:gd name="T56" fmla="*/ 374 w 876"/>
                  <a:gd name="T57" fmla="*/ 6 h 489"/>
                  <a:gd name="T58" fmla="*/ 431 w 876"/>
                  <a:gd name="T59" fmla="*/ 7 h 489"/>
                  <a:gd name="T60" fmla="*/ 484 w 876"/>
                  <a:gd name="T61" fmla="*/ 8 h 489"/>
                  <a:gd name="T62" fmla="*/ 537 w 876"/>
                  <a:gd name="T63" fmla="*/ 9 h 489"/>
                  <a:gd name="T64" fmla="*/ 585 w 876"/>
                  <a:gd name="T65" fmla="*/ 10 h 489"/>
                  <a:gd name="T66" fmla="*/ 629 w 876"/>
                  <a:gd name="T67" fmla="*/ 10 h 489"/>
                  <a:gd name="T68" fmla="*/ 671 w 876"/>
                  <a:gd name="T69" fmla="*/ 11 h 489"/>
                  <a:gd name="T70" fmla="*/ 708 w 876"/>
                  <a:gd name="T71" fmla="*/ 12 h 489"/>
                  <a:gd name="T72" fmla="*/ 742 w 876"/>
                  <a:gd name="T73" fmla="*/ 13 h 489"/>
                  <a:gd name="T74" fmla="*/ 770 w 876"/>
                  <a:gd name="T75" fmla="*/ 13 h 489"/>
                  <a:gd name="T76" fmla="*/ 794 w 876"/>
                  <a:gd name="T77" fmla="*/ 14 h 489"/>
                  <a:gd name="T78" fmla="*/ 815 w 876"/>
                  <a:gd name="T79" fmla="*/ 14 h 489"/>
                  <a:gd name="T80" fmla="*/ 831 w 876"/>
                  <a:gd name="T81" fmla="*/ 15 h 489"/>
                  <a:gd name="T82" fmla="*/ 841 w 876"/>
                  <a:gd name="T83" fmla="*/ 15 h 489"/>
                  <a:gd name="T84" fmla="*/ 846 w 876"/>
                  <a:gd name="T85" fmla="*/ 15 h 489"/>
                  <a:gd name="T86" fmla="*/ 848 w 876"/>
                  <a:gd name="T87" fmla="*/ 15 h 489"/>
                  <a:gd name="T88" fmla="*/ 876 w 876"/>
                  <a:gd name="T89" fmla="*/ 16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6" h="489">
                    <a:moveTo>
                      <a:pt x="876" y="489"/>
                    </a:moveTo>
                    <a:lnTo>
                      <a:pt x="875" y="481"/>
                    </a:lnTo>
                    <a:lnTo>
                      <a:pt x="869" y="474"/>
                    </a:lnTo>
                    <a:lnTo>
                      <a:pt x="858" y="463"/>
                    </a:lnTo>
                    <a:lnTo>
                      <a:pt x="842" y="449"/>
                    </a:lnTo>
                    <a:lnTo>
                      <a:pt x="821" y="434"/>
                    </a:lnTo>
                    <a:lnTo>
                      <a:pt x="795" y="416"/>
                    </a:lnTo>
                    <a:lnTo>
                      <a:pt x="766" y="398"/>
                    </a:lnTo>
                    <a:lnTo>
                      <a:pt x="732" y="376"/>
                    </a:lnTo>
                    <a:lnTo>
                      <a:pt x="692" y="353"/>
                    </a:lnTo>
                    <a:lnTo>
                      <a:pt x="650" y="329"/>
                    </a:lnTo>
                    <a:lnTo>
                      <a:pt x="605" y="304"/>
                    </a:lnTo>
                    <a:lnTo>
                      <a:pt x="554" y="277"/>
                    </a:lnTo>
                    <a:lnTo>
                      <a:pt x="501" y="248"/>
                    </a:lnTo>
                    <a:lnTo>
                      <a:pt x="445" y="219"/>
                    </a:lnTo>
                    <a:lnTo>
                      <a:pt x="387" y="188"/>
                    </a:lnTo>
                    <a:lnTo>
                      <a:pt x="326" y="157"/>
                    </a:lnTo>
                    <a:lnTo>
                      <a:pt x="264" y="126"/>
                    </a:lnTo>
                    <a:lnTo>
                      <a:pt x="199" y="94"/>
                    </a:lnTo>
                    <a:lnTo>
                      <a:pt x="134" y="63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2"/>
                    </a:lnTo>
                    <a:lnTo>
                      <a:pt x="128" y="63"/>
                    </a:lnTo>
                    <a:lnTo>
                      <a:pt x="192" y="94"/>
                    </a:lnTo>
                    <a:lnTo>
                      <a:pt x="254" y="125"/>
                    </a:lnTo>
                    <a:lnTo>
                      <a:pt x="315" y="155"/>
                    </a:lnTo>
                    <a:lnTo>
                      <a:pt x="374" y="184"/>
                    </a:lnTo>
                    <a:lnTo>
                      <a:pt x="431" y="213"/>
                    </a:lnTo>
                    <a:lnTo>
                      <a:pt x="484" y="242"/>
                    </a:lnTo>
                    <a:lnTo>
                      <a:pt x="537" y="269"/>
                    </a:lnTo>
                    <a:lnTo>
                      <a:pt x="585" y="295"/>
                    </a:lnTo>
                    <a:lnTo>
                      <a:pt x="629" y="320"/>
                    </a:lnTo>
                    <a:lnTo>
                      <a:pt x="671" y="344"/>
                    </a:lnTo>
                    <a:lnTo>
                      <a:pt x="708" y="367"/>
                    </a:lnTo>
                    <a:lnTo>
                      <a:pt x="742" y="387"/>
                    </a:lnTo>
                    <a:lnTo>
                      <a:pt x="770" y="405"/>
                    </a:lnTo>
                    <a:lnTo>
                      <a:pt x="794" y="422"/>
                    </a:lnTo>
                    <a:lnTo>
                      <a:pt x="815" y="438"/>
                    </a:lnTo>
                    <a:lnTo>
                      <a:pt x="831" y="451"/>
                    </a:lnTo>
                    <a:lnTo>
                      <a:pt x="841" y="461"/>
                    </a:lnTo>
                    <a:lnTo>
                      <a:pt x="846" y="469"/>
                    </a:lnTo>
                    <a:lnTo>
                      <a:pt x="848" y="476"/>
                    </a:lnTo>
                    <a:lnTo>
                      <a:pt x="876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1" name="Freeform 702"/>
              <p:cNvSpPr>
                <a:spLocks/>
              </p:cNvSpPr>
              <p:nvPr/>
            </p:nvSpPr>
            <p:spPr bwMode="auto">
              <a:xfrm>
                <a:off x="1285" y="1518"/>
                <a:ext cx="850" cy="237"/>
              </a:xfrm>
              <a:custGeom>
                <a:avLst/>
                <a:gdLst>
                  <a:gd name="T0" fmla="*/ 2 w 850"/>
                  <a:gd name="T1" fmla="*/ 0 h 474"/>
                  <a:gd name="T2" fmla="*/ 67 w 850"/>
                  <a:gd name="T3" fmla="*/ 1 h 474"/>
                  <a:gd name="T4" fmla="*/ 130 w 850"/>
                  <a:gd name="T5" fmla="*/ 2 h 474"/>
                  <a:gd name="T6" fmla="*/ 194 w 850"/>
                  <a:gd name="T7" fmla="*/ 3 h 474"/>
                  <a:gd name="T8" fmla="*/ 256 w 850"/>
                  <a:gd name="T9" fmla="*/ 4 h 474"/>
                  <a:gd name="T10" fmla="*/ 317 w 850"/>
                  <a:gd name="T11" fmla="*/ 5 h 474"/>
                  <a:gd name="T12" fmla="*/ 376 w 850"/>
                  <a:gd name="T13" fmla="*/ 6 h 474"/>
                  <a:gd name="T14" fmla="*/ 433 w 850"/>
                  <a:gd name="T15" fmla="*/ 7 h 474"/>
                  <a:gd name="T16" fmla="*/ 486 w 850"/>
                  <a:gd name="T17" fmla="*/ 8 h 474"/>
                  <a:gd name="T18" fmla="*/ 539 w 850"/>
                  <a:gd name="T19" fmla="*/ 9 h 474"/>
                  <a:gd name="T20" fmla="*/ 587 w 850"/>
                  <a:gd name="T21" fmla="*/ 10 h 474"/>
                  <a:gd name="T22" fmla="*/ 631 w 850"/>
                  <a:gd name="T23" fmla="*/ 10 h 474"/>
                  <a:gd name="T24" fmla="*/ 673 w 850"/>
                  <a:gd name="T25" fmla="*/ 11 h 474"/>
                  <a:gd name="T26" fmla="*/ 710 w 850"/>
                  <a:gd name="T27" fmla="*/ 12 h 474"/>
                  <a:gd name="T28" fmla="*/ 744 w 850"/>
                  <a:gd name="T29" fmla="*/ 13 h 474"/>
                  <a:gd name="T30" fmla="*/ 772 w 850"/>
                  <a:gd name="T31" fmla="*/ 13 h 474"/>
                  <a:gd name="T32" fmla="*/ 796 w 850"/>
                  <a:gd name="T33" fmla="*/ 14 h 474"/>
                  <a:gd name="T34" fmla="*/ 817 w 850"/>
                  <a:gd name="T35" fmla="*/ 14 h 474"/>
                  <a:gd name="T36" fmla="*/ 833 w 850"/>
                  <a:gd name="T37" fmla="*/ 15 h 474"/>
                  <a:gd name="T38" fmla="*/ 843 w 850"/>
                  <a:gd name="T39" fmla="*/ 15 h 474"/>
                  <a:gd name="T40" fmla="*/ 848 w 850"/>
                  <a:gd name="T41" fmla="*/ 15 h 474"/>
                  <a:gd name="T42" fmla="*/ 850 w 850"/>
                  <a:gd name="T43" fmla="*/ 15 h 474"/>
                  <a:gd name="T44" fmla="*/ 820 w 850"/>
                  <a:gd name="T45" fmla="*/ 15 h 474"/>
                  <a:gd name="T46" fmla="*/ 819 w 850"/>
                  <a:gd name="T47" fmla="*/ 15 h 474"/>
                  <a:gd name="T48" fmla="*/ 813 w 850"/>
                  <a:gd name="T49" fmla="*/ 14 h 474"/>
                  <a:gd name="T50" fmla="*/ 802 w 850"/>
                  <a:gd name="T51" fmla="*/ 14 h 474"/>
                  <a:gd name="T52" fmla="*/ 785 w 850"/>
                  <a:gd name="T53" fmla="*/ 14 h 474"/>
                  <a:gd name="T54" fmla="*/ 763 w 850"/>
                  <a:gd name="T55" fmla="*/ 13 h 474"/>
                  <a:gd name="T56" fmla="*/ 737 w 850"/>
                  <a:gd name="T57" fmla="*/ 13 h 474"/>
                  <a:gd name="T58" fmla="*/ 705 w 850"/>
                  <a:gd name="T59" fmla="*/ 12 h 474"/>
                  <a:gd name="T60" fmla="*/ 670 w 850"/>
                  <a:gd name="T61" fmla="*/ 11 h 474"/>
                  <a:gd name="T62" fmla="*/ 631 w 850"/>
                  <a:gd name="T63" fmla="*/ 11 h 474"/>
                  <a:gd name="T64" fmla="*/ 588 w 850"/>
                  <a:gd name="T65" fmla="*/ 10 h 474"/>
                  <a:gd name="T66" fmla="*/ 540 w 850"/>
                  <a:gd name="T67" fmla="*/ 9 h 474"/>
                  <a:gd name="T68" fmla="*/ 489 w 850"/>
                  <a:gd name="T69" fmla="*/ 8 h 474"/>
                  <a:gd name="T70" fmla="*/ 436 w 850"/>
                  <a:gd name="T71" fmla="*/ 7 h 474"/>
                  <a:gd name="T72" fmla="*/ 379 w 850"/>
                  <a:gd name="T73" fmla="*/ 6 h 474"/>
                  <a:gd name="T74" fmla="*/ 320 w 850"/>
                  <a:gd name="T75" fmla="*/ 5 h 474"/>
                  <a:gd name="T76" fmla="*/ 259 w 850"/>
                  <a:gd name="T77" fmla="*/ 4 h 474"/>
                  <a:gd name="T78" fmla="*/ 195 w 850"/>
                  <a:gd name="T79" fmla="*/ 3 h 474"/>
                  <a:gd name="T80" fmla="*/ 132 w 850"/>
                  <a:gd name="T81" fmla="*/ 3 h 474"/>
                  <a:gd name="T82" fmla="*/ 67 w 850"/>
                  <a:gd name="T83" fmla="*/ 2 h 474"/>
                  <a:gd name="T84" fmla="*/ 0 w 850"/>
                  <a:gd name="T85" fmla="*/ 1 h 474"/>
                  <a:gd name="T86" fmla="*/ 2 w 850"/>
                  <a:gd name="T87" fmla="*/ 0 h 4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0" h="474">
                    <a:moveTo>
                      <a:pt x="2" y="0"/>
                    </a:moveTo>
                    <a:lnTo>
                      <a:pt x="67" y="30"/>
                    </a:lnTo>
                    <a:lnTo>
                      <a:pt x="130" y="61"/>
                    </a:lnTo>
                    <a:lnTo>
                      <a:pt x="194" y="92"/>
                    </a:lnTo>
                    <a:lnTo>
                      <a:pt x="256" y="123"/>
                    </a:lnTo>
                    <a:lnTo>
                      <a:pt x="317" y="153"/>
                    </a:lnTo>
                    <a:lnTo>
                      <a:pt x="376" y="182"/>
                    </a:lnTo>
                    <a:lnTo>
                      <a:pt x="433" y="211"/>
                    </a:lnTo>
                    <a:lnTo>
                      <a:pt x="486" y="240"/>
                    </a:lnTo>
                    <a:lnTo>
                      <a:pt x="539" y="267"/>
                    </a:lnTo>
                    <a:lnTo>
                      <a:pt x="587" y="293"/>
                    </a:lnTo>
                    <a:lnTo>
                      <a:pt x="631" y="318"/>
                    </a:lnTo>
                    <a:lnTo>
                      <a:pt x="673" y="342"/>
                    </a:lnTo>
                    <a:lnTo>
                      <a:pt x="710" y="365"/>
                    </a:lnTo>
                    <a:lnTo>
                      <a:pt x="744" y="385"/>
                    </a:lnTo>
                    <a:lnTo>
                      <a:pt x="772" y="403"/>
                    </a:lnTo>
                    <a:lnTo>
                      <a:pt x="796" y="420"/>
                    </a:lnTo>
                    <a:lnTo>
                      <a:pt x="817" y="436"/>
                    </a:lnTo>
                    <a:lnTo>
                      <a:pt x="833" y="449"/>
                    </a:lnTo>
                    <a:lnTo>
                      <a:pt x="843" y="459"/>
                    </a:lnTo>
                    <a:lnTo>
                      <a:pt x="848" y="467"/>
                    </a:lnTo>
                    <a:lnTo>
                      <a:pt x="850" y="474"/>
                    </a:lnTo>
                    <a:lnTo>
                      <a:pt x="820" y="459"/>
                    </a:lnTo>
                    <a:lnTo>
                      <a:pt x="819" y="454"/>
                    </a:lnTo>
                    <a:lnTo>
                      <a:pt x="813" y="445"/>
                    </a:lnTo>
                    <a:lnTo>
                      <a:pt x="802" y="434"/>
                    </a:lnTo>
                    <a:lnTo>
                      <a:pt x="785" y="420"/>
                    </a:lnTo>
                    <a:lnTo>
                      <a:pt x="763" y="405"/>
                    </a:lnTo>
                    <a:lnTo>
                      <a:pt x="737" y="387"/>
                    </a:lnTo>
                    <a:lnTo>
                      <a:pt x="705" y="367"/>
                    </a:lnTo>
                    <a:lnTo>
                      <a:pt x="670" y="345"/>
                    </a:lnTo>
                    <a:lnTo>
                      <a:pt x="631" y="324"/>
                    </a:lnTo>
                    <a:lnTo>
                      <a:pt x="588" y="298"/>
                    </a:lnTo>
                    <a:lnTo>
                      <a:pt x="540" y="273"/>
                    </a:lnTo>
                    <a:lnTo>
                      <a:pt x="489" y="244"/>
                    </a:lnTo>
                    <a:lnTo>
                      <a:pt x="436" y="217"/>
                    </a:lnTo>
                    <a:lnTo>
                      <a:pt x="379" y="188"/>
                    </a:lnTo>
                    <a:lnTo>
                      <a:pt x="320" y="157"/>
                    </a:lnTo>
                    <a:lnTo>
                      <a:pt x="259" y="126"/>
                    </a:lnTo>
                    <a:lnTo>
                      <a:pt x="195" y="96"/>
                    </a:lnTo>
                    <a:lnTo>
                      <a:pt x="132" y="65"/>
                    </a:lnTo>
                    <a:lnTo>
                      <a:pt x="67" y="3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2" name="Freeform 703"/>
              <p:cNvSpPr>
                <a:spLocks/>
              </p:cNvSpPr>
              <p:nvPr/>
            </p:nvSpPr>
            <p:spPr bwMode="auto">
              <a:xfrm>
                <a:off x="1285" y="1520"/>
                <a:ext cx="820" cy="228"/>
              </a:xfrm>
              <a:custGeom>
                <a:avLst/>
                <a:gdLst>
                  <a:gd name="T0" fmla="*/ 820 w 820"/>
                  <a:gd name="T1" fmla="*/ 15 h 456"/>
                  <a:gd name="T2" fmla="*/ 819 w 820"/>
                  <a:gd name="T3" fmla="*/ 15 h 456"/>
                  <a:gd name="T4" fmla="*/ 813 w 820"/>
                  <a:gd name="T5" fmla="*/ 14 h 456"/>
                  <a:gd name="T6" fmla="*/ 802 w 820"/>
                  <a:gd name="T7" fmla="*/ 14 h 456"/>
                  <a:gd name="T8" fmla="*/ 785 w 820"/>
                  <a:gd name="T9" fmla="*/ 14 h 456"/>
                  <a:gd name="T10" fmla="*/ 763 w 820"/>
                  <a:gd name="T11" fmla="*/ 13 h 456"/>
                  <a:gd name="T12" fmla="*/ 737 w 820"/>
                  <a:gd name="T13" fmla="*/ 12 h 456"/>
                  <a:gd name="T14" fmla="*/ 705 w 820"/>
                  <a:gd name="T15" fmla="*/ 12 h 456"/>
                  <a:gd name="T16" fmla="*/ 670 w 820"/>
                  <a:gd name="T17" fmla="*/ 11 h 456"/>
                  <a:gd name="T18" fmla="*/ 631 w 820"/>
                  <a:gd name="T19" fmla="*/ 11 h 456"/>
                  <a:gd name="T20" fmla="*/ 588 w 820"/>
                  <a:gd name="T21" fmla="*/ 10 h 456"/>
                  <a:gd name="T22" fmla="*/ 540 w 820"/>
                  <a:gd name="T23" fmla="*/ 9 h 456"/>
                  <a:gd name="T24" fmla="*/ 489 w 820"/>
                  <a:gd name="T25" fmla="*/ 8 h 456"/>
                  <a:gd name="T26" fmla="*/ 436 w 820"/>
                  <a:gd name="T27" fmla="*/ 7 h 456"/>
                  <a:gd name="T28" fmla="*/ 379 w 820"/>
                  <a:gd name="T29" fmla="*/ 6 h 456"/>
                  <a:gd name="T30" fmla="*/ 320 w 820"/>
                  <a:gd name="T31" fmla="*/ 5 h 456"/>
                  <a:gd name="T32" fmla="*/ 259 w 820"/>
                  <a:gd name="T33" fmla="*/ 4 h 456"/>
                  <a:gd name="T34" fmla="*/ 195 w 820"/>
                  <a:gd name="T35" fmla="*/ 3 h 456"/>
                  <a:gd name="T36" fmla="*/ 132 w 820"/>
                  <a:gd name="T37" fmla="*/ 2 h 456"/>
                  <a:gd name="T38" fmla="*/ 67 w 820"/>
                  <a:gd name="T39" fmla="*/ 1 h 456"/>
                  <a:gd name="T40" fmla="*/ 0 w 820"/>
                  <a:gd name="T41" fmla="*/ 0 h 456"/>
                  <a:gd name="T42" fmla="*/ 0 w 820"/>
                  <a:gd name="T43" fmla="*/ 1 h 456"/>
                  <a:gd name="T44" fmla="*/ 64 w 820"/>
                  <a:gd name="T45" fmla="*/ 1 h 456"/>
                  <a:gd name="T46" fmla="*/ 126 w 820"/>
                  <a:gd name="T47" fmla="*/ 2 h 456"/>
                  <a:gd name="T48" fmla="*/ 188 w 820"/>
                  <a:gd name="T49" fmla="*/ 3 h 456"/>
                  <a:gd name="T50" fmla="*/ 249 w 820"/>
                  <a:gd name="T51" fmla="*/ 4 h 456"/>
                  <a:gd name="T52" fmla="*/ 307 w 820"/>
                  <a:gd name="T53" fmla="*/ 5 h 456"/>
                  <a:gd name="T54" fmla="*/ 365 w 820"/>
                  <a:gd name="T55" fmla="*/ 6 h 456"/>
                  <a:gd name="T56" fmla="*/ 419 w 820"/>
                  <a:gd name="T57" fmla="*/ 7 h 456"/>
                  <a:gd name="T58" fmla="*/ 471 w 820"/>
                  <a:gd name="T59" fmla="*/ 8 h 456"/>
                  <a:gd name="T60" fmla="*/ 519 w 820"/>
                  <a:gd name="T61" fmla="*/ 9 h 456"/>
                  <a:gd name="T62" fmla="*/ 566 w 820"/>
                  <a:gd name="T63" fmla="*/ 9 h 456"/>
                  <a:gd name="T64" fmla="*/ 607 w 820"/>
                  <a:gd name="T65" fmla="*/ 10 h 456"/>
                  <a:gd name="T66" fmla="*/ 645 w 820"/>
                  <a:gd name="T67" fmla="*/ 11 h 456"/>
                  <a:gd name="T68" fmla="*/ 679 w 820"/>
                  <a:gd name="T69" fmla="*/ 12 h 456"/>
                  <a:gd name="T70" fmla="*/ 708 w 820"/>
                  <a:gd name="T71" fmla="*/ 12 h 456"/>
                  <a:gd name="T72" fmla="*/ 734 w 820"/>
                  <a:gd name="T73" fmla="*/ 13 h 456"/>
                  <a:gd name="T74" fmla="*/ 755 w 820"/>
                  <a:gd name="T75" fmla="*/ 13 h 456"/>
                  <a:gd name="T76" fmla="*/ 771 w 820"/>
                  <a:gd name="T77" fmla="*/ 14 h 456"/>
                  <a:gd name="T78" fmla="*/ 782 w 820"/>
                  <a:gd name="T79" fmla="*/ 14 h 456"/>
                  <a:gd name="T80" fmla="*/ 787 w 820"/>
                  <a:gd name="T81" fmla="*/ 14 h 456"/>
                  <a:gd name="T82" fmla="*/ 789 w 820"/>
                  <a:gd name="T83" fmla="*/ 14 h 456"/>
                  <a:gd name="T84" fmla="*/ 820 w 820"/>
                  <a:gd name="T85" fmla="*/ 15 h 4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6">
                    <a:moveTo>
                      <a:pt x="820" y="456"/>
                    </a:moveTo>
                    <a:lnTo>
                      <a:pt x="819" y="451"/>
                    </a:lnTo>
                    <a:lnTo>
                      <a:pt x="813" y="442"/>
                    </a:lnTo>
                    <a:lnTo>
                      <a:pt x="802" y="431"/>
                    </a:lnTo>
                    <a:lnTo>
                      <a:pt x="785" y="417"/>
                    </a:lnTo>
                    <a:lnTo>
                      <a:pt x="763" y="402"/>
                    </a:lnTo>
                    <a:lnTo>
                      <a:pt x="737" y="384"/>
                    </a:lnTo>
                    <a:lnTo>
                      <a:pt x="705" y="364"/>
                    </a:lnTo>
                    <a:lnTo>
                      <a:pt x="670" y="342"/>
                    </a:lnTo>
                    <a:lnTo>
                      <a:pt x="631" y="321"/>
                    </a:lnTo>
                    <a:lnTo>
                      <a:pt x="588" y="295"/>
                    </a:lnTo>
                    <a:lnTo>
                      <a:pt x="540" y="270"/>
                    </a:lnTo>
                    <a:lnTo>
                      <a:pt x="489" y="241"/>
                    </a:lnTo>
                    <a:lnTo>
                      <a:pt x="436" y="214"/>
                    </a:lnTo>
                    <a:lnTo>
                      <a:pt x="379" y="185"/>
                    </a:lnTo>
                    <a:lnTo>
                      <a:pt x="320" y="154"/>
                    </a:lnTo>
                    <a:lnTo>
                      <a:pt x="259" y="123"/>
                    </a:lnTo>
                    <a:lnTo>
                      <a:pt x="195" y="93"/>
                    </a:lnTo>
                    <a:lnTo>
                      <a:pt x="132" y="62"/>
                    </a:lnTo>
                    <a:lnTo>
                      <a:pt x="67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4" y="31"/>
                    </a:lnTo>
                    <a:lnTo>
                      <a:pt x="126" y="62"/>
                    </a:lnTo>
                    <a:lnTo>
                      <a:pt x="188" y="93"/>
                    </a:lnTo>
                    <a:lnTo>
                      <a:pt x="249" y="121"/>
                    </a:lnTo>
                    <a:lnTo>
                      <a:pt x="307" y="150"/>
                    </a:lnTo>
                    <a:lnTo>
                      <a:pt x="365" y="179"/>
                    </a:lnTo>
                    <a:lnTo>
                      <a:pt x="419" y="208"/>
                    </a:lnTo>
                    <a:lnTo>
                      <a:pt x="471" y="236"/>
                    </a:lnTo>
                    <a:lnTo>
                      <a:pt x="519" y="261"/>
                    </a:lnTo>
                    <a:lnTo>
                      <a:pt x="566" y="286"/>
                    </a:lnTo>
                    <a:lnTo>
                      <a:pt x="607" y="310"/>
                    </a:lnTo>
                    <a:lnTo>
                      <a:pt x="645" y="333"/>
                    </a:lnTo>
                    <a:lnTo>
                      <a:pt x="679" y="353"/>
                    </a:lnTo>
                    <a:lnTo>
                      <a:pt x="708" y="371"/>
                    </a:lnTo>
                    <a:lnTo>
                      <a:pt x="734" y="389"/>
                    </a:lnTo>
                    <a:lnTo>
                      <a:pt x="755" y="404"/>
                    </a:lnTo>
                    <a:lnTo>
                      <a:pt x="771" y="417"/>
                    </a:lnTo>
                    <a:lnTo>
                      <a:pt x="782" y="427"/>
                    </a:lnTo>
                    <a:lnTo>
                      <a:pt x="787" y="436"/>
                    </a:lnTo>
                    <a:lnTo>
                      <a:pt x="789" y="442"/>
                    </a:lnTo>
                    <a:lnTo>
                      <a:pt x="820" y="456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3" name="Freeform 704"/>
              <p:cNvSpPr>
                <a:spLocks/>
              </p:cNvSpPr>
              <p:nvPr/>
            </p:nvSpPr>
            <p:spPr bwMode="auto">
              <a:xfrm>
                <a:off x="1284" y="1521"/>
                <a:ext cx="790" cy="220"/>
              </a:xfrm>
              <a:custGeom>
                <a:avLst/>
                <a:gdLst>
                  <a:gd name="T0" fmla="*/ 1 w 790"/>
                  <a:gd name="T1" fmla="*/ 0 h 440"/>
                  <a:gd name="T2" fmla="*/ 65 w 790"/>
                  <a:gd name="T3" fmla="*/ 1 h 440"/>
                  <a:gd name="T4" fmla="*/ 127 w 790"/>
                  <a:gd name="T5" fmla="*/ 2 h 440"/>
                  <a:gd name="T6" fmla="*/ 189 w 790"/>
                  <a:gd name="T7" fmla="*/ 3 h 440"/>
                  <a:gd name="T8" fmla="*/ 250 w 790"/>
                  <a:gd name="T9" fmla="*/ 4 h 440"/>
                  <a:gd name="T10" fmla="*/ 308 w 790"/>
                  <a:gd name="T11" fmla="*/ 5 h 440"/>
                  <a:gd name="T12" fmla="*/ 366 w 790"/>
                  <a:gd name="T13" fmla="*/ 6 h 440"/>
                  <a:gd name="T14" fmla="*/ 420 w 790"/>
                  <a:gd name="T15" fmla="*/ 7 h 440"/>
                  <a:gd name="T16" fmla="*/ 472 w 790"/>
                  <a:gd name="T17" fmla="*/ 8 h 440"/>
                  <a:gd name="T18" fmla="*/ 520 w 790"/>
                  <a:gd name="T19" fmla="*/ 9 h 440"/>
                  <a:gd name="T20" fmla="*/ 567 w 790"/>
                  <a:gd name="T21" fmla="*/ 9 h 440"/>
                  <a:gd name="T22" fmla="*/ 608 w 790"/>
                  <a:gd name="T23" fmla="*/ 10 h 440"/>
                  <a:gd name="T24" fmla="*/ 646 w 790"/>
                  <a:gd name="T25" fmla="*/ 11 h 440"/>
                  <a:gd name="T26" fmla="*/ 680 w 790"/>
                  <a:gd name="T27" fmla="*/ 11 h 440"/>
                  <a:gd name="T28" fmla="*/ 709 w 790"/>
                  <a:gd name="T29" fmla="*/ 12 h 440"/>
                  <a:gd name="T30" fmla="*/ 735 w 790"/>
                  <a:gd name="T31" fmla="*/ 13 h 440"/>
                  <a:gd name="T32" fmla="*/ 756 w 790"/>
                  <a:gd name="T33" fmla="*/ 13 h 440"/>
                  <a:gd name="T34" fmla="*/ 772 w 790"/>
                  <a:gd name="T35" fmla="*/ 13 h 440"/>
                  <a:gd name="T36" fmla="*/ 783 w 790"/>
                  <a:gd name="T37" fmla="*/ 14 h 440"/>
                  <a:gd name="T38" fmla="*/ 788 w 790"/>
                  <a:gd name="T39" fmla="*/ 14 h 440"/>
                  <a:gd name="T40" fmla="*/ 790 w 790"/>
                  <a:gd name="T41" fmla="*/ 14 h 440"/>
                  <a:gd name="T42" fmla="*/ 756 w 790"/>
                  <a:gd name="T43" fmla="*/ 14 h 440"/>
                  <a:gd name="T44" fmla="*/ 755 w 790"/>
                  <a:gd name="T45" fmla="*/ 14 h 440"/>
                  <a:gd name="T46" fmla="*/ 749 w 790"/>
                  <a:gd name="T47" fmla="*/ 13 h 440"/>
                  <a:gd name="T48" fmla="*/ 736 w 790"/>
                  <a:gd name="T49" fmla="*/ 13 h 440"/>
                  <a:gd name="T50" fmla="*/ 721 w 790"/>
                  <a:gd name="T51" fmla="*/ 13 h 440"/>
                  <a:gd name="T52" fmla="*/ 698 w 790"/>
                  <a:gd name="T53" fmla="*/ 12 h 440"/>
                  <a:gd name="T54" fmla="*/ 671 w 790"/>
                  <a:gd name="T55" fmla="*/ 11 h 440"/>
                  <a:gd name="T56" fmla="*/ 640 w 790"/>
                  <a:gd name="T57" fmla="*/ 11 h 440"/>
                  <a:gd name="T58" fmla="*/ 603 w 790"/>
                  <a:gd name="T59" fmla="*/ 10 h 440"/>
                  <a:gd name="T60" fmla="*/ 564 w 790"/>
                  <a:gd name="T61" fmla="*/ 9 h 440"/>
                  <a:gd name="T62" fmla="*/ 520 w 790"/>
                  <a:gd name="T63" fmla="*/ 9 h 440"/>
                  <a:gd name="T64" fmla="*/ 472 w 790"/>
                  <a:gd name="T65" fmla="*/ 8 h 440"/>
                  <a:gd name="T66" fmla="*/ 421 w 790"/>
                  <a:gd name="T67" fmla="*/ 7 h 440"/>
                  <a:gd name="T68" fmla="*/ 366 w 790"/>
                  <a:gd name="T69" fmla="*/ 6 h 440"/>
                  <a:gd name="T70" fmla="*/ 309 w 790"/>
                  <a:gd name="T71" fmla="*/ 5 h 440"/>
                  <a:gd name="T72" fmla="*/ 250 w 790"/>
                  <a:gd name="T73" fmla="*/ 4 h 440"/>
                  <a:gd name="T74" fmla="*/ 189 w 790"/>
                  <a:gd name="T75" fmla="*/ 3 h 440"/>
                  <a:gd name="T76" fmla="*/ 127 w 790"/>
                  <a:gd name="T77" fmla="*/ 2 h 440"/>
                  <a:gd name="T78" fmla="*/ 65 w 790"/>
                  <a:gd name="T79" fmla="*/ 2 h 440"/>
                  <a:gd name="T80" fmla="*/ 0 w 790"/>
                  <a:gd name="T81" fmla="*/ 1 h 440"/>
                  <a:gd name="T82" fmla="*/ 1 w 790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90" h="440">
                    <a:moveTo>
                      <a:pt x="1" y="0"/>
                    </a:moveTo>
                    <a:lnTo>
                      <a:pt x="65" y="29"/>
                    </a:lnTo>
                    <a:lnTo>
                      <a:pt x="127" y="60"/>
                    </a:lnTo>
                    <a:lnTo>
                      <a:pt x="189" y="91"/>
                    </a:lnTo>
                    <a:lnTo>
                      <a:pt x="250" y="119"/>
                    </a:lnTo>
                    <a:lnTo>
                      <a:pt x="308" y="148"/>
                    </a:lnTo>
                    <a:lnTo>
                      <a:pt x="366" y="177"/>
                    </a:lnTo>
                    <a:lnTo>
                      <a:pt x="420" y="206"/>
                    </a:lnTo>
                    <a:lnTo>
                      <a:pt x="472" y="234"/>
                    </a:lnTo>
                    <a:lnTo>
                      <a:pt x="520" y="259"/>
                    </a:lnTo>
                    <a:lnTo>
                      <a:pt x="567" y="284"/>
                    </a:lnTo>
                    <a:lnTo>
                      <a:pt x="608" y="308"/>
                    </a:lnTo>
                    <a:lnTo>
                      <a:pt x="646" y="331"/>
                    </a:lnTo>
                    <a:lnTo>
                      <a:pt x="680" y="351"/>
                    </a:lnTo>
                    <a:lnTo>
                      <a:pt x="709" y="369"/>
                    </a:lnTo>
                    <a:lnTo>
                      <a:pt x="735" y="387"/>
                    </a:lnTo>
                    <a:lnTo>
                      <a:pt x="756" y="402"/>
                    </a:lnTo>
                    <a:lnTo>
                      <a:pt x="772" y="415"/>
                    </a:lnTo>
                    <a:lnTo>
                      <a:pt x="783" y="425"/>
                    </a:lnTo>
                    <a:lnTo>
                      <a:pt x="788" y="434"/>
                    </a:lnTo>
                    <a:lnTo>
                      <a:pt x="790" y="440"/>
                    </a:lnTo>
                    <a:lnTo>
                      <a:pt x="756" y="424"/>
                    </a:lnTo>
                    <a:lnTo>
                      <a:pt x="755" y="418"/>
                    </a:lnTo>
                    <a:lnTo>
                      <a:pt x="749" y="409"/>
                    </a:lnTo>
                    <a:lnTo>
                      <a:pt x="736" y="398"/>
                    </a:lnTo>
                    <a:lnTo>
                      <a:pt x="721" y="386"/>
                    </a:lnTo>
                    <a:lnTo>
                      <a:pt x="698" y="369"/>
                    </a:lnTo>
                    <a:lnTo>
                      <a:pt x="671" y="351"/>
                    </a:lnTo>
                    <a:lnTo>
                      <a:pt x="640" y="333"/>
                    </a:lnTo>
                    <a:lnTo>
                      <a:pt x="603" y="311"/>
                    </a:lnTo>
                    <a:lnTo>
                      <a:pt x="564" y="288"/>
                    </a:lnTo>
                    <a:lnTo>
                      <a:pt x="520" y="262"/>
                    </a:lnTo>
                    <a:lnTo>
                      <a:pt x="472" y="237"/>
                    </a:lnTo>
                    <a:lnTo>
                      <a:pt x="421" y="210"/>
                    </a:lnTo>
                    <a:lnTo>
                      <a:pt x="366" y="181"/>
                    </a:lnTo>
                    <a:lnTo>
                      <a:pt x="309" y="152"/>
                    </a:lnTo>
                    <a:lnTo>
                      <a:pt x="250" y="123"/>
                    </a:lnTo>
                    <a:lnTo>
                      <a:pt x="189" y="92"/>
                    </a:lnTo>
                    <a:lnTo>
                      <a:pt x="127" y="63"/>
                    </a:lnTo>
                    <a:lnTo>
                      <a:pt x="65" y="33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4" name="Freeform 705"/>
              <p:cNvSpPr>
                <a:spLocks/>
              </p:cNvSpPr>
              <p:nvPr/>
            </p:nvSpPr>
            <p:spPr bwMode="auto">
              <a:xfrm>
                <a:off x="1284" y="1523"/>
                <a:ext cx="756" cy="210"/>
              </a:xfrm>
              <a:custGeom>
                <a:avLst/>
                <a:gdLst>
                  <a:gd name="T0" fmla="*/ 756 w 756"/>
                  <a:gd name="T1" fmla="*/ 14 h 420"/>
                  <a:gd name="T2" fmla="*/ 755 w 756"/>
                  <a:gd name="T3" fmla="*/ 13 h 420"/>
                  <a:gd name="T4" fmla="*/ 749 w 756"/>
                  <a:gd name="T5" fmla="*/ 13 h 420"/>
                  <a:gd name="T6" fmla="*/ 736 w 756"/>
                  <a:gd name="T7" fmla="*/ 13 h 420"/>
                  <a:gd name="T8" fmla="*/ 721 w 756"/>
                  <a:gd name="T9" fmla="*/ 12 h 420"/>
                  <a:gd name="T10" fmla="*/ 698 w 756"/>
                  <a:gd name="T11" fmla="*/ 12 h 420"/>
                  <a:gd name="T12" fmla="*/ 671 w 756"/>
                  <a:gd name="T13" fmla="*/ 11 h 420"/>
                  <a:gd name="T14" fmla="*/ 640 w 756"/>
                  <a:gd name="T15" fmla="*/ 11 h 420"/>
                  <a:gd name="T16" fmla="*/ 603 w 756"/>
                  <a:gd name="T17" fmla="*/ 10 h 420"/>
                  <a:gd name="T18" fmla="*/ 564 w 756"/>
                  <a:gd name="T19" fmla="*/ 9 h 420"/>
                  <a:gd name="T20" fmla="*/ 520 w 756"/>
                  <a:gd name="T21" fmla="*/ 9 h 420"/>
                  <a:gd name="T22" fmla="*/ 472 w 756"/>
                  <a:gd name="T23" fmla="*/ 8 h 420"/>
                  <a:gd name="T24" fmla="*/ 421 w 756"/>
                  <a:gd name="T25" fmla="*/ 7 h 420"/>
                  <a:gd name="T26" fmla="*/ 366 w 756"/>
                  <a:gd name="T27" fmla="*/ 6 h 420"/>
                  <a:gd name="T28" fmla="*/ 309 w 756"/>
                  <a:gd name="T29" fmla="*/ 5 h 420"/>
                  <a:gd name="T30" fmla="*/ 250 w 756"/>
                  <a:gd name="T31" fmla="*/ 4 h 420"/>
                  <a:gd name="T32" fmla="*/ 189 w 756"/>
                  <a:gd name="T33" fmla="*/ 3 h 420"/>
                  <a:gd name="T34" fmla="*/ 127 w 756"/>
                  <a:gd name="T35" fmla="*/ 2 h 420"/>
                  <a:gd name="T36" fmla="*/ 65 w 756"/>
                  <a:gd name="T37" fmla="*/ 1 h 420"/>
                  <a:gd name="T38" fmla="*/ 0 w 756"/>
                  <a:gd name="T39" fmla="*/ 0 h 420"/>
                  <a:gd name="T40" fmla="*/ 0 w 756"/>
                  <a:gd name="T41" fmla="*/ 1 h 420"/>
                  <a:gd name="T42" fmla="*/ 61 w 756"/>
                  <a:gd name="T43" fmla="*/ 1 h 420"/>
                  <a:gd name="T44" fmla="*/ 121 w 756"/>
                  <a:gd name="T45" fmla="*/ 2 h 420"/>
                  <a:gd name="T46" fmla="*/ 181 w 756"/>
                  <a:gd name="T47" fmla="*/ 3 h 420"/>
                  <a:gd name="T48" fmla="*/ 239 w 756"/>
                  <a:gd name="T49" fmla="*/ 4 h 420"/>
                  <a:gd name="T50" fmla="*/ 295 w 756"/>
                  <a:gd name="T51" fmla="*/ 5 h 420"/>
                  <a:gd name="T52" fmla="*/ 349 w 756"/>
                  <a:gd name="T53" fmla="*/ 6 h 420"/>
                  <a:gd name="T54" fmla="*/ 401 w 756"/>
                  <a:gd name="T55" fmla="*/ 7 h 420"/>
                  <a:gd name="T56" fmla="*/ 449 w 756"/>
                  <a:gd name="T57" fmla="*/ 8 h 420"/>
                  <a:gd name="T58" fmla="*/ 496 w 756"/>
                  <a:gd name="T59" fmla="*/ 8 h 420"/>
                  <a:gd name="T60" fmla="*/ 537 w 756"/>
                  <a:gd name="T61" fmla="*/ 9 h 420"/>
                  <a:gd name="T62" fmla="*/ 576 w 756"/>
                  <a:gd name="T63" fmla="*/ 10 h 420"/>
                  <a:gd name="T64" fmla="*/ 610 w 756"/>
                  <a:gd name="T65" fmla="*/ 10 h 420"/>
                  <a:gd name="T66" fmla="*/ 640 w 756"/>
                  <a:gd name="T67" fmla="*/ 11 h 420"/>
                  <a:gd name="T68" fmla="*/ 665 w 756"/>
                  <a:gd name="T69" fmla="*/ 11 h 420"/>
                  <a:gd name="T70" fmla="*/ 687 w 756"/>
                  <a:gd name="T71" fmla="*/ 12 h 420"/>
                  <a:gd name="T72" fmla="*/ 702 w 756"/>
                  <a:gd name="T73" fmla="*/ 12 h 420"/>
                  <a:gd name="T74" fmla="*/ 714 w 756"/>
                  <a:gd name="T75" fmla="*/ 13 h 420"/>
                  <a:gd name="T76" fmla="*/ 721 w 756"/>
                  <a:gd name="T77" fmla="*/ 13 h 420"/>
                  <a:gd name="T78" fmla="*/ 721 w 756"/>
                  <a:gd name="T79" fmla="*/ 13 h 420"/>
                  <a:gd name="T80" fmla="*/ 756 w 756"/>
                  <a:gd name="T81" fmla="*/ 14 h 4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6" h="420">
                    <a:moveTo>
                      <a:pt x="756" y="420"/>
                    </a:moveTo>
                    <a:lnTo>
                      <a:pt x="755" y="414"/>
                    </a:lnTo>
                    <a:lnTo>
                      <a:pt x="749" y="405"/>
                    </a:lnTo>
                    <a:lnTo>
                      <a:pt x="736" y="394"/>
                    </a:lnTo>
                    <a:lnTo>
                      <a:pt x="721" y="382"/>
                    </a:lnTo>
                    <a:lnTo>
                      <a:pt x="698" y="365"/>
                    </a:lnTo>
                    <a:lnTo>
                      <a:pt x="671" y="347"/>
                    </a:lnTo>
                    <a:lnTo>
                      <a:pt x="640" y="329"/>
                    </a:lnTo>
                    <a:lnTo>
                      <a:pt x="603" y="307"/>
                    </a:lnTo>
                    <a:lnTo>
                      <a:pt x="564" y="284"/>
                    </a:lnTo>
                    <a:lnTo>
                      <a:pt x="520" y="258"/>
                    </a:lnTo>
                    <a:lnTo>
                      <a:pt x="472" y="233"/>
                    </a:lnTo>
                    <a:lnTo>
                      <a:pt x="421" y="206"/>
                    </a:lnTo>
                    <a:lnTo>
                      <a:pt x="366" y="177"/>
                    </a:lnTo>
                    <a:lnTo>
                      <a:pt x="309" y="148"/>
                    </a:lnTo>
                    <a:lnTo>
                      <a:pt x="250" y="119"/>
                    </a:lnTo>
                    <a:lnTo>
                      <a:pt x="189" y="88"/>
                    </a:lnTo>
                    <a:lnTo>
                      <a:pt x="127" y="59"/>
                    </a:lnTo>
                    <a:lnTo>
                      <a:pt x="65" y="29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1" y="30"/>
                    </a:lnTo>
                    <a:lnTo>
                      <a:pt x="121" y="59"/>
                    </a:lnTo>
                    <a:lnTo>
                      <a:pt x="181" y="88"/>
                    </a:lnTo>
                    <a:lnTo>
                      <a:pt x="239" y="117"/>
                    </a:lnTo>
                    <a:lnTo>
                      <a:pt x="295" y="144"/>
                    </a:lnTo>
                    <a:lnTo>
                      <a:pt x="349" y="172"/>
                    </a:lnTo>
                    <a:lnTo>
                      <a:pt x="401" y="199"/>
                    </a:lnTo>
                    <a:lnTo>
                      <a:pt x="449" y="226"/>
                    </a:lnTo>
                    <a:lnTo>
                      <a:pt x="496" y="249"/>
                    </a:lnTo>
                    <a:lnTo>
                      <a:pt x="537" y="273"/>
                    </a:lnTo>
                    <a:lnTo>
                      <a:pt x="576" y="297"/>
                    </a:lnTo>
                    <a:lnTo>
                      <a:pt x="610" y="316"/>
                    </a:lnTo>
                    <a:lnTo>
                      <a:pt x="640" y="335"/>
                    </a:lnTo>
                    <a:lnTo>
                      <a:pt x="665" y="351"/>
                    </a:lnTo>
                    <a:lnTo>
                      <a:pt x="687" y="367"/>
                    </a:lnTo>
                    <a:lnTo>
                      <a:pt x="702" y="380"/>
                    </a:lnTo>
                    <a:lnTo>
                      <a:pt x="714" y="391"/>
                    </a:lnTo>
                    <a:lnTo>
                      <a:pt x="721" y="398"/>
                    </a:lnTo>
                    <a:lnTo>
                      <a:pt x="721" y="403"/>
                    </a:lnTo>
                    <a:lnTo>
                      <a:pt x="756" y="420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5" name="Freeform 706"/>
              <p:cNvSpPr>
                <a:spLocks/>
              </p:cNvSpPr>
              <p:nvPr/>
            </p:nvSpPr>
            <p:spPr bwMode="auto">
              <a:xfrm>
                <a:off x="1282" y="1524"/>
                <a:ext cx="723" cy="201"/>
              </a:xfrm>
              <a:custGeom>
                <a:avLst/>
                <a:gdLst>
                  <a:gd name="T0" fmla="*/ 2 w 723"/>
                  <a:gd name="T1" fmla="*/ 0 h 402"/>
                  <a:gd name="T2" fmla="*/ 63 w 723"/>
                  <a:gd name="T3" fmla="*/ 1 h 402"/>
                  <a:gd name="T4" fmla="*/ 123 w 723"/>
                  <a:gd name="T5" fmla="*/ 2 h 402"/>
                  <a:gd name="T6" fmla="*/ 183 w 723"/>
                  <a:gd name="T7" fmla="*/ 3 h 402"/>
                  <a:gd name="T8" fmla="*/ 241 w 723"/>
                  <a:gd name="T9" fmla="*/ 4 h 402"/>
                  <a:gd name="T10" fmla="*/ 297 w 723"/>
                  <a:gd name="T11" fmla="*/ 5 h 402"/>
                  <a:gd name="T12" fmla="*/ 351 w 723"/>
                  <a:gd name="T13" fmla="*/ 6 h 402"/>
                  <a:gd name="T14" fmla="*/ 403 w 723"/>
                  <a:gd name="T15" fmla="*/ 7 h 402"/>
                  <a:gd name="T16" fmla="*/ 451 w 723"/>
                  <a:gd name="T17" fmla="*/ 8 h 402"/>
                  <a:gd name="T18" fmla="*/ 498 w 723"/>
                  <a:gd name="T19" fmla="*/ 8 h 402"/>
                  <a:gd name="T20" fmla="*/ 539 w 723"/>
                  <a:gd name="T21" fmla="*/ 9 h 402"/>
                  <a:gd name="T22" fmla="*/ 578 w 723"/>
                  <a:gd name="T23" fmla="*/ 10 h 402"/>
                  <a:gd name="T24" fmla="*/ 612 w 723"/>
                  <a:gd name="T25" fmla="*/ 10 h 402"/>
                  <a:gd name="T26" fmla="*/ 642 w 723"/>
                  <a:gd name="T27" fmla="*/ 11 h 402"/>
                  <a:gd name="T28" fmla="*/ 667 w 723"/>
                  <a:gd name="T29" fmla="*/ 11 h 402"/>
                  <a:gd name="T30" fmla="*/ 689 w 723"/>
                  <a:gd name="T31" fmla="*/ 12 h 402"/>
                  <a:gd name="T32" fmla="*/ 704 w 723"/>
                  <a:gd name="T33" fmla="*/ 12 h 402"/>
                  <a:gd name="T34" fmla="*/ 716 w 723"/>
                  <a:gd name="T35" fmla="*/ 13 h 402"/>
                  <a:gd name="T36" fmla="*/ 723 w 723"/>
                  <a:gd name="T37" fmla="*/ 13 h 402"/>
                  <a:gd name="T38" fmla="*/ 723 w 723"/>
                  <a:gd name="T39" fmla="*/ 13 h 402"/>
                  <a:gd name="T40" fmla="*/ 686 w 723"/>
                  <a:gd name="T41" fmla="*/ 13 h 402"/>
                  <a:gd name="T42" fmla="*/ 686 w 723"/>
                  <a:gd name="T43" fmla="*/ 12 h 402"/>
                  <a:gd name="T44" fmla="*/ 679 w 723"/>
                  <a:gd name="T45" fmla="*/ 12 h 402"/>
                  <a:gd name="T46" fmla="*/ 669 w 723"/>
                  <a:gd name="T47" fmla="*/ 12 h 402"/>
                  <a:gd name="T48" fmla="*/ 653 w 723"/>
                  <a:gd name="T49" fmla="*/ 11 h 402"/>
                  <a:gd name="T50" fmla="*/ 634 w 723"/>
                  <a:gd name="T51" fmla="*/ 11 h 402"/>
                  <a:gd name="T52" fmla="*/ 610 w 723"/>
                  <a:gd name="T53" fmla="*/ 11 h 402"/>
                  <a:gd name="T54" fmla="*/ 581 w 723"/>
                  <a:gd name="T55" fmla="*/ 10 h 402"/>
                  <a:gd name="T56" fmla="*/ 549 w 723"/>
                  <a:gd name="T57" fmla="*/ 9 h 402"/>
                  <a:gd name="T58" fmla="*/ 512 w 723"/>
                  <a:gd name="T59" fmla="*/ 9 h 402"/>
                  <a:gd name="T60" fmla="*/ 471 w 723"/>
                  <a:gd name="T61" fmla="*/ 8 h 402"/>
                  <a:gd name="T62" fmla="*/ 429 w 723"/>
                  <a:gd name="T63" fmla="*/ 7 h 402"/>
                  <a:gd name="T64" fmla="*/ 382 w 723"/>
                  <a:gd name="T65" fmla="*/ 6 h 402"/>
                  <a:gd name="T66" fmla="*/ 333 w 723"/>
                  <a:gd name="T67" fmla="*/ 6 h 402"/>
                  <a:gd name="T68" fmla="*/ 282 w 723"/>
                  <a:gd name="T69" fmla="*/ 5 h 402"/>
                  <a:gd name="T70" fmla="*/ 228 w 723"/>
                  <a:gd name="T71" fmla="*/ 4 h 402"/>
                  <a:gd name="T72" fmla="*/ 173 w 723"/>
                  <a:gd name="T73" fmla="*/ 3 h 402"/>
                  <a:gd name="T74" fmla="*/ 116 w 723"/>
                  <a:gd name="T75" fmla="*/ 2 h 402"/>
                  <a:gd name="T76" fmla="*/ 58 w 723"/>
                  <a:gd name="T77" fmla="*/ 1 h 402"/>
                  <a:gd name="T78" fmla="*/ 0 w 723"/>
                  <a:gd name="T79" fmla="*/ 1 h 402"/>
                  <a:gd name="T80" fmla="*/ 2 w 723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3" h="402">
                    <a:moveTo>
                      <a:pt x="2" y="0"/>
                    </a:moveTo>
                    <a:lnTo>
                      <a:pt x="63" y="29"/>
                    </a:lnTo>
                    <a:lnTo>
                      <a:pt x="123" y="58"/>
                    </a:lnTo>
                    <a:lnTo>
                      <a:pt x="183" y="87"/>
                    </a:lnTo>
                    <a:lnTo>
                      <a:pt x="241" y="116"/>
                    </a:lnTo>
                    <a:lnTo>
                      <a:pt x="297" y="143"/>
                    </a:lnTo>
                    <a:lnTo>
                      <a:pt x="351" y="171"/>
                    </a:lnTo>
                    <a:lnTo>
                      <a:pt x="403" y="198"/>
                    </a:lnTo>
                    <a:lnTo>
                      <a:pt x="451" y="225"/>
                    </a:lnTo>
                    <a:lnTo>
                      <a:pt x="498" y="248"/>
                    </a:lnTo>
                    <a:lnTo>
                      <a:pt x="539" y="272"/>
                    </a:lnTo>
                    <a:lnTo>
                      <a:pt x="578" y="296"/>
                    </a:lnTo>
                    <a:lnTo>
                      <a:pt x="612" y="315"/>
                    </a:lnTo>
                    <a:lnTo>
                      <a:pt x="642" y="334"/>
                    </a:lnTo>
                    <a:lnTo>
                      <a:pt x="667" y="350"/>
                    </a:lnTo>
                    <a:lnTo>
                      <a:pt x="689" y="366"/>
                    </a:lnTo>
                    <a:lnTo>
                      <a:pt x="704" y="379"/>
                    </a:lnTo>
                    <a:lnTo>
                      <a:pt x="716" y="390"/>
                    </a:lnTo>
                    <a:lnTo>
                      <a:pt x="723" y="397"/>
                    </a:lnTo>
                    <a:lnTo>
                      <a:pt x="723" y="402"/>
                    </a:lnTo>
                    <a:lnTo>
                      <a:pt x="686" y="386"/>
                    </a:lnTo>
                    <a:lnTo>
                      <a:pt x="686" y="381"/>
                    </a:lnTo>
                    <a:lnTo>
                      <a:pt x="679" y="372"/>
                    </a:lnTo>
                    <a:lnTo>
                      <a:pt x="669" y="362"/>
                    </a:lnTo>
                    <a:lnTo>
                      <a:pt x="653" y="350"/>
                    </a:lnTo>
                    <a:lnTo>
                      <a:pt x="634" y="335"/>
                    </a:lnTo>
                    <a:lnTo>
                      <a:pt x="610" y="321"/>
                    </a:lnTo>
                    <a:lnTo>
                      <a:pt x="581" y="303"/>
                    </a:lnTo>
                    <a:lnTo>
                      <a:pt x="549" y="283"/>
                    </a:lnTo>
                    <a:lnTo>
                      <a:pt x="512" y="261"/>
                    </a:lnTo>
                    <a:lnTo>
                      <a:pt x="471" y="239"/>
                    </a:lnTo>
                    <a:lnTo>
                      <a:pt x="429" y="216"/>
                    </a:lnTo>
                    <a:lnTo>
                      <a:pt x="382" y="191"/>
                    </a:lnTo>
                    <a:lnTo>
                      <a:pt x="333" y="165"/>
                    </a:lnTo>
                    <a:lnTo>
                      <a:pt x="282" y="140"/>
                    </a:lnTo>
                    <a:lnTo>
                      <a:pt x="228" y="113"/>
                    </a:lnTo>
                    <a:lnTo>
                      <a:pt x="173" y="86"/>
                    </a:lnTo>
                    <a:lnTo>
                      <a:pt x="116" y="58"/>
                    </a:lnTo>
                    <a:lnTo>
                      <a:pt x="58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6" name="Freeform 707"/>
              <p:cNvSpPr>
                <a:spLocks/>
              </p:cNvSpPr>
              <p:nvPr/>
            </p:nvSpPr>
            <p:spPr bwMode="auto">
              <a:xfrm>
                <a:off x="1282" y="1526"/>
                <a:ext cx="686" cy="191"/>
              </a:xfrm>
              <a:custGeom>
                <a:avLst/>
                <a:gdLst>
                  <a:gd name="T0" fmla="*/ 686 w 686"/>
                  <a:gd name="T1" fmla="*/ 12 h 382"/>
                  <a:gd name="T2" fmla="*/ 686 w 686"/>
                  <a:gd name="T3" fmla="*/ 12 h 382"/>
                  <a:gd name="T4" fmla="*/ 679 w 686"/>
                  <a:gd name="T5" fmla="*/ 12 h 382"/>
                  <a:gd name="T6" fmla="*/ 669 w 686"/>
                  <a:gd name="T7" fmla="*/ 12 h 382"/>
                  <a:gd name="T8" fmla="*/ 653 w 686"/>
                  <a:gd name="T9" fmla="*/ 11 h 382"/>
                  <a:gd name="T10" fmla="*/ 634 w 686"/>
                  <a:gd name="T11" fmla="*/ 11 h 382"/>
                  <a:gd name="T12" fmla="*/ 610 w 686"/>
                  <a:gd name="T13" fmla="*/ 10 h 382"/>
                  <a:gd name="T14" fmla="*/ 581 w 686"/>
                  <a:gd name="T15" fmla="*/ 10 h 382"/>
                  <a:gd name="T16" fmla="*/ 549 w 686"/>
                  <a:gd name="T17" fmla="*/ 9 h 382"/>
                  <a:gd name="T18" fmla="*/ 512 w 686"/>
                  <a:gd name="T19" fmla="*/ 9 h 382"/>
                  <a:gd name="T20" fmla="*/ 471 w 686"/>
                  <a:gd name="T21" fmla="*/ 8 h 382"/>
                  <a:gd name="T22" fmla="*/ 429 w 686"/>
                  <a:gd name="T23" fmla="*/ 7 h 382"/>
                  <a:gd name="T24" fmla="*/ 382 w 686"/>
                  <a:gd name="T25" fmla="*/ 6 h 382"/>
                  <a:gd name="T26" fmla="*/ 333 w 686"/>
                  <a:gd name="T27" fmla="*/ 6 h 382"/>
                  <a:gd name="T28" fmla="*/ 282 w 686"/>
                  <a:gd name="T29" fmla="*/ 5 h 382"/>
                  <a:gd name="T30" fmla="*/ 228 w 686"/>
                  <a:gd name="T31" fmla="*/ 4 h 382"/>
                  <a:gd name="T32" fmla="*/ 173 w 686"/>
                  <a:gd name="T33" fmla="*/ 3 h 382"/>
                  <a:gd name="T34" fmla="*/ 116 w 686"/>
                  <a:gd name="T35" fmla="*/ 2 h 382"/>
                  <a:gd name="T36" fmla="*/ 58 w 686"/>
                  <a:gd name="T37" fmla="*/ 1 h 382"/>
                  <a:gd name="T38" fmla="*/ 0 w 686"/>
                  <a:gd name="T39" fmla="*/ 0 h 382"/>
                  <a:gd name="T40" fmla="*/ 0 w 686"/>
                  <a:gd name="T41" fmla="*/ 1 h 382"/>
                  <a:gd name="T42" fmla="*/ 57 w 686"/>
                  <a:gd name="T43" fmla="*/ 1 h 382"/>
                  <a:gd name="T44" fmla="*/ 115 w 686"/>
                  <a:gd name="T45" fmla="*/ 2 h 382"/>
                  <a:gd name="T46" fmla="*/ 171 w 686"/>
                  <a:gd name="T47" fmla="*/ 3 h 382"/>
                  <a:gd name="T48" fmla="*/ 225 w 686"/>
                  <a:gd name="T49" fmla="*/ 4 h 382"/>
                  <a:gd name="T50" fmla="*/ 279 w 686"/>
                  <a:gd name="T51" fmla="*/ 5 h 382"/>
                  <a:gd name="T52" fmla="*/ 328 w 686"/>
                  <a:gd name="T53" fmla="*/ 6 h 382"/>
                  <a:gd name="T54" fmla="*/ 376 w 686"/>
                  <a:gd name="T55" fmla="*/ 6 h 382"/>
                  <a:gd name="T56" fmla="*/ 422 w 686"/>
                  <a:gd name="T57" fmla="*/ 7 h 382"/>
                  <a:gd name="T58" fmla="*/ 464 w 686"/>
                  <a:gd name="T59" fmla="*/ 8 h 382"/>
                  <a:gd name="T60" fmla="*/ 502 w 686"/>
                  <a:gd name="T61" fmla="*/ 9 h 382"/>
                  <a:gd name="T62" fmla="*/ 536 w 686"/>
                  <a:gd name="T63" fmla="*/ 9 h 382"/>
                  <a:gd name="T64" fmla="*/ 566 w 686"/>
                  <a:gd name="T65" fmla="*/ 10 h 382"/>
                  <a:gd name="T66" fmla="*/ 591 w 686"/>
                  <a:gd name="T67" fmla="*/ 10 h 382"/>
                  <a:gd name="T68" fmla="*/ 612 w 686"/>
                  <a:gd name="T69" fmla="*/ 11 h 382"/>
                  <a:gd name="T70" fmla="*/ 628 w 686"/>
                  <a:gd name="T71" fmla="*/ 11 h 382"/>
                  <a:gd name="T72" fmla="*/ 639 w 686"/>
                  <a:gd name="T73" fmla="*/ 11 h 382"/>
                  <a:gd name="T74" fmla="*/ 646 w 686"/>
                  <a:gd name="T75" fmla="*/ 12 h 382"/>
                  <a:gd name="T76" fmla="*/ 648 w 686"/>
                  <a:gd name="T77" fmla="*/ 12 h 382"/>
                  <a:gd name="T78" fmla="*/ 686 w 686"/>
                  <a:gd name="T79" fmla="*/ 12 h 3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6" h="382">
                    <a:moveTo>
                      <a:pt x="686" y="382"/>
                    </a:moveTo>
                    <a:lnTo>
                      <a:pt x="686" y="377"/>
                    </a:lnTo>
                    <a:lnTo>
                      <a:pt x="679" y="368"/>
                    </a:lnTo>
                    <a:lnTo>
                      <a:pt x="669" y="358"/>
                    </a:lnTo>
                    <a:lnTo>
                      <a:pt x="653" y="346"/>
                    </a:lnTo>
                    <a:lnTo>
                      <a:pt x="634" y="331"/>
                    </a:lnTo>
                    <a:lnTo>
                      <a:pt x="610" y="317"/>
                    </a:lnTo>
                    <a:lnTo>
                      <a:pt x="581" y="299"/>
                    </a:lnTo>
                    <a:lnTo>
                      <a:pt x="549" y="279"/>
                    </a:lnTo>
                    <a:lnTo>
                      <a:pt x="512" y="257"/>
                    </a:lnTo>
                    <a:lnTo>
                      <a:pt x="471" y="235"/>
                    </a:lnTo>
                    <a:lnTo>
                      <a:pt x="429" y="212"/>
                    </a:lnTo>
                    <a:lnTo>
                      <a:pt x="382" y="187"/>
                    </a:lnTo>
                    <a:lnTo>
                      <a:pt x="333" y="161"/>
                    </a:lnTo>
                    <a:lnTo>
                      <a:pt x="282" y="136"/>
                    </a:lnTo>
                    <a:lnTo>
                      <a:pt x="228" y="109"/>
                    </a:lnTo>
                    <a:lnTo>
                      <a:pt x="173" y="82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7" y="29"/>
                    </a:lnTo>
                    <a:lnTo>
                      <a:pt x="115" y="56"/>
                    </a:lnTo>
                    <a:lnTo>
                      <a:pt x="171" y="83"/>
                    </a:lnTo>
                    <a:lnTo>
                      <a:pt x="225" y="110"/>
                    </a:lnTo>
                    <a:lnTo>
                      <a:pt x="279" y="138"/>
                    </a:lnTo>
                    <a:lnTo>
                      <a:pt x="328" y="165"/>
                    </a:lnTo>
                    <a:lnTo>
                      <a:pt x="376" y="188"/>
                    </a:lnTo>
                    <a:lnTo>
                      <a:pt x="422" y="214"/>
                    </a:lnTo>
                    <a:lnTo>
                      <a:pt x="464" y="235"/>
                    </a:lnTo>
                    <a:lnTo>
                      <a:pt x="502" y="257"/>
                    </a:lnTo>
                    <a:lnTo>
                      <a:pt x="536" y="277"/>
                    </a:lnTo>
                    <a:lnTo>
                      <a:pt x="566" y="297"/>
                    </a:lnTo>
                    <a:lnTo>
                      <a:pt x="591" y="313"/>
                    </a:lnTo>
                    <a:lnTo>
                      <a:pt x="612" y="328"/>
                    </a:lnTo>
                    <a:lnTo>
                      <a:pt x="628" y="340"/>
                    </a:lnTo>
                    <a:lnTo>
                      <a:pt x="639" y="349"/>
                    </a:lnTo>
                    <a:lnTo>
                      <a:pt x="646" y="358"/>
                    </a:lnTo>
                    <a:lnTo>
                      <a:pt x="648" y="364"/>
                    </a:lnTo>
                    <a:lnTo>
                      <a:pt x="686" y="382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7" name="Freeform 708"/>
              <p:cNvSpPr>
                <a:spLocks/>
              </p:cNvSpPr>
              <p:nvPr/>
            </p:nvSpPr>
            <p:spPr bwMode="auto">
              <a:xfrm>
                <a:off x="1281" y="1526"/>
                <a:ext cx="649" cy="181"/>
              </a:xfrm>
              <a:custGeom>
                <a:avLst/>
                <a:gdLst>
                  <a:gd name="T0" fmla="*/ 1 w 649"/>
                  <a:gd name="T1" fmla="*/ 0 h 362"/>
                  <a:gd name="T2" fmla="*/ 58 w 649"/>
                  <a:gd name="T3" fmla="*/ 1 h 362"/>
                  <a:gd name="T4" fmla="*/ 116 w 649"/>
                  <a:gd name="T5" fmla="*/ 2 h 362"/>
                  <a:gd name="T6" fmla="*/ 172 w 649"/>
                  <a:gd name="T7" fmla="*/ 3 h 362"/>
                  <a:gd name="T8" fmla="*/ 226 w 649"/>
                  <a:gd name="T9" fmla="*/ 4 h 362"/>
                  <a:gd name="T10" fmla="*/ 280 w 649"/>
                  <a:gd name="T11" fmla="*/ 5 h 362"/>
                  <a:gd name="T12" fmla="*/ 329 w 649"/>
                  <a:gd name="T13" fmla="*/ 6 h 362"/>
                  <a:gd name="T14" fmla="*/ 377 w 649"/>
                  <a:gd name="T15" fmla="*/ 6 h 362"/>
                  <a:gd name="T16" fmla="*/ 423 w 649"/>
                  <a:gd name="T17" fmla="*/ 7 h 362"/>
                  <a:gd name="T18" fmla="*/ 465 w 649"/>
                  <a:gd name="T19" fmla="*/ 8 h 362"/>
                  <a:gd name="T20" fmla="*/ 503 w 649"/>
                  <a:gd name="T21" fmla="*/ 8 h 362"/>
                  <a:gd name="T22" fmla="*/ 537 w 649"/>
                  <a:gd name="T23" fmla="*/ 9 h 362"/>
                  <a:gd name="T24" fmla="*/ 567 w 649"/>
                  <a:gd name="T25" fmla="*/ 10 h 362"/>
                  <a:gd name="T26" fmla="*/ 592 w 649"/>
                  <a:gd name="T27" fmla="*/ 10 h 362"/>
                  <a:gd name="T28" fmla="*/ 613 w 649"/>
                  <a:gd name="T29" fmla="*/ 11 h 362"/>
                  <a:gd name="T30" fmla="*/ 629 w 649"/>
                  <a:gd name="T31" fmla="*/ 11 h 362"/>
                  <a:gd name="T32" fmla="*/ 640 w 649"/>
                  <a:gd name="T33" fmla="*/ 11 h 362"/>
                  <a:gd name="T34" fmla="*/ 647 w 649"/>
                  <a:gd name="T35" fmla="*/ 12 h 362"/>
                  <a:gd name="T36" fmla="*/ 649 w 649"/>
                  <a:gd name="T37" fmla="*/ 12 h 362"/>
                  <a:gd name="T38" fmla="*/ 606 w 649"/>
                  <a:gd name="T39" fmla="*/ 11 h 362"/>
                  <a:gd name="T40" fmla="*/ 605 w 649"/>
                  <a:gd name="T41" fmla="*/ 11 h 362"/>
                  <a:gd name="T42" fmla="*/ 598 w 649"/>
                  <a:gd name="T43" fmla="*/ 11 h 362"/>
                  <a:gd name="T44" fmla="*/ 587 w 649"/>
                  <a:gd name="T45" fmla="*/ 10 h 362"/>
                  <a:gd name="T46" fmla="*/ 570 w 649"/>
                  <a:gd name="T47" fmla="*/ 10 h 362"/>
                  <a:gd name="T48" fmla="*/ 547 w 649"/>
                  <a:gd name="T49" fmla="*/ 10 h 362"/>
                  <a:gd name="T50" fmla="*/ 521 w 649"/>
                  <a:gd name="T51" fmla="*/ 9 h 362"/>
                  <a:gd name="T52" fmla="*/ 489 w 649"/>
                  <a:gd name="T53" fmla="*/ 8 h 362"/>
                  <a:gd name="T54" fmla="*/ 454 w 649"/>
                  <a:gd name="T55" fmla="*/ 8 h 362"/>
                  <a:gd name="T56" fmla="*/ 414 w 649"/>
                  <a:gd name="T57" fmla="*/ 7 h 362"/>
                  <a:gd name="T58" fmla="*/ 372 w 649"/>
                  <a:gd name="T59" fmla="*/ 6 h 362"/>
                  <a:gd name="T60" fmla="*/ 325 w 649"/>
                  <a:gd name="T61" fmla="*/ 6 h 362"/>
                  <a:gd name="T62" fmla="*/ 276 w 649"/>
                  <a:gd name="T63" fmla="*/ 5 h 362"/>
                  <a:gd name="T64" fmla="*/ 223 w 649"/>
                  <a:gd name="T65" fmla="*/ 4 h 362"/>
                  <a:gd name="T66" fmla="*/ 170 w 649"/>
                  <a:gd name="T67" fmla="*/ 3 h 362"/>
                  <a:gd name="T68" fmla="*/ 113 w 649"/>
                  <a:gd name="T69" fmla="*/ 2 h 362"/>
                  <a:gd name="T70" fmla="*/ 56 w 649"/>
                  <a:gd name="T71" fmla="*/ 1 h 362"/>
                  <a:gd name="T72" fmla="*/ 0 w 649"/>
                  <a:gd name="T73" fmla="*/ 1 h 362"/>
                  <a:gd name="T74" fmla="*/ 1 w 649"/>
                  <a:gd name="T75" fmla="*/ 0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9" h="362">
                    <a:moveTo>
                      <a:pt x="1" y="0"/>
                    </a:moveTo>
                    <a:lnTo>
                      <a:pt x="58" y="27"/>
                    </a:lnTo>
                    <a:lnTo>
                      <a:pt x="116" y="54"/>
                    </a:lnTo>
                    <a:lnTo>
                      <a:pt x="172" y="81"/>
                    </a:lnTo>
                    <a:lnTo>
                      <a:pt x="226" y="108"/>
                    </a:lnTo>
                    <a:lnTo>
                      <a:pt x="280" y="136"/>
                    </a:lnTo>
                    <a:lnTo>
                      <a:pt x="329" y="163"/>
                    </a:lnTo>
                    <a:lnTo>
                      <a:pt x="377" y="186"/>
                    </a:lnTo>
                    <a:lnTo>
                      <a:pt x="423" y="212"/>
                    </a:lnTo>
                    <a:lnTo>
                      <a:pt x="465" y="233"/>
                    </a:lnTo>
                    <a:lnTo>
                      <a:pt x="503" y="255"/>
                    </a:lnTo>
                    <a:lnTo>
                      <a:pt x="537" y="275"/>
                    </a:lnTo>
                    <a:lnTo>
                      <a:pt x="567" y="295"/>
                    </a:lnTo>
                    <a:lnTo>
                      <a:pt x="592" y="311"/>
                    </a:lnTo>
                    <a:lnTo>
                      <a:pt x="613" y="326"/>
                    </a:lnTo>
                    <a:lnTo>
                      <a:pt x="629" y="338"/>
                    </a:lnTo>
                    <a:lnTo>
                      <a:pt x="640" y="347"/>
                    </a:lnTo>
                    <a:lnTo>
                      <a:pt x="647" y="356"/>
                    </a:lnTo>
                    <a:lnTo>
                      <a:pt x="649" y="362"/>
                    </a:lnTo>
                    <a:lnTo>
                      <a:pt x="606" y="342"/>
                    </a:lnTo>
                    <a:lnTo>
                      <a:pt x="605" y="337"/>
                    </a:lnTo>
                    <a:lnTo>
                      <a:pt x="598" y="328"/>
                    </a:lnTo>
                    <a:lnTo>
                      <a:pt x="587" y="318"/>
                    </a:lnTo>
                    <a:lnTo>
                      <a:pt x="570" y="306"/>
                    </a:lnTo>
                    <a:lnTo>
                      <a:pt x="547" y="290"/>
                    </a:lnTo>
                    <a:lnTo>
                      <a:pt x="521" y="273"/>
                    </a:lnTo>
                    <a:lnTo>
                      <a:pt x="489" y="253"/>
                    </a:lnTo>
                    <a:lnTo>
                      <a:pt x="454" y="233"/>
                    </a:lnTo>
                    <a:lnTo>
                      <a:pt x="414" y="212"/>
                    </a:lnTo>
                    <a:lnTo>
                      <a:pt x="372" y="188"/>
                    </a:lnTo>
                    <a:lnTo>
                      <a:pt x="325" y="163"/>
                    </a:lnTo>
                    <a:lnTo>
                      <a:pt x="276" y="137"/>
                    </a:lnTo>
                    <a:lnTo>
                      <a:pt x="223" y="112"/>
                    </a:lnTo>
                    <a:lnTo>
                      <a:pt x="170" y="85"/>
                    </a:lnTo>
                    <a:lnTo>
                      <a:pt x="113" y="58"/>
                    </a:lnTo>
                    <a:lnTo>
                      <a:pt x="56" y="3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8" name="Freeform 709"/>
              <p:cNvSpPr>
                <a:spLocks/>
              </p:cNvSpPr>
              <p:nvPr/>
            </p:nvSpPr>
            <p:spPr bwMode="auto">
              <a:xfrm>
                <a:off x="1280" y="1528"/>
                <a:ext cx="607" cy="169"/>
              </a:xfrm>
              <a:custGeom>
                <a:avLst/>
                <a:gdLst>
                  <a:gd name="T0" fmla="*/ 607 w 607"/>
                  <a:gd name="T1" fmla="*/ 10 h 339"/>
                  <a:gd name="T2" fmla="*/ 606 w 607"/>
                  <a:gd name="T3" fmla="*/ 10 h 339"/>
                  <a:gd name="T4" fmla="*/ 599 w 607"/>
                  <a:gd name="T5" fmla="*/ 10 h 339"/>
                  <a:gd name="T6" fmla="*/ 588 w 607"/>
                  <a:gd name="T7" fmla="*/ 9 h 339"/>
                  <a:gd name="T8" fmla="*/ 571 w 607"/>
                  <a:gd name="T9" fmla="*/ 9 h 339"/>
                  <a:gd name="T10" fmla="*/ 548 w 607"/>
                  <a:gd name="T11" fmla="*/ 8 h 339"/>
                  <a:gd name="T12" fmla="*/ 522 w 607"/>
                  <a:gd name="T13" fmla="*/ 8 h 339"/>
                  <a:gd name="T14" fmla="*/ 490 w 607"/>
                  <a:gd name="T15" fmla="*/ 7 h 339"/>
                  <a:gd name="T16" fmla="*/ 455 w 607"/>
                  <a:gd name="T17" fmla="*/ 7 h 339"/>
                  <a:gd name="T18" fmla="*/ 415 w 607"/>
                  <a:gd name="T19" fmla="*/ 6 h 339"/>
                  <a:gd name="T20" fmla="*/ 373 w 607"/>
                  <a:gd name="T21" fmla="*/ 5 h 339"/>
                  <a:gd name="T22" fmla="*/ 326 w 607"/>
                  <a:gd name="T23" fmla="*/ 5 h 339"/>
                  <a:gd name="T24" fmla="*/ 277 w 607"/>
                  <a:gd name="T25" fmla="*/ 4 h 339"/>
                  <a:gd name="T26" fmla="*/ 224 w 607"/>
                  <a:gd name="T27" fmla="*/ 3 h 339"/>
                  <a:gd name="T28" fmla="*/ 171 w 607"/>
                  <a:gd name="T29" fmla="*/ 2 h 339"/>
                  <a:gd name="T30" fmla="*/ 114 w 607"/>
                  <a:gd name="T31" fmla="*/ 1 h 339"/>
                  <a:gd name="T32" fmla="*/ 57 w 607"/>
                  <a:gd name="T33" fmla="*/ 0 h 339"/>
                  <a:gd name="T34" fmla="*/ 1 w 607"/>
                  <a:gd name="T35" fmla="*/ 0 h 339"/>
                  <a:gd name="T36" fmla="*/ 0 w 607"/>
                  <a:gd name="T37" fmla="*/ 0 h 339"/>
                  <a:gd name="T38" fmla="*/ 53 w 607"/>
                  <a:gd name="T39" fmla="*/ 0 h 339"/>
                  <a:gd name="T40" fmla="*/ 106 w 607"/>
                  <a:gd name="T41" fmla="*/ 1 h 339"/>
                  <a:gd name="T42" fmla="*/ 156 w 607"/>
                  <a:gd name="T43" fmla="*/ 2 h 339"/>
                  <a:gd name="T44" fmla="*/ 207 w 607"/>
                  <a:gd name="T45" fmla="*/ 3 h 339"/>
                  <a:gd name="T46" fmla="*/ 255 w 607"/>
                  <a:gd name="T47" fmla="*/ 4 h 339"/>
                  <a:gd name="T48" fmla="*/ 302 w 607"/>
                  <a:gd name="T49" fmla="*/ 4 h 339"/>
                  <a:gd name="T50" fmla="*/ 344 w 607"/>
                  <a:gd name="T51" fmla="*/ 5 h 339"/>
                  <a:gd name="T52" fmla="*/ 385 w 607"/>
                  <a:gd name="T53" fmla="*/ 6 h 339"/>
                  <a:gd name="T54" fmla="*/ 422 w 607"/>
                  <a:gd name="T55" fmla="*/ 6 h 339"/>
                  <a:gd name="T56" fmla="*/ 455 w 607"/>
                  <a:gd name="T57" fmla="*/ 7 h 339"/>
                  <a:gd name="T58" fmla="*/ 484 w 607"/>
                  <a:gd name="T59" fmla="*/ 7 h 339"/>
                  <a:gd name="T60" fmla="*/ 508 w 607"/>
                  <a:gd name="T61" fmla="*/ 8 h 339"/>
                  <a:gd name="T62" fmla="*/ 530 w 607"/>
                  <a:gd name="T63" fmla="*/ 8 h 339"/>
                  <a:gd name="T64" fmla="*/ 545 w 607"/>
                  <a:gd name="T65" fmla="*/ 9 h 339"/>
                  <a:gd name="T66" fmla="*/ 555 w 607"/>
                  <a:gd name="T67" fmla="*/ 9 h 339"/>
                  <a:gd name="T68" fmla="*/ 562 w 607"/>
                  <a:gd name="T69" fmla="*/ 9 h 339"/>
                  <a:gd name="T70" fmla="*/ 563 w 607"/>
                  <a:gd name="T71" fmla="*/ 9 h 339"/>
                  <a:gd name="T72" fmla="*/ 607 w 607"/>
                  <a:gd name="T73" fmla="*/ 10 h 3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7" h="339">
                    <a:moveTo>
                      <a:pt x="607" y="339"/>
                    </a:moveTo>
                    <a:lnTo>
                      <a:pt x="606" y="334"/>
                    </a:lnTo>
                    <a:lnTo>
                      <a:pt x="599" y="325"/>
                    </a:lnTo>
                    <a:lnTo>
                      <a:pt x="588" y="315"/>
                    </a:lnTo>
                    <a:lnTo>
                      <a:pt x="571" y="303"/>
                    </a:lnTo>
                    <a:lnTo>
                      <a:pt x="548" y="287"/>
                    </a:lnTo>
                    <a:lnTo>
                      <a:pt x="522" y="270"/>
                    </a:lnTo>
                    <a:lnTo>
                      <a:pt x="490" y="250"/>
                    </a:lnTo>
                    <a:lnTo>
                      <a:pt x="455" y="230"/>
                    </a:lnTo>
                    <a:lnTo>
                      <a:pt x="415" y="209"/>
                    </a:lnTo>
                    <a:lnTo>
                      <a:pt x="373" y="185"/>
                    </a:lnTo>
                    <a:lnTo>
                      <a:pt x="326" y="160"/>
                    </a:lnTo>
                    <a:lnTo>
                      <a:pt x="277" y="134"/>
                    </a:lnTo>
                    <a:lnTo>
                      <a:pt x="224" y="109"/>
                    </a:lnTo>
                    <a:lnTo>
                      <a:pt x="171" y="82"/>
                    </a:lnTo>
                    <a:lnTo>
                      <a:pt x="114" y="55"/>
                    </a:lnTo>
                    <a:lnTo>
                      <a:pt x="57" y="28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53" y="29"/>
                    </a:lnTo>
                    <a:lnTo>
                      <a:pt x="106" y="55"/>
                    </a:lnTo>
                    <a:lnTo>
                      <a:pt x="156" y="80"/>
                    </a:lnTo>
                    <a:lnTo>
                      <a:pt x="207" y="104"/>
                    </a:lnTo>
                    <a:lnTo>
                      <a:pt x="255" y="129"/>
                    </a:lnTo>
                    <a:lnTo>
                      <a:pt x="302" y="153"/>
                    </a:lnTo>
                    <a:lnTo>
                      <a:pt x="344" y="176"/>
                    </a:lnTo>
                    <a:lnTo>
                      <a:pt x="385" y="198"/>
                    </a:lnTo>
                    <a:lnTo>
                      <a:pt x="422" y="218"/>
                    </a:lnTo>
                    <a:lnTo>
                      <a:pt x="455" y="238"/>
                    </a:lnTo>
                    <a:lnTo>
                      <a:pt x="484" y="254"/>
                    </a:lnTo>
                    <a:lnTo>
                      <a:pt x="508" y="270"/>
                    </a:lnTo>
                    <a:lnTo>
                      <a:pt x="530" y="285"/>
                    </a:lnTo>
                    <a:lnTo>
                      <a:pt x="545" y="296"/>
                    </a:lnTo>
                    <a:lnTo>
                      <a:pt x="555" y="306"/>
                    </a:lnTo>
                    <a:lnTo>
                      <a:pt x="562" y="314"/>
                    </a:lnTo>
                    <a:lnTo>
                      <a:pt x="563" y="319"/>
                    </a:lnTo>
                    <a:lnTo>
                      <a:pt x="607" y="339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59" name="Freeform 710"/>
              <p:cNvSpPr>
                <a:spLocks/>
              </p:cNvSpPr>
              <p:nvPr/>
            </p:nvSpPr>
            <p:spPr bwMode="auto">
              <a:xfrm>
                <a:off x="1280" y="1530"/>
                <a:ext cx="563" cy="158"/>
              </a:xfrm>
              <a:custGeom>
                <a:avLst/>
                <a:gdLst>
                  <a:gd name="T0" fmla="*/ 0 w 563"/>
                  <a:gd name="T1" fmla="*/ 0 h 315"/>
                  <a:gd name="T2" fmla="*/ 53 w 563"/>
                  <a:gd name="T3" fmla="*/ 1 h 315"/>
                  <a:gd name="T4" fmla="*/ 106 w 563"/>
                  <a:gd name="T5" fmla="*/ 2 h 315"/>
                  <a:gd name="T6" fmla="*/ 156 w 563"/>
                  <a:gd name="T7" fmla="*/ 3 h 315"/>
                  <a:gd name="T8" fmla="*/ 207 w 563"/>
                  <a:gd name="T9" fmla="*/ 4 h 315"/>
                  <a:gd name="T10" fmla="*/ 255 w 563"/>
                  <a:gd name="T11" fmla="*/ 4 h 315"/>
                  <a:gd name="T12" fmla="*/ 302 w 563"/>
                  <a:gd name="T13" fmla="*/ 5 h 315"/>
                  <a:gd name="T14" fmla="*/ 344 w 563"/>
                  <a:gd name="T15" fmla="*/ 6 h 315"/>
                  <a:gd name="T16" fmla="*/ 385 w 563"/>
                  <a:gd name="T17" fmla="*/ 7 h 315"/>
                  <a:gd name="T18" fmla="*/ 422 w 563"/>
                  <a:gd name="T19" fmla="*/ 7 h 315"/>
                  <a:gd name="T20" fmla="*/ 455 w 563"/>
                  <a:gd name="T21" fmla="*/ 8 h 315"/>
                  <a:gd name="T22" fmla="*/ 484 w 563"/>
                  <a:gd name="T23" fmla="*/ 8 h 315"/>
                  <a:gd name="T24" fmla="*/ 508 w 563"/>
                  <a:gd name="T25" fmla="*/ 9 h 315"/>
                  <a:gd name="T26" fmla="*/ 530 w 563"/>
                  <a:gd name="T27" fmla="*/ 9 h 315"/>
                  <a:gd name="T28" fmla="*/ 545 w 563"/>
                  <a:gd name="T29" fmla="*/ 10 h 315"/>
                  <a:gd name="T30" fmla="*/ 555 w 563"/>
                  <a:gd name="T31" fmla="*/ 10 h 315"/>
                  <a:gd name="T32" fmla="*/ 562 w 563"/>
                  <a:gd name="T33" fmla="*/ 10 h 315"/>
                  <a:gd name="T34" fmla="*/ 563 w 563"/>
                  <a:gd name="T35" fmla="*/ 10 h 315"/>
                  <a:gd name="T36" fmla="*/ 515 w 563"/>
                  <a:gd name="T37" fmla="*/ 10 h 315"/>
                  <a:gd name="T38" fmla="*/ 514 w 563"/>
                  <a:gd name="T39" fmla="*/ 9 h 315"/>
                  <a:gd name="T40" fmla="*/ 508 w 563"/>
                  <a:gd name="T41" fmla="*/ 9 h 315"/>
                  <a:gd name="T42" fmla="*/ 497 w 563"/>
                  <a:gd name="T43" fmla="*/ 9 h 315"/>
                  <a:gd name="T44" fmla="*/ 480 w 563"/>
                  <a:gd name="T45" fmla="*/ 9 h 315"/>
                  <a:gd name="T46" fmla="*/ 459 w 563"/>
                  <a:gd name="T47" fmla="*/ 8 h 315"/>
                  <a:gd name="T48" fmla="*/ 433 w 563"/>
                  <a:gd name="T49" fmla="*/ 8 h 315"/>
                  <a:gd name="T50" fmla="*/ 404 w 563"/>
                  <a:gd name="T51" fmla="*/ 7 h 315"/>
                  <a:gd name="T52" fmla="*/ 370 w 563"/>
                  <a:gd name="T53" fmla="*/ 6 h 315"/>
                  <a:gd name="T54" fmla="*/ 332 w 563"/>
                  <a:gd name="T55" fmla="*/ 6 h 315"/>
                  <a:gd name="T56" fmla="*/ 291 w 563"/>
                  <a:gd name="T57" fmla="*/ 5 h 315"/>
                  <a:gd name="T58" fmla="*/ 247 w 563"/>
                  <a:gd name="T59" fmla="*/ 4 h 315"/>
                  <a:gd name="T60" fmla="*/ 200 w 563"/>
                  <a:gd name="T61" fmla="*/ 4 h 315"/>
                  <a:gd name="T62" fmla="*/ 152 w 563"/>
                  <a:gd name="T63" fmla="*/ 3 h 315"/>
                  <a:gd name="T64" fmla="*/ 101 w 563"/>
                  <a:gd name="T65" fmla="*/ 2 h 315"/>
                  <a:gd name="T66" fmla="*/ 50 w 563"/>
                  <a:gd name="T67" fmla="*/ 1 h 315"/>
                  <a:gd name="T68" fmla="*/ 0 w 563"/>
                  <a:gd name="T69" fmla="*/ 1 h 315"/>
                  <a:gd name="T70" fmla="*/ 0 w 563"/>
                  <a:gd name="T71" fmla="*/ 0 h 31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3" h="315">
                    <a:moveTo>
                      <a:pt x="0" y="0"/>
                    </a:moveTo>
                    <a:lnTo>
                      <a:pt x="53" y="25"/>
                    </a:lnTo>
                    <a:lnTo>
                      <a:pt x="106" y="51"/>
                    </a:lnTo>
                    <a:lnTo>
                      <a:pt x="156" y="76"/>
                    </a:lnTo>
                    <a:lnTo>
                      <a:pt x="207" y="100"/>
                    </a:lnTo>
                    <a:lnTo>
                      <a:pt x="255" y="125"/>
                    </a:lnTo>
                    <a:lnTo>
                      <a:pt x="302" y="149"/>
                    </a:lnTo>
                    <a:lnTo>
                      <a:pt x="344" y="172"/>
                    </a:lnTo>
                    <a:lnTo>
                      <a:pt x="385" y="194"/>
                    </a:lnTo>
                    <a:lnTo>
                      <a:pt x="422" y="214"/>
                    </a:lnTo>
                    <a:lnTo>
                      <a:pt x="455" y="234"/>
                    </a:lnTo>
                    <a:lnTo>
                      <a:pt x="484" y="250"/>
                    </a:lnTo>
                    <a:lnTo>
                      <a:pt x="508" y="266"/>
                    </a:lnTo>
                    <a:lnTo>
                      <a:pt x="530" y="281"/>
                    </a:lnTo>
                    <a:lnTo>
                      <a:pt x="545" y="292"/>
                    </a:lnTo>
                    <a:lnTo>
                      <a:pt x="555" y="302"/>
                    </a:lnTo>
                    <a:lnTo>
                      <a:pt x="562" y="310"/>
                    </a:lnTo>
                    <a:lnTo>
                      <a:pt x="563" y="315"/>
                    </a:lnTo>
                    <a:lnTo>
                      <a:pt x="515" y="293"/>
                    </a:lnTo>
                    <a:lnTo>
                      <a:pt x="514" y="288"/>
                    </a:lnTo>
                    <a:lnTo>
                      <a:pt x="508" y="279"/>
                    </a:lnTo>
                    <a:lnTo>
                      <a:pt x="497" y="270"/>
                    </a:lnTo>
                    <a:lnTo>
                      <a:pt x="480" y="257"/>
                    </a:lnTo>
                    <a:lnTo>
                      <a:pt x="459" y="244"/>
                    </a:lnTo>
                    <a:lnTo>
                      <a:pt x="433" y="228"/>
                    </a:lnTo>
                    <a:lnTo>
                      <a:pt x="404" y="210"/>
                    </a:lnTo>
                    <a:lnTo>
                      <a:pt x="370" y="190"/>
                    </a:lnTo>
                    <a:lnTo>
                      <a:pt x="332" y="170"/>
                    </a:lnTo>
                    <a:lnTo>
                      <a:pt x="291" y="149"/>
                    </a:lnTo>
                    <a:lnTo>
                      <a:pt x="247" y="125"/>
                    </a:lnTo>
                    <a:lnTo>
                      <a:pt x="200" y="101"/>
                    </a:lnTo>
                    <a:lnTo>
                      <a:pt x="152" y="78"/>
                    </a:lnTo>
                    <a:lnTo>
                      <a:pt x="101" y="53"/>
                    </a:lnTo>
                    <a:lnTo>
                      <a:pt x="50" y="2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0" name="Freeform 711"/>
              <p:cNvSpPr>
                <a:spLocks/>
              </p:cNvSpPr>
              <p:nvPr/>
            </p:nvSpPr>
            <p:spPr bwMode="auto">
              <a:xfrm>
                <a:off x="1278" y="1532"/>
                <a:ext cx="517" cy="145"/>
              </a:xfrm>
              <a:custGeom>
                <a:avLst/>
                <a:gdLst>
                  <a:gd name="T0" fmla="*/ 517 w 517"/>
                  <a:gd name="T1" fmla="*/ 10 h 289"/>
                  <a:gd name="T2" fmla="*/ 516 w 517"/>
                  <a:gd name="T3" fmla="*/ 9 h 289"/>
                  <a:gd name="T4" fmla="*/ 510 w 517"/>
                  <a:gd name="T5" fmla="*/ 9 h 289"/>
                  <a:gd name="T6" fmla="*/ 499 w 517"/>
                  <a:gd name="T7" fmla="*/ 9 h 289"/>
                  <a:gd name="T8" fmla="*/ 482 w 517"/>
                  <a:gd name="T9" fmla="*/ 8 h 289"/>
                  <a:gd name="T10" fmla="*/ 461 w 517"/>
                  <a:gd name="T11" fmla="*/ 8 h 289"/>
                  <a:gd name="T12" fmla="*/ 435 w 517"/>
                  <a:gd name="T13" fmla="*/ 7 h 289"/>
                  <a:gd name="T14" fmla="*/ 406 w 517"/>
                  <a:gd name="T15" fmla="*/ 7 h 289"/>
                  <a:gd name="T16" fmla="*/ 372 w 517"/>
                  <a:gd name="T17" fmla="*/ 6 h 289"/>
                  <a:gd name="T18" fmla="*/ 334 w 517"/>
                  <a:gd name="T19" fmla="*/ 6 h 289"/>
                  <a:gd name="T20" fmla="*/ 293 w 517"/>
                  <a:gd name="T21" fmla="*/ 5 h 289"/>
                  <a:gd name="T22" fmla="*/ 249 w 517"/>
                  <a:gd name="T23" fmla="*/ 4 h 289"/>
                  <a:gd name="T24" fmla="*/ 202 w 517"/>
                  <a:gd name="T25" fmla="*/ 4 h 289"/>
                  <a:gd name="T26" fmla="*/ 154 w 517"/>
                  <a:gd name="T27" fmla="*/ 3 h 289"/>
                  <a:gd name="T28" fmla="*/ 103 w 517"/>
                  <a:gd name="T29" fmla="*/ 2 h 289"/>
                  <a:gd name="T30" fmla="*/ 52 w 517"/>
                  <a:gd name="T31" fmla="*/ 1 h 289"/>
                  <a:gd name="T32" fmla="*/ 2 w 517"/>
                  <a:gd name="T33" fmla="*/ 0 h 289"/>
                  <a:gd name="T34" fmla="*/ 0 w 517"/>
                  <a:gd name="T35" fmla="*/ 1 h 289"/>
                  <a:gd name="T36" fmla="*/ 50 w 517"/>
                  <a:gd name="T37" fmla="*/ 1 h 289"/>
                  <a:gd name="T38" fmla="*/ 99 w 517"/>
                  <a:gd name="T39" fmla="*/ 2 h 289"/>
                  <a:gd name="T40" fmla="*/ 147 w 517"/>
                  <a:gd name="T41" fmla="*/ 3 h 289"/>
                  <a:gd name="T42" fmla="*/ 194 w 517"/>
                  <a:gd name="T43" fmla="*/ 4 h 289"/>
                  <a:gd name="T44" fmla="*/ 238 w 517"/>
                  <a:gd name="T45" fmla="*/ 4 h 289"/>
                  <a:gd name="T46" fmla="*/ 279 w 517"/>
                  <a:gd name="T47" fmla="*/ 5 h 289"/>
                  <a:gd name="T48" fmla="*/ 317 w 517"/>
                  <a:gd name="T49" fmla="*/ 6 h 289"/>
                  <a:gd name="T50" fmla="*/ 352 w 517"/>
                  <a:gd name="T51" fmla="*/ 6 h 289"/>
                  <a:gd name="T52" fmla="*/ 383 w 517"/>
                  <a:gd name="T53" fmla="*/ 7 h 289"/>
                  <a:gd name="T54" fmla="*/ 409 w 517"/>
                  <a:gd name="T55" fmla="*/ 7 h 289"/>
                  <a:gd name="T56" fmla="*/ 431 w 517"/>
                  <a:gd name="T57" fmla="*/ 8 h 289"/>
                  <a:gd name="T58" fmla="*/ 448 w 517"/>
                  <a:gd name="T59" fmla="*/ 8 h 289"/>
                  <a:gd name="T60" fmla="*/ 459 w 517"/>
                  <a:gd name="T61" fmla="*/ 8 h 289"/>
                  <a:gd name="T62" fmla="*/ 467 w 517"/>
                  <a:gd name="T63" fmla="*/ 9 h 289"/>
                  <a:gd name="T64" fmla="*/ 468 w 517"/>
                  <a:gd name="T65" fmla="*/ 9 h 289"/>
                  <a:gd name="T66" fmla="*/ 517 w 517"/>
                  <a:gd name="T67" fmla="*/ 1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7" h="289">
                    <a:moveTo>
                      <a:pt x="517" y="289"/>
                    </a:moveTo>
                    <a:lnTo>
                      <a:pt x="516" y="284"/>
                    </a:lnTo>
                    <a:lnTo>
                      <a:pt x="510" y="275"/>
                    </a:lnTo>
                    <a:lnTo>
                      <a:pt x="499" y="266"/>
                    </a:lnTo>
                    <a:lnTo>
                      <a:pt x="482" y="253"/>
                    </a:lnTo>
                    <a:lnTo>
                      <a:pt x="461" y="240"/>
                    </a:lnTo>
                    <a:lnTo>
                      <a:pt x="435" y="224"/>
                    </a:lnTo>
                    <a:lnTo>
                      <a:pt x="406" y="206"/>
                    </a:lnTo>
                    <a:lnTo>
                      <a:pt x="372" y="186"/>
                    </a:lnTo>
                    <a:lnTo>
                      <a:pt x="334" y="166"/>
                    </a:lnTo>
                    <a:lnTo>
                      <a:pt x="293" y="145"/>
                    </a:lnTo>
                    <a:lnTo>
                      <a:pt x="249" y="121"/>
                    </a:lnTo>
                    <a:lnTo>
                      <a:pt x="202" y="97"/>
                    </a:lnTo>
                    <a:lnTo>
                      <a:pt x="154" y="74"/>
                    </a:lnTo>
                    <a:lnTo>
                      <a:pt x="103" y="49"/>
                    </a:lnTo>
                    <a:lnTo>
                      <a:pt x="52" y="2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0" y="27"/>
                    </a:lnTo>
                    <a:lnTo>
                      <a:pt x="99" y="50"/>
                    </a:lnTo>
                    <a:lnTo>
                      <a:pt x="147" y="76"/>
                    </a:lnTo>
                    <a:lnTo>
                      <a:pt x="194" y="97"/>
                    </a:lnTo>
                    <a:lnTo>
                      <a:pt x="238" y="121"/>
                    </a:lnTo>
                    <a:lnTo>
                      <a:pt x="279" y="143"/>
                    </a:lnTo>
                    <a:lnTo>
                      <a:pt x="317" y="163"/>
                    </a:lnTo>
                    <a:lnTo>
                      <a:pt x="352" y="183"/>
                    </a:lnTo>
                    <a:lnTo>
                      <a:pt x="383" y="201"/>
                    </a:lnTo>
                    <a:lnTo>
                      <a:pt x="409" y="217"/>
                    </a:lnTo>
                    <a:lnTo>
                      <a:pt x="431" y="230"/>
                    </a:lnTo>
                    <a:lnTo>
                      <a:pt x="448" y="242"/>
                    </a:lnTo>
                    <a:lnTo>
                      <a:pt x="459" y="253"/>
                    </a:lnTo>
                    <a:lnTo>
                      <a:pt x="467" y="260"/>
                    </a:lnTo>
                    <a:lnTo>
                      <a:pt x="468" y="266"/>
                    </a:lnTo>
                    <a:lnTo>
                      <a:pt x="517" y="289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1" name="Freeform 712"/>
              <p:cNvSpPr>
                <a:spLocks/>
              </p:cNvSpPr>
              <p:nvPr/>
            </p:nvSpPr>
            <p:spPr bwMode="auto">
              <a:xfrm>
                <a:off x="1277" y="1534"/>
                <a:ext cx="469" cy="131"/>
              </a:xfrm>
              <a:custGeom>
                <a:avLst/>
                <a:gdLst>
                  <a:gd name="T0" fmla="*/ 1 w 469"/>
                  <a:gd name="T1" fmla="*/ 0 h 263"/>
                  <a:gd name="T2" fmla="*/ 51 w 469"/>
                  <a:gd name="T3" fmla="*/ 0 h 263"/>
                  <a:gd name="T4" fmla="*/ 100 w 469"/>
                  <a:gd name="T5" fmla="*/ 1 h 263"/>
                  <a:gd name="T6" fmla="*/ 148 w 469"/>
                  <a:gd name="T7" fmla="*/ 2 h 263"/>
                  <a:gd name="T8" fmla="*/ 195 w 469"/>
                  <a:gd name="T9" fmla="*/ 2 h 263"/>
                  <a:gd name="T10" fmla="*/ 239 w 469"/>
                  <a:gd name="T11" fmla="*/ 3 h 263"/>
                  <a:gd name="T12" fmla="*/ 280 w 469"/>
                  <a:gd name="T13" fmla="*/ 4 h 263"/>
                  <a:gd name="T14" fmla="*/ 318 w 469"/>
                  <a:gd name="T15" fmla="*/ 5 h 263"/>
                  <a:gd name="T16" fmla="*/ 353 w 469"/>
                  <a:gd name="T17" fmla="*/ 5 h 263"/>
                  <a:gd name="T18" fmla="*/ 384 w 469"/>
                  <a:gd name="T19" fmla="*/ 6 h 263"/>
                  <a:gd name="T20" fmla="*/ 410 w 469"/>
                  <a:gd name="T21" fmla="*/ 6 h 263"/>
                  <a:gd name="T22" fmla="*/ 432 w 469"/>
                  <a:gd name="T23" fmla="*/ 7 h 263"/>
                  <a:gd name="T24" fmla="*/ 449 w 469"/>
                  <a:gd name="T25" fmla="*/ 7 h 263"/>
                  <a:gd name="T26" fmla="*/ 460 w 469"/>
                  <a:gd name="T27" fmla="*/ 7 h 263"/>
                  <a:gd name="T28" fmla="*/ 468 w 469"/>
                  <a:gd name="T29" fmla="*/ 8 h 263"/>
                  <a:gd name="T30" fmla="*/ 469 w 469"/>
                  <a:gd name="T31" fmla="*/ 8 h 263"/>
                  <a:gd name="T32" fmla="*/ 415 w 469"/>
                  <a:gd name="T33" fmla="*/ 7 h 263"/>
                  <a:gd name="T34" fmla="*/ 414 w 469"/>
                  <a:gd name="T35" fmla="*/ 7 h 263"/>
                  <a:gd name="T36" fmla="*/ 407 w 469"/>
                  <a:gd name="T37" fmla="*/ 7 h 263"/>
                  <a:gd name="T38" fmla="*/ 397 w 469"/>
                  <a:gd name="T39" fmla="*/ 6 h 263"/>
                  <a:gd name="T40" fmla="*/ 381 w 469"/>
                  <a:gd name="T41" fmla="*/ 6 h 263"/>
                  <a:gd name="T42" fmla="*/ 363 w 469"/>
                  <a:gd name="T43" fmla="*/ 6 h 263"/>
                  <a:gd name="T44" fmla="*/ 339 w 469"/>
                  <a:gd name="T45" fmla="*/ 5 h 263"/>
                  <a:gd name="T46" fmla="*/ 312 w 469"/>
                  <a:gd name="T47" fmla="*/ 5 h 263"/>
                  <a:gd name="T48" fmla="*/ 281 w 469"/>
                  <a:gd name="T49" fmla="*/ 4 h 263"/>
                  <a:gd name="T50" fmla="*/ 247 w 469"/>
                  <a:gd name="T51" fmla="*/ 4 h 263"/>
                  <a:gd name="T52" fmla="*/ 210 w 469"/>
                  <a:gd name="T53" fmla="*/ 3 h 263"/>
                  <a:gd name="T54" fmla="*/ 172 w 469"/>
                  <a:gd name="T55" fmla="*/ 2 h 263"/>
                  <a:gd name="T56" fmla="*/ 130 w 469"/>
                  <a:gd name="T57" fmla="*/ 2 h 263"/>
                  <a:gd name="T58" fmla="*/ 87 w 469"/>
                  <a:gd name="T59" fmla="*/ 1 h 263"/>
                  <a:gd name="T60" fmla="*/ 44 w 469"/>
                  <a:gd name="T61" fmla="*/ 0 h 263"/>
                  <a:gd name="T62" fmla="*/ 0 w 469"/>
                  <a:gd name="T63" fmla="*/ 0 h 263"/>
                  <a:gd name="T64" fmla="*/ 1 w 469"/>
                  <a:gd name="T65" fmla="*/ 0 h 2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9" h="263">
                    <a:moveTo>
                      <a:pt x="1" y="0"/>
                    </a:moveTo>
                    <a:lnTo>
                      <a:pt x="51" y="24"/>
                    </a:lnTo>
                    <a:lnTo>
                      <a:pt x="100" y="47"/>
                    </a:lnTo>
                    <a:lnTo>
                      <a:pt x="148" y="73"/>
                    </a:lnTo>
                    <a:lnTo>
                      <a:pt x="195" y="94"/>
                    </a:lnTo>
                    <a:lnTo>
                      <a:pt x="239" y="118"/>
                    </a:lnTo>
                    <a:lnTo>
                      <a:pt x="280" y="140"/>
                    </a:lnTo>
                    <a:lnTo>
                      <a:pt x="318" y="160"/>
                    </a:lnTo>
                    <a:lnTo>
                      <a:pt x="353" y="180"/>
                    </a:lnTo>
                    <a:lnTo>
                      <a:pt x="384" y="198"/>
                    </a:lnTo>
                    <a:lnTo>
                      <a:pt x="410" y="214"/>
                    </a:lnTo>
                    <a:lnTo>
                      <a:pt x="432" y="227"/>
                    </a:lnTo>
                    <a:lnTo>
                      <a:pt x="449" y="239"/>
                    </a:lnTo>
                    <a:lnTo>
                      <a:pt x="460" y="250"/>
                    </a:lnTo>
                    <a:lnTo>
                      <a:pt x="468" y="257"/>
                    </a:lnTo>
                    <a:lnTo>
                      <a:pt x="469" y="263"/>
                    </a:lnTo>
                    <a:lnTo>
                      <a:pt x="415" y="237"/>
                    </a:lnTo>
                    <a:lnTo>
                      <a:pt x="414" y="232"/>
                    </a:lnTo>
                    <a:lnTo>
                      <a:pt x="407" y="225"/>
                    </a:lnTo>
                    <a:lnTo>
                      <a:pt x="397" y="218"/>
                    </a:lnTo>
                    <a:lnTo>
                      <a:pt x="381" y="207"/>
                    </a:lnTo>
                    <a:lnTo>
                      <a:pt x="363" y="194"/>
                    </a:lnTo>
                    <a:lnTo>
                      <a:pt x="339" y="180"/>
                    </a:lnTo>
                    <a:lnTo>
                      <a:pt x="312" y="163"/>
                    </a:lnTo>
                    <a:lnTo>
                      <a:pt x="281" y="147"/>
                    </a:lnTo>
                    <a:lnTo>
                      <a:pt x="247" y="129"/>
                    </a:lnTo>
                    <a:lnTo>
                      <a:pt x="210" y="109"/>
                    </a:lnTo>
                    <a:lnTo>
                      <a:pt x="172" y="89"/>
                    </a:lnTo>
                    <a:lnTo>
                      <a:pt x="130" y="67"/>
                    </a:lnTo>
                    <a:lnTo>
                      <a:pt x="87" y="47"/>
                    </a:lnTo>
                    <a:lnTo>
                      <a:pt x="44" y="2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2" name="Freeform 713"/>
              <p:cNvSpPr>
                <a:spLocks/>
              </p:cNvSpPr>
              <p:nvPr/>
            </p:nvSpPr>
            <p:spPr bwMode="auto">
              <a:xfrm>
                <a:off x="1275" y="1536"/>
                <a:ext cx="417" cy="116"/>
              </a:xfrm>
              <a:custGeom>
                <a:avLst/>
                <a:gdLst>
                  <a:gd name="T0" fmla="*/ 417 w 417"/>
                  <a:gd name="T1" fmla="*/ 8 h 231"/>
                  <a:gd name="T2" fmla="*/ 416 w 417"/>
                  <a:gd name="T3" fmla="*/ 8 h 231"/>
                  <a:gd name="T4" fmla="*/ 409 w 417"/>
                  <a:gd name="T5" fmla="*/ 7 h 231"/>
                  <a:gd name="T6" fmla="*/ 399 w 417"/>
                  <a:gd name="T7" fmla="*/ 7 h 231"/>
                  <a:gd name="T8" fmla="*/ 383 w 417"/>
                  <a:gd name="T9" fmla="*/ 7 h 231"/>
                  <a:gd name="T10" fmla="*/ 365 w 417"/>
                  <a:gd name="T11" fmla="*/ 6 h 231"/>
                  <a:gd name="T12" fmla="*/ 341 w 417"/>
                  <a:gd name="T13" fmla="*/ 6 h 231"/>
                  <a:gd name="T14" fmla="*/ 314 w 417"/>
                  <a:gd name="T15" fmla="*/ 5 h 231"/>
                  <a:gd name="T16" fmla="*/ 283 w 417"/>
                  <a:gd name="T17" fmla="*/ 5 h 231"/>
                  <a:gd name="T18" fmla="*/ 249 w 417"/>
                  <a:gd name="T19" fmla="*/ 4 h 231"/>
                  <a:gd name="T20" fmla="*/ 212 w 417"/>
                  <a:gd name="T21" fmla="*/ 4 h 231"/>
                  <a:gd name="T22" fmla="*/ 174 w 417"/>
                  <a:gd name="T23" fmla="*/ 3 h 231"/>
                  <a:gd name="T24" fmla="*/ 132 w 417"/>
                  <a:gd name="T25" fmla="*/ 2 h 231"/>
                  <a:gd name="T26" fmla="*/ 89 w 417"/>
                  <a:gd name="T27" fmla="*/ 2 h 231"/>
                  <a:gd name="T28" fmla="*/ 46 w 417"/>
                  <a:gd name="T29" fmla="*/ 1 h 231"/>
                  <a:gd name="T30" fmla="*/ 2 w 417"/>
                  <a:gd name="T31" fmla="*/ 0 h 231"/>
                  <a:gd name="T32" fmla="*/ 0 w 417"/>
                  <a:gd name="T33" fmla="*/ 1 h 231"/>
                  <a:gd name="T34" fmla="*/ 41 w 417"/>
                  <a:gd name="T35" fmla="*/ 1 h 231"/>
                  <a:gd name="T36" fmla="*/ 82 w 417"/>
                  <a:gd name="T37" fmla="*/ 2 h 231"/>
                  <a:gd name="T38" fmla="*/ 120 w 417"/>
                  <a:gd name="T39" fmla="*/ 2 h 231"/>
                  <a:gd name="T40" fmla="*/ 159 w 417"/>
                  <a:gd name="T41" fmla="*/ 3 h 231"/>
                  <a:gd name="T42" fmla="*/ 194 w 417"/>
                  <a:gd name="T43" fmla="*/ 4 h 231"/>
                  <a:gd name="T44" fmla="*/ 228 w 417"/>
                  <a:gd name="T45" fmla="*/ 4 h 231"/>
                  <a:gd name="T46" fmla="*/ 258 w 417"/>
                  <a:gd name="T47" fmla="*/ 5 h 231"/>
                  <a:gd name="T48" fmla="*/ 284 w 417"/>
                  <a:gd name="T49" fmla="*/ 5 h 231"/>
                  <a:gd name="T50" fmla="*/ 307 w 417"/>
                  <a:gd name="T51" fmla="*/ 6 h 231"/>
                  <a:gd name="T52" fmla="*/ 327 w 417"/>
                  <a:gd name="T53" fmla="*/ 6 h 231"/>
                  <a:gd name="T54" fmla="*/ 341 w 417"/>
                  <a:gd name="T55" fmla="*/ 6 h 231"/>
                  <a:gd name="T56" fmla="*/ 351 w 417"/>
                  <a:gd name="T57" fmla="*/ 7 h 231"/>
                  <a:gd name="T58" fmla="*/ 358 w 417"/>
                  <a:gd name="T59" fmla="*/ 7 h 231"/>
                  <a:gd name="T60" fmla="*/ 359 w 417"/>
                  <a:gd name="T61" fmla="*/ 7 h 231"/>
                  <a:gd name="T62" fmla="*/ 417 w 417"/>
                  <a:gd name="T63" fmla="*/ 8 h 2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1">
                    <a:moveTo>
                      <a:pt x="417" y="231"/>
                    </a:moveTo>
                    <a:lnTo>
                      <a:pt x="416" y="226"/>
                    </a:lnTo>
                    <a:lnTo>
                      <a:pt x="409" y="219"/>
                    </a:lnTo>
                    <a:lnTo>
                      <a:pt x="399" y="212"/>
                    </a:lnTo>
                    <a:lnTo>
                      <a:pt x="383" y="201"/>
                    </a:lnTo>
                    <a:lnTo>
                      <a:pt x="365" y="188"/>
                    </a:lnTo>
                    <a:lnTo>
                      <a:pt x="341" y="174"/>
                    </a:lnTo>
                    <a:lnTo>
                      <a:pt x="314" y="157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3"/>
                    </a:lnTo>
                    <a:lnTo>
                      <a:pt x="132" y="61"/>
                    </a:lnTo>
                    <a:lnTo>
                      <a:pt x="89" y="41"/>
                    </a:lnTo>
                    <a:lnTo>
                      <a:pt x="46" y="2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1" y="23"/>
                    </a:lnTo>
                    <a:lnTo>
                      <a:pt x="82" y="43"/>
                    </a:lnTo>
                    <a:lnTo>
                      <a:pt x="120" y="61"/>
                    </a:lnTo>
                    <a:lnTo>
                      <a:pt x="159" y="81"/>
                    </a:lnTo>
                    <a:lnTo>
                      <a:pt x="194" y="99"/>
                    </a:lnTo>
                    <a:lnTo>
                      <a:pt x="228" y="117"/>
                    </a:lnTo>
                    <a:lnTo>
                      <a:pt x="258" y="134"/>
                    </a:lnTo>
                    <a:lnTo>
                      <a:pt x="284" y="148"/>
                    </a:lnTo>
                    <a:lnTo>
                      <a:pt x="307" y="163"/>
                    </a:lnTo>
                    <a:lnTo>
                      <a:pt x="327" y="175"/>
                    </a:lnTo>
                    <a:lnTo>
                      <a:pt x="341" y="184"/>
                    </a:lnTo>
                    <a:lnTo>
                      <a:pt x="351" y="193"/>
                    </a:lnTo>
                    <a:lnTo>
                      <a:pt x="358" y="199"/>
                    </a:lnTo>
                    <a:lnTo>
                      <a:pt x="359" y="204"/>
                    </a:lnTo>
                    <a:lnTo>
                      <a:pt x="417" y="231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3" name="Freeform 714"/>
              <p:cNvSpPr>
                <a:spLocks/>
              </p:cNvSpPr>
              <p:nvPr/>
            </p:nvSpPr>
            <p:spPr bwMode="auto">
              <a:xfrm>
                <a:off x="1274" y="1538"/>
                <a:ext cx="360" cy="101"/>
              </a:xfrm>
              <a:custGeom>
                <a:avLst/>
                <a:gdLst>
                  <a:gd name="T0" fmla="*/ 1 w 360"/>
                  <a:gd name="T1" fmla="*/ 0 h 201"/>
                  <a:gd name="T2" fmla="*/ 42 w 360"/>
                  <a:gd name="T3" fmla="*/ 1 h 201"/>
                  <a:gd name="T4" fmla="*/ 83 w 360"/>
                  <a:gd name="T5" fmla="*/ 2 h 201"/>
                  <a:gd name="T6" fmla="*/ 121 w 360"/>
                  <a:gd name="T7" fmla="*/ 2 h 201"/>
                  <a:gd name="T8" fmla="*/ 160 w 360"/>
                  <a:gd name="T9" fmla="*/ 3 h 201"/>
                  <a:gd name="T10" fmla="*/ 195 w 360"/>
                  <a:gd name="T11" fmla="*/ 3 h 201"/>
                  <a:gd name="T12" fmla="*/ 229 w 360"/>
                  <a:gd name="T13" fmla="*/ 4 h 201"/>
                  <a:gd name="T14" fmla="*/ 259 w 360"/>
                  <a:gd name="T15" fmla="*/ 5 h 201"/>
                  <a:gd name="T16" fmla="*/ 285 w 360"/>
                  <a:gd name="T17" fmla="*/ 5 h 201"/>
                  <a:gd name="T18" fmla="*/ 308 w 360"/>
                  <a:gd name="T19" fmla="*/ 5 h 201"/>
                  <a:gd name="T20" fmla="*/ 328 w 360"/>
                  <a:gd name="T21" fmla="*/ 6 h 201"/>
                  <a:gd name="T22" fmla="*/ 342 w 360"/>
                  <a:gd name="T23" fmla="*/ 6 h 201"/>
                  <a:gd name="T24" fmla="*/ 352 w 360"/>
                  <a:gd name="T25" fmla="*/ 6 h 201"/>
                  <a:gd name="T26" fmla="*/ 359 w 360"/>
                  <a:gd name="T27" fmla="*/ 7 h 201"/>
                  <a:gd name="T28" fmla="*/ 360 w 360"/>
                  <a:gd name="T29" fmla="*/ 7 h 201"/>
                  <a:gd name="T30" fmla="*/ 298 w 360"/>
                  <a:gd name="T31" fmla="*/ 6 h 201"/>
                  <a:gd name="T32" fmla="*/ 295 w 360"/>
                  <a:gd name="T33" fmla="*/ 6 h 201"/>
                  <a:gd name="T34" fmla="*/ 290 w 360"/>
                  <a:gd name="T35" fmla="*/ 6 h 201"/>
                  <a:gd name="T36" fmla="*/ 277 w 360"/>
                  <a:gd name="T37" fmla="*/ 5 h 201"/>
                  <a:gd name="T38" fmla="*/ 260 w 360"/>
                  <a:gd name="T39" fmla="*/ 5 h 201"/>
                  <a:gd name="T40" fmla="*/ 239 w 360"/>
                  <a:gd name="T41" fmla="*/ 5 h 201"/>
                  <a:gd name="T42" fmla="*/ 213 w 360"/>
                  <a:gd name="T43" fmla="*/ 4 h 201"/>
                  <a:gd name="T44" fmla="*/ 184 w 360"/>
                  <a:gd name="T45" fmla="*/ 4 h 201"/>
                  <a:gd name="T46" fmla="*/ 151 w 360"/>
                  <a:gd name="T47" fmla="*/ 3 h 201"/>
                  <a:gd name="T48" fmla="*/ 116 w 360"/>
                  <a:gd name="T49" fmla="*/ 2 h 201"/>
                  <a:gd name="T50" fmla="*/ 79 w 360"/>
                  <a:gd name="T51" fmla="*/ 2 h 201"/>
                  <a:gd name="T52" fmla="*/ 39 w 360"/>
                  <a:gd name="T53" fmla="*/ 1 h 201"/>
                  <a:gd name="T54" fmla="*/ 0 w 360"/>
                  <a:gd name="T55" fmla="*/ 1 h 201"/>
                  <a:gd name="T56" fmla="*/ 1 w 360"/>
                  <a:gd name="T57" fmla="*/ 0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0" h="201">
                    <a:moveTo>
                      <a:pt x="1" y="0"/>
                    </a:moveTo>
                    <a:lnTo>
                      <a:pt x="42" y="20"/>
                    </a:lnTo>
                    <a:lnTo>
                      <a:pt x="83" y="40"/>
                    </a:lnTo>
                    <a:lnTo>
                      <a:pt x="121" y="58"/>
                    </a:lnTo>
                    <a:lnTo>
                      <a:pt x="160" y="78"/>
                    </a:lnTo>
                    <a:lnTo>
                      <a:pt x="195" y="96"/>
                    </a:lnTo>
                    <a:lnTo>
                      <a:pt x="229" y="114"/>
                    </a:lnTo>
                    <a:lnTo>
                      <a:pt x="259" y="131"/>
                    </a:lnTo>
                    <a:lnTo>
                      <a:pt x="285" y="145"/>
                    </a:lnTo>
                    <a:lnTo>
                      <a:pt x="308" y="160"/>
                    </a:lnTo>
                    <a:lnTo>
                      <a:pt x="328" y="172"/>
                    </a:lnTo>
                    <a:lnTo>
                      <a:pt x="342" y="181"/>
                    </a:lnTo>
                    <a:lnTo>
                      <a:pt x="352" y="190"/>
                    </a:lnTo>
                    <a:lnTo>
                      <a:pt x="359" y="196"/>
                    </a:lnTo>
                    <a:lnTo>
                      <a:pt x="360" y="201"/>
                    </a:lnTo>
                    <a:lnTo>
                      <a:pt x="298" y="172"/>
                    </a:lnTo>
                    <a:lnTo>
                      <a:pt x="295" y="167"/>
                    </a:lnTo>
                    <a:lnTo>
                      <a:pt x="290" y="162"/>
                    </a:lnTo>
                    <a:lnTo>
                      <a:pt x="277" y="152"/>
                    </a:lnTo>
                    <a:lnTo>
                      <a:pt x="260" y="142"/>
                    </a:lnTo>
                    <a:lnTo>
                      <a:pt x="239" y="129"/>
                    </a:lnTo>
                    <a:lnTo>
                      <a:pt x="213" y="113"/>
                    </a:lnTo>
                    <a:lnTo>
                      <a:pt x="184" y="98"/>
                    </a:lnTo>
                    <a:lnTo>
                      <a:pt x="151" y="80"/>
                    </a:lnTo>
                    <a:lnTo>
                      <a:pt x="116" y="62"/>
                    </a:lnTo>
                    <a:lnTo>
                      <a:pt x="79" y="44"/>
                    </a:lnTo>
                    <a:lnTo>
                      <a:pt x="39" y="2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4" name="Freeform 715"/>
              <p:cNvSpPr>
                <a:spLocks/>
              </p:cNvSpPr>
              <p:nvPr/>
            </p:nvSpPr>
            <p:spPr bwMode="auto">
              <a:xfrm>
                <a:off x="1272" y="1541"/>
                <a:ext cx="300" cy="83"/>
              </a:xfrm>
              <a:custGeom>
                <a:avLst/>
                <a:gdLst>
                  <a:gd name="T0" fmla="*/ 300 w 300"/>
                  <a:gd name="T1" fmla="*/ 6 h 166"/>
                  <a:gd name="T2" fmla="*/ 297 w 300"/>
                  <a:gd name="T3" fmla="*/ 6 h 166"/>
                  <a:gd name="T4" fmla="*/ 292 w 300"/>
                  <a:gd name="T5" fmla="*/ 5 h 166"/>
                  <a:gd name="T6" fmla="*/ 279 w 300"/>
                  <a:gd name="T7" fmla="*/ 5 h 166"/>
                  <a:gd name="T8" fmla="*/ 262 w 300"/>
                  <a:gd name="T9" fmla="*/ 5 h 166"/>
                  <a:gd name="T10" fmla="*/ 241 w 300"/>
                  <a:gd name="T11" fmla="*/ 4 h 166"/>
                  <a:gd name="T12" fmla="*/ 215 w 300"/>
                  <a:gd name="T13" fmla="*/ 4 h 166"/>
                  <a:gd name="T14" fmla="*/ 186 w 300"/>
                  <a:gd name="T15" fmla="*/ 3 h 166"/>
                  <a:gd name="T16" fmla="*/ 153 w 300"/>
                  <a:gd name="T17" fmla="*/ 3 h 166"/>
                  <a:gd name="T18" fmla="*/ 118 w 300"/>
                  <a:gd name="T19" fmla="*/ 2 h 166"/>
                  <a:gd name="T20" fmla="*/ 81 w 300"/>
                  <a:gd name="T21" fmla="*/ 2 h 166"/>
                  <a:gd name="T22" fmla="*/ 41 w 300"/>
                  <a:gd name="T23" fmla="*/ 1 h 166"/>
                  <a:gd name="T24" fmla="*/ 2 w 300"/>
                  <a:gd name="T25" fmla="*/ 0 h 166"/>
                  <a:gd name="T26" fmla="*/ 0 w 300"/>
                  <a:gd name="T27" fmla="*/ 1 h 166"/>
                  <a:gd name="T28" fmla="*/ 34 w 300"/>
                  <a:gd name="T29" fmla="*/ 1 h 166"/>
                  <a:gd name="T30" fmla="*/ 67 w 300"/>
                  <a:gd name="T31" fmla="*/ 2 h 166"/>
                  <a:gd name="T32" fmla="*/ 98 w 300"/>
                  <a:gd name="T33" fmla="*/ 2 h 166"/>
                  <a:gd name="T34" fmla="*/ 128 w 300"/>
                  <a:gd name="T35" fmla="*/ 3 h 166"/>
                  <a:gd name="T36" fmla="*/ 155 w 300"/>
                  <a:gd name="T37" fmla="*/ 3 h 166"/>
                  <a:gd name="T38" fmla="*/ 179 w 300"/>
                  <a:gd name="T39" fmla="*/ 3 h 166"/>
                  <a:gd name="T40" fmla="*/ 198 w 300"/>
                  <a:gd name="T41" fmla="*/ 4 h 166"/>
                  <a:gd name="T42" fmla="*/ 214 w 300"/>
                  <a:gd name="T43" fmla="*/ 4 h 166"/>
                  <a:gd name="T44" fmla="*/ 225 w 300"/>
                  <a:gd name="T45" fmla="*/ 4 h 166"/>
                  <a:gd name="T46" fmla="*/ 231 w 300"/>
                  <a:gd name="T47" fmla="*/ 5 h 166"/>
                  <a:gd name="T48" fmla="*/ 232 w 300"/>
                  <a:gd name="T49" fmla="*/ 5 h 166"/>
                  <a:gd name="T50" fmla="*/ 300 w 300"/>
                  <a:gd name="T51" fmla="*/ 6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0" h="166">
                    <a:moveTo>
                      <a:pt x="300" y="166"/>
                    </a:moveTo>
                    <a:lnTo>
                      <a:pt x="297" y="161"/>
                    </a:lnTo>
                    <a:lnTo>
                      <a:pt x="292" y="156"/>
                    </a:lnTo>
                    <a:lnTo>
                      <a:pt x="279" y="146"/>
                    </a:lnTo>
                    <a:lnTo>
                      <a:pt x="262" y="136"/>
                    </a:lnTo>
                    <a:lnTo>
                      <a:pt x="241" y="123"/>
                    </a:lnTo>
                    <a:lnTo>
                      <a:pt x="215" y="107"/>
                    </a:lnTo>
                    <a:lnTo>
                      <a:pt x="186" y="92"/>
                    </a:lnTo>
                    <a:lnTo>
                      <a:pt x="153" y="74"/>
                    </a:lnTo>
                    <a:lnTo>
                      <a:pt x="118" y="56"/>
                    </a:lnTo>
                    <a:lnTo>
                      <a:pt x="81" y="38"/>
                    </a:lnTo>
                    <a:lnTo>
                      <a:pt x="41" y="18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34" y="22"/>
                    </a:lnTo>
                    <a:lnTo>
                      <a:pt x="67" y="38"/>
                    </a:lnTo>
                    <a:lnTo>
                      <a:pt x="98" y="52"/>
                    </a:lnTo>
                    <a:lnTo>
                      <a:pt x="128" y="69"/>
                    </a:lnTo>
                    <a:lnTo>
                      <a:pt x="155" y="83"/>
                    </a:lnTo>
                    <a:lnTo>
                      <a:pt x="179" y="96"/>
                    </a:lnTo>
                    <a:lnTo>
                      <a:pt x="198" y="107"/>
                    </a:lnTo>
                    <a:lnTo>
                      <a:pt x="214" y="117"/>
                    </a:lnTo>
                    <a:lnTo>
                      <a:pt x="225" y="125"/>
                    </a:lnTo>
                    <a:lnTo>
                      <a:pt x="231" y="130"/>
                    </a:lnTo>
                    <a:lnTo>
                      <a:pt x="232" y="136"/>
                    </a:lnTo>
                    <a:lnTo>
                      <a:pt x="300" y="166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5" name="Freeform 716"/>
              <p:cNvSpPr>
                <a:spLocks/>
              </p:cNvSpPr>
              <p:nvPr/>
            </p:nvSpPr>
            <p:spPr bwMode="auto">
              <a:xfrm>
                <a:off x="1271" y="1544"/>
                <a:ext cx="233" cy="65"/>
              </a:xfrm>
              <a:custGeom>
                <a:avLst/>
                <a:gdLst>
                  <a:gd name="T0" fmla="*/ 1 w 233"/>
                  <a:gd name="T1" fmla="*/ 0 h 131"/>
                  <a:gd name="T2" fmla="*/ 35 w 233"/>
                  <a:gd name="T3" fmla="*/ 0 h 131"/>
                  <a:gd name="T4" fmla="*/ 68 w 233"/>
                  <a:gd name="T5" fmla="*/ 1 h 131"/>
                  <a:gd name="T6" fmla="*/ 99 w 233"/>
                  <a:gd name="T7" fmla="*/ 1 h 131"/>
                  <a:gd name="T8" fmla="*/ 129 w 233"/>
                  <a:gd name="T9" fmla="*/ 2 h 131"/>
                  <a:gd name="T10" fmla="*/ 156 w 233"/>
                  <a:gd name="T11" fmla="*/ 2 h 131"/>
                  <a:gd name="T12" fmla="*/ 180 w 233"/>
                  <a:gd name="T13" fmla="*/ 2 h 131"/>
                  <a:gd name="T14" fmla="*/ 199 w 233"/>
                  <a:gd name="T15" fmla="*/ 3 h 131"/>
                  <a:gd name="T16" fmla="*/ 215 w 233"/>
                  <a:gd name="T17" fmla="*/ 3 h 131"/>
                  <a:gd name="T18" fmla="*/ 226 w 233"/>
                  <a:gd name="T19" fmla="*/ 3 h 131"/>
                  <a:gd name="T20" fmla="*/ 232 w 233"/>
                  <a:gd name="T21" fmla="*/ 3 h 131"/>
                  <a:gd name="T22" fmla="*/ 233 w 233"/>
                  <a:gd name="T23" fmla="*/ 4 h 131"/>
                  <a:gd name="T24" fmla="*/ 161 w 233"/>
                  <a:gd name="T25" fmla="*/ 3 h 131"/>
                  <a:gd name="T26" fmla="*/ 160 w 233"/>
                  <a:gd name="T27" fmla="*/ 2 h 131"/>
                  <a:gd name="T28" fmla="*/ 153 w 233"/>
                  <a:gd name="T29" fmla="*/ 2 h 131"/>
                  <a:gd name="T30" fmla="*/ 141 w 233"/>
                  <a:gd name="T31" fmla="*/ 2 h 131"/>
                  <a:gd name="T32" fmla="*/ 124 w 233"/>
                  <a:gd name="T33" fmla="*/ 2 h 131"/>
                  <a:gd name="T34" fmla="*/ 105 w 233"/>
                  <a:gd name="T35" fmla="*/ 1 h 131"/>
                  <a:gd name="T36" fmla="*/ 82 w 233"/>
                  <a:gd name="T37" fmla="*/ 1 h 131"/>
                  <a:gd name="T38" fmla="*/ 57 w 233"/>
                  <a:gd name="T39" fmla="*/ 1 h 131"/>
                  <a:gd name="T40" fmla="*/ 28 w 233"/>
                  <a:gd name="T41" fmla="*/ 0 h 131"/>
                  <a:gd name="T42" fmla="*/ 0 w 233"/>
                  <a:gd name="T43" fmla="*/ 0 h 131"/>
                  <a:gd name="T44" fmla="*/ 1 w 233"/>
                  <a:gd name="T45" fmla="*/ 0 h 1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1">
                    <a:moveTo>
                      <a:pt x="1" y="0"/>
                    </a:moveTo>
                    <a:lnTo>
                      <a:pt x="35" y="17"/>
                    </a:lnTo>
                    <a:lnTo>
                      <a:pt x="68" y="33"/>
                    </a:lnTo>
                    <a:lnTo>
                      <a:pt x="99" y="47"/>
                    </a:lnTo>
                    <a:lnTo>
                      <a:pt x="129" y="64"/>
                    </a:lnTo>
                    <a:lnTo>
                      <a:pt x="156" y="78"/>
                    </a:lnTo>
                    <a:lnTo>
                      <a:pt x="180" y="91"/>
                    </a:lnTo>
                    <a:lnTo>
                      <a:pt x="199" y="102"/>
                    </a:lnTo>
                    <a:lnTo>
                      <a:pt x="215" y="112"/>
                    </a:lnTo>
                    <a:lnTo>
                      <a:pt x="226" y="120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161" y="96"/>
                    </a:lnTo>
                    <a:lnTo>
                      <a:pt x="160" y="93"/>
                    </a:lnTo>
                    <a:lnTo>
                      <a:pt x="153" y="87"/>
                    </a:lnTo>
                    <a:lnTo>
                      <a:pt x="141" y="80"/>
                    </a:lnTo>
                    <a:lnTo>
                      <a:pt x="124" y="69"/>
                    </a:lnTo>
                    <a:lnTo>
                      <a:pt x="105" y="58"/>
                    </a:lnTo>
                    <a:lnTo>
                      <a:pt x="82" y="46"/>
                    </a:lnTo>
                    <a:lnTo>
                      <a:pt x="57" y="33"/>
                    </a:lnTo>
                    <a:lnTo>
                      <a:pt x="28" y="20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6" name="Freeform 717"/>
              <p:cNvSpPr>
                <a:spLocks/>
              </p:cNvSpPr>
              <p:nvPr/>
            </p:nvSpPr>
            <p:spPr bwMode="auto">
              <a:xfrm>
                <a:off x="1268" y="1546"/>
                <a:ext cx="164" cy="46"/>
              </a:xfrm>
              <a:custGeom>
                <a:avLst/>
                <a:gdLst>
                  <a:gd name="T0" fmla="*/ 164 w 164"/>
                  <a:gd name="T1" fmla="*/ 3 h 90"/>
                  <a:gd name="T2" fmla="*/ 163 w 164"/>
                  <a:gd name="T3" fmla="*/ 3 h 90"/>
                  <a:gd name="T4" fmla="*/ 156 w 164"/>
                  <a:gd name="T5" fmla="*/ 3 h 90"/>
                  <a:gd name="T6" fmla="*/ 144 w 164"/>
                  <a:gd name="T7" fmla="*/ 3 h 90"/>
                  <a:gd name="T8" fmla="*/ 127 w 164"/>
                  <a:gd name="T9" fmla="*/ 2 h 90"/>
                  <a:gd name="T10" fmla="*/ 108 w 164"/>
                  <a:gd name="T11" fmla="*/ 2 h 90"/>
                  <a:gd name="T12" fmla="*/ 85 w 164"/>
                  <a:gd name="T13" fmla="*/ 2 h 90"/>
                  <a:gd name="T14" fmla="*/ 60 w 164"/>
                  <a:gd name="T15" fmla="*/ 1 h 90"/>
                  <a:gd name="T16" fmla="*/ 31 w 164"/>
                  <a:gd name="T17" fmla="*/ 1 h 90"/>
                  <a:gd name="T18" fmla="*/ 3 w 164"/>
                  <a:gd name="T19" fmla="*/ 0 h 90"/>
                  <a:gd name="T20" fmla="*/ 0 w 164"/>
                  <a:gd name="T21" fmla="*/ 1 h 90"/>
                  <a:gd name="T22" fmla="*/ 20 w 164"/>
                  <a:gd name="T23" fmla="*/ 1 h 90"/>
                  <a:gd name="T24" fmla="*/ 38 w 164"/>
                  <a:gd name="T25" fmla="*/ 1 h 90"/>
                  <a:gd name="T26" fmla="*/ 54 w 164"/>
                  <a:gd name="T27" fmla="*/ 1 h 90"/>
                  <a:gd name="T28" fmla="*/ 68 w 164"/>
                  <a:gd name="T29" fmla="*/ 2 h 90"/>
                  <a:gd name="T30" fmla="*/ 78 w 164"/>
                  <a:gd name="T31" fmla="*/ 2 h 90"/>
                  <a:gd name="T32" fmla="*/ 84 w 164"/>
                  <a:gd name="T33" fmla="*/ 2 h 90"/>
                  <a:gd name="T34" fmla="*/ 86 w 164"/>
                  <a:gd name="T35" fmla="*/ 2 h 90"/>
                  <a:gd name="T36" fmla="*/ 164 w 164"/>
                  <a:gd name="T37" fmla="*/ 3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4" h="90">
                    <a:moveTo>
                      <a:pt x="164" y="90"/>
                    </a:moveTo>
                    <a:lnTo>
                      <a:pt x="163" y="87"/>
                    </a:lnTo>
                    <a:lnTo>
                      <a:pt x="156" y="81"/>
                    </a:lnTo>
                    <a:lnTo>
                      <a:pt x="144" y="74"/>
                    </a:lnTo>
                    <a:lnTo>
                      <a:pt x="127" y="63"/>
                    </a:lnTo>
                    <a:lnTo>
                      <a:pt x="108" y="52"/>
                    </a:lnTo>
                    <a:lnTo>
                      <a:pt x="85" y="40"/>
                    </a:lnTo>
                    <a:lnTo>
                      <a:pt x="60" y="27"/>
                    </a:lnTo>
                    <a:lnTo>
                      <a:pt x="31" y="1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20" y="16"/>
                    </a:lnTo>
                    <a:lnTo>
                      <a:pt x="38" y="25"/>
                    </a:lnTo>
                    <a:lnTo>
                      <a:pt x="54" y="32"/>
                    </a:lnTo>
                    <a:lnTo>
                      <a:pt x="68" y="40"/>
                    </a:lnTo>
                    <a:lnTo>
                      <a:pt x="78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164" y="90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7" name="Freeform 718"/>
              <p:cNvSpPr>
                <a:spLocks/>
              </p:cNvSpPr>
              <p:nvPr/>
            </p:nvSpPr>
            <p:spPr bwMode="auto">
              <a:xfrm>
                <a:off x="1267" y="1550"/>
                <a:ext cx="87" cy="23"/>
              </a:xfrm>
              <a:custGeom>
                <a:avLst/>
                <a:gdLst>
                  <a:gd name="T0" fmla="*/ 1 w 87"/>
                  <a:gd name="T1" fmla="*/ 0 h 47"/>
                  <a:gd name="T2" fmla="*/ 21 w 87"/>
                  <a:gd name="T3" fmla="*/ 0 h 47"/>
                  <a:gd name="T4" fmla="*/ 39 w 87"/>
                  <a:gd name="T5" fmla="*/ 0 h 47"/>
                  <a:gd name="T6" fmla="*/ 55 w 87"/>
                  <a:gd name="T7" fmla="*/ 0 h 47"/>
                  <a:gd name="T8" fmla="*/ 69 w 87"/>
                  <a:gd name="T9" fmla="*/ 1 h 47"/>
                  <a:gd name="T10" fmla="*/ 79 w 87"/>
                  <a:gd name="T11" fmla="*/ 1 h 47"/>
                  <a:gd name="T12" fmla="*/ 85 w 87"/>
                  <a:gd name="T13" fmla="*/ 1 h 47"/>
                  <a:gd name="T14" fmla="*/ 87 w 87"/>
                  <a:gd name="T15" fmla="*/ 1 h 47"/>
                  <a:gd name="T16" fmla="*/ 1 w 87"/>
                  <a:gd name="T17" fmla="*/ 0 h 47"/>
                  <a:gd name="T18" fmla="*/ 0 w 87"/>
                  <a:gd name="T19" fmla="*/ 0 h 47"/>
                  <a:gd name="T20" fmla="*/ 1 w 8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7" h="47">
                    <a:moveTo>
                      <a:pt x="1" y="0"/>
                    </a:moveTo>
                    <a:lnTo>
                      <a:pt x="21" y="9"/>
                    </a:lnTo>
                    <a:lnTo>
                      <a:pt x="39" y="18"/>
                    </a:lnTo>
                    <a:lnTo>
                      <a:pt x="55" y="25"/>
                    </a:lnTo>
                    <a:lnTo>
                      <a:pt x="69" y="33"/>
                    </a:lnTo>
                    <a:lnTo>
                      <a:pt x="79" y="40"/>
                    </a:lnTo>
                    <a:lnTo>
                      <a:pt x="85" y="43"/>
                    </a:lnTo>
                    <a:lnTo>
                      <a:pt x="87" y="4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8" name="Freeform 719"/>
              <p:cNvSpPr>
                <a:spLocks/>
              </p:cNvSpPr>
              <p:nvPr/>
            </p:nvSpPr>
            <p:spPr bwMode="auto">
              <a:xfrm>
                <a:off x="1267" y="1553"/>
                <a:ext cx="1" cy="1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69" name="Freeform 720"/>
              <p:cNvSpPr>
                <a:spLocks/>
              </p:cNvSpPr>
              <p:nvPr/>
            </p:nvSpPr>
            <p:spPr bwMode="auto">
              <a:xfrm>
                <a:off x="1267" y="1514"/>
                <a:ext cx="1019" cy="271"/>
              </a:xfrm>
              <a:custGeom>
                <a:avLst/>
                <a:gdLst>
                  <a:gd name="T0" fmla="*/ 996 w 1019"/>
                  <a:gd name="T1" fmla="*/ 16 h 543"/>
                  <a:gd name="T2" fmla="*/ 0 w 1019"/>
                  <a:gd name="T3" fmla="*/ 2 h 543"/>
                  <a:gd name="T4" fmla="*/ 22 w 1019"/>
                  <a:gd name="T5" fmla="*/ 0 h 543"/>
                  <a:gd name="T6" fmla="*/ 1019 w 1019"/>
                  <a:gd name="T7" fmla="*/ 14 h 543"/>
                  <a:gd name="T8" fmla="*/ 996 w 1019"/>
                  <a:gd name="T9" fmla="*/ 16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6" y="543"/>
                    </a:moveTo>
                    <a:lnTo>
                      <a:pt x="0" y="77"/>
                    </a:lnTo>
                    <a:lnTo>
                      <a:pt x="22" y="0"/>
                    </a:lnTo>
                    <a:lnTo>
                      <a:pt x="1019" y="463"/>
                    </a:lnTo>
                    <a:lnTo>
                      <a:pt x="996" y="54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0" name="Freeform 721"/>
              <p:cNvSpPr>
                <a:spLocks/>
              </p:cNvSpPr>
              <p:nvPr/>
            </p:nvSpPr>
            <p:spPr bwMode="auto">
              <a:xfrm>
                <a:off x="1405" y="1279"/>
                <a:ext cx="1014" cy="235"/>
              </a:xfrm>
              <a:custGeom>
                <a:avLst/>
                <a:gdLst>
                  <a:gd name="T0" fmla="*/ 0 w 1014"/>
                  <a:gd name="T1" fmla="*/ 1 h 469"/>
                  <a:gd name="T2" fmla="*/ 7 w 1014"/>
                  <a:gd name="T3" fmla="*/ 0 h 469"/>
                  <a:gd name="T4" fmla="*/ 1014 w 1014"/>
                  <a:gd name="T5" fmla="*/ 15 h 469"/>
                  <a:gd name="T6" fmla="*/ 1012 w 1014"/>
                  <a:gd name="T7" fmla="*/ 15 h 469"/>
                  <a:gd name="T8" fmla="*/ 26 w 1014"/>
                  <a:gd name="T9" fmla="*/ 1 h 469"/>
                  <a:gd name="T10" fmla="*/ 20 w 1014"/>
                  <a:gd name="T11" fmla="*/ 1 h 469"/>
                  <a:gd name="T12" fmla="*/ 0 w 1014"/>
                  <a:gd name="T13" fmla="*/ 1 h 4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4" h="469">
                    <a:moveTo>
                      <a:pt x="0" y="23"/>
                    </a:moveTo>
                    <a:lnTo>
                      <a:pt x="7" y="0"/>
                    </a:lnTo>
                    <a:lnTo>
                      <a:pt x="1014" y="469"/>
                    </a:lnTo>
                    <a:lnTo>
                      <a:pt x="1012" y="469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1" name="Freeform 722"/>
              <p:cNvSpPr>
                <a:spLocks/>
              </p:cNvSpPr>
              <p:nvPr/>
            </p:nvSpPr>
            <p:spPr bwMode="auto">
              <a:xfrm>
                <a:off x="1425" y="1284"/>
                <a:ext cx="992" cy="230"/>
              </a:xfrm>
              <a:custGeom>
                <a:avLst/>
                <a:gdLst>
                  <a:gd name="T0" fmla="*/ 0 w 992"/>
                  <a:gd name="T1" fmla="*/ 1 h 460"/>
                  <a:gd name="T2" fmla="*/ 6 w 992"/>
                  <a:gd name="T3" fmla="*/ 0 h 460"/>
                  <a:gd name="T4" fmla="*/ 992 w 992"/>
                  <a:gd name="T5" fmla="*/ 15 h 460"/>
                  <a:gd name="T6" fmla="*/ 992 w 992"/>
                  <a:gd name="T7" fmla="*/ 15 h 460"/>
                  <a:gd name="T8" fmla="*/ 26 w 992"/>
                  <a:gd name="T9" fmla="*/ 1 h 460"/>
                  <a:gd name="T10" fmla="*/ 20 w 992"/>
                  <a:gd name="T11" fmla="*/ 1 h 460"/>
                  <a:gd name="T12" fmla="*/ 0 w 992"/>
                  <a:gd name="T13" fmla="*/ 1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0">
                    <a:moveTo>
                      <a:pt x="0" y="23"/>
                    </a:moveTo>
                    <a:lnTo>
                      <a:pt x="6" y="0"/>
                    </a:lnTo>
                    <a:lnTo>
                      <a:pt x="992" y="460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2" name="Freeform 723"/>
              <p:cNvSpPr>
                <a:spLocks/>
              </p:cNvSpPr>
              <p:nvPr/>
            </p:nvSpPr>
            <p:spPr bwMode="auto">
              <a:xfrm>
                <a:off x="1445" y="1288"/>
                <a:ext cx="972" cy="226"/>
              </a:xfrm>
              <a:custGeom>
                <a:avLst/>
                <a:gdLst>
                  <a:gd name="T0" fmla="*/ 0 w 972"/>
                  <a:gd name="T1" fmla="*/ 1 h 451"/>
                  <a:gd name="T2" fmla="*/ 6 w 972"/>
                  <a:gd name="T3" fmla="*/ 0 h 451"/>
                  <a:gd name="T4" fmla="*/ 972 w 972"/>
                  <a:gd name="T5" fmla="*/ 15 h 451"/>
                  <a:gd name="T6" fmla="*/ 972 w 972"/>
                  <a:gd name="T7" fmla="*/ 15 h 451"/>
                  <a:gd name="T8" fmla="*/ 25 w 972"/>
                  <a:gd name="T9" fmla="*/ 1 h 451"/>
                  <a:gd name="T10" fmla="*/ 20 w 972"/>
                  <a:gd name="T11" fmla="*/ 1 h 451"/>
                  <a:gd name="T12" fmla="*/ 0 w 972"/>
                  <a:gd name="T13" fmla="*/ 1 h 4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2" h="451">
                    <a:moveTo>
                      <a:pt x="0" y="23"/>
                    </a:moveTo>
                    <a:lnTo>
                      <a:pt x="6" y="0"/>
                    </a:lnTo>
                    <a:lnTo>
                      <a:pt x="972" y="451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3" name="Freeform 724"/>
              <p:cNvSpPr>
                <a:spLocks/>
              </p:cNvSpPr>
              <p:nvPr/>
            </p:nvSpPr>
            <p:spPr bwMode="auto">
              <a:xfrm>
                <a:off x="1465" y="1294"/>
                <a:ext cx="952" cy="221"/>
              </a:xfrm>
              <a:custGeom>
                <a:avLst/>
                <a:gdLst>
                  <a:gd name="T0" fmla="*/ 0 w 952"/>
                  <a:gd name="T1" fmla="*/ 1 h 441"/>
                  <a:gd name="T2" fmla="*/ 5 w 952"/>
                  <a:gd name="T3" fmla="*/ 0 h 441"/>
                  <a:gd name="T4" fmla="*/ 952 w 952"/>
                  <a:gd name="T5" fmla="*/ 14 h 441"/>
                  <a:gd name="T6" fmla="*/ 952 w 952"/>
                  <a:gd name="T7" fmla="*/ 14 h 441"/>
                  <a:gd name="T8" fmla="*/ 25 w 952"/>
                  <a:gd name="T9" fmla="*/ 1 h 441"/>
                  <a:gd name="T10" fmla="*/ 19 w 952"/>
                  <a:gd name="T11" fmla="*/ 1 h 441"/>
                  <a:gd name="T12" fmla="*/ 0 w 952"/>
                  <a:gd name="T13" fmla="*/ 1 h 4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441">
                    <a:moveTo>
                      <a:pt x="0" y="21"/>
                    </a:moveTo>
                    <a:lnTo>
                      <a:pt x="5" y="0"/>
                    </a:lnTo>
                    <a:lnTo>
                      <a:pt x="952" y="440"/>
                    </a:lnTo>
                    <a:lnTo>
                      <a:pt x="952" y="441"/>
                    </a:lnTo>
                    <a:lnTo>
                      <a:pt x="25" y="9"/>
                    </a:lnTo>
                    <a:lnTo>
                      <a:pt x="19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4" name="Freeform 725"/>
              <p:cNvSpPr>
                <a:spLocks/>
              </p:cNvSpPr>
              <p:nvPr/>
            </p:nvSpPr>
            <p:spPr bwMode="auto">
              <a:xfrm>
                <a:off x="1484" y="1298"/>
                <a:ext cx="933" cy="217"/>
              </a:xfrm>
              <a:custGeom>
                <a:avLst/>
                <a:gdLst>
                  <a:gd name="T0" fmla="*/ 0 w 933"/>
                  <a:gd name="T1" fmla="*/ 1 h 432"/>
                  <a:gd name="T2" fmla="*/ 6 w 933"/>
                  <a:gd name="T3" fmla="*/ 0 h 432"/>
                  <a:gd name="T4" fmla="*/ 933 w 933"/>
                  <a:gd name="T5" fmla="*/ 14 h 432"/>
                  <a:gd name="T6" fmla="*/ 933 w 933"/>
                  <a:gd name="T7" fmla="*/ 14 h 432"/>
                  <a:gd name="T8" fmla="*/ 26 w 933"/>
                  <a:gd name="T9" fmla="*/ 1 h 432"/>
                  <a:gd name="T10" fmla="*/ 20 w 933"/>
                  <a:gd name="T11" fmla="*/ 1 h 432"/>
                  <a:gd name="T12" fmla="*/ 0 w 933"/>
                  <a:gd name="T13" fmla="*/ 1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2">
                    <a:moveTo>
                      <a:pt x="0" y="21"/>
                    </a:moveTo>
                    <a:lnTo>
                      <a:pt x="6" y="0"/>
                    </a:lnTo>
                    <a:lnTo>
                      <a:pt x="933" y="432"/>
                    </a:lnTo>
                    <a:lnTo>
                      <a:pt x="26" y="9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5" name="Freeform 726"/>
              <p:cNvSpPr>
                <a:spLocks/>
              </p:cNvSpPr>
              <p:nvPr/>
            </p:nvSpPr>
            <p:spPr bwMode="auto">
              <a:xfrm>
                <a:off x="1504" y="1303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6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6 w 913"/>
                  <a:gd name="T9" fmla="*/ 1 h 423"/>
                  <a:gd name="T10" fmla="*/ 20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6" y="0"/>
                    </a:lnTo>
                    <a:lnTo>
                      <a:pt x="913" y="423"/>
                    </a:lnTo>
                    <a:lnTo>
                      <a:pt x="26" y="11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6" name="Freeform 727"/>
              <p:cNvSpPr>
                <a:spLocks/>
              </p:cNvSpPr>
              <p:nvPr/>
            </p:nvSpPr>
            <p:spPr bwMode="auto">
              <a:xfrm>
                <a:off x="1524" y="1308"/>
                <a:ext cx="893" cy="207"/>
              </a:xfrm>
              <a:custGeom>
                <a:avLst/>
                <a:gdLst>
                  <a:gd name="T0" fmla="*/ 0 w 893"/>
                  <a:gd name="T1" fmla="*/ 1 h 412"/>
                  <a:gd name="T2" fmla="*/ 6 w 893"/>
                  <a:gd name="T3" fmla="*/ 0 h 412"/>
                  <a:gd name="T4" fmla="*/ 893 w 893"/>
                  <a:gd name="T5" fmla="*/ 13 h 412"/>
                  <a:gd name="T6" fmla="*/ 893 w 893"/>
                  <a:gd name="T7" fmla="*/ 13 h 412"/>
                  <a:gd name="T8" fmla="*/ 25 w 893"/>
                  <a:gd name="T9" fmla="*/ 1 h 412"/>
                  <a:gd name="T10" fmla="*/ 20 w 893"/>
                  <a:gd name="T11" fmla="*/ 1 h 412"/>
                  <a:gd name="T12" fmla="*/ 0 w 893"/>
                  <a:gd name="T13" fmla="*/ 1 h 4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3" h="412">
                    <a:moveTo>
                      <a:pt x="0" y="19"/>
                    </a:moveTo>
                    <a:lnTo>
                      <a:pt x="6" y="0"/>
                    </a:lnTo>
                    <a:lnTo>
                      <a:pt x="893" y="412"/>
                    </a:lnTo>
                    <a:lnTo>
                      <a:pt x="25" y="9"/>
                    </a:lnTo>
                    <a:lnTo>
                      <a:pt x="2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7" name="Freeform 728"/>
              <p:cNvSpPr>
                <a:spLocks/>
              </p:cNvSpPr>
              <p:nvPr/>
            </p:nvSpPr>
            <p:spPr bwMode="auto">
              <a:xfrm>
                <a:off x="1544" y="1313"/>
                <a:ext cx="873" cy="203"/>
              </a:xfrm>
              <a:custGeom>
                <a:avLst/>
                <a:gdLst>
                  <a:gd name="T0" fmla="*/ 0 w 873"/>
                  <a:gd name="T1" fmla="*/ 1 h 405"/>
                  <a:gd name="T2" fmla="*/ 5 w 873"/>
                  <a:gd name="T3" fmla="*/ 0 h 405"/>
                  <a:gd name="T4" fmla="*/ 873 w 873"/>
                  <a:gd name="T5" fmla="*/ 13 h 405"/>
                  <a:gd name="T6" fmla="*/ 873 w 873"/>
                  <a:gd name="T7" fmla="*/ 13 h 405"/>
                  <a:gd name="T8" fmla="*/ 27 w 873"/>
                  <a:gd name="T9" fmla="*/ 1 h 405"/>
                  <a:gd name="T10" fmla="*/ 21 w 873"/>
                  <a:gd name="T11" fmla="*/ 1 h 405"/>
                  <a:gd name="T12" fmla="*/ 0 w 873"/>
                  <a:gd name="T13" fmla="*/ 1 h 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3" h="405">
                    <a:moveTo>
                      <a:pt x="0" y="20"/>
                    </a:moveTo>
                    <a:lnTo>
                      <a:pt x="5" y="0"/>
                    </a:lnTo>
                    <a:lnTo>
                      <a:pt x="873" y="403"/>
                    </a:lnTo>
                    <a:lnTo>
                      <a:pt x="873" y="40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5078" name="Freeform 729"/>
              <p:cNvSpPr>
                <a:spLocks/>
              </p:cNvSpPr>
              <p:nvPr/>
            </p:nvSpPr>
            <p:spPr bwMode="auto">
              <a:xfrm>
                <a:off x="1565" y="1318"/>
                <a:ext cx="852" cy="198"/>
              </a:xfrm>
              <a:custGeom>
                <a:avLst/>
                <a:gdLst>
                  <a:gd name="T0" fmla="*/ 0 w 852"/>
                  <a:gd name="T1" fmla="*/ 1 h 395"/>
                  <a:gd name="T2" fmla="*/ 6 w 852"/>
                  <a:gd name="T3" fmla="*/ 0 h 395"/>
                  <a:gd name="T4" fmla="*/ 852 w 852"/>
                  <a:gd name="T5" fmla="*/ 13 h 395"/>
                  <a:gd name="T6" fmla="*/ 852 w 852"/>
                  <a:gd name="T7" fmla="*/ 13 h 395"/>
                  <a:gd name="T8" fmla="*/ 27 w 852"/>
                  <a:gd name="T9" fmla="*/ 1 h 395"/>
                  <a:gd name="T10" fmla="*/ 21 w 852"/>
                  <a:gd name="T11" fmla="*/ 1 h 395"/>
                  <a:gd name="T12" fmla="*/ 0 w 852"/>
                  <a:gd name="T13" fmla="*/ 1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2" h="395">
                    <a:moveTo>
                      <a:pt x="0" y="20"/>
                    </a:moveTo>
                    <a:lnTo>
                      <a:pt x="6" y="0"/>
                    </a:lnTo>
                    <a:lnTo>
                      <a:pt x="852" y="395"/>
                    </a:lnTo>
                    <a:lnTo>
                      <a:pt x="27" y="10"/>
                    </a:lnTo>
                    <a:lnTo>
                      <a:pt x="21" y="2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04333" name="Group 730"/>
            <p:cNvGrpSpPr>
              <a:grpSpLocks/>
            </p:cNvGrpSpPr>
            <p:nvPr/>
          </p:nvGrpSpPr>
          <p:grpSpPr bwMode="auto">
            <a:xfrm>
              <a:off x="1178" y="1239"/>
              <a:ext cx="1263" cy="705"/>
              <a:chOff x="1178" y="1239"/>
              <a:chExt cx="1263" cy="705"/>
            </a:xfrm>
          </p:grpSpPr>
          <p:sp>
            <p:nvSpPr>
              <p:cNvPr id="604679" name="Freeform 731"/>
              <p:cNvSpPr>
                <a:spLocks/>
              </p:cNvSpPr>
              <p:nvPr/>
            </p:nvSpPr>
            <p:spPr bwMode="auto">
              <a:xfrm>
                <a:off x="1586" y="1323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6 w 831"/>
                  <a:gd name="T3" fmla="*/ 0 h 385"/>
                  <a:gd name="T4" fmla="*/ 831 w 831"/>
                  <a:gd name="T5" fmla="*/ 13 h 385"/>
                  <a:gd name="T6" fmla="*/ 830 w 831"/>
                  <a:gd name="T7" fmla="*/ 13 h 385"/>
                  <a:gd name="T8" fmla="*/ 27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19"/>
                    </a:moveTo>
                    <a:lnTo>
                      <a:pt x="6" y="0"/>
                    </a:lnTo>
                    <a:lnTo>
                      <a:pt x="831" y="385"/>
                    </a:lnTo>
                    <a:lnTo>
                      <a:pt x="830" y="38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0" name="Freeform 732"/>
              <p:cNvSpPr>
                <a:spLocks/>
              </p:cNvSpPr>
              <p:nvPr/>
            </p:nvSpPr>
            <p:spPr bwMode="auto">
              <a:xfrm>
                <a:off x="1607" y="1328"/>
                <a:ext cx="809" cy="188"/>
              </a:xfrm>
              <a:custGeom>
                <a:avLst/>
                <a:gdLst>
                  <a:gd name="T0" fmla="*/ 0 w 809"/>
                  <a:gd name="T1" fmla="*/ 1 h 375"/>
                  <a:gd name="T2" fmla="*/ 6 w 809"/>
                  <a:gd name="T3" fmla="*/ 0 h 375"/>
                  <a:gd name="T4" fmla="*/ 809 w 809"/>
                  <a:gd name="T5" fmla="*/ 12 h 375"/>
                  <a:gd name="T6" fmla="*/ 809 w 809"/>
                  <a:gd name="T7" fmla="*/ 12 h 375"/>
                  <a:gd name="T8" fmla="*/ 29 w 809"/>
                  <a:gd name="T9" fmla="*/ 1 h 375"/>
                  <a:gd name="T10" fmla="*/ 23 w 809"/>
                  <a:gd name="T11" fmla="*/ 1 h 375"/>
                  <a:gd name="T12" fmla="*/ 0 w 809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9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9" y="375"/>
                    </a:lnTo>
                    <a:lnTo>
                      <a:pt x="29" y="11"/>
                    </a:lnTo>
                    <a:lnTo>
                      <a:pt x="23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1" name="Freeform 733"/>
              <p:cNvSpPr>
                <a:spLocks/>
              </p:cNvSpPr>
              <p:nvPr/>
            </p:nvSpPr>
            <p:spPr bwMode="auto">
              <a:xfrm>
                <a:off x="1630" y="1334"/>
                <a:ext cx="786" cy="182"/>
              </a:xfrm>
              <a:custGeom>
                <a:avLst/>
                <a:gdLst>
                  <a:gd name="T0" fmla="*/ 0 w 786"/>
                  <a:gd name="T1" fmla="*/ 0 h 366"/>
                  <a:gd name="T2" fmla="*/ 6 w 786"/>
                  <a:gd name="T3" fmla="*/ 0 h 366"/>
                  <a:gd name="T4" fmla="*/ 786 w 786"/>
                  <a:gd name="T5" fmla="*/ 11 h 366"/>
                  <a:gd name="T6" fmla="*/ 786 w 786"/>
                  <a:gd name="T7" fmla="*/ 11 h 366"/>
                  <a:gd name="T8" fmla="*/ 30 w 786"/>
                  <a:gd name="T9" fmla="*/ 0 h 366"/>
                  <a:gd name="T10" fmla="*/ 24 w 786"/>
                  <a:gd name="T11" fmla="*/ 0 h 366"/>
                  <a:gd name="T12" fmla="*/ 0 w 786"/>
                  <a:gd name="T13" fmla="*/ 0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6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6"/>
                    </a:lnTo>
                    <a:lnTo>
                      <a:pt x="30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2" name="Freeform 734"/>
              <p:cNvSpPr>
                <a:spLocks/>
              </p:cNvSpPr>
              <p:nvPr/>
            </p:nvSpPr>
            <p:spPr bwMode="auto">
              <a:xfrm>
                <a:off x="1654" y="1340"/>
                <a:ext cx="762" cy="176"/>
              </a:xfrm>
              <a:custGeom>
                <a:avLst/>
                <a:gdLst>
                  <a:gd name="T0" fmla="*/ 0 w 762"/>
                  <a:gd name="T1" fmla="*/ 0 h 353"/>
                  <a:gd name="T2" fmla="*/ 6 w 762"/>
                  <a:gd name="T3" fmla="*/ 0 h 353"/>
                  <a:gd name="T4" fmla="*/ 762 w 762"/>
                  <a:gd name="T5" fmla="*/ 11 h 353"/>
                  <a:gd name="T6" fmla="*/ 762 w 762"/>
                  <a:gd name="T7" fmla="*/ 11 h 353"/>
                  <a:gd name="T8" fmla="*/ 30 w 762"/>
                  <a:gd name="T9" fmla="*/ 0 h 353"/>
                  <a:gd name="T10" fmla="*/ 24 w 762"/>
                  <a:gd name="T11" fmla="*/ 0 h 353"/>
                  <a:gd name="T12" fmla="*/ 0 w 762"/>
                  <a:gd name="T13" fmla="*/ 0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" h="353">
                    <a:moveTo>
                      <a:pt x="0" y="18"/>
                    </a:moveTo>
                    <a:lnTo>
                      <a:pt x="6" y="0"/>
                    </a:lnTo>
                    <a:lnTo>
                      <a:pt x="762" y="353"/>
                    </a:lnTo>
                    <a:lnTo>
                      <a:pt x="30" y="11"/>
                    </a:lnTo>
                    <a:lnTo>
                      <a:pt x="2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3" name="Freeform 735"/>
              <p:cNvSpPr>
                <a:spLocks/>
              </p:cNvSpPr>
              <p:nvPr/>
            </p:nvSpPr>
            <p:spPr bwMode="auto">
              <a:xfrm>
                <a:off x="1678" y="1345"/>
                <a:ext cx="738" cy="171"/>
              </a:xfrm>
              <a:custGeom>
                <a:avLst/>
                <a:gdLst>
                  <a:gd name="T0" fmla="*/ 0 w 738"/>
                  <a:gd name="T1" fmla="*/ 1 h 342"/>
                  <a:gd name="T2" fmla="*/ 6 w 738"/>
                  <a:gd name="T3" fmla="*/ 0 h 342"/>
                  <a:gd name="T4" fmla="*/ 738 w 738"/>
                  <a:gd name="T5" fmla="*/ 11 h 342"/>
                  <a:gd name="T6" fmla="*/ 738 w 738"/>
                  <a:gd name="T7" fmla="*/ 11 h 342"/>
                  <a:gd name="T8" fmla="*/ 31 w 738"/>
                  <a:gd name="T9" fmla="*/ 1 h 342"/>
                  <a:gd name="T10" fmla="*/ 26 w 738"/>
                  <a:gd name="T11" fmla="*/ 1 h 342"/>
                  <a:gd name="T12" fmla="*/ 0 w 738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8" h="342">
                    <a:moveTo>
                      <a:pt x="0" y="18"/>
                    </a:moveTo>
                    <a:lnTo>
                      <a:pt x="6" y="0"/>
                    </a:lnTo>
                    <a:lnTo>
                      <a:pt x="738" y="342"/>
                    </a:lnTo>
                    <a:lnTo>
                      <a:pt x="31" y="12"/>
                    </a:lnTo>
                    <a:lnTo>
                      <a:pt x="2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4" name="Freeform 736"/>
              <p:cNvSpPr>
                <a:spLocks/>
              </p:cNvSpPr>
              <p:nvPr/>
            </p:nvSpPr>
            <p:spPr bwMode="auto">
              <a:xfrm>
                <a:off x="1704" y="1352"/>
                <a:ext cx="712" cy="165"/>
              </a:xfrm>
              <a:custGeom>
                <a:avLst/>
                <a:gdLst>
                  <a:gd name="T0" fmla="*/ 0 w 712"/>
                  <a:gd name="T1" fmla="*/ 0 h 332"/>
                  <a:gd name="T2" fmla="*/ 5 w 712"/>
                  <a:gd name="T3" fmla="*/ 0 h 332"/>
                  <a:gd name="T4" fmla="*/ 712 w 712"/>
                  <a:gd name="T5" fmla="*/ 10 h 332"/>
                  <a:gd name="T6" fmla="*/ 712 w 712"/>
                  <a:gd name="T7" fmla="*/ 10 h 332"/>
                  <a:gd name="T8" fmla="*/ 31 w 712"/>
                  <a:gd name="T9" fmla="*/ 0 h 332"/>
                  <a:gd name="T10" fmla="*/ 26 w 712"/>
                  <a:gd name="T11" fmla="*/ 0 h 332"/>
                  <a:gd name="T12" fmla="*/ 0 w 712"/>
                  <a:gd name="T13" fmla="*/ 0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2">
                    <a:moveTo>
                      <a:pt x="0" y="17"/>
                    </a:moveTo>
                    <a:lnTo>
                      <a:pt x="5" y="0"/>
                    </a:lnTo>
                    <a:lnTo>
                      <a:pt x="712" y="330"/>
                    </a:lnTo>
                    <a:lnTo>
                      <a:pt x="712" y="332"/>
                    </a:lnTo>
                    <a:lnTo>
                      <a:pt x="31" y="13"/>
                    </a:lnTo>
                    <a:lnTo>
                      <a:pt x="26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5" name="Freeform 737"/>
              <p:cNvSpPr>
                <a:spLocks/>
              </p:cNvSpPr>
              <p:nvPr/>
            </p:nvSpPr>
            <p:spPr bwMode="auto">
              <a:xfrm>
                <a:off x="1730" y="1358"/>
                <a:ext cx="686" cy="159"/>
              </a:xfrm>
              <a:custGeom>
                <a:avLst/>
                <a:gdLst>
                  <a:gd name="T0" fmla="*/ 0 w 686"/>
                  <a:gd name="T1" fmla="*/ 0 h 319"/>
                  <a:gd name="T2" fmla="*/ 5 w 686"/>
                  <a:gd name="T3" fmla="*/ 0 h 319"/>
                  <a:gd name="T4" fmla="*/ 686 w 686"/>
                  <a:gd name="T5" fmla="*/ 9 h 319"/>
                  <a:gd name="T6" fmla="*/ 686 w 686"/>
                  <a:gd name="T7" fmla="*/ 9 h 319"/>
                  <a:gd name="T8" fmla="*/ 33 w 686"/>
                  <a:gd name="T9" fmla="*/ 0 h 319"/>
                  <a:gd name="T10" fmla="*/ 27 w 686"/>
                  <a:gd name="T11" fmla="*/ 0 h 319"/>
                  <a:gd name="T12" fmla="*/ 0 w 686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6" h="319">
                    <a:moveTo>
                      <a:pt x="0" y="16"/>
                    </a:moveTo>
                    <a:lnTo>
                      <a:pt x="5" y="0"/>
                    </a:lnTo>
                    <a:lnTo>
                      <a:pt x="686" y="319"/>
                    </a:lnTo>
                    <a:lnTo>
                      <a:pt x="33" y="15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6" name="Freeform 738"/>
              <p:cNvSpPr>
                <a:spLocks/>
              </p:cNvSpPr>
              <p:nvPr/>
            </p:nvSpPr>
            <p:spPr bwMode="auto">
              <a:xfrm>
                <a:off x="1757" y="1365"/>
                <a:ext cx="659" cy="152"/>
              </a:xfrm>
              <a:custGeom>
                <a:avLst/>
                <a:gdLst>
                  <a:gd name="T0" fmla="*/ 0 w 659"/>
                  <a:gd name="T1" fmla="*/ 1 h 304"/>
                  <a:gd name="T2" fmla="*/ 6 w 659"/>
                  <a:gd name="T3" fmla="*/ 0 h 304"/>
                  <a:gd name="T4" fmla="*/ 659 w 659"/>
                  <a:gd name="T5" fmla="*/ 10 h 304"/>
                  <a:gd name="T6" fmla="*/ 659 w 659"/>
                  <a:gd name="T7" fmla="*/ 10 h 304"/>
                  <a:gd name="T8" fmla="*/ 34 w 659"/>
                  <a:gd name="T9" fmla="*/ 1 h 304"/>
                  <a:gd name="T10" fmla="*/ 30 w 659"/>
                  <a:gd name="T11" fmla="*/ 1 h 304"/>
                  <a:gd name="T12" fmla="*/ 0 w 659"/>
                  <a:gd name="T13" fmla="*/ 1 h 3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9" h="304">
                    <a:moveTo>
                      <a:pt x="0" y="14"/>
                    </a:moveTo>
                    <a:lnTo>
                      <a:pt x="6" y="0"/>
                    </a:lnTo>
                    <a:lnTo>
                      <a:pt x="659" y="304"/>
                    </a:lnTo>
                    <a:lnTo>
                      <a:pt x="34" y="14"/>
                    </a:lnTo>
                    <a:lnTo>
                      <a:pt x="30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7" name="Freeform 739"/>
              <p:cNvSpPr>
                <a:spLocks/>
              </p:cNvSpPr>
              <p:nvPr/>
            </p:nvSpPr>
            <p:spPr bwMode="auto">
              <a:xfrm>
                <a:off x="1787" y="1373"/>
                <a:ext cx="629" cy="145"/>
              </a:xfrm>
              <a:custGeom>
                <a:avLst/>
                <a:gdLst>
                  <a:gd name="T0" fmla="*/ 0 w 629"/>
                  <a:gd name="T1" fmla="*/ 0 h 292"/>
                  <a:gd name="T2" fmla="*/ 4 w 629"/>
                  <a:gd name="T3" fmla="*/ 0 h 292"/>
                  <a:gd name="T4" fmla="*/ 629 w 629"/>
                  <a:gd name="T5" fmla="*/ 9 h 292"/>
                  <a:gd name="T6" fmla="*/ 628 w 629"/>
                  <a:gd name="T7" fmla="*/ 9 h 292"/>
                  <a:gd name="T8" fmla="*/ 34 w 629"/>
                  <a:gd name="T9" fmla="*/ 0 h 292"/>
                  <a:gd name="T10" fmla="*/ 30 w 629"/>
                  <a:gd name="T11" fmla="*/ 0 h 292"/>
                  <a:gd name="T12" fmla="*/ 0 w 629"/>
                  <a:gd name="T13" fmla="*/ 0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2">
                    <a:moveTo>
                      <a:pt x="0" y="15"/>
                    </a:moveTo>
                    <a:lnTo>
                      <a:pt x="4" y="0"/>
                    </a:lnTo>
                    <a:lnTo>
                      <a:pt x="629" y="290"/>
                    </a:lnTo>
                    <a:lnTo>
                      <a:pt x="628" y="292"/>
                    </a:lnTo>
                    <a:lnTo>
                      <a:pt x="34" y="15"/>
                    </a:lnTo>
                    <a:lnTo>
                      <a:pt x="30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8" name="Freeform 740"/>
              <p:cNvSpPr>
                <a:spLocks/>
              </p:cNvSpPr>
              <p:nvPr/>
            </p:nvSpPr>
            <p:spPr bwMode="auto">
              <a:xfrm>
                <a:off x="1817" y="1380"/>
                <a:ext cx="598" cy="138"/>
              </a:xfrm>
              <a:custGeom>
                <a:avLst/>
                <a:gdLst>
                  <a:gd name="T0" fmla="*/ 0 w 598"/>
                  <a:gd name="T1" fmla="*/ 0 h 277"/>
                  <a:gd name="T2" fmla="*/ 4 w 598"/>
                  <a:gd name="T3" fmla="*/ 0 h 277"/>
                  <a:gd name="T4" fmla="*/ 598 w 598"/>
                  <a:gd name="T5" fmla="*/ 8 h 277"/>
                  <a:gd name="T6" fmla="*/ 598 w 598"/>
                  <a:gd name="T7" fmla="*/ 8 h 277"/>
                  <a:gd name="T8" fmla="*/ 35 w 598"/>
                  <a:gd name="T9" fmla="*/ 0 h 277"/>
                  <a:gd name="T10" fmla="*/ 31 w 598"/>
                  <a:gd name="T11" fmla="*/ 0 h 277"/>
                  <a:gd name="T12" fmla="*/ 0 w 598"/>
                  <a:gd name="T13" fmla="*/ 0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7">
                    <a:moveTo>
                      <a:pt x="0" y="12"/>
                    </a:moveTo>
                    <a:lnTo>
                      <a:pt x="4" y="0"/>
                    </a:lnTo>
                    <a:lnTo>
                      <a:pt x="598" y="277"/>
                    </a:lnTo>
                    <a:lnTo>
                      <a:pt x="35" y="14"/>
                    </a:lnTo>
                    <a:lnTo>
                      <a:pt x="31" y="2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89" name="Freeform 741"/>
              <p:cNvSpPr>
                <a:spLocks/>
              </p:cNvSpPr>
              <p:nvPr/>
            </p:nvSpPr>
            <p:spPr bwMode="auto">
              <a:xfrm>
                <a:off x="1848" y="1387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6 w 567"/>
                  <a:gd name="T9" fmla="*/ 1 h 264"/>
                  <a:gd name="T10" fmla="*/ 32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6" y="16"/>
                    </a:lnTo>
                    <a:lnTo>
                      <a:pt x="32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0" name="Freeform 742"/>
              <p:cNvSpPr>
                <a:spLocks/>
              </p:cNvSpPr>
              <p:nvPr/>
            </p:nvSpPr>
            <p:spPr bwMode="auto">
              <a:xfrm>
                <a:off x="1880" y="1395"/>
                <a:ext cx="535" cy="124"/>
              </a:xfrm>
              <a:custGeom>
                <a:avLst/>
                <a:gdLst>
                  <a:gd name="T0" fmla="*/ 0 w 535"/>
                  <a:gd name="T1" fmla="*/ 1 h 248"/>
                  <a:gd name="T2" fmla="*/ 4 w 535"/>
                  <a:gd name="T3" fmla="*/ 0 h 248"/>
                  <a:gd name="T4" fmla="*/ 535 w 535"/>
                  <a:gd name="T5" fmla="*/ 8 h 248"/>
                  <a:gd name="T6" fmla="*/ 535 w 535"/>
                  <a:gd name="T7" fmla="*/ 8 h 248"/>
                  <a:gd name="T8" fmla="*/ 37 w 535"/>
                  <a:gd name="T9" fmla="*/ 1 h 248"/>
                  <a:gd name="T10" fmla="*/ 34 w 535"/>
                  <a:gd name="T11" fmla="*/ 1 h 248"/>
                  <a:gd name="T12" fmla="*/ 0 w 535"/>
                  <a:gd name="T13" fmla="*/ 1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248">
                    <a:moveTo>
                      <a:pt x="0" y="13"/>
                    </a:moveTo>
                    <a:lnTo>
                      <a:pt x="4" y="0"/>
                    </a:lnTo>
                    <a:lnTo>
                      <a:pt x="535" y="248"/>
                    </a:lnTo>
                    <a:lnTo>
                      <a:pt x="37" y="17"/>
                    </a:lnTo>
                    <a:lnTo>
                      <a:pt x="34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1" name="Freeform 743"/>
              <p:cNvSpPr>
                <a:spLocks/>
              </p:cNvSpPr>
              <p:nvPr/>
            </p:nvSpPr>
            <p:spPr bwMode="auto">
              <a:xfrm>
                <a:off x="1914" y="1403"/>
                <a:ext cx="501" cy="117"/>
              </a:xfrm>
              <a:custGeom>
                <a:avLst/>
                <a:gdLst>
                  <a:gd name="T0" fmla="*/ 0 w 501"/>
                  <a:gd name="T1" fmla="*/ 1 h 233"/>
                  <a:gd name="T2" fmla="*/ 3 w 501"/>
                  <a:gd name="T3" fmla="*/ 0 h 233"/>
                  <a:gd name="T4" fmla="*/ 501 w 501"/>
                  <a:gd name="T5" fmla="*/ 8 h 233"/>
                  <a:gd name="T6" fmla="*/ 501 w 501"/>
                  <a:gd name="T7" fmla="*/ 8 h 233"/>
                  <a:gd name="T8" fmla="*/ 40 w 501"/>
                  <a:gd name="T9" fmla="*/ 1 h 233"/>
                  <a:gd name="T10" fmla="*/ 35 w 501"/>
                  <a:gd name="T11" fmla="*/ 1 h 233"/>
                  <a:gd name="T12" fmla="*/ 0 w 501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1" h="233">
                    <a:moveTo>
                      <a:pt x="0" y="12"/>
                    </a:moveTo>
                    <a:lnTo>
                      <a:pt x="3" y="0"/>
                    </a:lnTo>
                    <a:lnTo>
                      <a:pt x="501" y="231"/>
                    </a:lnTo>
                    <a:lnTo>
                      <a:pt x="501" y="233"/>
                    </a:lnTo>
                    <a:lnTo>
                      <a:pt x="40" y="18"/>
                    </a:lnTo>
                    <a:lnTo>
                      <a:pt x="35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2" name="Freeform 744"/>
              <p:cNvSpPr>
                <a:spLocks/>
              </p:cNvSpPr>
              <p:nvPr/>
            </p:nvSpPr>
            <p:spPr bwMode="auto">
              <a:xfrm>
                <a:off x="1949" y="1412"/>
                <a:ext cx="466" cy="108"/>
              </a:xfrm>
              <a:custGeom>
                <a:avLst/>
                <a:gdLst>
                  <a:gd name="T0" fmla="*/ 0 w 466"/>
                  <a:gd name="T1" fmla="*/ 1 h 215"/>
                  <a:gd name="T2" fmla="*/ 5 w 466"/>
                  <a:gd name="T3" fmla="*/ 0 h 215"/>
                  <a:gd name="T4" fmla="*/ 466 w 466"/>
                  <a:gd name="T5" fmla="*/ 7 h 215"/>
                  <a:gd name="T6" fmla="*/ 466 w 466"/>
                  <a:gd name="T7" fmla="*/ 7 h 215"/>
                  <a:gd name="T8" fmla="*/ 41 w 466"/>
                  <a:gd name="T9" fmla="*/ 1 h 215"/>
                  <a:gd name="T10" fmla="*/ 39 w 466"/>
                  <a:gd name="T11" fmla="*/ 1 h 215"/>
                  <a:gd name="T12" fmla="*/ 0 w 466"/>
                  <a:gd name="T13" fmla="*/ 1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215">
                    <a:moveTo>
                      <a:pt x="0" y="11"/>
                    </a:moveTo>
                    <a:lnTo>
                      <a:pt x="5" y="0"/>
                    </a:lnTo>
                    <a:lnTo>
                      <a:pt x="466" y="215"/>
                    </a:lnTo>
                    <a:lnTo>
                      <a:pt x="41" y="18"/>
                    </a:lnTo>
                    <a:lnTo>
                      <a:pt x="39" y="2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3" name="Freeform 745"/>
              <p:cNvSpPr>
                <a:spLocks/>
              </p:cNvSpPr>
              <p:nvPr/>
            </p:nvSpPr>
            <p:spPr bwMode="auto">
              <a:xfrm>
                <a:off x="1988" y="1421"/>
                <a:ext cx="427" cy="100"/>
              </a:xfrm>
              <a:custGeom>
                <a:avLst/>
                <a:gdLst>
                  <a:gd name="T0" fmla="*/ 0 w 427"/>
                  <a:gd name="T1" fmla="*/ 1 h 199"/>
                  <a:gd name="T2" fmla="*/ 2 w 427"/>
                  <a:gd name="T3" fmla="*/ 0 h 199"/>
                  <a:gd name="T4" fmla="*/ 427 w 427"/>
                  <a:gd name="T5" fmla="*/ 7 h 199"/>
                  <a:gd name="T6" fmla="*/ 425 w 427"/>
                  <a:gd name="T7" fmla="*/ 7 h 199"/>
                  <a:gd name="T8" fmla="*/ 41 w 427"/>
                  <a:gd name="T9" fmla="*/ 1 h 199"/>
                  <a:gd name="T10" fmla="*/ 38 w 427"/>
                  <a:gd name="T11" fmla="*/ 1 h 199"/>
                  <a:gd name="T12" fmla="*/ 0 w 427"/>
                  <a:gd name="T13" fmla="*/ 1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2" y="0"/>
                    </a:lnTo>
                    <a:lnTo>
                      <a:pt x="427" y="197"/>
                    </a:lnTo>
                    <a:lnTo>
                      <a:pt x="425" y="199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4" name="Freeform 746"/>
              <p:cNvSpPr>
                <a:spLocks/>
              </p:cNvSpPr>
              <p:nvPr/>
            </p:nvSpPr>
            <p:spPr bwMode="auto">
              <a:xfrm>
                <a:off x="2026" y="1431"/>
                <a:ext cx="387" cy="90"/>
              </a:xfrm>
              <a:custGeom>
                <a:avLst/>
                <a:gdLst>
                  <a:gd name="T0" fmla="*/ 0 w 387"/>
                  <a:gd name="T1" fmla="*/ 1 h 179"/>
                  <a:gd name="T2" fmla="*/ 3 w 387"/>
                  <a:gd name="T3" fmla="*/ 0 h 179"/>
                  <a:gd name="T4" fmla="*/ 387 w 387"/>
                  <a:gd name="T5" fmla="*/ 6 h 179"/>
                  <a:gd name="T6" fmla="*/ 387 w 387"/>
                  <a:gd name="T7" fmla="*/ 6 h 179"/>
                  <a:gd name="T8" fmla="*/ 44 w 387"/>
                  <a:gd name="T9" fmla="*/ 1 h 179"/>
                  <a:gd name="T10" fmla="*/ 42 w 387"/>
                  <a:gd name="T11" fmla="*/ 1 h 179"/>
                  <a:gd name="T12" fmla="*/ 0 w 387"/>
                  <a:gd name="T13" fmla="*/ 1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179">
                    <a:moveTo>
                      <a:pt x="0" y="9"/>
                    </a:moveTo>
                    <a:lnTo>
                      <a:pt x="3" y="0"/>
                    </a:lnTo>
                    <a:lnTo>
                      <a:pt x="387" y="179"/>
                    </a:lnTo>
                    <a:lnTo>
                      <a:pt x="44" y="20"/>
                    </a:lnTo>
                    <a:lnTo>
                      <a:pt x="42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5" name="Freeform 747"/>
              <p:cNvSpPr>
                <a:spLocks/>
              </p:cNvSpPr>
              <p:nvPr/>
            </p:nvSpPr>
            <p:spPr bwMode="auto">
              <a:xfrm>
                <a:off x="2068" y="1441"/>
                <a:ext cx="345" cy="81"/>
              </a:xfrm>
              <a:custGeom>
                <a:avLst/>
                <a:gdLst>
                  <a:gd name="T0" fmla="*/ 0 w 345"/>
                  <a:gd name="T1" fmla="*/ 1 h 161"/>
                  <a:gd name="T2" fmla="*/ 2 w 345"/>
                  <a:gd name="T3" fmla="*/ 0 h 161"/>
                  <a:gd name="T4" fmla="*/ 345 w 345"/>
                  <a:gd name="T5" fmla="*/ 5 h 161"/>
                  <a:gd name="T6" fmla="*/ 345 w 345"/>
                  <a:gd name="T7" fmla="*/ 6 h 161"/>
                  <a:gd name="T8" fmla="*/ 45 w 345"/>
                  <a:gd name="T9" fmla="*/ 1 h 161"/>
                  <a:gd name="T10" fmla="*/ 43 w 345"/>
                  <a:gd name="T11" fmla="*/ 1 h 161"/>
                  <a:gd name="T12" fmla="*/ 0 w 345"/>
                  <a:gd name="T13" fmla="*/ 1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1">
                    <a:moveTo>
                      <a:pt x="0" y="7"/>
                    </a:moveTo>
                    <a:lnTo>
                      <a:pt x="2" y="0"/>
                    </a:lnTo>
                    <a:lnTo>
                      <a:pt x="345" y="159"/>
                    </a:lnTo>
                    <a:lnTo>
                      <a:pt x="345" y="161"/>
                    </a:lnTo>
                    <a:lnTo>
                      <a:pt x="45" y="20"/>
                    </a:lnTo>
                    <a:lnTo>
                      <a:pt x="43" y="2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6" name="Freeform 748"/>
              <p:cNvSpPr>
                <a:spLocks/>
              </p:cNvSpPr>
              <p:nvPr/>
            </p:nvSpPr>
            <p:spPr bwMode="auto">
              <a:xfrm>
                <a:off x="2111" y="1451"/>
                <a:ext cx="302" cy="71"/>
              </a:xfrm>
              <a:custGeom>
                <a:avLst/>
                <a:gdLst>
                  <a:gd name="T0" fmla="*/ 0 w 302"/>
                  <a:gd name="T1" fmla="*/ 1 h 141"/>
                  <a:gd name="T2" fmla="*/ 2 w 302"/>
                  <a:gd name="T3" fmla="*/ 0 h 141"/>
                  <a:gd name="T4" fmla="*/ 302 w 302"/>
                  <a:gd name="T5" fmla="*/ 5 h 141"/>
                  <a:gd name="T6" fmla="*/ 302 w 302"/>
                  <a:gd name="T7" fmla="*/ 5 h 141"/>
                  <a:gd name="T8" fmla="*/ 48 w 302"/>
                  <a:gd name="T9" fmla="*/ 1 h 141"/>
                  <a:gd name="T10" fmla="*/ 45 w 302"/>
                  <a:gd name="T11" fmla="*/ 1 h 141"/>
                  <a:gd name="T12" fmla="*/ 0 w 302"/>
                  <a:gd name="T13" fmla="*/ 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41">
                    <a:moveTo>
                      <a:pt x="0" y="7"/>
                    </a:moveTo>
                    <a:lnTo>
                      <a:pt x="2" y="0"/>
                    </a:lnTo>
                    <a:lnTo>
                      <a:pt x="302" y="141"/>
                    </a:lnTo>
                    <a:lnTo>
                      <a:pt x="48" y="23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7" name="Freeform 749"/>
              <p:cNvSpPr>
                <a:spLocks/>
              </p:cNvSpPr>
              <p:nvPr/>
            </p:nvSpPr>
            <p:spPr bwMode="auto">
              <a:xfrm>
                <a:off x="2156" y="1463"/>
                <a:ext cx="257" cy="60"/>
              </a:xfrm>
              <a:custGeom>
                <a:avLst/>
                <a:gdLst>
                  <a:gd name="T0" fmla="*/ 0 w 257"/>
                  <a:gd name="T1" fmla="*/ 1 h 120"/>
                  <a:gd name="T2" fmla="*/ 3 w 257"/>
                  <a:gd name="T3" fmla="*/ 0 h 120"/>
                  <a:gd name="T4" fmla="*/ 257 w 257"/>
                  <a:gd name="T5" fmla="*/ 4 h 120"/>
                  <a:gd name="T6" fmla="*/ 257 w 257"/>
                  <a:gd name="T7" fmla="*/ 4 h 120"/>
                  <a:gd name="T8" fmla="*/ 49 w 257"/>
                  <a:gd name="T9" fmla="*/ 1 h 120"/>
                  <a:gd name="T10" fmla="*/ 48 w 257"/>
                  <a:gd name="T11" fmla="*/ 1 h 120"/>
                  <a:gd name="T12" fmla="*/ 0 w 257"/>
                  <a:gd name="T13" fmla="*/ 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7" h="120">
                    <a:moveTo>
                      <a:pt x="0" y="6"/>
                    </a:moveTo>
                    <a:lnTo>
                      <a:pt x="3" y="0"/>
                    </a:lnTo>
                    <a:lnTo>
                      <a:pt x="257" y="118"/>
                    </a:lnTo>
                    <a:lnTo>
                      <a:pt x="257" y="120"/>
                    </a:lnTo>
                    <a:lnTo>
                      <a:pt x="49" y="24"/>
                    </a:lnTo>
                    <a:lnTo>
                      <a:pt x="48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8" name="Freeform 750"/>
              <p:cNvSpPr>
                <a:spLocks/>
              </p:cNvSpPr>
              <p:nvPr/>
            </p:nvSpPr>
            <p:spPr bwMode="auto">
              <a:xfrm>
                <a:off x="2204" y="1475"/>
                <a:ext cx="209" cy="48"/>
              </a:xfrm>
              <a:custGeom>
                <a:avLst/>
                <a:gdLst>
                  <a:gd name="T0" fmla="*/ 0 w 209"/>
                  <a:gd name="T1" fmla="*/ 1 h 96"/>
                  <a:gd name="T2" fmla="*/ 1 w 209"/>
                  <a:gd name="T3" fmla="*/ 0 h 96"/>
                  <a:gd name="T4" fmla="*/ 209 w 209"/>
                  <a:gd name="T5" fmla="*/ 3 h 96"/>
                  <a:gd name="T6" fmla="*/ 208 w 209"/>
                  <a:gd name="T7" fmla="*/ 3 h 96"/>
                  <a:gd name="T8" fmla="*/ 52 w 209"/>
                  <a:gd name="T9" fmla="*/ 1 h 96"/>
                  <a:gd name="T10" fmla="*/ 51 w 209"/>
                  <a:gd name="T11" fmla="*/ 1 h 96"/>
                  <a:gd name="T12" fmla="*/ 0 w 209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96">
                    <a:moveTo>
                      <a:pt x="0" y="3"/>
                    </a:moveTo>
                    <a:lnTo>
                      <a:pt x="1" y="0"/>
                    </a:lnTo>
                    <a:lnTo>
                      <a:pt x="209" y="96"/>
                    </a:lnTo>
                    <a:lnTo>
                      <a:pt x="208" y="96"/>
                    </a:lnTo>
                    <a:lnTo>
                      <a:pt x="52" y="23"/>
                    </a:lnTo>
                    <a:lnTo>
                      <a:pt x="51" y="2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99" name="Freeform 751"/>
              <p:cNvSpPr>
                <a:spLocks/>
              </p:cNvSpPr>
              <p:nvPr/>
            </p:nvSpPr>
            <p:spPr bwMode="auto">
              <a:xfrm>
                <a:off x="2255" y="1487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1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1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0" name="Freeform 752"/>
              <p:cNvSpPr>
                <a:spLocks/>
              </p:cNvSpPr>
              <p:nvPr/>
            </p:nvSpPr>
            <p:spPr bwMode="auto">
              <a:xfrm>
                <a:off x="2309" y="1500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1" name="Freeform 753"/>
              <p:cNvSpPr>
                <a:spLocks/>
              </p:cNvSpPr>
              <p:nvPr/>
            </p:nvSpPr>
            <p:spPr bwMode="auto">
              <a:xfrm>
                <a:off x="2365" y="1514"/>
                <a:ext cx="47" cy="12"/>
              </a:xfrm>
              <a:custGeom>
                <a:avLst/>
                <a:gdLst>
                  <a:gd name="T0" fmla="*/ 0 w 47"/>
                  <a:gd name="T1" fmla="*/ 1 h 23"/>
                  <a:gd name="T2" fmla="*/ 0 w 47"/>
                  <a:gd name="T3" fmla="*/ 0 h 23"/>
                  <a:gd name="T4" fmla="*/ 47 w 47"/>
                  <a:gd name="T5" fmla="*/ 1 h 23"/>
                  <a:gd name="T6" fmla="*/ 47 w 47"/>
                  <a:gd name="T7" fmla="*/ 1 h 23"/>
                  <a:gd name="T8" fmla="*/ 47 w 47"/>
                  <a:gd name="T9" fmla="*/ 1 h 23"/>
                  <a:gd name="T10" fmla="*/ 47 w 47"/>
                  <a:gd name="T11" fmla="*/ 1 h 23"/>
                  <a:gd name="T12" fmla="*/ 0 w 47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3">
                    <a:moveTo>
                      <a:pt x="0" y="1"/>
                    </a:moveTo>
                    <a:lnTo>
                      <a:pt x="0" y="0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2" name="Freeform 754"/>
              <p:cNvSpPr>
                <a:spLocks/>
              </p:cNvSpPr>
              <p:nvPr/>
            </p:nvSpPr>
            <p:spPr bwMode="auto">
              <a:xfrm>
                <a:off x="1412" y="1279"/>
                <a:ext cx="1000" cy="247"/>
              </a:xfrm>
              <a:custGeom>
                <a:avLst/>
                <a:gdLst>
                  <a:gd name="T0" fmla="*/ 997 w 1000"/>
                  <a:gd name="T1" fmla="*/ 15 h 492"/>
                  <a:gd name="T2" fmla="*/ 0 w 1000"/>
                  <a:gd name="T3" fmla="*/ 0 h 492"/>
                  <a:gd name="T4" fmla="*/ 5 w 1000"/>
                  <a:gd name="T5" fmla="*/ 1 h 492"/>
                  <a:gd name="T6" fmla="*/ 1000 w 1000"/>
                  <a:gd name="T7" fmla="*/ 16 h 492"/>
                  <a:gd name="T8" fmla="*/ 997 w 1000"/>
                  <a:gd name="T9" fmla="*/ 15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492">
                    <a:moveTo>
                      <a:pt x="997" y="463"/>
                    </a:moveTo>
                    <a:lnTo>
                      <a:pt x="0" y="0"/>
                    </a:lnTo>
                    <a:lnTo>
                      <a:pt x="5" y="29"/>
                    </a:lnTo>
                    <a:lnTo>
                      <a:pt x="1000" y="492"/>
                    </a:lnTo>
                    <a:lnTo>
                      <a:pt x="997" y="4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3" name="Freeform 755"/>
              <p:cNvSpPr>
                <a:spLocks/>
              </p:cNvSpPr>
              <p:nvPr/>
            </p:nvSpPr>
            <p:spPr bwMode="auto">
              <a:xfrm>
                <a:off x="1405" y="1279"/>
                <a:ext cx="1014" cy="235"/>
              </a:xfrm>
              <a:custGeom>
                <a:avLst/>
                <a:gdLst>
                  <a:gd name="T0" fmla="*/ 0 w 1014"/>
                  <a:gd name="T1" fmla="*/ 1 h 469"/>
                  <a:gd name="T2" fmla="*/ 7 w 1014"/>
                  <a:gd name="T3" fmla="*/ 0 h 469"/>
                  <a:gd name="T4" fmla="*/ 1014 w 1014"/>
                  <a:gd name="T5" fmla="*/ 15 h 469"/>
                  <a:gd name="T6" fmla="*/ 1012 w 1014"/>
                  <a:gd name="T7" fmla="*/ 15 h 469"/>
                  <a:gd name="T8" fmla="*/ 26 w 1014"/>
                  <a:gd name="T9" fmla="*/ 1 h 469"/>
                  <a:gd name="T10" fmla="*/ 20 w 1014"/>
                  <a:gd name="T11" fmla="*/ 1 h 469"/>
                  <a:gd name="T12" fmla="*/ 0 w 1014"/>
                  <a:gd name="T13" fmla="*/ 1 h 4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4" h="469">
                    <a:moveTo>
                      <a:pt x="0" y="23"/>
                    </a:moveTo>
                    <a:lnTo>
                      <a:pt x="7" y="0"/>
                    </a:lnTo>
                    <a:lnTo>
                      <a:pt x="1014" y="469"/>
                    </a:lnTo>
                    <a:lnTo>
                      <a:pt x="1012" y="469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4" name="Freeform 756"/>
              <p:cNvSpPr>
                <a:spLocks/>
              </p:cNvSpPr>
              <p:nvPr/>
            </p:nvSpPr>
            <p:spPr bwMode="auto">
              <a:xfrm>
                <a:off x="1425" y="1284"/>
                <a:ext cx="992" cy="230"/>
              </a:xfrm>
              <a:custGeom>
                <a:avLst/>
                <a:gdLst>
                  <a:gd name="T0" fmla="*/ 0 w 992"/>
                  <a:gd name="T1" fmla="*/ 1 h 460"/>
                  <a:gd name="T2" fmla="*/ 6 w 992"/>
                  <a:gd name="T3" fmla="*/ 0 h 460"/>
                  <a:gd name="T4" fmla="*/ 992 w 992"/>
                  <a:gd name="T5" fmla="*/ 15 h 460"/>
                  <a:gd name="T6" fmla="*/ 992 w 992"/>
                  <a:gd name="T7" fmla="*/ 15 h 460"/>
                  <a:gd name="T8" fmla="*/ 26 w 992"/>
                  <a:gd name="T9" fmla="*/ 1 h 460"/>
                  <a:gd name="T10" fmla="*/ 20 w 992"/>
                  <a:gd name="T11" fmla="*/ 1 h 460"/>
                  <a:gd name="T12" fmla="*/ 0 w 992"/>
                  <a:gd name="T13" fmla="*/ 1 h 4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2" h="460">
                    <a:moveTo>
                      <a:pt x="0" y="23"/>
                    </a:moveTo>
                    <a:lnTo>
                      <a:pt x="6" y="0"/>
                    </a:lnTo>
                    <a:lnTo>
                      <a:pt x="992" y="460"/>
                    </a:lnTo>
                    <a:lnTo>
                      <a:pt x="26" y="9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5" name="Freeform 757"/>
              <p:cNvSpPr>
                <a:spLocks/>
              </p:cNvSpPr>
              <p:nvPr/>
            </p:nvSpPr>
            <p:spPr bwMode="auto">
              <a:xfrm>
                <a:off x="1445" y="1288"/>
                <a:ext cx="972" cy="226"/>
              </a:xfrm>
              <a:custGeom>
                <a:avLst/>
                <a:gdLst>
                  <a:gd name="T0" fmla="*/ 0 w 972"/>
                  <a:gd name="T1" fmla="*/ 1 h 451"/>
                  <a:gd name="T2" fmla="*/ 6 w 972"/>
                  <a:gd name="T3" fmla="*/ 0 h 451"/>
                  <a:gd name="T4" fmla="*/ 972 w 972"/>
                  <a:gd name="T5" fmla="*/ 15 h 451"/>
                  <a:gd name="T6" fmla="*/ 972 w 972"/>
                  <a:gd name="T7" fmla="*/ 15 h 451"/>
                  <a:gd name="T8" fmla="*/ 25 w 972"/>
                  <a:gd name="T9" fmla="*/ 1 h 451"/>
                  <a:gd name="T10" fmla="*/ 20 w 972"/>
                  <a:gd name="T11" fmla="*/ 1 h 451"/>
                  <a:gd name="T12" fmla="*/ 0 w 972"/>
                  <a:gd name="T13" fmla="*/ 1 h 4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2" h="451">
                    <a:moveTo>
                      <a:pt x="0" y="23"/>
                    </a:moveTo>
                    <a:lnTo>
                      <a:pt x="6" y="0"/>
                    </a:lnTo>
                    <a:lnTo>
                      <a:pt x="972" y="451"/>
                    </a:lnTo>
                    <a:lnTo>
                      <a:pt x="25" y="11"/>
                    </a:lnTo>
                    <a:lnTo>
                      <a:pt x="20" y="3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6" name="Freeform 758"/>
              <p:cNvSpPr>
                <a:spLocks/>
              </p:cNvSpPr>
              <p:nvPr/>
            </p:nvSpPr>
            <p:spPr bwMode="auto">
              <a:xfrm>
                <a:off x="1465" y="1294"/>
                <a:ext cx="952" cy="221"/>
              </a:xfrm>
              <a:custGeom>
                <a:avLst/>
                <a:gdLst>
                  <a:gd name="T0" fmla="*/ 0 w 952"/>
                  <a:gd name="T1" fmla="*/ 1 h 441"/>
                  <a:gd name="T2" fmla="*/ 5 w 952"/>
                  <a:gd name="T3" fmla="*/ 0 h 441"/>
                  <a:gd name="T4" fmla="*/ 952 w 952"/>
                  <a:gd name="T5" fmla="*/ 14 h 441"/>
                  <a:gd name="T6" fmla="*/ 952 w 952"/>
                  <a:gd name="T7" fmla="*/ 14 h 441"/>
                  <a:gd name="T8" fmla="*/ 25 w 952"/>
                  <a:gd name="T9" fmla="*/ 1 h 441"/>
                  <a:gd name="T10" fmla="*/ 19 w 952"/>
                  <a:gd name="T11" fmla="*/ 1 h 441"/>
                  <a:gd name="T12" fmla="*/ 0 w 952"/>
                  <a:gd name="T13" fmla="*/ 1 h 4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441">
                    <a:moveTo>
                      <a:pt x="0" y="21"/>
                    </a:moveTo>
                    <a:lnTo>
                      <a:pt x="5" y="0"/>
                    </a:lnTo>
                    <a:lnTo>
                      <a:pt x="952" y="440"/>
                    </a:lnTo>
                    <a:lnTo>
                      <a:pt x="952" y="441"/>
                    </a:lnTo>
                    <a:lnTo>
                      <a:pt x="25" y="9"/>
                    </a:lnTo>
                    <a:lnTo>
                      <a:pt x="19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7" name="Freeform 759"/>
              <p:cNvSpPr>
                <a:spLocks/>
              </p:cNvSpPr>
              <p:nvPr/>
            </p:nvSpPr>
            <p:spPr bwMode="auto">
              <a:xfrm>
                <a:off x="1484" y="1298"/>
                <a:ext cx="933" cy="217"/>
              </a:xfrm>
              <a:custGeom>
                <a:avLst/>
                <a:gdLst>
                  <a:gd name="T0" fmla="*/ 0 w 933"/>
                  <a:gd name="T1" fmla="*/ 1 h 432"/>
                  <a:gd name="T2" fmla="*/ 6 w 933"/>
                  <a:gd name="T3" fmla="*/ 0 h 432"/>
                  <a:gd name="T4" fmla="*/ 933 w 933"/>
                  <a:gd name="T5" fmla="*/ 14 h 432"/>
                  <a:gd name="T6" fmla="*/ 933 w 933"/>
                  <a:gd name="T7" fmla="*/ 14 h 432"/>
                  <a:gd name="T8" fmla="*/ 26 w 933"/>
                  <a:gd name="T9" fmla="*/ 1 h 432"/>
                  <a:gd name="T10" fmla="*/ 20 w 933"/>
                  <a:gd name="T11" fmla="*/ 1 h 432"/>
                  <a:gd name="T12" fmla="*/ 0 w 933"/>
                  <a:gd name="T13" fmla="*/ 1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3" h="432">
                    <a:moveTo>
                      <a:pt x="0" y="21"/>
                    </a:moveTo>
                    <a:lnTo>
                      <a:pt x="6" y="0"/>
                    </a:lnTo>
                    <a:lnTo>
                      <a:pt x="933" y="432"/>
                    </a:lnTo>
                    <a:lnTo>
                      <a:pt x="26" y="9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8" name="Freeform 760"/>
              <p:cNvSpPr>
                <a:spLocks/>
              </p:cNvSpPr>
              <p:nvPr/>
            </p:nvSpPr>
            <p:spPr bwMode="auto">
              <a:xfrm>
                <a:off x="1504" y="1303"/>
                <a:ext cx="913" cy="212"/>
              </a:xfrm>
              <a:custGeom>
                <a:avLst/>
                <a:gdLst>
                  <a:gd name="T0" fmla="*/ 0 w 913"/>
                  <a:gd name="T1" fmla="*/ 1 h 423"/>
                  <a:gd name="T2" fmla="*/ 6 w 913"/>
                  <a:gd name="T3" fmla="*/ 0 h 423"/>
                  <a:gd name="T4" fmla="*/ 913 w 913"/>
                  <a:gd name="T5" fmla="*/ 14 h 423"/>
                  <a:gd name="T6" fmla="*/ 913 w 913"/>
                  <a:gd name="T7" fmla="*/ 14 h 423"/>
                  <a:gd name="T8" fmla="*/ 26 w 913"/>
                  <a:gd name="T9" fmla="*/ 1 h 423"/>
                  <a:gd name="T10" fmla="*/ 20 w 913"/>
                  <a:gd name="T11" fmla="*/ 1 h 423"/>
                  <a:gd name="T12" fmla="*/ 0 w 913"/>
                  <a:gd name="T13" fmla="*/ 1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3" h="423">
                    <a:moveTo>
                      <a:pt x="0" y="21"/>
                    </a:moveTo>
                    <a:lnTo>
                      <a:pt x="6" y="0"/>
                    </a:lnTo>
                    <a:lnTo>
                      <a:pt x="913" y="423"/>
                    </a:lnTo>
                    <a:lnTo>
                      <a:pt x="26" y="11"/>
                    </a:lnTo>
                    <a:lnTo>
                      <a:pt x="20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09" name="Freeform 761"/>
              <p:cNvSpPr>
                <a:spLocks/>
              </p:cNvSpPr>
              <p:nvPr/>
            </p:nvSpPr>
            <p:spPr bwMode="auto">
              <a:xfrm>
                <a:off x="1524" y="1308"/>
                <a:ext cx="893" cy="207"/>
              </a:xfrm>
              <a:custGeom>
                <a:avLst/>
                <a:gdLst>
                  <a:gd name="T0" fmla="*/ 0 w 893"/>
                  <a:gd name="T1" fmla="*/ 1 h 412"/>
                  <a:gd name="T2" fmla="*/ 6 w 893"/>
                  <a:gd name="T3" fmla="*/ 0 h 412"/>
                  <a:gd name="T4" fmla="*/ 893 w 893"/>
                  <a:gd name="T5" fmla="*/ 13 h 412"/>
                  <a:gd name="T6" fmla="*/ 893 w 893"/>
                  <a:gd name="T7" fmla="*/ 13 h 412"/>
                  <a:gd name="T8" fmla="*/ 25 w 893"/>
                  <a:gd name="T9" fmla="*/ 1 h 412"/>
                  <a:gd name="T10" fmla="*/ 20 w 893"/>
                  <a:gd name="T11" fmla="*/ 1 h 412"/>
                  <a:gd name="T12" fmla="*/ 0 w 893"/>
                  <a:gd name="T13" fmla="*/ 1 h 4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3" h="412">
                    <a:moveTo>
                      <a:pt x="0" y="19"/>
                    </a:moveTo>
                    <a:lnTo>
                      <a:pt x="6" y="0"/>
                    </a:lnTo>
                    <a:lnTo>
                      <a:pt x="893" y="412"/>
                    </a:lnTo>
                    <a:lnTo>
                      <a:pt x="25" y="9"/>
                    </a:lnTo>
                    <a:lnTo>
                      <a:pt x="20" y="2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0" name="Freeform 762"/>
              <p:cNvSpPr>
                <a:spLocks/>
              </p:cNvSpPr>
              <p:nvPr/>
            </p:nvSpPr>
            <p:spPr bwMode="auto">
              <a:xfrm>
                <a:off x="1544" y="1313"/>
                <a:ext cx="873" cy="203"/>
              </a:xfrm>
              <a:custGeom>
                <a:avLst/>
                <a:gdLst>
                  <a:gd name="T0" fmla="*/ 0 w 873"/>
                  <a:gd name="T1" fmla="*/ 1 h 405"/>
                  <a:gd name="T2" fmla="*/ 5 w 873"/>
                  <a:gd name="T3" fmla="*/ 0 h 405"/>
                  <a:gd name="T4" fmla="*/ 873 w 873"/>
                  <a:gd name="T5" fmla="*/ 13 h 405"/>
                  <a:gd name="T6" fmla="*/ 873 w 873"/>
                  <a:gd name="T7" fmla="*/ 13 h 405"/>
                  <a:gd name="T8" fmla="*/ 27 w 873"/>
                  <a:gd name="T9" fmla="*/ 1 h 405"/>
                  <a:gd name="T10" fmla="*/ 21 w 873"/>
                  <a:gd name="T11" fmla="*/ 1 h 405"/>
                  <a:gd name="T12" fmla="*/ 0 w 873"/>
                  <a:gd name="T13" fmla="*/ 1 h 4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3" h="405">
                    <a:moveTo>
                      <a:pt x="0" y="20"/>
                    </a:moveTo>
                    <a:lnTo>
                      <a:pt x="5" y="0"/>
                    </a:lnTo>
                    <a:lnTo>
                      <a:pt x="873" y="403"/>
                    </a:lnTo>
                    <a:lnTo>
                      <a:pt x="873" y="40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1" name="Freeform 763"/>
              <p:cNvSpPr>
                <a:spLocks/>
              </p:cNvSpPr>
              <p:nvPr/>
            </p:nvSpPr>
            <p:spPr bwMode="auto">
              <a:xfrm>
                <a:off x="1565" y="1318"/>
                <a:ext cx="852" cy="198"/>
              </a:xfrm>
              <a:custGeom>
                <a:avLst/>
                <a:gdLst>
                  <a:gd name="T0" fmla="*/ 0 w 852"/>
                  <a:gd name="T1" fmla="*/ 1 h 395"/>
                  <a:gd name="T2" fmla="*/ 6 w 852"/>
                  <a:gd name="T3" fmla="*/ 0 h 395"/>
                  <a:gd name="T4" fmla="*/ 852 w 852"/>
                  <a:gd name="T5" fmla="*/ 13 h 395"/>
                  <a:gd name="T6" fmla="*/ 852 w 852"/>
                  <a:gd name="T7" fmla="*/ 13 h 395"/>
                  <a:gd name="T8" fmla="*/ 27 w 852"/>
                  <a:gd name="T9" fmla="*/ 1 h 395"/>
                  <a:gd name="T10" fmla="*/ 21 w 852"/>
                  <a:gd name="T11" fmla="*/ 1 h 395"/>
                  <a:gd name="T12" fmla="*/ 0 w 852"/>
                  <a:gd name="T13" fmla="*/ 1 h 3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2" h="395">
                    <a:moveTo>
                      <a:pt x="0" y="20"/>
                    </a:moveTo>
                    <a:lnTo>
                      <a:pt x="6" y="0"/>
                    </a:lnTo>
                    <a:lnTo>
                      <a:pt x="852" y="395"/>
                    </a:lnTo>
                    <a:lnTo>
                      <a:pt x="27" y="10"/>
                    </a:lnTo>
                    <a:lnTo>
                      <a:pt x="21" y="2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2" name="Freeform 764"/>
              <p:cNvSpPr>
                <a:spLocks/>
              </p:cNvSpPr>
              <p:nvPr/>
            </p:nvSpPr>
            <p:spPr bwMode="auto">
              <a:xfrm>
                <a:off x="1586" y="1323"/>
                <a:ext cx="831" cy="193"/>
              </a:xfrm>
              <a:custGeom>
                <a:avLst/>
                <a:gdLst>
                  <a:gd name="T0" fmla="*/ 0 w 831"/>
                  <a:gd name="T1" fmla="*/ 1 h 385"/>
                  <a:gd name="T2" fmla="*/ 6 w 831"/>
                  <a:gd name="T3" fmla="*/ 0 h 385"/>
                  <a:gd name="T4" fmla="*/ 831 w 831"/>
                  <a:gd name="T5" fmla="*/ 13 h 385"/>
                  <a:gd name="T6" fmla="*/ 830 w 831"/>
                  <a:gd name="T7" fmla="*/ 13 h 385"/>
                  <a:gd name="T8" fmla="*/ 27 w 831"/>
                  <a:gd name="T9" fmla="*/ 1 h 385"/>
                  <a:gd name="T10" fmla="*/ 21 w 831"/>
                  <a:gd name="T11" fmla="*/ 1 h 385"/>
                  <a:gd name="T12" fmla="*/ 0 w 831"/>
                  <a:gd name="T13" fmla="*/ 1 h 3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1" h="385">
                    <a:moveTo>
                      <a:pt x="0" y="19"/>
                    </a:moveTo>
                    <a:lnTo>
                      <a:pt x="6" y="0"/>
                    </a:lnTo>
                    <a:lnTo>
                      <a:pt x="831" y="385"/>
                    </a:lnTo>
                    <a:lnTo>
                      <a:pt x="830" y="385"/>
                    </a:lnTo>
                    <a:lnTo>
                      <a:pt x="27" y="10"/>
                    </a:lnTo>
                    <a:lnTo>
                      <a:pt x="21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3" name="Freeform 765"/>
              <p:cNvSpPr>
                <a:spLocks/>
              </p:cNvSpPr>
              <p:nvPr/>
            </p:nvSpPr>
            <p:spPr bwMode="auto">
              <a:xfrm>
                <a:off x="1607" y="1328"/>
                <a:ext cx="809" cy="188"/>
              </a:xfrm>
              <a:custGeom>
                <a:avLst/>
                <a:gdLst>
                  <a:gd name="T0" fmla="*/ 0 w 809"/>
                  <a:gd name="T1" fmla="*/ 1 h 375"/>
                  <a:gd name="T2" fmla="*/ 6 w 809"/>
                  <a:gd name="T3" fmla="*/ 0 h 375"/>
                  <a:gd name="T4" fmla="*/ 809 w 809"/>
                  <a:gd name="T5" fmla="*/ 12 h 375"/>
                  <a:gd name="T6" fmla="*/ 809 w 809"/>
                  <a:gd name="T7" fmla="*/ 12 h 375"/>
                  <a:gd name="T8" fmla="*/ 29 w 809"/>
                  <a:gd name="T9" fmla="*/ 1 h 375"/>
                  <a:gd name="T10" fmla="*/ 23 w 809"/>
                  <a:gd name="T11" fmla="*/ 1 h 375"/>
                  <a:gd name="T12" fmla="*/ 0 w 809"/>
                  <a:gd name="T13" fmla="*/ 1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9" h="375">
                    <a:moveTo>
                      <a:pt x="0" y="20"/>
                    </a:moveTo>
                    <a:lnTo>
                      <a:pt x="6" y="0"/>
                    </a:lnTo>
                    <a:lnTo>
                      <a:pt x="809" y="375"/>
                    </a:lnTo>
                    <a:lnTo>
                      <a:pt x="29" y="11"/>
                    </a:lnTo>
                    <a:lnTo>
                      <a:pt x="23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4" name="Freeform 766"/>
              <p:cNvSpPr>
                <a:spLocks/>
              </p:cNvSpPr>
              <p:nvPr/>
            </p:nvSpPr>
            <p:spPr bwMode="auto">
              <a:xfrm>
                <a:off x="1630" y="1334"/>
                <a:ext cx="786" cy="182"/>
              </a:xfrm>
              <a:custGeom>
                <a:avLst/>
                <a:gdLst>
                  <a:gd name="T0" fmla="*/ 0 w 786"/>
                  <a:gd name="T1" fmla="*/ 0 h 366"/>
                  <a:gd name="T2" fmla="*/ 6 w 786"/>
                  <a:gd name="T3" fmla="*/ 0 h 366"/>
                  <a:gd name="T4" fmla="*/ 786 w 786"/>
                  <a:gd name="T5" fmla="*/ 11 h 366"/>
                  <a:gd name="T6" fmla="*/ 786 w 786"/>
                  <a:gd name="T7" fmla="*/ 11 h 366"/>
                  <a:gd name="T8" fmla="*/ 30 w 786"/>
                  <a:gd name="T9" fmla="*/ 0 h 366"/>
                  <a:gd name="T10" fmla="*/ 24 w 786"/>
                  <a:gd name="T11" fmla="*/ 0 h 366"/>
                  <a:gd name="T12" fmla="*/ 0 w 786"/>
                  <a:gd name="T13" fmla="*/ 0 h 3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6" h="366">
                    <a:moveTo>
                      <a:pt x="0" y="20"/>
                    </a:moveTo>
                    <a:lnTo>
                      <a:pt x="6" y="0"/>
                    </a:lnTo>
                    <a:lnTo>
                      <a:pt x="786" y="364"/>
                    </a:lnTo>
                    <a:lnTo>
                      <a:pt x="786" y="366"/>
                    </a:lnTo>
                    <a:lnTo>
                      <a:pt x="30" y="13"/>
                    </a:lnTo>
                    <a:lnTo>
                      <a:pt x="24" y="3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5" name="Freeform 767"/>
              <p:cNvSpPr>
                <a:spLocks/>
              </p:cNvSpPr>
              <p:nvPr/>
            </p:nvSpPr>
            <p:spPr bwMode="auto">
              <a:xfrm>
                <a:off x="1654" y="1340"/>
                <a:ext cx="762" cy="176"/>
              </a:xfrm>
              <a:custGeom>
                <a:avLst/>
                <a:gdLst>
                  <a:gd name="T0" fmla="*/ 0 w 762"/>
                  <a:gd name="T1" fmla="*/ 0 h 353"/>
                  <a:gd name="T2" fmla="*/ 6 w 762"/>
                  <a:gd name="T3" fmla="*/ 0 h 353"/>
                  <a:gd name="T4" fmla="*/ 762 w 762"/>
                  <a:gd name="T5" fmla="*/ 11 h 353"/>
                  <a:gd name="T6" fmla="*/ 762 w 762"/>
                  <a:gd name="T7" fmla="*/ 11 h 353"/>
                  <a:gd name="T8" fmla="*/ 30 w 762"/>
                  <a:gd name="T9" fmla="*/ 0 h 353"/>
                  <a:gd name="T10" fmla="*/ 24 w 762"/>
                  <a:gd name="T11" fmla="*/ 0 h 353"/>
                  <a:gd name="T12" fmla="*/ 0 w 762"/>
                  <a:gd name="T13" fmla="*/ 0 h 3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2" h="353">
                    <a:moveTo>
                      <a:pt x="0" y="18"/>
                    </a:moveTo>
                    <a:lnTo>
                      <a:pt x="6" y="0"/>
                    </a:lnTo>
                    <a:lnTo>
                      <a:pt x="762" y="353"/>
                    </a:lnTo>
                    <a:lnTo>
                      <a:pt x="30" y="11"/>
                    </a:lnTo>
                    <a:lnTo>
                      <a:pt x="2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6" name="Freeform 768"/>
              <p:cNvSpPr>
                <a:spLocks/>
              </p:cNvSpPr>
              <p:nvPr/>
            </p:nvSpPr>
            <p:spPr bwMode="auto">
              <a:xfrm>
                <a:off x="1678" y="1345"/>
                <a:ext cx="738" cy="171"/>
              </a:xfrm>
              <a:custGeom>
                <a:avLst/>
                <a:gdLst>
                  <a:gd name="T0" fmla="*/ 0 w 738"/>
                  <a:gd name="T1" fmla="*/ 1 h 342"/>
                  <a:gd name="T2" fmla="*/ 6 w 738"/>
                  <a:gd name="T3" fmla="*/ 0 h 342"/>
                  <a:gd name="T4" fmla="*/ 738 w 738"/>
                  <a:gd name="T5" fmla="*/ 11 h 342"/>
                  <a:gd name="T6" fmla="*/ 738 w 738"/>
                  <a:gd name="T7" fmla="*/ 11 h 342"/>
                  <a:gd name="T8" fmla="*/ 31 w 738"/>
                  <a:gd name="T9" fmla="*/ 1 h 342"/>
                  <a:gd name="T10" fmla="*/ 26 w 738"/>
                  <a:gd name="T11" fmla="*/ 1 h 342"/>
                  <a:gd name="T12" fmla="*/ 0 w 738"/>
                  <a:gd name="T13" fmla="*/ 1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8" h="342">
                    <a:moveTo>
                      <a:pt x="0" y="18"/>
                    </a:moveTo>
                    <a:lnTo>
                      <a:pt x="6" y="0"/>
                    </a:lnTo>
                    <a:lnTo>
                      <a:pt x="738" y="342"/>
                    </a:lnTo>
                    <a:lnTo>
                      <a:pt x="31" y="12"/>
                    </a:lnTo>
                    <a:lnTo>
                      <a:pt x="26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7" name="Freeform 769"/>
              <p:cNvSpPr>
                <a:spLocks/>
              </p:cNvSpPr>
              <p:nvPr/>
            </p:nvSpPr>
            <p:spPr bwMode="auto">
              <a:xfrm>
                <a:off x="1704" y="1352"/>
                <a:ext cx="712" cy="165"/>
              </a:xfrm>
              <a:custGeom>
                <a:avLst/>
                <a:gdLst>
                  <a:gd name="T0" fmla="*/ 0 w 712"/>
                  <a:gd name="T1" fmla="*/ 0 h 332"/>
                  <a:gd name="T2" fmla="*/ 5 w 712"/>
                  <a:gd name="T3" fmla="*/ 0 h 332"/>
                  <a:gd name="T4" fmla="*/ 712 w 712"/>
                  <a:gd name="T5" fmla="*/ 10 h 332"/>
                  <a:gd name="T6" fmla="*/ 712 w 712"/>
                  <a:gd name="T7" fmla="*/ 10 h 332"/>
                  <a:gd name="T8" fmla="*/ 31 w 712"/>
                  <a:gd name="T9" fmla="*/ 0 h 332"/>
                  <a:gd name="T10" fmla="*/ 26 w 712"/>
                  <a:gd name="T11" fmla="*/ 0 h 332"/>
                  <a:gd name="T12" fmla="*/ 0 w 712"/>
                  <a:gd name="T13" fmla="*/ 0 h 3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2" h="332">
                    <a:moveTo>
                      <a:pt x="0" y="17"/>
                    </a:moveTo>
                    <a:lnTo>
                      <a:pt x="5" y="0"/>
                    </a:lnTo>
                    <a:lnTo>
                      <a:pt x="712" y="330"/>
                    </a:lnTo>
                    <a:lnTo>
                      <a:pt x="712" y="332"/>
                    </a:lnTo>
                    <a:lnTo>
                      <a:pt x="31" y="13"/>
                    </a:lnTo>
                    <a:lnTo>
                      <a:pt x="26" y="2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8" name="Freeform 770"/>
              <p:cNvSpPr>
                <a:spLocks/>
              </p:cNvSpPr>
              <p:nvPr/>
            </p:nvSpPr>
            <p:spPr bwMode="auto">
              <a:xfrm>
                <a:off x="1730" y="1358"/>
                <a:ext cx="686" cy="159"/>
              </a:xfrm>
              <a:custGeom>
                <a:avLst/>
                <a:gdLst>
                  <a:gd name="T0" fmla="*/ 0 w 686"/>
                  <a:gd name="T1" fmla="*/ 0 h 319"/>
                  <a:gd name="T2" fmla="*/ 5 w 686"/>
                  <a:gd name="T3" fmla="*/ 0 h 319"/>
                  <a:gd name="T4" fmla="*/ 686 w 686"/>
                  <a:gd name="T5" fmla="*/ 9 h 319"/>
                  <a:gd name="T6" fmla="*/ 686 w 686"/>
                  <a:gd name="T7" fmla="*/ 9 h 319"/>
                  <a:gd name="T8" fmla="*/ 33 w 686"/>
                  <a:gd name="T9" fmla="*/ 0 h 319"/>
                  <a:gd name="T10" fmla="*/ 27 w 686"/>
                  <a:gd name="T11" fmla="*/ 0 h 319"/>
                  <a:gd name="T12" fmla="*/ 0 w 686"/>
                  <a:gd name="T13" fmla="*/ 0 h 3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6" h="319">
                    <a:moveTo>
                      <a:pt x="0" y="16"/>
                    </a:moveTo>
                    <a:lnTo>
                      <a:pt x="5" y="0"/>
                    </a:lnTo>
                    <a:lnTo>
                      <a:pt x="686" y="319"/>
                    </a:lnTo>
                    <a:lnTo>
                      <a:pt x="33" y="15"/>
                    </a:lnTo>
                    <a:lnTo>
                      <a:pt x="27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19" name="Freeform 771"/>
              <p:cNvSpPr>
                <a:spLocks/>
              </p:cNvSpPr>
              <p:nvPr/>
            </p:nvSpPr>
            <p:spPr bwMode="auto">
              <a:xfrm>
                <a:off x="1757" y="1365"/>
                <a:ext cx="659" cy="152"/>
              </a:xfrm>
              <a:custGeom>
                <a:avLst/>
                <a:gdLst>
                  <a:gd name="T0" fmla="*/ 0 w 659"/>
                  <a:gd name="T1" fmla="*/ 1 h 304"/>
                  <a:gd name="T2" fmla="*/ 6 w 659"/>
                  <a:gd name="T3" fmla="*/ 0 h 304"/>
                  <a:gd name="T4" fmla="*/ 659 w 659"/>
                  <a:gd name="T5" fmla="*/ 10 h 304"/>
                  <a:gd name="T6" fmla="*/ 659 w 659"/>
                  <a:gd name="T7" fmla="*/ 10 h 304"/>
                  <a:gd name="T8" fmla="*/ 34 w 659"/>
                  <a:gd name="T9" fmla="*/ 1 h 304"/>
                  <a:gd name="T10" fmla="*/ 30 w 659"/>
                  <a:gd name="T11" fmla="*/ 1 h 304"/>
                  <a:gd name="T12" fmla="*/ 0 w 659"/>
                  <a:gd name="T13" fmla="*/ 1 h 3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9" h="304">
                    <a:moveTo>
                      <a:pt x="0" y="14"/>
                    </a:moveTo>
                    <a:lnTo>
                      <a:pt x="6" y="0"/>
                    </a:lnTo>
                    <a:lnTo>
                      <a:pt x="659" y="304"/>
                    </a:lnTo>
                    <a:lnTo>
                      <a:pt x="34" y="14"/>
                    </a:lnTo>
                    <a:lnTo>
                      <a:pt x="30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0" name="Freeform 772"/>
              <p:cNvSpPr>
                <a:spLocks/>
              </p:cNvSpPr>
              <p:nvPr/>
            </p:nvSpPr>
            <p:spPr bwMode="auto">
              <a:xfrm>
                <a:off x="1787" y="1373"/>
                <a:ext cx="629" cy="145"/>
              </a:xfrm>
              <a:custGeom>
                <a:avLst/>
                <a:gdLst>
                  <a:gd name="T0" fmla="*/ 0 w 629"/>
                  <a:gd name="T1" fmla="*/ 0 h 292"/>
                  <a:gd name="T2" fmla="*/ 4 w 629"/>
                  <a:gd name="T3" fmla="*/ 0 h 292"/>
                  <a:gd name="T4" fmla="*/ 629 w 629"/>
                  <a:gd name="T5" fmla="*/ 9 h 292"/>
                  <a:gd name="T6" fmla="*/ 628 w 629"/>
                  <a:gd name="T7" fmla="*/ 9 h 292"/>
                  <a:gd name="T8" fmla="*/ 34 w 629"/>
                  <a:gd name="T9" fmla="*/ 0 h 292"/>
                  <a:gd name="T10" fmla="*/ 30 w 629"/>
                  <a:gd name="T11" fmla="*/ 0 h 292"/>
                  <a:gd name="T12" fmla="*/ 0 w 629"/>
                  <a:gd name="T13" fmla="*/ 0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292">
                    <a:moveTo>
                      <a:pt x="0" y="15"/>
                    </a:moveTo>
                    <a:lnTo>
                      <a:pt x="4" y="0"/>
                    </a:lnTo>
                    <a:lnTo>
                      <a:pt x="629" y="290"/>
                    </a:lnTo>
                    <a:lnTo>
                      <a:pt x="628" y="292"/>
                    </a:lnTo>
                    <a:lnTo>
                      <a:pt x="34" y="15"/>
                    </a:lnTo>
                    <a:lnTo>
                      <a:pt x="30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1" name="Freeform 773"/>
              <p:cNvSpPr>
                <a:spLocks/>
              </p:cNvSpPr>
              <p:nvPr/>
            </p:nvSpPr>
            <p:spPr bwMode="auto">
              <a:xfrm>
                <a:off x="1817" y="1380"/>
                <a:ext cx="598" cy="138"/>
              </a:xfrm>
              <a:custGeom>
                <a:avLst/>
                <a:gdLst>
                  <a:gd name="T0" fmla="*/ 0 w 598"/>
                  <a:gd name="T1" fmla="*/ 0 h 277"/>
                  <a:gd name="T2" fmla="*/ 4 w 598"/>
                  <a:gd name="T3" fmla="*/ 0 h 277"/>
                  <a:gd name="T4" fmla="*/ 598 w 598"/>
                  <a:gd name="T5" fmla="*/ 8 h 277"/>
                  <a:gd name="T6" fmla="*/ 598 w 598"/>
                  <a:gd name="T7" fmla="*/ 8 h 277"/>
                  <a:gd name="T8" fmla="*/ 35 w 598"/>
                  <a:gd name="T9" fmla="*/ 0 h 277"/>
                  <a:gd name="T10" fmla="*/ 31 w 598"/>
                  <a:gd name="T11" fmla="*/ 0 h 277"/>
                  <a:gd name="T12" fmla="*/ 0 w 598"/>
                  <a:gd name="T13" fmla="*/ 0 h 2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277">
                    <a:moveTo>
                      <a:pt x="0" y="12"/>
                    </a:moveTo>
                    <a:lnTo>
                      <a:pt x="4" y="0"/>
                    </a:lnTo>
                    <a:lnTo>
                      <a:pt x="598" y="277"/>
                    </a:lnTo>
                    <a:lnTo>
                      <a:pt x="35" y="14"/>
                    </a:lnTo>
                    <a:lnTo>
                      <a:pt x="31" y="2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2" name="Freeform 774"/>
              <p:cNvSpPr>
                <a:spLocks/>
              </p:cNvSpPr>
              <p:nvPr/>
            </p:nvSpPr>
            <p:spPr bwMode="auto">
              <a:xfrm>
                <a:off x="1848" y="1387"/>
                <a:ext cx="567" cy="132"/>
              </a:xfrm>
              <a:custGeom>
                <a:avLst/>
                <a:gdLst>
                  <a:gd name="T0" fmla="*/ 0 w 567"/>
                  <a:gd name="T1" fmla="*/ 1 h 264"/>
                  <a:gd name="T2" fmla="*/ 4 w 567"/>
                  <a:gd name="T3" fmla="*/ 0 h 264"/>
                  <a:gd name="T4" fmla="*/ 567 w 567"/>
                  <a:gd name="T5" fmla="*/ 9 h 264"/>
                  <a:gd name="T6" fmla="*/ 567 w 567"/>
                  <a:gd name="T7" fmla="*/ 9 h 264"/>
                  <a:gd name="T8" fmla="*/ 36 w 567"/>
                  <a:gd name="T9" fmla="*/ 1 h 264"/>
                  <a:gd name="T10" fmla="*/ 32 w 567"/>
                  <a:gd name="T11" fmla="*/ 1 h 264"/>
                  <a:gd name="T12" fmla="*/ 0 w 567"/>
                  <a:gd name="T13" fmla="*/ 1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7" h="264">
                    <a:moveTo>
                      <a:pt x="0" y="13"/>
                    </a:moveTo>
                    <a:lnTo>
                      <a:pt x="4" y="0"/>
                    </a:lnTo>
                    <a:lnTo>
                      <a:pt x="567" y="263"/>
                    </a:lnTo>
                    <a:lnTo>
                      <a:pt x="567" y="264"/>
                    </a:lnTo>
                    <a:lnTo>
                      <a:pt x="36" y="16"/>
                    </a:lnTo>
                    <a:lnTo>
                      <a:pt x="32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3" name="Freeform 775"/>
              <p:cNvSpPr>
                <a:spLocks/>
              </p:cNvSpPr>
              <p:nvPr/>
            </p:nvSpPr>
            <p:spPr bwMode="auto">
              <a:xfrm>
                <a:off x="1880" y="1395"/>
                <a:ext cx="535" cy="124"/>
              </a:xfrm>
              <a:custGeom>
                <a:avLst/>
                <a:gdLst>
                  <a:gd name="T0" fmla="*/ 0 w 535"/>
                  <a:gd name="T1" fmla="*/ 1 h 248"/>
                  <a:gd name="T2" fmla="*/ 4 w 535"/>
                  <a:gd name="T3" fmla="*/ 0 h 248"/>
                  <a:gd name="T4" fmla="*/ 535 w 535"/>
                  <a:gd name="T5" fmla="*/ 8 h 248"/>
                  <a:gd name="T6" fmla="*/ 535 w 535"/>
                  <a:gd name="T7" fmla="*/ 8 h 248"/>
                  <a:gd name="T8" fmla="*/ 37 w 535"/>
                  <a:gd name="T9" fmla="*/ 1 h 248"/>
                  <a:gd name="T10" fmla="*/ 34 w 535"/>
                  <a:gd name="T11" fmla="*/ 1 h 248"/>
                  <a:gd name="T12" fmla="*/ 0 w 535"/>
                  <a:gd name="T13" fmla="*/ 1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248">
                    <a:moveTo>
                      <a:pt x="0" y="13"/>
                    </a:moveTo>
                    <a:lnTo>
                      <a:pt x="4" y="0"/>
                    </a:lnTo>
                    <a:lnTo>
                      <a:pt x="535" y="248"/>
                    </a:lnTo>
                    <a:lnTo>
                      <a:pt x="37" y="17"/>
                    </a:lnTo>
                    <a:lnTo>
                      <a:pt x="34" y="2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4" name="Freeform 776"/>
              <p:cNvSpPr>
                <a:spLocks/>
              </p:cNvSpPr>
              <p:nvPr/>
            </p:nvSpPr>
            <p:spPr bwMode="auto">
              <a:xfrm>
                <a:off x="1914" y="1403"/>
                <a:ext cx="501" cy="117"/>
              </a:xfrm>
              <a:custGeom>
                <a:avLst/>
                <a:gdLst>
                  <a:gd name="T0" fmla="*/ 0 w 501"/>
                  <a:gd name="T1" fmla="*/ 1 h 233"/>
                  <a:gd name="T2" fmla="*/ 3 w 501"/>
                  <a:gd name="T3" fmla="*/ 0 h 233"/>
                  <a:gd name="T4" fmla="*/ 501 w 501"/>
                  <a:gd name="T5" fmla="*/ 8 h 233"/>
                  <a:gd name="T6" fmla="*/ 501 w 501"/>
                  <a:gd name="T7" fmla="*/ 8 h 233"/>
                  <a:gd name="T8" fmla="*/ 40 w 501"/>
                  <a:gd name="T9" fmla="*/ 1 h 233"/>
                  <a:gd name="T10" fmla="*/ 35 w 501"/>
                  <a:gd name="T11" fmla="*/ 1 h 233"/>
                  <a:gd name="T12" fmla="*/ 0 w 501"/>
                  <a:gd name="T13" fmla="*/ 1 h 2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1" h="233">
                    <a:moveTo>
                      <a:pt x="0" y="12"/>
                    </a:moveTo>
                    <a:lnTo>
                      <a:pt x="3" y="0"/>
                    </a:lnTo>
                    <a:lnTo>
                      <a:pt x="501" y="231"/>
                    </a:lnTo>
                    <a:lnTo>
                      <a:pt x="501" y="233"/>
                    </a:lnTo>
                    <a:lnTo>
                      <a:pt x="40" y="18"/>
                    </a:lnTo>
                    <a:lnTo>
                      <a:pt x="35" y="2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5" name="Freeform 777"/>
              <p:cNvSpPr>
                <a:spLocks/>
              </p:cNvSpPr>
              <p:nvPr/>
            </p:nvSpPr>
            <p:spPr bwMode="auto">
              <a:xfrm>
                <a:off x="1949" y="1412"/>
                <a:ext cx="466" cy="108"/>
              </a:xfrm>
              <a:custGeom>
                <a:avLst/>
                <a:gdLst>
                  <a:gd name="T0" fmla="*/ 0 w 466"/>
                  <a:gd name="T1" fmla="*/ 1 h 215"/>
                  <a:gd name="T2" fmla="*/ 5 w 466"/>
                  <a:gd name="T3" fmla="*/ 0 h 215"/>
                  <a:gd name="T4" fmla="*/ 466 w 466"/>
                  <a:gd name="T5" fmla="*/ 7 h 215"/>
                  <a:gd name="T6" fmla="*/ 466 w 466"/>
                  <a:gd name="T7" fmla="*/ 7 h 215"/>
                  <a:gd name="T8" fmla="*/ 41 w 466"/>
                  <a:gd name="T9" fmla="*/ 1 h 215"/>
                  <a:gd name="T10" fmla="*/ 39 w 466"/>
                  <a:gd name="T11" fmla="*/ 1 h 215"/>
                  <a:gd name="T12" fmla="*/ 0 w 466"/>
                  <a:gd name="T13" fmla="*/ 1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215">
                    <a:moveTo>
                      <a:pt x="0" y="11"/>
                    </a:moveTo>
                    <a:lnTo>
                      <a:pt x="5" y="0"/>
                    </a:lnTo>
                    <a:lnTo>
                      <a:pt x="466" y="215"/>
                    </a:lnTo>
                    <a:lnTo>
                      <a:pt x="41" y="18"/>
                    </a:lnTo>
                    <a:lnTo>
                      <a:pt x="39" y="2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6" name="Freeform 778"/>
              <p:cNvSpPr>
                <a:spLocks/>
              </p:cNvSpPr>
              <p:nvPr/>
            </p:nvSpPr>
            <p:spPr bwMode="auto">
              <a:xfrm>
                <a:off x="1988" y="1421"/>
                <a:ext cx="427" cy="100"/>
              </a:xfrm>
              <a:custGeom>
                <a:avLst/>
                <a:gdLst>
                  <a:gd name="T0" fmla="*/ 0 w 427"/>
                  <a:gd name="T1" fmla="*/ 1 h 199"/>
                  <a:gd name="T2" fmla="*/ 2 w 427"/>
                  <a:gd name="T3" fmla="*/ 0 h 199"/>
                  <a:gd name="T4" fmla="*/ 427 w 427"/>
                  <a:gd name="T5" fmla="*/ 7 h 199"/>
                  <a:gd name="T6" fmla="*/ 425 w 427"/>
                  <a:gd name="T7" fmla="*/ 7 h 199"/>
                  <a:gd name="T8" fmla="*/ 41 w 427"/>
                  <a:gd name="T9" fmla="*/ 1 h 199"/>
                  <a:gd name="T10" fmla="*/ 38 w 427"/>
                  <a:gd name="T11" fmla="*/ 1 h 199"/>
                  <a:gd name="T12" fmla="*/ 0 w 427"/>
                  <a:gd name="T13" fmla="*/ 1 h 1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7" h="199">
                    <a:moveTo>
                      <a:pt x="0" y="9"/>
                    </a:moveTo>
                    <a:lnTo>
                      <a:pt x="2" y="0"/>
                    </a:lnTo>
                    <a:lnTo>
                      <a:pt x="427" y="197"/>
                    </a:lnTo>
                    <a:lnTo>
                      <a:pt x="425" y="199"/>
                    </a:lnTo>
                    <a:lnTo>
                      <a:pt x="41" y="20"/>
                    </a:lnTo>
                    <a:lnTo>
                      <a:pt x="38" y="2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7" name="Freeform 779"/>
              <p:cNvSpPr>
                <a:spLocks/>
              </p:cNvSpPr>
              <p:nvPr/>
            </p:nvSpPr>
            <p:spPr bwMode="auto">
              <a:xfrm>
                <a:off x="2026" y="1431"/>
                <a:ext cx="387" cy="90"/>
              </a:xfrm>
              <a:custGeom>
                <a:avLst/>
                <a:gdLst>
                  <a:gd name="T0" fmla="*/ 0 w 387"/>
                  <a:gd name="T1" fmla="*/ 1 h 179"/>
                  <a:gd name="T2" fmla="*/ 3 w 387"/>
                  <a:gd name="T3" fmla="*/ 0 h 179"/>
                  <a:gd name="T4" fmla="*/ 387 w 387"/>
                  <a:gd name="T5" fmla="*/ 6 h 179"/>
                  <a:gd name="T6" fmla="*/ 387 w 387"/>
                  <a:gd name="T7" fmla="*/ 6 h 179"/>
                  <a:gd name="T8" fmla="*/ 44 w 387"/>
                  <a:gd name="T9" fmla="*/ 1 h 179"/>
                  <a:gd name="T10" fmla="*/ 42 w 387"/>
                  <a:gd name="T11" fmla="*/ 1 h 179"/>
                  <a:gd name="T12" fmla="*/ 0 w 387"/>
                  <a:gd name="T13" fmla="*/ 1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179">
                    <a:moveTo>
                      <a:pt x="0" y="9"/>
                    </a:moveTo>
                    <a:lnTo>
                      <a:pt x="3" y="0"/>
                    </a:lnTo>
                    <a:lnTo>
                      <a:pt x="387" y="179"/>
                    </a:lnTo>
                    <a:lnTo>
                      <a:pt x="44" y="20"/>
                    </a:lnTo>
                    <a:lnTo>
                      <a:pt x="42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8" name="Freeform 780"/>
              <p:cNvSpPr>
                <a:spLocks/>
              </p:cNvSpPr>
              <p:nvPr/>
            </p:nvSpPr>
            <p:spPr bwMode="auto">
              <a:xfrm>
                <a:off x="2068" y="1441"/>
                <a:ext cx="345" cy="81"/>
              </a:xfrm>
              <a:custGeom>
                <a:avLst/>
                <a:gdLst>
                  <a:gd name="T0" fmla="*/ 0 w 345"/>
                  <a:gd name="T1" fmla="*/ 1 h 161"/>
                  <a:gd name="T2" fmla="*/ 2 w 345"/>
                  <a:gd name="T3" fmla="*/ 0 h 161"/>
                  <a:gd name="T4" fmla="*/ 345 w 345"/>
                  <a:gd name="T5" fmla="*/ 5 h 161"/>
                  <a:gd name="T6" fmla="*/ 345 w 345"/>
                  <a:gd name="T7" fmla="*/ 6 h 161"/>
                  <a:gd name="T8" fmla="*/ 45 w 345"/>
                  <a:gd name="T9" fmla="*/ 1 h 161"/>
                  <a:gd name="T10" fmla="*/ 43 w 345"/>
                  <a:gd name="T11" fmla="*/ 1 h 161"/>
                  <a:gd name="T12" fmla="*/ 0 w 345"/>
                  <a:gd name="T13" fmla="*/ 1 h 1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5" h="161">
                    <a:moveTo>
                      <a:pt x="0" y="7"/>
                    </a:moveTo>
                    <a:lnTo>
                      <a:pt x="2" y="0"/>
                    </a:lnTo>
                    <a:lnTo>
                      <a:pt x="345" y="159"/>
                    </a:lnTo>
                    <a:lnTo>
                      <a:pt x="345" y="161"/>
                    </a:lnTo>
                    <a:lnTo>
                      <a:pt x="45" y="20"/>
                    </a:lnTo>
                    <a:lnTo>
                      <a:pt x="43" y="2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29" name="Freeform 781"/>
              <p:cNvSpPr>
                <a:spLocks/>
              </p:cNvSpPr>
              <p:nvPr/>
            </p:nvSpPr>
            <p:spPr bwMode="auto">
              <a:xfrm>
                <a:off x="2111" y="1451"/>
                <a:ext cx="302" cy="71"/>
              </a:xfrm>
              <a:custGeom>
                <a:avLst/>
                <a:gdLst>
                  <a:gd name="T0" fmla="*/ 0 w 302"/>
                  <a:gd name="T1" fmla="*/ 1 h 141"/>
                  <a:gd name="T2" fmla="*/ 2 w 302"/>
                  <a:gd name="T3" fmla="*/ 0 h 141"/>
                  <a:gd name="T4" fmla="*/ 302 w 302"/>
                  <a:gd name="T5" fmla="*/ 5 h 141"/>
                  <a:gd name="T6" fmla="*/ 302 w 302"/>
                  <a:gd name="T7" fmla="*/ 5 h 141"/>
                  <a:gd name="T8" fmla="*/ 48 w 302"/>
                  <a:gd name="T9" fmla="*/ 1 h 141"/>
                  <a:gd name="T10" fmla="*/ 45 w 302"/>
                  <a:gd name="T11" fmla="*/ 1 h 141"/>
                  <a:gd name="T12" fmla="*/ 0 w 302"/>
                  <a:gd name="T13" fmla="*/ 1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141">
                    <a:moveTo>
                      <a:pt x="0" y="7"/>
                    </a:moveTo>
                    <a:lnTo>
                      <a:pt x="2" y="0"/>
                    </a:lnTo>
                    <a:lnTo>
                      <a:pt x="302" y="141"/>
                    </a:lnTo>
                    <a:lnTo>
                      <a:pt x="48" y="23"/>
                    </a:lnTo>
                    <a:lnTo>
                      <a:pt x="45" y="2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0" name="Freeform 782"/>
              <p:cNvSpPr>
                <a:spLocks/>
              </p:cNvSpPr>
              <p:nvPr/>
            </p:nvSpPr>
            <p:spPr bwMode="auto">
              <a:xfrm>
                <a:off x="2156" y="1463"/>
                <a:ext cx="257" cy="60"/>
              </a:xfrm>
              <a:custGeom>
                <a:avLst/>
                <a:gdLst>
                  <a:gd name="T0" fmla="*/ 0 w 257"/>
                  <a:gd name="T1" fmla="*/ 1 h 120"/>
                  <a:gd name="T2" fmla="*/ 3 w 257"/>
                  <a:gd name="T3" fmla="*/ 0 h 120"/>
                  <a:gd name="T4" fmla="*/ 257 w 257"/>
                  <a:gd name="T5" fmla="*/ 4 h 120"/>
                  <a:gd name="T6" fmla="*/ 257 w 257"/>
                  <a:gd name="T7" fmla="*/ 4 h 120"/>
                  <a:gd name="T8" fmla="*/ 49 w 257"/>
                  <a:gd name="T9" fmla="*/ 1 h 120"/>
                  <a:gd name="T10" fmla="*/ 48 w 257"/>
                  <a:gd name="T11" fmla="*/ 1 h 120"/>
                  <a:gd name="T12" fmla="*/ 0 w 257"/>
                  <a:gd name="T13" fmla="*/ 1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7" h="120">
                    <a:moveTo>
                      <a:pt x="0" y="6"/>
                    </a:moveTo>
                    <a:lnTo>
                      <a:pt x="3" y="0"/>
                    </a:lnTo>
                    <a:lnTo>
                      <a:pt x="257" y="118"/>
                    </a:lnTo>
                    <a:lnTo>
                      <a:pt x="257" y="120"/>
                    </a:lnTo>
                    <a:lnTo>
                      <a:pt x="49" y="24"/>
                    </a:lnTo>
                    <a:lnTo>
                      <a:pt x="48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1" name="Freeform 783"/>
              <p:cNvSpPr>
                <a:spLocks/>
              </p:cNvSpPr>
              <p:nvPr/>
            </p:nvSpPr>
            <p:spPr bwMode="auto">
              <a:xfrm>
                <a:off x="2204" y="1475"/>
                <a:ext cx="209" cy="48"/>
              </a:xfrm>
              <a:custGeom>
                <a:avLst/>
                <a:gdLst>
                  <a:gd name="T0" fmla="*/ 0 w 209"/>
                  <a:gd name="T1" fmla="*/ 1 h 96"/>
                  <a:gd name="T2" fmla="*/ 1 w 209"/>
                  <a:gd name="T3" fmla="*/ 0 h 96"/>
                  <a:gd name="T4" fmla="*/ 209 w 209"/>
                  <a:gd name="T5" fmla="*/ 3 h 96"/>
                  <a:gd name="T6" fmla="*/ 208 w 209"/>
                  <a:gd name="T7" fmla="*/ 3 h 96"/>
                  <a:gd name="T8" fmla="*/ 52 w 209"/>
                  <a:gd name="T9" fmla="*/ 1 h 96"/>
                  <a:gd name="T10" fmla="*/ 51 w 209"/>
                  <a:gd name="T11" fmla="*/ 1 h 96"/>
                  <a:gd name="T12" fmla="*/ 0 w 209"/>
                  <a:gd name="T13" fmla="*/ 1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96">
                    <a:moveTo>
                      <a:pt x="0" y="3"/>
                    </a:moveTo>
                    <a:lnTo>
                      <a:pt x="1" y="0"/>
                    </a:lnTo>
                    <a:lnTo>
                      <a:pt x="209" y="96"/>
                    </a:lnTo>
                    <a:lnTo>
                      <a:pt x="208" y="96"/>
                    </a:lnTo>
                    <a:lnTo>
                      <a:pt x="52" y="23"/>
                    </a:lnTo>
                    <a:lnTo>
                      <a:pt x="51" y="2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2" name="Freeform 784"/>
              <p:cNvSpPr>
                <a:spLocks/>
              </p:cNvSpPr>
              <p:nvPr/>
            </p:nvSpPr>
            <p:spPr bwMode="auto">
              <a:xfrm>
                <a:off x="2255" y="1487"/>
                <a:ext cx="157" cy="37"/>
              </a:xfrm>
              <a:custGeom>
                <a:avLst/>
                <a:gdLst>
                  <a:gd name="T0" fmla="*/ 0 w 157"/>
                  <a:gd name="T1" fmla="*/ 1 h 74"/>
                  <a:gd name="T2" fmla="*/ 1 w 157"/>
                  <a:gd name="T3" fmla="*/ 0 h 74"/>
                  <a:gd name="T4" fmla="*/ 157 w 157"/>
                  <a:gd name="T5" fmla="*/ 3 h 74"/>
                  <a:gd name="T6" fmla="*/ 157 w 157"/>
                  <a:gd name="T7" fmla="*/ 3 h 74"/>
                  <a:gd name="T8" fmla="*/ 55 w 157"/>
                  <a:gd name="T9" fmla="*/ 1 h 74"/>
                  <a:gd name="T10" fmla="*/ 54 w 157"/>
                  <a:gd name="T11" fmla="*/ 1 h 74"/>
                  <a:gd name="T12" fmla="*/ 0 w 157"/>
                  <a:gd name="T13" fmla="*/ 1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74">
                    <a:moveTo>
                      <a:pt x="0" y="4"/>
                    </a:moveTo>
                    <a:lnTo>
                      <a:pt x="1" y="0"/>
                    </a:lnTo>
                    <a:lnTo>
                      <a:pt x="157" y="73"/>
                    </a:lnTo>
                    <a:lnTo>
                      <a:pt x="157" y="74"/>
                    </a:lnTo>
                    <a:lnTo>
                      <a:pt x="55" y="27"/>
                    </a:lnTo>
                    <a:lnTo>
                      <a:pt x="54" y="2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3" name="Freeform 785"/>
              <p:cNvSpPr>
                <a:spLocks/>
              </p:cNvSpPr>
              <p:nvPr/>
            </p:nvSpPr>
            <p:spPr bwMode="auto">
              <a:xfrm>
                <a:off x="2309" y="1500"/>
                <a:ext cx="103" cy="25"/>
              </a:xfrm>
              <a:custGeom>
                <a:avLst/>
                <a:gdLst>
                  <a:gd name="T0" fmla="*/ 0 w 103"/>
                  <a:gd name="T1" fmla="*/ 1 h 49"/>
                  <a:gd name="T2" fmla="*/ 1 w 103"/>
                  <a:gd name="T3" fmla="*/ 0 h 49"/>
                  <a:gd name="T4" fmla="*/ 103 w 103"/>
                  <a:gd name="T5" fmla="*/ 2 h 49"/>
                  <a:gd name="T6" fmla="*/ 103 w 103"/>
                  <a:gd name="T7" fmla="*/ 2 h 49"/>
                  <a:gd name="T8" fmla="*/ 56 w 103"/>
                  <a:gd name="T9" fmla="*/ 1 h 49"/>
                  <a:gd name="T10" fmla="*/ 56 w 103"/>
                  <a:gd name="T11" fmla="*/ 1 h 49"/>
                  <a:gd name="T12" fmla="*/ 0 w 103"/>
                  <a:gd name="T13" fmla="*/ 1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49">
                    <a:moveTo>
                      <a:pt x="0" y="2"/>
                    </a:moveTo>
                    <a:lnTo>
                      <a:pt x="1" y="0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4" name="Freeform 786"/>
              <p:cNvSpPr>
                <a:spLocks/>
              </p:cNvSpPr>
              <p:nvPr/>
            </p:nvSpPr>
            <p:spPr bwMode="auto">
              <a:xfrm>
                <a:off x="2365" y="1514"/>
                <a:ext cx="47" cy="12"/>
              </a:xfrm>
              <a:custGeom>
                <a:avLst/>
                <a:gdLst>
                  <a:gd name="T0" fmla="*/ 0 w 47"/>
                  <a:gd name="T1" fmla="*/ 1 h 23"/>
                  <a:gd name="T2" fmla="*/ 0 w 47"/>
                  <a:gd name="T3" fmla="*/ 0 h 23"/>
                  <a:gd name="T4" fmla="*/ 47 w 47"/>
                  <a:gd name="T5" fmla="*/ 1 h 23"/>
                  <a:gd name="T6" fmla="*/ 47 w 47"/>
                  <a:gd name="T7" fmla="*/ 1 h 23"/>
                  <a:gd name="T8" fmla="*/ 47 w 47"/>
                  <a:gd name="T9" fmla="*/ 1 h 23"/>
                  <a:gd name="T10" fmla="*/ 47 w 47"/>
                  <a:gd name="T11" fmla="*/ 1 h 23"/>
                  <a:gd name="T12" fmla="*/ 0 w 47"/>
                  <a:gd name="T13" fmla="*/ 1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3">
                    <a:moveTo>
                      <a:pt x="0" y="1"/>
                    </a:moveTo>
                    <a:lnTo>
                      <a:pt x="0" y="0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5" name="Freeform 787"/>
              <p:cNvSpPr>
                <a:spLocks/>
              </p:cNvSpPr>
              <p:nvPr/>
            </p:nvSpPr>
            <p:spPr bwMode="auto">
              <a:xfrm>
                <a:off x="1412" y="1279"/>
                <a:ext cx="1000" cy="247"/>
              </a:xfrm>
              <a:custGeom>
                <a:avLst/>
                <a:gdLst>
                  <a:gd name="T0" fmla="*/ 997 w 1000"/>
                  <a:gd name="T1" fmla="*/ 15 h 492"/>
                  <a:gd name="T2" fmla="*/ 0 w 1000"/>
                  <a:gd name="T3" fmla="*/ 0 h 492"/>
                  <a:gd name="T4" fmla="*/ 5 w 1000"/>
                  <a:gd name="T5" fmla="*/ 1 h 492"/>
                  <a:gd name="T6" fmla="*/ 1000 w 1000"/>
                  <a:gd name="T7" fmla="*/ 16 h 492"/>
                  <a:gd name="T8" fmla="*/ 997 w 1000"/>
                  <a:gd name="T9" fmla="*/ 15 h 4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492">
                    <a:moveTo>
                      <a:pt x="997" y="463"/>
                    </a:moveTo>
                    <a:lnTo>
                      <a:pt x="0" y="0"/>
                    </a:lnTo>
                    <a:lnTo>
                      <a:pt x="5" y="29"/>
                    </a:lnTo>
                    <a:lnTo>
                      <a:pt x="1000" y="492"/>
                    </a:lnTo>
                    <a:lnTo>
                      <a:pt x="997" y="4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6" name="Freeform 788"/>
              <p:cNvSpPr>
                <a:spLocks/>
              </p:cNvSpPr>
              <p:nvPr/>
            </p:nvSpPr>
            <p:spPr bwMode="auto">
              <a:xfrm>
                <a:off x="2402" y="1472"/>
                <a:ext cx="39" cy="52"/>
              </a:xfrm>
              <a:custGeom>
                <a:avLst/>
                <a:gdLst>
                  <a:gd name="T0" fmla="*/ 0 w 39"/>
                  <a:gd name="T1" fmla="*/ 4 h 103"/>
                  <a:gd name="T2" fmla="*/ 29 w 39"/>
                  <a:gd name="T3" fmla="*/ 0 h 103"/>
                  <a:gd name="T4" fmla="*/ 39 w 39"/>
                  <a:gd name="T5" fmla="*/ 1 h 103"/>
                  <a:gd name="T6" fmla="*/ 38 w 39"/>
                  <a:gd name="T7" fmla="*/ 1 h 103"/>
                  <a:gd name="T8" fmla="*/ 28 w 39"/>
                  <a:gd name="T9" fmla="*/ 0 h 103"/>
                  <a:gd name="T10" fmla="*/ 0 w 39"/>
                  <a:gd name="T11" fmla="*/ 4 h 103"/>
                  <a:gd name="T12" fmla="*/ 0 w 39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03">
                    <a:moveTo>
                      <a:pt x="0" y="103"/>
                    </a:moveTo>
                    <a:lnTo>
                      <a:pt x="29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28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7" name="Freeform 789"/>
              <p:cNvSpPr>
                <a:spLocks/>
              </p:cNvSpPr>
              <p:nvPr/>
            </p:nvSpPr>
            <p:spPr bwMode="auto">
              <a:xfrm>
                <a:off x="2402" y="1472"/>
                <a:ext cx="38" cy="52"/>
              </a:xfrm>
              <a:custGeom>
                <a:avLst/>
                <a:gdLst>
                  <a:gd name="T0" fmla="*/ 0 w 38"/>
                  <a:gd name="T1" fmla="*/ 4 h 103"/>
                  <a:gd name="T2" fmla="*/ 28 w 38"/>
                  <a:gd name="T3" fmla="*/ 0 h 103"/>
                  <a:gd name="T4" fmla="*/ 38 w 38"/>
                  <a:gd name="T5" fmla="*/ 1 h 103"/>
                  <a:gd name="T6" fmla="*/ 38 w 38"/>
                  <a:gd name="T7" fmla="*/ 1 h 103"/>
                  <a:gd name="T8" fmla="*/ 28 w 38"/>
                  <a:gd name="T9" fmla="*/ 1 h 103"/>
                  <a:gd name="T10" fmla="*/ 0 w 38"/>
                  <a:gd name="T11" fmla="*/ 4 h 103"/>
                  <a:gd name="T12" fmla="*/ 0 w 38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3">
                    <a:moveTo>
                      <a:pt x="0" y="103"/>
                    </a:moveTo>
                    <a:lnTo>
                      <a:pt x="28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28" y="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8" name="Freeform 790"/>
              <p:cNvSpPr>
                <a:spLocks/>
              </p:cNvSpPr>
              <p:nvPr/>
            </p:nvSpPr>
            <p:spPr bwMode="auto">
              <a:xfrm>
                <a:off x="2402" y="1473"/>
                <a:ext cx="38" cy="51"/>
              </a:xfrm>
              <a:custGeom>
                <a:avLst/>
                <a:gdLst>
                  <a:gd name="T0" fmla="*/ 0 w 38"/>
                  <a:gd name="T1" fmla="*/ 4 h 101"/>
                  <a:gd name="T2" fmla="*/ 28 w 38"/>
                  <a:gd name="T3" fmla="*/ 0 h 101"/>
                  <a:gd name="T4" fmla="*/ 38 w 38"/>
                  <a:gd name="T5" fmla="*/ 1 h 101"/>
                  <a:gd name="T6" fmla="*/ 37 w 38"/>
                  <a:gd name="T7" fmla="*/ 1 h 101"/>
                  <a:gd name="T8" fmla="*/ 28 w 38"/>
                  <a:gd name="T9" fmla="*/ 1 h 101"/>
                  <a:gd name="T10" fmla="*/ 0 w 38"/>
                  <a:gd name="T11" fmla="*/ 4 h 101"/>
                  <a:gd name="T12" fmla="*/ 0 w 38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1">
                    <a:moveTo>
                      <a:pt x="0" y="101"/>
                    </a:moveTo>
                    <a:lnTo>
                      <a:pt x="28" y="0"/>
                    </a:lnTo>
                    <a:lnTo>
                      <a:pt x="38" y="4"/>
                    </a:lnTo>
                    <a:lnTo>
                      <a:pt x="37" y="5"/>
                    </a:lnTo>
                    <a:lnTo>
                      <a:pt x="28" y="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39" name="Freeform 791"/>
              <p:cNvSpPr>
                <a:spLocks/>
              </p:cNvSpPr>
              <p:nvPr/>
            </p:nvSpPr>
            <p:spPr bwMode="auto">
              <a:xfrm>
                <a:off x="2402" y="1474"/>
                <a:ext cx="37" cy="50"/>
              </a:xfrm>
              <a:custGeom>
                <a:avLst/>
                <a:gdLst>
                  <a:gd name="T0" fmla="*/ 0 w 37"/>
                  <a:gd name="T1" fmla="*/ 4 h 99"/>
                  <a:gd name="T2" fmla="*/ 28 w 37"/>
                  <a:gd name="T3" fmla="*/ 0 h 99"/>
                  <a:gd name="T4" fmla="*/ 37 w 37"/>
                  <a:gd name="T5" fmla="*/ 1 h 99"/>
                  <a:gd name="T6" fmla="*/ 37 w 37"/>
                  <a:gd name="T7" fmla="*/ 1 h 99"/>
                  <a:gd name="T8" fmla="*/ 28 w 37"/>
                  <a:gd name="T9" fmla="*/ 1 h 99"/>
                  <a:gd name="T10" fmla="*/ 0 w 37"/>
                  <a:gd name="T11" fmla="*/ 4 h 99"/>
                  <a:gd name="T12" fmla="*/ 0 w 37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9">
                    <a:moveTo>
                      <a:pt x="0" y="99"/>
                    </a:moveTo>
                    <a:lnTo>
                      <a:pt x="28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8" y="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0" name="Freeform 792"/>
              <p:cNvSpPr>
                <a:spLocks/>
              </p:cNvSpPr>
              <p:nvPr/>
            </p:nvSpPr>
            <p:spPr bwMode="auto">
              <a:xfrm>
                <a:off x="2402" y="1475"/>
                <a:ext cx="37" cy="49"/>
              </a:xfrm>
              <a:custGeom>
                <a:avLst/>
                <a:gdLst>
                  <a:gd name="T0" fmla="*/ 0 w 37"/>
                  <a:gd name="T1" fmla="*/ 4 h 97"/>
                  <a:gd name="T2" fmla="*/ 28 w 37"/>
                  <a:gd name="T3" fmla="*/ 0 h 97"/>
                  <a:gd name="T4" fmla="*/ 37 w 37"/>
                  <a:gd name="T5" fmla="*/ 1 h 97"/>
                  <a:gd name="T6" fmla="*/ 37 w 37"/>
                  <a:gd name="T7" fmla="*/ 1 h 97"/>
                  <a:gd name="T8" fmla="*/ 27 w 37"/>
                  <a:gd name="T9" fmla="*/ 1 h 97"/>
                  <a:gd name="T10" fmla="*/ 0 w 37"/>
                  <a:gd name="T11" fmla="*/ 4 h 97"/>
                  <a:gd name="T12" fmla="*/ 0 w 37"/>
                  <a:gd name="T13" fmla="*/ 4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7">
                    <a:moveTo>
                      <a:pt x="0" y="97"/>
                    </a:moveTo>
                    <a:lnTo>
                      <a:pt x="28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7" y="1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1" name="Freeform 793"/>
              <p:cNvSpPr>
                <a:spLocks/>
              </p:cNvSpPr>
              <p:nvPr/>
            </p:nvSpPr>
            <p:spPr bwMode="auto">
              <a:xfrm>
                <a:off x="2402" y="1476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7 w 37"/>
                  <a:gd name="T3" fmla="*/ 0 h 96"/>
                  <a:gd name="T4" fmla="*/ 37 w 37"/>
                  <a:gd name="T5" fmla="*/ 1 h 96"/>
                  <a:gd name="T6" fmla="*/ 35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27" y="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2" name="Freeform 794"/>
              <p:cNvSpPr>
                <a:spLocks/>
              </p:cNvSpPr>
              <p:nvPr/>
            </p:nvSpPr>
            <p:spPr bwMode="auto">
              <a:xfrm>
                <a:off x="2402" y="1478"/>
                <a:ext cx="35" cy="46"/>
              </a:xfrm>
              <a:custGeom>
                <a:avLst/>
                <a:gdLst>
                  <a:gd name="T0" fmla="*/ 0 w 35"/>
                  <a:gd name="T1" fmla="*/ 3 h 92"/>
                  <a:gd name="T2" fmla="*/ 27 w 35"/>
                  <a:gd name="T3" fmla="*/ 0 h 92"/>
                  <a:gd name="T4" fmla="*/ 35 w 35"/>
                  <a:gd name="T5" fmla="*/ 1 h 92"/>
                  <a:gd name="T6" fmla="*/ 35 w 35"/>
                  <a:gd name="T7" fmla="*/ 1 h 92"/>
                  <a:gd name="T8" fmla="*/ 27 w 35"/>
                  <a:gd name="T9" fmla="*/ 1 h 92"/>
                  <a:gd name="T10" fmla="*/ 0 w 35"/>
                  <a:gd name="T11" fmla="*/ 3 h 92"/>
                  <a:gd name="T12" fmla="*/ 0 w 35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2">
                    <a:moveTo>
                      <a:pt x="0" y="92"/>
                    </a:moveTo>
                    <a:lnTo>
                      <a:pt x="27" y="0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27" y="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3" name="Freeform 795"/>
              <p:cNvSpPr>
                <a:spLocks/>
              </p:cNvSpPr>
              <p:nvPr/>
            </p:nvSpPr>
            <p:spPr bwMode="auto">
              <a:xfrm>
                <a:off x="2402" y="1478"/>
                <a:ext cx="35" cy="46"/>
              </a:xfrm>
              <a:custGeom>
                <a:avLst/>
                <a:gdLst>
                  <a:gd name="T0" fmla="*/ 0 w 35"/>
                  <a:gd name="T1" fmla="*/ 3 h 90"/>
                  <a:gd name="T2" fmla="*/ 27 w 35"/>
                  <a:gd name="T3" fmla="*/ 0 h 90"/>
                  <a:gd name="T4" fmla="*/ 35 w 35"/>
                  <a:gd name="T5" fmla="*/ 1 h 90"/>
                  <a:gd name="T6" fmla="*/ 35 w 35"/>
                  <a:gd name="T7" fmla="*/ 1 h 90"/>
                  <a:gd name="T8" fmla="*/ 27 w 35"/>
                  <a:gd name="T9" fmla="*/ 1 h 90"/>
                  <a:gd name="T10" fmla="*/ 0 w 35"/>
                  <a:gd name="T11" fmla="*/ 3 h 90"/>
                  <a:gd name="T12" fmla="*/ 0 w 35"/>
                  <a:gd name="T13" fmla="*/ 3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0">
                    <a:moveTo>
                      <a:pt x="0" y="90"/>
                    </a:moveTo>
                    <a:lnTo>
                      <a:pt x="27" y="0"/>
                    </a:lnTo>
                    <a:lnTo>
                      <a:pt x="35" y="2"/>
                    </a:lnTo>
                    <a:lnTo>
                      <a:pt x="35" y="5"/>
                    </a:lnTo>
                    <a:lnTo>
                      <a:pt x="27" y="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4" name="Freeform 796"/>
              <p:cNvSpPr>
                <a:spLocks/>
              </p:cNvSpPr>
              <p:nvPr/>
            </p:nvSpPr>
            <p:spPr bwMode="auto">
              <a:xfrm>
                <a:off x="2402" y="1479"/>
                <a:ext cx="35" cy="45"/>
              </a:xfrm>
              <a:custGeom>
                <a:avLst/>
                <a:gdLst>
                  <a:gd name="T0" fmla="*/ 0 w 35"/>
                  <a:gd name="T1" fmla="*/ 3 h 88"/>
                  <a:gd name="T2" fmla="*/ 27 w 35"/>
                  <a:gd name="T3" fmla="*/ 0 h 88"/>
                  <a:gd name="T4" fmla="*/ 35 w 35"/>
                  <a:gd name="T5" fmla="*/ 1 h 88"/>
                  <a:gd name="T6" fmla="*/ 34 w 35"/>
                  <a:gd name="T7" fmla="*/ 1 h 88"/>
                  <a:gd name="T8" fmla="*/ 25 w 35"/>
                  <a:gd name="T9" fmla="*/ 1 h 88"/>
                  <a:gd name="T10" fmla="*/ 1 w 35"/>
                  <a:gd name="T11" fmla="*/ 3 h 88"/>
                  <a:gd name="T12" fmla="*/ 0 w 35"/>
                  <a:gd name="T13" fmla="*/ 3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88">
                    <a:moveTo>
                      <a:pt x="0" y="88"/>
                    </a:moveTo>
                    <a:lnTo>
                      <a:pt x="27" y="0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25" y="2"/>
                    </a:lnTo>
                    <a:lnTo>
                      <a:pt x="1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5" name="Freeform 797"/>
              <p:cNvSpPr>
                <a:spLocks/>
              </p:cNvSpPr>
              <p:nvPr/>
            </p:nvSpPr>
            <p:spPr bwMode="auto">
              <a:xfrm>
                <a:off x="2403" y="1480"/>
                <a:ext cx="33" cy="44"/>
              </a:xfrm>
              <a:custGeom>
                <a:avLst/>
                <a:gdLst>
                  <a:gd name="T0" fmla="*/ 0 w 33"/>
                  <a:gd name="T1" fmla="*/ 3 h 86"/>
                  <a:gd name="T2" fmla="*/ 24 w 33"/>
                  <a:gd name="T3" fmla="*/ 0 h 86"/>
                  <a:gd name="T4" fmla="*/ 33 w 33"/>
                  <a:gd name="T5" fmla="*/ 1 h 86"/>
                  <a:gd name="T6" fmla="*/ 33 w 33"/>
                  <a:gd name="T7" fmla="*/ 1 h 86"/>
                  <a:gd name="T8" fmla="*/ 24 w 33"/>
                  <a:gd name="T9" fmla="*/ 1 h 86"/>
                  <a:gd name="T10" fmla="*/ 0 w 33"/>
                  <a:gd name="T11" fmla="*/ 3 h 86"/>
                  <a:gd name="T12" fmla="*/ 0 w 33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6">
                    <a:moveTo>
                      <a:pt x="0" y="86"/>
                    </a:moveTo>
                    <a:lnTo>
                      <a:pt x="24" y="0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24" y="1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6" name="Freeform 798"/>
              <p:cNvSpPr>
                <a:spLocks/>
              </p:cNvSpPr>
              <p:nvPr/>
            </p:nvSpPr>
            <p:spPr bwMode="auto">
              <a:xfrm>
                <a:off x="2403" y="1481"/>
                <a:ext cx="33" cy="43"/>
              </a:xfrm>
              <a:custGeom>
                <a:avLst/>
                <a:gdLst>
                  <a:gd name="T0" fmla="*/ 0 w 33"/>
                  <a:gd name="T1" fmla="*/ 3 h 85"/>
                  <a:gd name="T2" fmla="*/ 24 w 33"/>
                  <a:gd name="T3" fmla="*/ 0 h 85"/>
                  <a:gd name="T4" fmla="*/ 33 w 33"/>
                  <a:gd name="T5" fmla="*/ 1 h 85"/>
                  <a:gd name="T6" fmla="*/ 31 w 33"/>
                  <a:gd name="T7" fmla="*/ 1 h 85"/>
                  <a:gd name="T8" fmla="*/ 24 w 33"/>
                  <a:gd name="T9" fmla="*/ 1 h 85"/>
                  <a:gd name="T10" fmla="*/ 0 w 33"/>
                  <a:gd name="T11" fmla="*/ 3 h 85"/>
                  <a:gd name="T12" fmla="*/ 0 w 33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5">
                    <a:moveTo>
                      <a:pt x="0" y="85"/>
                    </a:moveTo>
                    <a:lnTo>
                      <a:pt x="24" y="0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4" y="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7" name="Freeform 799"/>
              <p:cNvSpPr>
                <a:spLocks/>
              </p:cNvSpPr>
              <p:nvPr/>
            </p:nvSpPr>
            <p:spPr bwMode="auto">
              <a:xfrm>
                <a:off x="2403" y="1483"/>
                <a:ext cx="31" cy="41"/>
              </a:xfrm>
              <a:custGeom>
                <a:avLst/>
                <a:gdLst>
                  <a:gd name="T0" fmla="*/ 0 w 31"/>
                  <a:gd name="T1" fmla="*/ 3 h 81"/>
                  <a:gd name="T2" fmla="*/ 24 w 31"/>
                  <a:gd name="T3" fmla="*/ 0 h 81"/>
                  <a:gd name="T4" fmla="*/ 31 w 31"/>
                  <a:gd name="T5" fmla="*/ 1 h 81"/>
                  <a:gd name="T6" fmla="*/ 31 w 31"/>
                  <a:gd name="T7" fmla="*/ 1 h 81"/>
                  <a:gd name="T8" fmla="*/ 23 w 31"/>
                  <a:gd name="T9" fmla="*/ 1 h 81"/>
                  <a:gd name="T10" fmla="*/ 0 w 31"/>
                  <a:gd name="T11" fmla="*/ 3 h 81"/>
                  <a:gd name="T12" fmla="*/ 0 w 31"/>
                  <a:gd name="T13" fmla="*/ 3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1">
                    <a:moveTo>
                      <a:pt x="0" y="81"/>
                    </a:moveTo>
                    <a:lnTo>
                      <a:pt x="24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3" y="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8" name="Freeform 800"/>
              <p:cNvSpPr>
                <a:spLocks/>
              </p:cNvSpPr>
              <p:nvPr/>
            </p:nvSpPr>
            <p:spPr bwMode="auto">
              <a:xfrm>
                <a:off x="2403" y="1484"/>
                <a:ext cx="31" cy="40"/>
              </a:xfrm>
              <a:custGeom>
                <a:avLst/>
                <a:gdLst>
                  <a:gd name="T0" fmla="*/ 0 w 31"/>
                  <a:gd name="T1" fmla="*/ 3 h 79"/>
                  <a:gd name="T2" fmla="*/ 23 w 31"/>
                  <a:gd name="T3" fmla="*/ 0 h 79"/>
                  <a:gd name="T4" fmla="*/ 31 w 31"/>
                  <a:gd name="T5" fmla="*/ 1 h 79"/>
                  <a:gd name="T6" fmla="*/ 30 w 31"/>
                  <a:gd name="T7" fmla="*/ 1 h 79"/>
                  <a:gd name="T8" fmla="*/ 23 w 31"/>
                  <a:gd name="T9" fmla="*/ 1 h 79"/>
                  <a:gd name="T10" fmla="*/ 0 w 31"/>
                  <a:gd name="T11" fmla="*/ 3 h 79"/>
                  <a:gd name="T12" fmla="*/ 0 w 31"/>
                  <a:gd name="T13" fmla="*/ 3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0" y="79"/>
                    </a:moveTo>
                    <a:lnTo>
                      <a:pt x="23" y="0"/>
                    </a:lnTo>
                    <a:lnTo>
                      <a:pt x="31" y="2"/>
                    </a:lnTo>
                    <a:lnTo>
                      <a:pt x="30" y="5"/>
                    </a:lnTo>
                    <a:lnTo>
                      <a:pt x="23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49" name="Freeform 801"/>
              <p:cNvSpPr>
                <a:spLocks/>
              </p:cNvSpPr>
              <p:nvPr/>
            </p:nvSpPr>
            <p:spPr bwMode="auto">
              <a:xfrm>
                <a:off x="2403" y="1485"/>
                <a:ext cx="30" cy="39"/>
              </a:xfrm>
              <a:custGeom>
                <a:avLst/>
                <a:gdLst>
                  <a:gd name="T0" fmla="*/ 0 w 30"/>
                  <a:gd name="T1" fmla="*/ 3 h 77"/>
                  <a:gd name="T2" fmla="*/ 23 w 30"/>
                  <a:gd name="T3" fmla="*/ 0 h 77"/>
                  <a:gd name="T4" fmla="*/ 30 w 30"/>
                  <a:gd name="T5" fmla="*/ 1 h 77"/>
                  <a:gd name="T6" fmla="*/ 30 w 30"/>
                  <a:gd name="T7" fmla="*/ 1 h 77"/>
                  <a:gd name="T8" fmla="*/ 23 w 30"/>
                  <a:gd name="T9" fmla="*/ 1 h 77"/>
                  <a:gd name="T10" fmla="*/ 0 w 30"/>
                  <a:gd name="T11" fmla="*/ 3 h 77"/>
                  <a:gd name="T12" fmla="*/ 0 w 30"/>
                  <a:gd name="T13" fmla="*/ 3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7">
                    <a:moveTo>
                      <a:pt x="0" y="77"/>
                    </a:moveTo>
                    <a:lnTo>
                      <a:pt x="23" y="0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3" y="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0" name="Freeform 802"/>
              <p:cNvSpPr>
                <a:spLocks/>
              </p:cNvSpPr>
              <p:nvPr/>
            </p:nvSpPr>
            <p:spPr bwMode="auto">
              <a:xfrm>
                <a:off x="2403" y="1487"/>
                <a:ext cx="30" cy="37"/>
              </a:xfrm>
              <a:custGeom>
                <a:avLst/>
                <a:gdLst>
                  <a:gd name="T0" fmla="*/ 0 w 30"/>
                  <a:gd name="T1" fmla="*/ 3 h 74"/>
                  <a:gd name="T2" fmla="*/ 23 w 30"/>
                  <a:gd name="T3" fmla="*/ 0 h 74"/>
                  <a:gd name="T4" fmla="*/ 30 w 30"/>
                  <a:gd name="T5" fmla="*/ 1 h 74"/>
                  <a:gd name="T6" fmla="*/ 28 w 30"/>
                  <a:gd name="T7" fmla="*/ 1 h 74"/>
                  <a:gd name="T8" fmla="*/ 21 w 30"/>
                  <a:gd name="T9" fmla="*/ 1 h 74"/>
                  <a:gd name="T10" fmla="*/ 2 w 30"/>
                  <a:gd name="T11" fmla="*/ 3 h 74"/>
                  <a:gd name="T12" fmla="*/ 0 w 30"/>
                  <a:gd name="T13" fmla="*/ 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4">
                    <a:moveTo>
                      <a:pt x="0" y="74"/>
                    </a:moveTo>
                    <a:lnTo>
                      <a:pt x="23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1" y="2"/>
                    </a:lnTo>
                    <a:lnTo>
                      <a:pt x="2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1" name="Freeform 803"/>
              <p:cNvSpPr>
                <a:spLocks/>
              </p:cNvSpPr>
              <p:nvPr/>
            </p:nvSpPr>
            <p:spPr bwMode="auto">
              <a:xfrm>
                <a:off x="2405" y="1488"/>
                <a:ext cx="26" cy="36"/>
              </a:xfrm>
              <a:custGeom>
                <a:avLst/>
                <a:gdLst>
                  <a:gd name="T0" fmla="*/ 0 w 26"/>
                  <a:gd name="T1" fmla="*/ 3 h 72"/>
                  <a:gd name="T2" fmla="*/ 19 w 26"/>
                  <a:gd name="T3" fmla="*/ 0 h 72"/>
                  <a:gd name="T4" fmla="*/ 26 w 26"/>
                  <a:gd name="T5" fmla="*/ 1 h 72"/>
                  <a:gd name="T6" fmla="*/ 26 w 26"/>
                  <a:gd name="T7" fmla="*/ 1 h 72"/>
                  <a:gd name="T8" fmla="*/ 19 w 26"/>
                  <a:gd name="T9" fmla="*/ 1 h 72"/>
                  <a:gd name="T10" fmla="*/ 0 w 26"/>
                  <a:gd name="T11" fmla="*/ 3 h 72"/>
                  <a:gd name="T12" fmla="*/ 0 w 26"/>
                  <a:gd name="T13" fmla="*/ 3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72">
                    <a:moveTo>
                      <a:pt x="0" y="72"/>
                    </a:moveTo>
                    <a:lnTo>
                      <a:pt x="19" y="0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19" y="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2" name="Freeform 804"/>
              <p:cNvSpPr>
                <a:spLocks/>
              </p:cNvSpPr>
              <p:nvPr/>
            </p:nvSpPr>
            <p:spPr bwMode="auto">
              <a:xfrm>
                <a:off x="2405" y="1489"/>
                <a:ext cx="26" cy="35"/>
              </a:xfrm>
              <a:custGeom>
                <a:avLst/>
                <a:gdLst>
                  <a:gd name="T0" fmla="*/ 0 w 26"/>
                  <a:gd name="T1" fmla="*/ 3 h 68"/>
                  <a:gd name="T2" fmla="*/ 19 w 26"/>
                  <a:gd name="T3" fmla="*/ 0 h 68"/>
                  <a:gd name="T4" fmla="*/ 26 w 26"/>
                  <a:gd name="T5" fmla="*/ 1 h 68"/>
                  <a:gd name="T6" fmla="*/ 25 w 26"/>
                  <a:gd name="T7" fmla="*/ 1 h 68"/>
                  <a:gd name="T8" fmla="*/ 19 w 26"/>
                  <a:gd name="T9" fmla="*/ 1 h 68"/>
                  <a:gd name="T10" fmla="*/ 0 w 26"/>
                  <a:gd name="T11" fmla="*/ 3 h 68"/>
                  <a:gd name="T12" fmla="*/ 0 w 26"/>
                  <a:gd name="T13" fmla="*/ 3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68">
                    <a:moveTo>
                      <a:pt x="0" y="68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3" name="Freeform 805"/>
              <p:cNvSpPr>
                <a:spLocks/>
              </p:cNvSpPr>
              <p:nvPr/>
            </p:nvSpPr>
            <p:spPr bwMode="auto">
              <a:xfrm>
                <a:off x="2405" y="1490"/>
                <a:ext cx="25" cy="34"/>
              </a:xfrm>
              <a:custGeom>
                <a:avLst/>
                <a:gdLst>
                  <a:gd name="T0" fmla="*/ 0 w 25"/>
                  <a:gd name="T1" fmla="*/ 3 h 67"/>
                  <a:gd name="T2" fmla="*/ 19 w 25"/>
                  <a:gd name="T3" fmla="*/ 0 h 67"/>
                  <a:gd name="T4" fmla="*/ 25 w 25"/>
                  <a:gd name="T5" fmla="*/ 1 h 67"/>
                  <a:gd name="T6" fmla="*/ 24 w 25"/>
                  <a:gd name="T7" fmla="*/ 1 h 67"/>
                  <a:gd name="T8" fmla="*/ 18 w 25"/>
                  <a:gd name="T9" fmla="*/ 1 h 67"/>
                  <a:gd name="T10" fmla="*/ 0 w 25"/>
                  <a:gd name="T11" fmla="*/ 3 h 67"/>
                  <a:gd name="T12" fmla="*/ 0 w 25"/>
                  <a:gd name="T13" fmla="*/ 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7">
                    <a:moveTo>
                      <a:pt x="0" y="6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4" name="Freeform 806"/>
              <p:cNvSpPr>
                <a:spLocks/>
              </p:cNvSpPr>
              <p:nvPr/>
            </p:nvSpPr>
            <p:spPr bwMode="auto">
              <a:xfrm>
                <a:off x="2405" y="1492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8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5" name="Freeform 807"/>
              <p:cNvSpPr>
                <a:spLocks/>
              </p:cNvSpPr>
              <p:nvPr/>
            </p:nvSpPr>
            <p:spPr bwMode="auto">
              <a:xfrm>
                <a:off x="2405" y="1494"/>
                <a:ext cx="24" cy="30"/>
              </a:xfrm>
              <a:custGeom>
                <a:avLst/>
                <a:gdLst>
                  <a:gd name="T0" fmla="*/ 0 w 24"/>
                  <a:gd name="T1" fmla="*/ 2 h 59"/>
                  <a:gd name="T2" fmla="*/ 18 w 24"/>
                  <a:gd name="T3" fmla="*/ 0 h 59"/>
                  <a:gd name="T4" fmla="*/ 24 w 24"/>
                  <a:gd name="T5" fmla="*/ 1 h 59"/>
                  <a:gd name="T6" fmla="*/ 22 w 24"/>
                  <a:gd name="T7" fmla="*/ 1 h 59"/>
                  <a:gd name="T8" fmla="*/ 17 w 24"/>
                  <a:gd name="T9" fmla="*/ 1 h 59"/>
                  <a:gd name="T10" fmla="*/ 1 w 24"/>
                  <a:gd name="T11" fmla="*/ 2 h 59"/>
                  <a:gd name="T12" fmla="*/ 0 w 2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59">
                    <a:moveTo>
                      <a:pt x="0" y="59"/>
                    </a:moveTo>
                    <a:lnTo>
                      <a:pt x="18" y="0"/>
                    </a:lnTo>
                    <a:lnTo>
                      <a:pt x="24" y="1"/>
                    </a:lnTo>
                    <a:lnTo>
                      <a:pt x="22" y="5"/>
                    </a:lnTo>
                    <a:lnTo>
                      <a:pt x="17" y="3"/>
                    </a:lnTo>
                    <a:lnTo>
                      <a:pt x="1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6" name="Freeform 808"/>
              <p:cNvSpPr>
                <a:spLocks/>
              </p:cNvSpPr>
              <p:nvPr/>
            </p:nvSpPr>
            <p:spPr bwMode="auto">
              <a:xfrm>
                <a:off x="2406" y="1496"/>
                <a:ext cx="21" cy="28"/>
              </a:xfrm>
              <a:custGeom>
                <a:avLst/>
                <a:gdLst>
                  <a:gd name="T0" fmla="*/ 0 w 21"/>
                  <a:gd name="T1" fmla="*/ 2 h 56"/>
                  <a:gd name="T2" fmla="*/ 16 w 21"/>
                  <a:gd name="T3" fmla="*/ 0 h 56"/>
                  <a:gd name="T4" fmla="*/ 21 w 21"/>
                  <a:gd name="T5" fmla="*/ 1 h 56"/>
                  <a:gd name="T6" fmla="*/ 20 w 21"/>
                  <a:gd name="T7" fmla="*/ 1 h 56"/>
                  <a:gd name="T8" fmla="*/ 16 w 21"/>
                  <a:gd name="T9" fmla="*/ 1 h 56"/>
                  <a:gd name="T10" fmla="*/ 0 w 21"/>
                  <a:gd name="T11" fmla="*/ 2 h 56"/>
                  <a:gd name="T12" fmla="*/ 0 w 21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6">
                    <a:moveTo>
                      <a:pt x="0" y="56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7" name="Freeform 809"/>
              <p:cNvSpPr>
                <a:spLocks/>
              </p:cNvSpPr>
              <p:nvPr/>
            </p:nvSpPr>
            <p:spPr bwMode="auto">
              <a:xfrm>
                <a:off x="2406" y="1497"/>
                <a:ext cx="20" cy="28"/>
              </a:xfrm>
              <a:custGeom>
                <a:avLst/>
                <a:gdLst>
                  <a:gd name="T0" fmla="*/ 0 w 20"/>
                  <a:gd name="T1" fmla="*/ 2 h 54"/>
                  <a:gd name="T2" fmla="*/ 16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4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2"/>
                    </a:moveTo>
                    <a:lnTo>
                      <a:pt x="16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4" y="4"/>
                    </a:lnTo>
                    <a:lnTo>
                      <a:pt x="0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8" name="Freeform 810"/>
              <p:cNvSpPr>
                <a:spLocks/>
              </p:cNvSpPr>
              <p:nvPr/>
            </p:nvSpPr>
            <p:spPr bwMode="auto">
              <a:xfrm>
                <a:off x="2406" y="1499"/>
                <a:ext cx="20" cy="26"/>
              </a:xfrm>
              <a:custGeom>
                <a:avLst/>
                <a:gdLst>
                  <a:gd name="T0" fmla="*/ 0 w 20"/>
                  <a:gd name="T1" fmla="*/ 2 h 50"/>
                  <a:gd name="T2" fmla="*/ 14 w 20"/>
                  <a:gd name="T3" fmla="*/ 0 h 50"/>
                  <a:gd name="T4" fmla="*/ 20 w 20"/>
                  <a:gd name="T5" fmla="*/ 1 h 50"/>
                  <a:gd name="T6" fmla="*/ 18 w 20"/>
                  <a:gd name="T7" fmla="*/ 1 h 50"/>
                  <a:gd name="T8" fmla="*/ 14 w 20"/>
                  <a:gd name="T9" fmla="*/ 1 h 50"/>
                  <a:gd name="T10" fmla="*/ 0 w 20"/>
                  <a:gd name="T11" fmla="*/ 2 h 50"/>
                  <a:gd name="T12" fmla="*/ 0 w 20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14" y="0"/>
                    </a:lnTo>
                    <a:lnTo>
                      <a:pt x="20" y="1"/>
                    </a:lnTo>
                    <a:lnTo>
                      <a:pt x="18" y="5"/>
                    </a:lnTo>
                    <a:lnTo>
                      <a:pt x="14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59" name="Freeform 811"/>
              <p:cNvSpPr>
                <a:spLocks/>
              </p:cNvSpPr>
              <p:nvPr/>
            </p:nvSpPr>
            <p:spPr bwMode="auto">
              <a:xfrm>
                <a:off x="2406" y="1501"/>
                <a:ext cx="18" cy="24"/>
              </a:xfrm>
              <a:custGeom>
                <a:avLst/>
                <a:gdLst>
                  <a:gd name="T0" fmla="*/ 0 w 18"/>
                  <a:gd name="T1" fmla="*/ 2 h 47"/>
                  <a:gd name="T2" fmla="*/ 14 w 18"/>
                  <a:gd name="T3" fmla="*/ 0 h 47"/>
                  <a:gd name="T4" fmla="*/ 18 w 18"/>
                  <a:gd name="T5" fmla="*/ 1 h 47"/>
                  <a:gd name="T6" fmla="*/ 17 w 18"/>
                  <a:gd name="T7" fmla="*/ 1 h 47"/>
                  <a:gd name="T8" fmla="*/ 13 w 18"/>
                  <a:gd name="T9" fmla="*/ 1 h 47"/>
                  <a:gd name="T10" fmla="*/ 1 w 18"/>
                  <a:gd name="T11" fmla="*/ 2 h 47"/>
                  <a:gd name="T12" fmla="*/ 0 w 18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7">
                    <a:moveTo>
                      <a:pt x="0" y="47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0" name="Freeform 812"/>
              <p:cNvSpPr>
                <a:spLocks/>
              </p:cNvSpPr>
              <p:nvPr/>
            </p:nvSpPr>
            <p:spPr bwMode="auto">
              <a:xfrm>
                <a:off x="2407" y="1503"/>
                <a:ext cx="16" cy="22"/>
              </a:xfrm>
              <a:custGeom>
                <a:avLst/>
                <a:gdLst>
                  <a:gd name="T0" fmla="*/ 0 w 16"/>
                  <a:gd name="T1" fmla="*/ 2 h 43"/>
                  <a:gd name="T2" fmla="*/ 12 w 16"/>
                  <a:gd name="T3" fmla="*/ 0 h 43"/>
                  <a:gd name="T4" fmla="*/ 16 w 16"/>
                  <a:gd name="T5" fmla="*/ 1 h 43"/>
                  <a:gd name="T6" fmla="*/ 15 w 16"/>
                  <a:gd name="T7" fmla="*/ 1 h 43"/>
                  <a:gd name="T8" fmla="*/ 12 w 16"/>
                  <a:gd name="T9" fmla="*/ 1 h 43"/>
                  <a:gd name="T10" fmla="*/ 0 w 16"/>
                  <a:gd name="T11" fmla="*/ 2 h 43"/>
                  <a:gd name="T12" fmla="*/ 0 w 16"/>
                  <a:gd name="T13" fmla="*/ 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1" name="Freeform 813"/>
              <p:cNvSpPr>
                <a:spLocks/>
              </p:cNvSpPr>
              <p:nvPr/>
            </p:nvSpPr>
            <p:spPr bwMode="auto">
              <a:xfrm>
                <a:off x="2407" y="1505"/>
                <a:ext cx="15" cy="20"/>
              </a:xfrm>
              <a:custGeom>
                <a:avLst/>
                <a:gdLst>
                  <a:gd name="T0" fmla="*/ 0 w 15"/>
                  <a:gd name="T1" fmla="*/ 2 h 40"/>
                  <a:gd name="T2" fmla="*/ 12 w 15"/>
                  <a:gd name="T3" fmla="*/ 0 h 40"/>
                  <a:gd name="T4" fmla="*/ 15 w 15"/>
                  <a:gd name="T5" fmla="*/ 1 h 40"/>
                  <a:gd name="T6" fmla="*/ 15 w 15"/>
                  <a:gd name="T7" fmla="*/ 1 h 40"/>
                  <a:gd name="T8" fmla="*/ 10 w 15"/>
                  <a:gd name="T9" fmla="*/ 1 h 40"/>
                  <a:gd name="T10" fmla="*/ 0 w 15"/>
                  <a:gd name="T11" fmla="*/ 2 h 40"/>
                  <a:gd name="T12" fmla="*/ 0 w 15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0" y="4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2" name="Freeform 814"/>
              <p:cNvSpPr>
                <a:spLocks/>
              </p:cNvSpPr>
              <p:nvPr/>
            </p:nvSpPr>
            <p:spPr bwMode="auto">
              <a:xfrm>
                <a:off x="2407" y="1507"/>
                <a:ext cx="15" cy="18"/>
              </a:xfrm>
              <a:custGeom>
                <a:avLst/>
                <a:gdLst>
                  <a:gd name="T0" fmla="*/ 0 w 15"/>
                  <a:gd name="T1" fmla="*/ 2 h 34"/>
                  <a:gd name="T2" fmla="*/ 10 w 15"/>
                  <a:gd name="T3" fmla="*/ 0 h 34"/>
                  <a:gd name="T4" fmla="*/ 15 w 15"/>
                  <a:gd name="T5" fmla="*/ 0 h 34"/>
                  <a:gd name="T6" fmla="*/ 13 w 15"/>
                  <a:gd name="T7" fmla="*/ 1 h 34"/>
                  <a:gd name="T8" fmla="*/ 10 w 15"/>
                  <a:gd name="T9" fmla="*/ 1 h 34"/>
                  <a:gd name="T10" fmla="*/ 0 w 15"/>
                  <a:gd name="T11" fmla="*/ 2 h 34"/>
                  <a:gd name="T12" fmla="*/ 0 w 15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0" y="34"/>
                    </a:moveTo>
                    <a:lnTo>
                      <a:pt x="10" y="0"/>
                    </a:lnTo>
                    <a:lnTo>
                      <a:pt x="15" y="0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3" name="Freeform 815"/>
              <p:cNvSpPr>
                <a:spLocks/>
              </p:cNvSpPr>
              <p:nvPr/>
            </p:nvSpPr>
            <p:spPr bwMode="auto">
              <a:xfrm>
                <a:off x="2407" y="1509"/>
                <a:ext cx="13" cy="16"/>
              </a:xfrm>
              <a:custGeom>
                <a:avLst/>
                <a:gdLst>
                  <a:gd name="T0" fmla="*/ 0 w 13"/>
                  <a:gd name="T1" fmla="*/ 1 h 31"/>
                  <a:gd name="T2" fmla="*/ 10 w 13"/>
                  <a:gd name="T3" fmla="*/ 0 h 31"/>
                  <a:gd name="T4" fmla="*/ 13 w 13"/>
                  <a:gd name="T5" fmla="*/ 1 h 31"/>
                  <a:gd name="T6" fmla="*/ 12 w 13"/>
                  <a:gd name="T7" fmla="*/ 1 h 31"/>
                  <a:gd name="T8" fmla="*/ 9 w 13"/>
                  <a:gd name="T9" fmla="*/ 1 h 31"/>
                  <a:gd name="T10" fmla="*/ 2 w 13"/>
                  <a:gd name="T11" fmla="*/ 1 h 31"/>
                  <a:gd name="T12" fmla="*/ 0 w 13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2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4" name="Freeform 816"/>
              <p:cNvSpPr>
                <a:spLocks/>
              </p:cNvSpPr>
              <p:nvPr/>
            </p:nvSpPr>
            <p:spPr bwMode="auto">
              <a:xfrm>
                <a:off x="2409" y="1512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8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5" name="Freeform 817"/>
              <p:cNvSpPr>
                <a:spLocks/>
              </p:cNvSpPr>
              <p:nvPr/>
            </p:nvSpPr>
            <p:spPr bwMode="auto">
              <a:xfrm>
                <a:off x="2409" y="1515"/>
                <a:ext cx="8" cy="10"/>
              </a:xfrm>
              <a:custGeom>
                <a:avLst/>
                <a:gdLst>
                  <a:gd name="T0" fmla="*/ 0 w 8"/>
                  <a:gd name="T1" fmla="*/ 1 h 20"/>
                  <a:gd name="T2" fmla="*/ 6 w 8"/>
                  <a:gd name="T3" fmla="*/ 0 h 20"/>
                  <a:gd name="T4" fmla="*/ 8 w 8"/>
                  <a:gd name="T5" fmla="*/ 0 h 20"/>
                  <a:gd name="T6" fmla="*/ 7 w 8"/>
                  <a:gd name="T7" fmla="*/ 1 h 20"/>
                  <a:gd name="T8" fmla="*/ 6 w 8"/>
                  <a:gd name="T9" fmla="*/ 1 h 20"/>
                  <a:gd name="T10" fmla="*/ 0 w 8"/>
                  <a:gd name="T11" fmla="*/ 1 h 20"/>
                  <a:gd name="T12" fmla="*/ 0 w 8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0" y="2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6" name="Freeform 818"/>
              <p:cNvSpPr>
                <a:spLocks/>
              </p:cNvSpPr>
              <p:nvPr/>
            </p:nvSpPr>
            <p:spPr bwMode="auto">
              <a:xfrm>
                <a:off x="2409" y="1517"/>
                <a:ext cx="7" cy="8"/>
              </a:xfrm>
              <a:custGeom>
                <a:avLst/>
                <a:gdLst>
                  <a:gd name="T0" fmla="*/ 0 w 7"/>
                  <a:gd name="T1" fmla="*/ 1 h 14"/>
                  <a:gd name="T2" fmla="*/ 6 w 7"/>
                  <a:gd name="T3" fmla="*/ 0 h 14"/>
                  <a:gd name="T4" fmla="*/ 7 w 7"/>
                  <a:gd name="T5" fmla="*/ 0 h 14"/>
                  <a:gd name="T6" fmla="*/ 4 w 7"/>
                  <a:gd name="T7" fmla="*/ 1 h 14"/>
                  <a:gd name="T8" fmla="*/ 4 w 7"/>
                  <a:gd name="T9" fmla="*/ 1 h 14"/>
                  <a:gd name="T10" fmla="*/ 1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7" name="Freeform 819"/>
              <p:cNvSpPr>
                <a:spLocks/>
              </p:cNvSpPr>
              <p:nvPr/>
            </p:nvSpPr>
            <p:spPr bwMode="auto">
              <a:xfrm>
                <a:off x="2410" y="1520"/>
                <a:ext cx="3" cy="5"/>
              </a:xfrm>
              <a:custGeom>
                <a:avLst/>
                <a:gdLst>
                  <a:gd name="T0" fmla="*/ 0 w 3"/>
                  <a:gd name="T1" fmla="*/ 1 h 9"/>
                  <a:gd name="T2" fmla="*/ 3 w 3"/>
                  <a:gd name="T3" fmla="*/ 0 h 9"/>
                  <a:gd name="T4" fmla="*/ 3 w 3"/>
                  <a:gd name="T5" fmla="*/ 0 h 9"/>
                  <a:gd name="T6" fmla="*/ 2 w 3"/>
                  <a:gd name="T7" fmla="*/ 1 h 9"/>
                  <a:gd name="T8" fmla="*/ 2 w 3"/>
                  <a:gd name="T9" fmla="*/ 1 h 9"/>
                  <a:gd name="T10" fmla="*/ 0 w 3"/>
                  <a:gd name="T11" fmla="*/ 1 h 9"/>
                  <a:gd name="T12" fmla="*/ 0 w 3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2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8" name="Freeform 820"/>
              <p:cNvSpPr>
                <a:spLocks/>
              </p:cNvSpPr>
              <p:nvPr/>
            </p:nvSpPr>
            <p:spPr bwMode="auto">
              <a:xfrm>
                <a:off x="2410" y="1523"/>
                <a:ext cx="2" cy="3"/>
              </a:xfrm>
              <a:custGeom>
                <a:avLst/>
                <a:gdLst>
                  <a:gd name="T0" fmla="*/ 0 w 2"/>
                  <a:gd name="T1" fmla="*/ 1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1 h 5"/>
                  <a:gd name="T8" fmla="*/ 2 w 2"/>
                  <a:gd name="T9" fmla="*/ 1 h 5"/>
                  <a:gd name="T10" fmla="*/ 2 w 2"/>
                  <a:gd name="T11" fmla="*/ 1 h 5"/>
                  <a:gd name="T12" fmla="*/ 0 w 2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69" name="Freeform 821"/>
              <p:cNvSpPr>
                <a:spLocks/>
              </p:cNvSpPr>
              <p:nvPr/>
            </p:nvSpPr>
            <p:spPr bwMode="auto">
              <a:xfrm>
                <a:off x="2409" y="1472"/>
                <a:ext cx="25" cy="54"/>
              </a:xfrm>
              <a:custGeom>
                <a:avLst/>
                <a:gdLst>
                  <a:gd name="T0" fmla="*/ 3 w 25"/>
                  <a:gd name="T1" fmla="*/ 4 h 107"/>
                  <a:gd name="T2" fmla="*/ 0 w 25"/>
                  <a:gd name="T3" fmla="*/ 3 h 107"/>
                  <a:gd name="T4" fmla="*/ 22 w 25"/>
                  <a:gd name="T5" fmla="*/ 0 h 107"/>
                  <a:gd name="T6" fmla="*/ 25 w 25"/>
                  <a:gd name="T7" fmla="*/ 1 h 107"/>
                  <a:gd name="T8" fmla="*/ 3 w 25"/>
                  <a:gd name="T9" fmla="*/ 4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07">
                    <a:moveTo>
                      <a:pt x="3" y="107"/>
                    </a:moveTo>
                    <a:lnTo>
                      <a:pt x="0" y="78"/>
                    </a:lnTo>
                    <a:lnTo>
                      <a:pt x="22" y="0"/>
                    </a:lnTo>
                    <a:lnTo>
                      <a:pt x="25" y="29"/>
                    </a:lnTo>
                    <a:lnTo>
                      <a:pt x="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0" name="Freeform 822"/>
              <p:cNvSpPr>
                <a:spLocks/>
              </p:cNvSpPr>
              <p:nvPr/>
            </p:nvSpPr>
            <p:spPr bwMode="auto">
              <a:xfrm>
                <a:off x="2402" y="1472"/>
                <a:ext cx="39" cy="52"/>
              </a:xfrm>
              <a:custGeom>
                <a:avLst/>
                <a:gdLst>
                  <a:gd name="T0" fmla="*/ 0 w 39"/>
                  <a:gd name="T1" fmla="*/ 4 h 103"/>
                  <a:gd name="T2" fmla="*/ 29 w 39"/>
                  <a:gd name="T3" fmla="*/ 0 h 103"/>
                  <a:gd name="T4" fmla="*/ 39 w 39"/>
                  <a:gd name="T5" fmla="*/ 1 h 103"/>
                  <a:gd name="T6" fmla="*/ 38 w 39"/>
                  <a:gd name="T7" fmla="*/ 1 h 103"/>
                  <a:gd name="T8" fmla="*/ 28 w 39"/>
                  <a:gd name="T9" fmla="*/ 0 h 103"/>
                  <a:gd name="T10" fmla="*/ 0 w 39"/>
                  <a:gd name="T11" fmla="*/ 4 h 103"/>
                  <a:gd name="T12" fmla="*/ 0 w 39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03">
                    <a:moveTo>
                      <a:pt x="0" y="103"/>
                    </a:moveTo>
                    <a:lnTo>
                      <a:pt x="29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28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1" name="Freeform 823"/>
              <p:cNvSpPr>
                <a:spLocks/>
              </p:cNvSpPr>
              <p:nvPr/>
            </p:nvSpPr>
            <p:spPr bwMode="auto">
              <a:xfrm>
                <a:off x="2402" y="1472"/>
                <a:ext cx="38" cy="52"/>
              </a:xfrm>
              <a:custGeom>
                <a:avLst/>
                <a:gdLst>
                  <a:gd name="T0" fmla="*/ 0 w 38"/>
                  <a:gd name="T1" fmla="*/ 4 h 103"/>
                  <a:gd name="T2" fmla="*/ 28 w 38"/>
                  <a:gd name="T3" fmla="*/ 0 h 103"/>
                  <a:gd name="T4" fmla="*/ 38 w 38"/>
                  <a:gd name="T5" fmla="*/ 1 h 103"/>
                  <a:gd name="T6" fmla="*/ 38 w 38"/>
                  <a:gd name="T7" fmla="*/ 1 h 103"/>
                  <a:gd name="T8" fmla="*/ 28 w 38"/>
                  <a:gd name="T9" fmla="*/ 1 h 103"/>
                  <a:gd name="T10" fmla="*/ 0 w 38"/>
                  <a:gd name="T11" fmla="*/ 4 h 103"/>
                  <a:gd name="T12" fmla="*/ 0 w 38"/>
                  <a:gd name="T13" fmla="*/ 4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3">
                    <a:moveTo>
                      <a:pt x="0" y="103"/>
                    </a:moveTo>
                    <a:lnTo>
                      <a:pt x="28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28" y="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2" name="Freeform 824"/>
              <p:cNvSpPr>
                <a:spLocks/>
              </p:cNvSpPr>
              <p:nvPr/>
            </p:nvSpPr>
            <p:spPr bwMode="auto">
              <a:xfrm>
                <a:off x="2402" y="1473"/>
                <a:ext cx="38" cy="51"/>
              </a:xfrm>
              <a:custGeom>
                <a:avLst/>
                <a:gdLst>
                  <a:gd name="T0" fmla="*/ 0 w 38"/>
                  <a:gd name="T1" fmla="*/ 4 h 101"/>
                  <a:gd name="T2" fmla="*/ 28 w 38"/>
                  <a:gd name="T3" fmla="*/ 0 h 101"/>
                  <a:gd name="T4" fmla="*/ 38 w 38"/>
                  <a:gd name="T5" fmla="*/ 1 h 101"/>
                  <a:gd name="T6" fmla="*/ 37 w 38"/>
                  <a:gd name="T7" fmla="*/ 1 h 101"/>
                  <a:gd name="T8" fmla="*/ 28 w 38"/>
                  <a:gd name="T9" fmla="*/ 1 h 101"/>
                  <a:gd name="T10" fmla="*/ 0 w 38"/>
                  <a:gd name="T11" fmla="*/ 4 h 101"/>
                  <a:gd name="T12" fmla="*/ 0 w 38"/>
                  <a:gd name="T13" fmla="*/ 4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01">
                    <a:moveTo>
                      <a:pt x="0" y="101"/>
                    </a:moveTo>
                    <a:lnTo>
                      <a:pt x="28" y="0"/>
                    </a:lnTo>
                    <a:lnTo>
                      <a:pt x="38" y="4"/>
                    </a:lnTo>
                    <a:lnTo>
                      <a:pt x="37" y="5"/>
                    </a:lnTo>
                    <a:lnTo>
                      <a:pt x="28" y="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3" name="Freeform 825"/>
              <p:cNvSpPr>
                <a:spLocks/>
              </p:cNvSpPr>
              <p:nvPr/>
            </p:nvSpPr>
            <p:spPr bwMode="auto">
              <a:xfrm>
                <a:off x="2402" y="1474"/>
                <a:ext cx="37" cy="50"/>
              </a:xfrm>
              <a:custGeom>
                <a:avLst/>
                <a:gdLst>
                  <a:gd name="T0" fmla="*/ 0 w 37"/>
                  <a:gd name="T1" fmla="*/ 4 h 99"/>
                  <a:gd name="T2" fmla="*/ 28 w 37"/>
                  <a:gd name="T3" fmla="*/ 0 h 99"/>
                  <a:gd name="T4" fmla="*/ 37 w 37"/>
                  <a:gd name="T5" fmla="*/ 1 h 99"/>
                  <a:gd name="T6" fmla="*/ 37 w 37"/>
                  <a:gd name="T7" fmla="*/ 1 h 99"/>
                  <a:gd name="T8" fmla="*/ 28 w 37"/>
                  <a:gd name="T9" fmla="*/ 1 h 99"/>
                  <a:gd name="T10" fmla="*/ 0 w 37"/>
                  <a:gd name="T11" fmla="*/ 4 h 99"/>
                  <a:gd name="T12" fmla="*/ 0 w 37"/>
                  <a:gd name="T13" fmla="*/ 4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9">
                    <a:moveTo>
                      <a:pt x="0" y="99"/>
                    </a:moveTo>
                    <a:lnTo>
                      <a:pt x="28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8" y="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4" name="Freeform 826"/>
              <p:cNvSpPr>
                <a:spLocks/>
              </p:cNvSpPr>
              <p:nvPr/>
            </p:nvSpPr>
            <p:spPr bwMode="auto">
              <a:xfrm>
                <a:off x="2402" y="1475"/>
                <a:ext cx="37" cy="49"/>
              </a:xfrm>
              <a:custGeom>
                <a:avLst/>
                <a:gdLst>
                  <a:gd name="T0" fmla="*/ 0 w 37"/>
                  <a:gd name="T1" fmla="*/ 4 h 97"/>
                  <a:gd name="T2" fmla="*/ 28 w 37"/>
                  <a:gd name="T3" fmla="*/ 0 h 97"/>
                  <a:gd name="T4" fmla="*/ 37 w 37"/>
                  <a:gd name="T5" fmla="*/ 1 h 97"/>
                  <a:gd name="T6" fmla="*/ 37 w 37"/>
                  <a:gd name="T7" fmla="*/ 1 h 97"/>
                  <a:gd name="T8" fmla="*/ 27 w 37"/>
                  <a:gd name="T9" fmla="*/ 1 h 97"/>
                  <a:gd name="T10" fmla="*/ 0 w 37"/>
                  <a:gd name="T11" fmla="*/ 4 h 97"/>
                  <a:gd name="T12" fmla="*/ 0 w 37"/>
                  <a:gd name="T13" fmla="*/ 4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7">
                    <a:moveTo>
                      <a:pt x="0" y="97"/>
                    </a:moveTo>
                    <a:lnTo>
                      <a:pt x="28" y="0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27" y="1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5" name="Freeform 827"/>
              <p:cNvSpPr>
                <a:spLocks/>
              </p:cNvSpPr>
              <p:nvPr/>
            </p:nvSpPr>
            <p:spPr bwMode="auto">
              <a:xfrm>
                <a:off x="2402" y="1476"/>
                <a:ext cx="37" cy="48"/>
              </a:xfrm>
              <a:custGeom>
                <a:avLst/>
                <a:gdLst>
                  <a:gd name="T0" fmla="*/ 0 w 37"/>
                  <a:gd name="T1" fmla="*/ 3 h 96"/>
                  <a:gd name="T2" fmla="*/ 27 w 37"/>
                  <a:gd name="T3" fmla="*/ 0 h 96"/>
                  <a:gd name="T4" fmla="*/ 37 w 37"/>
                  <a:gd name="T5" fmla="*/ 1 h 96"/>
                  <a:gd name="T6" fmla="*/ 35 w 37"/>
                  <a:gd name="T7" fmla="*/ 1 h 96"/>
                  <a:gd name="T8" fmla="*/ 27 w 37"/>
                  <a:gd name="T9" fmla="*/ 1 h 96"/>
                  <a:gd name="T10" fmla="*/ 0 w 37"/>
                  <a:gd name="T11" fmla="*/ 3 h 96"/>
                  <a:gd name="T12" fmla="*/ 0 w 37"/>
                  <a:gd name="T13" fmla="*/ 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96">
                    <a:moveTo>
                      <a:pt x="0" y="96"/>
                    </a:moveTo>
                    <a:lnTo>
                      <a:pt x="27" y="0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27" y="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6" name="Freeform 828"/>
              <p:cNvSpPr>
                <a:spLocks/>
              </p:cNvSpPr>
              <p:nvPr/>
            </p:nvSpPr>
            <p:spPr bwMode="auto">
              <a:xfrm>
                <a:off x="2402" y="1478"/>
                <a:ext cx="35" cy="46"/>
              </a:xfrm>
              <a:custGeom>
                <a:avLst/>
                <a:gdLst>
                  <a:gd name="T0" fmla="*/ 0 w 35"/>
                  <a:gd name="T1" fmla="*/ 3 h 92"/>
                  <a:gd name="T2" fmla="*/ 27 w 35"/>
                  <a:gd name="T3" fmla="*/ 0 h 92"/>
                  <a:gd name="T4" fmla="*/ 35 w 35"/>
                  <a:gd name="T5" fmla="*/ 1 h 92"/>
                  <a:gd name="T6" fmla="*/ 35 w 35"/>
                  <a:gd name="T7" fmla="*/ 1 h 92"/>
                  <a:gd name="T8" fmla="*/ 27 w 35"/>
                  <a:gd name="T9" fmla="*/ 1 h 92"/>
                  <a:gd name="T10" fmla="*/ 0 w 35"/>
                  <a:gd name="T11" fmla="*/ 3 h 92"/>
                  <a:gd name="T12" fmla="*/ 0 w 35"/>
                  <a:gd name="T13" fmla="*/ 3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2">
                    <a:moveTo>
                      <a:pt x="0" y="92"/>
                    </a:moveTo>
                    <a:lnTo>
                      <a:pt x="27" y="0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27" y="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7" name="Freeform 829"/>
              <p:cNvSpPr>
                <a:spLocks/>
              </p:cNvSpPr>
              <p:nvPr/>
            </p:nvSpPr>
            <p:spPr bwMode="auto">
              <a:xfrm>
                <a:off x="2402" y="1478"/>
                <a:ext cx="35" cy="46"/>
              </a:xfrm>
              <a:custGeom>
                <a:avLst/>
                <a:gdLst>
                  <a:gd name="T0" fmla="*/ 0 w 35"/>
                  <a:gd name="T1" fmla="*/ 3 h 90"/>
                  <a:gd name="T2" fmla="*/ 27 w 35"/>
                  <a:gd name="T3" fmla="*/ 0 h 90"/>
                  <a:gd name="T4" fmla="*/ 35 w 35"/>
                  <a:gd name="T5" fmla="*/ 1 h 90"/>
                  <a:gd name="T6" fmla="*/ 35 w 35"/>
                  <a:gd name="T7" fmla="*/ 1 h 90"/>
                  <a:gd name="T8" fmla="*/ 27 w 35"/>
                  <a:gd name="T9" fmla="*/ 1 h 90"/>
                  <a:gd name="T10" fmla="*/ 0 w 35"/>
                  <a:gd name="T11" fmla="*/ 3 h 90"/>
                  <a:gd name="T12" fmla="*/ 0 w 35"/>
                  <a:gd name="T13" fmla="*/ 3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90">
                    <a:moveTo>
                      <a:pt x="0" y="90"/>
                    </a:moveTo>
                    <a:lnTo>
                      <a:pt x="27" y="0"/>
                    </a:lnTo>
                    <a:lnTo>
                      <a:pt x="35" y="2"/>
                    </a:lnTo>
                    <a:lnTo>
                      <a:pt x="35" y="5"/>
                    </a:lnTo>
                    <a:lnTo>
                      <a:pt x="27" y="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8" name="Freeform 830"/>
              <p:cNvSpPr>
                <a:spLocks/>
              </p:cNvSpPr>
              <p:nvPr/>
            </p:nvSpPr>
            <p:spPr bwMode="auto">
              <a:xfrm>
                <a:off x="2402" y="1479"/>
                <a:ext cx="35" cy="45"/>
              </a:xfrm>
              <a:custGeom>
                <a:avLst/>
                <a:gdLst>
                  <a:gd name="T0" fmla="*/ 0 w 35"/>
                  <a:gd name="T1" fmla="*/ 3 h 88"/>
                  <a:gd name="T2" fmla="*/ 27 w 35"/>
                  <a:gd name="T3" fmla="*/ 0 h 88"/>
                  <a:gd name="T4" fmla="*/ 35 w 35"/>
                  <a:gd name="T5" fmla="*/ 1 h 88"/>
                  <a:gd name="T6" fmla="*/ 34 w 35"/>
                  <a:gd name="T7" fmla="*/ 1 h 88"/>
                  <a:gd name="T8" fmla="*/ 25 w 35"/>
                  <a:gd name="T9" fmla="*/ 1 h 88"/>
                  <a:gd name="T10" fmla="*/ 1 w 35"/>
                  <a:gd name="T11" fmla="*/ 3 h 88"/>
                  <a:gd name="T12" fmla="*/ 0 w 35"/>
                  <a:gd name="T13" fmla="*/ 3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88">
                    <a:moveTo>
                      <a:pt x="0" y="88"/>
                    </a:moveTo>
                    <a:lnTo>
                      <a:pt x="27" y="0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25" y="2"/>
                    </a:lnTo>
                    <a:lnTo>
                      <a:pt x="1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79" name="Freeform 831"/>
              <p:cNvSpPr>
                <a:spLocks/>
              </p:cNvSpPr>
              <p:nvPr/>
            </p:nvSpPr>
            <p:spPr bwMode="auto">
              <a:xfrm>
                <a:off x="2403" y="1480"/>
                <a:ext cx="33" cy="44"/>
              </a:xfrm>
              <a:custGeom>
                <a:avLst/>
                <a:gdLst>
                  <a:gd name="T0" fmla="*/ 0 w 33"/>
                  <a:gd name="T1" fmla="*/ 3 h 86"/>
                  <a:gd name="T2" fmla="*/ 24 w 33"/>
                  <a:gd name="T3" fmla="*/ 0 h 86"/>
                  <a:gd name="T4" fmla="*/ 33 w 33"/>
                  <a:gd name="T5" fmla="*/ 1 h 86"/>
                  <a:gd name="T6" fmla="*/ 33 w 33"/>
                  <a:gd name="T7" fmla="*/ 1 h 86"/>
                  <a:gd name="T8" fmla="*/ 24 w 33"/>
                  <a:gd name="T9" fmla="*/ 1 h 86"/>
                  <a:gd name="T10" fmla="*/ 0 w 33"/>
                  <a:gd name="T11" fmla="*/ 3 h 86"/>
                  <a:gd name="T12" fmla="*/ 0 w 33"/>
                  <a:gd name="T13" fmla="*/ 3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6">
                    <a:moveTo>
                      <a:pt x="0" y="86"/>
                    </a:moveTo>
                    <a:lnTo>
                      <a:pt x="24" y="0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24" y="1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0" name="Freeform 832"/>
              <p:cNvSpPr>
                <a:spLocks/>
              </p:cNvSpPr>
              <p:nvPr/>
            </p:nvSpPr>
            <p:spPr bwMode="auto">
              <a:xfrm>
                <a:off x="2403" y="1481"/>
                <a:ext cx="33" cy="43"/>
              </a:xfrm>
              <a:custGeom>
                <a:avLst/>
                <a:gdLst>
                  <a:gd name="T0" fmla="*/ 0 w 33"/>
                  <a:gd name="T1" fmla="*/ 3 h 85"/>
                  <a:gd name="T2" fmla="*/ 24 w 33"/>
                  <a:gd name="T3" fmla="*/ 0 h 85"/>
                  <a:gd name="T4" fmla="*/ 33 w 33"/>
                  <a:gd name="T5" fmla="*/ 1 h 85"/>
                  <a:gd name="T6" fmla="*/ 31 w 33"/>
                  <a:gd name="T7" fmla="*/ 1 h 85"/>
                  <a:gd name="T8" fmla="*/ 24 w 33"/>
                  <a:gd name="T9" fmla="*/ 1 h 85"/>
                  <a:gd name="T10" fmla="*/ 0 w 33"/>
                  <a:gd name="T11" fmla="*/ 3 h 85"/>
                  <a:gd name="T12" fmla="*/ 0 w 33"/>
                  <a:gd name="T13" fmla="*/ 3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85">
                    <a:moveTo>
                      <a:pt x="0" y="85"/>
                    </a:moveTo>
                    <a:lnTo>
                      <a:pt x="24" y="0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4" y="4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1" name="Freeform 833"/>
              <p:cNvSpPr>
                <a:spLocks/>
              </p:cNvSpPr>
              <p:nvPr/>
            </p:nvSpPr>
            <p:spPr bwMode="auto">
              <a:xfrm>
                <a:off x="2403" y="1483"/>
                <a:ext cx="31" cy="41"/>
              </a:xfrm>
              <a:custGeom>
                <a:avLst/>
                <a:gdLst>
                  <a:gd name="T0" fmla="*/ 0 w 31"/>
                  <a:gd name="T1" fmla="*/ 3 h 81"/>
                  <a:gd name="T2" fmla="*/ 24 w 31"/>
                  <a:gd name="T3" fmla="*/ 0 h 81"/>
                  <a:gd name="T4" fmla="*/ 31 w 31"/>
                  <a:gd name="T5" fmla="*/ 1 h 81"/>
                  <a:gd name="T6" fmla="*/ 31 w 31"/>
                  <a:gd name="T7" fmla="*/ 1 h 81"/>
                  <a:gd name="T8" fmla="*/ 23 w 31"/>
                  <a:gd name="T9" fmla="*/ 1 h 81"/>
                  <a:gd name="T10" fmla="*/ 0 w 31"/>
                  <a:gd name="T11" fmla="*/ 3 h 81"/>
                  <a:gd name="T12" fmla="*/ 0 w 31"/>
                  <a:gd name="T13" fmla="*/ 3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1">
                    <a:moveTo>
                      <a:pt x="0" y="81"/>
                    </a:moveTo>
                    <a:lnTo>
                      <a:pt x="24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3" y="2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2" name="Freeform 834"/>
              <p:cNvSpPr>
                <a:spLocks/>
              </p:cNvSpPr>
              <p:nvPr/>
            </p:nvSpPr>
            <p:spPr bwMode="auto">
              <a:xfrm>
                <a:off x="2403" y="1484"/>
                <a:ext cx="31" cy="40"/>
              </a:xfrm>
              <a:custGeom>
                <a:avLst/>
                <a:gdLst>
                  <a:gd name="T0" fmla="*/ 0 w 31"/>
                  <a:gd name="T1" fmla="*/ 3 h 79"/>
                  <a:gd name="T2" fmla="*/ 23 w 31"/>
                  <a:gd name="T3" fmla="*/ 0 h 79"/>
                  <a:gd name="T4" fmla="*/ 31 w 31"/>
                  <a:gd name="T5" fmla="*/ 1 h 79"/>
                  <a:gd name="T6" fmla="*/ 30 w 31"/>
                  <a:gd name="T7" fmla="*/ 1 h 79"/>
                  <a:gd name="T8" fmla="*/ 23 w 31"/>
                  <a:gd name="T9" fmla="*/ 1 h 79"/>
                  <a:gd name="T10" fmla="*/ 0 w 31"/>
                  <a:gd name="T11" fmla="*/ 3 h 79"/>
                  <a:gd name="T12" fmla="*/ 0 w 31"/>
                  <a:gd name="T13" fmla="*/ 3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79">
                    <a:moveTo>
                      <a:pt x="0" y="79"/>
                    </a:moveTo>
                    <a:lnTo>
                      <a:pt x="23" y="0"/>
                    </a:lnTo>
                    <a:lnTo>
                      <a:pt x="31" y="2"/>
                    </a:lnTo>
                    <a:lnTo>
                      <a:pt x="30" y="5"/>
                    </a:lnTo>
                    <a:lnTo>
                      <a:pt x="23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3" name="Freeform 835"/>
              <p:cNvSpPr>
                <a:spLocks/>
              </p:cNvSpPr>
              <p:nvPr/>
            </p:nvSpPr>
            <p:spPr bwMode="auto">
              <a:xfrm>
                <a:off x="2403" y="1485"/>
                <a:ext cx="30" cy="39"/>
              </a:xfrm>
              <a:custGeom>
                <a:avLst/>
                <a:gdLst>
                  <a:gd name="T0" fmla="*/ 0 w 30"/>
                  <a:gd name="T1" fmla="*/ 3 h 77"/>
                  <a:gd name="T2" fmla="*/ 23 w 30"/>
                  <a:gd name="T3" fmla="*/ 0 h 77"/>
                  <a:gd name="T4" fmla="*/ 30 w 30"/>
                  <a:gd name="T5" fmla="*/ 1 h 77"/>
                  <a:gd name="T6" fmla="*/ 30 w 30"/>
                  <a:gd name="T7" fmla="*/ 1 h 77"/>
                  <a:gd name="T8" fmla="*/ 23 w 30"/>
                  <a:gd name="T9" fmla="*/ 1 h 77"/>
                  <a:gd name="T10" fmla="*/ 0 w 30"/>
                  <a:gd name="T11" fmla="*/ 3 h 77"/>
                  <a:gd name="T12" fmla="*/ 0 w 30"/>
                  <a:gd name="T13" fmla="*/ 3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7">
                    <a:moveTo>
                      <a:pt x="0" y="77"/>
                    </a:moveTo>
                    <a:lnTo>
                      <a:pt x="23" y="0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23" y="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4" name="Freeform 836"/>
              <p:cNvSpPr>
                <a:spLocks/>
              </p:cNvSpPr>
              <p:nvPr/>
            </p:nvSpPr>
            <p:spPr bwMode="auto">
              <a:xfrm>
                <a:off x="2403" y="1487"/>
                <a:ext cx="30" cy="37"/>
              </a:xfrm>
              <a:custGeom>
                <a:avLst/>
                <a:gdLst>
                  <a:gd name="T0" fmla="*/ 0 w 30"/>
                  <a:gd name="T1" fmla="*/ 3 h 74"/>
                  <a:gd name="T2" fmla="*/ 23 w 30"/>
                  <a:gd name="T3" fmla="*/ 0 h 74"/>
                  <a:gd name="T4" fmla="*/ 30 w 30"/>
                  <a:gd name="T5" fmla="*/ 1 h 74"/>
                  <a:gd name="T6" fmla="*/ 28 w 30"/>
                  <a:gd name="T7" fmla="*/ 1 h 74"/>
                  <a:gd name="T8" fmla="*/ 21 w 30"/>
                  <a:gd name="T9" fmla="*/ 1 h 74"/>
                  <a:gd name="T10" fmla="*/ 2 w 30"/>
                  <a:gd name="T11" fmla="*/ 3 h 74"/>
                  <a:gd name="T12" fmla="*/ 0 w 30"/>
                  <a:gd name="T13" fmla="*/ 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74">
                    <a:moveTo>
                      <a:pt x="0" y="74"/>
                    </a:moveTo>
                    <a:lnTo>
                      <a:pt x="23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1" y="2"/>
                    </a:lnTo>
                    <a:lnTo>
                      <a:pt x="2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5" name="Freeform 837"/>
              <p:cNvSpPr>
                <a:spLocks/>
              </p:cNvSpPr>
              <p:nvPr/>
            </p:nvSpPr>
            <p:spPr bwMode="auto">
              <a:xfrm>
                <a:off x="2405" y="1488"/>
                <a:ext cx="26" cy="36"/>
              </a:xfrm>
              <a:custGeom>
                <a:avLst/>
                <a:gdLst>
                  <a:gd name="T0" fmla="*/ 0 w 26"/>
                  <a:gd name="T1" fmla="*/ 3 h 72"/>
                  <a:gd name="T2" fmla="*/ 19 w 26"/>
                  <a:gd name="T3" fmla="*/ 0 h 72"/>
                  <a:gd name="T4" fmla="*/ 26 w 26"/>
                  <a:gd name="T5" fmla="*/ 1 h 72"/>
                  <a:gd name="T6" fmla="*/ 26 w 26"/>
                  <a:gd name="T7" fmla="*/ 1 h 72"/>
                  <a:gd name="T8" fmla="*/ 19 w 26"/>
                  <a:gd name="T9" fmla="*/ 1 h 72"/>
                  <a:gd name="T10" fmla="*/ 0 w 26"/>
                  <a:gd name="T11" fmla="*/ 3 h 72"/>
                  <a:gd name="T12" fmla="*/ 0 w 26"/>
                  <a:gd name="T13" fmla="*/ 3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72">
                    <a:moveTo>
                      <a:pt x="0" y="72"/>
                    </a:moveTo>
                    <a:lnTo>
                      <a:pt x="19" y="0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19" y="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6" name="Freeform 838"/>
              <p:cNvSpPr>
                <a:spLocks/>
              </p:cNvSpPr>
              <p:nvPr/>
            </p:nvSpPr>
            <p:spPr bwMode="auto">
              <a:xfrm>
                <a:off x="2405" y="1489"/>
                <a:ext cx="26" cy="35"/>
              </a:xfrm>
              <a:custGeom>
                <a:avLst/>
                <a:gdLst>
                  <a:gd name="T0" fmla="*/ 0 w 26"/>
                  <a:gd name="T1" fmla="*/ 3 h 68"/>
                  <a:gd name="T2" fmla="*/ 19 w 26"/>
                  <a:gd name="T3" fmla="*/ 0 h 68"/>
                  <a:gd name="T4" fmla="*/ 26 w 26"/>
                  <a:gd name="T5" fmla="*/ 1 h 68"/>
                  <a:gd name="T6" fmla="*/ 25 w 26"/>
                  <a:gd name="T7" fmla="*/ 1 h 68"/>
                  <a:gd name="T8" fmla="*/ 19 w 26"/>
                  <a:gd name="T9" fmla="*/ 1 h 68"/>
                  <a:gd name="T10" fmla="*/ 0 w 26"/>
                  <a:gd name="T11" fmla="*/ 3 h 68"/>
                  <a:gd name="T12" fmla="*/ 0 w 26"/>
                  <a:gd name="T13" fmla="*/ 3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68">
                    <a:moveTo>
                      <a:pt x="0" y="68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7" name="Freeform 839"/>
              <p:cNvSpPr>
                <a:spLocks/>
              </p:cNvSpPr>
              <p:nvPr/>
            </p:nvSpPr>
            <p:spPr bwMode="auto">
              <a:xfrm>
                <a:off x="2405" y="1490"/>
                <a:ext cx="25" cy="34"/>
              </a:xfrm>
              <a:custGeom>
                <a:avLst/>
                <a:gdLst>
                  <a:gd name="T0" fmla="*/ 0 w 25"/>
                  <a:gd name="T1" fmla="*/ 3 h 67"/>
                  <a:gd name="T2" fmla="*/ 19 w 25"/>
                  <a:gd name="T3" fmla="*/ 0 h 67"/>
                  <a:gd name="T4" fmla="*/ 25 w 25"/>
                  <a:gd name="T5" fmla="*/ 1 h 67"/>
                  <a:gd name="T6" fmla="*/ 24 w 25"/>
                  <a:gd name="T7" fmla="*/ 1 h 67"/>
                  <a:gd name="T8" fmla="*/ 18 w 25"/>
                  <a:gd name="T9" fmla="*/ 1 h 67"/>
                  <a:gd name="T10" fmla="*/ 0 w 25"/>
                  <a:gd name="T11" fmla="*/ 3 h 67"/>
                  <a:gd name="T12" fmla="*/ 0 w 25"/>
                  <a:gd name="T13" fmla="*/ 3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67">
                    <a:moveTo>
                      <a:pt x="0" y="6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8" name="Freeform 840"/>
              <p:cNvSpPr>
                <a:spLocks/>
              </p:cNvSpPr>
              <p:nvPr/>
            </p:nvSpPr>
            <p:spPr bwMode="auto">
              <a:xfrm>
                <a:off x="2405" y="1492"/>
                <a:ext cx="24" cy="32"/>
              </a:xfrm>
              <a:custGeom>
                <a:avLst/>
                <a:gdLst>
                  <a:gd name="T0" fmla="*/ 0 w 24"/>
                  <a:gd name="T1" fmla="*/ 2 h 63"/>
                  <a:gd name="T2" fmla="*/ 18 w 24"/>
                  <a:gd name="T3" fmla="*/ 0 h 63"/>
                  <a:gd name="T4" fmla="*/ 24 w 24"/>
                  <a:gd name="T5" fmla="*/ 1 h 63"/>
                  <a:gd name="T6" fmla="*/ 24 w 24"/>
                  <a:gd name="T7" fmla="*/ 1 h 63"/>
                  <a:gd name="T8" fmla="*/ 18 w 24"/>
                  <a:gd name="T9" fmla="*/ 1 h 63"/>
                  <a:gd name="T10" fmla="*/ 0 w 24"/>
                  <a:gd name="T11" fmla="*/ 2 h 63"/>
                  <a:gd name="T12" fmla="*/ 0 w 24"/>
                  <a:gd name="T13" fmla="*/ 2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63">
                    <a:moveTo>
                      <a:pt x="0" y="63"/>
                    </a:moveTo>
                    <a:lnTo>
                      <a:pt x="18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89" name="Freeform 841"/>
              <p:cNvSpPr>
                <a:spLocks/>
              </p:cNvSpPr>
              <p:nvPr/>
            </p:nvSpPr>
            <p:spPr bwMode="auto">
              <a:xfrm>
                <a:off x="2405" y="1494"/>
                <a:ext cx="24" cy="30"/>
              </a:xfrm>
              <a:custGeom>
                <a:avLst/>
                <a:gdLst>
                  <a:gd name="T0" fmla="*/ 0 w 24"/>
                  <a:gd name="T1" fmla="*/ 2 h 59"/>
                  <a:gd name="T2" fmla="*/ 18 w 24"/>
                  <a:gd name="T3" fmla="*/ 0 h 59"/>
                  <a:gd name="T4" fmla="*/ 24 w 24"/>
                  <a:gd name="T5" fmla="*/ 1 h 59"/>
                  <a:gd name="T6" fmla="*/ 22 w 24"/>
                  <a:gd name="T7" fmla="*/ 1 h 59"/>
                  <a:gd name="T8" fmla="*/ 17 w 24"/>
                  <a:gd name="T9" fmla="*/ 1 h 59"/>
                  <a:gd name="T10" fmla="*/ 1 w 24"/>
                  <a:gd name="T11" fmla="*/ 2 h 59"/>
                  <a:gd name="T12" fmla="*/ 0 w 2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59">
                    <a:moveTo>
                      <a:pt x="0" y="59"/>
                    </a:moveTo>
                    <a:lnTo>
                      <a:pt x="18" y="0"/>
                    </a:lnTo>
                    <a:lnTo>
                      <a:pt x="24" y="1"/>
                    </a:lnTo>
                    <a:lnTo>
                      <a:pt x="22" y="5"/>
                    </a:lnTo>
                    <a:lnTo>
                      <a:pt x="17" y="3"/>
                    </a:lnTo>
                    <a:lnTo>
                      <a:pt x="1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0" name="Freeform 842"/>
              <p:cNvSpPr>
                <a:spLocks/>
              </p:cNvSpPr>
              <p:nvPr/>
            </p:nvSpPr>
            <p:spPr bwMode="auto">
              <a:xfrm>
                <a:off x="2406" y="1496"/>
                <a:ext cx="21" cy="28"/>
              </a:xfrm>
              <a:custGeom>
                <a:avLst/>
                <a:gdLst>
                  <a:gd name="T0" fmla="*/ 0 w 21"/>
                  <a:gd name="T1" fmla="*/ 2 h 56"/>
                  <a:gd name="T2" fmla="*/ 16 w 21"/>
                  <a:gd name="T3" fmla="*/ 0 h 56"/>
                  <a:gd name="T4" fmla="*/ 21 w 21"/>
                  <a:gd name="T5" fmla="*/ 1 h 56"/>
                  <a:gd name="T6" fmla="*/ 20 w 21"/>
                  <a:gd name="T7" fmla="*/ 1 h 56"/>
                  <a:gd name="T8" fmla="*/ 16 w 21"/>
                  <a:gd name="T9" fmla="*/ 1 h 56"/>
                  <a:gd name="T10" fmla="*/ 0 w 21"/>
                  <a:gd name="T11" fmla="*/ 2 h 56"/>
                  <a:gd name="T12" fmla="*/ 0 w 21"/>
                  <a:gd name="T13" fmla="*/ 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56">
                    <a:moveTo>
                      <a:pt x="0" y="56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1" name="Freeform 843"/>
              <p:cNvSpPr>
                <a:spLocks/>
              </p:cNvSpPr>
              <p:nvPr/>
            </p:nvSpPr>
            <p:spPr bwMode="auto">
              <a:xfrm>
                <a:off x="2406" y="1497"/>
                <a:ext cx="20" cy="28"/>
              </a:xfrm>
              <a:custGeom>
                <a:avLst/>
                <a:gdLst>
                  <a:gd name="T0" fmla="*/ 0 w 20"/>
                  <a:gd name="T1" fmla="*/ 2 h 54"/>
                  <a:gd name="T2" fmla="*/ 16 w 20"/>
                  <a:gd name="T3" fmla="*/ 0 h 54"/>
                  <a:gd name="T4" fmla="*/ 20 w 20"/>
                  <a:gd name="T5" fmla="*/ 1 h 54"/>
                  <a:gd name="T6" fmla="*/ 20 w 20"/>
                  <a:gd name="T7" fmla="*/ 1 h 54"/>
                  <a:gd name="T8" fmla="*/ 14 w 20"/>
                  <a:gd name="T9" fmla="*/ 1 h 54"/>
                  <a:gd name="T10" fmla="*/ 0 w 20"/>
                  <a:gd name="T11" fmla="*/ 2 h 54"/>
                  <a:gd name="T12" fmla="*/ 0 w 20"/>
                  <a:gd name="T13" fmla="*/ 2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4">
                    <a:moveTo>
                      <a:pt x="0" y="52"/>
                    </a:moveTo>
                    <a:lnTo>
                      <a:pt x="16" y="0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14" y="4"/>
                    </a:lnTo>
                    <a:lnTo>
                      <a:pt x="0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2" name="Freeform 844"/>
              <p:cNvSpPr>
                <a:spLocks/>
              </p:cNvSpPr>
              <p:nvPr/>
            </p:nvSpPr>
            <p:spPr bwMode="auto">
              <a:xfrm>
                <a:off x="2406" y="1499"/>
                <a:ext cx="20" cy="26"/>
              </a:xfrm>
              <a:custGeom>
                <a:avLst/>
                <a:gdLst>
                  <a:gd name="T0" fmla="*/ 0 w 20"/>
                  <a:gd name="T1" fmla="*/ 2 h 50"/>
                  <a:gd name="T2" fmla="*/ 14 w 20"/>
                  <a:gd name="T3" fmla="*/ 0 h 50"/>
                  <a:gd name="T4" fmla="*/ 20 w 20"/>
                  <a:gd name="T5" fmla="*/ 1 h 50"/>
                  <a:gd name="T6" fmla="*/ 18 w 20"/>
                  <a:gd name="T7" fmla="*/ 1 h 50"/>
                  <a:gd name="T8" fmla="*/ 14 w 20"/>
                  <a:gd name="T9" fmla="*/ 1 h 50"/>
                  <a:gd name="T10" fmla="*/ 0 w 20"/>
                  <a:gd name="T11" fmla="*/ 2 h 50"/>
                  <a:gd name="T12" fmla="*/ 0 w 20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14" y="0"/>
                    </a:lnTo>
                    <a:lnTo>
                      <a:pt x="20" y="1"/>
                    </a:lnTo>
                    <a:lnTo>
                      <a:pt x="18" y="5"/>
                    </a:lnTo>
                    <a:lnTo>
                      <a:pt x="14" y="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3" name="Freeform 845"/>
              <p:cNvSpPr>
                <a:spLocks/>
              </p:cNvSpPr>
              <p:nvPr/>
            </p:nvSpPr>
            <p:spPr bwMode="auto">
              <a:xfrm>
                <a:off x="2406" y="1501"/>
                <a:ext cx="18" cy="24"/>
              </a:xfrm>
              <a:custGeom>
                <a:avLst/>
                <a:gdLst>
                  <a:gd name="T0" fmla="*/ 0 w 18"/>
                  <a:gd name="T1" fmla="*/ 2 h 47"/>
                  <a:gd name="T2" fmla="*/ 14 w 18"/>
                  <a:gd name="T3" fmla="*/ 0 h 47"/>
                  <a:gd name="T4" fmla="*/ 18 w 18"/>
                  <a:gd name="T5" fmla="*/ 1 h 47"/>
                  <a:gd name="T6" fmla="*/ 17 w 18"/>
                  <a:gd name="T7" fmla="*/ 1 h 47"/>
                  <a:gd name="T8" fmla="*/ 13 w 18"/>
                  <a:gd name="T9" fmla="*/ 1 h 47"/>
                  <a:gd name="T10" fmla="*/ 1 w 18"/>
                  <a:gd name="T11" fmla="*/ 2 h 47"/>
                  <a:gd name="T12" fmla="*/ 0 w 18"/>
                  <a:gd name="T13" fmla="*/ 2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7">
                    <a:moveTo>
                      <a:pt x="0" y="47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4" name="Freeform 846"/>
              <p:cNvSpPr>
                <a:spLocks/>
              </p:cNvSpPr>
              <p:nvPr/>
            </p:nvSpPr>
            <p:spPr bwMode="auto">
              <a:xfrm>
                <a:off x="2407" y="1503"/>
                <a:ext cx="16" cy="22"/>
              </a:xfrm>
              <a:custGeom>
                <a:avLst/>
                <a:gdLst>
                  <a:gd name="T0" fmla="*/ 0 w 16"/>
                  <a:gd name="T1" fmla="*/ 2 h 43"/>
                  <a:gd name="T2" fmla="*/ 12 w 16"/>
                  <a:gd name="T3" fmla="*/ 0 h 43"/>
                  <a:gd name="T4" fmla="*/ 16 w 16"/>
                  <a:gd name="T5" fmla="*/ 1 h 43"/>
                  <a:gd name="T6" fmla="*/ 15 w 16"/>
                  <a:gd name="T7" fmla="*/ 1 h 43"/>
                  <a:gd name="T8" fmla="*/ 12 w 16"/>
                  <a:gd name="T9" fmla="*/ 1 h 43"/>
                  <a:gd name="T10" fmla="*/ 0 w 16"/>
                  <a:gd name="T11" fmla="*/ 2 h 43"/>
                  <a:gd name="T12" fmla="*/ 0 w 16"/>
                  <a:gd name="T13" fmla="*/ 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5" name="Freeform 847"/>
              <p:cNvSpPr>
                <a:spLocks/>
              </p:cNvSpPr>
              <p:nvPr/>
            </p:nvSpPr>
            <p:spPr bwMode="auto">
              <a:xfrm>
                <a:off x="2407" y="1505"/>
                <a:ext cx="15" cy="20"/>
              </a:xfrm>
              <a:custGeom>
                <a:avLst/>
                <a:gdLst>
                  <a:gd name="T0" fmla="*/ 0 w 15"/>
                  <a:gd name="T1" fmla="*/ 2 h 40"/>
                  <a:gd name="T2" fmla="*/ 12 w 15"/>
                  <a:gd name="T3" fmla="*/ 0 h 40"/>
                  <a:gd name="T4" fmla="*/ 15 w 15"/>
                  <a:gd name="T5" fmla="*/ 1 h 40"/>
                  <a:gd name="T6" fmla="*/ 15 w 15"/>
                  <a:gd name="T7" fmla="*/ 1 h 40"/>
                  <a:gd name="T8" fmla="*/ 10 w 15"/>
                  <a:gd name="T9" fmla="*/ 1 h 40"/>
                  <a:gd name="T10" fmla="*/ 0 w 15"/>
                  <a:gd name="T11" fmla="*/ 2 h 40"/>
                  <a:gd name="T12" fmla="*/ 0 w 15"/>
                  <a:gd name="T13" fmla="*/ 2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0" y="4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6" name="Freeform 848"/>
              <p:cNvSpPr>
                <a:spLocks/>
              </p:cNvSpPr>
              <p:nvPr/>
            </p:nvSpPr>
            <p:spPr bwMode="auto">
              <a:xfrm>
                <a:off x="2407" y="1507"/>
                <a:ext cx="15" cy="18"/>
              </a:xfrm>
              <a:custGeom>
                <a:avLst/>
                <a:gdLst>
                  <a:gd name="T0" fmla="*/ 0 w 15"/>
                  <a:gd name="T1" fmla="*/ 2 h 34"/>
                  <a:gd name="T2" fmla="*/ 10 w 15"/>
                  <a:gd name="T3" fmla="*/ 0 h 34"/>
                  <a:gd name="T4" fmla="*/ 15 w 15"/>
                  <a:gd name="T5" fmla="*/ 0 h 34"/>
                  <a:gd name="T6" fmla="*/ 13 w 15"/>
                  <a:gd name="T7" fmla="*/ 1 h 34"/>
                  <a:gd name="T8" fmla="*/ 10 w 15"/>
                  <a:gd name="T9" fmla="*/ 1 h 34"/>
                  <a:gd name="T10" fmla="*/ 0 w 15"/>
                  <a:gd name="T11" fmla="*/ 2 h 34"/>
                  <a:gd name="T12" fmla="*/ 0 w 15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0" y="34"/>
                    </a:moveTo>
                    <a:lnTo>
                      <a:pt x="10" y="0"/>
                    </a:lnTo>
                    <a:lnTo>
                      <a:pt x="15" y="0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7" name="Freeform 849"/>
              <p:cNvSpPr>
                <a:spLocks/>
              </p:cNvSpPr>
              <p:nvPr/>
            </p:nvSpPr>
            <p:spPr bwMode="auto">
              <a:xfrm>
                <a:off x="2407" y="1509"/>
                <a:ext cx="13" cy="16"/>
              </a:xfrm>
              <a:custGeom>
                <a:avLst/>
                <a:gdLst>
                  <a:gd name="T0" fmla="*/ 0 w 13"/>
                  <a:gd name="T1" fmla="*/ 1 h 31"/>
                  <a:gd name="T2" fmla="*/ 10 w 13"/>
                  <a:gd name="T3" fmla="*/ 0 h 31"/>
                  <a:gd name="T4" fmla="*/ 13 w 13"/>
                  <a:gd name="T5" fmla="*/ 1 h 31"/>
                  <a:gd name="T6" fmla="*/ 12 w 13"/>
                  <a:gd name="T7" fmla="*/ 1 h 31"/>
                  <a:gd name="T8" fmla="*/ 9 w 13"/>
                  <a:gd name="T9" fmla="*/ 1 h 31"/>
                  <a:gd name="T10" fmla="*/ 2 w 13"/>
                  <a:gd name="T11" fmla="*/ 1 h 31"/>
                  <a:gd name="T12" fmla="*/ 0 w 13"/>
                  <a:gd name="T13" fmla="*/ 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1">
                    <a:moveTo>
                      <a:pt x="0" y="31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2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8" name="Freeform 850"/>
              <p:cNvSpPr>
                <a:spLocks/>
              </p:cNvSpPr>
              <p:nvPr/>
            </p:nvSpPr>
            <p:spPr bwMode="auto">
              <a:xfrm>
                <a:off x="2409" y="1512"/>
                <a:ext cx="10" cy="13"/>
              </a:xfrm>
              <a:custGeom>
                <a:avLst/>
                <a:gdLst>
                  <a:gd name="T0" fmla="*/ 0 w 10"/>
                  <a:gd name="T1" fmla="*/ 1 h 25"/>
                  <a:gd name="T2" fmla="*/ 7 w 10"/>
                  <a:gd name="T3" fmla="*/ 0 h 25"/>
                  <a:gd name="T4" fmla="*/ 10 w 10"/>
                  <a:gd name="T5" fmla="*/ 0 h 25"/>
                  <a:gd name="T6" fmla="*/ 8 w 10"/>
                  <a:gd name="T7" fmla="*/ 1 h 25"/>
                  <a:gd name="T8" fmla="*/ 6 w 10"/>
                  <a:gd name="T9" fmla="*/ 1 h 25"/>
                  <a:gd name="T10" fmla="*/ 0 w 10"/>
                  <a:gd name="T11" fmla="*/ 1 h 25"/>
                  <a:gd name="T12" fmla="*/ 0 w 10"/>
                  <a:gd name="T13" fmla="*/ 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5">
                    <a:moveTo>
                      <a:pt x="0" y="25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799" name="Freeform 851"/>
              <p:cNvSpPr>
                <a:spLocks/>
              </p:cNvSpPr>
              <p:nvPr/>
            </p:nvSpPr>
            <p:spPr bwMode="auto">
              <a:xfrm>
                <a:off x="2409" y="1515"/>
                <a:ext cx="8" cy="10"/>
              </a:xfrm>
              <a:custGeom>
                <a:avLst/>
                <a:gdLst>
                  <a:gd name="T0" fmla="*/ 0 w 8"/>
                  <a:gd name="T1" fmla="*/ 1 h 20"/>
                  <a:gd name="T2" fmla="*/ 6 w 8"/>
                  <a:gd name="T3" fmla="*/ 0 h 20"/>
                  <a:gd name="T4" fmla="*/ 8 w 8"/>
                  <a:gd name="T5" fmla="*/ 0 h 20"/>
                  <a:gd name="T6" fmla="*/ 7 w 8"/>
                  <a:gd name="T7" fmla="*/ 1 h 20"/>
                  <a:gd name="T8" fmla="*/ 6 w 8"/>
                  <a:gd name="T9" fmla="*/ 1 h 20"/>
                  <a:gd name="T10" fmla="*/ 0 w 8"/>
                  <a:gd name="T11" fmla="*/ 1 h 20"/>
                  <a:gd name="T12" fmla="*/ 0 w 8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0" y="2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0" name="Freeform 852"/>
              <p:cNvSpPr>
                <a:spLocks/>
              </p:cNvSpPr>
              <p:nvPr/>
            </p:nvSpPr>
            <p:spPr bwMode="auto">
              <a:xfrm>
                <a:off x="2409" y="1517"/>
                <a:ext cx="7" cy="8"/>
              </a:xfrm>
              <a:custGeom>
                <a:avLst/>
                <a:gdLst>
                  <a:gd name="T0" fmla="*/ 0 w 7"/>
                  <a:gd name="T1" fmla="*/ 1 h 14"/>
                  <a:gd name="T2" fmla="*/ 6 w 7"/>
                  <a:gd name="T3" fmla="*/ 0 h 14"/>
                  <a:gd name="T4" fmla="*/ 7 w 7"/>
                  <a:gd name="T5" fmla="*/ 0 h 14"/>
                  <a:gd name="T6" fmla="*/ 4 w 7"/>
                  <a:gd name="T7" fmla="*/ 1 h 14"/>
                  <a:gd name="T8" fmla="*/ 4 w 7"/>
                  <a:gd name="T9" fmla="*/ 1 h 14"/>
                  <a:gd name="T10" fmla="*/ 1 w 7"/>
                  <a:gd name="T11" fmla="*/ 1 h 14"/>
                  <a:gd name="T12" fmla="*/ 0 w 7"/>
                  <a:gd name="T13" fmla="*/ 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4" y="5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1" name="Freeform 853"/>
              <p:cNvSpPr>
                <a:spLocks/>
              </p:cNvSpPr>
              <p:nvPr/>
            </p:nvSpPr>
            <p:spPr bwMode="auto">
              <a:xfrm>
                <a:off x="2410" y="1520"/>
                <a:ext cx="3" cy="5"/>
              </a:xfrm>
              <a:custGeom>
                <a:avLst/>
                <a:gdLst>
                  <a:gd name="T0" fmla="*/ 0 w 3"/>
                  <a:gd name="T1" fmla="*/ 1 h 9"/>
                  <a:gd name="T2" fmla="*/ 3 w 3"/>
                  <a:gd name="T3" fmla="*/ 0 h 9"/>
                  <a:gd name="T4" fmla="*/ 3 w 3"/>
                  <a:gd name="T5" fmla="*/ 0 h 9"/>
                  <a:gd name="T6" fmla="*/ 2 w 3"/>
                  <a:gd name="T7" fmla="*/ 1 h 9"/>
                  <a:gd name="T8" fmla="*/ 2 w 3"/>
                  <a:gd name="T9" fmla="*/ 1 h 9"/>
                  <a:gd name="T10" fmla="*/ 0 w 3"/>
                  <a:gd name="T11" fmla="*/ 1 h 9"/>
                  <a:gd name="T12" fmla="*/ 0 w 3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0"/>
                    </a:lnTo>
                    <a:lnTo>
                      <a:pt x="2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2" name="Freeform 854"/>
              <p:cNvSpPr>
                <a:spLocks/>
              </p:cNvSpPr>
              <p:nvPr/>
            </p:nvSpPr>
            <p:spPr bwMode="auto">
              <a:xfrm>
                <a:off x="2410" y="1523"/>
                <a:ext cx="2" cy="3"/>
              </a:xfrm>
              <a:custGeom>
                <a:avLst/>
                <a:gdLst>
                  <a:gd name="T0" fmla="*/ 0 w 2"/>
                  <a:gd name="T1" fmla="*/ 1 h 5"/>
                  <a:gd name="T2" fmla="*/ 2 w 2"/>
                  <a:gd name="T3" fmla="*/ 0 h 5"/>
                  <a:gd name="T4" fmla="*/ 2 w 2"/>
                  <a:gd name="T5" fmla="*/ 0 h 5"/>
                  <a:gd name="T6" fmla="*/ 2 w 2"/>
                  <a:gd name="T7" fmla="*/ 1 h 5"/>
                  <a:gd name="T8" fmla="*/ 2 w 2"/>
                  <a:gd name="T9" fmla="*/ 1 h 5"/>
                  <a:gd name="T10" fmla="*/ 2 w 2"/>
                  <a:gd name="T11" fmla="*/ 1 h 5"/>
                  <a:gd name="T12" fmla="*/ 0 w 2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3" name="Freeform 855"/>
              <p:cNvSpPr>
                <a:spLocks/>
              </p:cNvSpPr>
              <p:nvPr/>
            </p:nvSpPr>
            <p:spPr bwMode="auto">
              <a:xfrm>
                <a:off x="2409" y="1472"/>
                <a:ext cx="25" cy="54"/>
              </a:xfrm>
              <a:custGeom>
                <a:avLst/>
                <a:gdLst>
                  <a:gd name="T0" fmla="*/ 3 w 25"/>
                  <a:gd name="T1" fmla="*/ 4 h 107"/>
                  <a:gd name="T2" fmla="*/ 0 w 25"/>
                  <a:gd name="T3" fmla="*/ 3 h 107"/>
                  <a:gd name="T4" fmla="*/ 22 w 25"/>
                  <a:gd name="T5" fmla="*/ 0 h 107"/>
                  <a:gd name="T6" fmla="*/ 25 w 25"/>
                  <a:gd name="T7" fmla="*/ 1 h 107"/>
                  <a:gd name="T8" fmla="*/ 3 w 25"/>
                  <a:gd name="T9" fmla="*/ 4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07">
                    <a:moveTo>
                      <a:pt x="3" y="107"/>
                    </a:moveTo>
                    <a:lnTo>
                      <a:pt x="0" y="78"/>
                    </a:lnTo>
                    <a:lnTo>
                      <a:pt x="22" y="0"/>
                    </a:lnTo>
                    <a:lnTo>
                      <a:pt x="25" y="29"/>
                    </a:lnTo>
                    <a:lnTo>
                      <a:pt x="3" y="10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4" name="Freeform 856"/>
              <p:cNvSpPr>
                <a:spLocks/>
              </p:cNvSpPr>
              <p:nvPr/>
            </p:nvSpPr>
            <p:spPr bwMode="auto">
              <a:xfrm>
                <a:off x="1435" y="1239"/>
                <a:ext cx="996" cy="272"/>
              </a:xfrm>
              <a:custGeom>
                <a:avLst/>
                <a:gdLst>
                  <a:gd name="T0" fmla="*/ 974 w 996"/>
                  <a:gd name="T1" fmla="*/ 17 h 543"/>
                  <a:gd name="T2" fmla="*/ 996 w 996"/>
                  <a:gd name="T3" fmla="*/ 15 h 543"/>
                  <a:gd name="T4" fmla="*/ 0 w 996"/>
                  <a:gd name="T5" fmla="*/ 0 h 543"/>
                  <a:gd name="T6" fmla="*/ 0 w 996"/>
                  <a:gd name="T7" fmla="*/ 1 h 543"/>
                  <a:gd name="T8" fmla="*/ 69 w 996"/>
                  <a:gd name="T9" fmla="*/ 2 h 543"/>
                  <a:gd name="T10" fmla="*/ 139 w 996"/>
                  <a:gd name="T11" fmla="*/ 3 h 543"/>
                  <a:gd name="T12" fmla="*/ 206 w 996"/>
                  <a:gd name="T13" fmla="*/ 4 h 543"/>
                  <a:gd name="T14" fmla="*/ 273 w 996"/>
                  <a:gd name="T15" fmla="*/ 5 h 543"/>
                  <a:gd name="T16" fmla="*/ 338 w 996"/>
                  <a:gd name="T17" fmla="*/ 6 h 543"/>
                  <a:gd name="T18" fmla="*/ 401 w 996"/>
                  <a:gd name="T19" fmla="*/ 7 h 543"/>
                  <a:gd name="T20" fmla="*/ 464 w 996"/>
                  <a:gd name="T21" fmla="*/ 8 h 543"/>
                  <a:gd name="T22" fmla="*/ 522 w 996"/>
                  <a:gd name="T23" fmla="*/ 9 h 543"/>
                  <a:gd name="T24" fmla="*/ 578 w 996"/>
                  <a:gd name="T25" fmla="*/ 10 h 543"/>
                  <a:gd name="T26" fmla="*/ 632 w 996"/>
                  <a:gd name="T27" fmla="*/ 10 h 543"/>
                  <a:gd name="T28" fmla="*/ 681 w 996"/>
                  <a:gd name="T29" fmla="*/ 11 h 543"/>
                  <a:gd name="T30" fmla="*/ 728 w 996"/>
                  <a:gd name="T31" fmla="*/ 12 h 543"/>
                  <a:gd name="T32" fmla="*/ 769 w 996"/>
                  <a:gd name="T33" fmla="*/ 13 h 543"/>
                  <a:gd name="T34" fmla="*/ 808 w 996"/>
                  <a:gd name="T35" fmla="*/ 14 h 543"/>
                  <a:gd name="T36" fmla="*/ 842 w 996"/>
                  <a:gd name="T37" fmla="*/ 14 h 543"/>
                  <a:gd name="T38" fmla="*/ 872 w 996"/>
                  <a:gd name="T39" fmla="*/ 15 h 543"/>
                  <a:gd name="T40" fmla="*/ 896 w 996"/>
                  <a:gd name="T41" fmla="*/ 15 h 543"/>
                  <a:gd name="T42" fmla="*/ 917 w 996"/>
                  <a:gd name="T43" fmla="*/ 16 h 543"/>
                  <a:gd name="T44" fmla="*/ 933 w 996"/>
                  <a:gd name="T45" fmla="*/ 16 h 543"/>
                  <a:gd name="T46" fmla="*/ 944 w 996"/>
                  <a:gd name="T47" fmla="*/ 17 h 543"/>
                  <a:gd name="T48" fmla="*/ 950 w 996"/>
                  <a:gd name="T49" fmla="*/ 17 h 543"/>
                  <a:gd name="T50" fmla="*/ 950 w 996"/>
                  <a:gd name="T51" fmla="*/ 17 h 543"/>
                  <a:gd name="T52" fmla="*/ 974 w 996"/>
                  <a:gd name="T53" fmla="*/ 17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4" y="543"/>
                    </a:moveTo>
                    <a:lnTo>
                      <a:pt x="996" y="46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9" y="67"/>
                    </a:lnTo>
                    <a:lnTo>
                      <a:pt x="206" y="100"/>
                    </a:lnTo>
                    <a:lnTo>
                      <a:pt x="273" y="134"/>
                    </a:lnTo>
                    <a:lnTo>
                      <a:pt x="338" y="165"/>
                    </a:lnTo>
                    <a:lnTo>
                      <a:pt x="401" y="197"/>
                    </a:lnTo>
                    <a:lnTo>
                      <a:pt x="464" y="230"/>
                    </a:lnTo>
                    <a:lnTo>
                      <a:pt x="522" y="259"/>
                    </a:lnTo>
                    <a:lnTo>
                      <a:pt x="578" y="290"/>
                    </a:lnTo>
                    <a:lnTo>
                      <a:pt x="632" y="319"/>
                    </a:lnTo>
                    <a:lnTo>
                      <a:pt x="681" y="346"/>
                    </a:lnTo>
                    <a:lnTo>
                      <a:pt x="728" y="371"/>
                    </a:lnTo>
                    <a:lnTo>
                      <a:pt x="769" y="396"/>
                    </a:lnTo>
                    <a:lnTo>
                      <a:pt x="808" y="420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6" y="478"/>
                    </a:lnTo>
                    <a:lnTo>
                      <a:pt x="917" y="492"/>
                    </a:lnTo>
                    <a:lnTo>
                      <a:pt x="933" y="507"/>
                    </a:lnTo>
                    <a:lnTo>
                      <a:pt x="944" y="518"/>
                    </a:lnTo>
                    <a:lnTo>
                      <a:pt x="950" y="527"/>
                    </a:lnTo>
                    <a:lnTo>
                      <a:pt x="950" y="532"/>
                    </a:lnTo>
                    <a:lnTo>
                      <a:pt x="974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5" name="Freeform 857"/>
              <p:cNvSpPr>
                <a:spLocks/>
              </p:cNvSpPr>
              <p:nvPr/>
            </p:nvSpPr>
            <p:spPr bwMode="auto">
              <a:xfrm>
                <a:off x="1434" y="1240"/>
                <a:ext cx="951" cy="266"/>
              </a:xfrm>
              <a:custGeom>
                <a:avLst/>
                <a:gdLst>
                  <a:gd name="T0" fmla="*/ 1 w 951"/>
                  <a:gd name="T1" fmla="*/ 0 h 530"/>
                  <a:gd name="T2" fmla="*/ 70 w 951"/>
                  <a:gd name="T3" fmla="*/ 1 h 530"/>
                  <a:gd name="T4" fmla="*/ 140 w 951"/>
                  <a:gd name="T5" fmla="*/ 3 h 530"/>
                  <a:gd name="T6" fmla="*/ 207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2 w 951"/>
                  <a:gd name="T13" fmla="*/ 7 h 530"/>
                  <a:gd name="T14" fmla="*/ 465 w 951"/>
                  <a:gd name="T15" fmla="*/ 8 h 530"/>
                  <a:gd name="T16" fmla="*/ 523 w 951"/>
                  <a:gd name="T17" fmla="*/ 9 h 530"/>
                  <a:gd name="T18" fmla="*/ 579 w 951"/>
                  <a:gd name="T19" fmla="*/ 10 h 530"/>
                  <a:gd name="T20" fmla="*/ 633 w 951"/>
                  <a:gd name="T21" fmla="*/ 10 h 530"/>
                  <a:gd name="T22" fmla="*/ 682 w 951"/>
                  <a:gd name="T23" fmla="*/ 11 h 530"/>
                  <a:gd name="T24" fmla="*/ 729 w 951"/>
                  <a:gd name="T25" fmla="*/ 12 h 530"/>
                  <a:gd name="T26" fmla="*/ 770 w 951"/>
                  <a:gd name="T27" fmla="*/ 13 h 530"/>
                  <a:gd name="T28" fmla="*/ 809 w 951"/>
                  <a:gd name="T29" fmla="*/ 14 h 530"/>
                  <a:gd name="T30" fmla="*/ 843 w 951"/>
                  <a:gd name="T31" fmla="*/ 14 h 530"/>
                  <a:gd name="T32" fmla="*/ 873 w 951"/>
                  <a:gd name="T33" fmla="*/ 15 h 530"/>
                  <a:gd name="T34" fmla="*/ 897 w 951"/>
                  <a:gd name="T35" fmla="*/ 15 h 530"/>
                  <a:gd name="T36" fmla="*/ 918 w 951"/>
                  <a:gd name="T37" fmla="*/ 16 h 530"/>
                  <a:gd name="T38" fmla="*/ 934 w 951"/>
                  <a:gd name="T39" fmla="*/ 16 h 530"/>
                  <a:gd name="T40" fmla="*/ 945 w 951"/>
                  <a:gd name="T41" fmla="*/ 17 h 530"/>
                  <a:gd name="T42" fmla="*/ 951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5 w 951"/>
                  <a:gd name="T49" fmla="*/ 17 h 530"/>
                  <a:gd name="T50" fmla="*/ 920 w 951"/>
                  <a:gd name="T51" fmla="*/ 16 h 530"/>
                  <a:gd name="T52" fmla="*/ 908 w 951"/>
                  <a:gd name="T53" fmla="*/ 16 h 530"/>
                  <a:gd name="T54" fmla="*/ 891 w 951"/>
                  <a:gd name="T55" fmla="*/ 15 h 530"/>
                  <a:gd name="T56" fmla="*/ 869 w 951"/>
                  <a:gd name="T57" fmla="*/ 15 h 530"/>
                  <a:gd name="T58" fmla="*/ 842 w 951"/>
                  <a:gd name="T59" fmla="*/ 14 h 530"/>
                  <a:gd name="T60" fmla="*/ 811 w 951"/>
                  <a:gd name="T61" fmla="*/ 14 h 530"/>
                  <a:gd name="T62" fmla="*/ 774 w 951"/>
                  <a:gd name="T63" fmla="*/ 13 h 530"/>
                  <a:gd name="T64" fmla="*/ 733 w 951"/>
                  <a:gd name="T65" fmla="*/ 12 h 530"/>
                  <a:gd name="T66" fmla="*/ 688 w 951"/>
                  <a:gd name="T67" fmla="*/ 11 h 530"/>
                  <a:gd name="T68" fmla="*/ 640 w 951"/>
                  <a:gd name="T69" fmla="*/ 11 h 530"/>
                  <a:gd name="T70" fmla="*/ 586 w 951"/>
                  <a:gd name="T71" fmla="*/ 10 h 530"/>
                  <a:gd name="T72" fmla="*/ 531 w 951"/>
                  <a:gd name="T73" fmla="*/ 9 h 530"/>
                  <a:gd name="T74" fmla="*/ 472 w 951"/>
                  <a:gd name="T75" fmla="*/ 8 h 530"/>
                  <a:gd name="T76" fmla="*/ 409 w 951"/>
                  <a:gd name="T77" fmla="*/ 7 h 530"/>
                  <a:gd name="T78" fmla="*/ 344 w 951"/>
                  <a:gd name="T79" fmla="*/ 6 h 530"/>
                  <a:gd name="T80" fmla="*/ 278 w 951"/>
                  <a:gd name="T81" fmla="*/ 5 h 530"/>
                  <a:gd name="T82" fmla="*/ 210 w 951"/>
                  <a:gd name="T83" fmla="*/ 4 h 530"/>
                  <a:gd name="T84" fmla="*/ 141 w 951"/>
                  <a:gd name="T85" fmla="*/ 3 h 530"/>
                  <a:gd name="T86" fmla="*/ 70 w 951"/>
                  <a:gd name="T87" fmla="*/ 2 h 530"/>
                  <a:gd name="T88" fmla="*/ 0 w 951"/>
                  <a:gd name="T89" fmla="*/ 1 h 530"/>
                  <a:gd name="T90" fmla="*/ 1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1" y="0"/>
                    </a:moveTo>
                    <a:lnTo>
                      <a:pt x="70" y="32"/>
                    </a:lnTo>
                    <a:lnTo>
                      <a:pt x="140" y="65"/>
                    </a:lnTo>
                    <a:lnTo>
                      <a:pt x="207" y="98"/>
                    </a:lnTo>
                    <a:lnTo>
                      <a:pt x="274" y="132"/>
                    </a:lnTo>
                    <a:lnTo>
                      <a:pt x="339" y="163"/>
                    </a:lnTo>
                    <a:lnTo>
                      <a:pt x="402" y="195"/>
                    </a:lnTo>
                    <a:lnTo>
                      <a:pt x="465" y="228"/>
                    </a:lnTo>
                    <a:lnTo>
                      <a:pt x="523" y="257"/>
                    </a:lnTo>
                    <a:lnTo>
                      <a:pt x="579" y="288"/>
                    </a:lnTo>
                    <a:lnTo>
                      <a:pt x="633" y="317"/>
                    </a:lnTo>
                    <a:lnTo>
                      <a:pt x="682" y="344"/>
                    </a:lnTo>
                    <a:lnTo>
                      <a:pt x="729" y="369"/>
                    </a:lnTo>
                    <a:lnTo>
                      <a:pt x="770" y="394"/>
                    </a:lnTo>
                    <a:lnTo>
                      <a:pt x="809" y="418"/>
                    </a:lnTo>
                    <a:lnTo>
                      <a:pt x="843" y="438"/>
                    </a:lnTo>
                    <a:lnTo>
                      <a:pt x="873" y="458"/>
                    </a:lnTo>
                    <a:lnTo>
                      <a:pt x="897" y="476"/>
                    </a:lnTo>
                    <a:lnTo>
                      <a:pt x="918" y="490"/>
                    </a:lnTo>
                    <a:lnTo>
                      <a:pt x="934" y="505"/>
                    </a:lnTo>
                    <a:lnTo>
                      <a:pt x="945" y="516"/>
                    </a:lnTo>
                    <a:lnTo>
                      <a:pt x="951" y="525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5" y="512"/>
                    </a:lnTo>
                    <a:lnTo>
                      <a:pt x="920" y="503"/>
                    </a:lnTo>
                    <a:lnTo>
                      <a:pt x="908" y="492"/>
                    </a:lnTo>
                    <a:lnTo>
                      <a:pt x="891" y="478"/>
                    </a:lnTo>
                    <a:lnTo>
                      <a:pt x="869" y="461"/>
                    </a:lnTo>
                    <a:lnTo>
                      <a:pt x="842" y="443"/>
                    </a:lnTo>
                    <a:lnTo>
                      <a:pt x="811" y="423"/>
                    </a:lnTo>
                    <a:lnTo>
                      <a:pt x="774" y="400"/>
                    </a:lnTo>
                    <a:lnTo>
                      <a:pt x="733" y="376"/>
                    </a:lnTo>
                    <a:lnTo>
                      <a:pt x="688" y="351"/>
                    </a:lnTo>
                    <a:lnTo>
                      <a:pt x="640" y="324"/>
                    </a:lnTo>
                    <a:lnTo>
                      <a:pt x="586" y="295"/>
                    </a:lnTo>
                    <a:lnTo>
                      <a:pt x="531" y="264"/>
                    </a:lnTo>
                    <a:lnTo>
                      <a:pt x="472" y="233"/>
                    </a:lnTo>
                    <a:lnTo>
                      <a:pt x="409" y="201"/>
                    </a:lnTo>
                    <a:lnTo>
                      <a:pt x="344" y="168"/>
                    </a:lnTo>
                    <a:lnTo>
                      <a:pt x="278" y="136"/>
                    </a:lnTo>
                    <a:lnTo>
                      <a:pt x="210" y="103"/>
                    </a:lnTo>
                    <a:lnTo>
                      <a:pt x="141" y="69"/>
                    </a:lnTo>
                    <a:lnTo>
                      <a:pt x="70" y="3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6" name="Freeform 858"/>
              <p:cNvSpPr>
                <a:spLocks/>
              </p:cNvSpPr>
              <p:nvPr/>
            </p:nvSpPr>
            <p:spPr bwMode="auto">
              <a:xfrm>
                <a:off x="1434" y="1241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5 w 927"/>
                  <a:gd name="T3" fmla="*/ 16 h 517"/>
                  <a:gd name="T4" fmla="*/ 920 w 927"/>
                  <a:gd name="T5" fmla="*/ 16 h 517"/>
                  <a:gd name="T6" fmla="*/ 908 w 927"/>
                  <a:gd name="T7" fmla="*/ 16 h 517"/>
                  <a:gd name="T8" fmla="*/ 891 w 927"/>
                  <a:gd name="T9" fmla="*/ 15 h 517"/>
                  <a:gd name="T10" fmla="*/ 869 w 927"/>
                  <a:gd name="T11" fmla="*/ 15 h 517"/>
                  <a:gd name="T12" fmla="*/ 842 w 927"/>
                  <a:gd name="T13" fmla="*/ 14 h 517"/>
                  <a:gd name="T14" fmla="*/ 811 w 927"/>
                  <a:gd name="T15" fmla="*/ 14 h 517"/>
                  <a:gd name="T16" fmla="*/ 774 w 927"/>
                  <a:gd name="T17" fmla="*/ 13 h 517"/>
                  <a:gd name="T18" fmla="*/ 733 w 927"/>
                  <a:gd name="T19" fmla="*/ 12 h 517"/>
                  <a:gd name="T20" fmla="*/ 688 w 927"/>
                  <a:gd name="T21" fmla="*/ 11 h 517"/>
                  <a:gd name="T22" fmla="*/ 640 w 927"/>
                  <a:gd name="T23" fmla="*/ 11 h 517"/>
                  <a:gd name="T24" fmla="*/ 586 w 927"/>
                  <a:gd name="T25" fmla="*/ 10 h 517"/>
                  <a:gd name="T26" fmla="*/ 531 w 927"/>
                  <a:gd name="T27" fmla="*/ 9 h 517"/>
                  <a:gd name="T28" fmla="*/ 472 w 927"/>
                  <a:gd name="T29" fmla="*/ 8 h 517"/>
                  <a:gd name="T30" fmla="*/ 409 w 927"/>
                  <a:gd name="T31" fmla="*/ 7 h 517"/>
                  <a:gd name="T32" fmla="*/ 344 w 927"/>
                  <a:gd name="T33" fmla="*/ 6 h 517"/>
                  <a:gd name="T34" fmla="*/ 278 w 927"/>
                  <a:gd name="T35" fmla="*/ 5 h 517"/>
                  <a:gd name="T36" fmla="*/ 210 w 927"/>
                  <a:gd name="T37" fmla="*/ 4 h 517"/>
                  <a:gd name="T38" fmla="*/ 141 w 927"/>
                  <a:gd name="T39" fmla="*/ 3 h 517"/>
                  <a:gd name="T40" fmla="*/ 70 w 927"/>
                  <a:gd name="T41" fmla="*/ 2 h 517"/>
                  <a:gd name="T42" fmla="*/ 0 w 927"/>
                  <a:gd name="T43" fmla="*/ 0 h 517"/>
                  <a:gd name="T44" fmla="*/ 0 w 927"/>
                  <a:gd name="T45" fmla="*/ 1 h 517"/>
                  <a:gd name="T46" fmla="*/ 69 w 927"/>
                  <a:gd name="T47" fmla="*/ 2 h 517"/>
                  <a:gd name="T48" fmla="*/ 137 w 927"/>
                  <a:gd name="T49" fmla="*/ 3 h 517"/>
                  <a:gd name="T50" fmla="*/ 205 w 927"/>
                  <a:gd name="T51" fmla="*/ 4 h 517"/>
                  <a:gd name="T52" fmla="*/ 271 w 927"/>
                  <a:gd name="T53" fmla="*/ 5 h 517"/>
                  <a:gd name="T54" fmla="*/ 335 w 927"/>
                  <a:gd name="T55" fmla="*/ 6 h 517"/>
                  <a:gd name="T56" fmla="*/ 398 w 927"/>
                  <a:gd name="T57" fmla="*/ 7 h 517"/>
                  <a:gd name="T58" fmla="*/ 458 w 927"/>
                  <a:gd name="T59" fmla="*/ 8 h 517"/>
                  <a:gd name="T60" fmla="*/ 515 w 927"/>
                  <a:gd name="T61" fmla="*/ 9 h 517"/>
                  <a:gd name="T62" fmla="*/ 571 w 927"/>
                  <a:gd name="T63" fmla="*/ 9 h 517"/>
                  <a:gd name="T64" fmla="*/ 622 w 927"/>
                  <a:gd name="T65" fmla="*/ 10 h 517"/>
                  <a:gd name="T66" fmla="*/ 670 w 927"/>
                  <a:gd name="T67" fmla="*/ 11 h 517"/>
                  <a:gd name="T68" fmla="*/ 713 w 927"/>
                  <a:gd name="T69" fmla="*/ 12 h 517"/>
                  <a:gd name="T70" fmla="*/ 753 w 927"/>
                  <a:gd name="T71" fmla="*/ 13 h 517"/>
                  <a:gd name="T72" fmla="*/ 788 w 927"/>
                  <a:gd name="T73" fmla="*/ 13 h 517"/>
                  <a:gd name="T74" fmla="*/ 819 w 927"/>
                  <a:gd name="T75" fmla="*/ 14 h 517"/>
                  <a:gd name="T76" fmla="*/ 845 w 927"/>
                  <a:gd name="T77" fmla="*/ 15 h 517"/>
                  <a:gd name="T78" fmla="*/ 866 w 927"/>
                  <a:gd name="T79" fmla="*/ 15 h 517"/>
                  <a:gd name="T80" fmla="*/ 883 w 927"/>
                  <a:gd name="T81" fmla="*/ 15 h 517"/>
                  <a:gd name="T82" fmla="*/ 894 w 927"/>
                  <a:gd name="T83" fmla="*/ 16 h 517"/>
                  <a:gd name="T84" fmla="*/ 900 w 927"/>
                  <a:gd name="T85" fmla="*/ 16 h 517"/>
                  <a:gd name="T86" fmla="*/ 901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5" y="510"/>
                    </a:lnTo>
                    <a:lnTo>
                      <a:pt x="920" y="501"/>
                    </a:lnTo>
                    <a:lnTo>
                      <a:pt x="908" y="490"/>
                    </a:lnTo>
                    <a:lnTo>
                      <a:pt x="891" y="476"/>
                    </a:lnTo>
                    <a:lnTo>
                      <a:pt x="869" y="459"/>
                    </a:lnTo>
                    <a:lnTo>
                      <a:pt x="842" y="441"/>
                    </a:lnTo>
                    <a:lnTo>
                      <a:pt x="811" y="421"/>
                    </a:lnTo>
                    <a:lnTo>
                      <a:pt x="774" y="398"/>
                    </a:lnTo>
                    <a:lnTo>
                      <a:pt x="733" y="374"/>
                    </a:lnTo>
                    <a:lnTo>
                      <a:pt x="688" y="349"/>
                    </a:lnTo>
                    <a:lnTo>
                      <a:pt x="640" y="322"/>
                    </a:lnTo>
                    <a:lnTo>
                      <a:pt x="586" y="293"/>
                    </a:lnTo>
                    <a:lnTo>
                      <a:pt x="531" y="262"/>
                    </a:lnTo>
                    <a:lnTo>
                      <a:pt x="472" y="231"/>
                    </a:lnTo>
                    <a:lnTo>
                      <a:pt x="409" y="199"/>
                    </a:lnTo>
                    <a:lnTo>
                      <a:pt x="344" y="166"/>
                    </a:lnTo>
                    <a:lnTo>
                      <a:pt x="278" y="134"/>
                    </a:lnTo>
                    <a:lnTo>
                      <a:pt x="210" y="101"/>
                    </a:lnTo>
                    <a:lnTo>
                      <a:pt x="141" y="67"/>
                    </a:lnTo>
                    <a:lnTo>
                      <a:pt x="70" y="3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5" y="99"/>
                    </a:lnTo>
                    <a:lnTo>
                      <a:pt x="271" y="132"/>
                    </a:lnTo>
                    <a:lnTo>
                      <a:pt x="335" y="164"/>
                    </a:lnTo>
                    <a:lnTo>
                      <a:pt x="398" y="197"/>
                    </a:lnTo>
                    <a:lnTo>
                      <a:pt x="458" y="228"/>
                    </a:lnTo>
                    <a:lnTo>
                      <a:pt x="515" y="257"/>
                    </a:lnTo>
                    <a:lnTo>
                      <a:pt x="571" y="286"/>
                    </a:lnTo>
                    <a:lnTo>
                      <a:pt x="622" y="315"/>
                    </a:lnTo>
                    <a:lnTo>
                      <a:pt x="670" y="342"/>
                    </a:lnTo>
                    <a:lnTo>
                      <a:pt x="713" y="365"/>
                    </a:lnTo>
                    <a:lnTo>
                      <a:pt x="753" y="389"/>
                    </a:lnTo>
                    <a:lnTo>
                      <a:pt x="788" y="411"/>
                    </a:lnTo>
                    <a:lnTo>
                      <a:pt x="819" y="430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9"/>
                    </a:lnTo>
                    <a:lnTo>
                      <a:pt x="894" y="490"/>
                    </a:lnTo>
                    <a:lnTo>
                      <a:pt x="900" y="499"/>
                    </a:lnTo>
                    <a:lnTo>
                      <a:pt x="901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7" name="Freeform 859"/>
              <p:cNvSpPr>
                <a:spLocks/>
              </p:cNvSpPr>
              <p:nvPr/>
            </p:nvSpPr>
            <p:spPr bwMode="auto">
              <a:xfrm>
                <a:off x="1432" y="1242"/>
                <a:ext cx="903" cy="252"/>
              </a:xfrm>
              <a:custGeom>
                <a:avLst/>
                <a:gdLst>
                  <a:gd name="T0" fmla="*/ 2 w 903"/>
                  <a:gd name="T1" fmla="*/ 0 h 504"/>
                  <a:gd name="T2" fmla="*/ 71 w 903"/>
                  <a:gd name="T3" fmla="*/ 2 h 504"/>
                  <a:gd name="T4" fmla="*/ 139 w 903"/>
                  <a:gd name="T5" fmla="*/ 3 h 504"/>
                  <a:gd name="T6" fmla="*/ 207 w 903"/>
                  <a:gd name="T7" fmla="*/ 4 h 504"/>
                  <a:gd name="T8" fmla="*/ 273 w 903"/>
                  <a:gd name="T9" fmla="*/ 5 h 504"/>
                  <a:gd name="T10" fmla="*/ 337 w 903"/>
                  <a:gd name="T11" fmla="*/ 6 h 504"/>
                  <a:gd name="T12" fmla="*/ 400 w 903"/>
                  <a:gd name="T13" fmla="*/ 7 h 504"/>
                  <a:gd name="T14" fmla="*/ 460 w 903"/>
                  <a:gd name="T15" fmla="*/ 8 h 504"/>
                  <a:gd name="T16" fmla="*/ 517 w 903"/>
                  <a:gd name="T17" fmla="*/ 8 h 504"/>
                  <a:gd name="T18" fmla="*/ 573 w 903"/>
                  <a:gd name="T19" fmla="*/ 9 h 504"/>
                  <a:gd name="T20" fmla="*/ 624 w 903"/>
                  <a:gd name="T21" fmla="*/ 10 h 504"/>
                  <a:gd name="T22" fmla="*/ 672 w 903"/>
                  <a:gd name="T23" fmla="*/ 11 h 504"/>
                  <a:gd name="T24" fmla="*/ 715 w 903"/>
                  <a:gd name="T25" fmla="*/ 12 h 504"/>
                  <a:gd name="T26" fmla="*/ 755 w 903"/>
                  <a:gd name="T27" fmla="*/ 13 h 504"/>
                  <a:gd name="T28" fmla="*/ 790 w 903"/>
                  <a:gd name="T29" fmla="*/ 13 h 504"/>
                  <a:gd name="T30" fmla="*/ 821 w 903"/>
                  <a:gd name="T31" fmla="*/ 14 h 504"/>
                  <a:gd name="T32" fmla="*/ 847 w 903"/>
                  <a:gd name="T33" fmla="*/ 14 h 504"/>
                  <a:gd name="T34" fmla="*/ 868 w 903"/>
                  <a:gd name="T35" fmla="*/ 15 h 504"/>
                  <a:gd name="T36" fmla="*/ 885 w 903"/>
                  <a:gd name="T37" fmla="*/ 15 h 504"/>
                  <a:gd name="T38" fmla="*/ 896 w 903"/>
                  <a:gd name="T39" fmla="*/ 16 h 504"/>
                  <a:gd name="T40" fmla="*/ 902 w 903"/>
                  <a:gd name="T41" fmla="*/ 16 h 504"/>
                  <a:gd name="T42" fmla="*/ 903 w 903"/>
                  <a:gd name="T43" fmla="*/ 16 h 504"/>
                  <a:gd name="T44" fmla="*/ 877 w 903"/>
                  <a:gd name="T45" fmla="*/ 16 h 504"/>
                  <a:gd name="T46" fmla="*/ 875 w 903"/>
                  <a:gd name="T47" fmla="*/ 16 h 504"/>
                  <a:gd name="T48" fmla="*/ 869 w 903"/>
                  <a:gd name="T49" fmla="*/ 15 h 504"/>
                  <a:gd name="T50" fmla="*/ 858 w 903"/>
                  <a:gd name="T51" fmla="*/ 15 h 504"/>
                  <a:gd name="T52" fmla="*/ 843 w 903"/>
                  <a:gd name="T53" fmla="*/ 15 h 504"/>
                  <a:gd name="T54" fmla="*/ 821 w 903"/>
                  <a:gd name="T55" fmla="*/ 14 h 504"/>
                  <a:gd name="T56" fmla="*/ 796 w 903"/>
                  <a:gd name="T57" fmla="*/ 14 h 504"/>
                  <a:gd name="T58" fmla="*/ 766 w 903"/>
                  <a:gd name="T59" fmla="*/ 13 h 504"/>
                  <a:gd name="T60" fmla="*/ 732 w 903"/>
                  <a:gd name="T61" fmla="*/ 12 h 504"/>
                  <a:gd name="T62" fmla="*/ 694 w 903"/>
                  <a:gd name="T63" fmla="*/ 12 h 504"/>
                  <a:gd name="T64" fmla="*/ 652 w 903"/>
                  <a:gd name="T65" fmla="*/ 11 h 504"/>
                  <a:gd name="T66" fmla="*/ 605 w 903"/>
                  <a:gd name="T67" fmla="*/ 10 h 504"/>
                  <a:gd name="T68" fmla="*/ 556 w 903"/>
                  <a:gd name="T69" fmla="*/ 9 h 504"/>
                  <a:gd name="T70" fmla="*/ 502 w 903"/>
                  <a:gd name="T71" fmla="*/ 8 h 504"/>
                  <a:gd name="T72" fmla="*/ 445 w 903"/>
                  <a:gd name="T73" fmla="*/ 7 h 504"/>
                  <a:gd name="T74" fmla="*/ 387 w 903"/>
                  <a:gd name="T75" fmla="*/ 6 h 504"/>
                  <a:gd name="T76" fmla="*/ 327 w 903"/>
                  <a:gd name="T77" fmla="*/ 6 h 504"/>
                  <a:gd name="T78" fmla="*/ 264 w 903"/>
                  <a:gd name="T79" fmla="*/ 5 h 504"/>
                  <a:gd name="T80" fmla="*/ 199 w 903"/>
                  <a:gd name="T81" fmla="*/ 4 h 504"/>
                  <a:gd name="T82" fmla="*/ 134 w 903"/>
                  <a:gd name="T83" fmla="*/ 3 h 504"/>
                  <a:gd name="T84" fmla="*/ 68 w 903"/>
                  <a:gd name="T85" fmla="*/ 2 h 504"/>
                  <a:gd name="T86" fmla="*/ 0 w 903"/>
                  <a:gd name="T87" fmla="*/ 1 h 504"/>
                  <a:gd name="T88" fmla="*/ 2 w 903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4">
                    <a:moveTo>
                      <a:pt x="2" y="0"/>
                    </a:moveTo>
                    <a:lnTo>
                      <a:pt x="71" y="33"/>
                    </a:lnTo>
                    <a:lnTo>
                      <a:pt x="139" y="66"/>
                    </a:lnTo>
                    <a:lnTo>
                      <a:pt x="207" y="98"/>
                    </a:lnTo>
                    <a:lnTo>
                      <a:pt x="273" y="131"/>
                    </a:lnTo>
                    <a:lnTo>
                      <a:pt x="337" y="163"/>
                    </a:lnTo>
                    <a:lnTo>
                      <a:pt x="400" y="196"/>
                    </a:lnTo>
                    <a:lnTo>
                      <a:pt x="460" y="227"/>
                    </a:lnTo>
                    <a:lnTo>
                      <a:pt x="517" y="256"/>
                    </a:lnTo>
                    <a:lnTo>
                      <a:pt x="573" y="285"/>
                    </a:lnTo>
                    <a:lnTo>
                      <a:pt x="624" y="314"/>
                    </a:lnTo>
                    <a:lnTo>
                      <a:pt x="672" y="341"/>
                    </a:lnTo>
                    <a:lnTo>
                      <a:pt x="715" y="364"/>
                    </a:lnTo>
                    <a:lnTo>
                      <a:pt x="755" y="388"/>
                    </a:lnTo>
                    <a:lnTo>
                      <a:pt x="790" y="410"/>
                    </a:lnTo>
                    <a:lnTo>
                      <a:pt x="821" y="429"/>
                    </a:lnTo>
                    <a:lnTo>
                      <a:pt x="847" y="448"/>
                    </a:lnTo>
                    <a:lnTo>
                      <a:pt x="868" y="464"/>
                    </a:lnTo>
                    <a:lnTo>
                      <a:pt x="885" y="478"/>
                    </a:lnTo>
                    <a:lnTo>
                      <a:pt x="896" y="489"/>
                    </a:lnTo>
                    <a:lnTo>
                      <a:pt x="902" y="498"/>
                    </a:lnTo>
                    <a:lnTo>
                      <a:pt x="903" y="504"/>
                    </a:lnTo>
                    <a:lnTo>
                      <a:pt x="877" y="493"/>
                    </a:lnTo>
                    <a:lnTo>
                      <a:pt x="875" y="486"/>
                    </a:lnTo>
                    <a:lnTo>
                      <a:pt x="869" y="477"/>
                    </a:lnTo>
                    <a:lnTo>
                      <a:pt x="858" y="466"/>
                    </a:lnTo>
                    <a:lnTo>
                      <a:pt x="843" y="453"/>
                    </a:lnTo>
                    <a:lnTo>
                      <a:pt x="821" y="437"/>
                    </a:lnTo>
                    <a:lnTo>
                      <a:pt x="796" y="420"/>
                    </a:lnTo>
                    <a:lnTo>
                      <a:pt x="766" y="400"/>
                    </a:lnTo>
                    <a:lnTo>
                      <a:pt x="732" y="379"/>
                    </a:lnTo>
                    <a:lnTo>
                      <a:pt x="694" y="357"/>
                    </a:lnTo>
                    <a:lnTo>
                      <a:pt x="652" y="332"/>
                    </a:lnTo>
                    <a:lnTo>
                      <a:pt x="605" y="306"/>
                    </a:lnTo>
                    <a:lnTo>
                      <a:pt x="556" y="279"/>
                    </a:lnTo>
                    <a:lnTo>
                      <a:pt x="502" y="250"/>
                    </a:lnTo>
                    <a:lnTo>
                      <a:pt x="445" y="221"/>
                    </a:lnTo>
                    <a:lnTo>
                      <a:pt x="387" y="192"/>
                    </a:lnTo>
                    <a:lnTo>
                      <a:pt x="327" y="162"/>
                    </a:lnTo>
                    <a:lnTo>
                      <a:pt x="264" y="129"/>
                    </a:lnTo>
                    <a:lnTo>
                      <a:pt x="199" y="98"/>
                    </a:lnTo>
                    <a:lnTo>
                      <a:pt x="134" y="66"/>
                    </a:lnTo>
                    <a:lnTo>
                      <a:pt x="68" y="3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8" name="Freeform 860"/>
              <p:cNvSpPr>
                <a:spLocks/>
              </p:cNvSpPr>
              <p:nvPr/>
            </p:nvSpPr>
            <p:spPr bwMode="auto">
              <a:xfrm>
                <a:off x="1432" y="1244"/>
                <a:ext cx="877" cy="244"/>
              </a:xfrm>
              <a:custGeom>
                <a:avLst/>
                <a:gdLst>
                  <a:gd name="T0" fmla="*/ 877 w 877"/>
                  <a:gd name="T1" fmla="*/ 15 h 489"/>
                  <a:gd name="T2" fmla="*/ 875 w 877"/>
                  <a:gd name="T3" fmla="*/ 15 h 489"/>
                  <a:gd name="T4" fmla="*/ 869 w 877"/>
                  <a:gd name="T5" fmla="*/ 14 h 489"/>
                  <a:gd name="T6" fmla="*/ 858 w 877"/>
                  <a:gd name="T7" fmla="*/ 14 h 489"/>
                  <a:gd name="T8" fmla="*/ 843 w 877"/>
                  <a:gd name="T9" fmla="*/ 14 h 489"/>
                  <a:gd name="T10" fmla="*/ 821 w 877"/>
                  <a:gd name="T11" fmla="*/ 13 h 489"/>
                  <a:gd name="T12" fmla="*/ 796 w 877"/>
                  <a:gd name="T13" fmla="*/ 13 h 489"/>
                  <a:gd name="T14" fmla="*/ 766 w 877"/>
                  <a:gd name="T15" fmla="*/ 12 h 489"/>
                  <a:gd name="T16" fmla="*/ 732 w 877"/>
                  <a:gd name="T17" fmla="*/ 11 h 489"/>
                  <a:gd name="T18" fmla="*/ 694 w 877"/>
                  <a:gd name="T19" fmla="*/ 11 h 489"/>
                  <a:gd name="T20" fmla="*/ 652 w 877"/>
                  <a:gd name="T21" fmla="*/ 10 h 489"/>
                  <a:gd name="T22" fmla="*/ 605 w 877"/>
                  <a:gd name="T23" fmla="*/ 9 h 489"/>
                  <a:gd name="T24" fmla="*/ 556 w 877"/>
                  <a:gd name="T25" fmla="*/ 8 h 489"/>
                  <a:gd name="T26" fmla="*/ 502 w 877"/>
                  <a:gd name="T27" fmla="*/ 7 h 489"/>
                  <a:gd name="T28" fmla="*/ 445 w 877"/>
                  <a:gd name="T29" fmla="*/ 6 h 489"/>
                  <a:gd name="T30" fmla="*/ 387 w 877"/>
                  <a:gd name="T31" fmla="*/ 5 h 489"/>
                  <a:gd name="T32" fmla="*/ 327 w 877"/>
                  <a:gd name="T33" fmla="*/ 4 h 489"/>
                  <a:gd name="T34" fmla="*/ 264 w 877"/>
                  <a:gd name="T35" fmla="*/ 3 h 489"/>
                  <a:gd name="T36" fmla="*/ 199 w 877"/>
                  <a:gd name="T37" fmla="*/ 2 h 489"/>
                  <a:gd name="T38" fmla="*/ 134 w 877"/>
                  <a:gd name="T39" fmla="*/ 1 h 489"/>
                  <a:gd name="T40" fmla="*/ 68 w 877"/>
                  <a:gd name="T41" fmla="*/ 0 h 489"/>
                  <a:gd name="T42" fmla="*/ 0 w 877"/>
                  <a:gd name="T43" fmla="*/ 0 h 489"/>
                  <a:gd name="T44" fmla="*/ 0 w 877"/>
                  <a:gd name="T45" fmla="*/ 0 h 489"/>
                  <a:gd name="T46" fmla="*/ 65 w 877"/>
                  <a:gd name="T47" fmla="*/ 1 h 489"/>
                  <a:gd name="T48" fmla="*/ 129 w 877"/>
                  <a:gd name="T49" fmla="*/ 1 h 489"/>
                  <a:gd name="T50" fmla="*/ 192 w 877"/>
                  <a:gd name="T51" fmla="*/ 2 h 489"/>
                  <a:gd name="T52" fmla="*/ 255 w 877"/>
                  <a:gd name="T53" fmla="*/ 3 h 489"/>
                  <a:gd name="T54" fmla="*/ 315 w 877"/>
                  <a:gd name="T55" fmla="*/ 4 h 489"/>
                  <a:gd name="T56" fmla="*/ 375 w 877"/>
                  <a:gd name="T57" fmla="*/ 5 h 489"/>
                  <a:gd name="T58" fmla="*/ 431 w 877"/>
                  <a:gd name="T59" fmla="*/ 6 h 489"/>
                  <a:gd name="T60" fmla="*/ 485 w 877"/>
                  <a:gd name="T61" fmla="*/ 7 h 489"/>
                  <a:gd name="T62" fmla="*/ 537 w 877"/>
                  <a:gd name="T63" fmla="*/ 8 h 489"/>
                  <a:gd name="T64" fmla="*/ 585 w 877"/>
                  <a:gd name="T65" fmla="*/ 9 h 489"/>
                  <a:gd name="T66" fmla="*/ 631 w 877"/>
                  <a:gd name="T67" fmla="*/ 10 h 489"/>
                  <a:gd name="T68" fmla="*/ 672 w 877"/>
                  <a:gd name="T69" fmla="*/ 10 h 489"/>
                  <a:gd name="T70" fmla="*/ 708 w 877"/>
                  <a:gd name="T71" fmla="*/ 11 h 489"/>
                  <a:gd name="T72" fmla="*/ 742 w 877"/>
                  <a:gd name="T73" fmla="*/ 12 h 489"/>
                  <a:gd name="T74" fmla="*/ 771 w 877"/>
                  <a:gd name="T75" fmla="*/ 12 h 489"/>
                  <a:gd name="T76" fmla="*/ 796 w 877"/>
                  <a:gd name="T77" fmla="*/ 13 h 489"/>
                  <a:gd name="T78" fmla="*/ 816 w 877"/>
                  <a:gd name="T79" fmla="*/ 13 h 489"/>
                  <a:gd name="T80" fmla="*/ 831 w 877"/>
                  <a:gd name="T81" fmla="*/ 14 h 489"/>
                  <a:gd name="T82" fmla="*/ 841 w 877"/>
                  <a:gd name="T83" fmla="*/ 14 h 489"/>
                  <a:gd name="T84" fmla="*/ 847 w 877"/>
                  <a:gd name="T85" fmla="*/ 14 h 489"/>
                  <a:gd name="T86" fmla="*/ 848 w 877"/>
                  <a:gd name="T87" fmla="*/ 14 h 489"/>
                  <a:gd name="T88" fmla="*/ 877 w 877"/>
                  <a:gd name="T89" fmla="*/ 15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7" h="489">
                    <a:moveTo>
                      <a:pt x="877" y="489"/>
                    </a:moveTo>
                    <a:lnTo>
                      <a:pt x="875" y="482"/>
                    </a:lnTo>
                    <a:lnTo>
                      <a:pt x="869" y="473"/>
                    </a:lnTo>
                    <a:lnTo>
                      <a:pt x="858" y="462"/>
                    </a:lnTo>
                    <a:lnTo>
                      <a:pt x="843" y="449"/>
                    </a:lnTo>
                    <a:lnTo>
                      <a:pt x="821" y="433"/>
                    </a:lnTo>
                    <a:lnTo>
                      <a:pt x="796" y="416"/>
                    </a:lnTo>
                    <a:lnTo>
                      <a:pt x="766" y="396"/>
                    </a:lnTo>
                    <a:lnTo>
                      <a:pt x="732" y="375"/>
                    </a:lnTo>
                    <a:lnTo>
                      <a:pt x="694" y="353"/>
                    </a:lnTo>
                    <a:lnTo>
                      <a:pt x="652" y="328"/>
                    </a:lnTo>
                    <a:lnTo>
                      <a:pt x="605" y="302"/>
                    </a:lnTo>
                    <a:lnTo>
                      <a:pt x="556" y="275"/>
                    </a:lnTo>
                    <a:lnTo>
                      <a:pt x="502" y="246"/>
                    </a:lnTo>
                    <a:lnTo>
                      <a:pt x="445" y="217"/>
                    </a:lnTo>
                    <a:lnTo>
                      <a:pt x="387" y="188"/>
                    </a:lnTo>
                    <a:lnTo>
                      <a:pt x="327" y="158"/>
                    </a:lnTo>
                    <a:lnTo>
                      <a:pt x="264" y="125"/>
                    </a:lnTo>
                    <a:lnTo>
                      <a:pt x="199" y="94"/>
                    </a:lnTo>
                    <a:lnTo>
                      <a:pt x="134" y="62"/>
                    </a:lnTo>
                    <a:lnTo>
                      <a:pt x="68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3"/>
                    </a:lnTo>
                    <a:lnTo>
                      <a:pt x="129" y="63"/>
                    </a:lnTo>
                    <a:lnTo>
                      <a:pt x="192" y="94"/>
                    </a:lnTo>
                    <a:lnTo>
                      <a:pt x="255" y="123"/>
                    </a:lnTo>
                    <a:lnTo>
                      <a:pt x="315" y="154"/>
                    </a:lnTo>
                    <a:lnTo>
                      <a:pt x="375" y="185"/>
                    </a:lnTo>
                    <a:lnTo>
                      <a:pt x="431" y="214"/>
                    </a:lnTo>
                    <a:lnTo>
                      <a:pt x="485" y="241"/>
                    </a:lnTo>
                    <a:lnTo>
                      <a:pt x="537" y="268"/>
                    </a:lnTo>
                    <a:lnTo>
                      <a:pt x="585" y="295"/>
                    </a:lnTo>
                    <a:lnTo>
                      <a:pt x="631" y="320"/>
                    </a:lnTo>
                    <a:lnTo>
                      <a:pt x="672" y="344"/>
                    </a:lnTo>
                    <a:lnTo>
                      <a:pt x="708" y="366"/>
                    </a:lnTo>
                    <a:lnTo>
                      <a:pt x="742" y="386"/>
                    </a:lnTo>
                    <a:lnTo>
                      <a:pt x="771" y="406"/>
                    </a:lnTo>
                    <a:lnTo>
                      <a:pt x="796" y="422"/>
                    </a:lnTo>
                    <a:lnTo>
                      <a:pt x="816" y="436"/>
                    </a:lnTo>
                    <a:lnTo>
                      <a:pt x="831" y="449"/>
                    </a:lnTo>
                    <a:lnTo>
                      <a:pt x="841" y="460"/>
                    </a:lnTo>
                    <a:lnTo>
                      <a:pt x="847" y="469"/>
                    </a:lnTo>
                    <a:lnTo>
                      <a:pt x="848" y="474"/>
                    </a:lnTo>
                    <a:lnTo>
                      <a:pt x="877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09" name="Freeform 861"/>
              <p:cNvSpPr>
                <a:spLocks/>
              </p:cNvSpPr>
              <p:nvPr/>
            </p:nvSpPr>
            <p:spPr bwMode="auto">
              <a:xfrm>
                <a:off x="1432" y="1245"/>
                <a:ext cx="848" cy="236"/>
              </a:xfrm>
              <a:custGeom>
                <a:avLst/>
                <a:gdLst>
                  <a:gd name="T0" fmla="*/ 0 w 848"/>
                  <a:gd name="T1" fmla="*/ 0 h 472"/>
                  <a:gd name="T2" fmla="*/ 65 w 848"/>
                  <a:gd name="T3" fmla="*/ 1 h 472"/>
                  <a:gd name="T4" fmla="*/ 129 w 848"/>
                  <a:gd name="T5" fmla="*/ 2 h 472"/>
                  <a:gd name="T6" fmla="*/ 192 w 848"/>
                  <a:gd name="T7" fmla="*/ 3 h 472"/>
                  <a:gd name="T8" fmla="*/ 255 w 848"/>
                  <a:gd name="T9" fmla="*/ 4 h 472"/>
                  <a:gd name="T10" fmla="*/ 315 w 848"/>
                  <a:gd name="T11" fmla="*/ 5 h 472"/>
                  <a:gd name="T12" fmla="*/ 375 w 848"/>
                  <a:gd name="T13" fmla="*/ 6 h 472"/>
                  <a:gd name="T14" fmla="*/ 431 w 848"/>
                  <a:gd name="T15" fmla="*/ 7 h 472"/>
                  <a:gd name="T16" fmla="*/ 485 w 848"/>
                  <a:gd name="T17" fmla="*/ 8 h 472"/>
                  <a:gd name="T18" fmla="*/ 537 w 848"/>
                  <a:gd name="T19" fmla="*/ 9 h 472"/>
                  <a:gd name="T20" fmla="*/ 585 w 848"/>
                  <a:gd name="T21" fmla="*/ 10 h 472"/>
                  <a:gd name="T22" fmla="*/ 631 w 848"/>
                  <a:gd name="T23" fmla="*/ 10 h 472"/>
                  <a:gd name="T24" fmla="*/ 672 w 848"/>
                  <a:gd name="T25" fmla="*/ 11 h 472"/>
                  <a:gd name="T26" fmla="*/ 708 w 848"/>
                  <a:gd name="T27" fmla="*/ 12 h 472"/>
                  <a:gd name="T28" fmla="*/ 742 w 848"/>
                  <a:gd name="T29" fmla="*/ 12 h 472"/>
                  <a:gd name="T30" fmla="*/ 771 w 848"/>
                  <a:gd name="T31" fmla="*/ 13 h 472"/>
                  <a:gd name="T32" fmla="*/ 796 w 848"/>
                  <a:gd name="T33" fmla="*/ 14 h 472"/>
                  <a:gd name="T34" fmla="*/ 816 w 848"/>
                  <a:gd name="T35" fmla="*/ 14 h 472"/>
                  <a:gd name="T36" fmla="*/ 831 w 848"/>
                  <a:gd name="T37" fmla="*/ 14 h 472"/>
                  <a:gd name="T38" fmla="*/ 841 w 848"/>
                  <a:gd name="T39" fmla="*/ 15 h 472"/>
                  <a:gd name="T40" fmla="*/ 847 w 848"/>
                  <a:gd name="T41" fmla="*/ 15 h 472"/>
                  <a:gd name="T42" fmla="*/ 848 w 848"/>
                  <a:gd name="T43" fmla="*/ 15 h 472"/>
                  <a:gd name="T44" fmla="*/ 819 w 848"/>
                  <a:gd name="T45" fmla="*/ 15 h 472"/>
                  <a:gd name="T46" fmla="*/ 817 w 848"/>
                  <a:gd name="T47" fmla="*/ 15 h 472"/>
                  <a:gd name="T48" fmla="*/ 811 w 848"/>
                  <a:gd name="T49" fmla="*/ 14 h 472"/>
                  <a:gd name="T50" fmla="*/ 800 w 848"/>
                  <a:gd name="T51" fmla="*/ 14 h 472"/>
                  <a:gd name="T52" fmla="*/ 783 w 848"/>
                  <a:gd name="T53" fmla="*/ 14 h 472"/>
                  <a:gd name="T54" fmla="*/ 762 w 848"/>
                  <a:gd name="T55" fmla="*/ 13 h 472"/>
                  <a:gd name="T56" fmla="*/ 735 w 848"/>
                  <a:gd name="T57" fmla="*/ 13 h 472"/>
                  <a:gd name="T58" fmla="*/ 705 w 848"/>
                  <a:gd name="T59" fmla="*/ 12 h 472"/>
                  <a:gd name="T60" fmla="*/ 670 w 848"/>
                  <a:gd name="T61" fmla="*/ 11 h 472"/>
                  <a:gd name="T62" fmla="*/ 631 w 848"/>
                  <a:gd name="T63" fmla="*/ 11 h 472"/>
                  <a:gd name="T64" fmla="*/ 587 w 848"/>
                  <a:gd name="T65" fmla="*/ 10 h 472"/>
                  <a:gd name="T66" fmla="*/ 539 w 848"/>
                  <a:gd name="T67" fmla="*/ 9 h 472"/>
                  <a:gd name="T68" fmla="*/ 488 w 848"/>
                  <a:gd name="T69" fmla="*/ 8 h 472"/>
                  <a:gd name="T70" fmla="*/ 434 w 848"/>
                  <a:gd name="T71" fmla="*/ 7 h 472"/>
                  <a:gd name="T72" fmla="*/ 378 w 848"/>
                  <a:gd name="T73" fmla="*/ 6 h 472"/>
                  <a:gd name="T74" fmla="*/ 318 w 848"/>
                  <a:gd name="T75" fmla="*/ 5 h 472"/>
                  <a:gd name="T76" fmla="*/ 257 w 848"/>
                  <a:gd name="T77" fmla="*/ 4 h 472"/>
                  <a:gd name="T78" fmla="*/ 195 w 848"/>
                  <a:gd name="T79" fmla="*/ 3 h 472"/>
                  <a:gd name="T80" fmla="*/ 130 w 848"/>
                  <a:gd name="T81" fmla="*/ 2 h 472"/>
                  <a:gd name="T82" fmla="*/ 65 w 848"/>
                  <a:gd name="T83" fmla="*/ 1 h 472"/>
                  <a:gd name="T84" fmla="*/ 0 w 848"/>
                  <a:gd name="T85" fmla="*/ 1 h 472"/>
                  <a:gd name="T86" fmla="*/ 0 w 848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48" h="472">
                    <a:moveTo>
                      <a:pt x="0" y="0"/>
                    </a:moveTo>
                    <a:lnTo>
                      <a:pt x="65" y="31"/>
                    </a:lnTo>
                    <a:lnTo>
                      <a:pt x="129" y="61"/>
                    </a:lnTo>
                    <a:lnTo>
                      <a:pt x="192" y="92"/>
                    </a:lnTo>
                    <a:lnTo>
                      <a:pt x="255" y="121"/>
                    </a:lnTo>
                    <a:lnTo>
                      <a:pt x="315" y="152"/>
                    </a:lnTo>
                    <a:lnTo>
                      <a:pt x="375" y="183"/>
                    </a:lnTo>
                    <a:lnTo>
                      <a:pt x="431" y="212"/>
                    </a:lnTo>
                    <a:lnTo>
                      <a:pt x="485" y="239"/>
                    </a:lnTo>
                    <a:lnTo>
                      <a:pt x="537" y="266"/>
                    </a:lnTo>
                    <a:lnTo>
                      <a:pt x="585" y="293"/>
                    </a:lnTo>
                    <a:lnTo>
                      <a:pt x="631" y="318"/>
                    </a:lnTo>
                    <a:lnTo>
                      <a:pt x="672" y="342"/>
                    </a:lnTo>
                    <a:lnTo>
                      <a:pt x="708" y="364"/>
                    </a:lnTo>
                    <a:lnTo>
                      <a:pt x="742" y="384"/>
                    </a:lnTo>
                    <a:lnTo>
                      <a:pt x="771" y="404"/>
                    </a:lnTo>
                    <a:lnTo>
                      <a:pt x="796" y="420"/>
                    </a:lnTo>
                    <a:lnTo>
                      <a:pt x="816" y="434"/>
                    </a:lnTo>
                    <a:lnTo>
                      <a:pt x="831" y="447"/>
                    </a:lnTo>
                    <a:lnTo>
                      <a:pt x="841" y="458"/>
                    </a:lnTo>
                    <a:lnTo>
                      <a:pt x="847" y="467"/>
                    </a:lnTo>
                    <a:lnTo>
                      <a:pt x="848" y="472"/>
                    </a:lnTo>
                    <a:lnTo>
                      <a:pt x="819" y="460"/>
                    </a:lnTo>
                    <a:lnTo>
                      <a:pt x="817" y="452"/>
                    </a:lnTo>
                    <a:lnTo>
                      <a:pt x="811" y="443"/>
                    </a:lnTo>
                    <a:lnTo>
                      <a:pt x="800" y="433"/>
                    </a:lnTo>
                    <a:lnTo>
                      <a:pt x="783" y="420"/>
                    </a:lnTo>
                    <a:lnTo>
                      <a:pt x="762" y="404"/>
                    </a:lnTo>
                    <a:lnTo>
                      <a:pt x="735" y="385"/>
                    </a:lnTo>
                    <a:lnTo>
                      <a:pt x="705" y="367"/>
                    </a:lnTo>
                    <a:lnTo>
                      <a:pt x="670" y="346"/>
                    </a:lnTo>
                    <a:lnTo>
                      <a:pt x="631" y="322"/>
                    </a:lnTo>
                    <a:lnTo>
                      <a:pt x="587" y="297"/>
                    </a:lnTo>
                    <a:lnTo>
                      <a:pt x="539" y="271"/>
                    </a:lnTo>
                    <a:lnTo>
                      <a:pt x="488" y="244"/>
                    </a:lnTo>
                    <a:lnTo>
                      <a:pt x="434" y="215"/>
                    </a:lnTo>
                    <a:lnTo>
                      <a:pt x="378" y="186"/>
                    </a:lnTo>
                    <a:lnTo>
                      <a:pt x="318" y="157"/>
                    </a:lnTo>
                    <a:lnTo>
                      <a:pt x="257" y="127"/>
                    </a:lnTo>
                    <a:lnTo>
                      <a:pt x="195" y="96"/>
                    </a:lnTo>
                    <a:lnTo>
                      <a:pt x="130" y="63"/>
                    </a:lnTo>
                    <a:lnTo>
                      <a:pt x="65" y="3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0" name="Freeform 862"/>
              <p:cNvSpPr>
                <a:spLocks/>
              </p:cNvSpPr>
              <p:nvPr/>
            </p:nvSpPr>
            <p:spPr bwMode="auto">
              <a:xfrm>
                <a:off x="1431" y="1246"/>
                <a:ext cx="820" cy="229"/>
              </a:xfrm>
              <a:custGeom>
                <a:avLst/>
                <a:gdLst>
                  <a:gd name="T0" fmla="*/ 820 w 820"/>
                  <a:gd name="T1" fmla="*/ 15 h 458"/>
                  <a:gd name="T2" fmla="*/ 818 w 820"/>
                  <a:gd name="T3" fmla="*/ 15 h 458"/>
                  <a:gd name="T4" fmla="*/ 812 w 820"/>
                  <a:gd name="T5" fmla="*/ 14 h 458"/>
                  <a:gd name="T6" fmla="*/ 801 w 820"/>
                  <a:gd name="T7" fmla="*/ 14 h 458"/>
                  <a:gd name="T8" fmla="*/ 784 w 820"/>
                  <a:gd name="T9" fmla="*/ 14 h 458"/>
                  <a:gd name="T10" fmla="*/ 763 w 820"/>
                  <a:gd name="T11" fmla="*/ 13 h 458"/>
                  <a:gd name="T12" fmla="*/ 736 w 820"/>
                  <a:gd name="T13" fmla="*/ 12 h 458"/>
                  <a:gd name="T14" fmla="*/ 706 w 820"/>
                  <a:gd name="T15" fmla="*/ 12 h 458"/>
                  <a:gd name="T16" fmla="*/ 671 w 820"/>
                  <a:gd name="T17" fmla="*/ 11 h 458"/>
                  <a:gd name="T18" fmla="*/ 632 w 820"/>
                  <a:gd name="T19" fmla="*/ 10 h 458"/>
                  <a:gd name="T20" fmla="*/ 588 w 820"/>
                  <a:gd name="T21" fmla="*/ 10 h 458"/>
                  <a:gd name="T22" fmla="*/ 540 w 820"/>
                  <a:gd name="T23" fmla="*/ 9 h 458"/>
                  <a:gd name="T24" fmla="*/ 489 w 820"/>
                  <a:gd name="T25" fmla="*/ 8 h 458"/>
                  <a:gd name="T26" fmla="*/ 435 w 820"/>
                  <a:gd name="T27" fmla="*/ 7 h 458"/>
                  <a:gd name="T28" fmla="*/ 379 w 820"/>
                  <a:gd name="T29" fmla="*/ 6 h 458"/>
                  <a:gd name="T30" fmla="*/ 319 w 820"/>
                  <a:gd name="T31" fmla="*/ 5 h 458"/>
                  <a:gd name="T32" fmla="*/ 258 w 820"/>
                  <a:gd name="T33" fmla="*/ 4 h 458"/>
                  <a:gd name="T34" fmla="*/ 196 w 820"/>
                  <a:gd name="T35" fmla="*/ 3 h 458"/>
                  <a:gd name="T36" fmla="*/ 131 w 820"/>
                  <a:gd name="T37" fmla="*/ 2 h 458"/>
                  <a:gd name="T38" fmla="*/ 66 w 820"/>
                  <a:gd name="T39" fmla="*/ 1 h 458"/>
                  <a:gd name="T40" fmla="*/ 1 w 820"/>
                  <a:gd name="T41" fmla="*/ 0 h 458"/>
                  <a:gd name="T42" fmla="*/ 0 w 820"/>
                  <a:gd name="T43" fmla="*/ 1 h 458"/>
                  <a:gd name="T44" fmla="*/ 63 w 820"/>
                  <a:gd name="T45" fmla="*/ 1 h 458"/>
                  <a:gd name="T46" fmla="*/ 126 w 820"/>
                  <a:gd name="T47" fmla="*/ 2 h 458"/>
                  <a:gd name="T48" fmla="*/ 188 w 820"/>
                  <a:gd name="T49" fmla="*/ 3 h 458"/>
                  <a:gd name="T50" fmla="*/ 249 w 820"/>
                  <a:gd name="T51" fmla="*/ 4 h 458"/>
                  <a:gd name="T52" fmla="*/ 306 w 820"/>
                  <a:gd name="T53" fmla="*/ 5 h 458"/>
                  <a:gd name="T54" fmla="*/ 364 w 820"/>
                  <a:gd name="T55" fmla="*/ 6 h 458"/>
                  <a:gd name="T56" fmla="*/ 418 w 820"/>
                  <a:gd name="T57" fmla="*/ 7 h 458"/>
                  <a:gd name="T58" fmla="*/ 470 w 820"/>
                  <a:gd name="T59" fmla="*/ 8 h 458"/>
                  <a:gd name="T60" fmla="*/ 520 w 820"/>
                  <a:gd name="T61" fmla="*/ 9 h 458"/>
                  <a:gd name="T62" fmla="*/ 565 w 820"/>
                  <a:gd name="T63" fmla="*/ 9 h 458"/>
                  <a:gd name="T64" fmla="*/ 606 w 820"/>
                  <a:gd name="T65" fmla="*/ 10 h 458"/>
                  <a:gd name="T66" fmla="*/ 644 w 820"/>
                  <a:gd name="T67" fmla="*/ 11 h 458"/>
                  <a:gd name="T68" fmla="*/ 678 w 820"/>
                  <a:gd name="T69" fmla="*/ 12 h 458"/>
                  <a:gd name="T70" fmla="*/ 708 w 820"/>
                  <a:gd name="T71" fmla="*/ 12 h 458"/>
                  <a:gd name="T72" fmla="*/ 733 w 820"/>
                  <a:gd name="T73" fmla="*/ 13 h 458"/>
                  <a:gd name="T74" fmla="*/ 755 w 820"/>
                  <a:gd name="T75" fmla="*/ 13 h 458"/>
                  <a:gd name="T76" fmla="*/ 770 w 820"/>
                  <a:gd name="T77" fmla="*/ 14 h 458"/>
                  <a:gd name="T78" fmla="*/ 781 w 820"/>
                  <a:gd name="T79" fmla="*/ 14 h 458"/>
                  <a:gd name="T80" fmla="*/ 787 w 820"/>
                  <a:gd name="T81" fmla="*/ 14 h 458"/>
                  <a:gd name="T82" fmla="*/ 788 w 820"/>
                  <a:gd name="T83" fmla="*/ 14 h 458"/>
                  <a:gd name="T84" fmla="*/ 820 w 820"/>
                  <a:gd name="T85" fmla="*/ 15 h 4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8">
                    <a:moveTo>
                      <a:pt x="820" y="458"/>
                    </a:moveTo>
                    <a:lnTo>
                      <a:pt x="818" y="450"/>
                    </a:lnTo>
                    <a:lnTo>
                      <a:pt x="812" y="441"/>
                    </a:lnTo>
                    <a:lnTo>
                      <a:pt x="801" y="431"/>
                    </a:lnTo>
                    <a:lnTo>
                      <a:pt x="784" y="418"/>
                    </a:lnTo>
                    <a:lnTo>
                      <a:pt x="763" y="402"/>
                    </a:lnTo>
                    <a:lnTo>
                      <a:pt x="736" y="383"/>
                    </a:lnTo>
                    <a:lnTo>
                      <a:pt x="706" y="365"/>
                    </a:lnTo>
                    <a:lnTo>
                      <a:pt x="671" y="344"/>
                    </a:lnTo>
                    <a:lnTo>
                      <a:pt x="632" y="320"/>
                    </a:lnTo>
                    <a:lnTo>
                      <a:pt x="588" y="295"/>
                    </a:lnTo>
                    <a:lnTo>
                      <a:pt x="540" y="269"/>
                    </a:lnTo>
                    <a:lnTo>
                      <a:pt x="489" y="242"/>
                    </a:lnTo>
                    <a:lnTo>
                      <a:pt x="435" y="213"/>
                    </a:lnTo>
                    <a:lnTo>
                      <a:pt x="379" y="184"/>
                    </a:lnTo>
                    <a:lnTo>
                      <a:pt x="319" y="155"/>
                    </a:lnTo>
                    <a:lnTo>
                      <a:pt x="258" y="125"/>
                    </a:lnTo>
                    <a:lnTo>
                      <a:pt x="196" y="94"/>
                    </a:lnTo>
                    <a:lnTo>
                      <a:pt x="131" y="61"/>
                    </a:lnTo>
                    <a:lnTo>
                      <a:pt x="66" y="3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63" y="32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9" y="121"/>
                    </a:lnTo>
                    <a:lnTo>
                      <a:pt x="306" y="152"/>
                    </a:lnTo>
                    <a:lnTo>
                      <a:pt x="364" y="181"/>
                    </a:lnTo>
                    <a:lnTo>
                      <a:pt x="418" y="208"/>
                    </a:lnTo>
                    <a:lnTo>
                      <a:pt x="470" y="235"/>
                    </a:lnTo>
                    <a:lnTo>
                      <a:pt x="520" y="262"/>
                    </a:lnTo>
                    <a:lnTo>
                      <a:pt x="565" y="288"/>
                    </a:lnTo>
                    <a:lnTo>
                      <a:pt x="606" y="311"/>
                    </a:lnTo>
                    <a:lnTo>
                      <a:pt x="644" y="333"/>
                    </a:lnTo>
                    <a:lnTo>
                      <a:pt x="678" y="353"/>
                    </a:lnTo>
                    <a:lnTo>
                      <a:pt x="708" y="373"/>
                    </a:lnTo>
                    <a:lnTo>
                      <a:pt x="733" y="389"/>
                    </a:lnTo>
                    <a:lnTo>
                      <a:pt x="755" y="403"/>
                    </a:lnTo>
                    <a:lnTo>
                      <a:pt x="770" y="418"/>
                    </a:lnTo>
                    <a:lnTo>
                      <a:pt x="781" y="427"/>
                    </a:lnTo>
                    <a:lnTo>
                      <a:pt x="787" y="436"/>
                    </a:lnTo>
                    <a:lnTo>
                      <a:pt x="788" y="443"/>
                    </a:lnTo>
                    <a:lnTo>
                      <a:pt x="820" y="458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1" name="Freeform 863"/>
              <p:cNvSpPr>
                <a:spLocks/>
              </p:cNvSpPr>
              <p:nvPr/>
            </p:nvSpPr>
            <p:spPr bwMode="auto">
              <a:xfrm>
                <a:off x="1431" y="1248"/>
                <a:ext cx="788" cy="220"/>
              </a:xfrm>
              <a:custGeom>
                <a:avLst/>
                <a:gdLst>
                  <a:gd name="T0" fmla="*/ 0 w 788"/>
                  <a:gd name="T1" fmla="*/ 0 h 440"/>
                  <a:gd name="T2" fmla="*/ 63 w 788"/>
                  <a:gd name="T3" fmla="*/ 1 h 440"/>
                  <a:gd name="T4" fmla="*/ 126 w 788"/>
                  <a:gd name="T5" fmla="*/ 2 h 440"/>
                  <a:gd name="T6" fmla="*/ 188 w 788"/>
                  <a:gd name="T7" fmla="*/ 3 h 440"/>
                  <a:gd name="T8" fmla="*/ 249 w 788"/>
                  <a:gd name="T9" fmla="*/ 4 h 440"/>
                  <a:gd name="T10" fmla="*/ 306 w 788"/>
                  <a:gd name="T11" fmla="*/ 5 h 440"/>
                  <a:gd name="T12" fmla="*/ 364 w 788"/>
                  <a:gd name="T13" fmla="*/ 6 h 440"/>
                  <a:gd name="T14" fmla="*/ 418 w 788"/>
                  <a:gd name="T15" fmla="*/ 7 h 440"/>
                  <a:gd name="T16" fmla="*/ 470 w 788"/>
                  <a:gd name="T17" fmla="*/ 8 h 440"/>
                  <a:gd name="T18" fmla="*/ 520 w 788"/>
                  <a:gd name="T19" fmla="*/ 9 h 440"/>
                  <a:gd name="T20" fmla="*/ 565 w 788"/>
                  <a:gd name="T21" fmla="*/ 9 h 440"/>
                  <a:gd name="T22" fmla="*/ 606 w 788"/>
                  <a:gd name="T23" fmla="*/ 10 h 440"/>
                  <a:gd name="T24" fmla="*/ 644 w 788"/>
                  <a:gd name="T25" fmla="*/ 11 h 440"/>
                  <a:gd name="T26" fmla="*/ 678 w 788"/>
                  <a:gd name="T27" fmla="*/ 11 h 440"/>
                  <a:gd name="T28" fmla="*/ 708 w 788"/>
                  <a:gd name="T29" fmla="*/ 12 h 440"/>
                  <a:gd name="T30" fmla="*/ 733 w 788"/>
                  <a:gd name="T31" fmla="*/ 13 h 440"/>
                  <a:gd name="T32" fmla="*/ 755 w 788"/>
                  <a:gd name="T33" fmla="*/ 13 h 440"/>
                  <a:gd name="T34" fmla="*/ 770 w 788"/>
                  <a:gd name="T35" fmla="*/ 13 h 440"/>
                  <a:gd name="T36" fmla="*/ 781 w 788"/>
                  <a:gd name="T37" fmla="*/ 14 h 440"/>
                  <a:gd name="T38" fmla="*/ 787 w 788"/>
                  <a:gd name="T39" fmla="*/ 14 h 440"/>
                  <a:gd name="T40" fmla="*/ 788 w 788"/>
                  <a:gd name="T41" fmla="*/ 14 h 440"/>
                  <a:gd name="T42" fmla="*/ 755 w 788"/>
                  <a:gd name="T43" fmla="*/ 14 h 440"/>
                  <a:gd name="T44" fmla="*/ 753 w 788"/>
                  <a:gd name="T45" fmla="*/ 14 h 440"/>
                  <a:gd name="T46" fmla="*/ 747 w 788"/>
                  <a:gd name="T47" fmla="*/ 13 h 440"/>
                  <a:gd name="T48" fmla="*/ 736 w 788"/>
                  <a:gd name="T49" fmla="*/ 13 h 440"/>
                  <a:gd name="T50" fmla="*/ 719 w 788"/>
                  <a:gd name="T51" fmla="*/ 12 h 440"/>
                  <a:gd name="T52" fmla="*/ 697 w 788"/>
                  <a:gd name="T53" fmla="*/ 12 h 440"/>
                  <a:gd name="T54" fmla="*/ 670 w 788"/>
                  <a:gd name="T55" fmla="*/ 11 h 440"/>
                  <a:gd name="T56" fmla="*/ 639 w 788"/>
                  <a:gd name="T57" fmla="*/ 11 h 440"/>
                  <a:gd name="T58" fmla="*/ 603 w 788"/>
                  <a:gd name="T59" fmla="*/ 10 h 440"/>
                  <a:gd name="T60" fmla="*/ 562 w 788"/>
                  <a:gd name="T61" fmla="*/ 9 h 440"/>
                  <a:gd name="T62" fmla="*/ 518 w 788"/>
                  <a:gd name="T63" fmla="*/ 9 h 440"/>
                  <a:gd name="T64" fmla="*/ 470 w 788"/>
                  <a:gd name="T65" fmla="*/ 8 h 440"/>
                  <a:gd name="T66" fmla="*/ 420 w 788"/>
                  <a:gd name="T67" fmla="*/ 7 h 440"/>
                  <a:gd name="T68" fmla="*/ 364 w 788"/>
                  <a:gd name="T69" fmla="*/ 6 h 440"/>
                  <a:gd name="T70" fmla="*/ 308 w 788"/>
                  <a:gd name="T71" fmla="*/ 5 h 440"/>
                  <a:gd name="T72" fmla="*/ 250 w 788"/>
                  <a:gd name="T73" fmla="*/ 4 h 440"/>
                  <a:gd name="T74" fmla="*/ 188 w 788"/>
                  <a:gd name="T75" fmla="*/ 3 h 440"/>
                  <a:gd name="T76" fmla="*/ 126 w 788"/>
                  <a:gd name="T77" fmla="*/ 2 h 440"/>
                  <a:gd name="T78" fmla="*/ 63 w 788"/>
                  <a:gd name="T79" fmla="*/ 2 h 440"/>
                  <a:gd name="T80" fmla="*/ 0 w 788"/>
                  <a:gd name="T81" fmla="*/ 1 h 440"/>
                  <a:gd name="T82" fmla="*/ 0 w 788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40">
                    <a:moveTo>
                      <a:pt x="0" y="0"/>
                    </a:moveTo>
                    <a:lnTo>
                      <a:pt x="63" y="29"/>
                    </a:lnTo>
                    <a:lnTo>
                      <a:pt x="126" y="58"/>
                    </a:lnTo>
                    <a:lnTo>
                      <a:pt x="188" y="89"/>
                    </a:lnTo>
                    <a:lnTo>
                      <a:pt x="249" y="118"/>
                    </a:lnTo>
                    <a:lnTo>
                      <a:pt x="306" y="149"/>
                    </a:lnTo>
                    <a:lnTo>
                      <a:pt x="364" y="178"/>
                    </a:lnTo>
                    <a:lnTo>
                      <a:pt x="418" y="205"/>
                    </a:lnTo>
                    <a:lnTo>
                      <a:pt x="470" y="232"/>
                    </a:lnTo>
                    <a:lnTo>
                      <a:pt x="520" y="259"/>
                    </a:lnTo>
                    <a:lnTo>
                      <a:pt x="565" y="285"/>
                    </a:lnTo>
                    <a:lnTo>
                      <a:pt x="606" y="308"/>
                    </a:lnTo>
                    <a:lnTo>
                      <a:pt x="644" y="330"/>
                    </a:lnTo>
                    <a:lnTo>
                      <a:pt x="678" y="350"/>
                    </a:lnTo>
                    <a:lnTo>
                      <a:pt x="708" y="370"/>
                    </a:lnTo>
                    <a:lnTo>
                      <a:pt x="733" y="386"/>
                    </a:lnTo>
                    <a:lnTo>
                      <a:pt x="755" y="400"/>
                    </a:lnTo>
                    <a:lnTo>
                      <a:pt x="770" y="415"/>
                    </a:lnTo>
                    <a:lnTo>
                      <a:pt x="781" y="424"/>
                    </a:lnTo>
                    <a:lnTo>
                      <a:pt x="787" y="433"/>
                    </a:lnTo>
                    <a:lnTo>
                      <a:pt x="788" y="440"/>
                    </a:lnTo>
                    <a:lnTo>
                      <a:pt x="755" y="424"/>
                    </a:lnTo>
                    <a:lnTo>
                      <a:pt x="753" y="418"/>
                    </a:lnTo>
                    <a:lnTo>
                      <a:pt x="747" y="409"/>
                    </a:lnTo>
                    <a:lnTo>
                      <a:pt x="736" y="399"/>
                    </a:lnTo>
                    <a:lnTo>
                      <a:pt x="719" y="384"/>
                    </a:lnTo>
                    <a:lnTo>
                      <a:pt x="697" y="370"/>
                    </a:lnTo>
                    <a:lnTo>
                      <a:pt x="670" y="351"/>
                    </a:lnTo>
                    <a:lnTo>
                      <a:pt x="639" y="332"/>
                    </a:lnTo>
                    <a:lnTo>
                      <a:pt x="603" y="310"/>
                    </a:lnTo>
                    <a:lnTo>
                      <a:pt x="562" y="286"/>
                    </a:lnTo>
                    <a:lnTo>
                      <a:pt x="518" y="263"/>
                    </a:lnTo>
                    <a:lnTo>
                      <a:pt x="470" y="236"/>
                    </a:lnTo>
                    <a:lnTo>
                      <a:pt x="420" y="208"/>
                    </a:lnTo>
                    <a:lnTo>
                      <a:pt x="364" y="181"/>
                    </a:lnTo>
                    <a:lnTo>
                      <a:pt x="308" y="152"/>
                    </a:lnTo>
                    <a:lnTo>
                      <a:pt x="250" y="122"/>
                    </a:lnTo>
                    <a:lnTo>
                      <a:pt x="188" y="93"/>
                    </a:lnTo>
                    <a:lnTo>
                      <a:pt x="126" y="62"/>
                    </a:lnTo>
                    <a:lnTo>
                      <a:pt x="63" y="3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2" name="Freeform 864"/>
              <p:cNvSpPr>
                <a:spLocks/>
              </p:cNvSpPr>
              <p:nvPr/>
            </p:nvSpPr>
            <p:spPr bwMode="auto">
              <a:xfrm>
                <a:off x="1429" y="1249"/>
                <a:ext cx="757" cy="210"/>
              </a:xfrm>
              <a:custGeom>
                <a:avLst/>
                <a:gdLst>
                  <a:gd name="T0" fmla="*/ 757 w 757"/>
                  <a:gd name="T1" fmla="*/ 13 h 422"/>
                  <a:gd name="T2" fmla="*/ 755 w 757"/>
                  <a:gd name="T3" fmla="*/ 12 h 422"/>
                  <a:gd name="T4" fmla="*/ 749 w 757"/>
                  <a:gd name="T5" fmla="*/ 12 h 422"/>
                  <a:gd name="T6" fmla="*/ 738 w 757"/>
                  <a:gd name="T7" fmla="*/ 12 h 422"/>
                  <a:gd name="T8" fmla="*/ 721 w 757"/>
                  <a:gd name="T9" fmla="*/ 11 h 422"/>
                  <a:gd name="T10" fmla="*/ 699 w 757"/>
                  <a:gd name="T11" fmla="*/ 11 h 422"/>
                  <a:gd name="T12" fmla="*/ 672 w 757"/>
                  <a:gd name="T13" fmla="*/ 10 h 422"/>
                  <a:gd name="T14" fmla="*/ 641 w 757"/>
                  <a:gd name="T15" fmla="*/ 10 h 422"/>
                  <a:gd name="T16" fmla="*/ 605 w 757"/>
                  <a:gd name="T17" fmla="*/ 9 h 422"/>
                  <a:gd name="T18" fmla="*/ 564 w 757"/>
                  <a:gd name="T19" fmla="*/ 8 h 422"/>
                  <a:gd name="T20" fmla="*/ 520 w 757"/>
                  <a:gd name="T21" fmla="*/ 8 h 422"/>
                  <a:gd name="T22" fmla="*/ 472 w 757"/>
                  <a:gd name="T23" fmla="*/ 7 h 422"/>
                  <a:gd name="T24" fmla="*/ 422 w 757"/>
                  <a:gd name="T25" fmla="*/ 6 h 422"/>
                  <a:gd name="T26" fmla="*/ 366 w 757"/>
                  <a:gd name="T27" fmla="*/ 5 h 422"/>
                  <a:gd name="T28" fmla="*/ 310 w 757"/>
                  <a:gd name="T29" fmla="*/ 4 h 422"/>
                  <a:gd name="T30" fmla="*/ 252 w 757"/>
                  <a:gd name="T31" fmla="*/ 3 h 422"/>
                  <a:gd name="T32" fmla="*/ 190 w 757"/>
                  <a:gd name="T33" fmla="*/ 2 h 422"/>
                  <a:gd name="T34" fmla="*/ 128 w 757"/>
                  <a:gd name="T35" fmla="*/ 1 h 422"/>
                  <a:gd name="T36" fmla="*/ 65 w 757"/>
                  <a:gd name="T37" fmla="*/ 0 h 422"/>
                  <a:gd name="T38" fmla="*/ 2 w 757"/>
                  <a:gd name="T39" fmla="*/ 0 h 422"/>
                  <a:gd name="T40" fmla="*/ 0 w 757"/>
                  <a:gd name="T41" fmla="*/ 0 h 422"/>
                  <a:gd name="T42" fmla="*/ 61 w 757"/>
                  <a:gd name="T43" fmla="*/ 0 h 422"/>
                  <a:gd name="T44" fmla="*/ 122 w 757"/>
                  <a:gd name="T45" fmla="*/ 1 h 422"/>
                  <a:gd name="T46" fmla="*/ 181 w 757"/>
                  <a:gd name="T47" fmla="*/ 2 h 422"/>
                  <a:gd name="T48" fmla="*/ 239 w 757"/>
                  <a:gd name="T49" fmla="*/ 3 h 422"/>
                  <a:gd name="T50" fmla="*/ 296 w 757"/>
                  <a:gd name="T51" fmla="*/ 4 h 422"/>
                  <a:gd name="T52" fmla="*/ 349 w 757"/>
                  <a:gd name="T53" fmla="*/ 5 h 422"/>
                  <a:gd name="T54" fmla="*/ 402 w 757"/>
                  <a:gd name="T55" fmla="*/ 6 h 422"/>
                  <a:gd name="T56" fmla="*/ 450 w 757"/>
                  <a:gd name="T57" fmla="*/ 7 h 422"/>
                  <a:gd name="T58" fmla="*/ 496 w 757"/>
                  <a:gd name="T59" fmla="*/ 7 h 422"/>
                  <a:gd name="T60" fmla="*/ 537 w 757"/>
                  <a:gd name="T61" fmla="*/ 8 h 422"/>
                  <a:gd name="T62" fmla="*/ 577 w 757"/>
                  <a:gd name="T63" fmla="*/ 9 h 422"/>
                  <a:gd name="T64" fmla="*/ 611 w 757"/>
                  <a:gd name="T65" fmla="*/ 9 h 422"/>
                  <a:gd name="T66" fmla="*/ 641 w 757"/>
                  <a:gd name="T67" fmla="*/ 10 h 422"/>
                  <a:gd name="T68" fmla="*/ 666 w 757"/>
                  <a:gd name="T69" fmla="*/ 11 h 422"/>
                  <a:gd name="T70" fmla="*/ 687 w 757"/>
                  <a:gd name="T71" fmla="*/ 11 h 422"/>
                  <a:gd name="T72" fmla="*/ 703 w 757"/>
                  <a:gd name="T73" fmla="*/ 11 h 422"/>
                  <a:gd name="T74" fmla="*/ 714 w 757"/>
                  <a:gd name="T75" fmla="*/ 12 h 422"/>
                  <a:gd name="T76" fmla="*/ 721 w 757"/>
                  <a:gd name="T77" fmla="*/ 12 h 422"/>
                  <a:gd name="T78" fmla="*/ 723 w 757"/>
                  <a:gd name="T79" fmla="*/ 12 h 422"/>
                  <a:gd name="T80" fmla="*/ 757 w 757"/>
                  <a:gd name="T81" fmla="*/ 13 h 4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7" h="422">
                    <a:moveTo>
                      <a:pt x="757" y="422"/>
                    </a:moveTo>
                    <a:lnTo>
                      <a:pt x="755" y="416"/>
                    </a:lnTo>
                    <a:lnTo>
                      <a:pt x="749" y="407"/>
                    </a:lnTo>
                    <a:lnTo>
                      <a:pt x="738" y="397"/>
                    </a:lnTo>
                    <a:lnTo>
                      <a:pt x="721" y="382"/>
                    </a:lnTo>
                    <a:lnTo>
                      <a:pt x="699" y="368"/>
                    </a:lnTo>
                    <a:lnTo>
                      <a:pt x="672" y="349"/>
                    </a:lnTo>
                    <a:lnTo>
                      <a:pt x="641" y="330"/>
                    </a:lnTo>
                    <a:lnTo>
                      <a:pt x="605" y="308"/>
                    </a:lnTo>
                    <a:lnTo>
                      <a:pt x="564" y="284"/>
                    </a:lnTo>
                    <a:lnTo>
                      <a:pt x="520" y="261"/>
                    </a:lnTo>
                    <a:lnTo>
                      <a:pt x="472" y="234"/>
                    </a:lnTo>
                    <a:lnTo>
                      <a:pt x="422" y="206"/>
                    </a:lnTo>
                    <a:lnTo>
                      <a:pt x="366" y="179"/>
                    </a:lnTo>
                    <a:lnTo>
                      <a:pt x="310" y="150"/>
                    </a:lnTo>
                    <a:lnTo>
                      <a:pt x="252" y="120"/>
                    </a:lnTo>
                    <a:lnTo>
                      <a:pt x="190" y="91"/>
                    </a:lnTo>
                    <a:lnTo>
                      <a:pt x="128" y="60"/>
                    </a:lnTo>
                    <a:lnTo>
                      <a:pt x="65" y="3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1" y="31"/>
                    </a:lnTo>
                    <a:lnTo>
                      <a:pt x="122" y="60"/>
                    </a:lnTo>
                    <a:lnTo>
                      <a:pt x="181" y="89"/>
                    </a:lnTo>
                    <a:lnTo>
                      <a:pt x="239" y="118"/>
                    </a:lnTo>
                    <a:lnTo>
                      <a:pt x="296" y="147"/>
                    </a:lnTo>
                    <a:lnTo>
                      <a:pt x="349" y="174"/>
                    </a:lnTo>
                    <a:lnTo>
                      <a:pt x="402" y="201"/>
                    </a:lnTo>
                    <a:lnTo>
                      <a:pt x="450" y="226"/>
                    </a:lnTo>
                    <a:lnTo>
                      <a:pt x="496" y="252"/>
                    </a:lnTo>
                    <a:lnTo>
                      <a:pt x="537" y="275"/>
                    </a:lnTo>
                    <a:lnTo>
                      <a:pt x="577" y="297"/>
                    </a:lnTo>
                    <a:lnTo>
                      <a:pt x="611" y="317"/>
                    </a:lnTo>
                    <a:lnTo>
                      <a:pt x="641" y="337"/>
                    </a:lnTo>
                    <a:lnTo>
                      <a:pt x="666" y="353"/>
                    </a:lnTo>
                    <a:lnTo>
                      <a:pt x="687" y="368"/>
                    </a:lnTo>
                    <a:lnTo>
                      <a:pt x="703" y="380"/>
                    </a:lnTo>
                    <a:lnTo>
                      <a:pt x="714" y="391"/>
                    </a:lnTo>
                    <a:lnTo>
                      <a:pt x="721" y="400"/>
                    </a:lnTo>
                    <a:lnTo>
                      <a:pt x="723" y="406"/>
                    </a:lnTo>
                    <a:lnTo>
                      <a:pt x="757" y="422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3" name="Freeform 865"/>
              <p:cNvSpPr>
                <a:spLocks/>
              </p:cNvSpPr>
              <p:nvPr/>
            </p:nvSpPr>
            <p:spPr bwMode="auto">
              <a:xfrm>
                <a:off x="1428" y="1250"/>
                <a:ext cx="724" cy="201"/>
              </a:xfrm>
              <a:custGeom>
                <a:avLst/>
                <a:gdLst>
                  <a:gd name="T0" fmla="*/ 1 w 724"/>
                  <a:gd name="T1" fmla="*/ 0 h 402"/>
                  <a:gd name="T2" fmla="*/ 62 w 724"/>
                  <a:gd name="T3" fmla="*/ 1 h 402"/>
                  <a:gd name="T4" fmla="*/ 123 w 724"/>
                  <a:gd name="T5" fmla="*/ 2 h 402"/>
                  <a:gd name="T6" fmla="*/ 182 w 724"/>
                  <a:gd name="T7" fmla="*/ 3 h 402"/>
                  <a:gd name="T8" fmla="*/ 240 w 724"/>
                  <a:gd name="T9" fmla="*/ 4 h 402"/>
                  <a:gd name="T10" fmla="*/ 297 w 724"/>
                  <a:gd name="T11" fmla="*/ 5 h 402"/>
                  <a:gd name="T12" fmla="*/ 350 w 724"/>
                  <a:gd name="T13" fmla="*/ 6 h 402"/>
                  <a:gd name="T14" fmla="*/ 403 w 724"/>
                  <a:gd name="T15" fmla="*/ 7 h 402"/>
                  <a:gd name="T16" fmla="*/ 451 w 724"/>
                  <a:gd name="T17" fmla="*/ 7 h 402"/>
                  <a:gd name="T18" fmla="*/ 497 w 724"/>
                  <a:gd name="T19" fmla="*/ 8 h 402"/>
                  <a:gd name="T20" fmla="*/ 538 w 724"/>
                  <a:gd name="T21" fmla="*/ 9 h 402"/>
                  <a:gd name="T22" fmla="*/ 578 w 724"/>
                  <a:gd name="T23" fmla="*/ 10 h 402"/>
                  <a:gd name="T24" fmla="*/ 612 w 724"/>
                  <a:gd name="T25" fmla="*/ 10 h 402"/>
                  <a:gd name="T26" fmla="*/ 642 w 724"/>
                  <a:gd name="T27" fmla="*/ 11 h 402"/>
                  <a:gd name="T28" fmla="*/ 667 w 724"/>
                  <a:gd name="T29" fmla="*/ 11 h 402"/>
                  <a:gd name="T30" fmla="*/ 688 w 724"/>
                  <a:gd name="T31" fmla="*/ 12 h 402"/>
                  <a:gd name="T32" fmla="*/ 704 w 724"/>
                  <a:gd name="T33" fmla="*/ 12 h 402"/>
                  <a:gd name="T34" fmla="*/ 715 w 724"/>
                  <a:gd name="T35" fmla="*/ 13 h 402"/>
                  <a:gd name="T36" fmla="*/ 722 w 724"/>
                  <a:gd name="T37" fmla="*/ 13 h 402"/>
                  <a:gd name="T38" fmla="*/ 724 w 724"/>
                  <a:gd name="T39" fmla="*/ 13 h 402"/>
                  <a:gd name="T40" fmla="*/ 685 w 724"/>
                  <a:gd name="T41" fmla="*/ 12 h 402"/>
                  <a:gd name="T42" fmla="*/ 685 w 724"/>
                  <a:gd name="T43" fmla="*/ 12 h 402"/>
                  <a:gd name="T44" fmla="*/ 678 w 724"/>
                  <a:gd name="T45" fmla="*/ 12 h 402"/>
                  <a:gd name="T46" fmla="*/ 668 w 724"/>
                  <a:gd name="T47" fmla="*/ 12 h 402"/>
                  <a:gd name="T48" fmla="*/ 653 w 724"/>
                  <a:gd name="T49" fmla="*/ 11 h 402"/>
                  <a:gd name="T50" fmla="*/ 633 w 724"/>
                  <a:gd name="T51" fmla="*/ 11 h 402"/>
                  <a:gd name="T52" fmla="*/ 609 w 724"/>
                  <a:gd name="T53" fmla="*/ 10 h 402"/>
                  <a:gd name="T54" fmla="*/ 581 w 724"/>
                  <a:gd name="T55" fmla="*/ 10 h 402"/>
                  <a:gd name="T56" fmla="*/ 548 w 724"/>
                  <a:gd name="T57" fmla="*/ 9 h 402"/>
                  <a:gd name="T58" fmla="*/ 512 w 724"/>
                  <a:gd name="T59" fmla="*/ 9 h 402"/>
                  <a:gd name="T60" fmla="*/ 471 w 724"/>
                  <a:gd name="T61" fmla="*/ 8 h 402"/>
                  <a:gd name="T62" fmla="*/ 428 w 724"/>
                  <a:gd name="T63" fmla="*/ 7 h 402"/>
                  <a:gd name="T64" fmla="*/ 382 w 724"/>
                  <a:gd name="T65" fmla="*/ 6 h 402"/>
                  <a:gd name="T66" fmla="*/ 332 w 724"/>
                  <a:gd name="T67" fmla="*/ 6 h 402"/>
                  <a:gd name="T68" fmla="*/ 281 w 724"/>
                  <a:gd name="T69" fmla="*/ 5 h 402"/>
                  <a:gd name="T70" fmla="*/ 228 w 724"/>
                  <a:gd name="T71" fmla="*/ 4 h 402"/>
                  <a:gd name="T72" fmla="*/ 172 w 724"/>
                  <a:gd name="T73" fmla="*/ 3 h 402"/>
                  <a:gd name="T74" fmla="*/ 116 w 724"/>
                  <a:gd name="T75" fmla="*/ 2 h 402"/>
                  <a:gd name="T76" fmla="*/ 58 w 724"/>
                  <a:gd name="T77" fmla="*/ 1 h 402"/>
                  <a:gd name="T78" fmla="*/ 0 w 724"/>
                  <a:gd name="T79" fmla="*/ 1 h 402"/>
                  <a:gd name="T80" fmla="*/ 1 w 724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4" h="402">
                    <a:moveTo>
                      <a:pt x="1" y="0"/>
                    </a:moveTo>
                    <a:lnTo>
                      <a:pt x="62" y="27"/>
                    </a:lnTo>
                    <a:lnTo>
                      <a:pt x="123" y="56"/>
                    </a:lnTo>
                    <a:lnTo>
                      <a:pt x="182" y="85"/>
                    </a:lnTo>
                    <a:lnTo>
                      <a:pt x="240" y="114"/>
                    </a:lnTo>
                    <a:lnTo>
                      <a:pt x="297" y="143"/>
                    </a:lnTo>
                    <a:lnTo>
                      <a:pt x="350" y="170"/>
                    </a:lnTo>
                    <a:lnTo>
                      <a:pt x="403" y="197"/>
                    </a:lnTo>
                    <a:lnTo>
                      <a:pt x="451" y="222"/>
                    </a:lnTo>
                    <a:lnTo>
                      <a:pt x="497" y="248"/>
                    </a:lnTo>
                    <a:lnTo>
                      <a:pt x="538" y="271"/>
                    </a:lnTo>
                    <a:lnTo>
                      <a:pt x="578" y="293"/>
                    </a:lnTo>
                    <a:lnTo>
                      <a:pt x="612" y="313"/>
                    </a:lnTo>
                    <a:lnTo>
                      <a:pt x="642" y="333"/>
                    </a:lnTo>
                    <a:lnTo>
                      <a:pt x="667" y="349"/>
                    </a:lnTo>
                    <a:lnTo>
                      <a:pt x="688" y="364"/>
                    </a:lnTo>
                    <a:lnTo>
                      <a:pt x="704" y="376"/>
                    </a:lnTo>
                    <a:lnTo>
                      <a:pt x="715" y="387"/>
                    </a:lnTo>
                    <a:lnTo>
                      <a:pt x="722" y="396"/>
                    </a:lnTo>
                    <a:lnTo>
                      <a:pt x="724" y="402"/>
                    </a:lnTo>
                    <a:lnTo>
                      <a:pt x="685" y="383"/>
                    </a:lnTo>
                    <a:lnTo>
                      <a:pt x="685" y="378"/>
                    </a:lnTo>
                    <a:lnTo>
                      <a:pt x="678" y="371"/>
                    </a:lnTo>
                    <a:lnTo>
                      <a:pt x="668" y="360"/>
                    </a:lnTo>
                    <a:lnTo>
                      <a:pt x="653" y="349"/>
                    </a:lnTo>
                    <a:lnTo>
                      <a:pt x="633" y="335"/>
                    </a:lnTo>
                    <a:lnTo>
                      <a:pt x="609" y="318"/>
                    </a:lnTo>
                    <a:lnTo>
                      <a:pt x="581" y="300"/>
                    </a:lnTo>
                    <a:lnTo>
                      <a:pt x="548" y="282"/>
                    </a:lnTo>
                    <a:lnTo>
                      <a:pt x="512" y="260"/>
                    </a:lnTo>
                    <a:lnTo>
                      <a:pt x="471" y="239"/>
                    </a:lnTo>
                    <a:lnTo>
                      <a:pt x="428" y="215"/>
                    </a:lnTo>
                    <a:lnTo>
                      <a:pt x="382" y="190"/>
                    </a:lnTo>
                    <a:lnTo>
                      <a:pt x="332" y="164"/>
                    </a:lnTo>
                    <a:lnTo>
                      <a:pt x="281" y="137"/>
                    </a:lnTo>
                    <a:lnTo>
                      <a:pt x="228" y="110"/>
                    </a:lnTo>
                    <a:lnTo>
                      <a:pt x="172" y="83"/>
                    </a:lnTo>
                    <a:lnTo>
                      <a:pt x="116" y="56"/>
                    </a:lnTo>
                    <a:lnTo>
                      <a:pt x="58" y="29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4" name="Freeform 866"/>
              <p:cNvSpPr>
                <a:spLocks/>
              </p:cNvSpPr>
              <p:nvPr/>
            </p:nvSpPr>
            <p:spPr bwMode="auto">
              <a:xfrm>
                <a:off x="1428" y="1251"/>
                <a:ext cx="685" cy="191"/>
              </a:xfrm>
              <a:custGeom>
                <a:avLst/>
                <a:gdLst>
                  <a:gd name="T0" fmla="*/ 685 w 685"/>
                  <a:gd name="T1" fmla="*/ 12 h 381"/>
                  <a:gd name="T2" fmla="*/ 685 w 685"/>
                  <a:gd name="T3" fmla="*/ 12 h 381"/>
                  <a:gd name="T4" fmla="*/ 678 w 685"/>
                  <a:gd name="T5" fmla="*/ 12 h 381"/>
                  <a:gd name="T6" fmla="*/ 668 w 685"/>
                  <a:gd name="T7" fmla="*/ 12 h 381"/>
                  <a:gd name="T8" fmla="*/ 653 w 685"/>
                  <a:gd name="T9" fmla="*/ 11 h 381"/>
                  <a:gd name="T10" fmla="*/ 633 w 685"/>
                  <a:gd name="T11" fmla="*/ 11 h 381"/>
                  <a:gd name="T12" fmla="*/ 609 w 685"/>
                  <a:gd name="T13" fmla="*/ 10 h 381"/>
                  <a:gd name="T14" fmla="*/ 581 w 685"/>
                  <a:gd name="T15" fmla="*/ 10 h 381"/>
                  <a:gd name="T16" fmla="*/ 548 w 685"/>
                  <a:gd name="T17" fmla="*/ 9 h 381"/>
                  <a:gd name="T18" fmla="*/ 512 w 685"/>
                  <a:gd name="T19" fmla="*/ 9 h 381"/>
                  <a:gd name="T20" fmla="*/ 471 w 685"/>
                  <a:gd name="T21" fmla="*/ 8 h 381"/>
                  <a:gd name="T22" fmla="*/ 428 w 685"/>
                  <a:gd name="T23" fmla="*/ 7 h 381"/>
                  <a:gd name="T24" fmla="*/ 382 w 685"/>
                  <a:gd name="T25" fmla="*/ 6 h 381"/>
                  <a:gd name="T26" fmla="*/ 332 w 685"/>
                  <a:gd name="T27" fmla="*/ 6 h 381"/>
                  <a:gd name="T28" fmla="*/ 281 w 685"/>
                  <a:gd name="T29" fmla="*/ 5 h 381"/>
                  <a:gd name="T30" fmla="*/ 228 w 685"/>
                  <a:gd name="T31" fmla="*/ 4 h 381"/>
                  <a:gd name="T32" fmla="*/ 172 w 685"/>
                  <a:gd name="T33" fmla="*/ 3 h 381"/>
                  <a:gd name="T34" fmla="*/ 116 w 685"/>
                  <a:gd name="T35" fmla="*/ 2 h 381"/>
                  <a:gd name="T36" fmla="*/ 58 w 685"/>
                  <a:gd name="T37" fmla="*/ 1 h 381"/>
                  <a:gd name="T38" fmla="*/ 0 w 685"/>
                  <a:gd name="T39" fmla="*/ 0 h 381"/>
                  <a:gd name="T40" fmla="*/ 0 w 685"/>
                  <a:gd name="T41" fmla="*/ 1 h 381"/>
                  <a:gd name="T42" fmla="*/ 58 w 685"/>
                  <a:gd name="T43" fmla="*/ 1 h 381"/>
                  <a:gd name="T44" fmla="*/ 114 w 685"/>
                  <a:gd name="T45" fmla="*/ 2 h 381"/>
                  <a:gd name="T46" fmla="*/ 171 w 685"/>
                  <a:gd name="T47" fmla="*/ 3 h 381"/>
                  <a:gd name="T48" fmla="*/ 225 w 685"/>
                  <a:gd name="T49" fmla="*/ 4 h 381"/>
                  <a:gd name="T50" fmla="*/ 278 w 685"/>
                  <a:gd name="T51" fmla="*/ 5 h 381"/>
                  <a:gd name="T52" fmla="*/ 329 w 685"/>
                  <a:gd name="T53" fmla="*/ 6 h 381"/>
                  <a:gd name="T54" fmla="*/ 377 w 685"/>
                  <a:gd name="T55" fmla="*/ 6 h 381"/>
                  <a:gd name="T56" fmla="*/ 421 w 685"/>
                  <a:gd name="T57" fmla="*/ 7 h 381"/>
                  <a:gd name="T58" fmla="*/ 464 w 685"/>
                  <a:gd name="T59" fmla="*/ 8 h 381"/>
                  <a:gd name="T60" fmla="*/ 502 w 685"/>
                  <a:gd name="T61" fmla="*/ 9 h 381"/>
                  <a:gd name="T62" fmla="*/ 536 w 685"/>
                  <a:gd name="T63" fmla="*/ 9 h 381"/>
                  <a:gd name="T64" fmla="*/ 565 w 685"/>
                  <a:gd name="T65" fmla="*/ 10 h 381"/>
                  <a:gd name="T66" fmla="*/ 591 w 685"/>
                  <a:gd name="T67" fmla="*/ 10 h 381"/>
                  <a:gd name="T68" fmla="*/ 612 w 685"/>
                  <a:gd name="T69" fmla="*/ 11 h 381"/>
                  <a:gd name="T70" fmla="*/ 628 w 685"/>
                  <a:gd name="T71" fmla="*/ 11 h 381"/>
                  <a:gd name="T72" fmla="*/ 639 w 685"/>
                  <a:gd name="T73" fmla="*/ 11 h 381"/>
                  <a:gd name="T74" fmla="*/ 646 w 685"/>
                  <a:gd name="T75" fmla="*/ 12 h 381"/>
                  <a:gd name="T76" fmla="*/ 647 w 685"/>
                  <a:gd name="T77" fmla="*/ 12 h 381"/>
                  <a:gd name="T78" fmla="*/ 685 w 685"/>
                  <a:gd name="T79" fmla="*/ 12 h 3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5" h="381">
                    <a:moveTo>
                      <a:pt x="685" y="381"/>
                    </a:moveTo>
                    <a:lnTo>
                      <a:pt x="685" y="376"/>
                    </a:lnTo>
                    <a:lnTo>
                      <a:pt x="678" y="369"/>
                    </a:lnTo>
                    <a:lnTo>
                      <a:pt x="668" y="358"/>
                    </a:lnTo>
                    <a:lnTo>
                      <a:pt x="653" y="347"/>
                    </a:lnTo>
                    <a:lnTo>
                      <a:pt x="633" y="333"/>
                    </a:lnTo>
                    <a:lnTo>
                      <a:pt x="609" y="316"/>
                    </a:lnTo>
                    <a:lnTo>
                      <a:pt x="581" y="298"/>
                    </a:lnTo>
                    <a:lnTo>
                      <a:pt x="548" y="280"/>
                    </a:lnTo>
                    <a:lnTo>
                      <a:pt x="512" y="258"/>
                    </a:lnTo>
                    <a:lnTo>
                      <a:pt x="471" y="237"/>
                    </a:lnTo>
                    <a:lnTo>
                      <a:pt x="428" y="213"/>
                    </a:lnTo>
                    <a:lnTo>
                      <a:pt x="382" y="188"/>
                    </a:lnTo>
                    <a:lnTo>
                      <a:pt x="332" y="162"/>
                    </a:lnTo>
                    <a:lnTo>
                      <a:pt x="281" y="135"/>
                    </a:lnTo>
                    <a:lnTo>
                      <a:pt x="228" y="108"/>
                    </a:lnTo>
                    <a:lnTo>
                      <a:pt x="172" y="81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8" y="30"/>
                    </a:lnTo>
                    <a:lnTo>
                      <a:pt x="114" y="57"/>
                    </a:lnTo>
                    <a:lnTo>
                      <a:pt x="171" y="85"/>
                    </a:lnTo>
                    <a:lnTo>
                      <a:pt x="225" y="112"/>
                    </a:lnTo>
                    <a:lnTo>
                      <a:pt x="278" y="139"/>
                    </a:lnTo>
                    <a:lnTo>
                      <a:pt x="329" y="164"/>
                    </a:lnTo>
                    <a:lnTo>
                      <a:pt x="377" y="190"/>
                    </a:lnTo>
                    <a:lnTo>
                      <a:pt x="421" y="213"/>
                    </a:lnTo>
                    <a:lnTo>
                      <a:pt x="464" y="237"/>
                    </a:lnTo>
                    <a:lnTo>
                      <a:pt x="502" y="258"/>
                    </a:lnTo>
                    <a:lnTo>
                      <a:pt x="536" y="278"/>
                    </a:lnTo>
                    <a:lnTo>
                      <a:pt x="565" y="296"/>
                    </a:lnTo>
                    <a:lnTo>
                      <a:pt x="591" y="313"/>
                    </a:lnTo>
                    <a:lnTo>
                      <a:pt x="612" y="327"/>
                    </a:lnTo>
                    <a:lnTo>
                      <a:pt x="628" y="340"/>
                    </a:lnTo>
                    <a:lnTo>
                      <a:pt x="639" y="351"/>
                    </a:lnTo>
                    <a:lnTo>
                      <a:pt x="646" y="358"/>
                    </a:lnTo>
                    <a:lnTo>
                      <a:pt x="647" y="363"/>
                    </a:lnTo>
                    <a:lnTo>
                      <a:pt x="685" y="381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5" name="Freeform 867"/>
              <p:cNvSpPr>
                <a:spLocks/>
              </p:cNvSpPr>
              <p:nvPr/>
            </p:nvSpPr>
            <p:spPr bwMode="auto">
              <a:xfrm>
                <a:off x="1427" y="1253"/>
                <a:ext cx="648" cy="180"/>
              </a:xfrm>
              <a:custGeom>
                <a:avLst/>
                <a:gdLst>
                  <a:gd name="T0" fmla="*/ 1 w 648"/>
                  <a:gd name="T1" fmla="*/ 0 h 360"/>
                  <a:gd name="T2" fmla="*/ 59 w 648"/>
                  <a:gd name="T3" fmla="*/ 1 h 360"/>
                  <a:gd name="T4" fmla="*/ 115 w 648"/>
                  <a:gd name="T5" fmla="*/ 2 h 360"/>
                  <a:gd name="T6" fmla="*/ 172 w 648"/>
                  <a:gd name="T7" fmla="*/ 3 h 360"/>
                  <a:gd name="T8" fmla="*/ 226 w 648"/>
                  <a:gd name="T9" fmla="*/ 4 h 360"/>
                  <a:gd name="T10" fmla="*/ 279 w 648"/>
                  <a:gd name="T11" fmla="*/ 5 h 360"/>
                  <a:gd name="T12" fmla="*/ 330 w 648"/>
                  <a:gd name="T13" fmla="*/ 6 h 360"/>
                  <a:gd name="T14" fmla="*/ 378 w 648"/>
                  <a:gd name="T15" fmla="*/ 6 h 360"/>
                  <a:gd name="T16" fmla="*/ 422 w 648"/>
                  <a:gd name="T17" fmla="*/ 7 h 360"/>
                  <a:gd name="T18" fmla="*/ 465 w 648"/>
                  <a:gd name="T19" fmla="*/ 8 h 360"/>
                  <a:gd name="T20" fmla="*/ 503 w 648"/>
                  <a:gd name="T21" fmla="*/ 8 h 360"/>
                  <a:gd name="T22" fmla="*/ 537 w 648"/>
                  <a:gd name="T23" fmla="*/ 9 h 360"/>
                  <a:gd name="T24" fmla="*/ 566 w 648"/>
                  <a:gd name="T25" fmla="*/ 10 h 360"/>
                  <a:gd name="T26" fmla="*/ 592 w 648"/>
                  <a:gd name="T27" fmla="*/ 10 h 360"/>
                  <a:gd name="T28" fmla="*/ 613 w 648"/>
                  <a:gd name="T29" fmla="*/ 11 h 360"/>
                  <a:gd name="T30" fmla="*/ 629 w 648"/>
                  <a:gd name="T31" fmla="*/ 11 h 360"/>
                  <a:gd name="T32" fmla="*/ 640 w 648"/>
                  <a:gd name="T33" fmla="*/ 11 h 360"/>
                  <a:gd name="T34" fmla="*/ 647 w 648"/>
                  <a:gd name="T35" fmla="*/ 12 h 360"/>
                  <a:gd name="T36" fmla="*/ 648 w 648"/>
                  <a:gd name="T37" fmla="*/ 12 h 360"/>
                  <a:gd name="T38" fmla="*/ 606 w 648"/>
                  <a:gd name="T39" fmla="*/ 11 h 360"/>
                  <a:gd name="T40" fmla="*/ 604 w 648"/>
                  <a:gd name="T41" fmla="*/ 11 h 360"/>
                  <a:gd name="T42" fmla="*/ 599 w 648"/>
                  <a:gd name="T43" fmla="*/ 11 h 360"/>
                  <a:gd name="T44" fmla="*/ 586 w 648"/>
                  <a:gd name="T45" fmla="*/ 10 h 360"/>
                  <a:gd name="T46" fmla="*/ 569 w 648"/>
                  <a:gd name="T47" fmla="*/ 10 h 360"/>
                  <a:gd name="T48" fmla="*/ 548 w 648"/>
                  <a:gd name="T49" fmla="*/ 10 h 360"/>
                  <a:gd name="T50" fmla="*/ 521 w 648"/>
                  <a:gd name="T51" fmla="*/ 9 h 360"/>
                  <a:gd name="T52" fmla="*/ 489 w 648"/>
                  <a:gd name="T53" fmla="*/ 8 h 360"/>
                  <a:gd name="T54" fmla="*/ 453 w 648"/>
                  <a:gd name="T55" fmla="*/ 8 h 360"/>
                  <a:gd name="T56" fmla="*/ 414 w 648"/>
                  <a:gd name="T57" fmla="*/ 7 h 360"/>
                  <a:gd name="T58" fmla="*/ 371 w 648"/>
                  <a:gd name="T59" fmla="*/ 6 h 360"/>
                  <a:gd name="T60" fmla="*/ 325 w 648"/>
                  <a:gd name="T61" fmla="*/ 6 h 360"/>
                  <a:gd name="T62" fmla="*/ 275 w 648"/>
                  <a:gd name="T63" fmla="*/ 5 h 360"/>
                  <a:gd name="T64" fmla="*/ 223 w 648"/>
                  <a:gd name="T65" fmla="*/ 4 h 360"/>
                  <a:gd name="T66" fmla="*/ 169 w 648"/>
                  <a:gd name="T67" fmla="*/ 3 h 360"/>
                  <a:gd name="T68" fmla="*/ 114 w 648"/>
                  <a:gd name="T69" fmla="*/ 2 h 360"/>
                  <a:gd name="T70" fmla="*/ 57 w 648"/>
                  <a:gd name="T71" fmla="*/ 1 h 360"/>
                  <a:gd name="T72" fmla="*/ 0 w 648"/>
                  <a:gd name="T73" fmla="*/ 1 h 360"/>
                  <a:gd name="T74" fmla="*/ 1 w 648"/>
                  <a:gd name="T75" fmla="*/ 0 h 3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8" h="360">
                    <a:moveTo>
                      <a:pt x="1" y="0"/>
                    </a:moveTo>
                    <a:lnTo>
                      <a:pt x="59" y="27"/>
                    </a:lnTo>
                    <a:lnTo>
                      <a:pt x="115" y="54"/>
                    </a:lnTo>
                    <a:lnTo>
                      <a:pt x="172" y="82"/>
                    </a:lnTo>
                    <a:lnTo>
                      <a:pt x="226" y="109"/>
                    </a:lnTo>
                    <a:lnTo>
                      <a:pt x="279" y="136"/>
                    </a:lnTo>
                    <a:lnTo>
                      <a:pt x="330" y="161"/>
                    </a:lnTo>
                    <a:lnTo>
                      <a:pt x="378" y="187"/>
                    </a:lnTo>
                    <a:lnTo>
                      <a:pt x="422" y="210"/>
                    </a:lnTo>
                    <a:lnTo>
                      <a:pt x="465" y="234"/>
                    </a:lnTo>
                    <a:lnTo>
                      <a:pt x="503" y="255"/>
                    </a:lnTo>
                    <a:lnTo>
                      <a:pt x="537" y="275"/>
                    </a:lnTo>
                    <a:lnTo>
                      <a:pt x="566" y="293"/>
                    </a:lnTo>
                    <a:lnTo>
                      <a:pt x="592" y="310"/>
                    </a:lnTo>
                    <a:lnTo>
                      <a:pt x="613" y="324"/>
                    </a:lnTo>
                    <a:lnTo>
                      <a:pt x="629" y="337"/>
                    </a:lnTo>
                    <a:lnTo>
                      <a:pt x="640" y="348"/>
                    </a:lnTo>
                    <a:lnTo>
                      <a:pt x="647" y="355"/>
                    </a:lnTo>
                    <a:lnTo>
                      <a:pt x="648" y="360"/>
                    </a:lnTo>
                    <a:lnTo>
                      <a:pt x="606" y="342"/>
                    </a:lnTo>
                    <a:lnTo>
                      <a:pt x="604" y="335"/>
                    </a:lnTo>
                    <a:lnTo>
                      <a:pt x="599" y="328"/>
                    </a:lnTo>
                    <a:lnTo>
                      <a:pt x="586" y="317"/>
                    </a:lnTo>
                    <a:lnTo>
                      <a:pt x="569" y="304"/>
                    </a:lnTo>
                    <a:lnTo>
                      <a:pt x="548" y="290"/>
                    </a:lnTo>
                    <a:lnTo>
                      <a:pt x="521" y="272"/>
                    </a:lnTo>
                    <a:lnTo>
                      <a:pt x="489" y="254"/>
                    </a:lnTo>
                    <a:lnTo>
                      <a:pt x="453" y="234"/>
                    </a:lnTo>
                    <a:lnTo>
                      <a:pt x="414" y="210"/>
                    </a:lnTo>
                    <a:lnTo>
                      <a:pt x="371" y="187"/>
                    </a:lnTo>
                    <a:lnTo>
                      <a:pt x="325" y="163"/>
                    </a:lnTo>
                    <a:lnTo>
                      <a:pt x="275" y="138"/>
                    </a:lnTo>
                    <a:lnTo>
                      <a:pt x="223" y="111"/>
                    </a:lnTo>
                    <a:lnTo>
                      <a:pt x="169" y="83"/>
                    </a:lnTo>
                    <a:lnTo>
                      <a:pt x="114" y="58"/>
                    </a:lnTo>
                    <a:lnTo>
                      <a:pt x="57" y="3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6" name="Freeform 868"/>
              <p:cNvSpPr>
                <a:spLocks/>
              </p:cNvSpPr>
              <p:nvPr/>
            </p:nvSpPr>
            <p:spPr bwMode="auto">
              <a:xfrm>
                <a:off x="1425" y="1255"/>
                <a:ext cx="608" cy="169"/>
              </a:xfrm>
              <a:custGeom>
                <a:avLst/>
                <a:gdLst>
                  <a:gd name="T0" fmla="*/ 608 w 608"/>
                  <a:gd name="T1" fmla="*/ 11 h 338"/>
                  <a:gd name="T2" fmla="*/ 606 w 608"/>
                  <a:gd name="T3" fmla="*/ 11 h 338"/>
                  <a:gd name="T4" fmla="*/ 601 w 608"/>
                  <a:gd name="T5" fmla="*/ 11 h 338"/>
                  <a:gd name="T6" fmla="*/ 588 w 608"/>
                  <a:gd name="T7" fmla="*/ 10 h 338"/>
                  <a:gd name="T8" fmla="*/ 571 w 608"/>
                  <a:gd name="T9" fmla="*/ 10 h 338"/>
                  <a:gd name="T10" fmla="*/ 550 w 608"/>
                  <a:gd name="T11" fmla="*/ 9 h 338"/>
                  <a:gd name="T12" fmla="*/ 523 w 608"/>
                  <a:gd name="T13" fmla="*/ 9 h 338"/>
                  <a:gd name="T14" fmla="*/ 491 w 608"/>
                  <a:gd name="T15" fmla="*/ 8 h 338"/>
                  <a:gd name="T16" fmla="*/ 455 w 608"/>
                  <a:gd name="T17" fmla="*/ 8 h 338"/>
                  <a:gd name="T18" fmla="*/ 416 w 608"/>
                  <a:gd name="T19" fmla="*/ 7 h 338"/>
                  <a:gd name="T20" fmla="*/ 373 w 608"/>
                  <a:gd name="T21" fmla="*/ 6 h 338"/>
                  <a:gd name="T22" fmla="*/ 327 w 608"/>
                  <a:gd name="T23" fmla="*/ 5 h 338"/>
                  <a:gd name="T24" fmla="*/ 277 w 608"/>
                  <a:gd name="T25" fmla="*/ 5 h 338"/>
                  <a:gd name="T26" fmla="*/ 225 w 608"/>
                  <a:gd name="T27" fmla="*/ 4 h 338"/>
                  <a:gd name="T28" fmla="*/ 171 w 608"/>
                  <a:gd name="T29" fmla="*/ 3 h 338"/>
                  <a:gd name="T30" fmla="*/ 116 w 608"/>
                  <a:gd name="T31" fmla="*/ 2 h 338"/>
                  <a:gd name="T32" fmla="*/ 59 w 608"/>
                  <a:gd name="T33" fmla="*/ 1 h 338"/>
                  <a:gd name="T34" fmla="*/ 2 w 608"/>
                  <a:gd name="T35" fmla="*/ 0 h 338"/>
                  <a:gd name="T36" fmla="*/ 0 w 608"/>
                  <a:gd name="T37" fmla="*/ 1 h 338"/>
                  <a:gd name="T38" fmla="*/ 54 w 608"/>
                  <a:gd name="T39" fmla="*/ 1 h 338"/>
                  <a:gd name="T40" fmla="*/ 106 w 608"/>
                  <a:gd name="T41" fmla="*/ 2 h 338"/>
                  <a:gd name="T42" fmla="*/ 158 w 608"/>
                  <a:gd name="T43" fmla="*/ 3 h 338"/>
                  <a:gd name="T44" fmla="*/ 208 w 608"/>
                  <a:gd name="T45" fmla="*/ 4 h 338"/>
                  <a:gd name="T46" fmla="*/ 256 w 608"/>
                  <a:gd name="T47" fmla="*/ 4 h 338"/>
                  <a:gd name="T48" fmla="*/ 303 w 608"/>
                  <a:gd name="T49" fmla="*/ 5 h 338"/>
                  <a:gd name="T50" fmla="*/ 345 w 608"/>
                  <a:gd name="T51" fmla="*/ 6 h 338"/>
                  <a:gd name="T52" fmla="*/ 386 w 608"/>
                  <a:gd name="T53" fmla="*/ 7 h 338"/>
                  <a:gd name="T54" fmla="*/ 423 w 608"/>
                  <a:gd name="T55" fmla="*/ 7 h 338"/>
                  <a:gd name="T56" fmla="*/ 455 w 608"/>
                  <a:gd name="T57" fmla="*/ 8 h 338"/>
                  <a:gd name="T58" fmla="*/ 485 w 608"/>
                  <a:gd name="T59" fmla="*/ 8 h 338"/>
                  <a:gd name="T60" fmla="*/ 509 w 608"/>
                  <a:gd name="T61" fmla="*/ 9 h 338"/>
                  <a:gd name="T62" fmla="*/ 530 w 608"/>
                  <a:gd name="T63" fmla="*/ 9 h 338"/>
                  <a:gd name="T64" fmla="*/ 546 w 608"/>
                  <a:gd name="T65" fmla="*/ 10 h 338"/>
                  <a:gd name="T66" fmla="*/ 557 w 608"/>
                  <a:gd name="T67" fmla="*/ 10 h 338"/>
                  <a:gd name="T68" fmla="*/ 563 w 608"/>
                  <a:gd name="T69" fmla="*/ 10 h 338"/>
                  <a:gd name="T70" fmla="*/ 564 w 608"/>
                  <a:gd name="T71" fmla="*/ 10 h 338"/>
                  <a:gd name="T72" fmla="*/ 608 w 608"/>
                  <a:gd name="T73" fmla="*/ 11 h 3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8" h="338">
                    <a:moveTo>
                      <a:pt x="608" y="338"/>
                    </a:moveTo>
                    <a:lnTo>
                      <a:pt x="606" y="331"/>
                    </a:lnTo>
                    <a:lnTo>
                      <a:pt x="601" y="324"/>
                    </a:lnTo>
                    <a:lnTo>
                      <a:pt x="588" y="313"/>
                    </a:lnTo>
                    <a:lnTo>
                      <a:pt x="571" y="300"/>
                    </a:lnTo>
                    <a:lnTo>
                      <a:pt x="550" y="286"/>
                    </a:lnTo>
                    <a:lnTo>
                      <a:pt x="523" y="268"/>
                    </a:lnTo>
                    <a:lnTo>
                      <a:pt x="491" y="250"/>
                    </a:lnTo>
                    <a:lnTo>
                      <a:pt x="455" y="230"/>
                    </a:lnTo>
                    <a:lnTo>
                      <a:pt x="416" y="206"/>
                    </a:lnTo>
                    <a:lnTo>
                      <a:pt x="373" y="183"/>
                    </a:lnTo>
                    <a:lnTo>
                      <a:pt x="327" y="159"/>
                    </a:lnTo>
                    <a:lnTo>
                      <a:pt x="277" y="134"/>
                    </a:lnTo>
                    <a:lnTo>
                      <a:pt x="225" y="107"/>
                    </a:lnTo>
                    <a:lnTo>
                      <a:pt x="171" y="79"/>
                    </a:lnTo>
                    <a:lnTo>
                      <a:pt x="116" y="54"/>
                    </a:lnTo>
                    <a:lnTo>
                      <a:pt x="59" y="27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4" y="27"/>
                    </a:lnTo>
                    <a:lnTo>
                      <a:pt x="106" y="52"/>
                    </a:lnTo>
                    <a:lnTo>
                      <a:pt x="158" y="78"/>
                    </a:lnTo>
                    <a:lnTo>
                      <a:pt x="208" y="103"/>
                    </a:lnTo>
                    <a:lnTo>
                      <a:pt x="256" y="126"/>
                    </a:lnTo>
                    <a:lnTo>
                      <a:pt x="303" y="152"/>
                    </a:lnTo>
                    <a:lnTo>
                      <a:pt x="345" y="174"/>
                    </a:lnTo>
                    <a:lnTo>
                      <a:pt x="386" y="195"/>
                    </a:lnTo>
                    <a:lnTo>
                      <a:pt x="423" y="217"/>
                    </a:lnTo>
                    <a:lnTo>
                      <a:pt x="455" y="235"/>
                    </a:lnTo>
                    <a:lnTo>
                      <a:pt x="485" y="253"/>
                    </a:lnTo>
                    <a:lnTo>
                      <a:pt x="509" y="268"/>
                    </a:lnTo>
                    <a:lnTo>
                      <a:pt x="530" y="282"/>
                    </a:lnTo>
                    <a:lnTo>
                      <a:pt x="546" y="295"/>
                    </a:lnTo>
                    <a:lnTo>
                      <a:pt x="557" y="304"/>
                    </a:lnTo>
                    <a:lnTo>
                      <a:pt x="563" y="311"/>
                    </a:lnTo>
                    <a:lnTo>
                      <a:pt x="564" y="317"/>
                    </a:lnTo>
                    <a:lnTo>
                      <a:pt x="608" y="338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7" name="Freeform 869"/>
              <p:cNvSpPr>
                <a:spLocks/>
              </p:cNvSpPr>
              <p:nvPr/>
            </p:nvSpPr>
            <p:spPr bwMode="auto">
              <a:xfrm>
                <a:off x="1425" y="1257"/>
                <a:ext cx="564" cy="156"/>
              </a:xfrm>
              <a:custGeom>
                <a:avLst/>
                <a:gdLst>
                  <a:gd name="T0" fmla="*/ 0 w 564"/>
                  <a:gd name="T1" fmla="*/ 0 h 314"/>
                  <a:gd name="T2" fmla="*/ 54 w 564"/>
                  <a:gd name="T3" fmla="*/ 0 h 314"/>
                  <a:gd name="T4" fmla="*/ 106 w 564"/>
                  <a:gd name="T5" fmla="*/ 1 h 314"/>
                  <a:gd name="T6" fmla="*/ 158 w 564"/>
                  <a:gd name="T7" fmla="*/ 2 h 314"/>
                  <a:gd name="T8" fmla="*/ 208 w 564"/>
                  <a:gd name="T9" fmla="*/ 3 h 314"/>
                  <a:gd name="T10" fmla="*/ 256 w 564"/>
                  <a:gd name="T11" fmla="*/ 3 h 314"/>
                  <a:gd name="T12" fmla="*/ 303 w 564"/>
                  <a:gd name="T13" fmla="*/ 4 h 314"/>
                  <a:gd name="T14" fmla="*/ 345 w 564"/>
                  <a:gd name="T15" fmla="*/ 5 h 314"/>
                  <a:gd name="T16" fmla="*/ 386 w 564"/>
                  <a:gd name="T17" fmla="*/ 5 h 314"/>
                  <a:gd name="T18" fmla="*/ 423 w 564"/>
                  <a:gd name="T19" fmla="*/ 6 h 314"/>
                  <a:gd name="T20" fmla="*/ 455 w 564"/>
                  <a:gd name="T21" fmla="*/ 7 h 314"/>
                  <a:gd name="T22" fmla="*/ 485 w 564"/>
                  <a:gd name="T23" fmla="*/ 7 h 314"/>
                  <a:gd name="T24" fmla="*/ 509 w 564"/>
                  <a:gd name="T25" fmla="*/ 8 h 314"/>
                  <a:gd name="T26" fmla="*/ 530 w 564"/>
                  <a:gd name="T27" fmla="*/ 8 h 314"/>
                  <a:gd name="T28" fmla="*/ 546 w 564"/>
                  <a:gd name="T29" fmla="*/ 9 h 314"/>
                  <a:gd name="T30" fmla="*/ 557 w 564"/>
                  <a:gd name="T31" fmla="*/ 9 h 314"/>
                  <a:gd name="T32" fmla="*/ 563 w 564"/>
                  <a:gd name="T33" fmla="*/ 9 h 314"/>
                  <a:gd name="T34" fmla="*/ 564 w 564"/>
                  <a:gd name="T35" fmla="*/ 9 h 314"/>
                  <a:gd name="T36" fmla="*/ 516 w 564"/>
                  <a:gd name="T37" fmla="*/ 9 h 314"/>
                  <a:gd name="T38" fmla="*/ 516 w 564"/>
                  <a:gd name="T39" fmla="*/ 8 h 314"/>
                  <a:gd name="T40" fmla="*/ 509 w 564"/>
                  <a:gd name="T41" fmla="*/ 8 h 314"/>
                  <a:gd name="T42" fmla="*/ 498 w 564"/>
                  <a:gd name="T43" fmla="*/ 8 h 314"/>
                  <a:gd name="T44" fmla="*/ 481 w 564"/>
                  <a:gd name="T45" fmla="*/ 8 h 314"/>
                  <a:gd name="T46" fmla="*/ 459 w 564"/>
                  <a:gd name="T47" fmla="*/ 7 h 314"/>
                  <a:gd name="T48" fmla="*/ 434 w 564"/>
                  <a:gd name="T49" fmla="*/ 7 h 314"/>
                  <a:gd name="T50" fmla="*/ 404 w 564"/>
                  <a:gd name="T51" fmla="*/ 6 h 314"/>
                  <a:gd name="T52" fmla="*/ 370 w 564"/>
                  <a:gd name="T53" fmla="*/ 5 h 314"/>
                  <a:gd name="T54" fmla="*/ 332 w 564"/>
                  <a:gd name="T55" fmla="*/ 5 h 314"/>
                  <a:gd name="T56" fmla="*/ 291 w 564"/>
                  <a:gd name="T57" fmla="*/ 4 h 314"/>
                  <a:gd name="T58" fmla="*/ 247 w 564"/>
                  <a:gd name="T59" fmla="*/ 3 h 314"/>
                  <a:gd name="T60" fmla="*/ 201 w 564"/>
                  <a:gd name="T61" fmla="*/ 3 h 314"/>
                  <a:gd name="T62" fmla="*/ 153 w 564"/>
                  <a:gd name="T63" fmla="*/ 2 h 314"/>
                  <a:gd name="T64" fmla="*/ 103 w 564"/>
                  <a:gd name="T65" fmla="*/ 1 h 314"/>
                  <a:gd name="T66" fmla="*/ 51 w 564"/>
                  <a:gd name="T67" fmla="*/ 0 h 314"/>
                  <a:gd name="T68" fmla="*/ 0 w 564"/>
                  <a:gd name="T69" fmla="*/ 0 h 314"/>
                  <a:gd name="T70" fmla="*/ 0 w 564"/>
                  <a:gd name="T71" fmla="*/ 0 h 3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4" h="314">
                    <a:moveTo>
                      <a:pt x="0" y="0"/>
                    </a:moveTo>
                    <a:lnTo>
                      <a:pt x="54" y="24"/>
                    </a:lnTo>
                    <a:lnTo>
                      <a:pt x="106" y="49"/>
                    </a:lnTo>
                    <a:lnTo>
                      <a:pt x="158" y="75"/>
                    </a:lnTo>
                    <a:lnTo>
                      <a:pt x="208" y="100"/>
                    </a:lnTo>
                    <a:lnTo>
                      <a:pt x="256" y="123"/>
                    </a:lnTo>
                    <a:lnTo>
                      <a:pt x="303" y="149"/>
                    </a:lnTo>
                    <a:lnTo>
                      <a:pt x="345" y="171"/>
                    </a:lnTo>
                    <a:lnTo>
                      <a:pt x="386" y="192"/>
                    </a:lnTo>
                    <a:lnTo>
                      <a:pt x="423" y="214"/>
                    </a:lnTo>
                    <a:lnTo>
                      <a:pt x="455" y="232"/>
                    </a:lnTo>
                    <a:lnTo>
                      <a:pt x="485" y="250"/>
                    </a:lnTo>
                    <a:lnTo>
                      <a:pt x="509" y="265"/>
                    </a:lnTo>
                    <a:lnTo>
                      <a:pt x="530" y="279"/>
                    </a:lnTo>
                    <a:lnTo>
                      <a:pt x="546" y="292"/>
                    </a:lnTo>
                    <a:lnTo>
                      <a:pt x="557" y="301"/>
                    </a:lnTo>
                    <a:lnTo>
                      <a:pt x="563" y="308"/>
                    </a:lnTo>
                    <a:lnTo>
                      <a:pt x="564" y="314"/>
                    </a:lnTo>
                    <a:lnTo>
                      <a:pt x="516" y="292"/>
                    </a:lnTo>
                    <a:lnTo>
                      <a:pt x="516" y="286"/>
                    </a:lnTo>
                    <a:lnTo>
                      <a:pt x="509" y="279"/>
                    </a:lnTo>
                    <a:lnTo>
                      <a:pt x="498" y="268"/>
                    </a:lnTo>
                    <a:lnTo>
                      <a:pt x="481" y="257"/>
                    </a:lnTo>
                    <a:lnTo>
                      <a:pt x="459" y="243"/>
                    </a:lnTo>
                    <a:lnTo>
                      <a:pt x="434" y="227"/>
                    </a:lnTo>
                    <a:lnTo>
                      <a:pt x="404" y="209"/>
                    </a:lnTo>
                    <a:lnTo>
                      <a:pt x="370" y="190"/>
                    </a:lnTo>
                    <a:lnTo>
                      <a:pt x="332" y="169"/>
                    </a:lnTo>
                    <a:lnTo>
                      <a:pt x="291" y="147"/>
                    </a:lnTo>
                    <a:lnTo>
                      <a:pt x="247" y="125"/>
                    </a:lnTo>
                    <a:lnTo>
                      <a:pt x="201" y="102"/>
                    </a:lnTo>
                    <a:lnTo>
                      <a:pt x="153" y="76"/>
                    </a:lnTo>
                    <a:lnTo>
                      <a:pt x="103" y="53"/>
                    </a:lnTo>
                    <a:lnTo>
                      <a:pt x="51" y="2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8" name="Freeform 870"/>
              <p:cNvSpPr>
                <a:spLocks/>
              </p:cNvSpPr>
              <p:nvPr/>
            </p:nvSpPr>
            <p:spPr bwMode="auto">
              <a:xfrm>
                <a:off x="1424" y="1259"/>
                <a:ext cx="517" cy="143"/>
              </a:xfrm>
              <a:custGeom>
                <a:avLst/>
                <a:gdLst>
                  <a:gd name="T0" fmla="*/ 517 w 517"/>
                  <a:gd name="T1" fmla="*/ 8 h 288"/>
                  <a:gd name="T2" fmla="*/ 517 w 517"/>
                  <a:gd name="T3" fmla="*/ 8 h 288"/>
                  <a:gd name="T4" fmla="*/ 510 w 517"/>
                  <a:gd name="T5" fmla="*/ 8 h 288"/>
                  <a:gd name="T6" fmla="*/ 499 w 517"/>
                  <a:gd name="T7" fmla="*/ 8 h 288"/>
                  <a:gd name="T8" fmla="*/ 482 w 517"/>
                  <a:gd name="T9" fmla="*/ 7 h 288"/>
                  <a:gd name="T10" fmla="*/ 460 w 517"/>
                  <a:gd name="T11" fmla="*/ 7 h 288"/>
                  <a:gd name="T12" fmla="*/ 435 w 517"/>
                  <a:gd name="T13" fmla="*/ 6 h 288"/>
                  <a:gd name="T14" fmla="*/ 405 w 517"/>
                  <a:gd name="T15" fmla="*/ 6 h 288"/>
                  <a:gd name="T16" fmla="*/ 371 w 517"/>
                  <a:gd name="T17" fmla="*/ 5 h 288"/>
                  <a:gd name="T18" fmla="*/ 333 w 517"/>
                  <a:gd name="T19" fmla="*/ 5 h 288"/>
                  <a:gd name="T20" fmla="*/ 292 w 517"/>
                  <a:gd name="T21" fmla="*/ 4 h 288"/>
                  <a:gd name="T22" fmla="*/ 248 w 517"/>
                  <a:gd name="T23" fmla="*/ 3 h 288"/>
                  <a:gd name="T24" fmla="*/ 202 w 517"/>
                  <a:gd name="T25" fmla="*/ 3 h 288"/>
                  <a:gd name="T26" fmla="*/ 154 w 517"/>
                  <a:gd name="T27" fmla="*/ 2 h 288"/>
                  <a:gd name="T28" fmla="*/ 104 w 517"/>
                  <a:gd name="T29" fmla="*/ 1 h 288"/>
                  <a:gd name="T30" fmla="*/ 52 w 517"/>
                  <a:gd name="T31" fmla="*/ 0 h 288"/>
                  <a:gd name="T32" fmla="*/ 1 w 517"/>
                  <a:gd name="T33" fmla="*/ 0 h 288"/>
                  <a:gd name="T34" fmla="*/ 0 w 517"/>
                  <a:gd name="T35" fmla="*/ 0 h 288"/>
                  <a:gd name="T36" fmla="*/ 49 w 517"/>
                  <a:gd name="T37" fmla="*/ 0 h 288"/>
                  <a:gd name="T38" fmla="*/ 99 w 517"/>
                  <a:gd name="T39" fmla="*/ 1 h 288"/>
                  <a:gd name="T40" fmla="*/ 147 w 517"/>
                  <a:gd name="T41" fmla="*/ 2 h 288"/>
                  <a:gd name="T42" fmla="*/ 193 w 517"/>
                  <a:gd name="T43" fmla="*/ 3 h 288"/>
                  <a:gd name="T44" fmla="*/ 237 w 517"/>
                  <a:gd name="T45" fmla="*/ 3 h 288"/>
                  <a:gd name="T46" fmla="*/ 278 w 517"/>
                  <a:gd name="T47" fmla="*/ 4 h 288"/>
                  <a:gd name="T48" fmla="*/ 316 w 517"/>
                  <a:gd name="T49" fmla="*/ 5 h 288"/>
                  <a:gd name="T50" fmla="*/ 352 w 517"/>
                  <a:gd name="T51" fmla="*/ 5 h 288"/>
                  <a:gd name="T52" fmla="*/ 383 w 517"/>
                  <a:gd name="T53" fmla="*/ 6 h 288"/>
                  <a:gd name="T54" fmla="*/ 408 w 517"/>
                  <a:gd name="T55" fmla="*/ 6 h 288"/>
                  <a:gd name="T56" fmla="*/ 431 w 517"/>
                  <a:gd name="T57" fmla="*/ 7 h 288"/>
                  <a:gd name="T58" fmla="*/ 448 w 517"/>
                  <a:gd name="T59" fmla="*/ 7 h 288"/>
                  <a:gd name="T60" fmla="*/ 459 w 517"/>
                  <a:gd name="T61" fmla="*/ 7 h 288"/>
                  <a:gd name="T62" fmla="*/ 466 w 517"/>
                  <a:gd name="T63" fmla="*/ 8 h 288"/>
                  <a:gd name="T64" fmla="*/ 468 w 517"/>
                  <a:gd name="T65" fmla="*/ 8 h 288"/>
                  <a:gd name="T66" fmla="*/ 517 w 517"/>
                  <a:gd name="T67" fmla="*/ 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7" h="288">
                    <a:moveTo>
                      <a:pt x="517" y="288"/>
                    </a:moveTo>
                    <a:lnTo>
                      <a:pt x="517" y="282"/>
                    </a:lnTo>
                    <a:lnTo>
                      <a:pt x="510" y="275"/>
                    </a:lnTo>
                    <a:lnTo>
                      <a:pt x="499" y="264"/>
                    </a:lnTo>
                    <a:lnTo>
                      <a:pt x="482" y="253"/>
                    </a:lnTo>
                    <a:lnTo>
                      <a:pt x="460" y="239"/>
                    </a:lnTo>
                    <a:lnTo>
                      <a:pt x="435" y="223"/>
                    </a:lnTo>
                    <a:lnTo>
                      <a:pt x="405" y="205"/>
                    </a:lnTo>
                    <a:lnTo>
                      <a:pt x="371" y="186"/>
                    </a:lnTo>
                    <a:lnTo>
                      <a:pt x="333" y="165"/>
                    </a:lnTo>
                    <a:lnTo>
                      <a:pt x="292" y="143"/>
                    </a:lnTo>
                    <a:lnTo>
                      <a:pt x="248" y="121"/>
                    </a:lnTo>
                    <a:lnTo>
                      <a:pt x="202" y="98"/>
                    </a:lnTo>
                    <a:lnTo>
                      <a:pt x="154" y="72"/>
                    </a:lnTo>
                    <a:lnTo>
                      <a:pt x="104" y="49"/>
                    </a:lnTo>
                    <a:lnTo>
                      <a:pt x="52" y="2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49" y="27"/>
                    </a:lnTo>
                    <a:lnTo>
                      <a:pt x="99" y="51"/>
                    </a:lnTo>
                    <a:lnTo>
                      <a:pt x="147" y="74"/>
                    </a:lnTo>
                    <a:lnTo>
                      <a:pt x="193" y="98"/>
                    </a:lnTo>
                    <a:lnTo>
                      <a:pt x="237" y="119"/>
                    </a:lnTo>
                    <a:lnTo>
                      <a:pt x="278" y="141"/>
                    </a:lnTo>
                    <a:lnTo>
                      <a:pt x="316" y="163"/>
                    </a:lnTo>
                    <a:lnTo>
                      <a:pt x="352" y="181"/>
                    </a:lnTo>
                    <a:lnTo>
                      <a:pt x="383" y="199"/>
                    </a:lnTo>
                    <a:lnTo>
                      <a:pt x="408" y="215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59" y="252"/>
                    </a:lnTo>
                    <a:lnTo>
                      <a:pt x="466" y="259"/>
                    </a:lnTo>
                    <a:lnTo>
                      <a:pt x="468" y="264"/>
                    </a:lnTo>
                    <a:lnTo>
                      <a:pt x="517" y="288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19" name="Freeform 871"/>
              <p:cNvSpPr>
                <a:spLocks/>
              </p:cNvSpPr>
              <p:nvPr/>
            </p:nvSpPr>
            <p:spPr bwMode="auto">
              <a:xfrm>
                <a:off x="1422" y="1260"/>
                <a:ext cx="470" cy="131"/>
              </a:xfrm>
              <a:custGeom>
                <a:avLst/>
                <a:gdLst>
                  <a:gd name="T0" fmla="*/ 2 w 470"/>
                  <a:gd name="T1" fmla="*/ 0 h 260"/>
                  <a:gd name="T2" fmla="*/ 51 w 470"/>
                  <a:gd name="T3" fmla="*/ 1 h 260"/>
                  <a:gd name="T4" fmla="*/ 101 w 470"/>
                  <a:gd name="T5" fmla="*/ 2 h 260"/>
                  <a:gd name="T6" fmla="*/ 149 w 470"/>
                  <a:gd name="T7" fmla="*/ 3 h 260"/>
                  <a:gd name="T8" fmla="*/ 195 w 470"/>
                  <a:gd name="T9" fmla="*/ 3 h 260"/>
                  <a:gd name="T10" fmla="*/ 239 w 470"/>
                  <a:gd name="T11" fmla="*/ 4 h 260"/>
                  <a:gd name="T12" fmla="*/ 280 w 470"/>
                  <a:gd name="T13" fmla="*/ 5 h 260"/>
                  <a:gd name="T14" fmla="*/ 318 w 470"/>
                  <a:gd name="T15" fmla="*/ 5 h 260"/>
                  <a:gd name="T16" fmla="*/ 354 w 470"/>
                  <a:gd name="T17" fmla="*/ 6 h 260"/>
                  <a:gd name="T18" fmla="*/ 385 w 470"/>
                  <a:gd name="T19" fmla="*/ 7 h 260"/>
                  <a:gd name="T20" fmla="*/ 410 w 470"/>
                  <a:gd name="T21" fmla="*/ 7 h 260"/>
                  <a:gd name="T22" fmla="*/ 433 w 470"/>
                  <a:gd name="T23" fmla="*/ 8 h 260"/>
                  <a:gd name="T24" fmla="*/ 450 w 470"/>
                  <a:gd name="T25" fmla="*/ 8 h 260"/>
                  <a:gd name="T26" fmla="*/ 461 w 470"/>
                  <a:gd name="T27" fmla="*/ 8 h 260"/>
                  <a:gd name="T28" fmla="*/ 468 w 470"/>
                  <a:gd name="T29" fmla="*/ 8 h 260"/>
                  <a:gd name="T30" fmla="*/ 470 w 470"/>
                  <a:gd name="T31" fmla="*/ 9 h 260"/>
                  <a:gd name="T32" fmla="*/ 416 w 470"/>
                  <a:gd name="T33" fmla="*/ 8 h 260"/>
                  <a:gd name="T34" fmla="*/ 414 w 470"/>
                  <a:gd name="T35" fmla="*/ 8 h 260"/>
                  <a:gd name="T36" fmla="*/ 409 w 470"/>
                  <a:gd name="T37" fmla="*/ 8 h 260"/>
                  <a:gd name="T38" fmla="*/ 397 w 470"/>
                  <a:gd name="T39" fmla="*/ 7 h 260"/>
                  <a:gd name="T40" fmla="*/ 382 w 470"/>
                  <a:gd name="T41" fmla="*/ 7 h 260"/>
                  <a:gd name="T42" fmla="*/ 364 w 470"/>
                  <a:gd name="T43" fmla="*/ 7 h 260"/>
                  <a:gd name="T44" fmla="*/ 340 w 470"/>
                  <a:gd name="T45" fmla="*/ 6 h 260"/>
                  <a:gd name="T46" fmla="*/ 313 w 470"/>
                  <a:gd name="T47" fmla="*/ 6 h 260"/>
                  <a:gd name="T48" fmla="*/ 282 w 470"/>
                  <a:gd name="T49" fmla="*/ 5 h 260"/>
                  <a:gd name="T50" fmla="*/ 248 w 470"/>
                  <a:gd name="T51" fmla="*/ 4 h 260"/>
                  <a:gd name="T52" fmla="*/ 211 w 470"/>
                  <a:gd name="T53" fmla="*/ 4 h 260"/>
                  <a:gd name="T54" fmla="*/ 173 w 470"/>
                  <a:gd name="T55" fmla="*/ 3 h 260"/>
                  <a:gd name="T56" fmla="*/ 132 w 470"/>
                  <a:gd name="T57" fmla="*/ 3 h 260"/>
                  <a:gd name="T58" fmla="*/ 88 w 470"/>
                  <a:gd name="T59" fmla="*/ 2 h 260"/>
                  <a:gd name="T60" fmla="*/ 44 w 470"/>
                  <a:gd name="T61" fmla="*/ 1 h 260"/>
                  <a:gd name="T62" fmla="*/ 0 w 470"/>
                  <a:gd name="T63" fmla="*/ 1 h 260"/>
                  <a:gd name="T64" fmla="*/ 2 w 470"/>
                  <a:gd name="T65" fmla="*/ 0 h 2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70" h="260">
                    <a:moveTo>
                      <a:pt x="2" y="0"/>
                    </a:moveTo>
                    <a:lnTo>
                      <a:pt x="51" y="23"/>
                    </a:lnTo>
                    <a:lnTo>
                      <a:pt x="101" y="47"/>
                    </a:lnTo>
                    <a:lnTo>
                      <a:pt x="149" y="70"/>
                    </a:lnTo>
                    <a:lnTo>
                      <a:pt x="195" y="94"/>
                    </a:lnTo>
                    <a:lnTo>
                      <a:pt x="239" y="115"/>
                    </a:lnTo>
                    <a:lnTo>
                      <a:pt x="280" y="137"/>
                    </a:lnTo>
                    <a:lnTo>
                      <a:pt x="318" y="159"/>
                    </a:lnTo>
                    <a:lnTo>
                      <a:pt x="354" y="177"/>
                    </a:lnTo>
                    <a:lnTo>
                      <a:pt x="385" y="195"/>
                    </a:lnTo>
                    <a:lnTo>
                      <a:pt x="410" y="211"/>
                    </a:lnTo>
                    <a:lnTo>
                      <a:pt x="433" y="226"/>
                    </a:lnTo>
                    <a:lnTo>
                      <a:pt x="450" y="239"/>
                    </a:lnTo>
                    <a:lnTo>
                      <a:pt x="461" y="248"/>
                    </a:lnTo>
                    <a:lnTo>
                      <a:pt x="468" y="255"/>
                    </a:lnTo>
                    <a:lnTo>
                      <a:pt x="470" y="260"/>
                    </a:lnTo>
                    <a:lnTo>
                      <a:pt x="416" y="235"/>
                    </a:lnTo>
                    <a:lnTo>
                      <a:pt x="414" y="231"/>
                    </a:lnTo>
                    <a:lnTo>
                      <a:pt x="409" y="224"/>
                    </a:lnTo>
                    <a:lnTo>
                      <a:pt x="397" y="215"/>
                    </a:lnTo>
                    <a:lnTo>
                      <a:pt x="382" y="204"/>
                    </a:lnTo>
                    <a:lnTo>
                      <a:pt x="364" y="192"/>
                    </a:lnTo>
                    <a:lnTo>
                      <a:pt x="340" y="177"/>
                    </a:lnTo>
                    <a:lnTo>
                      <a:pt x="313" y="163"/>
                    </a:lnTo>
                    <a:lnTo>
                      <a:pt x="282" y="144"/>
                    </a:lnTo>
                    <a:lnTo>
                      <a:pt x="248" y="126"/>
                    </a:lnTo>
                    <a:lnTo>
                      <a:pt x="211" y="106"/>
                    </a:lnTo>
                    <a:lnTo>
                      <a:pt x="173" y="87"/>
                    </a:lnTo>
                    <a:lnTo>
                      <a:pt x="132" y="67"/>
                    </a:lnTo>
                    <a:lnTo>
                      <a:pt x="88" y="45"/>
                    </a:lnTo>
                    <a:lnTo>
                      <a:pt x="44" y="2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0" name="Freeform 872"/>
              <p:cNvSpPr>
                <a:spLocks/>
              </p:cNvSpPr>
              <p:nvPr/>
            </p:nvSpPr>
            <p:spPr bwMode="auto">
              <a:xfrm>
                <a:off x="1421" y="1262"/>
                <a:ext cx="417" cy="116"/>
              </a:xfrm>
              <a:custGeom>
                <a:avLst/>
                <a:gdLst>
                  <a:gd name="T0" fmla="*/ 417 w 417"/>
                  <a:gd name="T1" fmla="*/ 8 h 232"/>
                  <a:gd name="T2" fmla="*/ 415 w 417"/>
                  <a:gd name="T3" fmla="*/ 8 h 232"/>
                  <a:gd name="T4" fmla="*/ 410 w 417"/>
                  <a:gd name="T5" fmla="*/ 7 h 232"/>
                  <a:gd name="T6" fmla="*/ 398 w 417"/>
                  <a:gd name="T7" fmla="*/ 7 h 232"/>
                  <a:gd name="T8" fmla="*/ 383 w 417"/>
                  <a:gd name="T9" fmla="*/ 7 h 232"/>
                  <a:gd name="T10" fmla="*/ 365 w 417"/>
                  <a:gd name="T11" fmla="*/ 6 h 232"/>
                  <a:gd name="T12" fmla="*/ 341 w 417"/>
                  <a:gd name="T13" fmla="*/ 6 h 232"/>
                  <a:gd name="T14" fmla="*/ 314 w 417"/>
                  <a:gd name="T15" fmla="*/ 5 h 232"/>
                  <a:gd name="T16" fmla="*/ 283 w 417"/>
                  <a:gd name="T17" fmla="*/ 5 h 232"/>
                  <a:gd name="T18" fmla="*/ 249 w 417"/>
                  <a:gd name="T19" fmla="*/ 4 h 232"/>
                  <a:gd name="T20" fmla="*/ 212 w 417"/>
                  <a:gd name="T21" fmla="*/ 4 h 232"/>
                  <a:gd name="T22" fmla="*/ 174 w 417"/>
                  <a:gd name="T23" fmla="*/ 3 h 232"/>
                  <a:gd name="T24" fmla="*/ 133 w 417"/>
                  <a:gd name="T25" fmla="*/ 2 h 232"/>
                  <a:gd name="T26" fmla="*/ 89 w 417"/>
                  <a:gd name="T27" fmla="*/ 2 h 232"/>
                  <a:gd name="T28" fmla="*/ 45 w 417"/>
                  <a:gd name="T29" fmla="*/ 1 h 232"/>
                  <a:gd name="T30" fmla="*/ 1 w 417"/>
                  <a:gd name="T31" fmla="*/ 0 h 232"/>
                  <a:gd name="T32" fmla="*/ 0 w 417"/>
                  <a:gd name="T33" fmla="*/ 1 h 232"/>
                  <a:gd name="T34" fmla="*/ 41 w 417"/>
                  <a:gd name="T35" fmla="*/ 1 h 232"/>
                  <a:gd name="T36" fmla="*/ 82 w 417"/>
                  <a:gd name="T37" fmla="*/ 2 h 232"/>
                  <a:gd name="T38" fmla="*/ 120 w 417"/>
                  <a:gd name="T39" fmla="*/ 2 h 232"/>
                  <a:gd name="T40" fmla="*/ 158 w 417"/>
                  <a:gd name="T41" fmla="*/ 3 h 232"/>
                  <a:gd name="T42" fmla="*/ 194 w 417"/>
                  <a:gd name="T43" fmla="*/ 4 h 232"/>
                  <a:gd name="T44" fmla="*/ 227 w 417"/>
                  <a:gd name="T45" fmla="*/ 4 h 232"/>
                  <a:gd name="T46" fmla="*/ 257 w 417"/>
                  <a:gd name="T47" fmla="*/ 5 h 232"/>
                  <a:gd name="T48" fmla="*/ 284 w 417"/>
                  <a:gd name="T49" fmla="*/ 5 h 232"/>
                  <a:gd name="T50" fmla="*/ 307 w 417"/>
                  <a:gd name="T51" fmla="*/ 6 h 232"/>
                  <a:gd name="T52" fmla="*/ 326 w 417"/>
                  <a:gd name="T53" fmla="*/ 6 h 232"/>
                  <a:gd name="T54" fmla="*/ 341 w 417"/>
                  <a:gd name="T55" fmla="*/ 6 h 232"/>
                  <a:gd name="T56" fmla="*/ 352 w 417"/>
                  <a:gd name="T57" fmla="*/ 7 h 232"/>
                  <a:gd name="T58" fmla="*/ 357 w 417"/>
                  <a:gd name="T59" fmla="*/ 7 h 232"/>
                  <a:gd name="T60" fmla="*/ 359 w 417"/>
                  <a:gd name="T61" fmla="*/ 7 h 232"/>
                  <a:gd name="T62" fmla="*/ 417 w 417"/>
                  <a:gd name="T63" fmla="*/ 8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2">
                    <a:moveTo>
                      <a:pt x="417" y="232"/>
                    </a:moveTo>
                    <a:lnTo>
                      <a:pt x="415" y="228"/>
                    </a:lnTo>
                    <a:lnTo>
                      <a:pt x="410" y="221"/>
                    </a:lnTo>
                    <a:lnTo>
                      <a:pt x="398" y="212"/>
                    </a:lnTo>
                    <a:lnTo>
                      <a:pt x="383" y="201"/>
                    </a:lnTo>
                    <a:lnTo>
                      <a:pt x="365" y="189"/>
                    </a:lnTo>
                    <a:lnTo>
                      <a:pt x="341" y="174"/>
                    </a:lnTo>
                    <a:lnTo>
                      <a:pt x="314" y="160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4"/>
                    </a:lnTo>
                    <a:lnTo>
                      <a:pt x="133" y="64"/>
                    </a:lnTo>
                    <a:lnTo>
                      <a:pt x="89" y="42"/>
                    </a:lnTo>
                    <a:lnTo>
                      <a:pt x="45" y="22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41" y="24"/>
                    </a:lnTo>
                    <a:lnTo>
                      <a:pt x="82" y="44"/>
                    </a:lnTo>
                    <a:lnTo>
                      <a:pt x="120" y="64"/>
                    </a:lnTo>
                    <a:lnTo>
                      <a:pt x="158" y="82"/>
                    </a:lnTo>
                    <a:lnTo>
                      <a:pt x="194" y="102"/>
                    </a:lnTo>
                    <a:lnTo>
                      <a:pt x="227" y="118"/>
                    </a:lnTo>
                    <a:lnTo>
                      <a:pt x="257" y="134"/>
                    </a:lnTo>
                    <a:lnTo>
                      <a:pt x="284" y="151"/>
                    </a:lnTo>
                    <a:lnTo>
                      <a:pt x="307" y="163"/>
                    </a:lnTo>
                    <a:lnTo>
                      <a:pt x="326" y="176"/>
                    </a:lnTo>
                    <a:lnTo>
                      <a:pt x="341" y="187"/>
                    </a:lnTo>
                    <a:lnTo>
                      <a:pt x="352" y="194"/>
                    </a:lnTo>
                    <a:lnTo>
                      <a:pt x="357" y="201"/>
                    </a:lnTo>
                    <a:lnTo>
                      <a:pt x="359" y="205"/>
                    </a:lnTo>
                    <a:lnTo>
                      <a:pt x="417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1" name="Freeform 873"/>
              <p:cNvSpPr>
                <a:spLocks/>
              </p:cNvSpPr>
              <p:nvPr/>
            </p:nvSpPr>
            <p:spPr bwMode="auto">
              <a:xfrm>
                <a:off x="1419" y="1265"/>
                <a:ext cx="361" cy="99"/>
              </a:xfrm>
              <a:custGeom>
                <a:avLst/>
                <a:gdLst>
                  <a:gd name="T0" fmla="*/ 2 w 361"/>
                  <a:gd name="T1" fmla="*/ 0 h 199"/>
                  <a:gd name="T2" fmla="*/ 43 w 361"/>
                  <a:gd name="T3" fmla="*/ 0 h 199"/>
                  <a:gd name="T4" fmla="*/ 84 w 361"/>
                  <a:gd name="T5" fmla="*/ 1 h 199"/>
                  <a:gd name="T6" fmla="*/ 122 w 361"/>
                  <a:gd name="T7" fmla="*/ 1 h 199"/>
                  <a:gd name="T8" fmla="*/ 160 w 361"/>
                  <a:gd name="T9" fmla="*/ 2 h 199"/>
                  <a:gd name="T10" fmla="*/ 196 w 361"/>
                  <a:gd name="T11" fmla="*/ 3 h 199"/>
                  <a:gd name="T12" fmla="*/ 229 w 361"/>
                  <a:gd name="T13" fmla="*/ 3 h 199"/>
                  <a:gd name="T14" fmla="*/ 259 w 361"/>
                  <a:gd name="T15" fmla="*/ 4 h 199"/>
                  <a:gd name="T16" fmla="*/ 286 w 361"/>
                  <a:gd name="T17" fmla="*/ 4 h 199"/>
                  <a:gd name="T18" fmla="*/ 309 w 361"/>
                  <a:gd name="T19" fmla="*/ 4 h 199"/>
                  <a:gd name="T20" fmla="*/ 328 w 361"/>
                  <a:gd name="T21" fmla="*/ 5 h 199"/>
                  <a:gd name="T22" fmla="*/ 343 w 361"/>
                  <a:gd name="T23" fmla="*/ 5 h 199"/>
                  <a:gd name="T24" fmla="*/ 354 w 361"/>
                  <a:gd name="T25" fmla="*/ 5 h 199"/>
                  <a:gd name="T26" fmla="*/ 359 w 361"/>
                  <a:gd name="T27" fmla="*/ 6 h 199"/>
                  <a:gd name="T28" fmla="*/ 361 w 361"/>
                  <a:gd name="T29" fmla="*/ 6 h 199"/>
                  <a:gd name="T30" fmla="*/ 299 w 361"/>
                  <a:gd name="T31" fmla="*/ 5 h 199"/>
                  <a:gd name="T32" fmla="*/ 297 w 361"/>
                  <a:gd name="T33" fmla="*/ 5 h 199"/>
                  <a:gd name="T34" fmla="*/ 290 w 361"/>
                  <a:gd name="T35" fmla="*/ 4 h 199"/>
                  <a:gd name="T36" fmla="*/ 277 w 361"/>
                  <a:gd name="T37" fmla="*/ 4 h 199"/>
                  <a:gd name="T38" fmla="*/ 261 w 361"/>
                  <a:gd name="T39" fmla="*/ 4 h 199"/>
                  <a:gd name="T40" fmla="*/ 239 w 361"/>
                  <a:gd name="T41" fmla="*/ 3 h 199"/>
                  <a:gd name="T42" fmla="*/ 214 w 361"/>
                  <a:gd name="T43" fmla="*/ 3 h 199"/>
                  <a:gd name="T44" fmla="*/ 184 w 361"/>
                  <a:gd name="T45" fmla="*/ 3 h 199"/>
                  <a:gd name="T46" fmla="*/ 152 w 361"/>
                  <a:gd name="T47" fmla="*/ 2 h 199"/>
                  <a:gd name="T48" fmla="*/ 116 w 361"/>
                  <a:gd name="T49" fmla="*/ 1 h 199"/>
                  <a:gd name="T50" fmla="*/ 80 w 361"/>
                  <a:gd name="T51" fmla="*/ 1 h 199"/>
                  <a:gd name="T52" fmla="*/ 40 w 361"/>
                  <a:gd name="T53" fmla="*/ 0 h 199"/>
                  <a:gd name="T54" fmla="*/ 0 w 361"/>
                  <a:gd name="T55" fmla="*/ 0 h 199"/>
                  <a:gd name="T56" fmla="*/ 2 w 361"/>
                  <a:gd name="T57" fmla="*/ 0 h 1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1" h="199">
                    <a:moveTo>
                      <a:pt x="2" y="0"/>
                    </a:moveTo>
                    <a:lnTo>
                      <a:pt x="43" y="18"/>
                    </a:lnTo>
                    <a:lnTo>
                      <a:pt x="84" y="38"/>
                    </a:lnTo>
                    <a:lnTo>
                      <a:pt x="122" y="58"/>
                    </a:lnTo>
                    <a:lnTo>
                      <a:pt x="160" y="76"/>
                    </a:lnTo>
                    <a:lnTo>
                      <a:pt x="196" y="96"/>
                    </a:lnTo>
                    <a:lnTo>
                      <a:pt x="229" y="112"/>
                    </a:lnTo>
                    <a:lnTo>
                      <a:pt x="259" y="128"/>
                    </a:lnTo>
                    <a:lnTo>
                      <a:pt x="286" y="145"/>
                    </a:lnTo>
                    <a:lnTo>
                      <a:pt x="309" y="157"/>
                    </a:lnTo>
                    <a:lnTo>
                      <a:pt x="328" y="170"/>
                    </a:lnTo>
                    <a:lnTo>
                      <a:pt x="343" y="181"/>
                    </a:lnTo>
                    <a:lnTo>
                      <a:pt x="354" y="188"/>
                    </a:lnTo>
                    <a:lnTo>
                      <a:pt x="359" y="195"/>
                    </a:lnTo>
                    <a:lnTo>
                      <a:pt x="361" y="199"/>
                    </a:lnTo>
                    <a:lnTo>
                      <a:pt x="299" y="170"/>
                    </a:lnTo>
                    <a:lnTo>
                      <a:pt x="297" y="166"/>
                    </a:lnTo>
                    <a:lnTo>
                      <a:pt x="290" y="159"/>
                    </a:lnTo>
                    <a:lnTo>
                      <a:pt x="277" y="150"/>
                    </a:lnTo>
                    <a:lnTo>
                      <a:pt x="261" y="139"/>
                    </a:lnTo>
                    <a:lnTo>
                      <a:pt x="239" y="126"/>
                    </a:lnTo>
                    <a:lnTo>
                      <a:pt x="214" y="112"/>
                    </a:lnTo>
                    <a:lnTo>
                      <a:pt x="184" y="96"/>
                    </a:lnTo>
                    <a:lnTo>
                      <a:pt x="152" y="79"/>
                    </a:lnTo>
                    <a:lnTo>
                      <a:pt x="116" y="61"/>
                    </a:lnTo>
                    <a:lnTo>
                      <a:pt x="80" y="41"/>
                    </a:lnTo>
                    <a:lnTo>
                      <a:pt x="40" y="23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2" name="Freeform 874"/>
              <p:cNvSpPr>
                <a:spLocks/>
              </p:cNvSpPr>
              <p:nvPr/>
            </p:nvSpPr>
            <p:spPr bwMode="auto">
              <a:xfrm>
                <a:off x="1418" y="1268"/>
                <a:ext cx="300" cy="82"/>
              </a:xfrm>
              <a:custGeom>
                <a:avLst/>
                <a:gdLst>
                  <a:gd name="T0" fmla="*/ 300 w 300"/>
                  <a:gd name="T1" fmla="*/ 5 h 165"/>
                  <a:gd name="T2" fmla="*/ 298 w 300"/>
                  <a:gd name="T3" fmla="*/ 5 h 165"/>
                  <a:gd name="T4" fmla="*/ 291 w 300"/>
                  <a:gd name="T5" fmla="*/ 4 h 165"/>
                  <a:gd name="T6" fmla="*/ 278 w 300"/>
                  <a:gd name="T7" fmla="*/ 4 h 165"/>
                  <a:gd name="T8" fmla="*/ 262 w 300"/>
                  <a:gd name="T9" fmla="*/ 4 h 165"/>
                  <a:gd name="T10" fmla="*/ 240 w 300"/>
                  <a:gd name="T11" fmla="*/ 3 h 165"/>
                  <a:gd name="T12" fmla="*/ 215 w 300"/>
                  <a:gd name="T13" fmla="*/ 3 h 165"/>
                  <a:gd name="T14" fmla="*/ 185 w 300"/>
                  <a:gd name="T15" fmla="*/ 2 h 165"/>
                  <a:gd name="T16" fmla="*/ 153 w 300"/>
                  <a:gd name="T17" fmla="*/ 2 h 165"/>
                  <a:gd name="T18" fmla="*/ 117 w 300"/>
                  <a:gd name="T19" fmla="*/ 1 h 165"/>
                  <a:gd name="T20" fmla="*/ 81 w 300"/>
                  <a:gd name="T21" fmla="*/ 1 h 165"/>
                  <a:gd name="T22" fmla="*/ 41 w 300"/>
                  <a:gd name="T23" fmla="*/ 0 h 165"/>
                  <a:gd name="T24" fmla="*/ 1 w 300"/>
                  <a:gd name="T25" fmla="*/ 0 h 165"/>
                  <a:gd name="T26" fmla="*/ 0 w 300"/>
                  <a:gd name="T27" fmla="*/ 0 h 165"/>
                  <a:gd name="T28" fmla="*/ 34 w 300"/>
                  <a:gd name="T29" fmla="*/ 0 h 165"/>
                  <a:gd name="T30" fmla="*/ 66 w 300"/>
                  <a:gd name="T31" fmla="*/ 1 h 165"/>
                  <a:gd name="T32" fmla="*/ 99 w 300"/>
                  <a:gd name="T33" fmla="*/ 1 h 165"/>
                  <a:gd name="T34" fmla="*/ 127 w 300"/>
                  <a:gd name="T35" fmla="*/ 2 h 165"/>
                  <a:gd name="T36" fmla="*/ 154 w 300"/>
                  <a:gd name="T37" fmla="*/ 2 h 165"/>
                  <a:gd name="T38" fmla="*/ 178 w 300"/>
                  <a:gd name="T39" fmla="*/ 2 h 165"/>
                  <a:gd name="T40" fmla="*/ 198 w 300"/>
                  <a:gd name="T41" fmla="*/ 3 h 165"/>
                  <a:gd name="T42" fmla="*/ 213 w 300"/>
                  <a:gd name="T43" fmla="*/ 3 h 165"/>
                  <a:gd name="T44" fmla="*/ 225 w 300"/>
                  <a:gd name="T45" fmla="*/ 3 h 165"/>
                  <a:gd name="T46" fmla="*/ 230 w 300"/>
                  <a:gd name="T47" fmla="*/ 4 h 165"/>
                  <a:gd name="T48" fmla="*/ 232 w 300"/>
                  <a:gd name="T49" fmla="*/ 4 h 165"/>
                  <a:gd name="T50" fmla="*/ 300 w 300"/>
                  <a:gd name="T51" fmla="*/ 5 h 1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0" h="165">
                    <a:moveTo>
                      <a:pt x="300" y="165"/>
                    </a:moveTo>
                    <a:lnTo>
                      <a:pt x="298" y="161"/>
                    </a:lnTo>
                    <a:lnTo>
                      <a:pt x="291" y="154"/>
                    </a:lnTo>
                    <a:lnTo>
                      <a:pt x="278" y="145"/>
                    </a:lnTo>
                    <a:lnTo>
                      <a:pt x="262" y="134"/>
                    </a:lnTo>
                    <a:lnTo>
                      <a:pt x="240" y="121"/>
                    </a:lnTo>
                    <a:lnTo>
                      <a:pt x="215" y="107"/>
                    </a:lnTo>
                    <a:lnTo>
                      <a:pt x="185" y="91"/>
                    </a:lnTo>
                    <a:lnTo>
                      <a:pt x="153" y="74"/>
                    </a:lnTo>
                    <a:lnTo>
                      <a:pt x="117" y="56"/>
                    </a:lnTo>
                    <a:lnTo>
                      <a:pt x="81" y="36"/>
                    </a:lnTo>
                    <a:lnTo>
                      <a:pt x="41" y="18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4" y="20"/>
                    </a:lnTo>
                    <a:lnTo>
                      <a:pt x="66" y="36"/>
                    </a:lnTo>
                    <a:lnTo>
                      <a:pt x="99" y="53"/>
                    </a:lnTo>
                    <a:lnTo>
                      <a:pt x="127" y="67"/>
                    </a:lnTo>
                    <a:lnTo>
                      <a:pt x="154" y="82"/>
                    </a:lnTo>
                    <a:lnTo>
                      <a:pt x="178" y="94"/>
                    </a:lnTo>
                    <a:lnTo>
                      <a:pt x="198" y="107"/>
                    </a:lnTo>
                    <a:lnTo>
                      <a:pt x="213" y="116"/>
                    </a:lnTo>
                    <a:lnTo>
                      <a:pt x="225" y="125"/>
                    </a:lnTo>
                    <a:lnTo>
                      <a:pt x="230" y="130"/>
                    </a:lnTo>
                    <a:lnTo>
                      <a:pt x="232" y="134"/>
                    </a:lnTo>
                    <a:lnTo>
                      <a:pt x="300" y="165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3" name="Freeform 875"/>
              <p:cNvSpPr>
                <a:spLocks/>
              </p:cNvSpPr>
              <p:nvPr/>
            </p:nvSpPr>
            <p:spPr bwMode="auto">
              <a:xfrm>
                <a:off x="1417" y="1269"/>
                <a:ext cx="233" cy="66"/>
              </a:xfrm>
              <a:custGeom>
                <a:avLst/>
                <a:gdLst>
                  <a:gd name="T0" fmla="*/ 1 w 233"/>
                  <a:gd name="T1" fmla="*/ 0 h 130"/>
                  <a:gd name="T2" fmla="*/ 35 w 233"/>
                  <a:gd name="T3" fmla="*/ 1 h 130"/>
                  <a:gd name="T4" fmla="*/ 67 w 233"/>
                  <a:gd name="T5" fmla="*/ 1 h 130"/>
                  <a:gd name="T6" fmla="*/ 100 w 233"/>
                  <a:gd name="T7" fmla="*/ 2 h 130"/>
                  <a:gd name="T8" fmla="*/ 128 w 233"/>
                  <a:gd name="T9" fmla="*/ 2 h 130"/>
                  <a:gd name="T10" fmla="*/ 155 w 233"/>
                  <a:gd name="T11" fmla="*/ 3 h 130"/>
                  <a:gd name="T12" fmla="*/ 179 w 233"/>
                  <a:gd name="T13" fmla="*/ 3 h 130"/>
                  <a:gd name="T14" fmla="*/ 199 w 233"/>
                  <a:gd name="T15" fmla="*/ 4 h 130"/>
                  <a:gd name="T16" fmla="*/ 214 w 233"/>
                  <a:gd name="T17" fmla="*/ 4 h 130"/>
                  <a:gd name="T18" fmla="*/ 226 w 233"/>
                  <a:gd name="T19" fmla="*/ 4 h 130"/>
                  <a:gd name="T20" fmla="*/ 231 w 233"/>
                  <a:gd name="T21" fmla="*/ 4 h 130"/>
                  <a:gd name="T22" fmla="*/ 233 w 233"/>
                  <a:gd name="T23" fmla="*/ 5 h 130"/>
                  <a:gd name="T24" fmla="*/ 161 w 233"/>
                  <a:gd name="T25" fmla="*/ 4 h 130"/>
                  <a:gd name="T26" fmla="*/ 159 w 233"/>
                  <a:gd name="T27" fmla="*/ 3 h 130"/>
                  <a:gd name="T28" fmla="*/ 152 w 233"/>
                  <a:gd name="T29" fmla="*/ 3 h 130"/>
                  <a:gd name="T30" fmla="*/ 141 w 233"/>
                  <a:gd name="T31" fmla="*/ 3 h 130"/>
                  <a:gd name="T32" fmla="*/ 125 w 233"/>
                  <a:gd name="T33" fmla="*/ 3 h 130"/>
                  <a:gd name="T34" fmla="*/ 104 w 233"/>
                  <a:gd name="T35" fmla="*/ 2 h 130"/>
                  <a:gd name="T36" fmla="*/ 82 w 233"/>
                  <a:gd name="T37" fmla="*/ 2 h 130"/>
                  <a:gd name="T38" fmla="*/ 56 w 233"/>
                  <a:gd name="T39" fmla="*/ 2 h 130"/>
                  <a:gd name="T40" fmla="*/ 28 w 233"/>
                  <a:gd name="T41" fmla="*/ 1 h 130"/>
                  <a:gd name="T42" fmla="*/ 0 w 233"/>
                  <a:gd name="T43" fmla="*/ 1 h 130"/>
                  <a:gd name="T44" fmla="*/ 1 w 233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0">
                    <a:moveTo>
                      <a:pt x="1" y="0"/>
                    </a:moveTo>
                    <a:lnTo>
                      <a:pt x="35" y="16"/>
                    </a:lnTo>
                    <a:lnTo>
                      <a:pt x="67" y="32"/>
                    </a:lnTo>
                    <a:lnTo>
                      <a:pt x="100" y="49"/>
                    </a:lnTo>
                    <a:lnTo>
                      <a:pt x="128" y="63"/>
                    </a:lnTo>
                    <a:lnTo>
                      <a:pt x="155" y="78"/>
                    </a:lnTo>
                    <a:lnTo>
                      <a:pt x="179" y="90"/>
                    </a:lnTo>
                    <a:lnTo>
                      <a:pt x="199" y="103"/>
                    </a:lnTo>
                    <a:lnTo>
                      <a:pt x="214" y="112"/>
                    </a:lnTo>
                    <a:lnTo>
                      <a:pt x="226" y="121"/>
                    </a:lnTo>
                    <a:lnTo>
                      <a:pt x="231" y="126"/>
                    </a:lnTo>
                    <a:lnTo>
                      <a:pt x="233" y="130"/>
                    </a:lnTo>
                    <a:lnTo>
                      <a:pt x="161" y="96"/>
                    </a:lnTo>
                    <a:lnTo>
                      <a:pt x="159" y="94"/>
                    </a:lnTo>
                    <a:lnTo>
                      <a:pt x="152" y="87"/>
                    </a:lnTo>
                    <a:lnTo>
                      <a:pt x="141" y="79"/>
                    </a:lnTo>
                    <a:lnTo>
                      <a:pt x="125" y="70"/>
                    </a:lnTo>
                    <a:lnTo>
                      <a:pt x="104" y="59"/>
                    </a:lnTo>
                    <a:lnTo>
                      <a:pt x="82" y="47"/>
                    </a:lnTo>
                    <a:lnTo>
                      <a:pt x="56" y="34"/>
                    </a:lnTo>
                    <a:lnTo>
                      <a:pt x="28" y="20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4" name="Freeform 876"/>
              <p:cNvSpPr>
                <a:spLocks/>
              </p:cNvSpPr>
              <p:nvPr/>
            </p:nvSpPr>
            <p:spPr bwMode="auto">
              <a:xfrm>
                <a:off x="1415" y="1273"/>
                <a:ext cx="163" cy="44"/>
              </a:xfrm>
              <a:custGeom>
                <a:avLst/>
                <a:gdLst>
                  <a:gd name="T0" fmla="*/ 163 w 163"/>
                  <a:gd name="T1" fmla="*/ 2 h 89"/>
                  <a:gd name="T2" fmla="*/ 161 w 163"/>
                  <a:gd name="T3" fmla="*/ 2 h 89"/>
                  <a:gd name="T4" fmla="*/ 154 w 163"/>
                  <a:gd name="T5" fmla="*/ 2 h 89"/>
                  <a:gd name="T6" fmla="*/ 143 w 163"/>
                  <a:gd name="T7" fmla="*/ 2 h 89"/>
                  <a:gd name="T8" fmla="*/ 127 w 163"/>
                  <a:gd name="T9" fmla="*/ 1 h 89"/>
                  <a:gd name="T10" fmla="*/ 106 w 163"/>
                  <a:gd name="T11" fmla="*/ 1 h 89"/>
                  <a:gd name="T12" fmla="*/ 84 w 163"/>
                  <a:gd name="T13" fmla="*/ 1 h 89"/>
                  <a:gd name="T14" fmla="*/ 58 w 163"/>
                  <a:gd name="T15" fmla="*/ 0 h 89"/>
                  <a:gd name="T16" fmla="*/ 30 w 163"/>
                  <a:gd name="T17" fmla="*/ 0 h 89"/>
                  <a:gd name="T18" fmla="*/ 2 w 163"/>
                  <a:gd name="T19" fmla="*/ 0 h 89"/>
                  <a:gd name="T20" fmla="*/ 0 w 163"/>
                  <a:gd name="T21" fmla="*/ 0 h 89"/>
                  <a:gd name="T22" fmla="*/ 19 w 163"/>
                  <a:gd name="T23" fmla="*/ 0 h 89"/>
                  <a:gd name="T24" fmla="*/ 37 w 163"/>
                  <a:gd name="T25" fmla="*/ 0 h 89"/>
                  <a:gd name="T26" fmla="*/ 54 w 163"/>
                  <a:gd name="T27" fmla="*/ 1 h 89"/>
                  <a:gd name="T28" fmla="*/ 67 w 163"/>
                  <a:gd name="T29" fmla="*/ 1 h 89"/>
                  <a:gd name="T30" fmla="*/ 77 w 163"/>
                  <a:gd name="T31" fmla="*/ 1 h 89"/>
                  <a:gd name="T32" fmla="*/ 82 w 163"/>
                  <a:gd name="T33" fmla="*/ 1 h 89"/>
                  <a:gd name="T34" fmla="*/ 85 w 163"/>
                  <a:gd name="T35" fmla="*/ 1 h 89"/>
                  <a:gd name="T36" fmla="*/ 163 w 163"/>
                  <a:gd name="T37" fmla="*/ 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89">
                    <a:moveTo>
                      <a:pt x="163" y="89"/>
                    </a:moveTo>
                    <a:lnTo>
                      <a:pt x="161" y="87"/>
                    </a:lnTo>
                    <a:lnTo>
                      <a:pt x="154" y="80"/>
                    </a:lnTo>
                    <a:lnTo>
                      <a:pt x="143" y="72"/>
                    </a:lnTo>
                    <a:lnTo>
                      <a:pt x="127" y="63"/>
                    </a:lnTo>
                    <a:lnTo>
                      <a:pt x="106" y="52"/>
                    </a:lnTo>
                    <a:lnTo>
                      <a:pt x="84" y="40"/>
                    </a:lnTo>
                    <a:lnTo>
                      <a:pt x="58" y="27"/>
                    </a:lnTo>
                    <a:lnTo>
                      <a:pt x="30" y="1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9" y="14"/>
                    </a:lnTo>
                    <a:lnTo>
                      <a:pt x="37" y="24"/>
                    </a:lnTo>
                    <a:lnTo>
                      <a:pt x="54" y="33"/>
                    </a:lnTo>
                    <a:lnTo>
                      <a:pt x="67" y="40"/>
                    </a:lnTo>
                    <a:lnTo>
                      <a:pt x="77" y="45"/>
                    </a:lnTo>
                    <a:lnTo>
                      <a:pt x="82" y="51"/>
                    </a:lnTo>
                    <a:lnTo>
                      <a:pt x="85" y="52"/>
                    </a:lnTo>
                    <a:lnTo>
                      <a:pt x="163" y="89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5" name="Freeform 877"/>
              <p:cNvSpPr>
                <a:spLocks/>
              </p:cNvSpPr>
              <p:nvPr/>
            </p:nvSpPr>
            <p:spPr bwMode="auto">
              <a:xfrm>
                <a:off x="1412" y="1276"/>
                <a:ext cx="88" cy="23"/>
              </a:xfrm>
              <a:custGeom>
                <a:avLst/>
                <a:gdLst>
                  <a:gd name="T0" fmla="*/ 3 w 88"/>
                  <a:gd name="T1" fmla="*/ 0 h 47"/>
                  <a:gd name="T2" fmla="*/ 22 w 88"/>
                  <a:gd name="T3" fmla="*/ 0 h 47"/>
                  <a:gd name="T4" fmla="*/ 40 w 88"/>
                  <a:gd name="T5" fmla="*/ 0 h 47"/>
                  <a:gd name="T6" fmla="*/ 57 w 88"/>
                  <a:gd name="T7" fmla="*/ 0 h 47"/>
                  <a:gd name="T8" fmla="*/ 70 w 88"/>
                  <a:gd name="T9" fmla="*/ 1 h 47"/>
                  <a:gd name="T10" fmla="*/ 80 w 88"/>
                  <a:gd name="T11" fmla="*/ 1 h 47"/>
                  <a:gd name="T12" fmla="*/ 85 w 88"/>
                  <a:gd name="T13" fmla="*/ 1 h 47"/>
                  <a:gd name="T14" fmla="*/ 88 w 88"/>
                  <a:gd name="T15" fmla="*/ 1 h 47"/>
                  <a:gd name="T16" fmla="*/ 2 w 88"/>
                  <a:gd name="T17" fmla="*/ 0 h 47"/>
                  <a:gd name="T18" fmla="*/ 0 w 88"/>
                  <a:gd name="T19" fmla="*/ 0 h 47"/>
                  <a:gd name="T20" fmla="*/ 3 w 8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47">
                    <a:moveTo>
                      <a:pt x="3" y="0"/>
                    </a:moveTo>
                    <a:lnTo>
                      <a:pt x="22" y="9"/>
                    </a:lnTo>
                    <a:lnTo>
                      <a:pt x="40" y="19"/>
                    </a:lnTo>
                    <a:lnTo>
                      <a:pt x="57" y="28"/>
                    </a:lnTo>
                    <a:lnTo>
                      <a:pt x="70" y="35"/>
                    </a:lnTo>
                    <a:lnTo>
                      <a:pt x="80" y="40"/>
                    </a:lnTo>
                    <a:lnTo>
                      <a:pt x="85" y="46"/>
                    </a:lnTo>
                    <a:lnTo>
                      <a:pt x="88" y="4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6" name="Freeform 878"/>
              <p:cNvSpPr>
                <a:spLocks/>
              </p:cNvSpPr>
              <p:nvPr/>
            </p:nvSpPr>
            <p:spPr bwMode="auto">
              <a:xfrm>
                <a:off x="1412" y="127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7" name="Freeform 879"/>
              <p:cNvSpPr>
                <a:spLocks/>
              </p:cNvSpPr>
              <p:nvPr/>
            </p:nvSpPr>
            <p:spPr bwMode="auto">
              <a:xfrm>
                <a:off x="1412" y="1239"/>
                <a:ext cx="1019" cy="272"/>
              </a:xfrm>
              <a:custGeom>
                <a:avLst/>
                <a:gdLst>
                  <a:gd name="T0" fmla="*/ 997 w 1019"/>
                  <a:gd name="T1" fmla="*/ 17 h 543"/>
                  <a:gd name="T2" fmla="*/ 0 w 1019"/>
                  <a:gd name="T3" fmla="*/ 3 h 543"/>
                  <a:gd name="T4" fmla="*/ 23 w 1019"/>
                  <a:gd name="T5" fmla="*/ 0 h 543"/>
                  <a:gd name="T6" fmla="*/ 1019 w 1019"/>
                  <a:gd name="T7" fmla="*/ 15 h 543"/>
                  <a:gd name="T8" fmla="*/ 997 w 1019"/>
                  <a:gd name="T9" fmla="*/ 17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7" y="543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1019" y="465"/>
                    </a:lnTo>
                    <a:lnTo>
                      <a:pt x="997" y="5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8" name="Freeform 880"/>
              <p:cNvSpPr>
                <a:spLocks/>
              </p:cNvSpPr>
              <p:nvPr/>
            </p:nvSpPr>
            <p:spPr bwMode="auto">
              <a:xfrm>
                <a:off x="1435" y="1239"/>
                <a:ext cx="996" cy="272"/>
              </a:xfrm>
              <a:custGeom>
                <a:avLst/>
                <a:gdLst>
                  <a:gd name="T0" fmla="*/ 974 w 996"/>
                  <a:gd name="T1" fmla="*/ 17 h 543"/>
                  <a:gd name="T2" fmla="*/ 996 w 996"/>
                  <a:gd name="T3" fmla="*/ 15 h 543"/>
                  <a:gd name="T4" fmla="*/ 0 w 996"/>
                  <a:gd name="T5" fmla="*/ 0 h 543"/>
                  <a:gd name="T6" fmla="*/ 0 w 996"/>
                  <a:gd name="T7" fmla="*/ 1 h 543"/>
                  <a:gd name="T8" fmla="*/ 69 w 996"/>
                  <a:gd name="T9" fmla="*/ 2 h 543"/>
                  <a:gd name="T10" fmla="*/ 139 w 996"/>
                  <a:gd name="T11" fmla="*/ 3 h 543"/>
                  <a:gd name="T12" fmla="*/ 206 w 996"/>
                  <a:gd name="T13" fmla="*/ 4 h 543"/>
                  <a:gd name="T14" fmla="*/ 273 w 996"/>
                  <a:gd name="T15" fmla="*/ 5 h 543"/>
                  <a:gd name="T16" fmla="*/ 338 w 996"/>
                  <a:gd name="T17" fmla="*/ 6 h 543"/>
                  <a:gd name="T18" fmla="*/ 401 w 996"/>
                  <a:gd name="T19" fmla="*/ 7 h 543"/>
                  <a:gd name="T20" fmla="*/ 464 w 996"/>
                  <a:gd name="T21" fmla="*/ 8 h 543"/>
                  <a:gd name="T22" fmla="*/ 522 w 996"/>
                  <a:gd name="T23" fmla="*/ 9 h 543"/>
                  <a:gd name="T24" fmla="*/ 578 w 996"/>
                  <a:gd name="T25" fmla="*/ 10 h 543"/>
                  <a:gd name="T26" fmla="*/ 632 w 996"/>
                  <a:gd name="T27" fmla="*/ 10 h 543"/>
                  <a:gd name="T28" fmla="*/ 681 w 996"/>
                  <a:gd name="T29" fmla="*/ 11 h 543"/>
                  <a:gd name="T30" fmla="*/ 728 w 996"/>
                  <a:gd name="T31" fmla="*/ 12 h 543"/>
                  <a:gd name="T32" fmla="*/ 769 w 996"/>
                  <a:gd name="T33" fmla="*/ 13 h 543"/>
                  <a:gd name="T34" fmla="*/ 808 w 996"/>
                  <a:gd name="T35" fmla="*/ 14 h 543"/>
                  <a:gd name="T36" fmla="*/ 842 w 996"/>
                  <a:gd name="T37" fmla="*/ 14 h 543"/>
                  <a:gd name="T38" fmla="*/ 872 w 996"/>
                  <a:gd name="T39" fmla="*/ 15 h 543"/>
                  <a:gd name="T40" fmla="*/ 896 w 996"/>
                  <a:gd name="T41" fmla="*/ 15 h 543"/>
                  <a:gd name="T42" fmla="*/ 917 w 996"/>
                  <a:gd name="T43" fmla="*/ 16 h 543"/>
                  <a:gd name="T44" fmla="*/ 933 w 996"/>
                  <a:gd name="T45" fmla="*/ 16 h 543"/>
                  <a:gd name="T46" fmla="*/ 944 w 996"/>
                  <a:gd name="T47" fmla="*/ 17 h 543"/>
                  <a:gd name="T48" fmla="*/ 950 w 996"/>
                  <a:gd name="T49" fmla="*/ 17 h 543"/>
                  <a:gd name="T50" fmla="*/ 950 w 996"/>
                  <a:gd name="T51" fmla="*/ 17 h 543"/>
                  <a:gd name="T52" fmla="*/ 974 w 996"/>
                  <a:gd name="T53" fmla="*/ 17 h 5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6" h="543">
                    <a:moveTo>
                      <a:pt x="974" y="543"/>
                    </a:moveTo>
                    <a:lnTo>
                      <a:pt x="996" y="46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9" y="34"/>
                    </a:lnTo>
                    <a:lnTo>
                      <a:pt x="139" y="67"/>
                    </a:lnTo>
                    <a:lnTo>
                      <a:pt x="206" y="100"/>
                    </a:lnTo>
                    <a:lnTo>
                      <a:pt x="273" y="134"/>
                    </a:lnTo>
                    <a:lnTo>
                      <a:pt x="338" y="165"/>
                    </a:lnTo>
                    <a:lnTo>
                      <a:pt x="401" y="197"/>
                    </a:lnTo>
                    <a:lnTo>
                      <a:pt x="464" y="230"/>
                    </a:lnTo>
                    <a:lnTo>
                      <a:pt x="522" y="259"/>
                    </a:lnTo>
                    <a:lnTo>
                      <a:pt x="578" y="290"/>
                    </a:lnTo>
                    <a:lnTo>
                      <a:pt x="632" y="319"/>
                    </a:lnTo>
                    <a:lnTo>
                      <a:pt x="681" y="346"/>
                    </a:lnTo>
                    <a:lnTo>
                      <a:pt x="728" y="371"/>
                    </a:lnTo>
                    <a:lnTo>
                      <a:pt x="769" y="396"/>
                    </a:lnTo>
                    <a:lnTo>
                      <a:pt x="808" y="420"/>
                    </a:lnTo>
                    <a:lnTo>
                      <a:pt x="842" y="440"/>
                    </a:lnTo>
                    <a:lnTo>
                      <a:pt x="872" y="460"/>
                    </a:lnTo>
                    <a:lnTo>
                      <a:pt x="896" y="478"/>
                    </a:lnTo>
                    <a:lnTo>
                      <a:pt x="917" y="492"/>
                    </a:lnTo>
                    <a:lnTo>
                      <a:pt x="933" y="507"/>
                    </a:lnTo>
                    <a:lnTo>
                      <a:pt x="944" y="518"/>
                    </a:lnTo>
                    <a:lnTo>
                      <a:pt x="950" y="527"/>
                    </a:lnTo>
                    <a:lnTo>
                      <a:pt x="950" y="532"/>
                    </a:lnTo>
                    <a:lnTo>
                      <a:pt x="974" y="543"/>
                    </a:lnTo>
                    <a:close/>
                  </a:path>
                </a:pathLst>
              </a:custGeom>
              <a:solidFill>
                <a:srgbClr val="B5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29" name="Freeform 881"/>
              <p:cNvSpPr>
                <a:spLocks/>
              </p:cNvSpPr>
              <p:nvPr/>
            </p:nvSpPr>
            <p:spPr bwMode="auto">
              <a:xfrm>
                <a:off x="1434" y="1240"/>
                <a:ext cx="951" cy="266"/>
              </a:xfrm>
              <a:custGeom>
                <a:avLst/>
                <a:gdLst>
                  <a:gd name="T0" fmla="*/ 1 w 951"/>
                  <a:gd name="T1" fmla="*/ 0 h 530"/>
                  <a:gd name="T2" fmla="*/ 70 w 951"/>
                  <a:gd name="T3" fmla="*/ 1 h 530"/>
                  <a:gd name="T4" fmla="*/ 140 w 951"/>
                  <a:gd name="T5" fmla="*/ 3 h 530"/>
                  <a:gd name="T6" fmla="*/ 207 w 951"/>
                  <a:gd name="T7" fmla="*/ 4 h 530"/>
                  <a:gd name="T8" fmla="*/ 274 w 951"/>
                  <a:gd name="T9" fmla="*/ 5 h 530"/>
                  <a:gd name="T10" fmla="*/ 339 w 951"/>
                  <a:gd name="T11" fmla="*/ 6 h 530"/>
                  <a:gd name="T12" fmla="*/ 402 w 951"/>
                  <a:gd name="T13" fmla="*/ 7 h 530"/>
                  <a:gd name="T14" fmla="*/ 465 w 951"/>
                  <a:gd name="T15" fmla="*/ 8 h 530"/>
                  <a:gd name="T16" fmla="*/ 523 w 951"/>
                  <a:gd name="T17" fmla="*/ 9 h 530"/>
                  <a:gd name="T18" fmla="*/ 579 w 951"/>
                  <a:gd name="T19" fmla="*/ 10 h 530"/>
                  <a:gd name="T20" fmla="*/ 633 w 951"/>
                  <a:gd name="T21" fmla="*/ 10 h 530"/>
                  <a:gd name="T22" fmla="*/ 682 w 951"/>
                  <a:gd name="T23" fmla="*/ 11 h 530"/>
                  <a:gd name="T24" fmla="*/ 729 w 951"/>
                  <a:gd name="T25" fmla="*/ 12 h 530"/>
                  <a:gd name="T26" fmla="*/ 770 w 951"/>
                  <a:gd name="T27" fmla="*/ 13 h 530"/>
                  <a:gd name="T28" fmla="*/ 809 w 951"/>
                  <a:gd name="T29" fmla="*/ 14 h 530"/>
                  <a:gd name="T30" fmla="*/ 843 w 951"/>
                  <a:gd name="T31" fmla="*/ 14 h 530"/>
                  <a:gd name="T32" fmla="*/ 873 w 951"/>
                  <a:gd name="T33" fmla="*/ 15 h 530"/>
                  <a:gd name="T34" fmla="*/ 897 w 951"/>
                  <a:gd name="T35" fmla="*/ 15 h 530"/>
                  <a:gd name="T36" fmla="*/ 918 w 951"/>
                  <a:gd name="T37" fmla="*/ 16 h 530"/>
                  <a:gd name="T38" fmla="*/ 934 w 951"/>
                  <a:gd name="T39" fmla="*/ 16 h 530"/>
                  <a:gd name="T40" fmla="*/ 945 w 951"/>
                  <a:gd name="T41" fmla="*/ 17 h 530"/>
                  <a:gd name="T42" fmla="*/ 951 w 951"/>
                  <a:gd name="T43" fmla="*/ 17 h 530"/>
                  <a:gd name="T44" fmla="*/ 951 w 951"/>
                  <a:gd name="T45" fmla="*/ 17 h 530"/>
                  <a:gd name="T46" fmla="*/ 927 w 951"/>
                  <a:gd name="T47" fmla="*/ 17 h 530"/>
                  <a:gd name="T48" fmla="*/ 925 w 951"/>
                  <a:gd name="T49" fmla="*/ 17 h 530"/>
                  <a:gd name="T50" fmla="*/ 920 w 951"/>
                  <a:gd name="T51" fmla="*/ 16 h 530"/>
                  <a:gd name="T52" fmla="*/ 908 w 951"/>
                  <a:gd name="T53" fmla="*/ 16 h 530"/>
                  <a:gd name="T54" fmla="*/ 891 w 951"/>
                  <a:gd name="T55" fmla="*/ 15 h 530"/>
                  <a:gd name="T56" fmla="*/ 869 w 951"/>
                  <a:gd name="T57" fmla="*/ 15 h 530"/>
                  <a:gd name="T58" fmla="*/ 842 w 951"/>
                  <a:gd name="T59" fmla="*/ 14 h 530"/>
                  <a:gd name="T60" fmla="*/ 811 w 951"/>
                  <a:gd name="T61" fmla="*/ 14 h 530"/>
                  <a:gd name="T62" fmla="*/ 774 w 951"/>
                  <a:gd name="T63" fmla="*/ 13 h 530"/>
                  <a:gd name="T64" fmla="*/ 733 w 951"/>
                  <a:gd name="T65" fmla="*/ 12 h 530"/>
                  <a:gd name="T66" fmla="*/ 688 w 951"/>
                  <a:gd name="T67" fmla="*/ 11 h 530"/>
                  <a:gd name="T68" fmla="*/ 640 w 951"/>
                  <a:gd name="T69" fmla="*/ 11 h 530"/>
                  <a:gd name="T70" fmla="*/ 586 w 951"/>
                  <a:gd name="T71" fmla="*/ 10 h 530"/>
                  <a:gd name="T72" fmla="*/ 531 w 951"/>
                  <a:gd name="T73" fmla="*/ 9 h 530"/>
                  <a:gd name="T74" fmla="*/ 472 w 951"/>
                  <a:gd name="T75" fmla="*/ 8 h 530"/>
                  <a:gd name="T76" fmla="*/ 409 w 951"/>
                  <a:gd name="T77" fmla="*/ 7 h 530"/>
                  <a:gd name="T78" fmla="*/ 344 w 951"/>
                  <a:gd name="T79" fmla="*/ 6 h 530"/>
                  <a:gd name="T80" fmla="*/ 278 w 951"/>
                  <a:gd name="T81" fmla="*/ 5 h 530"/>
                  <a:gd name="T82" fmla="*/ 210 w 951"/>
                  <a:gd name="T83" fmla="*/ 4 h 530"/>
                  <a:gd name="T84" fmla="*/ 141 w 951"/>
                  <a:gd name="T85" fmla="*/ 3 h 530"/>
                  <a:gd name="T86" fmla="*/ 70 w 951"/>
                  <a:gd name="T87" fmla="*/ 2 h 530"/>
                  <a:gd name="T88" fmla="*/ 0 w 951"/>
                  <a:gd name="T89" fmla="*/ 1 h 530"/>
                  <a:gd name="T90" fmla="*/ 1 w 951"/>
                  <a:gd name="T91" fmla="*/ 0 h 5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51" h="530">
                    <a:moveTo>
                      <a:pt x="1" y="0"/>
                    </a:moveTo>
                    <a:lnTo>
                      <a:pt x="70" y="32"/>
                    </a:lnTo>
                    <a:lnTo>
                      <a:pt x="140" y="65"/>
                    </a:lnTo>
                    <a:lnTo>
                      <a:pt x="207" y="98"/>
                    </a:lnTo>
                    <a:lnTo>
                      <a:pt x="274" y="132"/>
                    </a:lnTo>
                    <a:lnTo>
                      <a:pt x="339" y="163"/>
                    </a:lnTo>
                    <a:lnTo>
                      <a:pt x="402" y="195"/>
                    </a:lnTo>
                    <a:lnTo>
                      <a:pt x="465" y="228"/>
                    </a:lnTo>
                    <a:lnTo>
                      <a:pt x="523" y="257"/>
                    </a:lnTo>
                    <a:lnTo>
                      <a:pt x="579" y="288"/>
                    </a:lnTo>
                    <a:lnTo>
                      <a:pt x="633" y="317"/>
                    </a:lnTo>
                    <a:lnTo>
                      <a:pt x="682" y="344"/>
                    </a:lnTo>
                    <a:lnTo>
                      <a:pt x="729" y="369"/>
                    </a:lnTo>
                    <a:lnTo>
                      <a:pt x="770" y="394"/>
                    </a:lnTo>
                    <a:lnTo>
                      <a:pt x="809" y="418"/>
                    </a:lnTo>
                    <a:lnTo>
                      <a:pt x="843" y="438"/>
                    </a:lnTo>
                    <a:lnTo>
                      <a:pt x="873" y="458"/>
                    </a:lnTo>
                    <a:lnTo>
                      <a:pt x="897" y="476"/>
                    </a:lnTo>
                    <a:lnTo>
                      <a:pt x="918" y="490"/>
                    </a:lnTo>
                    <a:lnTo>
                      <a:pt x="934" y="505"/>
                    </a:lnTo>
                    <a:lnTo>
                      <a:pt x="945" y="516"/>
                    </a:lnTo>
                    <a:lnTo>
                      <a:pt x="951" y="525"/>
                    </a:lnTo>
                    <a:lnTo>
                      <a:pt x="951" y="530"/>
                    </a:lnTo>
                    <a:lnTo>
                      <a:pt x="927" y="519"/>
                    </a:lnTo>
                    <a:lnTo>
                      <a:pt x="925" y="512"/>
                    </a:lnTo>
                    <a:lnTo>
                      <a:pt x="920" y="503"/>
                    </a:lnTo>
                    <a:lnTo>
                      <a:pt x="908" y="492"/>
                    </a:lnTo>
                    <a:lnTo>
                      <a:pt x="891" y="478"/>
                    </a:lnTo>
                    <a:lnTo>
                      <a:pt x="869" y="461"/>
                    </a:lnTo>
                    <a:lnTo>
                      <a:pt x="842" y="443"/>
                    </a:lnTo>
                    <a:lnTo>
                      <a:pt x="811" y="423"/>
                    </a:lnTo>
                    <a:lnTo>
                      <a:pt x="774" y="400"/>
                    </a:lnTo>
                    <a:lnTo>
                      <a:pt x="733" y="376"/>
                    </a:lnTo>
                    <a:lnTo>
                      <a:pt x="688" y="351"/>
                    </a:lnTo>
                    <a:lnTo>
                      <a:pt x="640" y="324"/>
                    </a:lnTo>
                    <a:lnTo>
                      <a:pt x="586" y="295"/>
                    </a:lnTo>
                    <a:lnTo>
                      <a:pt x="531" y="264"/>
                    </a:lnTo>
                    <a:lnTo>
                      <a:pt x="472" y="233"/>
                    </a:lnTo>
                    <a:lnTo>
                      <a:pt x="409" y="201"/>
                    </a:lnTo>
                    <a:lnTo>
                      <a:pt x="344" y="168"/>
                    </a:lnTo>
                    <a:lnTo>
                      <a:pt x="278" y="136"/>
                    </a:lnTo>
                    <a:lnTo>
                      <a:pt x="210" y="103"/>
                    </a:lnTo>
                    <a:lnTo>
                      <a:pt x="141" y="69"/>
                    </a:lnTo>
                    <a:lnTo>
                      <a:pt x="70" y="3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4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0" name="Freeform 882"/>
              <p:cNvSpPr>
                <a:spLocks/>
              </p:cNvSpPr>
              <p:nvPr/>
            </p:nvSpPr>
            <p:spPr bwMode="auto">
              <a:xfrm>
                <a:off x="1434" y="1241"/>
                <a:ext cx="927" cy="259"/>
              </a:xfrm>
              <a:custGeom>
                <a:avLst/>
                <a:gdLst>
                  <a:gd name="T0" fmla="*/ 927 w 927"/>
                  <a:gd name="T1" fmla="*/ 17 h 517"/>
                  <a:gd name="T2" fmla="*/ 925 w 927"/>
                  <a:gd name="T3" fmla="*/ 16 h 517"/>
                  <a:gd name="T4" fmla="*/ 920 w 927"/>
                  <a:gd name="T5" fmla="*/ 16 h 517"/>
                  <a:gd name="T6" fmla="*/ 908 w 927"/>
                  <a:gd name="T7" fmla="*/ 16 h 517"/>
                  <a:gd name="T8" fmla="*/ 891 w 927"/>
                  <a:gd name="T9" fmla="*/ 15 h 517"/>
                  <a:gd name="T10" fmla="*/ 869 w 927"/>
                  <a:gd name="T11" fmla="*/ 15 h 517"/>
                  <a:gd name="T12" fmla="*/ 842 w 927"/>
                  <a:gd name="T13" fmla="*/ 14 h 517"/>
                  <a:gd name="T14" fmla="*/ 811 w 927"/>
                  <a:gd name="T15" fmla="*/ 14 h 517"/>
                  <a:gd name="T16" fmla="*/ 774 w 927"/>
                  <a:gd name="T17" fmla="*/ 13 h 517"/>
                  <a:gd name="T18" fmla="*/ 733 w 927"/>
                  <a:gd name="T19" fmla="*/ 12 h 517"/>
                  <a:gd name="T20" fmla="*/ 688 w 927"/>
                  <a:gd name="T21" fmla="*/ 11 h 517"/>
                  <a:gd name="T22" fmla="*/ 640 w 927"/>
                  <a:gd name="T23" fmla="*/ 11 h 517"/>
                  <a:gd name="T24" fmla="*/ 586 w 927"/>
                  <a:gd name="T25" fmla="*/ 10 h 517"/>
                  <a:gd name="T26" fmla="*/ 531 w 927"/>
                  <a:gd name="T27" fmla="*/ 9 h 517"/>
                  <a:gd name="T28" fmla="*/ 472 w 927"/>
                  <a:gd name="T29" fmla="*/ 8 h 517"/>
                  <a:gd name="T30" fmla="*/ 409 w 927"/>
                  <a:gd name="T31" fmla="*/ 7 h 517"/>
                  <a:gd name="T32" fmla="*/ 344 w 927"/>
                  <a:gd name="T33" fmla="*/ 6 h 517"/>
                  <a:gd name="T34" fmla="*/ 278 w 927"/>
                  <a:gd name="T35" fmla="*/ 5 h 517"/>
                  <a:gd name="T36" fmla="*/ 210 w 927"/>
                  <a:gd name="T37" fmla="*/ 4 h 517"/>
                  <a:gd name="T38" fmla="*/ 141 w 927"/>
                  <a:gd name="T39" fmla="*/ 3 h 517"/>
                  <a:gd name="T40" fmla="*/ 70 w 927"/>
                  <a:gd name="T41" fmla="*/ 2 h 517"/>
                  <a:gd name="T42" fmla="*/ 0 w 927"/>
                  <a:gd name="T43" fmla="*/ 0 h 517"/>
                  <a:gd name="T44" fmla="*/ 0 w 927"/>
                  <a:gd name="T45" fmla="*/ 1 h 517"/>
                  <a:gd name="T46" fmla="*/ 69 w 927"/>
                  <a:gd name="T47" fmla="*/ 2 h 517"/>
                  <a:gd name="T48" fmla="*/ 137 w 927"/>
                  <a:gd name="T49" fmla="*/ 3 h 517"/>
                  <a:gd name="T50" fmla="*/ 205 w 927"/>
                  <a:gd name="T51" fmla="*/ 4 h 517"/>
                  <a:gd name="T52" fmla="*/ 271 w 927"/>
                  <a:gd name="T53" fmla="*/ 5 h 517"/>
                  <a:gd name="T54" fmla="*/ 335 w 927"/>
                  <a:gd name="T55" fmla="*/ 6 h 517"/>
                  <a:gd name="T56" fmla="*/ 398 w 927"/>
                  <a:gd name="T57" fmla="*/ 7 h 517"/>
                  <a:gd name="T58" fmla="*/ 458 w 927"/>
                  <a:gd name="T59" fmla="*/ 8 h 517"/>
                  <a:gd name="T60" fmla="*/ 515 w 927"/>
                  <a:gd name="T61" fmla="*/ 9 h 517"/>
                  <a:gd name="T62" fmla="*/ 571 w 927"/>
                  <a:gd name="T63" fmla="*/ 9 h 517"/>
                  <a:gd name="T64" fmla="*/ 622 w 927"/>
                  <a:gd name="T65" fmla="*/ 10 h 517"/>
                  <a:gd name="T66" fmla="*/ 670 w 927"/>
                  <a:gd name="T67" fmla="*/ 11 h 517"/>
                  <a:gd name="T68" fmla="*/ 713 w 927"/>
                  <a:gd name="T69" fmla="*/ 12 h 517"/>
                  <a:gd name="T70" fmla="*/ 753 w 927"/>
                  <a:gd name="T71" fmla="*/ 13 h 517"/>
                  <a:gd name="T72" fmla="*/ 788 w 927"/>
                  <a:gd name="T73" fmla="*/ 13 h 517"/>
                  <a:gd name="T74" fmla="*/ 819 w 927"/>
                  <a:gd name="T75" fmla="*/ 14 h 517"/>
                  <a:gd name="T76" fmla="*/ 845 w 927"/>
                  <a:gd name="T77" fmla="*/ 15 h 517"/>
                  <a:gd name="T78" fmla="*/ 866 w 927"/>
                  <a:gd name="T79" fmla="*/ 15 h 517"/>
                  <a:gd name="T80" fmla="*/ 883 w 927"/>
                  <a:gd name="T81" fmla="*/ 15 h 517"/>
                  <a:gd name="T82" fmla="*/ 894 w 927"/>
                  <a:gd name="T83" fmla="*/ 16 h 517"/>
                  <a:gd name="T84" fmla="*/ 900 w 927"/>
                  <a:gd name="T85" fmla="*/ 16 h 517"/>
                  <a:gd name="T86" fmla="*/ 901 w 927"/>
                  <a:gd name="T87" fmla="*/ 16 h 517"/>
                  <a:gd name="T88" fmla="*/ 927 w 927"/>
                  <a:gd name="T89" fmla="*/ 17 h 5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27" h="517">
                    <a:moveTo>
                      <a:pt x="927" y="517"/>
                    </a:moveTo>
                    <a:lnTo>
                      <a:pt x="925" y="510"/>
                    </a:lnTo>
                    <a:lnTo>
                      <a:pt x="920" y="501"/>
                    </a:lnTo>
                    <a:lnTo>
                      <a:pt x="908" y="490"/>
                    </a:lnTo>
                    <a:lnTo>
                      <a:pt x="891" y="476"/>
                    </a:lnTo>
                    <a:lnTo>
                      <a:pt x="869" y="459"/>
                    </a:lnTo>
                    <a:lnTo>
                      <a:pt x="842" y="441"/>
                    </a:lnTo>
                    <a:lnTo>
                      <a:pt x="811" y="421"/>
                    </a:lnTo>
                    <a:lnTo>
                      <a:pt x="774" y="398"/>
                    </a:lnTo>
                    <a:lnTo>
                      <a:pt x="733" y="374"/>
                    </a:lnTo>
                    <a:lnTo>
                      <a:pt x="688" y="349"/>
                    </a:lnTo>
                    <a:lnTo>
                      <a:pt x="640" y="322"/>
                    </a:lnTo>
                    <a:lnTo>
                      <a:pt x="586" y="293"/>
                    </a:lnTo>
                    <a:lnTo>
                      <a:pt x="531" y="262"/>
                    </a:lnTo>
                    <a:lnTo>
                      <a:pt x="472" y="231"/>
                    </a:lnTo>
                    <a:lnTo>
                      <a:pt x="409" y="199"/>
                    </a:lnTo>
                    <a:lnTo>
                      <a:pt x="344" y="166"/>
                    </a:lnTo>
                    <a:lnTo>
                      <a:pt x="278" y="134"/>
                    </a:lnTo>
                    <a:lnTo>
                      <a:pt x="210" y="101"/>
                    </a:lnTo>
                    <a:lnTo>
                      <a:pt x="141" y="67"/>
                    </a:lnTo>
                    <a:lnTo>
                      <a:pt x="70" y="3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9" y="34"/>
                    </a:lnTo>
                    <a:lnTo>
                      <a:pt x="137" y="67"/>
                    </a:lnTo>
                    <a:lnTo>
                      <a:pt x="205" y="99"/>
                    </a:lnTo>
                    <a:lnTo>
                      <a:pt x="271" y="132"/>
                    </a:lnTo>
                    <a:lnTo>
                      <a:pt x="335" y="164"/>
                    </a:lnTo>
                    <a:lnTo>
                      <a:pt x="398" y="197"/>
                    </a:lnTo>
                    <a:lnTo>
                      <a:pt x="458" y="228"/>
                    </a:lnTo>
                    <a:lnTo>
                      <a:pt x="515" y="257"/>
                    </a:lnTo>
                    <a:lnTo>
                      <a:pt x="571" y="286"/>
                    </a:lnTo>
                    <a:lnTo>
                      <a:pt x="622" y="315"/>
                    </a:lnTo>
                    <a:lnTo>
                      <a:pt x="670" y="342"/>
                    </a:lnTo>
                    <a:lnTo>
                      <a:pt x="713" y="365"/>
                    </a:lnTo>
                    <a:lnTo>
                      <a:pt x="753" y="389"/>
                    </a:lnTo>
                    <a:lnTo>
                      <a:pt x="788" y="411"/>
                    </a:lnTo>
                    <a:lnTo>
                      <a:pt x="819" y="430"/>
                    </a:lnTo>
                    <a:lnTo>
                      <a:pt x="845" y="449"/>
                    </a:lnTo>
                    <a:lnTo>
                      <a:pt x="866" y="465"/>
                    </a:lnTo>
                    <a:lnTo>
                      <a:pt x="883" y="479"/>
                    </a:lnTo>
                    <a:lnTo>
                      <a:pt x="894" y="490"/>
                    </a:lnTo>
                    <a:lnTo>
                      <a:pt x="900" y="499"/>
                    </a:lnTo>
                    <a:lnTo>
                      <a:pt x="901" y="505"/>
                    </a:lnTo>
                    <a:lnTo>
                      <a:pt x="927" y="517"/>
                    </a:lnTo>
                    <a:close/>
                  </a:path>
                </a:pathLst>
              </a:custGeom>
              <a:solidFill>
                <a:srgbClr val="B4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1" name="Freeform 883"/>
              <p:cNvSpPr>
                <a:spLocks/>
              </p:cNvSpPr>
              <p:nvPr/>
            </p:nvSpPr>
            <p:spPr bwMode="auto">
              <a:xfrm>
                <a:off x="1432" y="1242"/>
                <a:ext cx="903" cy="252"/>
              </a:xfrm>
              <a:custGeom>
                <a:avLst/>
                <a:gdLst>
                  <a:gd name="T0" fmla="*/ 2 w 903"/>
                  <a:gd name="T1" fmla="*/ 0 h 504"/>
                  <a:gd name="T2" fmla="*/ 71 w 903"/>
                  <a:gd name="T3" fmla="*/ 2 h 504"/>
                  <a:gd name="T4" fmla="*/ 139 w 903"/>
                  <a:gd name="T5" fmla="*/ 3 h 504"/>
                  <a:gd name="T6" fmla="*/ 207 w 903"/>
                  <a:gd name="T7" fmla="*/ 4 h 504"/>
                  <a:gd name="T8" fmla="*/ 273 w 903"/>
                  <a:gd name="T9" fmla="*/ 5 h 504"/>
                  <a:gd name="T10" fmla="*/ 337 w 903"/>
                  <a:gd name="T11" fmla="*/ 6 h 504"/>
                  <a:gd name="T12" fmla="*/ 400 w 903"/>
                  <a:gd name="T13" fmla="*/ 7 h 504"/>
                  <a:gd name="T14" fmla="*/ 460 w 903"/>
                  <a:gd name="T15" fmla="*/ 8 h 504"/>
                  <a:gd name="T16" fmla="*/ 517 w 903"/>
                  <a:gd name="T17" fmla="*/ 8 h 504"/>
                  <a:gd name="T18" fmla="*/ 573 w 903"/>
                  <a:gd name="T19" fmla="*/ 9 h 504"/>
                  <a:gd name="T20" fmla="*/ 624 w 903"/>
                  <a:gd name="T21" fmla="*/ 10 h 504"/>
                  <a:gd name="T22" fmla="*/ 672 w 903"/>
                  <a:gd name="T23" fmla="*/ 11 h 504"/>
                  <a:gd name="T24" fmla="*/ 715 w 903"/>
                  <a:gd name="T25" fmla="*/ 12 h 504"/>
                  <a:gd name="T26" fmla="*/ 755 w 903"/>
                  <a:gd name="T27" fmla="*/ 13 h 504"/>
                  <a:gd name="T28" fmla="*/ 790 w 903"/>
                  <a:gd name="T29" fmla="*/ 13 h 504"/>
                  <a:gd name="T30" fmla="*/ 821 w 903"/>
                  <a:gd name="T31" fmla="*/ 14 h 504"/>
                  <a:gd name="T32" fmla="*/ 847 w 903"/>
                  <a:gd name="T33" fmla="*/ 14 h 504"/>
                  <a:gd name="T34" fmla="*/ 868 w 903"/>
                  <a:gd name="T35" fmla="*/ 15 h 504"/>
                  <a:gd name="T36" fmla="*/ 885 w 903"/>
                  <a:gd name="T37" fmla="*/ 15 h 504"/>
                  <a:gd name="T38" fmla="*/ 896 w 903"/>
                  <a:gd name="T39" fmla="*/ 16 h 504"/>
                  <a:gd name="T40" fmla="*/ 902 w 903"/>
                  <a:gd name="T41" fmla="*/ 16 h 504"/>
                  <a:gd name="T42" fmla="*/ 903 w 903"/>
                  <a:gd name="T43" fmla="*/ 16 h 504"/>
                  <a:gd name="T44" fmla="*/ 877 w 903"/>
                  <a:gd name="T45" fmla="*/ 16 h 504"/>
                  <a:gd name="T46" fmla="*/ 875 w 903"/>
                  <a:gd name="T47" fmla="*/ 16 h 504"/>
                  <a:gd name="T48" fmla="*/ 869 w 903"/>
                  <a:gd name="T49" fmla="*/ 15 h 504"/>
                  <a:gd name="T50" fmla="*/ 858 w 903"/>
                  <a:gd name="T51" fmla="*/ 15 h 504"/>
                  <a:gd name="T52" fmla="*/ 843 w 903"/>
                  <a:gd name="T53" fmla="*/ 15 h 504"/>
                  <a:gd name="T54" fmla="*/ 821 w 903"/>
                  <a:gd name="T55" fmla="*/ 14 h 504"/>
                  <a:gd name="T56" fmla="*/ 796 w 903"/>
                  <a:gd name="T57" fmla="*/ 14 h 504"/>
                  <a:gd name="T58" fmla="*/ 766 w 903"/>
                  <a:gd name="T59" fmla="*/ 13 h 504"/>
                  <a:gd name="T60" fmla="*/ 732 w 903"/>
                  <a:gd name="T61" fmla="*/ 12 h 504"/>
                  <a:gd name="T62" fmla="*/ 694 w 903"/>
                  <a:gd name="T63" fmla="*/ 12 h 504"/>
                  <a:gd name="T64" fmla="*/ 652 w 903"/>
                  <a:gd name="T65" fmla="*/ 11 h 504"/>
                  <a:gd name="T66" fmla="*/ 605 w 903"/>
                  <a:gd name="T67" fmla="*/ 10 h 504"/>
                  <a:gd name="T68" fmla="*/ 556 w 903"/>
                  <a:gd name="T69" fmla="*/ 9 h 504"/>
                  <a:gd name="T70" fmla="*/ 502 w 903"/>
                  <a:gd name="T71" fmla="*/ 8 h 504"/>
                  <a:gd name="T72" fmla="*/ 445 w 903"/>
                  <a:gd name="T73" fmla="*/ 7 h 504"/>
                  <a:gd name="T74" fmla="*/ 387 w 903"/>
                  <a:gd name="T75" fmla="*/ 6 h 504"/>
                  <a:gd name="T76" fmla="*/ 327 w 903"/>
                  <a:gd name="T77" fmla="*/ 6 h 504"/>
                  <a:gd name="T78" fmla="*/ 264 w 903"/>
                  <a:gd name="T79" fmla="*/ 5 h 504"/>
                  <a:gd name="T80" fmla="*/ 199 w 903"/>
                  <a:gd name="T81" fmla="*/ 4 h 504"/>
                  <a:gd name="T82" fmla="*/ 134 w 903"/>
                  <a:gd name="T83" fmla="*/ 3 h 504"/>
                  <a:gd name="T84" fmla="*/ 68 w 903"/>
                  <a:gd name="T85" fmla="*/ 2 h 504"/>
                  <a:gd name="T86" fmla="*/ 0 w 903"/>
                  <a:gd name="T87" fmla="*/ 1 h 504"/>
                  <a:gd name="T88" fmla="*/ 2 w 903"/>
                  <a:gd name="T89" fmla="*/ 0 h 5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03" h="504">
                    <a:moveTo>
                      <a:pt x="2" y="0"/>
                    </a:moveTo>
                    <a:lnTo>
                      <a:pt x="71" y="33"/>
                    </a:lnTo>
                    <a:lnTo>
                      <a:pt x="139" y="66"/>
                    </a:lnTo>
                    <a:lnTo>
                      <a:pt x="207" y="98"/>
                    </a:lnTo>
                    <a:lnTo>
                      <a:pt x="273" y="131"/>
                    </a:lnTo>
                    <a:lnTo>
                      <a:pt x="337" y="163"/>
                    </a:lnTo>
                    <a:lnTo>
                      <a:pt x="400" y="196"/>
                    </a:lnTo>
                    <a:lnTo>
                      <a:pt x="460" y="227"/>
                    </a:lnTo>
                    <a:lnTo>
                      <a:pt x="517" y="256"/>
                    </a:lnTo>
                    <a:lnTo>
                      <a:pt x="573" y="285"/>
                    </a:lnTo>
                    <a:lnTo>
                      <a:pt x="624" y="314"/>
                    </a:lnTo>
                    <a:lnTo>
                      <a:pt x="672" y="341"/>
                    </a:lnTo>
                    <a:lnTo>
                      <a:pt x="715" y="364"/>
                    </a:lnTo>
                    <a:lnTo>
                      <a:pt x="755" y="388"/>
                    </a:lnTo>
                    <a:lnTo>
                      <a:pt x="790" y="410"/>
                    </a:lnTo>
                    <a:lnTo>
                      <a:pt x="821" y="429"/>
                    </a:lnTo>
                    <a:lnTo>
                      <a:pt x="847" y="448"/>
                    </a:lnTo>
                    <a:lnTo>
                      <a:pt x="868" y="464"/>
                    </a:lnTo>
                    <a:lnTo>
                      <a:pt x="885" y="478"/>
                    </a:lnTo>
                    <a:lnTo>
                      <a:pt x="896" y="489"/>
                    </a:lnTo>
                    <a:lnTo>
                      <a:pt x="902" y="498"/>
                    </a:lnTo>
                    <a:lnTo>
                      <a:pt x="903" y="504"/>
                    </a:lnTo>
                    <a:lnTo>
                      <a:pt x="877" y="493"/>
                    </a:lnTo>
                    <a:lnTo>
                      <a:pt x="875" y="486"/>
                    </a:lnTo>
                    <a:lnTo>
                      <a:pt x="869" y="477"/>
                    </a:lnTo>
                    <a:lnTo>
                      <a:pt x="858" y="466"/>
                    </a:lnTo>
                    <a:lnTo>
                      <a:pt x="843" y="453"/>
                    </a:lnTo>
                    <a:lnTo>
                      <a:pt x="821" y="437"/>
                    </a:lnTo>
                    <a:lnTo>
                      <a:pt x="796" y="420"/>
                    </a:lnTo>
                    <a:lnTo>
                      <a:pt x="766" y="400"/>
                    </a:lnTo>
                    <a:lnTo>
                      <a:pt x="732" y="379"/>
                    </a:lnTo>
                    <a:lnTo>
                      <a:pt x="694" y="357"/>
                    </a:lnTo>
                    <a:lnTo>
                      <a:pt x="652" y="332"/>
                    </a:lnTo>
                    <a:lnTo>
                      <a:pt x="605" y="306"/>
                    </a:lnTo>
                    <a:lnTo>
                      <a:pt x="556" y="279"/>
                    </a:lnTo>
                    <a:lnTo>
                      <a:pt x="502" y="250"/>
                    </a:lnTo>
                    <a:lnTo>
                      <a:pt x="445" y="221"/>
                    </a:lnTo>
                    <a:lnTo>
                      <a:pt x="387" y="192"/>
                    </a:lnTo>
                    <a:lnTo>
                      <a:pt x="327" y="162"/>
                    </a:lnTo>
                    <a:lnTo>
                      <a:pt x="264" y="129"/>
                    </a:lnTo>
                    <a:lnTo>
                      <a:pt x="199" y="98"/>
                    </a:lnTo>
                    <a:lnTo>
                      <a:pt x="134" y="66"/>
                    </a:lnTo>
                    <a:lnTo>
                      <a:pt x="68" y="3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2" name="Freeform 884"/>
              <p:cNvSpPr>
                <a:spLocks/>
              </p:cNvSpPr>
              <p:nvPr/>
            </p:nvSpPr>
            <p:spPr bwMode="auto">
              <a:xfrm>
                <a:off x="1432" y="1244"/>
                <a:ext cx="877" cy="244"/>
              </a:xfrm>
              <a:custGeom>
                <a:avLst/>
                <a:gdLst>
                  <a:gd name="T0" fmla="*/ 877 w 877"/>
                  <a:gd name="T1" fmla="*/ 15 h 489"/>
                  <a:gd name="T2" fmla="*/ 875 w 877"/>
                  <a:gd name="T3" fmla="*/ 15 h 489"/>
                  <a:gd name="T4" fmla="*/ 869 w 877"/>
                  <a:gd name="T5" fmla="*/ 14 h 489"/>
                  <a:gd name="T6" fmla="*/ 858 w 877"/>
                  <a:gd name="T7" fmla="*/ 14 h 489"/>
                  <a:gd name="T8" fmla="*/ 843 w 877"/>
                  <a:gd name="T9" fmla="*/ 14 h 489"/>
                  <a:gd name="T10" fmla="*/ 821 w 877"/>
                  <a:gd name="T11" fmla="*/ 13 h 489"/>
                  <a:gd name="T12" fmla="*/ 796 w 877"/>
                  <a:gd name="T13" fmla="*/ 13 h 489"/>
                  <a:gd name="T14" fmla="*/ 766 w 877"/>
                  <a:gd name="T15" fmla="*/ 12 h 489"/>
                  <a:gd name="T16" fmla="*/ 732 w 877"/>
                  <a:gd name="T17" fmla="*/ 11 h 489"/>
                  <a:gd name="T18" fmla="*/ 694 w 877"/>
                  <a:gd name="T19" fmla="*/ 11 h 489"/>
                  <a:gd name="T20" fmla="*/ 652 w 877"/>
                  <a:gd name="T21" fmla="*/ 10 h 489"/>
                  <a:gd name="T22" fmla="*/ 605 w 877"/>
                  <a:gd name="T23" fmla="*/ 9 h 489"/>
                  <a:gd name="T24" fmla="*/ 556 w 877"/>
                  <a:gd name="T25" fmla="*/ 8 h 489"/>
                  <a:gd name="T26" fmla="*/ 502 w 877"/>
                  <a:gd name="T27" fmla="*/ 7 h 489"/>
                  <a:gd name="T28" fmla="*/ 445 w 877"/>
                  <a:gd name="T29" fmla="*/ 6 h 489"/>
                  <a:gd name="T30" fmla="*/ 387 w 877"/>
                  <a:gd name="T31" fmla="*/ 5 h 489"/>
                  <a:gd name="T32" fmla="*/ 327 w 877"/>
                  <a:gd name="T33" fmla="*/ 4 h 489"/>
                  <a:gd name="T34" fmla="*/ 264 w 877"/>
                  <a:gd name="T35" fmla="*/ 3 h 489"/>
                  <a:gd name="T36" fmla="*/ 199 w 877"/>
                  <a:gd name="T37" fmla="*/ 2 h 489"/>
                  <a:gd name="T38" fmla="*/ 134 w 877"/>
                  <a:gd name="T39" fmla="*/ 1 h 489"/>
                  <a:gd name="T40" fmla="*/ 68 w 877"/>
                  <a:gd name="T41" fmla="*/ 0 h 489"/>
                  <a:gd name="T42" fmla="*/ 0 w 877"/>
                  <a:gd name="T43" fmla="*/ 0 h 489"/>
                  <a:gd name="T44" fmla="*/ 0 w 877"/>
                  <a:gd name="T45" fmla="*/ 0 h 489"/>
                  <a:gd name="T46" fmla="*/ 65 w 877"/>
                  <a:gd name="T47" fmla="*/ 1 h 489"/>
                  <a:gd name="T48" fmla="*/ 129 w 877"/>
                  <a:gd name="T49" fmla="*/ 1 h 489"/>
                  <a:gd name="T50" fmla="*/ 192 w 877"/>
                  <a:gd name="T51" fmla="*/ 2 h 489"/>
                  <a:gd name="T52" fmla="*/ 255 w 877"/>
                  <a:gd name="T53" fmla="*/ 3 h 489"/>
                  <a:gd name="T54" fmla="*/ 315 w 877"/>
                  <a:gd name="T55" fmla="*/ 4 h 489"/>
                  <a:gd name="T56" fmla="*/ 375 w 877"/>
                  <a:gd name="T57" fmla="*/ 5 h 489"/>
                  <a:gd name="T58" fmla="*/ 431 w 877"/>
                  <a:gd name="T59" fmla="*/ 6 h 489"/>
                  <a:gd name="T60" fmla="*/ 485 w 877"/>
                  <a:gd name="T61" fmla="*/ 7 h 489"/>
                  <a:gd name="T62" fmla="*/ 537 w 877"/>
                  <a:gd name="T63" fmla="*/ 8 h 489"/>
                  <a:gd name="T64" fmla="*/ 585 w 877"/>
                  <a:gd name="T65" fmla="*/ 9 h 489"/>
                  <a:gd name="T66" fmla="*/ 631 w 877"/>
                  <a:gd name="T67" fmla="*/ 10 h 489"/>
                  <a:gd name="T68" fmla="*/ 672 w 877"/>
                  <a:gd name="T69" fmla="*/ 10 h 489"/>
                  <a:gd name="T70" fmla="*/ 708 w 877"/>
                  <a:gd name="T71" fmla="*/ 11 h 489"/>
                  <a:gd name="T72" fmla="*/ 742 w 877"/>
                  <a:gd name="T73" fmla="*/ 12 h 489"/>
                  <a:gd name="T74" fmla="*/ 771 w 877"/>
                  <a:gd name="T75" fmla="*/ 12 h 489"/>
                  <a:gd name="T76" fmla="*/ 796 w 877"/>
                  <a:gd name="T77" fmla="*/ 13 h 489"/>
                  <a:gd name="T78" fmla="*/ 816 w 877"/>
                  <a:gd name="T79" fmla="*/ 13 h 489"/>
                  <a:gd name="T80" fmla="*/ 831 w 877"/>
                  <a:gd name="T81" fmla="*/ 14 h 489"/>
                  <a:gd name="T82" fmla="*/ 841 w 877"/>
                  <a:gd name="T83" fmla="*/ 14 h 489"/>
                  <a:gd name="T84" fmla="*/ 847 w 877"/>
                  <a:gd name="T85" fmla="*/ 14 h 489"/>
                  <a:gd name="T86" fmla="*/ 848 w 877"/>
                  <a:gd name="T87" fmla="*/ 14 h 489"/>
                  <a:gd name="T88" fmla="*/ 877 w 877"/>
                  <a:gd name="T89" fmla="*/ 15 h 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77" h="489">
                    <a:moveTo>
                      <a:pt x="877" y="489"/>
                    </a:moveTo>
                    <a:lnTo>
                      <a:pt x="875" y="482"/>
                    </a:lnTo>
                    <a:lnTo>
                      <a:pt x="869" y="473"/>
                    </a:lnTo>
                    <a:lnTo>
                      <a:pt x="858" y="462"/>
                    </a:lnTo>
                    <a:lnTo>
                      <a:pt x="843" y="449"/>
                    </a:lnTo>
                    <a:lnTo>
                      <a:pt x="821" y="433"/>
                    </a:lnTo>
                    <a:lnTo>
                      <a:pt x="796" y="416"/>
                    </a:lnTo>
                    <a:lnTo>
                      <a:pt x="766" y="396"/>
                    </a:lnTo>
                    <a:lnTo>
                      <a:pt x="732" y="375"/>
                    </a:lnTo>
                    <a:lnTo>
                      <a:pt x="694" y="353"/>
                    </a:lnTo>
                    <a:lnTo>
                      <a:pt x="652" y="328"/>
                    </a:lnTo>
                    <a:lnTo>
                      <a:pt x="605" y="302"/>
                    </a:lnTo>
                    <a:lnTo>
                      <a:pt x="556" y="275"/>
                    </a:lnTo>
                    <a:lnTo>
                      <a:pt x="502" y="246"/>
                    </a:lnTo>
                    <a:lnTo>
                      <a:pt x="445" y="217"/>
                    </a:lnTo>
                    <a:lnTo>
                      <a:pt x="387" y="188"/>
                    </a:lnTo>
                    <a:lnTo>
                      <a:pt x="327" y="158"/>
                    </a:lnTo>
                    <a:lnTo>
                      <a:pt x="264" y="125"/>
                    </a:lnTo>
                    <a:lnTo>
                      <a:pt x="199" y="94"/>
                    </a:lnTo>
                    <a:lnTo>
                      <a:pt x="134" y="62"/>
                    </a:lnTo>
                    <a:lnTo>
                      <a:pt x="68" y="3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5" y="33"/>
                    </a:lnTo>
                    <a:lnTo>
                      <a:pt x="129" y="63"/>
                    </a:lnTo>
                    <a:lnTo>
                      <a:pt x="192" y="94"/>
                    </a:lnTo>
                    <a:lnTo>
                      <a:pt x="255" y="123"/>
                    </a:lnTo>
                    <a:lnTo>
                      <a:pt x="315" y="154"/>
                    </a:lnTo>
                    <a:lnTo>
                      <a:pt x="375" y="185"/>
                    </a:lnTo>
                    <a:lnTo>
                      <a:pt x="431" y="214"/>
                    </a:lnTo>
                    <a:lnTo>
                      <a:pt x="485" y="241"/>
                    </a:lnTo>
                    <a:lnTo>
                      <a:pt x="537" y="268"/>
                    </a:lnTo>
                    <a:lnTo>
                      <a:pt x="585" y="295"/>
                    </a:lnTo>
                    <a:lnTo>
                      <a:pt x="631" y="320"/>
                    </a:lnTo>
                    <a:lnTo>
                      <a:pt x="672" y="344"/>
                    </a:lnTo>
                    <a:lnTo>
                      <a:pt x="708" y="366"/>
                    </a:lnTo>
                    <a:lnTo>
                      <a:pt x="742" y="386"/>
                    </a:lnTo>
                    <a:lnTo>
                      <a:pt x="771" y="406"/>
                    </a:lnTo>
                    <a:lnTo>
                      <a:pt x="796" y="422"/>
                    </a:lnTo>
                    <a:lnTo>
                      <a:pt x="816" y="436"/>
                    </a:lnTo>
                    <a:lnTo>
                      <a:pt x="831" y="449"/>
                    </a:lnTo>
                    <a:lnTo>
                      <a:pt x="841" y="460"/>
                    </a:lnTo>
                    <a:lnTo>
                      <a:pt x="847" y="469"/>
                    </a:lnTo>
                    <a:lnTo>
                      <a:pt x="848" y="474"/>
                    </a:lnTo>
                    <a:lnTo>
                      <a:pt x="877" y="489"/>
                    </a:lnTo>
                    <a:close/>
                  </a:path>
                </a:pathLst>
              </a:custGeom>
              <a:solidFill>
                <a:srgbClr val="B4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3" name="Freeform 885"/>
              <p:cNvSpPr>
                <a:spLocks/>
              </p:cNvSpPr>
              <p:nvPr/>
            </p:nvSpPr>
            <p:spPr bwMode="auto">
              <a:xfrm>
                <a:off x="1432" y="1245"/>
                <a:ext cx="848" cy="236"/>
              </a:xfrm>
              <a:custGeom>
                <a:avLst/>
                <a:gdLst>
                  <a:gd name="T0" fmla="*/ 0 w 848"/>
                  <a:gd name="T1" fmla="*/ 0 h 472"/>
                  <a:gd name="T2" fmla="*/ 65 w 848"/>
                  <a:gd name="T3" fmla="*/ 1 h 472"/>
                  <a:gd name="T4" fmla="*/ 129 w 848"/>
                  <a:gd name="T5" fmla="*/ 2 h 472"/>
                  <a:gd name="T6" fmla="*/ 192 w 848"/>
                  <a:gd name="T7" fmla="*/ 3 h 472"/>
                  <a:gd name="T8" fmla="*/ 255 w 848"/>
                  <a:gd name="T9" fmla="*/ 4 h 472"/>
                  <a:gd name="T10" fmla="*/ 315 w 848"/>
                  <a:gd name="T11" fmla="*/ 5 h 472"/>
                  <a:gd name="T12" fmla="*/ 375 w 848"/>
                  <a:gd name="T13" fmla="*/ 6 h 472"/>
                  <a:gd name="T14" fmla="*/ 431 w 848"/>
                  <a:gd name="T15" fmla="*/ 7 h 472"/>
                  <a:gd name="T16" fmla="*/ 485 w 848"/>
                  <a:gd name="T17" fmla="*/ 8 h 472"/>
                  <a:gd name="T18" fmla="*/ 537 w 848"/>
                  <a:gd name="T19" fmla="*/ 9 h 472"/>
                  <a:gd name="T20" fmla="*/ 585 w 848"/>
                  <a:gd name="T21" fmla="*/ 10 h 472"/>
                  <a:gd name="T22" fmla="*/ 631 w 848"/>
                  <a:gd name="T23" fmla="*/ 10 h 472"/>
                  <a:gd name="T24" fmla="*/ 672 w 848"/>
                  <a:gd name="T25" fmla="*/ 11 h 472"/>
                  <a:gd name="T26" fmla="*/ 708 w 848"/>
                  <a:gd name="T27" fmla="*/ 12 h 472"/>
                  <a:gd name="T28" fmla="*/ 742 w 848"/>
                  <a:gd name="T29" fmla="*/ 12 h 472"/>
                  <a:gd name="T30" fmla="*/ 771 w 848"/>
                  <a:gd name="T31" fmla="*/ 13 h 472"/>
                  <a:gd name="T32" fmla="*/ 796 w 848"/>
                  <a:gd name="T33" fmla="*/ 14 h 472"/>
                  <a:gd name="T34" fmla="*/ 816 w 848"/>
                  <a:gd name="T35" fmla="*/ 14 h 472"/>
                  <a:gd name="T36" fmla="*/ 831 w 848"/>
                  <a:gd name="T37" fmla="*/ 14 h 472"/>
                  <a:gd name="T38" fmla="*/ 841 w 848"/>
                  <a:gd name="T39" fmla="*/ 15 h 472"/>
                  <a:gd name="T40" fmla="*/ 847 w 848"/>
                  <a:gd name="T41" fmla="*/ 15 h 472"/>
                  <a:gd name="T42" fmla="*/ 848 w 848"/>
                  <a:gd name="T43" fmla="*/ 15 h 472"/>
                  <a:gd name="T44" fmla="*/ 819 w 848"/>
                  <a:gd name="T45" fmla="*/ 15 h 472"/>
                  <a:gd name="T46" fmla="*/ 817 w 848"/>
                  <a:gd name="T47" fmla="*/ 15 h 472"/>
                  <a:gd name="T48" fmla="*/ 811 w 848"/>
                  <a:gd name="T49" fmla="*/ 14 h 472"/>
                  <a:gd name="T50" fmla="*/ 800 w 848"/>
                  <a:gd name="T51" fmla="*/ 14 h 472"/>
                  <a:gd name="T52" fmla="*/ 783 w 848"/>
                  <a:gd name="T53" fmla="*/ 14 h 472"/>
                  <a:gd name="T54" fmla="*/ 762 w 848"/>
                  <a:gd name="T55" fmla="*/ 13 h 472"/>
                  <a:gd name="T56" fmla="*/ 735 w 848"/>
                  <a:gd name="T57" fmla="*/ 13 h 472"/>
                  <a:gd name="T58" fmla="*/ 705 w 848"/>
                  <a:gd name="T59" fmla="*/ 12 h 472"/>
                  <a:gd name="T60" fmla="*/ 670 w 848"/>
                  <a:gd name="T61" fmla="*/ 11 h 472"/>
                  <a:gd name="T62" fmla="*/ 631 w 848"/>
                  <a:gd name="T63" fmla="*/ 11 h 472"/>
                  <a:gd name="T64" fmla="*/ 587 w 848"/>
                  <a:gd name="T65" fmla="*/ 10 h 472"/>
                  <a:gd name="T66" fmla="*/ 539 w 848"/>
                  <a:gd name="T67" fmla="*/ 9 h 472"/>
                  <a:gd name="T68" fmla="*/ 488 w 848"/>
                  <a:gd name="T69" fmla="*/ 8 h 472"/>
                  <a:gd name="T70" fmla="*/ 434 w 848"/>
                  <a:gd name="T71" fmla="*/ 7 h 472"/>
                  <a:gd name="T72" fmla="*/ 378 w 848"/>
                  <a:gd name="T73" fmla="*/ 6 h 472"/>
                  <a:gd name="T74" fmla="*/ 318 w 848"/>
                  <a:gd name="T75" fmla="*/ 5 h 472"/>
                  <a:gd name="T76" fmla="*/ 257 w 848"/>
                  <a:gd name="T77" fmla="*/ 4 h 472"/>
                  <a:gd name="T78" fmla="*/ 195 w 848"/>
                  <a:gd name="T79" fmla="*/ 3 h 472"/>
                  <a:gd name="T80" fmla="*/ 130 w 848"/>
                  <a:gd name="T81" fmla="*/ 2 h 472"/>
                  <a:gd name="T82" fmla="*/ 65 w 848"/>
                  <a:gd name="T83" fmla="*/ 1 h 472"/>
                  <a:gd name="T84" fmla="*/ 0 w 848"/>
                  <a:gd name="T85" fmla="*/ 1 h 472"/>
                  <a:gd name="T86" fmla="*/ 0 w 848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48" h="472">
                    <a:moveTo>
                      <a:pt x="0" y="0"/>
                    </a:moveTo>
                    <a:lnTo>
                      <a:pt x="65" y="31"/>
                    </a:lnTo>
                    <a:lnTo>
                      <a:pt x="129" y="61"/>
                    </a:lnTo>
                    <a:lnTo>
                      <a:pt x="192" y="92"/>
                    </a:lnTo>
                    <a:lnTo>
                      <a:pt x="255" y="121"/>
                    </a:lnTo>
                    <a:lnTo>
                      <a:pt x="315" y="152"/>
                    </a:lnTo>
                    <a:lnTo>
                      <a:pt x="375" y="183"/>
                    </a:lnTo>
                    <a:lnTo>
                      <a:pt x="431" y="212"/>
                    </a:lnTo>
                    <a:lnTo>
                      <a:pt x="485" y="239"/>
                    </a:lnTo>
                    <a:lnTo>
                      <a:pt x="537" y="266"/>
                    </a:lnTo>
                    <a:lnTo>
                      <a:pt x="585" y="293"/>
                    </a:lnTo>
                    <a:lnTo>
                      <a:pt x="631" y="318"/>
                    </a:lnTo>
                    <a:lnTo>
                      <a:pt x="672" y="342"/>
                    </a:lnTo>
                    <a:lnTo>
                      <a:pt x="708" y="364"/>
                    </a:lnTo>
                    <a:lnTo>
                      <a:pt x="742" y="384"/>
                    </a:lnTo>
                    <a:lnTo>
                      <a:pt x="771" y="404"/>
                    </a:lnTo>
                    <a:lnTo>
                      <a:pt x="796" y="420"/>
                    </a:lnTo>
                    <a:lnTo>
                      <a:pt x="816" y="434"/>
                    </a:lnTo>
                    <a:lnTo>
                      <a:pt x="831" y="447"/>
                    </a:lnTo>
                    <a:lnTo>
                      <a:pt x="841" y="458"/>
                    </a:lnTo>
                    <a:lnTo>
                      <a:pt x="847" y="467"/>
                    </a:lnTo>
                    <a:lnTo>
                      <a:pt x="848" y="472"/>
                    </a:lnTo>
                    <a:lnTo>
                      <a:pt x="819" y="460"/>
                    </a:lnTo>
                    <a:lnTo>
                      <a:pt x="817" y="452"/>
                    </a:lnTo>
                    <a:lnTo>
                      <a:pt x="811" y="443"/>
                    </a:lnTo>
                    <a:lnTo>
                      <a:pt x="800" y="433"/>
                    </a:lnTo>
                    <a:lnTo>
                      <a:pt x="783" y="420"/>
                    </a:lnTo>
                    <a:lnTo>
                      <a:pt x="762" y="404"/>
                    </a:lnTo>
                    <a:lnTo>
                      <a:pt x="735" y="385"/>
                    </a:lnTo>
                    <a:lnTo>
                      <a:pt x="705" y="367"/>
                    </a:lnTo>
                    <a:lnTo>
                      <a:pt x="670" y="346"/>
                    </a:lnTo>
                    <a:lnTo>
                      <a:pt x="631" y="322"/>
                    </a:lnTo>
                    <a:lnTo>
                      <a:pt x="587" y="297"/>
                    </a:lnTo>
                    <a:lnTo>
                      <a:pt x="539" y="271"/>
                    </a:lnTo>
                    <a:lnTo>
                      <a:pt x="488" y="244"/>
                    </a:lnTo>
                    <a:lnTo>
                      <a:pt x="434" y="215"/>
                    </a:lnTo>
                    <a:lnTo>
                      <a:pt x="378" y="186"/>
                    </a:lnTo>
                    <a:lnTo>
                      <a:pt x="318" y="157"/>
                    </a:lnTo>
                    <a:lnTo>
                      <a:pt x="257" y="127"/>
                    </a:lnTo>
                    <a:lnTo>
                      <a:pt x="195" y="96"/>
                    </a:lnTo>
                    <a:lnTo>
                      <a:pt x="130" y="63"/>
                    </a:lnTo>
                    <a:lnTo>
                      <a:pt x="65" y="3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4" name="Freeform 886"/>
              <p:cNvSpPr>
                <a:spLocks/>
              </p:cNvSpPr>
              <p:nvPr/>
            </p:nvSpPr>
            <p:spPr bwMode="auto">
              <a:xfrm>
                <a:off x="1431" y="1246"/>
                <a:ext cx="820" cy="229"/>
              </a:xfrm>
              <a:custGeom>
                <a:avLst/>
                <a:gdLst>
                  <a:gd name="T0" fmla="*/ 820 w 820"/>
                  <a:gd name="T1" fmla="*/ 15 h 458"/>
                  <a:gd name="T2" fmla="*/ 818 w 820"/>
                  <a:gd name="T3" fmla="*/ 15 h 458"/>
                  <a:gd name="T4" fmla="*/ 812 w 820"/>
                  <a:gd name="T5" fmla="*/ 14 h 458"/>
                  <a:gd name="T6" fmla="*/ 801 w 820"/>
                  <a:gd name="T7" fmla="*/ 14 h 458"/>
                  <a:gd name="T8" fmla="*/ 784 w 820"/>
                  <a:gd name="T9" fmla="*/ 14 h 458"/>
                  <a:gd name="T10" fmla="*/ 763 w 820"/>
                  <a:gd name="T11" fmla="*/ 13 h 458"/>
                  <a:gd name="T12" fmla="*/ 736 w 820"/>
                  <a:gd name="T13" fmla="*/ 12 h 458"/>
                  <a:gd name="T14" fmla="*/ 706 w 820"/>
                  <a:gd name="T15" fmla="*/ 12 h 458"/>
                  <a:gd name="T16" fmla="*/ 671 w 820"/>
                  <a:gd name="T17" fmla="*/ 11 h 458"/>
                  <a:gd name="T18" fmla="*/ 632 w 820"/>
                  <a:gd name="T19" fmla="*/ 10 h 458"/>
                  <a:gd name="T20" fmla="*/ 588 w 820"/>
                  <a:gd name="T21" fmla="*/ 10 h 458"/>
                  <a:gd name="T22" fmla="*/ 540 w 820"/>
                  <a:gd name="T23" fmla="*/ 9 h 458"/>
                  <a:gd name="T24" fmla="*/ 489 w 820"/>
                  <a:gd name="T25" fmla="*/ 8 h 458"/>
                  <a:gd name="T26" fmla="*/ 435 w 820"/>
                  <a:gd name="T27" fmla="*/ 7 h 458"/>
                  <a:gd name="T28" fmla="*/ 379 w 820"/>
                  <a:gd name="T29" fmla="*/ 6 h 458"/>
                  <a:gd name="T30" fmla="*/ 319 w 820"/>
                  <a:gd name="T31" fmla="*/ 5 h 458"/>
                  <a:gd name="T32" fmla="*/ 258 w 820"/>
                  <a:gd name="T33" fmla="*/ 4 h 458"/>
                  <a:gd name="T34" fmla="*/ 196 w 820"/>
                  <a:gd name="T35" fmla="*/ 3 h 458"/>
                  <a:gd name="T36" fmla="*/ 131 w 820"/>
                  <a:gd name="T37" fmla="*/ 2 h 458"/>
                  <a:gd name="T38" fmla="*/ 66 w 820"/>
                  <a:gd name="T39" fmla="*/ 1 h 458"/>
                  <a:gd name="T40" fmla="*/ 1 w 820"/>
                  <a:gd name="T41" fmla="*/ 0 h 458"/>
                  <a:gd name="T42" fmla="*/ 0 w 820"/>
                  <a:gd name="T43" fmla="*/ 1 h 458"/>
                  <a:gd name="T44" fmla="*/ 63 w 820"/>
                  <a:gd name="T45" fmla="*/ 1 h 458"/>
                  <a:gd name="T46" fmla="*/ 126 w 820"/>
                  <a:gd name="T47" fmla="*/ 2 h 458"/>
                  <a:gd name="T48" fmla="*/ 188 w 820"/>
                  <a:gd name="T49" fmla="*/ 3 h 458"/>
                  <a:gd name="T50" fmla="*/ 249 w 820"/>
                  <a:gd name="T51" fmla="*/ 4 h 458"/>
                  <a:gd name="T52" fmla="*/ 306 w 820"/>
                  <a:gd name="T53" fmla="*/ 5 h 458"/>
                  <a:gd name="T54" fmla="*/ 364 w 820"/>
                  <a:gd name="T55" fmla="*/ 6 h 458"/>
                  <a:gd name="T56" fmla="*/ 418 w 820"/>
                  <a:gd name="T57" fmla="*/ 7 h 458"/>
                  <a:gd name="T58" fmla="*/ 470 w 820"/>
                  <a:gd name="T59" fmla="*/ 8 h 458"/>
                  <a:gd name="T60" fmla="*/ 520 w 820"/>
                  <a:gd name="T61" fmla="*/ 9 h 458"/>
                  <a:gd name="T62" fmla="*/ 565 w 820"/>
                  <a:gd name="T63" fmla="*/ 9 h 458"/>
                  <a:gd name="T64" fmla="*/ 606 w 820"/>
                  <a:gd name="T65" fmla="*/ 10 h 458"/>
                  <a:gd name="T66" fmla="*/ 644 w 820"/>
                  <a:gd name="T67" fmla="*/ 11 h 458"/>
                  <a:gd name="T68" fmla="*/ 678 w 820"/>
                  <a:gd name="T69" fmla="*/ 12 h 458"/>
                  <a:gd name="T70" fmla="*/ 708 w 820"/>
                  <a:gd name="T71" fmla="*/ 12 h 458"/>
                  <a:gd name="T72" fmla="*/ 733 w 820"/>
                  <a:gd name="T73" fmla="*/ 13 h 458"/>
                  <a:gd name="T74" fmla="*/ 755 w 820"/>
                  <a:gd name="T75" fmla="*/ 13 h 458"/>
                  <a:gd name="T76" fmla="*/ 770 w 820"/>
                  <a:gd name="T77" fmla="*/ 14 h 458"/>
                  <a:gd name="T78" fmla="*/ 781 w 820"/>
                  <a:gd name="T79" fmla="*/ 14 h 458"/>
                  <a:gd name="T80" fmla="*/ 787 w 820"/>
                  <a:gd name="T81" fmla="*/ 14 h 458"/>
                  <a:gd name="T82" fmla="*/ 788 w 820"/>
                  <a:gd name="T83" fmla="*/ 14 h 458"/>
                  <a:gd name="T84" fmla="*/ 820 w 820"/>
                  <a:gd name="T85" fmla="*/ 15 h 4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0" h="458">
                    <a:moveTo>
                      <a:pt x="820" y="458"/>
                    </a:moveTo>
                    <a:lnTo>
                      <a:pt x="818" y="450"/>
                    </a:lnTo>
                    <a:lnTo>
                      <a:pt x="812" y="441"/>
                    </a:lnTo>
                    <a:lnTo>
                      <a:pt x="801" y="431"/>
                    </a:lnTo>
                    <a:lnTo>
                      <a:pt x="784" y="418"/>
                    </a:lnTo>
                    <a:lnTo>
                      <a:pt x="763" y="402"/>
                    </a:lnTo>
                    <a:lnTo>
                      <a:pt x="736" y="383"/>
                    </a:lnTo>
                    <a:lnTo>
                      <a:pt x="706" y="365"/>
                    </a:lnTo>
                    <a:lnTo>
                      <a:pt x="671" y="344"/>
                    </a:lnTo>
                    <a:lnTo>
                      <a:pt x="632" y="320"/>
                    </a:lnTo>
                    <a:lnTo>
                      <a:pt x="588" y="295"/>
                    </a:lnTo>
                    <a:lnTo>
                      <a:pt x="540" y="269"/>
                    </a:lnTo>
                    <a:lnTo>
                      <a:pt x="489" y="242"/>
                    </a:lnTo>
                    <a:lnTo>
                      <a:pt x="435" y="213"/>
                    </a:lnTo>
                    <a:lnTo>
                      <a:pt x="379" y="184"/>
                    </a:lnTo>
                    <a:lnTo>
                      <a:pt x="319" y="155"/>
                    </a:lnTo>
                    <a:lnTo>
                      <a:pt x="258" y="125"/>
                    </a:lnTo>
                    <a:lnTo>
                      <a:pt x="196" y="94"/>
                    </a:lnTo>
                    <a:lnTo>
                      <a:pt x="131" y="61"/>
                    </a:lnTo>
                    <a:lnTo>
                      <a:pt x="66" y="3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63" y="32"/>
                    </a:lnTo>
                    <a:lnTo>
                      <a:pt x="126" y="61"/>
                    </a:lnTo>
                    <a:lnTo>
                      <a:pt x="188" y="92"/>
                    </a:lnTo>
                    <a:lnTo>
                      <a:pt x="249" y="121"/>
                    </a:lnTo>
                    <a:lnTo>
                      <a:pt x="306" y="152"/>
                    </a:lnTo>
                    <a:lnTo>
                      <a:pt x="364" y="181"/>
                    </a:lnTo>
                    <a:lnTo>
                      <a:pt x="418" y="208"/>
                    </a:lnTo>
                    <a:lnTo>
                      <a:pt x="470" y="235"/>
                    </a:lnTo>
                    <a:lnTo>
                      <a:pt x="520" y="262"/>
                    </a:lnTo>
                    <a:lnTo>
                      <a:pt x="565" y="288"/>
                    </a:lnTo>
                    <a:lnTo>
                      <a:pt x="606" y="311"/>
                    </a:lnTo>
                    <a:lnTo>
                      <a:pt x="644" y="333"/>
                    </a:lnTo>
                    <a:lnTo>
                      <a:pt x="678" y="353"/>
                    </a:lnTo>
                    <a:lnTo>
                      <a:pt x="708" y="373"/>
                    </a:lnTo>
                    <a:lnTo>
                      <a:pt x="733" y="389"/>
                    </a:lnTo>
                    <a:lnTo>
                      <a:pt x="755" y="403"/>
                    </a:lnTo>
                    <a:lnTo>
                      <a:pt x="770" y="418"/>
                    </a:lnTo>
                    <a:lnTo>
                      <a:pt x="781" y="427"/>
                    </a:lnTo>
                    <a:lnTo>
                      <a:pt x="787" y="436"/>
                    </a:lnTo>
                    <a:lnTo>
                      <a:pt x="788" y="443"/>
                    </a:lnTo>
                    <a:lnTo>
                      <a:pt x="820" y="458"/>
                    </a:lnTo>
                    <a:close/>
                  </a:path>
                </a:pathLst>
              </a:custGeom>
              <a:solidFill>
                <a:srgbClr val="B3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5" name="Freeform 887"/>
              <p:cNvSpPr>
                <a:spLocks/>
              </p:cNvSpPr>
              <p:nvPr/>
            </p:nvSpPr>
            <p:spPr bwMode="auto">
              <a:xfrm>
                <a:off x="1431" y="1248"/>
                <a:ext cx="788" cy="220"/>
              </a:xfrm>
              <a:custGeom>
                <a:avLst/>
                <a:gdLst>
                  <a:gd name="T0" fmla="*/ 0 w 788"/>
                  <a:gd name="T1" fmla="*/ 0 h 440"/>
                  <a:gd name="T2" fmla="*/ 63 w 788"/>
                  <a:gd name="T3" fmla="*/ 1 h 440"/>
                  <a:gd name="T4" fmla="*/ 126 w 788"/>
                  <a:gd name="T5" fmla="*/ 2 h 440"/>
                  <a:gd name="T6" fmla="*/ 188 w 788"/>
                  <a:gd name="T7" fmla="*/ 3 h 440"/>
                  <a:gd name="T8" fmla="*/ 249 w 788"/>
                  <a:gd name="T9" fmla="*/ 4 h 440"/>
                  <a:gd name="T10" fmla="*/ 306 w 788"/>
                  <a:gd name="T11" fmla="*/ 5 h 440"/>
                  <a:gd name="T12" fmla="*/ 364 w 788"/>
                  <a:gd name="T13" fmla="*/ 6 h 440"/>
                  <a:gd name="T14" fmla="*/ 418 w 788"/>
                  <a:gd name="T15" fmla="*/ 7 h 440"/>
                  <a:gd name="T16" fmla="*/ 470 w 788"/>
                  <a:gd name="T17" fmla="*/ 8 h 440"/>
                  <a:gd name="T18" fmla="*/ 520 w 788"/>
                  <a:gd name="T19" fmla="*/ 9 h 440"/>
                  <a:gd name="T20" fmla="*/ 565 w 788"/>
                  <a:gd name="T21" fmla="*/ 9 h 440"/>
                  <a:gd name="T22" fmla="*/ 606 w 788"/>
                  <a:gd name="T23" fmla="*/ 10 h 440"/>
                  <a:gd name="T24" fmla="*/ 644 w 788"/>
                  <a:gd name="T25" fmla="*/ 11 h 440"/>
                  <a:gd name="T26" fmla="*/ 678 w 788"/>
                  <a:gd name="T27" fmla="*/ 11 h 440"/>
                  <a:gd name="T28" fmla="*/ 708 w 788"/>
                  <a:gd name="T29" fmla="*/ 12 h 440"/>
                  <a:gd name="T30" fmla="*/ 733 w 788"/>
                  <a:gd name="T31" fmla="*/ 13 h 440"/>
                  <a:gd name="T32" fmla="*/ 755 w 788"/>
                  <a:gd name="T33" fmla="*/ 13 h 440"/>
                  <a:gd name="T34" fmla="*/ 770 w 788"/>
                  <a:gd name="T35" fmla="*/ 13 h 440"/>
                  <a:gd name="T36" fmla="*/ 781 w 788"/>
                  <a:gd name="T37" fmla="*/ 14 h 440"/>
                  <a:gd name="T38" fmla="*/ 787 w 788"/>
                  <a:gd name="T39" fmla="*/ 14 h 440"/>
                  <a:gd name="T40" fmla="*/ 788 w 788"/>
                  <a:gd name="T41" fmla="*/ 14 h 440"/>
                  <a:gd name="T42" fmla="*/ 755 w 788"/>
                  <a:gd name="T43" fmla="*/ 14 h 440"/>
                  <a:gd name="T44" fmla="*/ 753 w 788"/>
                  <a:gd name="T45" fmla="*/ 14 h 440"/>
                  <a:gd name="T46" fmla="*/ 747 w 788"/>
                  <a:gd name="T47" fmla="*/ 13 h 440"/>
                  <a:gd name="T48" fmla="*/ 736 w 788"/>
                  <a:gd name="T49" fmla="*/ 13 h 440"/>
                  <a:gd name="T50" fmla="*/ 719 w 788"/>
                  <a:gd name="T51" fmla="*/ 12 h 440"/>
                  <a:gd name="T52" fmla="*/ 697 w 788"/>
                  <a:gd name="T53" fmla="*/ 12 h 440"/>
                  <a:gd name="T54" fmla="*/ 670 w 788"/>
                  <a:gd name="T55" fmla="*/ 11 h 440"/>
                  <a:gd name="T56" fmla="*/ 639 w 788"/>
                  <a:gd name="T57" fmla="*/ 11 h 440"/>
                  <a:gd name="T58" fmla="*/ 603 w 788"/>
                  <a:gd name="T59" fmla="*/ 10 h 440"/>
                  <a:gd name="T60" fmla="*/ 562 w 788"/>
                  <a:gd name="T61" fmla="*/ 9 h 440"/>
                  <a:gd name="T62" fmla="*/ 518 w 788"/>
                  <a:gd name="T63" fmla="*/ 9 h 440"/>
                  <a:gd name="T64" fmla="*/ 470 w 788"/>
                  <a:gd name="T65" fmla="*/ 8 h 440"/>
                  <a:gd name="T66" fmla="*/ 420 w 788"/>
                  <a:gd name="T67" fmla="*/ 7 h 440"/>
                  <a:gd name="T68" fmla="*/ 364 w 788"/>
                  <a:gd name="T69" fmla="*/ 6 h 440"/>
                  <a:gd name="T70" fmla="*/ 308 w 788"/>
                  <a:gd name="T71" fmla="*/ 5 h 440"/>
                  <a:gd name="T72" fmla="*/ 250 w 788"/>
                  <a:gd name="T73" fmla="*/ 4 h 440"/>
                  <a:gd name="T74" fmla="*/ 188 w 788"/>
                  <a:gd name="T75" fmla="*/ 3 h 440"/>
                  <a:gd name="T76" fmla="*/ 126 w 788"/>
                  <a:gd name="T77" fmla="*/ 2 h 440"/>
                  <a:gd name="T78" fmla="*/ 63 w 788"/>
                  <a:gd name="T79" fmla="*/ 2 h 440"/>
                  <a:gd name="T80" fmla="*/ 0 w 788"/>
                  <a:gd name="T81" fmla="*/ 1 h 440"/>
                  <a:gd name="T82" fmla="*/ 0 w 788"/>
                  <a:gd name="T83" fmla="*/ 0 h 4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40">
                    <a:moveTo>
                      <a:pt x="0" y="0"/>
                    </a:moveTo>
                    <a:lnTo>
                      <a:pt x="63" y="29"/>
                    </a:lnTo>
                    <a:lnTo>
                      <a:pt x="126" y="58"/>
                    </a:lnTo>
                    <a:lnTo>
                      <a:pt x="188" y="89"/>
                    </a:lnTo>
                    <a:lnTo>
                      <a:pt x="249" y="118"/>
                    </a:lnTo>
                    <a:lnTo>
                      <a:pt x="306" y="149"/>
                    </a:lnTo>
                    <a:lnTo>
                      <a:pt x="364" y="178"/>
                    </a:lnTo>
                    <a:lnTo>
                      <a:pt x="418" y="205"/>
                    </a:lnTo>
                    <a:lnTo>
                      <a:pt x="470" y="232"/>
                    </a:lnTo>
                    <a:lnTo>
                      <a:pt x="520" y="259"/>
                    </a:lnTo>
                    <a:lnTo>
                      <a:pt x="565" y="285"/>
                    </a:lnTo>
                    <a:lnTo>
                      <a:pt x="606" y="308"/>
                    </a:lnTo>
                    <a:lnTo>
                      <a:pt x="644" y="330"/>
                    </a:lnTo>
                    <a:lnTo>
                      <a:pt x="678" y="350"/>
                    </a:lnTo>
                    <a:lnTo>
                      <a:pt x="708" y="370"/>
                    </a:lnTo>
                    <a:lnTo>
                      <a:pt x="733" y="386"/>
                    </a:lnTo>
                    <a:lnTo>
                      <a:pt x="755" y="400"/>
                    </a:lnTo>
                    <a:lnTo>
                      <a:pt x="770" y="415"/>
                    </a:lnTo>
                    <a:lnTo>
                      <a:pt x="781" y="424"/>
                    </a:lnTo>
                    <a:lnTo>
                      <a:pt x="787" y="433"/>
                    </a:lnTo>
                    <a:lnTo>
                      <a:pt x="788" y="440"/>
                    </a:lnTo>
                    <a:lnTo>
                      <a:pt x="755" y="424"/>
                    </a:lnTo>
                    <a:lnTo>
                      <a:pt x="753" y="418"/>
                    </a:lnTo>
                    <a:lnTo>
                      <a:pt x="747" y="409"/>
                    </a:lnTo>
                    <a:lnTo>
                      <a:pt x="736" y="399"/>
                    </a:lnTo>
                    <a:lnTo>
                      <a:pt x="719" y="384"/>
                    </a:lnTo>
                    <a:lnTo>
                      <a:pt x="697" y="370"/>
                    </a:lnTo>
                    <a:lnTo>
                      <a:pt x="670" y="351"/>
                    </a:lnTo>
                    <a:lnTo>
                      <a:pt x="639" y="332"/>
                    </a:lnTo>
                    <a:lnTo>
                      <a:pt x="603" y="310"/>
                    </a:lnTo>
                    <a:lnTo>
                      <a:pt x="562" y="286"/>
                    </a:lnTo>
                    <a:lnTo>
                      <a:pt x="518" y="263"/>
                    </a:lnTo>
                    <a:lnTo>
                      <a:pt x="470" y="236"/>
                    </a:lnTo>
                    <a:lnTo>
                      <a:pt x="420" y="208"/>
                    </a:lnTo>
                    <a:lnTo>
                      <a:pt x="364" y="181"/>
                    </a:lnTo>
                    <a:lnTo>
                      <a:pt x="308" y="152"/>
                    </a:lnTo>
                    <a:lnTo>
                      <a:pt x="250" y="122"/>
                    </a:lnTo>
                    <a:lnTo>
                      <a:pt x="188" y="93"/>
                    </a:lnTo>
                    <a:lnTo>
                      <a:pt x="126" y="62"/>
                    </a:lnTo>
                    <a:lnTo>
                      <a:pt x="63" y="3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6" name="Freeform 888"/>
              <p:cNvSpPr>
                <a:spLocks/>
              </p:cNvSpPr>
              <p:nvPr/>
            </p:nvSpPr>
            <p:spPr bwMode="auto">
              <a:xfrm>
                <a:off x="1429" y="1249"/>
                <a:ext cx="757" cy="210"/>
              </a:xfrm>
              <a:custGeom>
                <a:avLst/>
                <a:gdLst>
                  <a:gd name="T0" fmla="*/ 757 w 757"/>
                  <a:gd name="T1" fmla="*/ 13 h 422"/>
                  <a:gd name="T2" fmla="*/ 755 w 757"/>
                  <a:gd name="T3" fmla="*/ 12 h 422"/>
                  <a:gd name="T4" fmla="*/ 749 w 757"/>
                  <a:gd name="T5" fmla="*/ 12 h 422"/>
                  <a:gd name="T6" fmla="*/ 738 w 757"/>
                  <a:gd name="T7" fmla="*/ 12 h 422"/>
                  <a:gd name="T8" fmla="*/ 721 w 757"/>
                  <a:gd name="T9" fmla="*/ 11 h 422"/>
                  <a:gd name="T10" fmla="*/ 699 w 757"/>
                  <a:gd name="T11" fmla="*/ 11 h 422"/>
                  <a:gd name="T12" fmla="*/ 672 w 757"/>
                  <a:gd name="T13" fmla="*/ 10 h 422"/>
                  <a:gd name="T14" fmla="*/ 641 w 757"/>
                  <a:gd name="T15" fmla="*/ 10 h 422"/>
                  <a:gd name="T16" fmla="*/ 605 w 757"/>
                  <a:gd name="T17" fmla="*/ 9 h 422"/>
                  <a:gd name="T18" fmla="*/ 564 w 757"/>
                  <a:gd name="T19" fmla="*/ 8 h 422"/>
                  <a:gd name="T20" fmla="*/ 520 w 757"/>
                  <a:gd name="T21" fmla="*/ 8 h 422"/>
                  <a:gd name="T22" fmla="*/ 472 w 757"/>
                  <a:gd name="T23" fmla="*/ 7 h 422"/>
                  <a:gd name="T24" fmla="*/ 422 w 757"/>
                  <a:gd name="T25" fmla="*/ 6 h 422"/>
                  <a:gd name="T26" fmla="*/ 366 w 757"/>
                  <a:gd name="T27" fmla="*/ 5 h 422"/>
                  <a:gd name="T28" fmla="*/ 310 w 757"/>
                  <a:gd name="T29" fmla="*/ 4 h 422"/>
                  <a:gd name="T30" fmla="*/ 252 w 757"/>
                  <a:gd name="T31" fmla="*/ 3 h 422"/>
                  <a:gd name="T32" fmla="*/ 190 w 757"/>
                  <a:gd name="T33" fmla="*/ 2 h 422"/>
                  <a:gd name="T34" fmla="*/ 128 w 757"/>
                  <a:gd name="T35" fmla="*/ 1 h 422"/>
                  <a:gd name="T36" fmla="*/ 65 w 757"/>
                  <a:gd name="T37" fmla="*/ 0 h 422"/>
                  <a:gd name="T38" fmla="*/ 2 w 757"/>
                  <a:gd name="T39" fmla="*/ 0 h 422"/>
                  <a:gd name="T40" fmla="*/ 0 w 757"/>
                  <a:gd name="T41" fmla="*/ 0 h 422"/>
                  <a:gd name="T42" fmla="*/ 61 w 757"/>
                  <a:gd name="T43" fmla="*/ 0 h 422"/>
                  <a:gd name="T44" fmla="*/ 122 w 757"/>
                  <a:gd name="T45" fmla="*/ 1 h 422"/>
                  <a:gd name="T46" fmla="*/ 181 w 757"/>
                  <a:gd name="T47" fmla="*/ 2 h 422"/>
                  <a:gd name="T48" fmla="*/ 239 w 757"/>
                  <a:gd name="T49" fmla="*/ 3 h 422"/>
                  <a:gd name="T50" fmla="*/ 296 w 757"/>
                  <a:gd name="T51" fmla="*/ 4 h 422"/>
                  <a:gd name="T52" fmla="*/ 349 w 757"/>
                  <a:gd name="T53" fmla="*/ 5 h 422"/>
                  <a:gd name="T54" fmla="*/ 402 w 757"/>
                  <a:gd name="T55" fmla="*/ 6 h 422"/>
                  <a:gd name="T56" fmla="*/ 450 w 757"/>
                  <a:gd name="T57" fmla="*/ 7 h 422"/>
                  <a:gd name="T58" fmla="*/ 496 w 757"/>
                  <a:gd name="T59" fmla="*/ 7 h 422"/>
                  <a:gd name="T60" fmla="*/ 537 w 757"/>
                  <a:gd name="T61" fmla="*/ 8 h 422"/>
                  <a:gd name="T62" fmla="*/ 577 w 757"/>
                  <a:gd name="T63" fmla="*/ 9 h 422"/>
                  <a:gd name="T64" fmla="*/ 611 w 757"/>
                  <a:gd name="T65" fmla="*/ 9 h 422"/>
                  <a:gd name="T66" fmla="*/ 641 w 757"/>
                  <a:gd name="T67" fmla="*/ 10 h 422"/>
                  <a:gd name="T68" fmla="*/ 666 w 757"/>
                  <a:gd name="T69" fmla="*/ 11 h 422"/>
                  <a:gd name="T70" fmla="*/ 687 w 757"/>
                  <a:gd name="T71" fmla="*/ 11 h 422"/>
                  <a:gd name="T72" fmla="*/ 703 w 757"/>
                  <a:gd name="T73" fmla="*/ 11 h 422"/>
                  <a:gd name="T74" fmla="*/ 714 w 757"/>
                  <a:gd name="T75" fmla="*/ 12 h 422"/>
                  <a:gd name="T76" fmla="*/ 721 w 757"/>
                  <a:gd name="T77" fmla="*/ 12 h 422"/>
                  <a:gd name="T78" fmla="*/ 723 w 757"/>
                  <a:gd name="T79" fmla="*/ 12 h 422"/>
                  <a:gd name="T80" fmla="*/ 757 w 757"/>
                  <a:gd name="T81" fmla="*/ 13 h 4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7" h="422">
                    <a:moveTo>
                      <a:pt x="757" y="422"/>
                    </a:moveTo>
                    <a:lnTo>
                      <a:pt x="755" y="416"/>
                    </a:lnTo>
                    <a:lnTo>
                      <a:pt x="749" y="407"/>
                    </a:lnTo>
                    <a:lnTo>
                      <a:pt x="738" y="397"/>
                    </a:lnTo>
                    <a:lnTo>
                      <a:pt x="721" y="382"/>
                    </a:lnTo>
                    <a:lnTo>
                      <a:pt x="699" y="368"/>
                    </a:lnTo>
                    <a:lnTo>
                      <a:pt x="672" y="349"/>
                    </a:lnTo>
                    <a:lnTo>
                      <a:pt x="641" y="330"/>
                    </a:lnTo>
                    <a:lnTo>
                      <a:pt x="605" y="308"/>
                    </a:lnTo>
                    <a:lnTo>
                      <a:pt x="564" y="284"/>
                    </a:lnTo>
                    <a:lnTo>
                      <a:pt x="520" y="261"/>
                    </a:lnTo>
                    <a:lnTo>
                      <a:pt x="472" y="234"/>
                    </a:lnTo>
                    <a:lnTo>
                      <a:pt x="422" y="206"/>
                    </a:lnTo>
                    <a:lnTo>
                      <a:pt x="366" y="179"/>
                    </a:lnTo>
                    <a:lnTo>
                      <a:pt x="310" y="150"/>
                    </a:lnTo>
                    <a:lnTo>
                      <a:pt x="252" y="120"/>
                    </a:lnTo>
                    <a:lnTo>
                      <a:pt x="190" y="91"/>
                    </a:lnTo>
                    <a:lnTo>
                      <a:pt x="128" y="60"/>
                    </a:lnTo>
                    <a:lnTo>
                      <a:pt x="65" y="3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1" y="31"/>
                    </a:lnTo>
                    <a:lnTo>
                      <a:pt x="122" y="60"/>
                    </a:lnTo>
                    <a:lnTo>
                      <a:pt x="181" y="89"/>
                    </a:lnTo>
                    <a:lnTo>
                      <a:pt x="239" y="118"/>
                    </a:lnTo>
                    <a:lnTo>
                      <a:pt x="296" y="147"/>
                    </a:lnTo>
                    <a:lnTo>
                      <a:pt x="349" y="174"/>
                    </a:lnTo>
                    <a:lnTo>
                      <a:pt x="402" y="201"/>
                    </a:lnTo>
                    <a:lnTo>
                      <a:pt x="450" y="226"/>
                    </a:lnTo>
                    <a:lnTo>
                      <a:pt x="496" y="252"/>
                    </a:lnTo>
                    <a:lnTo>
                      <a:pt x="537" y="275"/>
                    </a:lnTo>
                    <a:lnTo>
                      <a:pt x="577" y="297"/>
                    </a:lnTo>
                    <a:lnTo>
                      <a:pt x="611" y="317"/>
                    </a:lnTo>
                    <a:lnTo>
                      <a:pt x="641" y="337"/>
                    </a:lnTo>
                    <a:lnTo>
                      <a:pt x="666" y="353"/>
                    </a:lnTo>
                    <a:lnTo>
                      <a:pt x="687" y="368"/>
                    </a:lnTo>
                    <a:lnTo>
                      <a:pt x="703" y="380"/>
                    </a:lnTo>
                    <a:lnTo>
                      <a:pt x="714" y="391"/>
                    </a:lnTo>
                    <a:lnTo>
                      <a:pt x="721" y="400"/>
                    </a:lnTo>
                    <a:lnTo>
                      <a:pt x="723" y="406"/>
                    </a:lnTo>
                    <a:lnTo>
                      <a:pt x="757" y="422"/>
                    </a:lnTo>
                    <a:close/>
                  </a:path>
                </a:pathLst>
              </a:custGeom>
              <a:solidFill>
                <a:srgbClr val="B3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7" name="Freeform 889"/>
              <p:cNvSpPr>
                <a:spLocks/>
              </p:cNvSpPr>
              <p:nvPr/>
            </p:nvSpPr>
            <p:spPr bwMode="auto">
              <a:xfrm>
                <a:off x="1428" y="1250"/>
                <a:ext cx="724" cy="201"/>
              </a:xfrm>
              <a:custGeom>
                <a:avLst/>
                <a:gdLst>
                  <a:gd name="T0" fmla="*/ 1 w 724"/>
                  <a:gd name="T1" fmla="*/ 0 h 402"/>
                  <a:gd name="T2" fmla="*/ 62 w 724"/>
                  <a:gd name="T3" fmla="*/ 1 h 402"/>
                  <a:gd name="T4" fmla="*/ 123 w 724"/>
                  <a:gd name="T5" fmla="*/ 2 h 402"/>
                  <a:gd name="T6" fmla="*/ 182 w 724"/>
                  <a:gd name="T7" fmla="*/ 3 h 402"/>
                  <a:gd name="T8" fmla="*/ 240 w 724"/>
                  <a:gd name="T9" fmla="*/ 4 h 402"/>
                  <a:gd name="T10" fmla="*/ 297 w 724"/>
                  <a:gd name="T11" fmla="*/ 5 h 402"/>
                  <a:gd name="T12" fmla="*/ 350 w 724"/>
                  <a:gd name="T13" fmla="*/ 6 h 402"/>
                  <a:gd name="T14" fmla="*/ 403 w 724"/>
                  <a:gd name="T15" fmla="*/ 7 h 402"/>
                  <a:gd name="T16" fmla="*/ 451 w 724"/>
                  <a:gd name="T17" fmla="*/ 7 h 402"/>
                  <a:gd name="T18" fmla="*/ 497 w 724"/>
                  <a:gd name="T19" fmla="*/ 8 h 402"/>
                  <a:gd name="T20" fmla="*/ 538 w 724"/>
                  <a:gd name="T21" fmla="*/ 9 h 402"/>
                  <a:gd name="T22" fmla="*/ 578 w 724"/>
                  <a:gd name="T23" fmla="*/ 10 h 402"/>
                  <a:gd name="T24" fmla="*/ 612 w 724"/>
                  <a:gd name="T25" fmla="*/ 10 h 402"/>
                  <a:gd name="T26" fmla="*/ 642 w 724"/>
                  <a:gd name="T27" fmla="*/ 11 h 402"/>
                  <a:gd name="T28" fmla="*/ 667 w 724"/>
                  <a:gd name="T29" fmla="*/ 11 h 402"/>
                  <a:gd name="T30" fmla="*/ 688 w 724"/>
                  <a:gd name="T31" fmla="*/ 12 h 402"/>
                  <a:gd name="T32" fmla="*/ 704 w 724"/>
                  <a:gd name="T33" fmla="*/ 12 h 402"/>
                  <a:gd name="T34" fmla="*/ 715 w 724"/>
                  <a:gd name="T35" fmla="*/ 13 h 402"/>
                  <a:gd name="T36" fmla="*/ 722 w 724"/>
                  <a:gd name="T37" fmla="*/ 13 h 402"/>
                  <a:gd name="T38" fmla="*/ 724 w 724"/>
                  <a:gd name="T39" fmla="*/ 13 h 402"/>
                  <a:gd name="T40" fmla="*/ 685 w 724"/>
                  <a:gd name="T41" fmla="*/ 12 h 402"/>
                  <a:gd name="T42" fmla="*/ 685 w 724"/>
                  <a:gd name="T43" fmla="*/ 12 h 402"/>
                  <a:gd name="T44" fmla="*/ 678 w 724"/>
                  <a:gd name="T45" fmla="*/ 12 h 402"/>
                  <a:gd name="T46" fmla="*/ 668 w 724"/>
                  <a:gd name="T47" fmla="*/ 12 h 402"/>
                  <a:gd name="T48" fmla="*/ 653 w 724"/>
                  <a:gd name="T49" fmla="*/ 11 h 402"/>
                  <a:gd name="T50" fmla="*/ 633 w 724"/>
                  <a:gd name="T51" fmla="*/ 11 h 402"/>
                  <a:gd name="T52" fmla="*/ 609 w 724"/>
                  <a:gd name="T53" fmla="*/ 10 h 402"/>
                  <a:gd name="T54" fmla="*/ 581 w 724"/>
                  <a:gd name="T55" fmla="*/ 10 h 402"/>
                  <a:gd name="T56" fmla="*/ 548 w 724"/>
                  <a:gd name="T57" fmla="*/ 9 h 402"/>
                  <a:gd name="T58" fmla="*/ 512 w 724"/>
                  <a:gd name="T59" fmla="*/ 9 h 402"/>
                  <a:gd name="T60" fmla="*/ 471 w 724"/>
                  <a:gd name="T61" fmla="*/ 8 h 402"/>
                  <a:gd name="T62" fmla="*/ 428 w 724"/>
                  <a:gd name="T63" fmla="*/ 7 h 402"/>
                  <a:gd name="T64" fmla="*/ 382 w 724"/>
                  <a:gd name="T65" fmla="*/ 6 h 402"/>
                  <a:gd name="T66" fmla="*/ 332 w 724"/>
                  <a:gd name="T67" fmla="*/ 6 h 402"/>
                  <a:gd name="T68" fmla="*/ 281 w 724"/>
                  <a:gd name="T69" fmla="*/ 5 h 402"/>
                  <a:gd name="T70" fmla="*/ 228 w 724"/>
                  <a:gd name="T71" fmla="*/ 4 h 402"/>
                  <a:gd name="T72" fmla="*/ 172 w 724"/>
                  <a:gd name="T73" fmla="*/ 3 h 402"/>
                  <a:gd name="T74" fmla="*/ 116 w 724"/>
                  <a:gd name="T75" fmla="*/ 2 h 402"/>
                  <a:gd name="T76" fmla="*/ 58 w 724"/>
                  <a:gd name="T77" fmla="*/ 1 h 402"/>
                  <a:gd name="T78" fmla="*/ 0 w 724"/>
                  <a:gd name="T79" fmla="*/ 1 h 402"/>
                  <a:gd name="T80" fmla="*/ 1 w 724"/>
                  <a:gd name="T81" fmla="*/ 0 h 4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24" h="402">
                    <a:moveTo>
                      <a:pt x="1" y="0"/>
                    </a:moveTo>
                    <a:lnTo>
                      <a:pt x="62" y="27"/>
                    </a:lnTo>
                    <a:lnTo>
                      <a:pt x="123" y="56"/>
                    </a:lnTo>
                    <a:lnTo>
                      <a:pt x="182" y="85"/>
                    </a:lnTo>
                    <a:lnTo>
                      <a:pt x="240" y="114"/>
                    </a:lnTo>
                    <a:lnTo>
                      <a:pt x="297" y="143"/>
                    </a:lnTo>
                    <a:lnTo>
                      <a:pt x="350" y="170"/>
                    </a:lnTo>
                    <a:lnTo>
                      <a:pt x="403" y="197"/>
                    </a:lnTo>
                    <a:lnTo>
                      <a:pt x="451" y="222"/>
                    </a:lnTo>
                    <a:lnTo>
                      <a:pt x="497" y="248"/>
                    </a:lnTo>
                    <a:lnTo>
                      <a:pt x="538" y="271"/>
                    </a:lnTo>
                    <a:lnTo>
                      <a:pt x="578" y="293"/>
                    </a:lnTo>
                    <a:lnTo>
                      <a:pt x="612" y="313"/>
                    </a:lnTo>
                    <a:lnTo>
                      <a:pt x="642" y="333"/>
                    </a:lnTo>
                    <a:lnTo>
                      <a:pt x="667" y="349"/>
                    </a:lnTo>
                    <a:lnTo>
                      <a:pt x="688" y="364"/>
                    </a:lnTo>
                    <a:lnTo>
                      <a:pt x="704" y="376"/>
                    </a:lnTo>
                    <a:lnTo>
                      <a:pt x="715" y="387"/>
                    </a:lnTo>
                    <a:lnTo>
                      <a:pt x="722" y="396"/>
                    </a:lnTo>
                    <a:lnTo>
                      <a:pt x="724" y="402"/>
                    </a:lnTo>
                    <a:lnTo>
                      <a:pt x="685" y="383"/>
                    </a:lnTo>
                    <a:lnTo>
                      <a:pt x="685" y="378"/>
                    </a:lnTo>
                    <a:lnTo>
                      <a:pt x="678" y="371"/>
                    </a:lnTo>
                    <a:lnTo>
                      <a:pt x="668" y="360"/>
                    </a:lnTo>
                    <a:lnTo>
                      <a:pt x="653" y="349"/>
                    </a:lnTo>
                    <a:lnTo>
                      <a:pt x="633" y="335"/>
                    </a:lnTo>
                    <a:lnTo>
                      <a:pt x="609" y="318"/>
                    </a:lnTo>
                    <a:lnTo>
                      <a:pt x="581" y="300"/>
                    </a:lnTo>
                    <a:lnTo>
                      <a:pt x="548" y="282"/>
                    </a:lnTo>
                    <a:lnTo>
                      <a:pt x="512" y="260"/>
                    </a:lnTo>
                    <a:lnTo>
                      <a:pt x="471" y="239"/>
                    </a:lnTo>
                    <a:lnTo>
                      <a:pt x="428" y="215"/>
                    </a:lnTo>
                    <a:lnTo>
                      <a:pt x="382" y="190"/>
                    </a:lnTo>
                    <a:lnTo>
                      <a:pt x="332" y="164"/>
                    </a:lnTo>
                    <a:lnTo>
                      <a:pt x="281" y="137"/>
                    </a:lnTo>
                    <a:lnTo>
                      <a:pt x="228" y="110"/>
                    </a:lnTo>
                    <a:lnTo>
                      <a:pt x="172" y="83"/>
                    </a:lnTo>
                    <a:lnTo>
                      <a:pt x="116" y="56"/>
                    </a:lnTo>
                    <a:lnTo>
                      <a:pt x="58" y="29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8" name="Freeform 890"/>
              <p:cNvSpPr>
                <a:spLocks/>
              </p:cNvSpPr>
              <p:nvPr/>
            </p:nvSpPr>
            <p:spPr bwMode="auto">
              <a:xfrm>
                <a:off x="1428" y="1251"/>
                <a:ext cx="685" cy="191"/>
              </a:xfrm>
              <a:custGeom>
                <a:avLst/>
                <a:gdLst>
                  <a:gd name="T0" fmla="*/ 685 w 685"/>
                  <a:gd name="T1" fmla="*/ 12 h 381"/>
                  <a:gd name="T2" fmla="*/ 685 w 685"/>
                  <a:gd name="T3" fmla="*/ 12 h 381"/>
                  <a:gd name="T4" fmla="*/ 678 w 685"/>
                  <a:gd name="T5" fmla="*/ 12 h 381"/>
                  <a:gd name="T6" fmla="*/ 668 w 685"/>
                  <a:gd name="T7" fmla="*/ 12 h 381"/>
                  <a:gd name="T8" fmla="*/ 653 w 685"/>
                  <a:gd name="T9" fmla="*/ 11 h 381"/>
                  <a:gd name="T10" fmla="*/ 633 w 685"/>
                  <a:gd name="T11" fmla="*/ 11 h 381"/>
                  <a:gd name="T12" fmla="*/ 609 w 685"/>
                  <a:gd name="T13" fmla="*/ 10 h 381"/>
                  <a:gd name="T14" fmla="*/ 581 w 685"/>
                  <a:gd name="T15" fmla="*/ 10 h 381"/>
                  <a:gd name="T16" fmla="*/ 548 w 685"/>
                  <a:gd name="T17" fmla="*/ 9 h 381"/>
                  <a:gd name="T18" fmla="*/ 512 w 685"/>
                  <a:gd name="T19" fmla="*/ 9 h 381"/>
                  <a:gd name="T20" fmla="*/ 471 w 685"/>
                  <a:gd name="T21" fmla="*/ 8 h 381"/>
                  <a:gd name="T22" fmla="*/ 428 w 685"/>
                  <a:gd name="T23" fmla="*/ 7 h 381"/>
                  <a:gd name="T24" fmla="*/ 382 w 685"/>
                  <a:gd name="T25" fmla="*/ 6 h 381"/>
                  <a:gd name="T26" fmla="*/ 332 w 685"/>
                  <a:gd name="T27" fmla="*/ 6 h 381"/>
                  <a:gd name="T28" fmla="*/ 281 w 685"/>
                  <a:gd name="T29" fmla="*/ 5 h 381"/>
                  <a:gd name="T30" fmla="*/ 228 w 685"/>
                  <a:gd name="T31" fmla="*/ 4 h 381"/>
                  <a:gd name="T32" fmla="*/ 172 w 685"/>
                  <a:gd name="T33" fmla="*/ 3 h 381"/>
                  <a:gd name="T34" fmla="*/ 116 w 685"/>
                  <a:gd name="T35" fmla="*/ 2 h 381"/>
                  <a:gd name="T36" fmla="*/ 58 w 685"/>
                  <a:gd name="T37" fmla="*/ 1 h 381"/>
                  <a:gd name="T38" fmla="*/ 0 w 685"/>
                  <a:gd name="T39" fmla="*/ 0 h 381"/>
                  <a:gd name="T40" fmla="*/ 0 w 685"/>
                  <a:gd name="T41" fmla="*/ 1 h 381"/>
                  <a:gd name="T42" fmla="*/ 58 w 685"/>
                  <a:gd name="T43" fmla="*/ 1 h 381"/>
                  <a:gd name="T44" fmla="*/ 114 w 685"/>
                  <a:gd name="T45" fmla="*/ 2 h 381"/>
                  <a:gd name="T46" fmla="*/ 171 w 685"/>
                  <a:gd name="T47" fmla="*/ 3 h 381"/>
                  <a:gd name="T48" fmla="*/ 225 w 685"/>
                  <a:gd name="T49" fmla="*/ 4 h 381"/>
                  <a:gd name="T50" fmla="*/ 278 w 685"/>
                  <a:gd name="T51" fmla="*/ 5 h 381"/>
                  <a:gd name="T52" fmla="*/ 329 w 685"/>
                  <a:gd name="T53" fmla="*/ 6 h 381"/>
                  <a:gd name="T54" fmla="*/ 377 w 685"/>
                  <a:gd name="T55" fmla="*/ 6 h 381"/>
                  <a:gd name="T56" fmla="*/ 421 w 685"/>
                  <a:gd name="T57" fmla="*/ 7 h 381"/>
                  <a:gd name="T58" fmla="*/ 464 w 685"/>
                  <a:gd name="T59" fmla="*/ 8 h 381"/>
                  <a:gd name="T60" fmla="*/ 502 w 685"/>
                  <a:gd name="T61" fmla="*/ 9 h 381"/>
                  <a:gd name="T62" fmla="*/ 536 w 685"/>
                  <a:gd name="T63" fmla="*/ 9 h 381"/>
                  <a:gd name="T64" fmla="*/ 565 w 685"/>
                  <a:gd name="T65" fmla="*/ 10 h 381"/>
                  <a:gd name="T66" fmla="*/ 591 w 685"/>
                  <a:gd name="T67" fmla="*/ 10 h 381"/>
                  <a:gd name="T68" fmla="*/ 612 w 685"/>
                  <a:gd name="T69" fmla="*/ 11 h 381"/>
                  <a:gd name="T70" fmla="*/ 628 w 685"/>
                  <a:gd name="T71" fmla="*/ 11 h 381"/>
                  <a:gd name="T72" fmla="*/ 639 w 685"/>
                  <a:gd name="T73" fmla="*/ 11 h 381"/>
                  <a:gd name="T74" fmla="*/ 646 w 685"/>
                  <a:gd name="T75" fmla="*/ 12 h 381"/>
                  <a:gd name="T76" fmla="*/ 647 w 685"/>
                  <a:gd name="T77" fmla="*/ 12 h 381"/>
                  <a:gd name="T78" fmla="*/ 685 w 685"/>
                  <a:gd name="T79" fmla="*/ 12 h 3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5" h="381">
                    <a:moveTo>
                      <a:pt x="685" y="381"/>
                    </a:moveTo>
                    <a:lnTo>
                      <a:pt x="685" y="376"/>
                    </a:lnTo>
                    <a:lnTo>
                      <a:pt x="678" y="369"/>
                    </a:lnTo>
                    <a:lnTo>
                      <a:pt x="668" y="358"/>
                    </a:lnTo>
                    <a:lnTo>
                      <a:pt x="653" y="347"/>
                    </a:lnTo>
                    <a:lnTo>
                      <a:pt x="633" y="333"/>
                    </a:lnTo>
                    <a:lnTo>
                      <a:pt x="609" y="316"/>
                    </a:lnTo>
                    <a:lnTo>
                      <a:pt x="581" y="298"/>
                    </a:lnTo>
                    <a:lnTo>
                      <a:pt x="548" y="280"/>
                    </a:lnTo>
                    <a:lnTo>
                      <a:pt x="512" y="258"/>
                    </a:lnTo>
                    <a:lnTo>
                      <a:pt x="471" y="237"/>
                    </a:lnTo>
                    <a:lnTo>
                      <a:pt x="428" y="213"/>
                    </a:lnTo>
                    <a:lnTo>
                      <a:pt x="382" y="188"/>
                    </a:lnTo>
                    <a:lnTo>
                      <a:pt x="332" y="162"/>
                    </a:lnTo>
                    <a:lnTo>
                      <a:pt x="281" y="135"/>
                    </a:lnTo>
                    <a:lnTo>
                      <a:pt x="228" y="108"/>
                    </a:lnTo>
                    <a:lnTo>
                      <a:pt x="172" y="81"/>
                    </a:lnTo>
                    <a:lnTo>
                      <a:pt x="116" y="54"/>
                    </a:lnTo>
                    <a:lnTo>
                      <a:pt x="58" y="2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8" y="30"/>
                    </a:lnTo>
                    <a:lnTo>
                      <a:pt x="114" y="57"/>
                    </a:lnTo>
                    <a:lnTo>
                      <a:pt x="171" y="85"/>
                    </a:lnTo>
                    <a:lnTo>
                      <a:pt x="225" y="112"/>
                    </a:lnTo>
                    <a:lnTo>
                      <a:pt x="278" y="139"/>
                    </a:lnTo>
                    <a:lnTo>
                      <a:pt x="329" y="164"/>
                    </a:lnTo>
                    <a:lnTo>
                      <a:pt x="377" y="190"/>
                    </a:lnTo>
                    <a:lnTo>
                      <a:pt x="421" y="213"/>
                    </a:lnTo>
                    <a:lnTo>
                      <a:pt x="464" y="237"/>
                    </a:lnTo>
                    <a:lnTo>
                      <a:pt x="502" y="258"/>
                    </a:lnTo>
                    <a:lnTo>
                      <a:pt x="536" y="278"/>
                    </a:lnTo>
                    <a:lnTo>
                      <a:pt x="565" y="296"/>
                    </a:lnTo>
                    <a:lnTo>
                      <a:pt x="591" y="313"/>
                    </a:lnTo>
                    <a:lnTo>
                      <a:pt x="612" y="327"/>
                    </a:lnTo>
                    <a:lnTo>
                      <a:pt x="628" y="340"/>
                    </a:lnTo>
                    <a:lnTo>
                      <a:pt x="639" y="351"/>
                    </a:lnTo>
                    <a:lnTo>
                      <a:pt x="646" y="358"/>
                    </a:lnTo>
                    <a:lnTo>
                      <a:pt x="647" y="363"/>
                    </a:lnTo>
                    <a:lnTo>
                      <a:pt x="685" y="381"/>
                    </a:lnTo>
                    <a:close/>
                  </a:path>
                </a:pathLst>
              </a:custGeom>
              <a:solidFill>
                <a:srgbClr val="B2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39" name="Freeform 891"/>
              <p:cNvSpPr>
                <a:spLocks/>
              </p:cNvSpPr>
              <p:nvPr/>
            </p:nvSpPr>
            <p:spPr bwMode="auto">
              <a:xfrm>
                <a:off x="1427" y="1253"/>
                <a:ext cx="648" cy="180"/>
              </a:xfrm>
              <a:custGeom>
                <a:avLst/>
                <a:gdLst>
                  <a:gd name="T0" fmla="*/ 1 w 648"/>
                  <a:gd name="T1" fmla="*/ 0 h 360"/>
                  <a:gd name="T2" fmla="*/ 59 w 648"/>
                  <a:gd name="T3" fmla="*/ 1 h 360"/>
                  <a:gd name="T4" fmla="*/ 115 w 648"/>
                  <a:gd name="T5" fmla="*/ 2 h 360"/>
                  <a:gd name="T6" fmla="*/ 172 w 648"/>
                  <a:gd name="T7" fmla="*/ 3 h 360"/>
                  <a:gd name="T8" fmla="*/ 226 w 648"/>
                  <a:gd name="T9" fmla="*/ 4 h 360"/>
                  <a:gd name="T10" fmla="*/ 279 w 648"/>
                  <a:gd name="T11" fmla="*/ 5 h 360"/>
                  <a:gd name="T12" fmla="*/ 330 w 648"/>
                  <a:gd name="T13" fmla="*/ 6 h 360"/>
                  <a:gd name="T14" fmla="*/ 378 w 648"/>
                  <a:gd name="T15" fmla="*/ 6 h 360"/>
                  <a:gd name="T16" fmla="*/ 422 w 648"/>
                  <a:gd name="T17" fmla="*/ 7 h 360"/>
                  <a:gd name="T18" fmla="*/ 465 w 648"/>
                  <a:gd name="T19" fmla="*/ 8 h 360"/>
                  <a:gd name="T20" fmla="*/ 503 w 648"/>
                  <a:gd name="T21" fmla="*/ 8 h 360"/>
                  <a:gd name="T22" fmla="*/ 537 w 648"/>
                  <a:gd name="T23" fmla="*/ 9 h 360"/>
                  <a:gd name="T24" fmla="*/ 566 w 648"/>
                  <a:gd name="T25" fmla="*/ 10 h 360"/>
                  <a:gd name="T26" fmla="*/ 592 w 648"/>
                  <a:gd name="T27" fmla="*/ 10 h 360"/>
                  <a:gd name="T28" fmla="*/ 613 w 648"/>
                  <a:gd name="T29" fmla="*/ 11 h 360"/>
                  <a:gd name="T30" fmla="*/ 629 w 648"/>
                  <a:gd name="T31" fmla="*/ 11 h 360"/>
                  <a:gd name="T32" fmla="*/ 640 w 648"/>
                  <a:gd name="T33" fmla="*/ 11 h 360"/>
                  <a:gd name="T34" fmla="*/ 647 w 648"/>
                  <a:gd name="T35" fmla="*/ 12 h 360"/>
                  <a:gd name="T36" fmla="*/ 648 w 648"/>
                  <a:gd name="T37" fmla="*/ 12 h 360"/>
                  <a:gd name="T38" fmla="*/ 606 w 648"/>
                  <a:gd name="T39" fmla="*/ 11 h 360"/>
                  <a:gd name="T40" fmla="*/ 604 w 648"/>
                  <a:gd name="T41" fmla="*/ 11 h 360"/>
                  <a:gd name="T42" fmla="*/ 599 w 648"/>
                  <a:gd name="T43" fmla="*/ 11 h 360"/>
                  <a:gd name="T44" fmla="*/ 586 w 648"/>
                  <a:gd name="T45" fmla="*/ 10 h 360"/>
                  <a:gd name="T46" fmla="*/ 569 w 648"/>
                  <a:gd name="T47" fmla="*/ 10 h 360"/>
                  <a:gd name="T48" fmla="*/ 548 w 648"/>
                  <a:gd name="T49" fmla="*/ 10 h 360"/>
                  <a:gd name="T50" fmla="*/ 521 w 648"/>
                  <a:gd name="T51" fmla="*/ 9 h 360"/>
                  <a:gd name="T52" fmla="*/ 489 w 648"/>
                  <a:gd name="T53" fmla="*/ 8 h 360"/>
                  <a:gd name="T54" fmla="*/ 453 w 648"/>
                  <a:gd name="T55" fmla="*/ 8 h 360"/>
                  <a:gd name="T56" fmla="*/ 414 w 648"/>
                  <a:gd name="T57" fmla="*/ 7 h 360"/>
                  <a:gd name="T58" fmla="*/ 371 w 648"/>
                  <a:gd name="T59" fmla="*/ 6 h 360"/>
                  <a:gd name="T60" fmla="*/ 325 w 648"/>
                  <a:gd name="T61" fmla="*/ 6 h 360"/>
                  <a:gd name="T62" fmla="*/ 275 w 648"/>
                  <a:gd name="T63" fmla="*/ 5 h 360"/>
                  <a:gd name="T64" fmla="*/ 223 w 648"/>
                  <a:gd name="T65" fmla="*/ 4 h 360"/>
                  <a:gd name="T66" fmla="*/ 169 w 648"/>
                  <a:gd name="T67" fmla="*/ 3 h 360"/>
                  <a:gd name="T68" fmla="*/ 114 w 648"/>
                  <a:gd name="T69" fmla="*/ 2 h 360"/>
                  <a:gd name="T70" fmla="*/ 57 w 648"/>
                  <a:gd name="T71" fmla="*/ 1 h 360"/>
                  <a:gd name="T72" fmla="*/ 0 w 648"/>
                  <a:gd name="T73" fmla="*/ 1 h 360"/>
                  <a:gd name="T74" fmla="*/ 1 w 648"/>
                  <a:gd name="T75" fmla="*/ 0 h 3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48" h="360">
                    <a:moveTo>
                      <a:pt x="1" y="0"/>
                    </a:moveTo>
                    <a:lnTo>
                      <a:pt x="59" y="27"/>
                    </a:lnTo>
                    <a:lnTo>
                      <a:pt x="115" y="54"/>
                    </a:lnTo>
                    <a:lnTo>
                      <a:pt x="172" y="82"/>
                    </a:lnTo>
                    <a:lnTo>
                      <a:pt x="226" y="109"/>
                    </a:lnTo>
                    <a:lnTo>
                      <a:pt x="279" y="136"/>
                    </a:lnTo>
                    <a:lnTo>
                      <a:pt x="330" y="161"/>
                    </a:lnTo>
                    <a:lnTo>
                      <a:pt x="378" y="187"/>
                    </a:lnTo>
                    <a:lnTo>
                      <a:pt x="422" y="210"/>
                    </a:lnTo>
                    <a:lnTo>
                      <a:pt x="465" y="234"/>
                    </a:lnTo>
                    <a:lnTo>
                      <a:pt x="503" y="255"/>
                    </a:lnTo>
                    <a:lnTo>
                      <a:pt x="537" y="275"/>
                    </a:lnTo>
                    <a:lnTo>
                      <a:pt x="566" y="293"/>
                    </a:lnTo>
                    <a:lnTo>
                      <a:pt x="592" y="310"/>
                    </a:lnTo>
                    <a:lnTo>
                      <a:pt x="613" y="324"/>
                    </a:lnTo>
                    <a:lnTo>
                      <a:pt x="629" y="337"/>
                    </a:lnTo>
                    <a:lnTo>
                      <a:pt x="640" y="348"/>
                    </a:lnTo>
                    <a:lnTo>
                      <a:pt x="647" y="355"/>
                    </a:lnTo>
                    <a:lnTo>
                      <a:pt x="648" y="360"/>
                    </a:lnTo>
                    <a:lnTo>
                      <a:pt x="606" y="342"/>
                    </a:lnTo>
                    <a:lnTo>
                      <a:pt x="604" y="335"/>
                    </a:lnTo>
                    <a:lnTo>
                      <a:pt x="599" y="328"/>
                    </a:lnTo>
                    <a:lnTo>
                      <a:pt x="586" y="317"/>
                    </a:lnTo>
                    <a:lnTo>
                      <a:pt x="569" y="304"/>
                    </a:lnTo>
                    <a:lnTo>
                      <a:pt x="548" y="290"/>
                    </a:lnTo>
                    <a:lnTo>
                      <a:pt x="521" y="272"/>
                    </a:lnTo>
                    <a:lnTo>
                      <a:pt x="489" y="254"/>
                    </a:lnTo>
                    <a:lnTo>
                      <a:pt x="453" y="234"/>
                    </a:lnTo>
                    <a:lnTo>
                      <a:pt x="414" y="210"/>
                    </a:lnTo>
                    <a:lnTo>
                      <a:pt x="371" y="187"/>
                    </a:lnTo>
                    <a:lnTo>
                      <a:pt x="325" y="163"/>
                    </a:lnTo>
                    <a:lnTo>
                      <a:pt x="275" y="138"/>
                    </a:lnTo>
                    <a:lnTo>
                      <a:pt x="223" y="111"/>
                    </a:lnTo>
                    <a:lnTo>
                      <a:pt x="169" y="83"/>
                    </a:lnTo>
                    <a:lnTo>
                      <a:pt x="114" y="58"/>
                    </a:lnTo>
                    <a:lnTo>
                      <a:pt x="57" y="3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2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0" name="Freeform 892"/>
              <p:cNvSpPr>
                <a:spLocks/>
              </p:cNvSpPr>
              <p:nvPr/>
            </p:nvSpPr>
            <p:spPr bwMode="auto">
              <a:xfrm>
                <a:off x="1425" y="1255"/>
                <a:ext cx="608" cy="169"/>
              </a:xfrm>
              <a:custGeom>
                <a:avLst/>
                <a:gdLst>
                  <a:gd name="T0" fmla="*/ 608 w 608"/>
                  <a:gd name="T1" fmla="*/ 11 h 338"/>
                  <a:gd name="T2" fmla="*/ 606 w 608"/>
                  <a:gd name="T3" fmla="*/ 11 h 338"/>
                  <a:gd name="T4" fmla="*/ 601 w 608"/>
                  <a:gd name="T5" fmla="*/ 11 h 338"/>
                  <a:gd name="T6" fmla="*/ 588 w 608"/>
                  <a:gd name="T7" fmla="*/ 10 h 338"/>
                  <a:gd name="T8" fmla="*/ 571 w 608"/>
                  <a:gd name="T9" fmla="*/ 10 h 338"/>
                  <a:gd name="T10" fmla="*/ 550 w 608"/>
                  <a:gd name="T11" fmla="*/ 9 h 338"/>
                  <a:gd name="T12" fmla="*/ 523 w 608"/>
                  <a:gd name="T13" fmla="*/ 9 h 338"/>
                  <a:gd name="T14" fmla="*/ 491 w 608"/>
                  <a:gd name="T15" fmla="*/ 8 h 338"/>
                  <a:gd name="T16" fmla="*/ 455 w 608"/>
                  <a:gd name="T17" fmla="*/ 8 h 338"/>
                  <a:gd name="T18" fmla="*/ 416 w 608"/>
                  <a:gd name="T19" fmla="*/ 7 h 338"/>
                  <a:gd name="T20" fmla="*/ 373 w 608"/>
                  <a:gd name="T21" fmla="*/ 6 h 338"/>
                  <a:gd name="T22" fmla="*/ 327 w 608"/>
                  <a:gd name="T23" fmla="*/ 5 h 338"/>
                  <a:gd name="T24" fmla="*/ 277 w 608"/>
                  <a:gd name="T25" fmla="*/ 5 h 338"/>
                  <a:gd name="T26" fmla="*/ 225 w 608"/>
                  <a:gd name="T27" fmla="*/ 4 h 338"/>
                  <a:gd name="T28" fmla="*/ 171 w 608"/>
                  <a:gd name="T29" fmla="*/ 3 h 338"/>
                  <a:gd name="T30" fmla="*/ 116 w 608"/>
                  <a:gd name="T31" fmla="*/ 2 h 338"/>
                  <a:gd name="T32" fmla="*/ 59 w 608"/>
                  <a:gd name="T33" fmla="*/ 1 h 338"/>
                  <a:gd name="T34" fmla="*/ 2 w 608"/>
                  <a:gd name="T35" fmla="*/ 0 h 338"/>
                  <a:gd name="T36" fmla="*/ 0 w 608"/>
                  <a:gd name="T37" fmla="*/ 1 h 338"/>
                  <a:gd name="T38" fmla="*/ 54 w 608"/>
                  <a:gd name="T39" fmla="*/ 1 h 338"/>
                  <a:gd name="T40" fmla="*/ 106 w 608"/>
                  <a:gd name="T41" fmla="*/ 2 h 338"/>
                  <a:gd name="T42" fmla="*/ 158 w 608"/>
                  <a:gd name="T43" fmla="*/ 3 h 338"/>
                  <a:gd name="T44" fmla="*/ 208 w 608"/>
                  <a:gd name="T45" fmla="*/ 4 h 338"/>
                  <a:gd name="T46" fmla="*/ 256 w 608"/>
                  <a:gd name="T47" fmla="*/ 4 h 338"/>
                  <a:gd name="T48" fmla="*/ 303 w 608"/>
                  <a:gd name="T49" fmla="*/ 5 h 338"/>
                  <a:gd name="T50" fmla="*/ 345 w 608"/>
                  <a:gd name="T51" fmla="*/ 6 h 338"/>
                  <a:gd name="T52" fmla="*/ 386 w 608"/>
                  <a:gd name="T53" fmla="*/ 7 h 338"/>
                  <a:gd name="T54" fmla="*/ 423 w 608"/>
                  <a:gd name="T55" fmla="*/ 7 h 338"/>
                  <a:gd name="T56" fmla="*/ 455 w 608"/>
                  <a:gd name="T57" fmla="*/ 8 h 338"/>
                  <a:gd name="T58" fmla="*/ 485 w 608"/>
                  <a:gd name="T59" fmla="*/ 8 h 338"/>
                  <a:gd name="T60" fmla="*/ 509 w 608"/>
                  <a:gd name="T61" fmla="*/ 9 h 338"/>
                  <a:gd name="T62" fmla="*/ 530 w 608"/>
                  <a:gd name="T63" fmla="*/ 9 h 338"/>
                  <a:gd name="T64" fmla="*/ 546 w 608"/>
                  <a:gd name="T65" fmla="*/ 10 h 338"/>
                  <a:gd name="T66" fmla="*/ 557 w 608"/>
                  <a:gd name="T67" fmla="*/ 10 h 338"/>
                  <a:gd name="T68" fmla="*/ 563 w 608"/>
                  <a:gd name="T69" fmla="*/ 10 h 338"/>
                  <a:gd name="T70" fmla="*/ 564 w 608"/>
                  <a:gd name="T71" fmla="*/ 10 h 338"/>
                  <a:gd name="T72" fmla="*/ 608 w 608"/>
                  <a:gd name="T73" fmla="*/ 11 h 3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8" h="338">
                    <a:moveTo>
                      <a:pt x="608" y="338"/>
                    </a:moveTo>
                    <a:lnTo>
                      <a:pt x="606" y="331"/>
                    </a:lnTo>
                    <a:lnTo>
                      <a:pt x="601" y="324"/>
                    </a:lnTo>
                    <a:lnTo>
                      <a:pt x="588" y="313"/>
                    </a:lnTo>
                    <a:lnTo>
                      <a:pt x="571" y="300"/>
                    </a:lnTo>
                    <a:lnTo>
                      <a:pt x="550" y="286"/>
                    </a:lnTo>
                    <a:lnTo>
                      <a:pt x="523" y="268"/>
                    </a:lnTo>
                    <a:lnTo>
                      <a:pt x="491" y="250"/>
                    </a:lnTo>
                    <a:lnTo>
                      <a:pt x="455" y="230"/>
                    </a:lnTo>
                    <a:lnTo>
                      <a:pt x="416" y="206"/>
                    </a:lnTo>
                    <a:lnTo>
                      <a:pt x="373" y="183"/>
                    </a:lnTo>
                    <a:lnTo>
                      <a:pt x="327" y="159"/>
                    </a:lnTo>
                    <a:lnTo>
                      <a:pt x="277" y="134"/>
                    </a:lnTo>
                    <a:lnTo>
                      <a:pt x="225" y="107"/>
                    </a:lnTo>
                    <a:lnTo>
                      <a:pt x="171" y="79"/>
                    </a:lnTo>
                    <a:lnTo>
                      <a:pt x="116" y="54"/>
                    </a:lnTo>
                    <a:lnTo>
                      <a:pt x="59" y="27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4" y="27"/>
                    </a:lnTo>
                    <a:lnTo>
                      <a:pt x="106" y="52"/>
                    </a:lnTo>
                    <a:lnTo>
                      <a:pt x="158" y="78"/>
                    </a:lnTo>
                    <a:lnTo>
                      <a:pt x="208" y="103"/>
                    </a:lnTo>
                    <a:lnTo>
                      <a:pt x="256" y="126"/>
                    </a:lnTo>
                    <a:lnTo>
                      <a:pt x="303" y="152"/>
                    </a:lnTo>
                    <a:lnTo>
                      <a:pt x="345" y="174"/>
                    </a:lnTo>
                    <a:lnTo>
                      <a:pt x="386" y="195"/>
                    </a:lnTo>
                    <a:lnTo>
                      <a:pt x="423" y="217"/>
                    </a:lnTo>
                    <a:lnTo>
                      <a:pt x="455" y="235"/>
                    </a:lnTo>
                    <a:lnTo>
                      <a:pt x="485" y="253"/>
                    </a:lnTo>
                    <a:lnTo>
                      <a:pt x="509" y="268"/>
                    </a:lnTo>
                    <a:lnTo>
                      <a:pt x="530" y="282"/>
                    </a:lnTo>
                    <a:lnTo>
                      <a:pt x="546" y="295"/>
                    </a:lnTo>
                    <a:lnTo>
                      <a:pt x="557" y="304"/>
                    </a:lnTo>
                    <a:lnTo>
                      <a:pt x="563" y="311"/>
                    </a:lnTo>
                    <a:lnTo>
                      <a:pt x="564" y="317"/>
                    </a:lnTo>
                    <a:lnTo>
                      <a:pt x="608" y="338"/>
                    </a:lnTo>
                    <a:close/>
                  </a:path>
                </a:pathLst>
              </a:custGeom>
              <a:solidFill>
                <a:srgbClr val="B2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1" name="Freeform 893"/>
              <p:cNvSpPr>
                <a:spLocks/>
              </p:cNvSpPr>
              <p:nvPr/>
            </p:nvSpPr>
            <p:spPr bwMode="auto">
              <a:xfrm>
                <a:off x="1425" y="1257"/>
                <a:ext cx="564" cy="156"/>
              </a:xfrm>
              <a:custGeom>
                <a:avLst/>
                <a:gdLst>
                  <a:gd name="T0" fmla="*/ 0 w 564"/>
                  <a:gd name="T1" fmla="*/ 0 h 314"/>
                  <a:gd name="T2" fmla="*/ 54 w 564"/>
                  <a:gd name="T3" fmla="*/ 0 h 314"/>
                  <a:gd name="T4" fmla="*/ 106 w 564"/>
                  <a:gd name="T5" fmla="*/ 1 h 314"/>
                  <a:gd name="T6" fmla="*/ 158 w 564"/>
                  <a:gd name="T7" fmla="*/ 2 h 314"/>
                  <a:gd name="T8" fmla="*/ 208 w 564"/>
                  <a:gd name="T9" fmla="*/ 3 h 314"/>
                  <a:gd name="T10" fmla="*/ 256 w 564"/>
                  <a:gd name="T11" fmla="*/ 3 h 314"/>
                  <a:gd name="T12" fmla="*/ 303 w 564"/>
                  <a:gd name="T13" fmla="*/ 4 h 314"/>
                  <a:gd name="T14" fmla="*/ 345 w 564"/>
                  <a:gd name="T15" fmla="*/ 5 h 314"/>
                  <a:gd name="T16" fmla="*/ 386 w 564"/>
                  <a:gd name="T17" fmla="*/ 5 h 314"/>
                  <a:gd name="T18" fmla="*/ 423 w 564"/>
                  <a:gd name="T19" fmla="*/ 6 h 314"/>
                  <a:gd name="T20" fmla="*/ 455 w 564"/>
                  <a:gd name="T21" fmla="*/ 7 h 314"/>
                  <a:gd name="T22" fmla="*/ 485 w 564"/>
                  <a:gd name="T23" fmla="*/ 7 h 314"/>
                  <a:gd name="T24" fmla="*/ 509 w 564"/>
                  <a:gd name="T25" fmla="*/ 8 h 314"/>
                  <a:gd name="T26" fmla="*/ 530 w 564"/>
                  <a:gd name="T27" fmla="*/ 8 h 314"/>
                  <a:gd name="T28" fmla="*/ 546 w 564"/>
                  <a:gd name="T29" fmla="*/ 9 h 314"/>
                  <a:gd name="T30" fmla="*/ 557 w 564"/>
                  <a:gd name="T31" fmla="*/ 9 h 314"/>
                  <a:gd name="T32" fmla="*/ 563 w 564"/>
                  <a:gd name="T33" fmla="*/ 9 h 314"/>
                  <a:gd name="T34" fmla="*/ 564 w 564"/>
                  <a:gd name="T35" fmla="*/ 9 h 314"/>
                  <a:gd name="T36" fmla="*/ 516 w 564"/>
                  <a:gd name="T37" fmla="*/ 9 h 314"/>
                  <a:gd name="T38" fmla="*/ 516 w 564"/>
                  <a:gd name="T39" fmla="*/ 8 h 314"/>
                  <a:gd name="T40" fmla="*/ 509 w 564"/>
                  <a:gd name="T41" fmla="*/ 8 h 314"/>
                  <a:gd name="T42" fmla="*/ 498 w 564"/>
                  <a:gd name="T43" fmla="*/ 8 h 314"/>
                  <a:gd name="T44" fmla="*/ 481 w 564"/>
                  <a:gd name="T45" fmla="*/ 8 h 314"/>
                  <a:gd name="T46" fmla="*/ 459 w 564"/>
                  <a:gd name="T47" fmla="*/ 7 h 314"/>
                  <a:gd name="T48" fmla="*/ 434 w 564"/>
                  <a:gd name="T49" fmla="*/ 7 h 314"/>
                  <a:gd name="T50" fmla="*/ 404 w 564"/>
                  <a:gd name="T51" fmla="*/ 6 h 314"/>
                  <a:gd name="T52" fmla="*/ 370 w 564"/>
                  <a:gd name="T53" fmla="*/ 5 h 314"/>
                  <a:gd name="T54" fmla="*/ 332 w 564"/>
                  <a:gd name="T55" fmla="*/ 5 h 314"/>
                  <a:gd name="T56" fmla="*/ 291 w 564"/>
                  <a:gd name="T57" fmla="*/ 4 h 314"/>
                  <a:gd name="T58" fmla="*/ 247 w 564"/>
                  <a:gd name="T59" fmla="*/ 3 h 314"/>
                  <a:gd name="T60" fmla="*/ 201 w 564"/>
                  <a:gd name="T61" fmla="*/ 3 h 314"/>
                  <a:gd name="T62" fmla="*/ 153 w 564"/>
                  <a:gd name="T63" fmla="*/ 2 h 314"/>
                  <a:gd name="T64" fmla="*/ 103 w 564"/>
                  <a:gd name="T65" fmla="*/ 1 h 314"/>
                  <a:gd name="T66" fmla="*/ 51 w 564"/>
                  <a:gd name="T67" fmla="*/ 0 h 314"/>
                  <a:gd name="T68" fmla="*/ 0 w 564"/>
                  <a:gd name="T69" fmla="*/ 0 h 314"/>
                  <a:gd name="T70" fmla="*/ 0 w 564"/>
                  <a:gd name="T71" fmla="*/ 0 h 3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4" h="314">
                    <a:moveTo>
                      <a:pt x="0" y="0"/>
                    </a:moveTo>
                    <a:lnTo>
                      <a:pt x="54" y="24"/>
                    </a:lnTo>
                    <a:lnTo>
                      <a:pt x="106" y="49"/>
                    </a:lnTo>
                    <a:lnTo>
                      <a:pt x="158" y="75"/>
                    </a:lnTo>
                    <a:lnTo>
                      <a:pt x="208" y="100"/>
                    </a:lnTo>
                    <a:lnTo>
                      <a:pt x="256" y="123"/>
                    </a:lnTo>
                    <a:lnTo>
                      <a:pt x="303" y="149"/>
                    </a:lnTo>
                    <a:lnTo>
                      <a:pt x="345" y="171"/>
                    </a:lnTo>
                    <a:lnTo>
                      <a:pt x="386" y="192"/>
                    </a:lnTo>
                    <a:lnTo>
                      <a:pt x="423" y="214"/>
                    </a:lnTo>
                    <a:lnTo>
                      <a:pt x="455" y="232"/>
                    </a:lnTo>
                    <a:lnTo>
                      <a:pt x="485" y="250"/>
                    </a:lnTo>
                    <a:lnTo>
                      <a:pt x="509" y="265"/>
                    </a:lnTo>
                    <a:lnTo>
                      <a:pt x="530" y="279"/>
                    </a:lnTo>
                    <a:lnTo>
                      <a:pt x="546" y="292"/>
                    </a:lnTo>
                    <a:lnTo>
                      <a:pt x="557" y="301"/>
                    </a:lnTo>
                    <a:lnTo>
                      <a:pt x="563" y="308"/>
                    </a:lnTo>
                    <a:lnTo>
                      <a:pt x="564" y="314"/>
                    </a:lnTo>
                    <a:lnTo>
                      <a:pt x="516" y="292"/>
                    </a:lnTo>
                    <a:lnTo>
                      <a:pt x="516" y="286"/>
                    </a:lnTo>
                    <a:lnTo>
                      <a:pt x="509" y="279"/>
                    </a:lnTo>
                    <a:lnTo>
                      <a:pt x="498" y="268"/>
                    </a:lnTo>
                    <a:lnTo>
                      <a:pt x="481" y="257"/>
                    </a:lnTo>
                    <a:lnTo>
                      <a:pt x="459" y="243"/>
                    </a:lnTo>
                    <a:lnTo>
                      <a:pt x="434" y="227"/>
                    </a:lnTo>
                    <a:lnTo>
                      <a:pt x="404" y="209"/>
                    </a:lnTo>
                    <a:lnTo>
                      <a:pt x="370" y="190"/>
                    </a:lnTo>
                    <a:lnTo>
                      <a:pt x="332" y="169"/>
                    </a:lnTo>
                    <a:lnTo>
                      <a:pt x="291" y="147"/>
                    </a:lnTo>
                    <a:lnTo>
                      <a:pt x="247" y="125"/>
                    </a:lnTo>
                    <a:lnTo>
                      <a:pt x="201" y="102"/>
                    </a:lnTo>
                    <a:lnTo>
                      <a:pt x="153" y="76"/>
                    </a:lnTo>
                    <a:lnTo>
                      <a:pt x="103" y="53"/>
                    </a:lnTo>
                    <a:lnTo>
                      <a:pt x="51" y="2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2" name="Freeform 894"/>
              <p:cNvSpPr>
                <a:spLocks/>
              </p:cNvSpPr>
              <p:nvPr/>
            </p:nvSpPr>
            <p:spPr bwMode="auto">
              <a:xfrm>
                <a:off x="1424" y="1259"/>
                <a:ext cx="517" cy="143"/>
              </a:xfrm>
              <a:custGeom>
                <a:avLst/>
                <a:gdLst>
                  <a:gd name="T0" fmla="*/ 517 w 517"/>
                  <a:gd name="T1" fmla="*/ 8 h 288"/>
                  <a:gd name="T2" fmla="*/ 517 w 517"/>
                  <a:gd name="T3" fmla="*/ 8 h 288"/>
                  <a:gd name="T4" fmla="*/ 510 w 517"/>
                  <a:gd name="T5" fmla="*/ 8 h 288"/>
                  <a:gd name="T6" fmla="*/ 499 w 517"/>
                  <a:gd name="T7" fmla="*/ 8 h 288"/>
                  <a:gd name="T8" fmla="*/ 482 w 517"/>
                  <a:gd name="T9" fmla="*/ 7 h 288"/>
                  <a:gd name="T10" fmla="*/ 460 w 517"/>
                  <a:gd name="T11" fmla="*/ 7 h 288"/>
                  <a:gd name="T12" fmla="*/ 435 w 517"/>
                  <a:gd name="T13" fmla="*/ 6 h 288"/>
                  <a:gd name="T14" fmla="*/ 405 w 517"/>
                  <a:gd name="T15" fmla="*/ 6 h 288"/>
                  <a:gd name="T16" fmla="*/ 371 w 517"/>
                  <a:gd name="T17" fmla="*/ 5 h 288"/>
                  <a:gd name="T18" fmla="*/ 333 w 517"/>
                  <a:gd name="T19" fmla="*/ 5 h 288"/>
                  <a:gd name="T20" fmla="*/ 292 w 517"/>
                  <a:gd name="T21" fmla="*/ 4 h 288"/>
                  <a:gd name="T22" fmla="*/ 248 w 517"/>
                  <a:gd name="T23" fmla="*/ 3 h 288"/>
                  <a:gd name="T24" fmla="*/ 202 w 517"/>
                  <a:gd name="T25" fmla="*/ 3 h 288"/>
                  <a:gd name="T26" fmla="*/ 154 w 517"/>
                  <a:gd name="T27" fmla="*/ 2 h 288"/>
                  <a:gd name="T28" fmla="*/ 104 w 517"/>
                  <a:gd name="T29" fmla="*/ 1 h 288"/>
                  <a:gd name="T30" fmla="*/ 52 w 517"/>
                  <a:gd name="T31" fmla="*/ 0 h 288"/>
                  <a:gd name="T32" fmla="*/ 1 w 517"/>
                  <a:gd name="T33" fmla="*/ 0 h 288"/>
                  <a:gd name="T34" fmla="*/ 0 w 517"/>
                  <a:gd name="T35" fmla="*/ 0 h 288"/>
                  <a:gd name="T36" fmla="*/ 49 w 517"/>
                  <a:gd name="T37" fmla="*/ 0 h 288"/>
                  <a:gd name="T38" fmla="*/ 99 w 517"/>
                  <a:gd name="T39" fmla="*/ 1 h 288"/>
                  <a:gd name="T40" fmla="*/ 147 w 517"/>
                  <a:gd name="T41" fmla="*/ 2 h 288"/>
                  <a:gd name="T42" fmla="*/ 193 w 517"/>
                  <a:gd name="T43" fmla="*/ 3 h 288"/>
                  <a:gd name="T44" fmla="*/ 237 w 517"/>
                  <a:gd name="T45" fmla="*/ 3 h 288"/>
                  <a:gd name="T46" fmla="*/ 278 w 517"/>
                  <a:gd name="T47" fmla="*/ 4 h 288"/>
                  <a:gd name="T48" fmla="*/ 316 w 517"/>
                  <a:gd name="T49" fmla="*/ 5 h 288"/>
                  <a:gd name="T50" fmla="*/ 352 w 517"/>
                  <a:gd name="T51" fmla="*/ 5 h 288"/>
                  <a:gd name="T52" fmla="*/ 383 w 517"/>
                  <a:gd name="T53" fmla="*/ 6 h 288"/>
                  <a:gd name="T54" fmla="*/ 408 w 517"/>
                  <a:gd name="T55" fmla="*/ 6 h 288"/>
                  <a:gd name="T56" fmla="*/ 431 w 517"/>
                  <a:gd name="T57" fmla="*/ 7 h 288"/>
                  <a:gd name="T58" fmla="*/ 448 w 517"/>
                  <a:gd name="T59" fmla="*/ 7 h 288"/>
                  <a:gd name="T60" fmla="*/ 459 w 517"/>
                  <a:gd name="T61" fmla="*/ 7 h 288"/>
                  <a:gd name="T62" fmla="*/ 466 w 517"/>
                  <a:gd name="T63" fmla="*/ 8 h 288"/>
                  <a:gd name="T64" fmla="*/ 468 w 517"/>
                  <a:gd name="T65" fmla="*/ 8 h 288"/>
                  <a:gd name="T66" fmla="*/ 517 w 517"/>
                  <a:gd name="T67" fmla="*/ 8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17" h="288">
                    <a:moveTo>
                      <a:pt x="517" y="288"/>
                    </a:moveTo>
                    <a:lnTo>
                      <a:pt x="517" y="282"/>
                    </a:lnTo>
                    <a:lnTo>
                      <a:pt x="510" y="275"/>
                    </a:lnTo>
                    <a:lnTo>
                      <a:pt x="499" y="264"/>
                    </a:lnTo>
                    <a:lnTo>
                      <a:pt x="482" y="253"/>
                    </a:lnTo>
                    <a:lnTo>
                      <a:pt x="460" y="239"/>
                    </a:lnTo>
                    <a:lnTo>
                      <a:pt x="435" y="223"/>
                    </a:lnTo>
                    <a:lnTo>
                      <a:pt x="405" y="205"/>
                    </a:lnTo>
                    <a:lnTo>
                      <a:pt x="371" y="186"/>
                    </a:lnTo>
                    <a:lnTo>
                      <a:pt x="333" y="165"/>
                    </a:lnTo>
                    <a:lnTo>
                      <a:pt x="292" y="143"/>
                    </a:lnTo>
                    <a:lnTo>
                      <a:pt x="248" y="121"/>
                    </a:lnTo>
                    <a:lnTo>
                      <a:pt x="202" y="98"/>
                    </a:lnTo>
                    <a:lnTo>
                      <a:pt x="154" y="72"/>
                    </a:lnTo>
                    <a:lnTo>
                      <a:pt x="104" y="49"/>
                    </a:lnTo>
                    <a:lnTo>
                      <a:pt x="52" y="2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49" y="27"/>
                    </a:lnTo>
                    <a:lnTo>
                      <a:pt x="99" y="51"/>
                    </a:lnTo>
                    <a:lnTo>
                      <a:pt x="147" y="74"/>
                    </a:lnTo>
                    <a:lnTo>
                      <a:pt x="193" y="98"/>
                    </a:lnTo>
                    <a:lnTo>
                      <a:pt x="237" y="119"/>
                    </a:lnTo>
                    <a:lnTo>
                      <a:pt x="278" y="141"/>
                    </a:lnTo>
                    <a:lnTo>
                      <a:pt x="316" y="163"/>
                    </a:lnTo>
                    <a:lnTo>
                      <a:pt x="352" y="181"/>
                    </a:lnTo>
                    <a:lnTo>
                      <a:pt x="383" y="199"/>
                    </a:lnTo>
                    <a:lnTo>
                      <a:pt x="408" y="215"/>
                    </a:lnTo>
                    <a:lnTo>
                      <a:pt x="431" y="230"/>
                    </a:lnTo>
                    <a:lnTo>
                      <a:pt x="448" y="243"/>
                    </a:lnTo>
                    <a:lnTo>
                      <a:pt x="459" y="252"/>
                    </a:lnTo>
                    <a:lnTo>
                      <a:pt x="466" y="259"/>
                    </a:lnTo>
                    <a:lnTo>
                      <a:pt x="468" y="264"/>
                    </a:lnTo>
                    <a:lnTo>
                      <a:pt x="517" y="288"/>
                    </a:lnTo>
                    <a:close/>
                  </a:path>
                </a:pathLst>
              </a:custGeom>
              <a:solidFill>
                <a:srgbClr val="B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3" name="Freeform 895"/>
              <p:cNvSpPr>
                <a:spLocks/>
              </p:cNvSpPr>
              <p:nvPr/>
            </p:nvSpPr>
            <p:spPr bwMode="auto">
              <a:xfrm>
                <a:off x="1422" y="1260"/>
                <a:ext cx="470" cy="131"/>
              </a:xfrm>
              <a:custGeom>
                <a:avLst/>
                <a:gdLst>
                  <a:gd name="T0" fmla="*/ 2 w 470"/>
                  <a:gd name="T1" fmla="*/ 0 h 260"/>
                  <a:gd name="T2" fmla="*/ 51 w 470"/>
                  <a:gd name="T3" fmla="*/ 1 h 260"/>
                  <a:gd name="T4" fmla="*/ 101 w 470"/>
                  <a:gd name="T5" fmla="*/ 2 h 260"/>
                  <a:gd name="T6" fmla="*/ 149 w 470"/>
                  <a:gd name="T7" fmla="*/ 3 h 260"/>
                  <a:gd name="T8" fmla="*/ 195 w 470"/>
                  <a:gd name="T9" fmla="*/ 3 h 260"/>
                  <a:gd name="T10" fmla="*/ 239 w 470"/>
                  <a:gd name="T11" fmla="*/ 4 h 260"/>
                  <a:gd name="T12" fmla="*/ 280 w 470"/>
                  <a:gd name="T13" fmla="*/ 5 h 260"/>
                  <a:gd name="T14" fmla="*/ 318 w 470"/>
                  <a:gd name="T15" fmla="*/ 5 h 260"/>
                  <a:gd name="T16" fmla="*/ 354 w 470"/>
                  <a:gd name="T17" fmla="*/ 6 h 260"/>
                  <a:gd name="T18" fmla="*/ 385 w 470"/>
                  <a:gd name="T19" fmla="*/ 7 h 260"/>
                  <a:gd name="T20" fmla="*/ 410 w 470"/>
                  <a:gd name="T21" fmla="*/ 7 h 260"/>
                  <a:gd name="T22" fmla="*/ 433 w 470"/>
                  <a:gd name="T23" fmla="*/ 8 h 260"/>
                  <a:gd name="T24" fmla="*/ 450 w 470"/>
                  <a:gd name="T25" fmla="*/ 8 h 260"/>
                  <a:gd name="T26" fmla="*/ 461 w 470"/>
                  <a:gd name="T27" fmla="*/ 8 h 260"/>
                  <a:gd name="T28" fmla="*/ 468 w 470"/>
                  <a:gd name="T29" fmla="*/ 8 h 260"/>
                  <a:gd name="T30" fmla="*/ 470 w 470"/>
                  <a:gd name="T31" fmla="*/ 9 h 260"/>
                  <a:gd name="T32" fmla="*/ 416 w 470"/>
                  <a:gd name="T33" fmla="*/ 8 h 260"/>
                  <a:gd name="T34" fmla="*/ 414 w 470"/>
                  <a:gd name="T35" fmla="*/ 8 h 260"/>
                  <a:gd name="T36" fmla="*/ 409 w 470"/>
                  <a:gd name="T37" fmla="*/ 8 h 260"/>
                  <a:gd name="T38" fmla="*/ 397 w 470"/>
                  <a:gd name="T39" fmla="*/ 7 h 260"/>
                  <a:gd name="T40" fmla="*/ 382 w 470"/>
                  <a:gd name="T41" fmla="*/ 7 h 260"/>
                  <a:gd name="T42" fmla="*/ 364 w 470"/>
                  <a:gd name="T43" fmla="*/ 7 h 260"/>
                  <a:gd name="T44" fmla="*/ 340 w 470"/>
                  <a:gd name="T45" fmla="*/ 6 h 260"/>
                  <a:gd name="T46" fmla="*/ 313 w 470"/>
                  <a:gd name="T47" fmla="*/ 6 h 260"/>
                  <a:gd name="T48" fmla="*/ 282 w 470"/>
                  <a:gd name="T49" fmla="*/ 5 h 260"/>
                  <a:gd name="T50" fmla="*/ 248 w 470"/>
                  <a:gd name="T51" fmla="*/ 4 h 260"/>
                  <a:gd name="T52" fmla="*/ 211 w 470"/>
                  <a:gd name="T53" fmla="*/ 4 h 260"/>
                  <a:gd name="T54" fmla="*/ 173 w 470"/>
                  <a:gd name="T55" fmla="*/ 3 h 260"/>
                  <a:gd name="T56" fmla="*/ 132 w 470"/>
                  <a:gd name="T57" fmla="*/ 3 h 260"/>
                  <a:gd name="T58" fmla="*/ 88 w 470"/>
                  <a:gd name="T59" fmla="*/ 2 h 260"/>
                  <a:gd name="T60" fmla="*/ 44 w 470"/>
                  <a:gd name="T61" fmla="*/ 1 h 260"/>
                  <a:gd name="T62" fmla="*/ 0 w 470"/>
                  <a:gd name="T63" fmla="*/ 1 h 260"/>
                  <a:gd name="T64" fmla="*/ 2 w 470"/>
                  <a:gd name="T65" fmla="*/ 0 h 2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70" h="260">
                    <a:moveTo>
                      <a:pt x="2" y="0"/>
                    </a:moveTo>
                    <a:lnTo>
                      <a:pt x="51" y="23"/>
                    </a:lnTo>
                    <a:lnTo>
                      <a:pt x="101" y="47"/>
                    </a:lnTo>
                    <a:lnTo>
                      <a:pt x="149" y="70"/>
                    </a:lnTo>
                    <a:lnTo>
                      <a:pt x="195" y="94"/>
                    </a:lnTo>
                    <a:lnTo>
                      <a:pt x="239" y="115"/>
                    </a:lnTo>
                    <a:lnTo>
                      <a:pt x="280" y="137"/>
                    </a:lnTo>
                    <a:lnTo>
                      <a:pt x="318" y="159"/>
                    </a:lnTo>
                    <a:lnTo>
                      <a:pt x="354" y="177"/>
                    </a:lnTo>
                    <a:lnTo>
                      <a:pt x="385" y="195"/>
                    </a:lnTo>
                    <a:lnTo>
                      <a:pt x="410" y="211"/>
                    </a:lnTo>
                    <a:lnTo>
                      <a:pt x="433" y="226"/>
                    </a:lnTo>
                    <a:lnTo>
                      <a:pt x="450" y="239"/>
                    </a:lnTo>
                    <a:lnTo>
                      <a:pt x="461" y="248"/>
                    </a:lnTo>
                    <a:lnTo>
                      <a:pt x="468" y="255"/>
                    </a:lnTo>
                    <a:lnTo>
                      <a:pt x="470" y="260"/>
                    </a:lnTo>
                    <a:lnTo>
                      <a:pt x="416" y="235"/>
                    </a:lnTo>
                    <a:lnTo>
                      <a:pt x="414" y="231"/>
                    </a:lnTo>
                    <a:lnTo>
                      <a:pt x="409" y="224"/>
                    </a:lnTo>
                    <a:lnTo>
                      <a:pt x="397" y="215"/>
                    </a:lnTo>
                    <a:lnTo>
                      <a:pt x="382" y="204"/>
                    </a:lnTo>
                    <a:lnTo>
                      <a:pt x="364" y="192"/>
                    </a:lnTo>
                    <a:lnTo>
                      <a:pt x="340" y="177"/>
                    </a:lnTo>
                    <a:lnTo>
                      <a:pt x="313" y="163"/>
                    </a:lnTo>
                    <a:lnTo>
                      <a:pt x="282" y="144"/>
                    </a:lnTo>
                    <a:lnTo>
                      <a:pt x="248" y="126"/>
                    </a:lnTo>
                    <a:lnTo>
                      <a:pt x="211" y="106"/>
                    </a:lnTo>
                    <a:lnTo>
                      <a:pt x="173" y="87"/>
                    </a:lnTo>
                    <a:lnTo>
                      <a:pt x="132" y="67"/>
                    </a:lnTo>
                    <a:lnTo>
                      <a:pt x="88" y="45"/>
                    </a:lnTo>
                    <a:lnTo>
                      <a:pt x="44" y="25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1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4" name="Freeform 896"/>
              <p:cNvSpPr>
                <a:spLocks/>
              </p:cNvSpPr>
              <p:nvPr/>
            </p:nvSpPr>
            <p:spPr bwMode="auto">
              <a:xfrm>
                <a:off x="1421" y="1262"/>
                <a:ext cx="417" cy="116"/>
              </a:xfrm>
              <a:custGeom>
                <a:avLst/>
                <a:gdLst>
                  <a:gd name="T0" fmla="*/ 417 w 417"/>
                  <a:gd name="T1" fmla="*/ 8 h 232"/>
                  <a:gd name="T2" fmla="*/ 415 w 417"/>
                  <a:gd name="T3" fmla="*/ 8 h 232"/>
                  <a:gd name="T4" fmla="*/ 410 w 417"/>
                  <a:gd name="T5" fmla="*/ 7 h 232"/>
                  <a:gd name="T6" fmla="*/ 398 w 417"/>
                  <a:gd name="T7" fmla="*/ 7 h 232"/>
                  <a:gd name="T8" fmla="*/ 383 w 417"/>
                  <a:gd name="T9" fmla="*/ 7 h 232"/>
                  <a:gd name="T10" fmla="*/ 365 w 417"/>
                  <a:gd name="T11" fmla="*/ 6 h 232"/>
                  <a:gd name="T12" fmla="*/ 341 w 417"/>
                  <a:gd name="T13" fmla="*/ 6 h 232"/>
                  <a:gd name="T14" fmla="*/ 314 w 417"/>
                  <a:gd name="T15" fmla="*/ 5 h 232"/>
                  <a:gd name="T16" fmla="*/ 283 w 417"/>
                  <a:gd name="T17" fmla="*/ 5 h 232"/>
                  <a:gd name="T18" fmla="*/ 249 w 417"/>
                  <a:gd name="T19" fmla="*/ 4 h 232"/>
                  <a:gd name="T20" fmla="*/ 212 w 417"/>
                  <a:gd name="T21" fmla="*/ 4 h 232"/>
                  <a:gd name="T22" fmla="*/ 174 w 417"/>
                  <a:gd name="T23" fmla="*/ 3 h 232"/>
                  <a:gd name="T24" fmla="*/ 133 w 417"/>
                  <a:gd name="T25" fmla="*/ 2 h 232"/>
                  <a:gd name="T26" fmla="*/ 89 w 417"/>
                  <a:gd name="T27" fmla="*/ 2 h 232"/>
                  <a:gd name="T28" fmla="*/ 45 w 417"/>
                  <a:gd name="T29" fmla="*/ 1 h 232"/>
                  <a:gd name="T30" fmla="*/ 1 w 417"/>
                  <a:gd name="T31" fmla="*/ 0 h 232"/>
                  <a:gd name="T32" fmla="*/ 0 w 417"/>
                  <a:gd name="T33" fmla="*/ 1 h 232"/>
                  <a:gd name="T34" fmla="*/ 41 w 417"/>
                  <a:gd name="T35" fmla="*/ 1 h 232"/>
                  <a:gd name="T36" fmla="*/ 82 w 417"/>
                  <a:gd name="T37" fmla="*/ 2 h 232"/>
                  <a:gd name="T38" fmla="*/ 120 w 417"/>
                  <a:gd name="T39" fmla="*/ 2 h 232"/>
                  <a:gd name="T40" fmla="*/ 158 w 417"/>
                  <a:gd name="T41" fmla="*/ 3 h 232"/>
                  <a:gd name="T42" fmla="*/ 194 w 417"/>
                  <a:gd name="T43" fmla="*/ 4 h 232"/>
                  <a:gd name="T44" fmla="*/ 227 w 417"/>
                  <a:gd name="T45" fmla="*/ 4 h 232"/>
                  <a:gd name="T46" fmla="*/ 257 w 417"/>
                  <a:gd name="T47" fmla="*/ 5 h 232"/>
                  <a:gd name="T48" fmla="*/ 284 w 417"/>
                  <a:gd name="T49" fmla="*/ 5 h 232"/>
                  <a:gd name="T50" fmla="*/ 307 w 417"/>
                  <a:gd name="T51" fmla="*/ 6 h 232"/>
                  <a:gd name="T52" fmla="*/ 326 w 417"/>
                  <a:gd name="T53" fmla="*/ 6 h 232"/>
                  <a:gd name="T54" fmla="*/ 341 w 417"/>
                  <a:gd name="T55" fmla="*/ 6 h 232"/>
                  <a:gd name="T56" fmla="*/ 352 w 417"/>
                  <a:gd name="T57" fmla="*/ 7 h 232"/>
                  <a:gd name="T58" fmla="*/ 357 w 417"/>
                  <a:gd name="T59" fmla="*/ 7 h 232"/>
                  <a:gd name="T60" fmla="*/ 359 w 417"/>
                  <a:gd name="T61" fmla="*/ 7 h 232"/>
                  <a:gd name="T62" fmla="*/ 417 w 417"/>
                  <a:gd name="T63" fmla="*/ 8 h 2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7" h="232">
                    <a:moveTo>
                      <a:pt x="417" y="232"/>
                    </a:moveTo>
                    <a:lnTo>
                      <a:pt x="415" y="228"/>
                    </a:lnTo>
                    <a:lnTo>
                      <a:pt x="410" y="221"/>
                    </a:lnTo>
                    <a:lnTo>
                      <a:pt x="398" y="212"/>
                    </a:lnTo>
                    <a:lnTo>
                      <a:pt x="383" y="201"/>
                    </a:lnTo>
                    <a:lnTo>
                      <a:pt x="365" y="189"/>
                    </a:lnTo>
                    <a:lnTo>
                      <a:pt x="341" y="174"/>
                    </a:lnTo>
                    <a:lnTo>
                      <a:pt x="314" y="160"/>
                    </a:lnTo>
                    <a:lnTo>
                      <a:pt x="283" y="141"/>
                    </a:lnTo>
                    <a:lnTo>
                      <a:pt x="249" y="123"/>
                    </a:lnTo>
                    <a:lnTo>
                      <a:pt x="212" y="103"/>
                    </a:lnTo>
                    <a:lnTo>
                      <a:pt x="174" y="84"/>
                    </a:lnTo>
                    <a:lnTo>
                      <a:pt x="133" y="64"/>
                    </a:lnTo>
                    <a:lnTo>
                      <a:pt x="89" y="42"/>
                    </a:lnTo>
                    <a:lnTo>
                      <a:pt x="45" y="22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41" y="24"/>
                    </a:lnTo>
                    <a:lnTo>
                      <a:pt x="82" y="44"/>
                    </a:lnTo>
                    <a:lnTo>
                      <a:pt x="120" y="64"/>
                    </a:lnTo>
                    <a:lnTo>
                      <a:pt x="158" y="82"/>
                    </a:lnTo>
                    <a:lnTo>
                      <a:pt x="194" y="102"/>
                    </a:lnTo>
                    <a:lnTo>
                      <a:pt x="227" y="118"/>
                    </a:lnTo>
                    <a:lnTo>
                      <a:pt x="257" y="134"/>
                    </a:lnTo>
                    <a:lnTo>
                      <a:pt x="284" y="151"/>
                    </a:lnTo>
                    <a:lnTo>
                      <a:pt x="307" y="163"/>
                    </a:lnTo>
                    <a:lnTo>
                      <a:pt x="326" y="176"/>
                    </a:lnTo>
                    <a:lnTo>
                      <a:pt x="341" y="187"/>
                    </a:lnTo>
                    <a:lnTo>
                      <a:pt x="352" y="194"/>
                    </a:lnTo>
                    <a:lnTo>
                      <a:pt x="357" y="201"/>
                    </a:lnTo>
                    <a:lnTo>
                      <a:pt x="359" y="205"/>
                    </a:lnTo>
                    <a:lnTo>
                      <a:pt x="417" y="232"/>
                    </a:lnTo>
                    <a:close/>
                  </a:path>
                </a:pathLst>
              </a:custGeom>
              <a:solidFill>
                <a:srgbClr val="B1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5" name="Freeform 897"/>
              <p:cNvSpPr>
                <a:spLocks/>
              </p:cNvSpPr>
              <p:nvPr/>
            </p:nvSpPr>
            <p:spPr bwMode="auto">
              <a:xfrm>
                <a:off x="1419" y="1265"/>
                <a:ext cx="361" cy="99"/>
              </a:xfrm>
              <a:custGeom>
                <a:avLst/>
                <a:gdLst>
                  <a:gd name="T0" fmla="*/ 2 w 361"/>
                  <a:gd name="T1" fmla="*/ 0 h 199"/>
                  <a:gd name="T2" fmla="*/ 43 w 361"/>
                  <a:gd name="T3" fmla="*/ 0 h 199"/>
                  <a:gd name="T4" fmla="*/ 84 w 361"/>
                  <a:gd name="T5" fmla="*/ 1 h 199"/>
                  <a:gd name="T6" fmla="*/ 122 w 361"/>
                  <a:gd name="T7" fmla="*/ 1 h 199"/>
                  <a:gd name="T8" fmla="*/ 160 w 361"/>
                  <a:gd name="T9" fmla="*/ 2 h 199"/>
                  <a:gd name="T10" fmla="*/ 196 w 361"/>
                  <a:gd name="T11" fmla="*/ 3 h 199"/>
                  <a:gd name="T12" fmla="*/ 229 w 361"/>
                  <a:gd name="T13" fmla="*/ 3 h 199"/>
                  <a:gd name="T14" fmla="*/ 259 w 361"/>
                  <a:gd name="T15" fmla="*/ 4 h 199"/>
                  <a:gd name="T16" fmla="*/ 286 w 361"/>
                  <a:gd name="T17" fmla="*/ 4 h 199"/>
                  <a:gd name="T18" fmla="*/ 309 w 361"/>
                  <a:gd name="T19" fmla="*/ 4 h 199"/>
                  <a:gd name="T20" fmla="*/ 328 w 361"/>
                  <a:gd name="T21" fmla="*/ 5 h 199"/>
                  <a:gd name="T22" fmla="*/ 343 w 361"/>
                  <a:gd name="T23" fmla="*/ 5 h 199"/>
                  <a:gd name="T24" fmla="*/ 354 w 361"/>
                  <a:gd name="T25" fmla="*/ 5 h 199"/>
                  <a:gd name="T26" fmla="*/ 359 w 361"/>
                  <a:gd name="T27" fmla="*/ 6 h 199"/>
                  <a:gd name="T28" fmla="*/ 361 w 361"/>
                  <a:gd name="T29" fmla="*/ 6 h 199"/>
                  <a:gd name="T30" fmla="*/ 299 w 361"/>
                  <a:gd name="T31" fmla="*/ 5 h 199"/>
                  <a:gd name="T32" fmla="*/ 297 w 361"/>
                  <a:gd name="T33" fmla="*/ 5 h 199"/>
                  <a:gd name="T34" fmla="*/ 290 w 361"/>
                  <a:gd name="T35" fmla="*/ 4 h 199"/>
                  <a:gd name="T36" fmla="*/ 277 w 361"/>
                  <a:gd name="T37" fmla="*/ 4 h 199"/>
                  <a:gd name="T38" fmla="*/ 261 w 361"/>
                  <a:gd name="T39" fmla="*/ 4 h 199"/>
                  <a:gd name="T40" fmla="*/ 239 w 361"/>
                  <a:gd name="T41" fmla="*/ 3 h 199"/>
                  <a:gd name="T42" fmla="*/ 214 w 361"/>
                  <a:gd name="T43" fmla="*/ 3 h 199"/>
                  <a:gd name="T44" fmla="*/ 184 w 361"/>
                  <a:gd name="T45" fmla="*/ 3 h 199"/>
                  <a:gd name="T46" fmla="*/ 152 w 361"/>
                  <a:gd name="T47" fmla="*/ 2 h 199"/>
                  <a:gd name="T48" fmla="*/ 116 w 361"/>
                  <a:gd name="T49" fmla="*/ 1 h 199"/>
                  <a:gd name="T50" fmla="*/ 80 w 361"/>
                  <a:gd name="T51" fmla="*/ 1 h 199"/>
                  <a:gd name="T52" fmla="*/ 40 w 361"/>
                  <a:gd name="T53" fmla="*/ 0 h 199"/>
                  <a:gd name="T54" fmla="*/ 0 w 361"/>
                  <a:gd name="T55" fmla="*/ 0 h 199"/>
                  <a:gd name="T56" fmla="*/ 2 w 361"/>
                  <a:gd name="T57" fmla="*/ 0 h 1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1" h="199">
                    <a:moveTo>
                      <a:pt x="2" y="0"/>
                    </a:moveTo>
                    <a:lnTo>
                      <a:pt x="43" y="18"/>
                    </a:lnTo>
                    <a:lnTo>
                      <a:pt x="84" y="38"/>
                    </a:lnTo>
                    <a:lnTo>
                      <a:pt x="122" y="58"/>
                    </a:lnTo>
                    <a:lnTo>
                      <a:pt x="160" y="76"/>
                    </a:lnTo>
                    <a:lnTo>
                      <a:pt x="196" y="96"/>
                    </a:lnTo>
                    <a:lnTo>
                      <a:pt x="229" y="112"/>
                    </a:lnTo>
                    <a:lnTo>
                      <a:pt x="259" y="128"/>
                    </a:lnTo>
                    <a:lnTo>
                      <a:pt x="286" y="145"/>
                    </a:lnTo>
                    <a:lnTo>
                      <a:pt x="309" y="157"/>
                    </a:lnTo>
                    <a:lnTo>
                      <a:pt x="328" y="170"/>
                    </a:lnTo>
                    <a:lnTo>
                      <a:pt x="343" y="181"/>
                    </a:lnTo>
                    <a:lnTo>
                      <a:pt x="354" y="188"/>
                    </a:lnTo>
                    <a:lnTo>
                      <a:pt x="359" y="195"/>
                    </a:lnTo>
                    <a:lnTo>
                      <a:pt x="361" y="199"/>
                    </a:lnTo>
                    <a:lnTo>
                      <a:pt x="299" y="170"/>
                    </a:lnTo>
                    <a:lnTo>
                      <a:pt x="297" y="166"/>
                    </a:lnTo>
                    <a:lnTo>
                      <a:pt x="290" y="159"/>
                    </a:lnTo>
                    <a:lnTo>
                      <a:pt x="277" y="150"/>
                    </a:lnTo>
                    <a:lnTo>
                      <a:pt x="261" y="139"/>
                    </a:lnTo>
                    <a:lnTo>
                      <a:pt x="239" y="126"/>
                    </a:lnTo>
                    <a:lnTo>
                      <a:pt x="214" y="112"/>
                    </a:lnTo>
                    <a:lnTo>
                      <a:pt x="184" y="96"/>
                    </a:lnTo>
                    <a:lnTo>
                      <a:pt x="152" y="79"/>
                    </a:lnTo>
                    <a:lnTo>
                      <a:pt x="116" y="61"/>
                    </a:lnTo>
                    <a:lnTo>
                      <a:pt x="80" y="41"/>
                    </a:lnTo>
                    <a:lnTo>
                      <a:pt x="40" y="23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6" name="Freeform 898"/>
              <p:cNvSpPr>
                <a:spLocks/>
              </p:cNvSpPr>
              <p:nvPr/>
            </p:nvSpPr>
            <p:spPr bwMode="auto">
              <a:xfrm>
                <a:off x="1418" y="1268"/>
                <a:ext cx="300" cy="82"/>
              </a:xfrm>
              <a:custGeom>
                <a:avLst/>
                <a:gdLst>
                  <a:gd name="T0" fmla="*/ 300 w 300"/>
                  <a:gd name="T1" fmla="*/ 5 h 165"/>
                  <a:gd name="T2" fmla="*/ 298 w 300"/>
                  <a:gd name="T3" fmla="*/ 5 h 165"/>
                  <a:gd name="T4" fmla="*/ 291 w 300"/>
                  <a:gd name="T5" fmla="*/ 4 h 165"/>
                  <a:gd name="T6" fmla="*/ 278 w 300"/>
                  <a:gd name="T7" fmla="*/ 4 h 165"/>
                  <a:gd name="T8" fmla="*/ 262 w 300"/>
                  <a:gd name="T9" fmla="*/ 4 h 165"/>
                  <a:gd name="T10" fmla="*/ 240 w 300"/>
                  <a:gd name="T11" fmla="*/ 3 h 165"/>
                  <a:gd name="T12" fmla="*/ 215 w 300"/>
                  <a:gd name="T13" fmla="*/ 3 h 165"/>
                  <a:gd name="T14" fmla="*/ 185 w 300"/>
                  <a:gd name="T15" fmla="*/ 2 h 165"/>
                  <a:gd name="T16" fmla="*/ 153 w 300"/>
                  <a:gd name="T17" fmla="*/ 2 h 165"/>
                  <a:gd name="T18" fmla="*/ 117 w 300"/>
                  <a:gd name="T19" fmla="*/ 1 h 165"/>
                  <a:gd name="T20" fmla="*/ 81 w 300"/>
                  <a:gd name="T21" fmla="*/ 1 h 165"/>
                  <a:gd name="T22" fmla="*/ 41 w 300"/>
                  <a:gd name="T23" fmla="*/ 0 h 165"/>
                  <a:gd name="T24" fmla="*/ 1 w 300"/>
                  <a:gd name="T25" fmla="*/ 0 h 165"/>
                  <a:gd name="T26" fmla="*/ 0 w 300"/>
                  <a:gd name="T27" fmla="*/ 0 h 165"/>
                  <a:gd name="T28" fmla="*/ 34 w 300"/>
                  <a:gd name="T29" fmla="*/ 0 h 165"/>
                  <a:gd name="T30" fmla="*/ 66 w 300"/>
                  <a:gd name="T31" fmla="*/ 1 h 165"/>
                  <a:gd name="T32" fmla="*/ 99 w 300"/>
                  <a:gd name="T33" fmla="*/ 1 h 165"/>
                  <a:gd name="T34" fmla="*/ 127 w 300"/>
                  <a:gd name="T35" fmla="*/ 2 h 165"/>
                  <a:gd name="T36" fmla="*/ 154 w 300"/>
                  <a:gd name="T37" fmla="*/ 2 h 165"/>
                  <a:gd name="T38" fmla="*/ 178 w 300"/>
                  <a:gd name="T39" fmla="*/ 2 h 165"/>
                  <a:gd name="T40" fmla="*/ 198 w 300"/>
                  <a:gd name="T41" fmla="*/ 3 h 165"/>
                  <a:gd name="T42" fmla="*/ 213 w 300"/>
                  <a:gd name="T43" fmla="*/ 3 h 165"/>
                  <a:gd name="T44" fmla="*/ 225 w 300"/>
                  <a:gd name="T45" fmla="*/ 3 h 165"/>
                  <a:gd name="T46" fmla="*/ 230 w 300"/>
                  <a:gd name="T47" fmla="*/ 4 h 165"/>
                  <a:gd name="T48" fmla="*/ 232 w 300"/>
                  <a:gd name="T49" fmla="*/ 4 h 165"/>
                  <a:gd name="T50" fmla="*/ 300 w 300"/>
                  <a:gd name="T51" fmla="*/ 5 h 1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0" h="165">
                    <a:moveTo>
                      <a:pt x="300" y="165"/>
                    </a:moveTo>
                    <a:lnTo>
                      <a:pt x="298" y="161"/>
                    </a:lnTo>
                    <a:lnTo>
                      <a:pt x="291" y="154"/>
                    </a:lnTo>
                    <a:lnTo>
                      <a:pt x="278" y="145"/>
                    </a:lnTo>
                    <a:lnTo>
                      <a:pt x="262" y="134"/>
                    </a:lnTo>
                    <a:lnTo>
                      <a:pt x="240" y="121"/>
                    </a:lnTo>
                    <a:lnTo>
                      <a:pt x="215" y="107"/>
                    </a:lnTo>
                    <a:lnTo>
                      <a:pt x="185" y="91"/>
                    </a:lnTo>
                    <a:lnTo>
                      <a:pt x="153" y="74"/>
                    </a:lnTo>
                    <a:lnTo>
                      <a:pt x="117" y="56"/>
                    </a:lnTo>
                    <a:lnTo>
                      <a:pt x="81" y="36"/>
                    </a:lnTo>
                    <a:lnTo>
                      <a:pt x="41" y="18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4" y="20"/>
                    </a:lnTo>
                    <a:lnTo>
                      <a:pt x="66" y="36"/>
                    </a:lnTo>
                    <a:lnTo>
                      <a:pt x="99" y="53"/>
                    </a:lnTo>
                    <a:lnTo>
                      <a:pt x="127" y="67"/>
                    </a:lnTo>
                    <a:lnTo>
                      <a:pt x="154" y="82"/>
                    </a:lnTo>
                    <a:lnTo>
                      <a:pt x="178" y="94"/>
                    </a:lnTo>
                    <a:lnTo>
                      <a:pt x="198" y="107"/>
                    </a:lnTo>
                    <a:lnTo>
                      <a:pt x="213" y="116"/>
                    </a:lnTo>
                    <a:lnTo>
                      <a:pt x="225" y="125"/>
                    </a:lnTo>
                    <a:lnTo>
                      <a:pt x="230" y="130"/>
                    </a:lnTo>
                    <a:lnTo>
                      <a:pt x="232" y="134"/>
                    </a:lnTo>
                    <a:lnTo>
                      <a:pt x="300" y="165"/>
                    </a:lnTo>
                    <a:close/>
                  </a:path>
                </a:pathLst>
              </a:custGeom>
              <a:solidFill>
                <a:srgbClr val="B0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7" name="Freeform 899"/>
              <p:cNvSpPr>
                <a:spLocks/>
              </p:cNvSpPr>
              <p:nvPr/>
            </p:nvSpPr>
            <p:spPr bwMode="auto">
              <a:xfrm>
                <a:off x="1417" y="1269"/>
                <a:ext cx="233" cy="66"/>
              </a:xfrm>
              <a:custGeom>
                <a:avLst/>
                <a:gdLst>
                  <a:gd name="T0" fmla="*/ 1 w 233"/>
                  <a:gd name="T1" fmla="*/ 0 h 130"/>
                  <a:gd name="T2" fmla="*/ 35 w 233"/>
                  <a:gd name="T3" fmla="*/ 1 h 130"/>
                  <a:gd name="T4" fmla="*/ 67 w 233"/>
                  <a:gd name="T5" fmla="*/ 1 h 130"/>
                  <a:gd name="T6" fmla="*/ 100 w 233"/>
                  <a:gd name="T7" fmla="*/ 2 h 130"/>
                  <a:gd name="T8" fmla="*/ 128 w 233"/>
                  <a:gd name="T9" fmla="*/ 2 h 130"/>
                  <a:gd name="T10" fmla="*/ 155 w 233"/>
                  <a:gd name="T11" fmla="*/ 3 h 130"/>
                  <a:gd name="T12" fmla="*/ 179 w 233"/>
                  <a:gd name="T13" fmla="*/ 3 h 130"/>
                  <a:gd name="T14" fmla="*/ 199 w 233"/>
                  <a:gd name="T15" fmla="*/ 4 h 130"/>
                  <a:gd name="T16" fmla="*/ 214 w 233"/>
                  <a:gd name="T17" fmla="*/ 4 h 130"/>
                  <a:gd name="T18" fmla="*/ 226 w 233"/>
                  <a:gd name="T19" fmla="*/ 4 h 130"/>
                  <a:gd name="T20" fmla="*/ 231 w 233"/>
                  <a:gd name="T21" fmla="*/ 4 h 130"/>
                  <a:gd name="T22" fmla="*/ 233 w 233"/>
                  <a:gd name="T23" fmla="*/ 5 h 130"/>
                  <a:gd name="T24" fmla="*/ 161 w 233"/>
                  <a:gd name="T25" fmla="*/ 4 h 130"/>
                  <a:gd name="T26" fmla="*/ 159 w 233"/>
                  <a:gd name="T27" fmla="*/ 3 h 130"/>
                  <a:gd name="T28" fmla="*/ 152 w 233"/>
                  <a:gd name="T29" fmla="*/ 3 h 130"/>
                  <a:gd name="T30" fmla="*/ 141 w 233"/>
                  <a:gd name="T31" fmla="*/ 3 h 130"/>
                  <a:gd name="T32" fmla="*/ 125 w 233"/>
                  <a:gd name="T33" fmla="*/ 3 h 130"/>
                  <a:gd name="T34" fmla="*/ 104 w 233"/>
                  <a:gd name="T35" fmla="*/ 2 h 130"/>
                  <a:gd name="T36" fmla="*/ 82 w 233"/>
                  <a:gd name="T37" fmla="*/ 2 h 130"/>
                  <a:gd name="T38" fmla="*/ 56 w 233"/>
                  <a:gd name="T39" fmla="*/ 2 h 130"/>
                  <a:gd name="T40" fmla="*/ 28 w 233"/>
                  <a:gd name="T41" fmla="*/ 1 h 130"/>
                  <a:gd name="T42" fmla="*/ 0 w 233"/>
                  <a:gd name="T43" fmla="*/ 1 h 130"/>
                  <a:gd name="T44" fmla="*/ 1 w 233"/>
                  <a:gd name="T45" fmla="*/ 0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30">
                    <a:moveTo>
                      <a:pt x="1" y="0"/>
                    </a:moveTo>
                    <a:lnTo>
                      <a:pt x="35" y="16"/>
                    </a:lnTo>
                    <a:lnTo>
                      <a:pt x="67" y="32"/>
                    </a:lnTo>
                    <a:lnTo>
                      <a:pt x="100" y="49"/>
                    </a:lnTo>
                    <a:lnTo>
                      <a:pt x="128" y="63"/>
                    </a:lnTo>
                    <a:lnTo>
                      <a:pt x="155" y="78"/>
                    </a:lnTo>
                    <a:lnTo>
                      <a:pt x="179" y="90"/>
                    </a:lnTo>
                    <a:lnTo>
                      <a:pt x="199" y="103"/>
                    </a:lnTo>
                    <a:lnTo>
                      <a:pt x="214" y="112"/>
                    </a:lnTo>
                    <a:lnTo>
                      <a:pt x="226" y="121"/>
                    </a:lnTo>
                    <a:lnTo>
                      <a:pt x="231" y="126"/>
                    </a:lnTo>
                    <a:lnTo>
                      <a:pt x="233" y="130"/>
                    </a:lnTo>
                    <a:lnTo>
                      <a:pt x="161" y="96"/>
                    </a:lnTo>
                    <a:lnTo>
                      <a:pt x="159" y="94"/>
                    </a:lnTo>
                    <a:lnTo>
                      <a:pt x="152" y="87"/>
                    </a:lnTo>
                    <a:lnTo>
                      <a:pt x="141" y="79"/>
                    </a:lnTo>
                    <a:lnTo>
                      <a:pt x="125" y="70"/>
                    </a:lnTo>
                    <a:lnTo>
                      <a:pt x="104" y="59"/>
                    </a:lnTo>
                    <a:lnTo>
                      <a:pt x="82" y="47"/>
                    </a:lnTo>
                    <a:lnTo>
                      <a:pt x="56" y="34"/>
                    </a:lnTo>
                    <a:lnTo>
                      <a:pt x="28" y="20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0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8" name="Freeform 900"/>
              <p:cNvSpPr>
                <a:spLocks/>
              </p:cNvSpPr>
              <p:nvPr/>
            </p:nvSpPr>
            <p:spPr bwMode="auto">
              <a:xfrm>
                <a:off x="1415" y="1273"/>
                <a:ext cx="163" cy="44"/>
              </a:xfrm>
              <a:custGeom>
                <a:avLst/>
                <a:gdLst>
                  <a:gd name="T0" fmla="*/ 163 w 163"/>
                  <a:gd name="T1" fmla="*/ 2 h 89"/>
                  <a:gd name="T2" fmla="*/ 161 w 163"/>
                  <a:gd name="T3" fmla="*/ 2 h 89"/>
                  <a:gd name="T4" fmla="*/ 154 w 163"/>
                  <a:gd name="T5" fmla="*/ 2 h 89"/>
                  <a:gd name="T6" fmla="*/ 143 w 163"/>
                  <a:gd name="T7" fmla="*/ 2 h 89"/>
                  <a:gd name="T8" fmla="*/ 127 w 163"/>
                  <a:gd name="T9" fmla="*/ 1 h 89"/>
                  <a:gd name="T10" fmla="*/ 106 w 163"/>
                  <a:gd name="T11" fmla="*/ 1 h 89"/>
                  <a:gd name="T12" fmla="*/ 84 w 163"/>
                  <a:gd name="T13" fmla="*/ 1 h 89"/>
                  <a:gd name="T14" fmla="*/ 58 w 163"/>
                  <a:gd name="T15" fmla="*/ 0 h 89"/>
                  <a:gd name="T16" fmla="*/ 30 w 163"/>
                  <a:gd name="T17" fmla="*/ 0 h 89"/>
                  <a:gd name="T18" fmla="*/ 2 w 163"/>
                  <a:gd name="T19" fmla="*/ 0 h 89"/>
                  <a:gd name="T20" fmla="*/ 0 w 163"/>
                  <a:gd name="T21" fmla="*/ 0 h 89"/>
                  <a:gd name="T22" fmla="*/ 19 w 163"/>
                  <a:gd name="T23" fmla="*/ 0 h 89"/>
                  <a:gd name="T24" fmla="*/ 37 w 163"/>
                  <a:gd name="T25" fmla="*/ 0 h 89"/>
                  <a:gd name="T26" fmla="*/ 54 w 163"/>
                  <a:gd name="T27" fmla="*/ 1 h 89"/>
                  <a:gd name="T28" fmla="*/ 67 w 163"/>
                  <a:gd name="T29" fmla="*/ 1 h 89"/>
                  <a:gd name="T30" fmla="*/ 77 w 163"/>
                  <a:gd name="T31" fmla="*/ 1 h 89"/>
                  <a:gd name="T32" fmla="*/ 82 w 163"/>
                  <a:gd name="T33" fmla="*/ 1 h 89"/>
                  <a:gd name="T34" fmla="*/ 85 w 163"/>
                  <a:gd name="T35" fmla="*/ 1 h 89"/>
                  <a:gd name="T36" fmla="*/ 163 w 163"/>
                  <a:gd name="T37" fmla="*/ 2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3" h="89">
                    <a:moveTo>
                      <a:pt x="163" y="89"/>
                    </a:moveTo>
                    <a:lnTo>
                      <a:pt x="161" y="87"/>
                    </a:lnTo>
                    <a:lnTo>
                      <a:pt x="154" y="80"/>
                    </a:lnTo>
                    <a:lnTo>
                      <a:pt x="143" y="72"/>
                    </a:lnTo>
                    <a:lnTo>
                      <a:pt x="127" y="63"/>
                    </a:lnTo>
                    <a:lnTo>
                      <a:pt x="106" y="52"/>
                    </a:lnTo>
                    <a:lnTo>
                      <a:pt x="84" y="40"/>
                    </a:lnTo>
                    <a:lnTo>
                      <a:pt x="58" y="27"/>
                    </a:lnTo>
                    <a:lnTo>
                      <a:pt x="30" y="1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9" y="14"/>
                    </a:lnTo>
                    <a:lnTo>
                      <a:pt x="37" y="24"/>
                    </a:lnTo>
                    <a:lnTo>
                      <a:pt x="54" y="33"/>
                    </a:lnTo>
                    <a:lnTo>
                      <a:pt x="67" y="40"/>
                    </a:lnTo>
                    <a:lnTo>
                      <a:pt x="77" y="45"/>
                    </a:lnTo>
                    <a:lnTo>
                      <a:pt x="82" y="51"/>
                    </a:lnTo>
                    <a:lnTo>
                      <a:pt x="85" y="52"/>
                    </a:lnTo>
                    <a:lnTo>
                      <a:pt x="163" y="89"/>
                    </a:lnTo>
                    <a:close/>
                  </a:path>
                </a:pathLst>
              </a:custGeom>
              <a:solidFill>
                <a:srgbClr val="B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49" name="Freeform 901"/>
              <p:cNvSpPr>
                <a:spLocks/>
              </p:cNvSpPr>
              <p:nvPr/>
            </p:nvSpPr>
            <p:spPr bwMode="auto">
              <a:xfrm>
                <a:off x="1412" y="1276"/>
                <a:ext cx="88" cy="23"/>
              </a:xfrm>
              <a:custGeom>
                <a:avLst/>
                <a:gdLst>
                  <a:gd name="T0" fmla="*/ 3 w 88"/>
                  <a:gd name="T1" fmla="*/ 0 h 47"/>
                  <a:gd name="T2" fmla="*/ 22 w 88"/>
                  <a:gd name="T3" fmla="*/ 0 h 47"/>
                  <a:gd name="T4" fmla="*/ 40 w 88"/>
                  <a:gd name="T5" fmla="*/ 0 h 47"/>
                  <a:gd name="T6" fmla="*/ 57 w 88"/>
                  <a:gd name="T7" fmla="*/ 0 h 47"/>
                  <a:gd name="T8" fmla="*/ 70 w 88"/>
                  <a:gd name="T9" fmla="*/ 1 h 47"/>
                  <a:gd name="T10" fmla="*/ 80 w 88"/>
                  <a:gd name="T11" fmla="*/ 1 h 47"/>
                  <a:gd name="T12" fmla="*/ 85 w 88"/>
                  <a:gd name="T13" fmla="*/ 1 h 47"/>
                  <a:gd name="T14" fmla="*/ 88 w 88"/>
                  <a:gd name="T15" fmla="*/ 1 h 47"/>
                  <a:gd name="T16" fmla="*/ 2 w 88"/>
                  <a:gd name="T17" fmla="*/ 0 h 47"/>
                  <a:gd name="T18" fmla="*/ 0 w 88"/>
                  <a:gd name="T19" fmla="*/ 0 h 47"/>
                  <a:gd name="T20" fmla="*/ 3 w 8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47">
                    <a:moveTo>
                      <a:pt x="3" y="0"/>
                    </a:moveTo>
                    <a:lnTo>
                      <a:pt x="22" y="9"/>
                    </a:lnTo>
                    <a:lnTo>
                      <a:pt x="40" y="19"/>
                    </a:lnTo>
                    <a:lnTo>
                      <a:pt x="57" y="28"/>
                    </a:lnTo>
                    <a:lnTo>
                      <a:pt x="70" y="35"/>
                    </a:lnTo>
                    <a:lnTo>
                      <a:pt x="80" y="40"/>
                    </a:lnTo>
                    <a:lnTo>
                      <a:pt x="85" y="46"/>
                    </a:lnTo>
                    <a:lnTo>
                      <a:pt x="88" y="47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0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0" name="Freeform 902"/>
              <p:cNvSpPr>
                <a:spLocks/>
              </p:cNvSpPr>
              <p:nvPr/>
            </p:nvSpPr>
            <p:spPr bwMode="auto">
              <a:xfrm>
                <a:off x="1412" y="127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1" name="Freeform 903"/>
              <p:cNvSpPr>
                <a:spLocks/>
              </p:cNvSpPr>
              <p:nvPr/>
            </p:nvSpPr>
            <p:spPr bwMode="auto">
              <a:xfrm>
                <a:off x="1412" y="1239"/>
                <a:ext cx="1019" cy="272"/>
              </a:xfrm>
              <a:custGeom>
                <a:avLst/>
                <a:gdLst>
                  <a:gd name="T0" fmla="*/ 997 w 1019"/>
                  <a:gd name="T1" fmla="*/ 17 h 543"/>
                  <a:gd name="T2" fmla="*/ 0 w 1019"/>
                  <a:gd name="T3" fmla="*/ 3 h 543"/>
                  <a:gd name="T4" fmla="*/ 23 w 1019"/>
                  <a:gd name="T5" fmla="*/ 0 h 543"/>
                  <a:gd name="T6" fmla="*/ 1019 w 1019"/>
                  <a:gd name="T7" fmla="*/ 15 h 543"/>
                  <a:gd name="T8" fmla="*/ 997 w 1019"/>
                  <a:gd name="T9" fmla="*/ 17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9" h="543">
                    <a:moveTo>
                      <a:pt x="997" y="543"/>
                    </a:moveTo>
                    <a:lnTo>
                      <a:pt x="0" y="80"/>
                    </a:lnTo>
                    <a:lnTo>
                      <a:pt x="23" y="0"/>
                    </a:lnTo>
                    <a:lnTo>
                      <a:pt x="1019" y="465"/>
                    </a:lnTo>
                    <a:lnTo>
                      <a:pt x="997" y="54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2" name="Freeform 904"/>
              <p:cNvSpPr>
                <a:spLocks/>
              </p:cNvSpPr>
              <p:nvPr/>
            </p:nvSpPr>
            <p:spPr bwMode="auto">
              <a:xfrm>
                <a:off x="1193" y="1703"/>
                <a:ext cx="57" cy="14"/>
              </a:xfrm>
              <a:custGeom>
                <a:avLst/>
                <a:gdLst>
                  <a:gd name="T0" fmla="*/ 57 w 57"/>
                  <a:gd name="T1" fmla="*/ 0 h 29"/>
                  <a:gd name="T2" fmla="*/ 0 w 57"/>
                  <a:gd name="T3" fmla="*/ 0 h 29"/>
                  <a:gd name="T4" fmla="*/ 0 w 57"/>
                  <a:gd name="T5" fmla="*/ 0 h 29"/>
                  <a:gd name="T6" fmla="*/ 55 w 57"/>
                  <a:gd name="T7" fmla="*/ 0 h 29"/>
                  <a:gd name="T8" fmla="*/ 57 w 57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3" name="Freeform 905"/>
              <p:cNvSpPr>
                <a:spLocks/>
              </p:cNvSpPr>
              <p:nvPr/>
            </p:nvSpPr>
            <p:spPr bwMode="auto">
              <a:xfrm>
                <a:off x="1178" y="1703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1 w 15"/>
                  <a:gd name="T3" fmla="*/ 2 h 56"/>
                  <a:gd name="T4" fmla="*/ 15 w 15"/>
                  <a:gd name="T5" fmla="*/ 1 h 56"/>
                  <a:gd name="T6" fmla="*/ 15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2"/>
                    </a:moveTo>
                    <a:lnTo>
                      <a:pt x="1" y="5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4" name="Freeform 906"/>
              <p:cNvSpPr>
                <a:spLocks/>
              </p:cNvSpPr>
              <p:nvPr/>
            </p:nvSpPr>
            <p:spPr bwMode="auto">
              <a:xfrm>
                <a:off x="1179" y="1705"/>
                <a:ext cx="71" cy="39"/>
              </a:xfrm>
              <a:custGeom>
                <a:avLst/>
                <a:gdLst>
                  <a:gd name="T0" fmla="*/ 55 w 71"/>
                  <a:gd name="T1" fmla="*/ 3 h 78"/>
                  <a:gd name="T2" fmla="*/ 0 w 71"/>
                  <a:gd name="T3" fmla="*/ 2 h 78"/>
                  <a:gd name="T4" fmla="*/ 14 w 71"/>
                  <a:gd name="T5" fmla="*/ 0 h 78"/>
                  <a:gd name="T6" fmla="*/ 71 w 71"/>
                  <a:gd name="T7" fmla="*/ 1 h 78"/>
                  <a:gd name="T8" fmla="*/ 55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1" y="26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5" name="Freeform 907"/>
              <p:cNvSpPr>
                <a:spLocks/>
              </p:cNvSpPr>
              <p:nvPr/>
            </p:nvSpPr>
            <p:spPr bwMode="auto">
              <a:xfrm>
                <a:off x="1427" y="1765"/>
                <a:ext cx="56" cy="16"/>
              </a:xfrm>
              <a:custGeom>
                <a:avLst/>
                <a:gdLst>
                  <a:gd name="T0" fmla="*/ 56 w 56"/>
                  <a:gd name="T1" fmla="*/ 1 h 31"/>
                  <a:gd name="T2" fmla="*/ 0 w 56"/>
                  <a:gd name="T3" fmla="*/ 1 h 31"/>
                  <a:gd name="T4" fmla="*/ 0 w 56"/>
                  <a:gd name="T5" fmla="*/ 0 h 31"/>
                  <a:gd name="T6" fmla="*/ 55 w 56"/>
                  <a:gd name="T7" fmla="*/ 1 h 31"/>
                  <a:gd name="T8" fmla="*/ 56 w 56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31">
                    <a:moveTo>
                      <a:pt x="56" y="3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6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6" name="Freeform 908"/>
              <p:cNvSpPr>
                <a:spLocks/>
              </p:cNvSpPr>
              <p:nvPr/>
            </p:nvSpPr>
            <p:spPr bwMode="auto">
              <a:xfrm>
                <a:off x="1412" y="1765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0 w 15"/>
                  <a:gd name="T3" fmla="*/ 2 h 56"/>
                  <a:gd name="T4" fmla="*/ 15 w 15"/>
                  <a:gd name="T5" fmla="*/ 1 h 56"/>
                  <a:gd name="T6" fmla="*/ 15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2"/>
                    </a:moveTo>
                    <a:lnTo>
                      <a:pt x="0" y="5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7" name="Freeform 909"/>
              <p:cNvSpPr>
                <a:spLocks/>
              </p:cNvSpPr>
              <p:nvPr/>
            </p:nvSpPr>
            <p:spPr bwMode="auto">
              <a:xfrm>
                <a:off x="1412" y="1767"/>
                <a:ext cx="71" cy="39"/>
              </a:xfrm>
              <a:custGeom>
                <a:avLst/>
                <a:gdLst>
                  <a:gd name="T0" fmla="*/ 56 w 71"/>
                  <a:gd name="T1" fmla="*/ 3 h 78"/>
                  <a:gd name="T2" fmla="*/ 0 w 71"/>
                  <a:gd name="T3" fmla="*/ 2 h 78"/>
                  <a:gd name="T4" fmla="*/ 15 w 71"/>
                  <a:gd name="T5" fmla="*/ 0 h 78"/>
                  <a:gd name="T6" fmla="*/ 71 w 71"/>
                  <a:gd name="T7" fmla="*/ 1 h 78"/>
                  <a:gd name="T8" fmla="*/ 56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1" y="28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8" name="Freeform 910"/>
              <p:cNvSpPr>
                <a:spLocks/>
              </p:cNvSpPr>
              <p:nvPr/>
            </p:nvSpPr>
            <p:spPr bwMode="auto">
              <a:xfrm>
                <a:off x="1630" y="1810"/>
                <a:ext cx="57" cy="15"/>
              </a:xfrm>
              <a:custGeom>
                <a:avLst/>
                <a:gdLst>
                  <a:gd name="T0" fmla="*/ 57 w 57"/>
                  <a:gd name="T1" fmla="*/ 0 h 31"/>
                  <a:gd name="T2" fmla="*/ 1 w 57"/>
                  <a:gd name="T3" fmla="*/ 0 h 31"/>
                  <a:gd name="T4" fmla="*/ 0 w 57"/>
                  <a:gd name="T5" fmla="*/ 0 h 31"/>
                  <a:gd name="T6" fmla="*/ 57 w 57"/>
                  <a:gd name="T7" fmla="*/ 0 h 31"/>
                  <a:gd name="T8" fmla="*/ 57 w 5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7" y="31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57" y="28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59" name="Freeform 911"/>
              <p:cNvSpPr>
                <a:spLocks/>
              </p:cNvSpPr>
              <p:nvPr/>
            </p:nvSpPr>
            <p:spPr bwMode="auto">
              <a:xfrm>
                <a:off x="1616" y="1810"/>
                <a:ext cx="15" cy="28"/>
              </a:xfrm>
              <a:custGeom>
                <a:avLst/>
                <a:gdLst>
                  <a:gd name="T0" fmla="*/ 0 w 15"/>
                  <a:gd name="T1" fmla="*/ 1 h 57"/>
                  <a:gd name="T2" fmla="*/ 0 w 15"/>
                  <a:gd name="T3" fmla="*/ 1 h 57"/>
                  <a:gd name="T4" fmla="*/ 15 w 15"/>
                  <a:gd name="T5" fmla="*/ 0 h 57"/>
                  <a:gd name="T6" fmla="*/ 14 w 15"/>
                  <a:gd name="T7" fmla="*/ 0 h 57"/>
                  <a:gd name="T8" fmla="*/ 0 w 15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7">
                    <a:moveTo>
                      <a:pt x="0" y="53"/>
                    </a:moveTo>
                    <a:lnTo>
                      <a:pt x="0" y="57"/>
                    </a:lnTo>
                    <a:lnTo>
                      <a:pt x="15" y="4"/>
                    </a:lnTo>
                    <a:lnTo>
                      <a:pt x="1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0" name="Freeform 912"/>
              <p:cNvSpPr>
                <a:spLocks/>
              </p:cNvSpPr>
              <p:nvPr/>
            </p:nvSpPr>
            <p:spPr bwMode="auto">
              <a:xfrm>
                <a:off x="1616" y="1812"/>
                <a:ext cx="71" cy="38"/>
              </a:xfrm>
              <a:custGeom>
                <a:avLst/>
                <a:gdLst>
                  <a:gd name="T0" fmla="*/ 56 w 71"/>
                  <a:gd name="T1" fmla="*/ 2 h 78"/>
                  <a:gd name="T2" fmla="*/ 0 w 71"/>
                  <a:gd name="T3" fmla="*/ 1 h 78"/>
                  <a:gd name="T4" fmla="*/ 15 w 71"/>
                  <a:gd name="T5" fmla="*/ 0 h 78"/>
                  <a:gd name="T6" fmla="*/ 71 w 71"/>
                  <a:gd name="T7" fmla="*/ 0 h 78"/>
                  <a:gd name="T8" fmla="*/ 56 w 71"/>
                  <a:gd name="T9" fmla="*/ 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1" y="27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1" name="Freeform 913"/>
              <p:cNvSpPr>
                <a:spLocks/>
              </p:cNvSpPr>
              <p:nvPr/>
            </p:nvSpPr>
            <p:spPr bwMode="auto">
              <a:xfrm>
                <a:off x="1838" y="1856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5" y="25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2" name="Freeform 914"/>
              <p:cNvSpPr>
                <a:spLocks/>
              </p:cNvSpPr>
              <p:nvPr/>
            </p:nvSpPr>
            <p:spPr bwMode="auto">
              <a:xfrm>
                <a:off x="1822" y="1856"/>
                <a:ext cx="16" cy="27"/>
              </a:xfrm>
              <a:custGeom>
                <a:avLst/>
                <a:gdLst>
                  <a:gd name="T0" fmla="*/ 0 w 16"/>
                  <a:gd name="T1" fmla="*/ 2 h 54"/>
                  <a:gd name="T2" fmla="*/ 2 w 16"/>
                  <a:gd name="T3" fmla="*/ 2 h 54"/>
                  <a:gd name="T4" fmla="*/ 16 w 16"/>
                  <a:gd name="T5" fmla="*/ 1 h 54"/>
                  <a:gd name="T6" fmla="*/ 16 w 16"/>
                  <a:gd name="T7" fmla="*/ 0 h 54"/>
                  <a:gd name="T8" fmla="*/ 0 w 16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4">
                    <a:moveTo>
                      <a:pt x="0" y="52"/>
                    </a:moveTo>
                    <a:lnTo>
                      <a:pt x="2" y="54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3" name="Freeform 915"/>
              <p:cNvSpPr>
                <a:spLocks/>
              </p:cNvSpPr>
              <p:nvPr/>
            </p:nvSpPr>
            <p:spPr bwMode="auto">
              <a:xfrm>
                <a:off x="1824" y="1858"/>
                <a:ext cx="70" cy="39"/>
              </a:xfrm>
              <a:custGeom>
                <a:avLst/>
                <a:gdLst>
                  <a:gd name="T0" fmla="*/ 55 w 70"/>
                  <a:gd name="T1" fmla="*/ 3 h 78"/>
                  <a:gd name="T2" fmla="*/ 0 w 70"/>
                  <a:gd name="T3" fmla="*/ 2 h 78"/>
                  <a:gd name="T4" fmla="*/ 14 w 70"/>
                  <a:gd name="T5" fmla="*/ 0 h 78"/>
                  <a:gd name="T6" fmla="*/ 70 w 70"/>
                  <a:gd name="T7" fmla="*/ 1 h 78"/>
                  <a:gd name="T8" fmla="*/ 55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5" y="78"/>
                    </a:moveTo>
                    <a:lnTo>
                      <a:pt x="0" y="51"/>
                    </a:lnTo>
                    <a:lnTo>
                      <a:pt x="14" y="0"/>
                    </a:lnTo>
                    <a:lnTo>
                      <a:pt x="70" y="26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4" name="Freeform 916"/>
              <p:cNvSpPr>
                <a:spLocks/>
              </p:cNvSpPr>
              <p:nvPr/>
            </p:nvSpPr>
            <p:spPr bwMode="auto">
              <a:xfrm>
                <a:off x="2036" y="1904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1 w 56"/>
                  <a:gd name="T3" fmla="*/ 0 h 29"/>
                  <a:gd name="T4" fmla="*/ 0 w 56"/>
                  <a:gd name="T5" fmla="*/ 0 h 29"/>
                  <a:gd name="T6" fmla="*/ 56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56" y="25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5" name="Freeform 917"/>
              <p:cNvSpPr>
                <a:spLocks/>
              </p:cNvSpPr>
              <p:nvPr/>
            </p:nvSpPr>
            <p:spPr bwMode="auto">
              <a:xfrm>
                <a:off x="2022" y="1904"/>
                <a:ext cx="15" cy="27"/>
              </a:xfrm>
              <a:custGeom>
                <a:avLst/>
                <a:gdLst>
                  <a:gd name="T0" fmla="*/ 0 w 15"/>
                  <a:gd name="T1" fmla="*/ 2 h 54"/>
                  <a:gd name="T2" fmla="*/ 0 w 15"/>
                  <a:gd name="T3" fmla="*/ 2 h 54"/>
                  <a:gd name="T4" fmla="*/ 15 w 15"/>
                  <a:gd name="T5" fmla="*/ 1 h 54"/>
                  <a:gd name="T6" fmla="*/ 14 w 15"/>
                  <a:gd name="T7" fmla="*/ 0 h 54"/>
                  <a:gd name="T8" fmla="*/ 0 w 15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4">
                    <a:moveTo>
                      <a:pt x="0" y="50"/>
                    </a:moveTo>
                    <a:lnTo>
                      <a:pt x="0" y="54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6" name="Freeform 918"/>
              <p:cNvSpPr>
                <a:spLocks/>
              </p:cNvSpPr>
              <p:nvPr/>
            </p:nvSpPr>
            <p:spPr bwMode="auto">
              <a:xfrm>
                <a:off x="2022" y="1905"/>
                <a:ext cx="70" cy="39"/>
              </a:xfrm>
              <a:custGeom>
                <a:avLst/>
                <a:gdLst>
                  <a:gd name="T0" fmla="*/ 56 w 70"/>
                  <a:gd name="T1" fmla="*/ 3 h 77"/>
                  <a:gd name="T2" fmla="*/ 0 w 70"/>
                  <a:gd name="T3" fmla="*/ 2 h 77"/>
                  <a:gd name="T4" fmla="*/ 15 w 70"/>
                  <a:gd name="T5" fmla="*/ 0 h 77"/>
                  <a:gd name="T6" fmla="*/ 70 w 70"/>
                  <a:gd name="T7" fmla="*/ 1 h 77"/>
                  <a:gd name="T8" fmla="*/ 56 w 70"/>
                  <a:gd name="T9" fmla="*/ 3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7">
                    <a:moveTo>
                      <a:pt x="56" y="77"/>
                    </a:moveTo>
                    <a:lnTo>
                      <a:pt x="0" y="52"/>
                    </a:lnTo>
                    <a:lnTo>
                      <a:pt x="15" y="0"/>
                    </a:lnTo>
                    <a:lnTo>
                      <a:pt x="70" y="27"/>
                    </a:lnTo>
                    <a:lnTo>
                      <a:pt x="56" y="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7" name="Freeform 919"/>
              <p:cNvSpPr>
                <a:spLocks/>
              </p:cNvSpPr>
              <p:nvPr/>
            </p:nvSpPr>
            <p:spPr bwMode="auto">
              <a:xfrm>
                <a:off x="1267" y="1567"/>
                <a:ext cx="56" cy="15"/>
              </a:xfrm>
              <a:custGeom>
                <a:avLst/>
                <a:gdLst>
                  <a:gd name="T0" fmla="*/ 56 w 56"/>
                  <a:gd name="T1" fmla="*/ 1 h 29"/>
                  <a:gd name="T2" fmla="*/ 1 w 56"/>
                  <a:gd name="T3" fmla="*/ 1 h 29"/>
                  <a:gd name="T4" fmla="*/ 0 w 56"/>
                  <a:gd name="T5" fmla="*/ 0 h 29"/>
                  <a:gd name="T6" fmla="*/ 56 w 56"/>
                  <a:gd name="T7" fmla="*/ 1 h 29"/>
                  <a:gd name="T8" fmla="*/ 56 w 56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56" y="27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8" name="Freeform 920"/>
              <p:cNvSpPr>
                <a:spLocks/>
              </p:cNvSpPr>
              <p:nvPr/>
            </p:nvSpPr>
            <p:spPr bwMode="auto">
              <a:xfrm>
                <a:off x="1253" y="1567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1 w 15"/>
                  <a:gd name="T3" fmla="*/ 2 h 56"/>
                  <a:gd name="T4" fmla="*/ 15 w 15"/>
                  <a:gd name="T5" fmla="*/ 1 h 56"/>
                  <a:gd name="T6" fmla="*/ 14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3"/>
                    </a:moveTo>
                    <a:lnTo>
                      <a:pt x="1" y="56"/>
                    </a:lnTo>
                    <a:lnTo>
                      <a:pt x="15" y="4"/>
                    </a:lnTo>
                    <a:lnTo>
                      <a:pt x="1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69" name="Freeform 921"/>
              <p:cNvSpPr>
                <a:spLocks/>
              </p:cNvSpPr>
              <p:nvPr/>
            </p:nvSpPr>
            <p:spPr bwMode="auto">
              <a:xfrm>
                <a:off x="1254" y="1569"/>
                <a:ext cx="69" cy="39"/>
              </a:xfrm>
              <a:custGeom>
                <a:avLst/>
                <a:gdLst>
                  <a:gd name="T0" fmla="*/ 55 w 69"/>
                  <a:gd name="T1" fmla="*/ 3 h 78"/>
                  <a:gd name="T2" fmla="*/ 0 w 69"/>
                  <a:gd name="T3" fmla="*/ 2 h 78"/>
                  <a:gd name="T4" fmla="*/ 14 w 69"/>
                  <a:gd name="T5" fmla="*/ 0 h 78"/>
                  <a:gd name="T6" fmla="*/ 69 w 69"/>
                  <a:gd name="T7" fmla="*/ 1 h 78"/>
                  <a:gd name="T8" fmla="*/ 55 w 69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78">
                    <a:moveTo>
                      <a:pt x="55" y="78"/>
                    </a:moveTo>
                    <a:lnTo>
                      <a:pt x="0" y="52"/>
                    </a:lnTo>
                    <a:lnTo>
                      <a:pt x="14" y="0"/>
                    </a:lnTo>
                    <a:lnTo>
                      <a:pt x="69" y="25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0" name="Freeform 922"/>
              <p:cNvSpPr>
                <a:spLocks/>
              </p:cNvSpPr>
              <p:nvPr/>
            </p:nvSpPr>
            <p:spPr bwMode="auto">
              <a:xfrm>
                <a:off x="1506" y="1623"/>
                <a:ext cx="56" cy="15"/>
              </a:xfrm>
              <a:custGeom>
                <a:avLst/>
                <a:gdLst>
                  <a:gd name="T0" fmla="*/ 56 w 56"/>
                  <a:gd name="T1" fmla="*/ 1 h 29"/>
                  <a:gd name="T2" fmla="*/ 1 w 56"/>
                  <a:gd name="T3" fmla="*/ 1 h 29"/>
                  <a:gd name="T4" fmla="*/ 0 w 56"/>
                  <a:gd name="T5" fmla="*/ 0 h 29"/>
                  <a:gd name="T6" fmla="*/ 56 w 56"/>
                  <a:gd name="T7" fmla="*/ 1 h 29"/>
                  <a:gd name="T8" fmla="*/ 56 w 56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6" y="27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1" name="Freeform 923"/>
              <p:cNvSpPr>
                <a:spLocks/>
              </p:cNvSpPr>
              <p:nvPr/>
            </p:nvSpPr>
            <p:spPr bwMode="auto">
              <a:xfrm>
                <a:off x="1492" y="1623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0 w 15"/>
                  <a:gd name="T3" fmla="*/ 2 h 56"/>
                  <a:gd name="T4" fmla="*/ 15 w 15"/>
                  <a:gd name="T5" fmla="*/ 1 h 56"/>
                  <a:gd name="T6" fmla="*/ 14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2"/>
                    </a:moveTo>
                    <a:lnTo>
                      <a:pt x="0" y="56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2" name="Freeform 924"/>
              <p:cNvSpPr>
                <a:spLocks/>
              </p:cNvSpPr>
              <p:nvPr/>
            </p:nvSpPr>
            <p:spPr bwMode="auto">
              <a:xfrm>
                <a:off x="1492" y="1625"/>
                <a:ext cx="70" cy="39"/>
              </a:xfrm>
              <a:custGeom>
                <a:avLst/>
                <a:gdLst>
                  <a:gd name="T0" fmla="*/ 56 w 70"/>
                  <a:gd name="T1" fmla="*/ 3 h 78"/>
                  <a:gd name="T2" fmla="*/ 0 w 70"/>
                  <a:gd name="T3" fmla="*/ 2 h 78"/>
                  <a:gd name="T4" fmla="*/ 15 w 70"/>
                  <a:gd name="T5" fmla="*/ 0 h 78"/>
                  <a:gd name="T6" fmla="*/ 70 w 70"/>
                  <a:gd name="T7" fmla="*/ 1 h 78"/>
                  <a:gd name="T8" fmla="*/ 56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0" y="26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3" name="Freeform 925"/>
              <p:cNvSpPr>
                <a:spLocks/>
              </p:cNvSpPr>
              <p:nvPr/>
            </p:nvSpPr>
            <p:spPr bwMode="auto">
              <a:xfrm>
                <a:off x="1709" y="1672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2 w 57"/>
                  <a:gd name="T3" fmla="*/ 1 h 29"/>
                  <a:gd name="T4" fmla="*/ 0 w 57"/>
                  <a:gd name="T5" fmla="*/ 0 h 29"/>
                  <a:gd name="T6" fmla="*/ 57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7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4" name="Freeform 926"/>
              <p:cNvSpPr>
                <a:spLocks/>
              </p:cNvSpPr>
              <p:nvPr/>
            </p:nvSpPr>
            <p:spPr bwMode="auto">
              <a:xfrm>
                <a:off x="1695" y="1672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0 w 16"/>
                  <a:gd name="T3" fmla="*/ 2 h 56"/>
                  <a:gd name="T4" fmla="*/ 16 w 16"/>
                  <a:gd name="T5" fmla="*/ 1 h 56"/>
                  <a:gd name="T6" fmla="*/ 14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0" y="56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5" name="Freeform 927"/>
              <p:cNvSpPr>
                <a:spLocks/>
              </p:cNvSpPr>
              <p:nvPr/>
            </p:nvSpPr>
            <p:spPr bwMode="auto">
              <a:xfrm>
                <a:off x="1695" y="1674"/>
                <a:ext cx="71" cy="39"/>
              </a:xfrm>
              <a:custGeom>
                <a:avLst/>
                <a:gdLst>
                  <a:gd name="T0" fmla="*/ 57 w 71"/>
                  <a:gd name="T1" fmla="*/ 3 h 78"/>
                  <a:gd name="T2" fmla="*/ 0 w 71"/>
                  <a:gd name="T3" fmla="*/ 2 h 78"/>
                  <a:gd name="T4" fmla="*/ 16 w 71"/>
                  <a:gd name="T5" fmla="*/ 0 h 78"/>
                  <a:gd name="T6" fmla="*/ 71 w 71"/>
                  <a:gd name="T7" fmla="*/ 1 h 78"/>
                  <a:gd name="T8" fmla="*/ 57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7" y="78"/>
                    </a:moveTo>
                    <a:lnTo>
                      <a:pt x="0" y="52"/>
                    </a:lnTo>
                    <a:lnTo>
                      <a:pt x="16" y="0"/>
                    </a:lnTo>
                    <a:lnTo>
                      <a:pt x="71" y="25"/>
                    </a:lnTo>
                    <a:lnTo>
                      <a:pt x="5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6" name="Freeform 928"/>
              <p:cNvSpPr>
                <a:spLocks/>
              </p:cNvSpPr>
              <p:nvPr/>
            </p:nvSpPr>
            <p:spPr bwMode="auto">
              <a:xfrm>
                <a:off x="1913" y="1717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7" name="Freeform 929"/>
              <p:cNvSpPr>
                <a:spLocks/>
              </p:cNvSpPr>
              <p:nvPr/>
            </p:nvSpPr>
            <p:spPr bwMode="auto">
              <a:xfrm>
                <a:off x="1897" y="1717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2 w 16"/>
                  <a:gd name="T3" fmla="*/ 2 h 56"/>
                  <a:gd name="T4" fmla="*/ 16 w 16"/>
                  <a:gd name="T5" fmla="*/ 1 h 56"/>
                  <a:gd name="T6" fmla="*/ 16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2" y="5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878" name="Freeform 930"/>
              <p:cNvSpPr>
                <a:spLocks/>
              </p:cNvSpPr>
              <p:nvPr/>
            </p:nvSpPr>
            <p:spPr bwMode="auto">
              <a:xfrm>
                <a:off x="1899" y="1718"/>
                <a:ext cx="70" cy="39"/>
              </a:xfrm>
              <a:custGeom>
                <a:avLst/>
                <a:gdLst>
                  <a:gd name="T0" fmla="*/ 55 w 70"/>
                  <a:gd name="T1" fmla="*/ 3 h 77"/>
                  <a:gd name="T2" fmla="*/ 0 w 70"/>
                  <a:gd name="T3" fmla="*/ 2 h 77"/>
                  <a:gd name="T4" fmla="*/ 14 w 70"/>
                  <a:gd name="T5" fmla="*/ 0 h 77"/>
                  <a:gd name="T6" fmla="*/ 70 w 70"/>
                  <a:gd name="T7" fmla="*/ 1 h 77"/>
                  <a:gd name="T8" fmla="*/ 55 w 70"/>
                  <a:gd name="T9" fmla="*/ 3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7">
                    <a:moveTo>
                      <a:pt x="55" y="77"/>
                    </a:moveTo>
                    <a:lnTo>
                      <a:pt x="0" y="52"/>
                    </a:lnTo>
                    <a:lnTo>
                      <a:pt x="14" y="0"/>
                    </a:lnTo>
                    <a:lnTo>
                      <a:pt x="70" y="25"/>
                    </a:lnTo>
                    <a:lnTo>
                      <a:pt x="55" y="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04334" name="Group 931"/>
            <p:cNvGrpSpPr>
              <a:grpSpLocks/>
            </p:cNvGrpSpPr>
            <p:nvPr/>
          </p:nvGrpSpPr>
          <p:grpSpPr bwMode="auto">
            <a:xfrm>
              <a:off x="950" y="665"/>
              <a:ext cx="1452" cy="1143"/>
              <a:chOff x="950" y="665"/>
              <a:chExt cx="1452" cy="1143"/>
            </a:xfrm>
          </p:grpSpPr>
          <p:sp>
            <p:nvSpPr>
              <p:cNvPr id="604479" name="Freeform 932"/>
              <p:cNvSpPr>
                <a:spLocks/>
              </p:cNvSpPr>
              <p:nvPr/>
            </p:nvSpPr>
            <p:spPr bwMode="auto">
              <a:xfrm>
                <a:off x="2125" y="1768"/>
                <a:ext cx="56" cy="15"/>
              </a:xfrm>
              <a:custGeom>
                <a:avLst/>
                <a:gdLst>
                  <a:gd name="T0" fmla="*/ 56 w 56"/>
                  <a:gd name="T1" fmla="*/ 1 h 29"/>
                  <a:gd name="T2" fmla="*/ 0 w 56"/>
                  <a:gd name="T3" fmla="*/ 1 h 29"/>
                  <a:gd name="T4" fmla="*/ 0 w 56"/>
                  <a:gd name="T5" fmla="*/ 0 h 29"/>
                  <a:gd name="T6" fmla="*/ 55 w 56"/>
                  <a:gd name="T7" fmla="*/ 1 h 29"/>
                  <a:gd name="T8" fmla="*/ 56 w 56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55" y="26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0" name="Freeform 933"/>
              <p:cNvSpPr>
                <a:spLocks/>
              </p:cNvSpPr>
              <p:nvPr/>
            </p:nvSpPr>
            <p:spPr bwMode="auto">
              <a:xfrm>
                <a:off x="2109" y="1768"/>
                <a:ext cx="16" cy="27"/>
              </a:xfrm>
              <a:custGeom>
                <a:avLst/>
                <a:gdLst>
                  <a:gd name="T0" fmla="*/ 0 w 16"/>
                  <a:gd name="T1" fmla="*/ 1 h 55"/>
                  <a:gd name="T2" fmla="*/ 2 w 16"/>
                  <a:gd name="T3" fmla="*/ 1 h 55"/>
                  <a:gd name="T4" fmla="*/ 16 w 16"/>
                  <a:gd name="T5" fmla="*/ 0 h 55"/>
                  <a:gd name="T6" fmla="*/ 16 w 16"/>
                  <a:gd name="T7" fmla="*/ 0 h 55"/>
                  <a:gd name="T8" fmla="*/ 0 w 16"/>
                  <a:gd name="T9" fmla="*/ 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5">
                    <a:moveTo>
                      <a:pt x="0" y="51"/>
                    </a:moveTo>
                    <a:lnTo>
                      <a:pt x="2" y="5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1" name="Freeform 934"/>
              <p:cNvSpPr>
                <a:spLocks/>
              </p:cNvSpPr>
              <p:nvPr/>
            </p:nvSpPr>
            <p:spPr bwMode="auto">
              <a:xfrm>
                <a:off x="2111" y="1769"/>
                <a:ext cx="70" cy="39"/>
              </a:xfrm>
              <a:custGeom>
                <a:avLst/>
                <a:gdLst>
                  <a:gd name="T0" fmla="*/ 55 w 70"/>
                  <a:gd name="T1" fmla="*/ 3 h 78"/>
                  <a:gd name="T2" fmla="*/ 0 w 70"/>
                  <a:gd name="T3" fmla="*/ 2 h 78"/>
                  <a:gd name="T4" fmla="*/ 14 w 70"/>
                  <a:gd name="T5" fmla="*/ 0 h 78"/>
                  <a:gd name="T6" fmla="*/ 70 w 70"/>
                  <a:gd name="T7" fmla="*/ 1 h 78"/>
                  <a:gd name="T8" fmla="*/ 55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0" y="27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2" name="Freeform 935"/>
              <p:cNvSpPr>
                <a:spLocks/>
              </p:cNvSpPr>
              <p:nvPr/>
            </p:nvSpPr>
            <p:spPr bwMode="auto">
              <a:xfrm>
                <a:off x="1347" y="1431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0 w 57"/>
                  <a:gd name="T3" fmla="*/ 1 h 29"/>
                  <a:gd name="T4" fmla="*/ 0 w 57"/>
                  <a:gd name="T5" fmla="*/ 0 h 29"/>
                  <a:gd name="T6" fmla="*/ 55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3" name="Freeform 936"/>
              <p:cNvSpPr>
                <a:spLocks/>
              </p:cNvSpPr>
              <p:nvPr/>
            </p:nvSpPr>
            <p:spPr bwMode="auto">
              <a:xfrm>
                <a:off x="1332" y="1431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1 w 15"/>
                  <a:gd name="T3" fmla="*/ 2 h 56"/>
                  <a:gd name="T4" fmla="*/ 15 w 15"/>
                  <a:gd name="T5" fmla="*/ 1 h 56"/>
                  <a:gd name="T6" fmla="*/ 15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2"/>
                    </a:moveTo>
                    <a:lnTo>
                      <a:pt x="1" y="5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4" name="Freeform 937"/>
              <p:cNvSpPr>
                <a:spLocks/>
              </p:cNvSpPr>
              <p:nvPr/>
            </p:nvSpPr>
            <p:spPr bwMode="auto">
              <a:xfrm>
                <a:off x="1333" y="1433"/>
                <a:ext cx="71" cy="39"/>
              </a:xfrm>
              <a:custGeom>
                <a:avLst/>
                <a:gdLst>
                  <a:gd name="T0" fmla="*/ 55 w 71"/>
                  <a:gd name="T1" fmla="*/ 3 h 78"/>
                  <a:gd name="T2" fmla="*/ 0 w 71"/>
                  <a:gd name="T3" fmla="*/ 2 h 78"/>
                  <a:gd name="T4" fmla="*/ 14 w 71"/>
                  <a:gd name="T5" fmla="*/ 0 h 78"/>
                  <a:gd name="T6" fmla="*/ 71 w 71"/>
                  <a:gd name="T7" fmla="*/ 1 h 78"/>
                  <a:gd name="T8" fmla="*/ 55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1" y="26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5" name="Freeform 938"/>
              <p:cNvSpPr>
                <a:spLocks/>
              </p:cNvSpPr>
              <p:nvPr/>
            </p:nvSpPr>
            <p:spPr bwMode="auto">
              <a:xfrm>
                <a:off x="1794" y="1538"/>
                <a:ext cx="57" cy="16"/>
              </a:xfrm>
              <a:custGeom>
                <a:avLst/>
                <a:gdLst>
                  <a:gd name="T0" fmla="*/ 57 w 57"/>
                  <a:gd name="T1" fmla="*/ 1 h 31"/>
                  <a:gd name="T2" fmla="*/ 0 w 57"/>
                  <a:gd name="T3" fmla="*/ 1 h 31"/>
                  <a:gd name="T4" fmla="*/ 0 w 57"/>
                  <a:gd name="T5" fmla="*/ 0 h 31"/>
                  <a:gd name="T6" fmla="*/ 55 w 57"/>
                  <a:gd name="T7" fmla="*/ 1 h 31"/>
                  <a:gd name="T8" fmla="*/ 57 w 57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7" y="31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8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6" name="Freeform 939"/>
              <p:cNvSpPr>
                <a:spLocks/>
              </p:cNvSpPr>
              <p:nvPr/>
            </p:nvSpPr>
            <p:spPr bwMode="auto">
              <a:xfrm>
                <a:off x="1778" y="1538"/>
                <a:ext cx="16" cy="28"/>
              </a:xfrm>
              <a:custGeom>
                <a:avLst/>
                <a:gdLst>
                  <a:gd name="T0" fmla="*/ 0 w 16"/>
                  <a:gd name="T1" fmla="*/ 1 h 57"/>
                  <a:gd name="T2" fmla="*/ 2 w 16"/>
                  <a:gd name="T3" fmla="*/ 1 h 57"/>
                  <a:gd name="T4" fmla="*/ 16 w 16"/>
                  <a:gd name="T5" fmla="*/ 0 h 57"/>
                  <a:gd name="T6" fmla="*/ 16 w 16"/>
                  <a:gd name="T7" fmla="*/ 0 h 57"/>
                  <a:gd name="T8" fmla="*/ 0 w 16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7">
                    <a:moveTo>
                      <a:pt x="0" y="53"/>
                    </a:moveTo>
                    <a:lnTo>
                      <a:pt x="2" y="57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7" name="Freeform 940"/>
              <p:cNvSpPr>
                <a:spLocks/>
              </p:cNvSpPr>
              <p:nvPr/>
            </p:nvSpPr>
            <p:spPr bwMode="auto">
              <a:xfrm>
                <a:off x="1780" y="1540"/>
                <a:ext cx="71" cy="39"/>
              </a:xfrm>
              <a:custGeom>
                <a:avLst/>
                <a:gdLst>
                  <a:gd name="T0" fmla="*/ 55 w 71"/>
                  <a:gd name="T1" fmla="*/ 3 h 78"/>
                  <a:gd name="T2" fmla="*/ 0 w 71"/>
                  <a:gd name="T3" fmla="*/ 2 h 78"/>
                  <a:gd name="T4" fmla="*/ 14 w 71"/>
                  <a:gd name="T5" fmla="*/ 0 h 78"/>
                  <a:gd name="T6" fmla="*/ 71 w 71"/>
                  <a:gd name="T7" fmla="*/ 1 h 78"/>
                  <a:gd name="T8" fmla="*/ 55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1" y="27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8" name="Freeform 941"/>
              <p:cNvSpPr>
                <a:spLocks/>
              </p:cNvSpPr>
              <p:nvPr/>
            </p:nvSpPr>
            <p:spPr bwMode="auto">
              <a:xfrm>
                <a:off x="1992" y="1590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1 w 56"/>
                  <a:gd name="T3" fmla="*/ 0 h 29"/>
                  <a:gd name="T4" fmla="*/ 0 w 56"/>
                  <a:gd name="T5" fmla="*/ 0 h 29"/>
                  <a:gd name="T6" fmla="*/ 56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56" y="25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89" name="Freeform 942"/>
              <p:cNvSpPr>
                <a:spLocks/>
              </p:cNvSpPr>
              <p:nvPr/>
            </p:nvSpPr>
            <p:spPr bwMode="auto">
              <a:xfrm>
                <a:off x="1978" y="1590"/>
                <a:ext cx="15" cy="27"/>
              </a:xfrm>
              <a:custGeom>
                <a:avLst/>
                <a:gdLst>
                  <a:gd name="T0" fmla="*/ 0 w 15"/>
                  <a:gd name="T1" fmla="*/ 2 h 54"/>
                  <a:gd name="T2" fmla="*/ 0 w 15"/>
                  <a:gd name="T3" fmla="*/ 2 h 54"/>
                  <a:gd name="T4" fmla="*/ 15 w 15"/>
                  <a:gd name="T5" fmla="*/ 1 h 54"/>
                  <a:gd name="T6" fmla="*/ 14 w 15"/>
                  <a:gd name="T7" fmla="*/ 0 h 54"/>
                  <a:gd name="T8" fmla="*/ 0 w 15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4">
                    <a:moveTo>
                      <a:pt x="0" y="50"/>
                    </a:moveTo>
                    <a:lnTo>
                      <a:pt x="0" y="54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0" name="Freeform 943"/>
              <p:cNvSpPr>
                <a:spLocks/>
              </p:cNvSpPr>
              <p:nvPr/>
            </p:nvSpPr>
            <p:spPr bwMode="auto">
              <a:xfrm>
                <a:off x="1978" y="1591"/>
                <a:ext cx="70" cy="39"/>
              </a:xfrm>
              <a:custGeom>
                <a:avLst/>
                <a:gdLst>
                  <a:gd name="T0" fmla="*/ 56 w 70"/>
                  <a:gd name="T1" fmla="*/ 3 h 78"/>
                  <a:gd name="T2" fmla="*/ 0 w 70"/>
                  <a:gd name="T3" fmla="*/ 2 h 78"/>
                  <a:gd name="T4" fmla="*/ 15 w 70"/>
                  <a:gd name="T5" fmla="*/ 0 h 78"/>
                  <a:gd name="T6" fmla="*/ 70 w 70"/>
                  <a:gd name="T7" fmla="*/ 1 h 78"/>
                  <a:gd name="T8" fmla="*/ 56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0" y="28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1" name="Freeform 944"/>
              <p:cNvSpPr>
                <a:spLocks/>
              </p:cNvSpPr>
              <p:nvPr/>
            </p:nvSpPr>
            <p:spPr bwMode="auto">
              <a:xfrm>
                <a:off x="1582" y="1488"/>
                <a:ext cx="57" cy="14"/>
              </a:xfrm>
              <a:custGeom>
                <a:avLst/>
                <a:gdLst>
                  <a:gd name="T0" fmla="*/ 57 w 57"/>
                  <a:gd name="T1" fmla="*/ 0 h 29"/>
                  <a:gd name="T2" fmla="*/ 0 w 57"/>
                  <a:gd name="T3" fmla="*/ 0 h 29"/>
                  <a:gd name="T4" fmla="*/ 0 w 57"/>
                  <a:gd name="T5" fmla="*/ 0 h 29"/>
                  <a:gd name="T6" fmla="*/ 55 w 57"/>
                  <a:gd name="T7" fmla="*/ 0 h 29"/>
                  <a:gd name="T8" fmla="*/ 57 w 57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2" name="Freeform 945"/>
              <p:cNvSpPr>
                <a:spLocks/>
              </p:cNvSpPr>
              <p:nvPr/>
            </p:nvSpPr>
            <p:spPr bwMode="auto">
              <a:xfrm>
                <a:off x="1566" y="1488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2 w 16"/>
                  <a:gd name="T3" fmla="*/ 2 h 56"/>
                  <a:gd name="T4" fmla="*/ 16 w 16"/>
                  <a:gd name="T5" fmla="*/ 1 h 56"/>
                  <a:gd name="T6" fmla="*/ 16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2" y="5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3" name="Freeform 946"/>
              <p:cNvSpPr>
                <a:spLocks/>
              </p:cNvSpPr>
              <p:nvPr/>
            </p:nvSpPr>
            <p:spPr bwMode="auto">
              <a:xfrm>
                <a:off x="1568" y="1489"/>
                <a:ext cx="71" cy="39"/>
              </a:xfrm>
              <a:custGeom>
                <a:avLst/>
                <a:gdLst>
                  <a:gd name="T0" fmla="*/ 55 w 71"/>
                  <a:gd name="T1" fmla="*/ 3 h 77"/>
                  <a:gd name="T2" fmla="*/ 0 w 71"/>
                  <a:gd name="T3" fmla="*/ 2 h 77"/>
                  <a:gd name="T4" fmla="*/ 14 w 71"/>
                  <a:gd name="T5" fmla="*/ 0 h 77"/>
                  <a:gd name="T6" fmla="*/ 71 w 71"/>
                  <a:gd name="T7" fmla="*/ 1 h 77"/>
                  <a:gd name="T8" fmla="*/ 55 w 71"/>
                  <a:gd name="T9" fmla="*/ 3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7">
                    <a:moveTo>
                      <a:pt x="55" y="77"/>
                    </a:moveTo>
                    <a:lnTo>
                      <a:pt x="0" y="52"/>
                    </a:lnTo>
                    <a:lnTo>
                      <a:pt x="14" y="0"/>
                    </a:lnTo>
                    <a:lnTo>
                      <a:pt x="71" y="25"/>
                    </a:lnTo>
                    <a:lnTo>
                      <a:pt x="55" y="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4" name="Freeform 947"/>
              <p:cNvSpPr>
                <a:spLocks/>
              </p:cNvSpPr>
              <p:nvPr/>
            </p:nvSpPr>
            <p:spPr bwMode="auto">
              <a:xfrm>
                <a:off x="2195" y="1632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0 w 57"/>
                  <a:gd name="T3" fmla="*/ 1 h 29"/>
                  <a:gd name="T4" fmla="*/ 0 w 57"/>
                  <a:gd name="T5" fmla="*/ 0 h 29"/>
                  <a:gd name="T6" fmla="*/ 56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56" y="25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5" name="Freeform 948"/>
              <p:cNvSpPr>
                <a:spLocks/>
              </p:cNvSpPr>
              <p:nvPr/>
            </p:nvSpPr>
            <p:spPr bwMode="auto">
              <a:xfrm>
                <a:off x="2180" y="1632"/>
                <a:ext cx="15" cy="27"/>
              </a:xfrm>
              <a:custGeom>
                <a:avLst/>
                <a:gdLst>
                  <a:gd name="T0" fmla="*/ 0 w 15"/>
                  <a:gd name="T1" fmla="*/ 2 h 54"/>
                  <a:gd name="T2" fmla="*/ 1 w 15"/>
                  <a:gd name="T3" fmla="*/ 2 h 54"/>
                  <a:gd name="T4" fmla="*/ 15 w 15"/>
                  <a:gd name="T5" fmla="*/ 1 h 54"/>
                  <a:gd name="T6" fmla="*/ 15 w 15"/>
                  <a:gd name="T7" fmla="*/ 0 h 54"/>
                  <a:gd name="T8" fmla="*/ 0 w 15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4">
                    <a:moveTo>
                      <a:pt x="0" y="50"/>
                    </a:moveTo>
                    <a:lnTo>
                      <a:pt x="1" y="54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6" name="Freeform 949"/>
              <p:cNvSpPr>
                <a:spLocks/>
              </p:cNvSpPr>
              <p:nvPr/>
            </p:nvSpPr>
            <p:spPr bwMode="auto">
              <a:xfrm>
                <a:off x="2181" y="1633"/>
                <a:ext cx="71" cy="39"/>
              </a:xfrm>
              <a:custGeom>
                <a:avLst/>
                <a:gdLst>
                  <a:gd name="T0" fmla="*/ 55 w 71"/>
                  <a:gd name="T1" fmla="*/ 3 h 78"/>
                  <a:gd name="T2" fmla="*/ 0 w 71"/>
                  <a:gd name="T3" fmla="*/ 2 h 78"/>
                  <a:gd name="T4" fmla="*/ 14 w 71"/>
                  <a:gd name="T5" fmla="*/ 0 h 78"/>
                  <a:gd name="T6" fmla="*/ 71 w 71"/>
                  <a:gd name="T7" fmla="*/ 1 h 78"/>
                  <a:gd name="T8" fmla="*/ 55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1" y="28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7" name="Freeform 950"/>
              <p:cNvSpPr>
                <a:spLocks/>
              </p:cNvSpPr>
              <p:nvPr/>
            </p:nvSpPr>
            <p:spPr bwMode="auto">
              <a:xfrm>
                <a:off x="1427" y="1296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8" name="Freeform 951"/>
              <p:cNvSpPr>
                <a:spLocks/>
              </p:cNvSpPr>
              <p:nvPr/>
            </p:nvSpPr>
            <p:spPr bwMode="auto">
              <a:xfrm>
                <a:off x="1412" y="1296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0 w 15"/>
                  <a:gd name="T3" fmla="*/ 2 h 56"/>
                  <a:gd name="T4" fmla="*/ 15 w 15"/>
                  <a:gd name="T5" fmla="*/ 1 h 56"/>
                  <a:gd name="T6" fmla="*/ 15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3"/>
                    </a:moveTo>
                    <a:lnTo>
                      <a:pt x="0" y="56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499" name="Freeform 952"/>
              <p:cNvSpPr>
                <a:spLocks/>
              </p:cNvSpPr>
              <p:nvPr/>
            </p:nvSpPr>
            <p:spPr bwMode="auto">
              <a:xfrm>
                <a:off x="1412" y="1297"/>
                <a:ext cx="71" cy="39"/>
              </a:xfrm>
              <a:custGeom>
                <a:avLst/>
                <a:gdLst>
                  <a:gd name="T0" fmla="*/ 56 w 71"/>
                  <a:gd name="T1" fmla="*/ 3 h 78"/>
                  <a:gd name="T2" fmla="*/ 0 w 71"/>
                  <a:gd name="T3" fmla="*/ 2 h 78"/>
                  <a:gd name="T4" fmla="*/ 15 w 71"/>
                  <a:gd name="T5" fmla="*/ 0 h 78"/>
                  <a:gd name="T6" fmla="*/ 71 w 71"/>
                  <a:gd name="T7" fmla="*/ 1 h 78"/>
                  <a:gd name="T8" fmla="*/ 56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2"/>
                    </a:lnTo>
                    <a:lnTo>
                      <a:pt x="15" y="0"/>
                    </a:lnTo>
                    <a:lnTo>
                      <a:pt x="71" y="25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0" name="Freeform 953"/>
              <p:cNvSpPr>
                <a:spLocks/>
              </p:cNvSpPr>
              <p:nvPr/>
            </p:nvSpPr>
            <p:spPr bwMode="auto">
              <a:xfrm>
                <a:off x="1657" y="1352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8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1" name="Freeform 954"/>
              <p:cNvSpPr>
                <a:spLocks/>
              </p:cNvSpPr>
              <p:nvPr/>
            </p:nvSpPr>
            <p:spPr bwMode="auto">
              <a:xfrm>
                <a:off x="1641" y="1352"/>
                <a:ext cx="16" cy="28"/>
              </a:xfrm>
              <a:custGeom>
                <a:avLst/>
                <a:gdLst>
                  <a:gd name="T0" fmla="*/ 0 w 16"/>
                  <a:gd name="T1" fmla="*/ 1 h 57"/>
                  <a:gd name="T2" fmla="*/ 2 w 16"/>
                  <a:gd name="T3" fmla="*/ 1 h 57"/>
                  <a:gd name="T4" fmla="*/ 16 w 16"/>
                  <a:gd name="T5" fmla="*/ 0 h 57"/>
                  <a:gd name="T6" fmla="*/ 16 w 16"/>
                  <a:gd name="T7" fmla="*/ 0 h 57"/>
                  <a:gd name="T8" fmla="*/ 0 w 16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7">
                    <a:moveTo>
                      <a:pt x="0" y="53"/>
                    </a:moveTo>
                    <a:lnTo>
                      <a:pt x="2" y="57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2" name="Freeform 955"/>
              <p:cNvSpPr>
                <a:spLocks/>
              </p:cNvSpPr>
              <p:nvPr/>
            </p:nvSpPr>
            <p:spPr bwMode="auto">
              <a:xfrm>
                <a:off x="1643" y="1354"/>
                <a:ext cx="70" cy="38"/>
              </a:xfrm>
              <a:custGeom>
                <a:avLst/>
                <a:gdLst>
                  <a:gd name="T0" fmla="*/ 55 w 70"/>
                  <a:gd name="T1" fmla="*/ 2 h 78"/>
                  <a:gd name="T2" fmla="*/ 0 w 70"/>
                  <a:gd name="T3" fmla="*/ 1 h 78"/>
                  <a:gd name="T4" fmla="*/ 14 w 70"/>
                  <a:gd name="T5" fmla="*/ 0 h 78"/>
                  <a:gd name="T6" fmla="*/ 70 w 70"/>
                  <a:gd name="T7" fmla="*/ 0 h 78"/>
                  <a:gd name="T8" fmla="*/ 55 w 70"/>
                  <a:gd name="T9" fmla="*/ 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5" y="78"/>
                    </a:moveTo>
                    <a:lnTo>
                      <a:pt x="0" y="53"/>
                    </a:lnTo>
                    <a:lnTo>
                      <a:pt x="14" y="0"/>
                    </a:lnTo>
                    <a:lnTo>
                      <a:pt x="70" y="25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3" name="Freeform 956"/>
              <p:cNvSpPr>
                <a:spLocks/>
              </p:cNvSpPr>
              <p:nvPr/>
            </p:nvSpPr>
            <p:spPr bwMode="auto">
              <a:xfrm>
                <a:off x="1869" y="1401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7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4" name="Freeform 957"/>
              <p:cNvSpPr>
                <a:spLocks/>
              </p:cNvSpPr>
              <p:nvPr/>
            </p:nvSpPr>
            <p:spPr bwMode="auto">
              <a:xfrm>
                <a:off x="1853" y="1401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2 w 16"/>
                  <a:gd name="T3" fmla="*/ 2 h 56"/>
                  <a:gd name="T4" fmla="*/ 16 w 16"/>
                  <a:gd name="T5" fmla="*/ 1 h 56"/>
                  <a:gd name="T6" fmla="*/ 16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2" y="56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5" name="Freeform 958"/>
              <p:cNvSpPr>
                <a:spLocks/>
              </p:cNvSpPr>
              <p:nvPr/>
            </p:nvSpPr>
            <p:spPr bwMode="auto">
              <a:xfrm>
                <a:off x="1855" y="1402"/>
                <a:ext cx="70" cy="39"/>
              </a:xfrm>
              <a:custGeom>
                <a:avLst/>
                <a:gdLst>
                  <a:gd name="T0" fmla="*/ 55 w 70"/>
                  <a:gd name="T1" fmla="*/ 3 h 78"/>
                  <a:gd name="T2" fmla="*/ 0 w 70"/>
                  <a:gd name="T3" fmla="*/ 2 h 78"/>
                  <a:gd name="T4" fmla="*/ 14 w 70"/>
                  <a:gd name="T5" fmla="*/ 0 h 78"/>
                  <a:gd name="T6" fmla="*/ 70 w 70"/>
                  <a:gd name="T7" fmla="*/ 1 h 78"/>
                  <a:gd name="T8" fmla="*/ 55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5" y="78"/>
                    </a:moveTo>
                    <a:lnTo>
                      <a:pt x="0" y="52"/>
                    </a:lnTo>
                    <a:lnTo>
                      <a:pt x="14" y="0"/>
                    </a:lnTo>
                    <a:lnTo>
                      <a:pt x="70" y="25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6" name="Freeform 959"/>
              <p:cNvSpPr>
                <a:spLocks/>
              </p:cNvSpPr>
              <p:nvPr/>
            </p:nvSpPr>
            <p:spPr bwMode="auto">
              <a:xfrm>
                <a:off x="2075" y="1443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2 w 57"/>
                  <a:gd name="T3" fmla="*/ 1 h 29"/>
                  <a:gd name="T4" fmla="*/ 0 w 57"/>
                  <a:gd name="T5" fmla="*/ 0 h 29"/>
                  <a:gd name="T6" fmla="*/ 57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7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7" name="Freeform 960"/>
              <p:cNvSpPr>
                <a:spLocks/>
              </p:cNvSpPr>
              <p:nvPr/>
            </p:nvSpPr>
            <p:spPr bwMode="auto">
              <a:xfrm>
                <a:off x="2061" y="1443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0 w 16"/>
                  <a:gd name="T3" fmla="*/ 2 h 56"/>
                  <a:gd name="T4" fmla="*/ 16 w 16"/>
                  <a:gd name="T5" fmla="*/ 1 h 56"/>
                  <a:gd name="T6" fmla="*/ 14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0" y="56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8" name="Freeform 961"/>
              <p:cNvSpPr>
                <a:spLocks/>
              </p:cNvSpPr>
              <p:nvPr/>
            </p:nvSpPr>
            <p:spPr bwMode="auto">
              <a:xfrm>
                <a:off x="2061" y="1445"/>
                <a:ext cx="71" cy="39"/>
              </a:xfrm>
              <a:custGeom>
                <a:avLst/>
                <a:gdLst>
                  <a:gd name="T0" fmla="*/ 57 w 71"/>
                  <a:gd name="T1" fmla="*/ 3 h 78"/>
                  <a:gd name="T2" fmla="*/ 0 w 71"/>
                  <a:gd name="T3" fmla="*/ 2 h 78"/>
                  <a:gd name="T4" fmla="*/ 16 w 71"/>
                  <a:gd name="T5" fmla="*/ 0 h 78"/>
                  <a:gd name="T6" fmla="*/ 71 w 71"/>
                  <a:gd name="T7" fmla="*/ 1 h 78"/>
                  <a:gd name="T8" fmla="*/ 57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7" y="78"/>
                    </a:moveTo>
                    <a:lnTo>
                      <a:pt x="0" y="52"/>
                    </a:lnTo>
                    <a:lnTo>
                      <a:pt x="16" y="0"/>
                    </a:lnTo>
                    <a:lnTo>
                      <a:pt x="71" y="25"/>
                    </a:lnTo>
                    <a:lnTo>
                      <a:pt x="5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09" name="Freeform 962"/>
              <p:cNvSpPr>
                <a:spLocks/>
              </p:cNvSpPr>
              <p:nvPr/>
            </p:nvSpPr>
            <p:spPr bwMode="auto">
              <a:xfrm>
                <a:off x="2275" y="1491"/>
                <a:ext cx="56" cy="15"/>
              </a:xfrm>
              <a:custGeom>
                <a:avLst/>
                <a:gdLst>
                  <a:gd name="T0" fmla="*/ 56 w 56"/>
                  <a:gd name="T1" fmla="*/ 1 h 29"/>
                  <a:gd name="T2" fmla="*/ 0 w 56"/>
                  <a:gd name="T3" fmla="*/ 1 h 29"/>
                  <a:gd name="T4" fmla="*/ 0 w 56"/>
                  <a:gd name="T5" fmla="*/ 0 h 29"/>
                  <a:gd name="T6" fmla="*/ 55 w 56"/>
                  <a:gd name="T7" fmla="*/ 1 h 29"/>
                  <a:gd name="T8" fmla="*/ 56 w 56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6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0" name="Freeform 963"/>
              <p:cNvSpPr>
                <a:spLocks/>
              </p:cNvSpPr>
              <p:nvPr/>
            </p:nvSpPr>
            <p:spPr bwMode="auto">
              <a:xfrm>
                <a:off x="2260" y="1491"/>
                <a:ext cx="15" cy="27"/>
              </a:xfrm>
              <a:custGeom>
                <a:avLst/>
                <a:gdLst>
                  <a:gd name="T0" fmla="*/ 0 w 15"/>
                  <a:gd name="T1" fmla="*/ 1 h 55"/>
                  <a:gd name="T2" fmla="*/ 0 w 15"/>
                  <a:gd name="T3" fmla="*/ 1 h 55"/>
                  <a:gd name="T4" fmla="*/ 15 w 15"/>
                  <a:gd name="T5" fmla="*/ 0 h 55"/>
                  <a:gd name="T6" fmla="*/ 15 w 15"/>
                  <a:gd name="T7" fmla="*/ 0 h 55"/>
                  <a:gd name="T8" fmla="*/ 0 w 15"/>
                  <a:gd name="T9" fmla="*/ 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5">
                    <a:moveTo>
                      <a:pt x="0" y="53"/>
                    </a:moveTo>
                    <a:lnTo>
                      <a:pt x="0" y="55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1" name="Freeform 964"/>
              <p:cNvSpPr>
                <a:spLocks/>
              </p:cNvSpPr>
              <p:nvPr/>
            </p:nvSpPr>
            <p:spPr bwMode="auto">
              <a:xfrm>
                <a:off x="2260" y="1493"/>
                <a:ext cx="71" cy="39"/>
              </a:xfrm>
              <a:custGeom>
                <a:avLst/>
                <a:gdLst>
                  <a:gd name="T0" fmla="*/ 56 w 71"/>
                  <a:gd name="T1" fmla="*/ 3 h 78"/>
                  <a:gd name="T2" fmla="*/ 0 w 71"/>
                  <a:gd name="T3" fmla="*/ 2 h 78"/>
                  <a:gd name="T4" fmla="*/ 15 w 71"/>
                  <a:gd name="T5" fmla="*/ 0 h 78"/>
                  <a:gd name="T6" fmla="*/ 71 w 71"/>
                  <a:gd name="T7" fmla="*/ 1 h 78"/>
                  <a:gd name="T8" fmla="*/ 56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1"/>
                    </a:lnTo>
                    <a:lnTo>
                      <a:pt x="15" y="0"/>
                    </a:lnTo>
                    <a:lnTo>
                      <a:pt x="71" y="25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2" name="Freeform 965"/>
              <p:cNvSpPr>
                <a:spLocks/>
              </p:cNvSpPr>
              <p:nvPr/>
            </p:nvSpPr>
            <p:spPr bwMode="auto">
              <a:xfrm>
                <a:off x="1497" y="1165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2 w 57"/>
                  <a:gd name="T3" fmla="*/ 1 h 29"/>
                  <a:gd name="T4" fmla="*/ 0 w 57"/>
                  <a:gd name="T5" fmla="*/ 0 h 29"/>
                  <a:gd name="T6" fmla="*/ 57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7" y="25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3" name="Freeform 966"/>
              <p:cNvSpPr>
                <a:spLocks/>
              </p:cNvSpPr>
              <p:nvPr/>
            </p:nvSpPr>
            <p:spPr bwMode="auto">
              <a:xfrm>
                <a:off x="1483" y="1165"/>
                <a:ext cx="16" cy="27"/>
              </a:xfrm>
              <a:custGeom>
                <a:avLst/>
                <a:gdLst>
                  <a:gd name="T0" fmla="*/ 0 w 16"/>
                  <a:gd name="T1" fmla="*/ 2 h 54"/>
                  <a:gd name="T2" fmla="*/ 0 w 16"/>
                  <a:gd name="T3" fmla="*/ 2 h 54"/>
                  <a:gd name="T4" fmla="*/ 16 w 16"/>
                  <a:gd name="T5" fmla="*/ 1 h 54"/>
                  <a:gd name="T6" fmla="*/ 14 w 16"/>
                  <a:gd name="T7" fmla="*/ 0 h 54"/>
                  <a:gd name="T8" fmla="*/ 0 w 16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4">
                    <a:moveTo>
                      <a:pt x="0" y="52"/>
                    </a:moveTo>
                    <a:lnTo>
                      <a:pt x="0" y="54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4" name="Freeform 967"/>
              <p:cNvSpPr>
                <a:spLocks/>
              </p:cNvSpPr>
              <p:nvPr/>
            </p:nvSpPr>
            <p:spPr bwMode="auto">
              <a:xfrm>
                <a:off x="1483" y="1167"/>
                <a:ext cx="71" cy="39"/>
              </a:xfrm>
              <a:custGeom>
                <a:avLst/>
                <a:gdLst>
                  <a:gd name="T0" fmla="*/ 57 w 71"/>
                  <a:gd name="T1" fmla="*/ 3 h 78"/>
                  <a:gd name="T2" fmla="*/ 0 w 71"/>
                  <a:gd name="T3" fmla="*/ 2 h 78"/>
                  <a:gd name="T4" fmla="*/ 16 w 71"/>
                  <a:gd name="T5" fmla="*/ 0 h 78"/>
                  <a:gd name="T6" fmla="*/ 71 w 71"/>
                  <a:gd name="T7" fmla="*/ 1 h 78"/>
                  <a:gd name="T8" fmla="*/ 57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7" y="78"/>
                    </a:moveTo>
                    <a:lnTo>
                      <a:pt x="0" y="51"/>
                    </a:lnTo>
                    <a:lnTo>
                      <a:pt x="16" y="0"/>
                    </a:lnTo>
                    <a:lnTo>
                      <a:pt x="71" y="26"/>
                    </a:lnTo>
                    <a:lnTo>
                      <a:pt x="5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5" name="Freeform 968"/>
              <p:cNvSpPr>
                <a:spLocks/>
              </p:cNvSpPr>
              <p:nvPr/>
            </p:nvSpPr>
            <p:spPr bwMode="auto">
              <a:xfrm>
                <a:off x="1732" y="1220"/>
                <a:ext cx="56" cy="14"/>
              </a:xfrm>
              <a:custGeom>
                <a:avLst/>
                <a:gdLst>
                  <a:gd name="T0" fmla="*/ 56 w 56"/>
                  <a:gd name="T1" fmla="*/ 0 h 29"/>
                  <a:gd name="T2" fmla="*/ 0 w 56"/>
                  <a:gd name="T3" fmla="*/ 0 h 29"/>
                  <a:gd name="T4" fmla="*/ 0 w 56"/>
                  <a:gd name="T5" fmla="*/ 0 h 29"/>
                  <a:gd name="T6" fmla="*/ 55 w 56"/>
                  <a:gd name="T7" fmla="*/ 0 h 29"/>
                  <a:gd name="T8" fmla="*/ 56 w 5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5" y="26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6" name="Freeform 969"/>
              <p:cNvSpPr>
                <a:spLocks/>
              </p:cNvSpPr>
              <p:nvPr/>
            </p:nvSpPr>
            <p:spPr bwMode="auto">
              <a:xfrm>
                <a:off x="1716" y="1220"/>
                <a:ext cx="16" cy="27"/>
              </a:xfrm>
              <a:custGeom>
                <a:avLst/>
                <a:gdLst>
                  <a:gd name="T0" fmla="*/ 0 w 16"/>
                  <a:gd name="T1" fmla="*/ 2 h 54"/>
                  <a:gd name="T2" fmla="*/ 2 w 16"/>
                  <a:gd name="T3" fmla="*/ 2 h 54"/>
                  <a:gd name="T4" fmla="*/ 16 w 16"/>
                  <a:gd name="T5" fmla="*/ 1 h 54"/>
                  <a:gd name="T6" fmla="*/ 16 w 16"/>
                  <a:gd name="T7" fmla="*/ 0 h 54"/>
                  <a:gd name="T8" fmla="*/ 0 w 16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4">
                    <a:moveTo>
                      <a:pt x="0" y="53"/>
                    </a:moveTo>
                    <a:lnTo>
                      <a:pt x="2" y="54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7" name="Freeform 970"/>
              <p:cNvSpPr>
                <a:spLocks/>
              </p:cNvSpPr>
              <p:nvPr/>
            </p:nvSpPr>
            <p:spPr bwMode="auto">
              <a:xfrm>
                <a:off x="1718" y="1221"/>
                <a:ext cx="70" cy="39"/>
              </a:xfrm>
              <a:custGeom>
                <a:avLst/>
                <a:gdLst>
                  <a:gd name="T0" fmla="*/ 55 w 70"/>
                  <a:gd name="T1" fmla="*/ 3 h 78"/>
                  <a:gd name="T2" fmla="*/ 0 w 70"/>
                  <a:gd name="T3" fmla="*/ 2 h 78"/>
                  <a:gd name="T4" fmla="*/ 14 w 70"/>
                  <a:gd name="T5" fmla="*/ 0 h 78"/>
                  <a:gd name="T6" fmla="*/ 70 w 70"/>
                  <a:gd name="T7" fmla="*/ 1 h 78"/>
                  <a:gd name="T8" fmla="*/ 55 w 70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55" y="78"/>
                    </a:moveTo>
                    <a:lnTo>
                      <a:pt x="0" y="50"/>
                    </a:lnTo>
                    <a:lnTo>
                      <a:pt x="14" y="0"/>
                    </a:lnTo>
                    <a:lnTo>
                      <a:pt x="70" y="25"/>
                    </a:lnTo>
                    <a:lnTo>
                      <a:pt x="55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8" name="Freeform 971"/>
              <p:cNvSpPr>
                <a:spLocks/>
              </p:cNvSpPr>
              <p:nvPr/>
            </p:nvSpPr>
            <p:spPr bwMode="auto">
              <a:xfrm>
                <a:off x="1948" y="1270"/>
                <a:ext cx="57" cy="15"/>
              </a:xfrm>
              <a:custGeom>
                <a:avLst/>
                <a:gdLst>
                  <a:gd name="T0" fmla="*/ 57 w 57"/>
                  <a:gd name="T1" fmla="*/ 1 h 29"/>
                  <a:gd name="T2" fmla="*/ 1 w 57"/>
                  <a:gd name="T3" fmla="*/ 1 h 29"/>
                  <a:gd name="T4" fmla="*/ 0 w 57"/>
                  <a:gd name="T5" fmla="*/ 0 h 29"/>
                  <a:gd name="T6" fmla="*/ 57 w 57"/>
                  <a:gd name="T7" fmla="*/ 1 h 29"/>
                  <a:gd name="T8" fmla="*/ 57 w 57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7" y="25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19" name="Freeform 972"/>
              <p:cNvSpPr>
                <a:spLocks/>
              </p:cNvSpPr>
              <p:nvPr/>
            </p:nvSpPr>
            <p:spPr bwMode="auto">
              <a:xfrm>
                <a:off x="1934" y="1270"/>
                <a:ext cx="15" cy="28"/>
              </a:xfrm>
              <a:custGeom>
                <a:avLst/>
                <a:gdLst>
                  <a:gd name="T0" fmla="*/ 0 w 15"/>
                  <a:gd name="T1" fmla="*/ 2 h 56"/>
                  <a:gd name="T2" fmla="*/ 0 w 15"/>
                  <a:gd name="T3" fmla="*/ 2 h 56"/>
                  <a:gd name="T4" fmla="*/ 15 w 15"/>
                  <a:gd name="T5" fmla="*/ 1 h 56"/>
                  <a:gd name="T6" fmla="*/ 14 w 15"/>
                  <a:gd name="T7" fmla="*/ 0 h 56"/>
                  <a:gd name="T8" fmla="*/ 0 w 15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6">
                    <a:moveTo>
                      <a:pt x="0" y="52"/>
                    </a:moveTo>
                    <a:lnTo>
                      <a:pt x="0" y="56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0" name="Freeform 973"/>
              <p:cNvSpPr>
                <a:spLocks/>
              </p:cNvSpPr>
              <p:nvPr/>
            </p:nvSpPr>
            <p:spPr bwMode="auto">
              <a:xfrm>
                <a:off x="1934" y="1272"/>
                <a:ext cx="71" cy="39"/>
              </a:xfrm>
              <a:custGeom>
                <a:avLst/>
                <a:gdLst>
                  <a:gd name="T0" fmla="*/ 56 w 71"/>
                  <a:gd name="T1" fmla="*/ 3 h 78"/>
                  <a:gd name="T2" fmla="*/ 0 w 71"/>
                  <a:gd name="T3" fmla="*/ 2 h 78"/>
                  <a:gd name="T4" fmla="*/ 15 w 71"/>
                  <a:gd name="T5" fmla="*/ 0 h 78"/>
                  <a:gd name="T6" fmla="*/ 71 w 71"/>
                  <a:gd name="T7" fmla="*/ 1 h 78"/>
                  <a:gd name="T8" fmla="*/ 56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1" y="26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1" name="Freeform 974"/>
              <p:cNvSpPr>
                <a:spLocks/>
              </p:cNvSpPr>
              <p:nvPr/>
            </p:nvSpPr>
            <p:spPr bwMode="auto">
              <a:xfrm>
                <a:off x="2152" y="1318"/>
                <a:ext cx="56" cy="15"/>
              </a:xfrm>
              <a:custGeom>
                <a:avLst/>
                <a:gdLst>
                  <a:gd name="T0" fmla="*/ 56 w 56"/>
                  <a:gd name="T1" fmla="*/ 1 h 29"/>
                  <a:gd name="T2" fmla="*/ 0 w 56"/>
                  <a:gd name="T3" fmla="*/ 1 h 29"/>
                  <a:gd name="T4" fmla="*/ 0 w 56"/>
                  <a:gd name="T5" fmla="*/ 0 h 29"/>
                  <a:gd name="T6" fmla="*/ 55 w 56"/>
                  <a:gd name="T7" fmla="*/ 1 h 29"/>
                  <a:gd name="T8" fmla="*/ 56 w 56"/>
                  <a:gd name="T9" fmla="*/ 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9">
                    <a:moveTo>
                      <a:pt x="56" y="29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55" y="26"/>
                    </a:lnTo>
                    <a:lnTo>
                      <a:pt x="56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2" name="Freeform 975"/>
              <p:cNvSpPr>
                <a:spLocks/>
              </p:cNvSpPr>
              <p:nvPr/>
            </p:nvSpPr>
            <p:spPr bwMode="auto">
              <a:xfrm>
                <a:off x="2136" y="1318"/>
                <a:ext cx="16" cy="27"/>
              </a:xfrm>
              <a:custGeom>
                <a:avLst/>
                <a:gdLst>
                  <a:gd name="T0" fmla="*/ 0 w 16"/>
                  <a:gd name="T1" fmla="*/ 1 h 55"/>
                  <a:gd name="T2" fmla="*/ 1 w 16"/>
                  <a:gd name="T3" fmla="*/ 1 h 55"/>
                  <a:gd name="T4" fmla="*/ 16 w 16"/>
                  <a:gd name="T5" fmla="*/ 0 h 55"/>
                  <a:gd name="T6" fmla="*/ 16 w 16"/>
                  <a:gd name="T7" fmla="*/ 0 h 55"/>
                  <a:gd name="T8" fmla="*/ 0 w 16"/>
                  <a:gd name="T9" fmla="*/ 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5">
                    <a:moveTo>
                      <a:pt x="0" y="51"/>
                    </a:moveTo>
                    <a:lnTo>
                      <a:pt x="1" y="5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3" name="Freeform 976"/>
              <p:cNvSpPr>
                <a:spLocks/>
              </p:cNvSpPr>
              <p:nvPr/>
            </p:nvSpPr>
            <p:spPr bwMode="auto">
              <a:xfrm>
                <a:off x="2137" y="1319"/>
                <a:ext cx="71" cy="39"/>
              </a:xfrm>
              <a:custGeom>
                <a:avLst/>
                <a:gdLst>
                  <a:gd name="T0" fmla="*/ 56 w 71"/>
                  <a:gd name="T1" fmla="*/ 3 h 78"/>
                  <a:gd name="T2" fmla="*/ 0 w 71"/>
                  <a:gd name="T3" fmla="*/ 2 h 78"/>
                  <a:gd name="T4" fmla="*/ 15 w 71"/>
                  <a:gd name="T5" fmla="*/ 0 h 78"/>
                  <a:gd name="T6" fmla="*/ 71 w 71"/>
                  <a:gd name="T7" fmla="*/ 1 h 78"/>
                  <a:gd name="T8" fmla="*/ 56 w 71"/>
                  <a:gd name="T9" fmla="*/ 3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8">
                    <a:moveTo>
                      <a:pt x="56" y="78"/>
                    </a:moveTo>
                    <a:lnTo>
                      <a:pt x="0" y="53"/>
                    </a:lnTo>
                    <a:lnTo>
                      <a:pt x="15" y="0"/>
                    </a:lnTo>
                    <a:lnTo>
                      <a:pt x="71" y="27"/>
                    </a:lnTo>
                    <a:lnTo>
                      <a:pt x="56" y="78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4" name="Freeform 977"/>
              <p:cNvSpPr>
                <a:spLocks/>
              </p:cNvSpPr>
              <p:nvPr/>
            </p:nvSpPr>
            <p:spPr bwMode="auto">
              <a:xfrm>
                <a:off x="2345" y="1364"/>
                <a:ext cx="57" cy="14"/>
              </a:xfrm>
              <a:custGeom>
                <a:avLst/>
                <a:gdLst>
                  <a:gd name="T0" fmla="*/ 57 w 57"/>
                  <a:gd name="T1" fmla="*/ 0 h 29"/>
                  <a:gd name="T2" fmla="*/ 2 w 57"/>
                  <a:gd name="T3" fmla="*/ 0 h 29"/>
                  <a:gd name="T4" fmla="*/ 0 w 57"/>
                  <a:gd name="T5" fmla="*/ 0 h 29"/>
                  <a:gd name="T6" fmla="*/ 57 w 57"/>
                  <a:gd name="T7" fmla="*/ 0 h 29"/>
                  <a:gd name="T8" fmla="*/ 57 w 57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7" y="27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5" name="Freeform 978"/>
              <p:cNvSpPr>
                <a:spLocks/>
              </p:cNvSpPr>
              <p:nvPr/>
            </p:nvSpPr>
            <p:spPr bwMode="auto">
              <a:xfrm>
                <a:off x="2331" y="1364"/>
                <a:ext cx="16" cy="28"/>
              </a:xfrm>
              <a:custGeom>
                <a:avLst/>
                <a:gdLst>
                  <a:gd name="T0" fmla="*/ 0 w 16"/>
                  <a:gd name="T1" fmla="*/ 2 h 56"/>
                  <a:gd name="T2" fmla="*/ 0 w 16"/>
                  <a:gd name="T3" fmla="*/ 2 h 56"/>
                  <a:gd name="T4" fmla="*/ 16 w 16"/>
                  <a:gd name="T5" fmla="*/ 1 h 56"/>
                  <a:gd name="T6" fmla="*/ 14 w 16"/>
                  <a:gd name="T7" fmla="*/ 0 h 56"/>
                  <a:gd name="T8" fmla="*/ 0 w 16"/>
                  <a:gd name="T9" fmla="*/ 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6">
                    <a:moveTo>
                      <a:pt x="0" y="53"/>
                    </a:moveTo>
                    <a:lnTo>
                      <a:pt x="0" y="56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6" name="Freeform 979"/>
              <p:cNvSpPr>
                <a:spLocks/>
              </p:cNvSpPr>
              <p:nvPr/>
            </p:nvSpPr>
            <p:spPr bwMode="auto">
              <a:xfrm>
                <a:off x="2331" y="1365"/>
                <a:ext cx="71" cy="39"/>
              </a:xfrm>
              <a:custGeom>
                <a:avLst/>
                <a:gdLst>
                  <a:gd name="T0" fmla="*/ 57 w 71"/>
                  <a:gd name="T1" fmla="*/ 3 h 77"/>
                  <a:gd name="T2" fmla="*/ 0 w 71"/>
                  <a:gd name="T3" fmla="*/ 2 h 77"/>
                  <a:gd name="T4" fmla="*/ 16 w 71"/>
                  <a:gd name="T5" fmla="*/ 0 h 77"/>
                  <a:gd name="T6" fmla="*/ 71 w 71"/>
                  <a:gd name="T7" fmla="*/ 1 h 77"/>
                  <a:gd name="T8" fmla="*/ 57 w 71"/>
                  <a:gd name="T9" fmla="*/ 3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77">
                    <a:moveTo>
                      <a:pt x="57" y="77"/>
                    </a:moveTo>
                    <a:lnTo>
                      <a:pt x="0" y="52"/>
                    </a:lnTo>
                    <a:lnTo>
                      <a:pt x="16" y="0"/>
                    </a:lnTo>
                    <a:lnTo>
                      <a:pt x="71" y="25"/>
                    </a:lnTo>
                    <a:lnTo>
                      <a:pt x="5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7" name="Freeform 980"/>
              <p:cNvSpPr>
                <a:spLocks/>
              </p:cNvSpPr>
              <p:nvPr/>
            </p:nvSpPr>
            <p:spPr bwMode="auto">
              <a:xfrm>
                <a:off x="970" y="1270"/>
                <a:ext cx="1030" cy="268"/>
              </a:xfrm>
              <a:custGeom>
                <a:avLst/>
                <a:gdLst>
                  <a:gd name="T0" fmla="*/ 1015 w 1030"/>
                  <a:gd name="T1" fmla="*/ 17 h 535"/>
                  <a:gd name="T2" fmla="*/ 1030 w 1030"/>
                  <a:gd name="T3" fmla="*/ 16 h 535"/>
                  <a:gd name="T4" fmla="*/ 0 w 1030"/>
                  <a:gd name="T5" fmla="*/ 0 h 535"/>
                  <a:gd name="T6" fmla="*/ 0 w 1030"/>
                  <a:gd name="T7" fmla="*/ 1 h 535"/>
                  <a:gd name="T8" fmla="*/ 72 w 1030"/>
                  <a:gd name="T9" fmla="*/ 2 h 535"/>
                  <a:gd name="T10" fmla="*/ 143 w 1030"/>
                  <a:gd name="T11" fmla="*/ 3 h 535"/>
                  <a:gd name="T12" fmla="*/ 213 w 1030"/>
                  <a:gd name="T13" fmla="*/ 4 h 535"/>
                  <a:gd name="T14" fmla="*/ 283 w 1030"/>
                  <a:gd name="T15" fmla="*/ 5 h 535"/>
                  <a:gd name="T16" fmla="*/ 351 w 1030"/>
                  <a:gd name="T17" fmla="*/ 6 h 535"/>
                  <a:gd name="T18" fmla="*/ 416 w 1030"/>
                  <a:gd name="T19" fmla="*/ 7 h 535"/>
                  <a:gd name="T20" fmla="*/ 481 w 1030"/>
                  <a:gd name="T21" fmla="*/ 8 h 535"/>
                  <a:gd name="T22" fmla="*/ 541 w 1030"/>
                  <a:gd name="T23" fmla="*/ 9 h 535"/>
                  <a:gd name="T24" fmla="*/ 599 w 1030"/>
                  <a:gd name="T25" fmla="*/ 10 h 535"/>
                  <a:gd name="T26" fmla="*/ 654 w 1030"/>
                  <a:gd name="T27" fmla="*/ 11 h 535"/>
                  <a:gd name="T28" fmla="*/ 707 w 1030"/>
                  <a:gd name="T29" fmla="*/ 11 h 535"/>
                  <a:gd name="T30" fmla="*/ 755 w 1030"/>
                  <a:gd name="T31" fmla="*/ 12 h 535"/>
                  <a:gd name="T32" fmla="*/ 799 w 1030"/>
                  <a:gd name="T33" fmla="*/ 13 h 535"/>
                  <a:gd name="T34" fmla="*/ 838 w 1030"/>
                  <a:gd name="T35" fmla="*/ 14 h 535"/>
                  <a:gd name="T36" fmla="*/ 875 w 1030"/>
                  <a:gd name="T37" fmla="*/ 14 h 535"/>
                  <a:gd name="T38" fmla="*/ 906 w 1030"/>
                  <a:gd name="T39" fmla="*/ 15 h 535"/>
                  <a:gd name="T40" fmla="*/ 931 w 1030"/>
                  <a:gd name="T41" fmla="*/ 15 h 535"/>
                  <a:gd name="T42" fmla="*/ 954 w 1030"/>
                  <a:gd name="T43" fmla="*/ 16 h 535"/>
                  <a:gd name="T44" fmla="*/ 971 w 1030"/>
                  <a:gd name="T45" fmla="*/ 16 h 535"/>
                  <a:gd name="T46" fmla="*/ 982 w 1030"/>
                  <a:gd name="T47" fmla="*/ 16 h 535"/>
                  <a:gd name="T48" fmla="*/ 988 w 1030"/>
                  <a:gd name="T49" fmla="*/ 17 h 535"/>
                  <a:gd name="T50" fmla="*/ 989 w 1030"/>
                  <a:gd name="T51" fmla="*/ 17 h 535"/>
                  <a:gd name="T52" fmla="*/ 1015 w 1030"/>
                  <a:gd name="T53" fmla="*/ 17 h 5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0" h="535">
                    <a:moveTo>
                      <a:pt x="1015" y="535"/>
                    </a:moveTo>
                    <a:lnTo>
                      <a:pt x="1030" y="48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2" y="36"/>
                    </a:lnTo>
                    <a:lnTo>
                      <a:pt x="143" y="68"/>
                    </a:lnTo>
                    <a:lnTo>
                      <a:pt x="213" y="103"/>
                    </a:lnTo>
                    <a:lnTo>
                      <a:pt x="283" y="135"/>
                    </a:lnTo>
                    <a:lnTo>
                      <a:pt x="351" y="168"/>
                    </a:lnTo>
                    <a:lnTo>
                      <a:pt x="416" y="200"/>
                    </a:lnTo>
                    <a:lnTo>
                      <a:pt x="481" y="233"/>
                    </a:lnTo>
                    <a:lnTo>
                      <a:pt x="541" y="264"/>
                    </a:lnTo>
                    <a:lnTo>
                      <a:pt x="599" y="293"/>
                    </a:lnTo>
                    <a:lnTo>
                      <a:pt x="654" y="322"/>
                    </a:lnTo>
                    <a:lnTo>
                      <a:pt x="707" y="349"/>
                    </a:lnTo>
                    <a:lnTo>
                      <a:pt x="755" y="374"/>
                    </a:lnTo>
                    <a:lnTo>
                      <a:pt x="799" y="398"/>
                    </a:lnTo>
                    <a:lnTo>
                      <a:pt x="838" y="421"/>
                    </a:lnTo>
                    <a:lnTo>
                      <a:pt x="875" y="441"/>
                    </a:lnTo>
                    <a:lnTo>
                      <a:pt x="906" y="459"/>
                    </a:lnTo>
                    <a:lnTo>
                      <a:pt x="931" y="476"/>
                    </a:lnTo>
                    <a:lnTo>
                      <a:pt x="954" y="490"/>
                    </a:lnTo>
                    <a:lnTo>
                      <a:pt x="971" y="503"/>
                    </a:lnTo>
                    <a:lnTo>
                      <a:pt x="982" y="512"/>
                    </a:lnTo>
                    <a:lnTo>
                      <a:pt x="988" y="519"/>
                    </a:lnTo>
                    <a:lnTo>
                      <a:pt x="989" y="525"/>
                    </a:lnTo>
                    <a:lnTo>
                      <a:pt x="1015" y="535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8" name="Freeform 981"/>
              <p:cNvSpPr>
                <a:spLocks/>
              </p:cNvSpPr>
              <p:nvPr/>
            </p:nvSpPr>
            <p:spPr bwMode="auto">
              <a:xfrm>
                <a:off x="970" y="1271"/>
                <a:ext cx="989" cy="262"/>
              </a:xfrm>
              <a:custGeom>
                <a:avLst/>
                <a:gdLst>
                  <a:gd name="T0" fmla="*/ 0 w 989"/>
                  <a:gd name="T1" fmla="*/ 0 h 524"/>
                  <a:gd name="T2" fmla="*/ 72 w 989"/>
                  <a:gd name="T3" fmla="*/ 2 h 524"/>
                  <a:gd name="T4" fmla="*/ 143 w 989"/>
                  <a:gd name="T5" fmla="*/ 3 h 524"/>
                  <a:gd name="T6" fmla="*/ 213 w 989"/>
                  <a:gd name="T7" fmla="*/ 4 h 524"/>
                  <a:gd name="T8" fmla="*/ 283 w 989"/>
                  <a:gd name="T9" fmla="*/ 5 h 524"/>
                  <a:gd name="T10" fmla="*/ 351 w 989"/>
                  <a:gd name="T11" fmla="*/ 6 h 524"/>
                  <a:gd name="T12" fmla="*/ 416 w 989"/>
                  <a:gd name="T13" fmla="*/ 7 h 524"/>
                  <a:gd name="T14" fmla="*/ 481 w 989"/>
                  <a:gd name="T15" fmla="*/ 8 h 524"/>
                  <a:gd name="T16" fmla="*/ 541 w 989"/>
                  <a:gd name="T17" fmla="*/ 9 h 524"/>
                  <a:gd name="T18" fmla="*/ 599 w 989"/>
                  <a:gd name="T19" fmla="*/ 10 h 524"/>
                  <a:gd name="T20" fmla="*/ 654 w 989"/>
                  <a:gd name="T21" fmla="*/ 11 h 524"/>
                  <a:gd name="T22" fmla="*/ 707 w 989"/>
                  <a:gd name="T23" fmla="*/ 11 h 524"/>
                  <a:gd name="T24" fmla="*/ 755 w 989"/>
                  <a:gd name="T25" fmla="*/ 12 h 524"/>
                  <a:gd name="T26" fmla="*/ 799 w 989"/>
                  <a:gd name="T27" fmla="*/ 13 h 524"/>
                  <a:gd name="T28" fmla="*/ 838 w 989"/>
                  <a:gd name="T29" fmla="*/ 14 h 524"/>
                  <a:gd name="T30" fmla="*/ 875 w 989"/>
                  <a:gd name="T31" fmla="*/ 14 h 524"/>
                  <a:gd name="T32" fmla="*/ 906 w 989"/>
                  <a:gd name="T33" fmla="*/ 15 h 524"/>
                  <a:gd name="T34" fmla="*/ 931 w 989"/>
                  <a:gd name="T35" fmla="*/ 15 h 524"/>
                  <a:gd name="T36" fmla="*/ 954 w 989"/>
                  <a:gd name="T37" fmla="*/ 16 h 524"/>
                  <a:gd name="T38" fmla="*/ 971 w 989"/>
                  <a:gd name="T39" fmla="*/ 16 h 524"/>
                  <a:gd name="T40" fmla="*/ 982 w 989"/>
                  <a:gd name="T41" fmla="*/ 16 h 524"/>
                  <a:gd name="T42" fmla="*/ 988 w 989"/>
                  <a:gd name="T43" fmla="*/ 17 h 524"/>
                  <a:gd name="T44" fmla="*/ 989 w 989"/>
                  <a:gd name="T45" fmla="*/ 17 h 524"/>
                  <a:gd name="T46" fmla="*/ 965 w 989"/>
                  <a:gd name="T47" fmla="*/ 17 h 524"/>
                  <a:gd name="T48" fmla="*/ 964 w 989"/>
                  <a:gd name="T49" fmla="*/ 16 h 524"/>
                  <a:gd name="T50" fmla="*/ 957 w 989"/>
                  <a:gd name="T51" fmla="*/ 16 h 524"/>
                  <a:gd name="T52" fmla="*/ 946 w 989"/>
                  <a:gd name="T53" fmla="*/ 16 h 524"/>
                  <a:gd name="T54" fmla="*/ 929 w 989"/>
                  <a:gd name="T55" fmla="*/ 15 h 524"/>
                  <a:gd name="T56" fmla="*/ 909 w 989"/>
                  <a:gd name="T57" fmla="*/ 15 h 524"/>
                  <a:gd name="T58" fmla="*/ 882 w 989"/>
                  <a:gd name="T59" fmla="*/ 15 h 524"/>
                  <a:gd name="T60" fmla="*/ 852 w 989"/>
                  <a:gd name="T61" fmla="*/ 14 h 524"/>
                  <a:gd name="T62" fmla="*/ 817 w 989"/>
                  <a:gd name="T63" fmla="*/ 13 h 524"/>
                  <a:gd name="T64" fmla="*/ 779 w 989"/>
                  <a:gd name="T65" fmla="*/ 13 h 524"/>
                  <a:gd name="T66" fmla="*/ 735 w 989"/>
                  <a:gd name="T67" fmla="*/ 12 h 524"/>
                  <a:gd name="T68" fmla="*/ 688 w 989"/>
                  <a:gd name="T69" fmla="*/ 11 h 524"/>
                  <a:gd name="T70" fmla="*/ 637 w 989"/>
                  <a:gd name="T71" fmla="*/ 10 h 524"/>
                  <a:gd name="T72" fmla="*/ 584 w 989"/>
                  <a:gd name="T73" fmla="*/ 9 h 524"/>
                  <a:gd name="T74" fmla="*/ 527 w 989"/>
                  <a:gd name="T75" fmla="*/ 9 h 524"/>
                  <a:gd name="T76" fmla="*/ 468 w 989"/>
                  <a:gd name="T77" fmla="*/ 8 h 524"/>
                  <a:gd name="T78" fmla="*/ 406 w 989"/>
                  <a:gd name="T79" fmla="*/ 7 h 524"/>
                  <a:gd name="T80" fmla="*/ 341 w 989"/>
                  <a:gd name="T81" fmla="*/ 6 h 524"/>
                  <a:gd name="T82" fmla="*/ 276 w 989"/>
                  <a:gd name="T83" fmla="*/ 5 h 524"/>
                  <a:gd name="T84" fmla="*/ 208 w 989"/>
                  <a:gd name="T85" fmla="*/ 4 h 524"/>
                  <a:gd name="T86" fmla="*/ 138 w 989"/>
                  <a:gd name="T87" fmla="*/ 3 h 524"/>
                  <a:gd name="T88" fmla="*/ 69 w 989"/>
                  <a:gd name="T89" fmla="*/ 2 h 524"/>
                  <a:gd name="T90" fmla="*/ 0 w 989"/>
                  <a:gd name="T91" fmla="*/ 1 h 524"/>
                  <a:gd name="T92" fmla="*/ 0 w 989"/>
                  <a:gd name="T93" fmla="*/ 0 h 5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89" h="524">
                    <a:moveTo>
                      <a:pt x="0" y="0"/>
                    </a:moveTo>
                    <a:lnTo>
                      <a:pt x="72" y="35"/>
                    </a:lnTo>
                    <a:lnTo>
                      <a:pt x="143" y="67"/>
                    </a:lnTo>
                    <a:lnTo>
                      <a:pt x="213" y="102"/>
                    </a:lnTo>
                    <a:lnTo>
                      <a:pt x="283" y="134"/>
                    </a:lnTo>
                    <a:lnTo>
                      <a:pt x="351" y="167"/>
                    </a:lnTo>
                    <a:lnTo>
                      <a:pt x="416" y="199"/>
                    </a:lnTo>
                    <a:lnTo>
                      <a:pt x="481" y="232"/>
                    </a:lnTo>
                    <a:lnTo>
                      <a:pt x="541" y="263"/>
                    </a:lnTo>
                    <a:lnTo>
                      <a:pt x="599" y="292"/>
                    </a:lnTo>
                    <a:lnTo>
                      <a:pt x="654" y="321"/>
                    </a:lnTo>
                    <a:lnTo>
                      <a:pt x="707" y="348"/>
                    </a:lnTo>
                    <a:lnTo>
                      <a:pt x="755" y="373"/>
                    </a:lnTo>
                    <a:lnTo>
                      <a:pt x="799" y="397"/>
                    </a:lnTo>
                    <a:lnTo>
                      <a:pt x="838" y="420"/>
                    </a:lnTo>
                    <a:lnTo>
                      <a:pt x="875" y="440"/>
                    </a:lnTo>
                    <a:lnTo>
                      <a:pt x="906" y="458"/>
                    </a:lnTo>
                    <a:lnTo>
                      <a:pt x="931" y="475"/>
                    </a:lnTo>
                    <a:lnTo>
                      <a:pt x="954" y="489"/>
                    </a:lnTo>
                    <a:lnTo>
                      <a:pt x="971" y="502"/>
                    </a:lnTo>
                    <a:lnTo>
                      <a:pt x="982" y="511"/>
                    </a:lnTo>
                    <a:lnTo>
                      <a:pt x="988" y="518"/>
                    </a:lnTo>
                    <a:lnTo>
                      <a:pt x="989" y="524"/>
                    </a:lnTo>
                    <a:lnTo>
                      <a:pt x="965" y="513"/>
                    </a:lnTo>
                    <a:lnTo>
                      <a:pt x="964" y="507"/>
                    </a:lnTo>
                    <a:lnTo>
                      <a:pt x="957" y="500"/>
                    </a:lnTo>
                    <a:lnTo>
                      <a:pt x="946" y="491"/>
                    </a:lnTo>
                    <a:lnTo>
                      <a:pt x="929" y="478"/>
                    </a:lnTo>
                    <a:lnTo>
                      <a:pt x="909" y="466"/>
                    </a:lnTo>
                    <a:lnTo>
                      <a:pt x="882" y="449"/>
                    </a:lnTo>
                    <a:lnTo>
                      <a:pt x="852" y="431"/>
                    </a:lnTo>
                    <a:lnTo>
                      <a:pt x="817" y="411"/>
                    </a:lnTo>
                    <a:lnTo>
                      <a:pt x="779" y="390"/>
                    </a:lnTo>
                    <a:lnTo>
                      <a:pt x="735" y="366"/>
                    </a:lnTo>
                    <a:lnTo>
                      <a:pt x="688" y="341"/>
                    </a:lnTo>
                    <a:lnTo>
                      <a:pt x="637" y="314"/>
                    </a:lnTo>
                    <a:lnTo>
                      <a:pt x="584" y="286"/>
                    </a:lnTo>
                    <a:lnTo>
                      <a:pt x="527" y="257"/>
                    </a:lnTo>
                    <a:lnTo>
                      <a:pt x="468" y="227"/>
                    </a:lnTo>
                    <a:lnTo>
                      <a:pt x="406" y="196"/>
                    </a:lnTo>
                    <a:lnTo>
                      <a:pt x="341" y="165"/>
                    </a:lnTo>
                    <a:lnTo>
                      <a:pt x="276" y="133"/>
                    </a:lnTo>
                    <a:lnTo>
                      <a:pt x="208" y="100"/>
                    </a:lnTo>
                    <a:lnTo>
                      <a:pt x="138" y="67"/>
                    </a:lnTo>
                    <a:lnTo>
                      <a:pt x="69" y="3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29" name="Freeform 982"/>
              <p:cNvSpPr>
                <a:spLocks/>
              </p:cNvSpPr>
              <p:nvPr/>
            </p:nvSpPr>
            <p:spPr bwMode="auto">
              <a:xfrm>
                <a:off x="969" y="1272"/>
                <a:ext cx="966" cy="255"/>
              </a:xfrm>
              <a:custGeom>
                <a:avLst/>
                <a:gdLst>
                  <a:gd name="T0" fmla="*/ 966 w 966"/>
                  <a:gd name="T1" fmla="*/ 15 h 511"/>
                  <a:gd name="T2" fmla="*/ 965 w 966"/>
                  <a:gd name="T3" fmla="*/ 15 h 511"/>
                  <a:gd name="T4" fmla="*/ 958 w 966"/>
                  <a:gd name="T5" fmla="*/ 15 h 511"/>
                  <a:gd name="T6" fmla="*/ 947 w 966"/>
                  <a:gd name="T7" fmla="*/ 15 h 511"/>
                  <a:gd name="T8" fmla="*/ 930 w 966"/>
                  <a:gd name="T9" fmla="*/ 14 h 511"/>
                  <a:gd name="T10" fmla="*/ 910 w 966"/>
                  <a:gd name="T11" fmla="*/ 14 h 511"/>
                  <a:gd name="T12" fmla="*/ 883 w 966"/>
                  <a:gd name="T13" fmla="*/ 13 h 511"/>
                  <a:gd name="T14" fmla="*/ 853 w 966"/>
                  <a:gd name="T15" fmla="*/ 13 h 511"/>
                  <a:gd name="T16" fmla="*/ 818 w 966"/>
                  <a:gd name="T17" fmla="*/ 12 h 511"/>
                  <a:gd name="T18" fmla="*/ 780 w 966"/>
                  <a:gd name="T19" fmla="*/ 12 h 511"/>
                  <a:gd name="T20" fmla="*/ 736 w 966"/>
                  <a:gd name="T21" fmla="*/ 11 h 511"/>
                  <a:gd name="T22" fmla="*/ 689 w 966"/>
                  <a:gd name="T23" fmla="*/ 10 h 511"/>
                  <a:gd name="T24" fmla="*/ 638 w 966"/>
                  <a:gd name="T25" fmla="*/ 9 h 511"/>
                  <a:gd name="T26" fmla="*/ 585 w 966"/>
                  <a:gd name="T27" fmla="*/ 8 h 511"/>
                  <a:gd name="T28" fmla="*/ 528 w 966"/>
                  <a:gd name="T29" fmla="*/ 7 h 511"/>
                  <a:gd name="T30" fmla="*/ 469 w 966"/>
                  <a:gd name="T31" fmla="*/ 7 h 511"/>
                  <a:gd name="T32" fmla="*/ 407 w 966"/>
                  <a:gd name="T33" fmla="*/ 6 h 511"/>
                  <a:gd name="T34" fmla="*/ 342 w 966"/>
                  <a:gd name="T35" fmla="*/ 5 h 511"/>
                  <a:gd name="T36" fmla="*/ 277 w 966"/>
                  <a:gd name="T37" fmla="*/ 4 h 511"/>
                  <a:gd name="T38" fmla="*/ 209 w 966"/>
                  <a:gd name="T39" fmla="*/ 3 h 511"/>
                  <a:gd name="T40" fmla="*/ 139 w 966"/>
                  <a:gd name="T41" fmla="*/ 2 h 511"/>
                  <a:gd name="T42" fmla="*/ 70 w 966"/>
                  <a:gd name="T43" fmla="*/ 1 h 511"/>
                  <a:gd name="T44" fmla="*/ 1 w 966"/>
                  <a:gd name="T45" fmla="*/ 0 h 511"/>
                  <a:gd name="T46" fmla="*/ 0 w 966"/>
                  <a:gd name="T47" fmla="*/ 0 h 511"/>
                  <a:gd name="T48" fmla="*/ 67 w 966"/>
                  <a:gd name="T49" fmla="*/ 1 h 511"/>
                  <a:gd name="T50" fmla="*/ 135 w 966"/>
                  <a:gd name="T51" fmla="*/ 2 h 511"/>
                  <a:gd name="T52" fmla="*/ 203 w 966"/>
                  <a:gd name="T53" fmla="*/ 3 h 511"/>
                  <a:gd name="T54" fmla="*/ 268 w 966"/>
                  <a:gd name="T55" fmla="*/ 4 h 511"/>
                  <a:gd name="T56" fmla="*/ 333 w 966"/>
                  <a:gd name="T57" fmla="*/ 4 h 511"/>
                  <a:gd name="T58" fmla="*/ 395 w 966"/>
                  <a:gd name="T59" fmla="*/ 5 h 511"/>
                  <a:gd name="T60" fmla="*/ 456 w 966"/>
                  <a:gd name="T61" fmla="*/ 6 h 511"/>
                  <a:gd name="T62" fmla="*/ 514 w 966"/>
                  <a:gd name="T63" fmla="*/ 7 h 511"/>
                  <a:gd name="T64" fmla="*/ 569 w 966"/>
                  <a:gd name="T65" fmla="*/ 8 h 511"/>
                  <a:gd name="T66" fmla="*/ 621 w 966"/>
                  <a:gd name="T67" fmla="*/ 9 h 511"/>
                  <a:gd name="T68" fmla="*/ 671 w 966"/>
                  <a:gd name="T69" fmla="*/ 10 h 511"/>
                  <a:gd name="T70" fmla="*/ 716 w 966"/>
                  <a:gd name="T71" fmla="*/ 11 h 511"/>
                  <a:gd name="T72" fmla="*/ 757 w 966"/>
                  <a:gd name="T73" fmla="*/ 11 h 511"/>
                  <a:gd name="T74" fmla="*/ 795 w 966"/>
                  <a:gd name="T75" fmla="*/ 12 h 511"/>
                  <a:gd name="T76" fmla="*/ 829 w 966"/>
                  <a:gd name="T77" fmla="*/ 13 h 511"/>
                  <a:gd name="T78" fmla="*/ 859 w 966"/>
                  <a:gd name="T79" fmla="*/ 13 h 511"/>
                  <a:gd name="T80" fmla="*/ 884 w 966"/>
                  <a:gd name="T81" fmla="*/ 14 h 511"/>
                  <a:gd name="T82" fmla="*/ 904 w 966"/>
                  <a:gd name="T83" fmla="*/ 14 h 511"/>
                  <a:gd name="T84" fmla="*/ 921 w 966"/>
                  <a:gd name="T85" fmla="*/ 14 h 511"/>
                  <a:gd name="T86" fmla="*/ 931 w 966"/>
                  <a:gd name="T87" fmla="*/ 15 h 511"/>
                  <a:gd name="T88" fmla="*/ 938 w 966"/>
                  <a:gd name="T89" fmla="*/ 15 h 511"/>
                  <a:gd name="T90" fmla="*/ 940 w 966"/>
                  <a:gd name="T91" fmla="*/ 15 h 511"/>
                  <a:gd name="T92" fmla="*/ 966 w 966"/>
                  <a:gd name="T93" fmla="*/ 15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66" h="511">
                    <a:moveTo>
                      <a:pt x="966" y="511"/>
                    </a:moveTo>
                    <a:lnTo>
                      <a:pt x="965" y="505"/>
                    </a:lnTo>
                    <a:lnTo>
                      <a:pt x="958" y="498"/>
                    </a:lnTo>
                    <a:lnTo>
                      <a:pt x="947" y="489"/>
                    </a:lnTo>
                    <a:lnTo>
                      <a:pt x="930" y="476"/>
                    </a:lnTo>
                    <a:lnTo>
                      <a:pt x="910" y="464"/>
                    </a:lnTo>
                    <a:lnTo>
                      <a:pt x="883" y="447"/>
                    </a:lnTo>
                    <a:lnTo>
                      <a:pt x="853" y="429"/>
                    </a:lnTo>
                    <a:lnTo>
                      <a:pt x="818" y="409"/>
                    </a:lnTo>
                    <a:lnTo>
                      <a:pt x="780" y="388"/>
                    </a:lnTo>
                    <a:lnTo>
                      <a:pt x="736" y="364"/>
                    </a:lnTo>
                    <a:lnTo>
                      <a:pt x="689" y="339"/>
                    </a:lnTo>
                    <a:lnTo>
                      <a:pt x="638" y="312"/>
                    </a:lnTo>
                    <a:lnTo>
                      <a:pt x="585" y="284"/>
                    </a:lnTo>
                    <a:lnTo>
                      <a:pt x="528" y="255"/>
                    </a:lnTo>
                    <a:lnTo>
                      <a:pt x="469" y="225"/>
                    </a:lnTo>
                    <a:lnTo>
                      <a:pt x="407" y="194"/>
                    </a:lnTo>
                    <a:lnTo>
                      <a:pt x="342" y="163"/>
                    </a:lnTo>
                    <a:lnTo>
                      <a:pt x="277" y="131"/>
                    </a:lnTo>
                    <a:lnTo>
                      <a:pt x="209" y="98"/>
                    </a:lnTo>
                    <a:lnTo>
                      <a:pt x="139" y="65"/>
                    </a:lnTo>
                    <a:lnTo>
                      <a:pt x="70" y="3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7" y="33"/>
                    </a:lnTo>
                    <a:lnTo>
                      <a:pt x="135" y="65"/>
                    </a:lnTo>
                    <a:lnTo>
                      <a:pt x="203" y="96"/>
                    </a:lnTo>
                    <a:lnTo>
                      <a:pt x="268" y="129"/>
                    </a:lnTo>
                    <a:lnTo>
                      <a:pt x="333" y="159"/>
                    </a:lnTo>
                    <a:lnTo>
                      <a:pt x="395" y="190"/>
                    </a:lnTo>
                    <a:lnTo>
                      <a:pt x="456" y="221"/>
                    </a:lnTo>
                    <a:lnTo>
                      <a:pt x="514" y="250"/>
                    </a:lnTo>
                    <a:lnTo>
                      <a:pt x="569" y="279"/>
                    </a:lnTo>
                    <a:lnTo>
                      <a:pt x="621" y="304"/>
                    </a:lnTo>
                    <a:lnTo>
                      <a:pt x="671" y="331"/>
                    </a:lnTo>
                    <a:lnTo>
                      <a:pt x="716" y="355"/>
                    </a:lnTo>
                    <a:lnTo>
                      <a:pt x="757" y="379"/>
                    </a:lnTo>
                    <a:lnTo>
                      <a:pt x="795" y="398"/>
                    </a:lnTo>
                    <a:lnTo>
                      <a:pt x="829" y="418"/>
                    </a:lnTo>
                    <a:lnTo>
                      <a:pt x="859" y="436"/>
                    </a:lnTo>
                    <a:lnTo>
                      <a:pt x="884" y="451"/>
                    </a:lnTo>
                    <a:lnTo>
                      <a:pt x="904" y="465"/>
                    </a:lnTo>
                    <a:lnTo>
                      <a:pt x="921" y="476"/>
                    </a:lnTo>
                    <a:lnTo>
                      <a:pt x="931" y="485"/>
                    </a:lnTo>
                    <a:lnTo>
                      <a:pt x="938" y="493"/>
                    </a:lnTo>
                    <a:lnTo>
                      <a:pt x="940" y="498"/>
                    </a:lnTo>
                    <a:lnTo>
                      <a:pt x="966" y="511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0" name="Freeform 983"/>
              <p:cNvSpPr>
                <a:spLocks/>
              </p:cNvSpPr>
              <p:nvPr/>
            </p:nvSpPr>
            <p:spPr bwMode="auto">
              <a:xfrm>
                <a:off x="969" y="1273"/>
                <a:ext cx="940" cy="248"/>
              </a:xfrm>
              <a:custGeom>
                <a:avLst/>
                <a:gdLst>
                  <a:gd name="T0" fmla="*/ 0 w 940"/>
                  <a:gd name="T1" fmla="*/ 0 h 496"/>
                  <a:gd name="T2" fmla="*/ 67 w 940"/>
                  <a:gd name="T3" fmla="*/ 1 h 496"/>
                  <a:gd name="T4" fmla="*/ 135 w 940"/>
                  <a:gd name="T5" fmla="*/ 2 h 496"/>
                  <a:gd name="T6" fmla="*/ 203 w 940"/>
                  <a:gd name="T7" fmla="*/ 3 h 496"/>
                  <a:gd name="T8" fmla="*/ 268 w 940"/>
                  <a:gd name="T9" fmla="*/ 4 h 496"/>
                  <a:gd name="T10" fmla="*/ 333 w 940"/>
                  <a:gd name="T11" fmla="*/ 5 h 496"/>
                  <a:gd name="T12" fmla="*/ 395 w 940"/>
                  <a:gd name="T13" fmla="*/ 6 h 496"/>
                  <a:gd name="T14" fmla="*/ 456 w 940"/>
                  <a:gd name="T15" fmla="*/ 7 h 496"/>
                  <a:gd name="T16" fmla="*/ 514 w 940"/>
                  <a:gd name="T17" fmla="*/ 8 h 496"/>
                  <a:gd name="T18" fmla="*/ 569 w 940"/>
                  <a:gd name="T19" fmla="*/ 9 h 496"/>
                  <a:gd name="T20" fmla="*/ 621 w 940"/>
                  <a:gd name="T21" fmla="*/ 10 h 496"/>
                  <a:gd name="T22" fmla="*/ 671 w 940"/>
                  <a:gd name="T23" fmla="*/ 11 h 496"/>
                  <a:gd name="T24" fmla="*/ 716 w 940"/>
                  <a:gd name="T25" fmla="*/ 12 h 496"/>
                  <a:gd name="T26" fmla="*/ 757 w 940"/>
                  <a:gd name="T27" fmla="*/ 12 h 496"/>
                  <a:gd name="T28" fmla="*/ 795 w 940"/>
                  <a:gd name="T29" fmla="*/ 13 h 496"/>
                  <a:gd name="T30" fmla="*/ 829 w 940"/>
                  <a:gd name="T31" fmla="*/ 13 h 496"/>
                  <a:gd name="T32" fmla="*/ 859 w 940"/>
                  <a:gd name="T33" fmla="*/ 14 h 496"/>
                  <a:gd name="T34" fmla="*/ 884 w 940"/>
                  <a:gd name="T35" fmla="*/ 15 h 496"/>
                  <a:gd name="T36" fmla="*/ 904 w 940"/>
                  <a:gd name="T37" fmla="*/ 15 h 496"/>
                  <a:gd name="T38" fmla="*/ 921 w 940"/>
                  <a:gd name="T39" fmla="*/ 15 h 496"/>
                  <a:gd name="T40" fmla="*/ 931 w 940"/>
                  <a:gd name="T41" fmla="*/ 16 h 496"/>
                  <a:gd name="T42" fmla="*/ 938 w 940"/>
                  <a:gd name="T43" fmla="*/ 16 h 496"/>
                  <a:gd name="T44" fmla="*/ 940 w 940"/>
                  <a:gd name="T45" fmla="*/ 16 h 496"/>
                  <a:gd name="T46" fmla="*/ 911 w 940"/>
                  <a:gd name="T47" fmla="*/ 16 h 496"/>
                  <a:gd name="T48" fmla="*/ 910 w 940"/>
                  <a:gd name="T49" fmla="*/ 15 h 496"/>
                  <a:gd name="T50" fmla="*/ 903 w 940"/>
                  <a:gd name="T51" fmla="*/ 15 h 496"/>
                  <a:gd name="T52" fmla="*/ 891 w 940"/>
                  <a:gd name="T53" fmla="*/ 15 h 496"/>
                  <a:gd name="T54" fmla="*/ 874 w 940"/>
                  <a:gd name="T55" fmla="*/ 15 h 496"/>
                  <a:gd name="T56" fmla="*/ 853 w 940"/>
                  <a:gd name="T57" fmla="*/ 14 h 496"/>
                  <a:gd name="T58" fmla="*/ 826 w 940"/>
                  <a:gd name="T59" fmla="*/ 14 h 496"/>
                  <a:gd name="T60" fmla="*/ 794 w 940"/>
                  <a:gd name="T61" fmla="*/ 13 h 496"/>
                  <a:gd name="T62" fmla="*/ 759 w 940"/>
                  <a:gd name="T63" fmla="*/ 12 h 496"/>
                  <a:gd name="T64" fmla="*/ 718 w 940"/>
                  <a:gd name="T65" fmla="*/ 12 h 496"/>
                  <a:gd name="T66" fmla="*/ 674 w 940"/>
                  <a:gd name="T67" fmla="*/ 11 h 496"/>
                  <a:gd name="T68" fmla="*/ 626 w 940"/>
                  <a:gd name="T69" fmla="*/ 10 h 496"/>
                  <a:gd name="T70" fmla="*/ 573 w 940"/>
                  <a:gd name="T71" fmla="*/ 9 h 496"/>
                  <a:gd name="T72" fmla="*/ 518 w 940"/>
                  <a:gd name="T73" fmla="*/ 8 h 496"/>
                  <a:gd name="T74" fmla="*/ 460 w 940"/>
                  <a:gd name="T75" fmla="*/ 7 h 496"/>
                  <a:gd name="T76" fmla="*/ 400 w 940"/>
                  <a:gd name="T77" fmla="*/ 7 h 496"/>
                  <a:gd name="T78" fmla="*/ 337 w 940"/>
                  <a:gd name="T79" fmla="*/ 6 h 496"/>
                  <a:gd name="T80" fmla="*/ 272 w 940"/>
                  <a:gd name="T81" fmla="*/ 5 h 496"/>
                  <a:gd name="T82" fmla="*/ 206 w 940"/>
                  <a:gd name="T83" fmla="*/ 4 h 496"/>
                  <a:gd name="T84" fmla="*/ 138 w 940"/>
                  <a:gd name="T85" fmla="*/ 3 h 496"/>
                  <a:gd name="T86" fmla="*/ 69 w 940"/>
                  <a:gd name="T87" fmla="*/ 2 h 496"/>
                  <a:gd name="T88" fmla="*/ 0 w 940"/>
                  <a:gd name="T89" fmla="*/ 0 h 496"/>
                  <a:gd name="T90" fmla="*/ 0 w 940"/>
                  <a:gd name="T91" fmla="*/ 0 h 4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40" h="496">
                    <a:moveTo>
                      <a:pt x="0" y="0"/>
                    </a:moveTo>
                    <a:lnTo>
                      <a:pt x="67" y="31"/>
                    </a:lnTo>
                    <a:lnTo>
                      <a:pt x="135" y="63"/>
                    </a:lnTo>
                    <a:lnTo>
                      <a:pt x="203" y="94"/>
                    </a:lnTo>
                    <a:lnTo>
                      <a:pt x="268" y="127"/>
                    </a:lnTo>
                    <a:lnTo>
                      <a:pt x="333" y="157"/>
                    </a:lnTo>
                    <a:lnTo>
                      <a:pt x="395" y="188"/>
                    </a:lnTo>
                    <a:lnTo>
                      <a:pt x="456" y="219"/>
                    </a:lnTo>
                    <a:lnTo>
                      <a:pt x="514" y="248"/>
                    </a:lnTo>
                    <a:lnTo>
                      <a:pt x="569" y="277"/>
                    </a:lnTo>
                    <a:lnTo>
                      <a:pt x="621" y="302"/>
                    </a:lnTo>
                    <a:lnTo>
                      <a:pt x="671" y="329"/>
                    </a:lnTo>
                    <a:lnTo>
                      <a:pt x="716" y="353"/>
                    </a:lnTo>
                    <a:lnTo>
                      <a:pt x="757" y="377"/>
                    </a:lnTo>
                    <a:lnTo>
                      <a:pt x="795" y="396"/>
                    </a:lnTo>
                    <a:lnTo>
                      <a:pt x="829" y="416"/>
                    </a:lnTo>
                    <a:lnTo>
                      <a:pt x="859" y="434"/>
                    </a:lnTo>
                    <a:lnTo>
                      <a:pt x="884" y="449"/>
                    </a:lnTo>
                    <a:lnTo>
                      <a:pt x="904" y="463"/>
                    </a:lnTo>
                    <a:lnTo>
                      <a:pt x="921" y="474"/>
                    </a:lnTo>
                    <a:lnTo>
                      <a:pt x="931" y="483"/>
                    </a:lnTo>
                    <a:lnTo>
                      <a:pt x="938" y="491"/>
                    </a:lnTo>
                    <a:lnTo>
                      <a:pt x="940" y="496"/>
                    </a:lnTo>
                    <a:lnTo>
                      <a:pt x="911" y="483"/>
                    </a:lnTo>
                    <a:lnTo>
                      <a:pt x="910" y="478"/>
                    </a:lnTo>
                    <a:lnTo>
                      <a:pt x="903" y="471"/>
                    </a:lnTo>
                    <a:lnTo>
                      <a:pt x="891" y="462"/>
                    </a:lnTo>
                    <a:lnTo>
                      <a:pt x="874" y="449"/>
                    </a:lnTo>
                    <a:lnTo>
                      <a:pt x="853" y="434"/>
                    </a:lnTo>
                    <a:lnTo>
                      <a:pt x="826" y="418"/>
                    </a:lnTo>
                    <a:lnTo>
                      <a:pt x="794" y="400"/>
                    </a:lnTo>
                    <a:lnTo>
                      <a:pt x="759" y="380"/>
                    </a:lnTo>
                    <a:lnTo>
                      <a:pt x="718" y="357"/>
                    </a:lnTo>
                    <a:lnTo>
                      <a:pt x="674" y="333"/>
                    </a:lnTo>
                    <a:lnTo>
                      <a:pt x="626" y="308"/>
                    </a:lnTo>
                    <a:lnTo>
                      <a:pt x="573" y="281"/>
                    </a:lnTo>
                    <a:lnTo>
                      <a:pt x="518" y="253"/>
                    </a:lnTo>
                    <a:lnTo>
                      <a:pt x="460" y="223"/>
                    </a:lnTo>
                    <a:lnTo>
                      <a:pt x="400" y="194"/>
                    </a:lnTo>
                    <a:lnTo>
                      <a:pt x="337" y="163"/>
                    </a:lnTo>
                    <a:lnTo>
                      <a:pt x="272" y="130"/>
                    </a:lnTo>
                    <a:lnTo>
                      <a:pt x="206" y="98"/>
                    </a:lnTo>
                    <a:lnTo>
                      <a:pt x="138" y="65"/>
                    </a:lnTo>
                    <a:lnTo>
                      <a:pt x="6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1" name="Freeform 984"/>
              <p:cNvSpPr>
                <a:spLocks/>
              </p:cNvSpPr>
              <p:nvPr/>
            </p:nvSpPr>
            <p:spPr bwMode="auto">
              <a:xfrm>
                <a:off x="969" y="1273"/>
                <a:ext cx="911" cy="242"/>
              </a:xfrm>
              <a:custGeom>
                <a:avLst/>
                <a:gdLst>
                  <a:gd name="T0" fmla="*/ 911 w 911"/>
                  <a:gd name="T1" fmla="*/ 16 h 483"/>
                  <a:gd name="T2" fmla="*/ 910 w 911"/>
                  <a:gd name="T3" fmla="*/ 15 h 483"/>
                  <a:gd name="T4" fmla="*/ 903 w 911"/>
                  <a:gd name="T5" fmla="*/ 15 h 483"/>
                  <a:gd name="T6" fmla="*/ 891 w 911"/>
                  <a:gd name="T7" fmla="*/ 15 h 483"/>
                  <a:gd name="T8" fmla="*/ 874 w 911"/>
                  <a:gd name="T9" fmla="*/ 15 h 483"/>
                  <a:gd name="T10" fmla="*/ 853 w 911"/>
                  <a:gd name="T11" fmla="*/ 14 h 483"/>
                  <a:gd name="T12" fmla="*/ 826 w 911"/>
                  <a:gd name="T13" fmla="*/ 14 h 483"/>
                  <a:gd name="T14" fmla="*/ 794 w 911"/>
                  <a:gd name="T15" fmla="*/ 13 h 483"/>
                  <a:gd name="T16" fmla="*/ 759 w 911"/>
                  <a:gd name="T17" fmla="*/ 12 h 483"/>
                  <a:gd name="T18" fmla="*/ 718 w 911"/>
                  <a:gd name="T19" fmla="*/ 12 h 483"/>
                  <a:gd name="T20" fmla="*/ 674 w 911"/>
                  <a:gd name="T21" fmla="*/ 11 h 483"/>
                  <a:gd name="T22" fmla="*/ 626 w 911"/>
                  <a:gd name="T23" fmla="*/ 10 h 483"/>
                  <a:gd name="T24" fmla="*/ 573 w 911"/>
                  <a:gd name="T25" fmla="*/ 9 h 483"/>
                  <a:gd name="T26" fmla="*/ 518 w 911"/>
                  <a:gd name="T27" fmla="*/ 8 h 483"/>
                  <a:gd name="T28" fmla="*/ 460 w 911"/>
                  <a:gd name="T29" fmla="*/ 7 h 483"/>
                  <a:gd name="T30" fmla="*/ 400 w 911"/>
                  <a:gd name="T31" fmla="*/ 7 h 483"/>
                  <a:gd name="T32" fmla="*/ 337 w 911"/>
                  <a:gd name="T33" fmla="*/ 6 h 483"/>
                  <a:gd name="T34" fmla="*/ 272 w 911"/>
                  <a:gd name="T35" fmla="*/ 5 h 483"/>
                  <a:gd name="T36" fmla="*/ 206 w 911"/>
                  <a:gd name="T37" fmla="*/ 4 h 483"/>
                  <a:gd name="T38" fmla="*/ 138 w 911"/>
                  <a:gd name="T39" fmla="*/ 3 h 483"/>
                  <a:gd name="T40" fmla="*/ 69 w 911"/>
                  <a:gd name="T41" fmla="*/ 2 h 483"/>
                  <a:gd name="T42" fmla="*/ 0 w 911"/>
                  <a:gd name="T43" fmla="*/ 0 h 483"/>
                  <a:gd name="T44" fmla="*/ 0 w 911"/>
                  <a:gd name="T45" fmla="*/ 1 h 483"/>
                  <a:gd name="T46" fmla="*/ 66 w 911"/>
                  <a:gd name="T47" fmla="*/ 2 h 483"/>
                  <a:gd name="T48" fmla="*/ 132 w 911"/>
                  <a:gd name="T49" fmla="*/ 3 h 483"/>
                  <a:gd name="T50" fmla="*/ 199 w 911"/>
                  <a:gd name="T51" fmla="*/ 3 h 483"/>
                  <a:gd name="T52" fmla="*/ 262 w 911"/>
                  <a:gd name="T53" fmla="*/ 5 h 483"/>
                  <a:gd name="T54" fmla="*/ 326 w 911"/>
                  <a:gd name="T55" fmla="*/ 5 h 483"/>
                  <a:gd name="T56" fmla="*/ 387 w 911"/>
                  <a:gd name="T57" fmla="*/ 6 h 483"/>
                  <a:gd name="T58" fmla="*/ 446 w 911"/>
                  <a:gd name="T59" fmla="*/ 7 h 483"/>
                  <a:gd name="T60" fmla="*/ 501 w 911"/>
                  <a:gd name="T61" fmla="*/ 8 h 483"/>
                  <a:gd name="T62" fmla="*/ 555 w 911"/>
                  <a:gd name="T63" fmla="*/ 9 h 483"/>
                  <a:gd name="T64" fmla="*/ 606 w 911"/>
                  <a:gd name="T65" fmla="*/ 10 h 483"/>
                  <a:gd name="T66" fmla="*/ 653 w 911"/>
                  <a:gd name="T67" fmla="*/ 11 h 483"/>
                  <a:gd name="T68" fmla="*/ 695 w 911"/>
                  <a:gd name="T69" fmla="*/ 11 h 483"/>
                  <a:gd name="T70" fmla="*/ 735 w 911"/>
                  <a:gd name="T71" fmla="*/ 12 h 483"/>
                  <a:gd name="T72" fmla="*/ 768 w 911"/>
                  <a:gd name="T73" fmla="*/ 13 h 483"/>
                  <a:gd name="T74" fmla="*/ 800 w 911"/>
                  <a:gd name="T75" fmla="*/ 13 h 483"/>
                  <a:gd name="T76" fmla="*/ 825 w 911"/>
                  <a:gd name="T77" fmla="*/ 14 h 483"/>
                  <a:gd name="T78" fmla="*/ 846 w 911"/>
                  <a:gd name="T79" fmla="*/ 14 h 483"/>
                  <a:gd name="T80" fmla="*/ 863 w 911"/>
                  <a:gd name="T81" fmla="*/ 14 h 483"/>
                  <a:gd name="T82" fmla="*/ 874 w 911"/>
                  <a:gd name="T83" fmla="*/ 15 h 483"/>
                  <a:gd name="T84" fmla="*/ 880 w 911"/>
                  <a:gd name="T85" fmla="*/ 15 h 483"/>
                  <a:gd name="T86" fmla="*/ 882 w 911"/>
                  <a:gd name="T87" fmla="*/ 15 h 483"/>
                  <a:gd name="T88" fmla="*/ 911 w 911"/>
                  <a:gd name="T89" fmla="*/ 16 h 4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1" h="483">
                    <a:moveTo>
                      <a:pt x="911" y="483"/>
                    </a:moveTo>
                    <a:lnTo>
                      <a:pt x="910" y="478"/>
                    </a:lnTo>
                    <a:lnTo>
                      <a:pt x="903" y="471"/>
                    </a:lnTo>
                    <a:lnTo>
                      <a:pt x="891" y="462"/>
                    </a:lnTo>
                    <a:lnTo>
                      <a:pt x="874" y="449"/>
                    </a:lnTo>
                    <a:lnTo>
                      <a:pt x="853" y="434"/>
                    </a:lnTo>
                    <a:lnTo>
                      <a:pt x="826" y="418"/>
                    </a:lnTo>
                    <a:lnTo>
                      <a:pt x="794" y="400"/>
                    </a:lnTo>
                    <a:lnTo>
                      <a:pt x="759" y="380"/>
                    </a:lnTo>
                    <a:lnTo>
                      <a:pt x="718" y="357"/>
                    </a:lnTo>
                    <a:lnTo>
                      <a:pt x="674" y="333"/>
                    </a:lnTo>
                    <a:lnTo>
                      <a:pt x="626" y="308"/>
                    </a:lnTo>
                    <a:lnTo>
                      <a:pt x="573" y="281"/>
                    </a:lnTo>
                    <a:lnTo>
                      <a:pt x="518" y="253"/>
                    </a:lnTo>
                    <a:lnTo>
                      <a:pt x="460" y="223"/>
                    </a:lnTo>
                    <a:lnTo>
                      <a:pt x="400" y="194"/>
                    </a:lnTo>
                    <a:lnTo>
                      <a:pt x="337" y="163"/>
                    </a:lnTo>
                    <a:lnTo>
                      <a:pt x="272" y="130"/>
                    </a:lnTo>
                    <a:lnTo>
                      <a:pt x="206" y="98"/>
                    </a:lnTo>
                    <a:lnTo>
                      <a:pt x="138" y="65"/>
                    </a:lnTo>
                    <a:lnTo>
                      <a:pt x="69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6" y="34"/>
                    </a:lnTo>
                    <a:lnTo>
                      <a:pt x="132" y="65"/>
                    </a:lnTo>
                    <a:lnTo>
                      <a:pt x="199" y="96"/>
                    </a:lnTo>
                    <a:lnTo>
                      <a:pt x="262" y="129"/>
                    </a:lnTo>
                    <a:lnTo>
                      <a:pt x="326" y="159"/>
                    </a:lnTo>
                    <a:lnTo>
                      <a:pt x="387" y="188"/>
                    </a:lnTo>
                    <a:lnTo>
                      <a:pt x="446" y="217"/>
                    </a:lnTo>
                    <a:lnTo>
                      <a:pt x="501" y="246"/>
                    </a:lnTo>
                    <a:lnTo>
                      <a:pt x="555" y="273"/>
                    </a:lnTo>
                    <a:lnTo>
                      <a:pt x="606" y="300"/>
                    </a:lnTo>
                    <a:lnTo>
                      <a:pt x="653" y="324"/>
                    </a:lnTo>
                    <a:lnTo>
                      <a:pt x="695" y="348"/>
                    </a:lnTo>
                    <a:lnTo>
                      <a:pt x="735" y="369"/>
                    </a:lnTo>
                    <a:lnTo>
                      <a:pt x="768" y="389"/>
                    </a:lnTo>
                    <a:lnTo>
                      <a:pt x="800" y="407"/>
                    </a:lnTo>
                    <a:lnTo>
                      <a:pt x="825" y="422"/>
                    </a:lnTo>
                    <a:lnTo>
                      <a:pt x="846" y="436"/>
                    </a:lnTo>
                    <a:lnTo>
                      <a:pt x="863" y="447"/>
                    </a:lnTo>
                    <a:lnTo>
                      <a:pt x="874" y="458"/>
                    </a:lnTo>
                    <a:lnTo>
                      <a:pt x="880" y="465"/>
                    </a:lnTo>
                    <a:lnTo>
                      <a:pt x="882" y="469"/>
                    </a:lnTo>
                    <a:lnTo>
                      <a:pt x="911" y="483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2" name="Freeform 985"/>
              <p:cNvSpPr>
                <a:spLocks/>
              </p:cNvSpPr>
              <p:nvPr/>
            </p:nvSpPr>
            <p:spPr bwMode="auto">
              <a:xfrm>
                <a:off x="967" y="1274"/>
                <a:ext cx="884" cy="233"/>
              </a:xfrm>
              <a:custGeom>
                <a:avLst/>
                <a:gdLst>
                  <a:gd name="T0" fmla="*/ 2 w 884"/>
                  <a:gd name="T1" fmla="*/ 0 h 467"/>
                  <a:gd name="T2" fmla="*/ 68 w 884"/>
                  <a:gd name="T3" fmla="*/ 1 h 467"/>
                  <a:gd name="T4" fmla="*/ 134 w 884"/>
                  <a:gd name="T5" fmla="*/ 1 h 467"/>
                  <a:gd name="T6" fmla="*/ 201 w 884"/>
                  <a:gd name="T7" fmla="*/ 2 h 467"/>
                  <a:gd name="T8" fmla="*/ 264 w 884"/>
                  <a:gd name="T9" fmla="*/ 3 h 467"/>
                  <a:gd name="T10" fmla="*/ 328 w 884"/>
                  <a:gd name="T11" fmla="*/ 4 h 467"/>
                  <a:gd name="T12" fmla="*/ 389 w 884"/>
                  <a:gd name="T13" fmla="*/ 5 h 467"/>
                  <a:gd name="T14" fmla="*/ 448 w 884"/>
                  <a:gd name="T15" fmla="*/ 6 h 467"/>
                  <a:gd name="T16" fmla="*/ 503 w 884"/>
                  <a:gd name="T17" fmla="*/ 7 h 467"/>
                  <a:gd name="T18" fmla="*/ 557 w 884"/>
                  <a:gd name="T19" fmla="*/ 8 h 467"/>
                  <a:gd name="T20" fmla="*/ 608 w 884"/>
                  <a:gd name="T21" fmla="*/ 9 h 467"/>
                  <a:gd name="T22" fmla="*/ 655 w 884"/>
                  <a:gd name="T23" fmla="*/ 10 h 467"/>
                  <a:gd name="T24" fmla="*/ 697 w 884"/>
                  <a:gd name="T25" fmla="*/ 10 h 467"/>
                  <a:gd name="T26" fmla="*/ 737 w 884"/>
                  <a:gd name="T27" fmla="*/ 11 h 467"/>
                  <a:gd name="T28" fmla="*/ 770 w 884"/>
                  <a:gd name="T29" fmla="*/ 12 h 467"/>
                  <a:gd name="T30" fmla="*/ 802 w 884"/>
                  <a:gd name="T31" fmla="*/ 12 h 467"/>
                  <a:gd name="T32" fmla="*/ 827 w 884"/>
                  <a:gd name="T33" fmla="*/ 13 h 467"/>
                  <a:gd name="T34" fmla="*/ 848 w 884"/>
                  <a:gd name="T35" fmla="*/ 13 h 467"/>
                  <a:gd name="T36" fmla="*/ 865 w 884"/>
                  <a:gd name="T37" fmla="*/ 13 h 467"/>
                  <a:gd name="T38" fmla="*/ 876 w 884"/>
                  <a:gd name="T39" fmla="*/ 14 h 467"/>
                  <a:gd name="T40" fmla="*/ 882 w 884"/>
                  <a:gd name="T41" fmla="*/ 14 h 467"/>
                  <a:gd name="T42" fmla="*/ 884 w 884"/>
                  <a:gd name="T43" fmla="*/ 14 h 467"/>
                  <a:gd name="T44" fmla="*/ 854 w 884"/>
                  <a:gd name="T45" fmla="*/ 14 h 467"/>
                  <a:gd name="T46" fmla="*/ 852 w 884"/>
                  <a:gd name="T47" fmla="*/ 14 h 467"/>
                  <a:gd name="T48" fmla="*/ 845 w 884"/>
                  <a:gd name="T49" fmla="*/ 13 h 467"/>
                  <a:gd name="T50" fmla="*/ 834 w 884"/>
                  <a:gd name="T51" fmla="*/ 13 h 467"/>
                  <a:gd name="T52" fmla="*/ 819 w 884"/>
                  <a:gd name="T53" fmla="*/ 13 h 467"/>
                  <a:gd name="T54" fmla="*/ 799 w 884"/>
                  <a:gd name="T55" fmla="*/ 12 h 467"/>
                  <a:gd name="T56" fmla="*/ 773 w 884"/>
                  <a:gd name="T57" fmla="*/ 12 h 467"/>
                  <a:gd name="T58" fmla="*/ 744 w 884"/>
                  <a:gd name="T59" fmla="*/ 11 h 467"/>
                  <a:gd name="T60" fmla="*/ 711 w 884"/>
                  <a:gd name="T61" fmla="*/ 11 h 467"/>
                  <a:gd name="T62" fmla="*/ 673 w 884"/>
                  <a:gd name="T63" fmla="*/ 10 h 467"/>
                  <a:gd name="T64" fmla="*/ 632 w 884"/>
                  <a:gd name="T65" fmla="*/ 9 h 467"/>
                  <a:gd name="T66" fmla="*/ 587 w 884"/>
                  <a:gd name="T67" fmla="*/ 9 h 467"/>
                  <a:gd name="T68" fmla="*/ 537 w 884"/>
                  <a:gd name="T69" fmla="*/ 8 h 467"/>
                  <a:gd name="T70" fmla="*/ 486 w 884"/>
                  <a:gd name="T71" fmla="*/ 7 h 467"/>
                  <a:gd name="T72" fmla="*/ 431 w 884"/>
                  <a:gd name="T73" fmla="*/ 6 h 467"/>
                  <a:gd name="T74" fmla="*/ 375 w 884"/>
                  <a:gd name="T75" fmla="*/ 5 h 467"/>
                  <a:gd name="T76" fmla="*/ 317 w 884"/>
                  <a:gd name="T77" fmla="*/ 4 h 467"/>
                  <a:gd name="T78" fmla="*/ 256 w 884"/>
                  <a:gd name="T79" fmla="*/ 3 h 467"/>
                  <a:gd name="T80" fmla="*/ 192 w 884"/>
                  <a:gd name="T81" fmla="*/ 2 h 467"/>
                  <a:gd name="T82" fmla="*/ 130 w 884"/>
                  <a:gd name="T83" fmla="*/ 1 h 467"/>
                  <a:gd name="T84" fmla="*/ 65 w 884"/>
                  <a:gd name="T85" fmla="*/ 1 h 467"/>
                  <a:gd name="T86" fmla="*/ 0 w 884"/>
                  <a:gd name="T87" fmla="*/ 0 h 467"/>
                  <a:gd name="T88" fmla="*/ 2 w 884"/>
                  <a:gd name="T89" fmla="*/ 0 h 4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84" h="467">
                    <a:moveTo>
                      <a:pt x="2" y="0"/>
                    </a:moveTo>
                    <a:lnTo>
                      <a:pt x="68" y="32"/>
                    </a:lnTo>
                    <a:lnTo>
                      <a:pt x="134" y="63"/>
                    </a:lnTo>
                    <a:lnTo>
                      <a:pt x="201" y="94"/>
                    </a:lnTo>
                    <a:lnTo>
                      <a:pt x="264" y="127"/>
                    </a:lnTo>
                    <a:lnTo>
                      <a:pt x="328" y="157"/>
                    </a:lnTo>
                    <a:lnTo>
                      <a:pt x="389" y="186"/>
                    </a:lnTo>
                    <a:lnTo>
                      <a:pt x="448" y="215"/>
                    </a:lnTo>
                    <a:lnTo>
                      <a:pt x="503" y="244"/>
                    </a:lnTo>
                    <a:lnTo>
                      <a:pt x="557" y="271"/>
                    </a:lnTo>
                    <a:lnTo>
                      <a:pt x="608" y="298"/>
                    </a:lnTo>
                    <a:lnTo>
                      <a:pt x="655" y="322"/>
                    </a:lnTo>
                    <a:lnTo>
                      <a:pt x="697" y="346"/>
                    </a:lnTo>
                    <a:lnTo>
                      <a:pt x="737" y="367"/>
                    </a:lnTo>
                    <a:lnTo>
                      <a:pt x="770" y="387"/>
                    </a:lnTo>
                    <a:lnTo>
                      <a:pt x="802" y="405"/>
                    </a:lnTo>
                    <a:lnTo>
                      <a:pt x="827" y="420"/>
                    </a:lnTo>
                    <a:lnTo>
                      <a:pt x="848" y="434"/>
                    </a:lnTo>
                    <a:lnTo>
                      <a:pt x="865" y="445"/>
                    </a:lnTo>
                    <a:lnTo>
                      <a:pt x="876" y="456"/>
                    </a:lnTo>
                    <a:lnTo>
                      <a:pt x="882" y="463"/>
                    </a:lnTo>
                    <a:lnTo>
                      <a:pt x="884" y="467"/>
                    </a:lnTo>
                    <a:lnTo>
                      <a:pt x="854" y="452"/>
                    </a:lnTo>
                    <a:lnTo>
                      <a:pt x="852" y="449"/>
                    </a:lnTo>
                    <a:lnTo>
                      <a:pt x="845" y="441"/>
                    </a:lnTo>
                    <a:lnTo>
                      <a:pt x="834" y="432"/>
                    </a:lnTo>
                    <a:lnTo>
                      <a:pt x="819" y="422"/>
                    </a:lnTo>
                    <a:lnTo>
                      <a:pt x="799" y="407"/>
                    </a:lnTo>
                    <a:lnTo>
                      <a:pt x="773" y="393"/>
                    </a:lnTo>
                    <a:lnTo>
                      <a:pt x="744" y="375"/>
                    </a:lnTo>
                    <a:lnTo>
                      <a:pt x="711" y="356"/>
                    </a:lnTo>
                    <a:lnTo>
                      <a:pt x="673" y="335"/>
                    </a:lnTo>
                    <a:lnTo>
                      <a:pt x="632" y="313"/>
                    </a:lnTo>
                    <a:lnTo>
                      <a:pt x="587" y="289"/>
                    </a:lnTo>
                    <a:lnTo>
                      <a:pt x="537" y="264"/>
                    </a:lnTo>
                    <a:lnTo>
                      <a:pt x="486" y="237"/>
                    </a:lnTo>
                    <a:lnTo>
                      <a:pt x="431" y="210"/>
                    </a:lnTo>
                    <a:lnTo>
                      <a:pt x="375" y="183"/>
                    </a:lnTo>
                    <a:lnTo>
                      <a:pt x="317" y="154"/>
                    </a:lnTo>
                    <a:lnTo>
                      <a:pt x="256" y="123"/>
                    </a:lnTo>
                    <a:lnTo>
                      <a:pt x="192" y="94"/>
                    </a:lnTo>
                    <a:lnTo>
                      <a:pt x="130" y="63"/>
                    </a:lnTo>
                    <a:lnTo>
                      <a:pt x="65" y="3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3" name="Freeform 986"/>
              <p:cNvSpPr>
                <a:spLocks/>
              </p:cNvSpPr>
              <p:nvPr/>
            </p:nvSpPr>
            <p:spPr bwMode="auto">
              <a:xfrm>
                <a:off x="967" y="1275"/>
                <a:ext cx="854" cy="225"/>
              </a:xfrm>
              <a:custGeom>
                <a:avLst/>
                <a:gdLst>
                  <a:gd name="T0" fmla="*/ 854 w 854"/>
                  <a:gd name="T1" fmla="*/ 15 h 450"/>
                  <a:gd name="T2" fmla="*/ 852 w 854"/>
                  <a:gd name="T3" fmla="*/ 14 h 450"/>
                  <a:gd name="T4" fmla="*/ 845 w 854"/>
                  <a:gd name="T5" fmla="*/ 14 h 450"/>
                  <a:gd name="T6" fmla="*/ 834 w 854"/>
                  <a:gd name="T7" fmla="*/ 14 h 450"/>
                  <a:gd name="T8" fmla="*/ 819 w 854"/>
                  <a:gd name="T9" fmla="*/ 14 h 450"/>
                  <a:gd name="T10" fmla="*/ 799 w 854"/>
                  <a:gd name="T11" fmla="*/ 13 h 450"/>
                  <a:gd name="T12" fmla="*/ 773 w 854"/>
                  <a:gd name="T13" fmla="*/ 13 h 450"/>
                  <a:gd name="T14" fmla="*/ 744 w 854"/>
                  <a:gd name="T15" fmla="*/ 12 h 450"/>
                  <a:gd name="T16" fmla="*/ 711 w 854"/>
                  <a:gd name="T17" fmla="*/ 12 h 450"/>
                  <a:gd name="T18" fmla="*/ 673 w 854"/>
                  <a:gd name="T19" fmla="*/ 11 h 450"/>
                  <a:gd name="T20" fmla="*/ 632 w 854"/>
                  <a:gd name="T21" fmla="*/ 10 h 450"/>
                  <a:gd name="T22" fmla="*/ 587 w 854"/>
                  <a:gd name="T23" fmla="*/ 9 h 450"/>
                  <a:gd name="T24" fmla="*/ 537 w 854"/>
                  <a:gd name="T25" fmla="*/ 9 h 450"/>
                  <a:gd name="T26" fmla="*/ 486 w 854"/>
                  <a:gd name="T27" fmla="*/ 8 h 450"/>
                  <a:gd name="T28" fmla="*/ 431 w 854"/>
                  <a:gd name="T29" fmla="*/ 7 h 450"/>
                  <a:gd name="T30" fmla="*/ 375 w 854"/>
                  <a:gd name="T31" fmla="*/ 6 h 450"/>
                  <a:gd name="T32" fmla="*/ 317 w 854"/>
                  <a:gd name="T33" fmla="*/ 5 h 450"/>
                  <a:gd name="T34" fmla="*/ 256 w 854"/>
                  <a:gd name="T35" fmla="*/ 4 h 450"/>
                  <a:gd name="T36" fmla="*/ 192 w 854"/>
                  <a:gd name="T37" fmla="*/ 3 h 450"/>
                  <a:gd name="T38" fmla="*/ 130 w 854"/>
                  <a:gd name="T39" fmla="*/ 2 h 450"/>
                  <a:gd name="T40" fmla="*/ 65 w 854"/>
                  <a:gd name="T41" fmla="*/ 1 h 450"/>
                  <a:gd name="T42" fmla="*/ 0 w 854"/>
                  <a:gd name="T43" fmla="*/ 0 h 450"/>
                  <a:gd name="T44" fmla="*/ 0 w 854"/>
                  <a:gd name="T45" fmla="*/ 1 h 450"/>
                  <a:gd name="T46" fmla="*/ 65 w 854"/>
                  <a:gd name="T47" fmla="*/ 1 h 450"/>
                  <a:gd name="T48" fmla="*/ 130 w 854"/>
                  <a:gd name="T49" fmla="*/ 2 h 450"/>
                  <a:gd name="T50" fmla="*/ 194 w 854"/>
                  <a:gd name="T51" fmla="*/ 3 h 450"/>
                  <a:gd name="T52" fmla="*/ 257 w 854"/>
                  <a:gd name="T53" fmla="*/ 4 h 450"/>
                  <a:gd name="T54" fmla="*/ 318 w 854"/>
                  <a:gd name="T55" fmla="*/ 5 h 450"/>
                  <a:gd name="T56" fmla="*/ 378 w 854"/>
                  <a:gd name="T57" fmla="*/ 6 h 450"/>
                  <a:gd name="T58" fmla="*/ 434 w 854"/>
                  <a:gd name="T59" fmla="*/ 7 h 450"/>
                  <a:gd name="T60" fmla="*/ 488 w 854"/>
                  <a:gd name="T61" fmla="*/ 8 h 450"/>
                  <a:gd name="T62" fmla="*/ 539 w 854"/>
                  <a:gd name="T63" fmla="*/ 9 h 450"/>
                  <a:gd name="T64" fmla="*/ 585 w 854"/>
                  <a:gd name="T65" fmla="*/ 10 h 450"/>
                  <a:gd name="T66" fmla="*/ 629 w 854"/>
                  <a:gd name="T67" fmla="*/ 10 h 450"/>
                  <a:gd name="T68" fmla="*/ 669 w 854"/>
                  <a:gd name="T69" fmla="*/ 11 h 450"/>
                  <a:gd name="T70" fmla="*/ 705 w 854"/>
                  <a:gd name="T71" fmla="*/ 12 h 450"/>
                  <a:gd name="T72" fmla="*/ 737 w 854"/>
                  <a:gd name="T73" fmla="*/ 12 h 450"/>
                  <a:gd name="T74" fmla="*/ 762 w 854"/>
                  <a:gd name="T75" fmla="*/ 13 h 450"/>
                  <a:gd name="T76" fmla="*/ 785 w 854"/>
                  <a:gd name="T77" fmla="*/ 13 h 450"/>
                  <a:gd name="T78" fmla="*/ 802 w 854"/>
                  <a:gd name="T79" fmla="*/ 13 h 450"/>
                  <a:gd name="T80" fmla="*/ 813 w 854"/>
                  <a:gd name="T81" fmla="*/ 14 h 450"/>
                  <a:gd name="T82" fmla="*/ 820 w 854"/>
                  <a:gd name="T83" fmla="*/ 14 h 450"/>
                  <a:gd name="T84" fmla="*/ 821 w 854"/>
                  <a:gd name="T85" fmla="*/ 14 h 450"/>
                  <a:gd name="T86" fmla="*/ 854 w 854"/>
                  <a:gd name="T87" fmla="*/ 15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4" h="450">
                    <a:moveTo>
                      <a:pt x="854" y="450"/>
                    </a:moveTo>
                    <a:lnTo>
                      <a:pt x="852" y="447"/>
                    </a:lnTo>
                    <a:lnTo>
                      <a:pt x="845" y="439"/>
                    </a:lnTo>
                    <a:lnTo>
                      <a:pt x="834" y="430"/>
                    </a:lnTo>
                    <a:lnTo>
                      <a:pt x="819" y="420"/>
                    </a:lnTo>
                    <a:lnTo>
                      <a:pt x="799" y="405"/>
                    </a:lnTo>
                    <a:lnTo>
                      <a:pt x="773" y="391"/>
                    </a:lnTo>
                    <a:lnTo>
                      <a:pt x="744" y="373"/>
                    </a:lnTo>
                    <a:lnTo>
                      <a:pt x="711" y="354"/>
                    </a:lnTo>
                    <a:lnTo>
                      <a:pt x="673" y="333"/>
                    </a:lnTo>
                    <a:lnTo>
                      <a:pt x="632" y="311"/>
                    </a:lnTo>
                    <a:lnTo>
                      <a:pt x="587" y="287"/>
                    </a:lnTo>
                    <a:lnTo>
                      <a:pt x="537" y="262"/>
                    </a:lnTo>
                    <a:lnTo>
                      <a:pt x="486" y="235"/>
                    </a:lnTo>
                    <a:lnTo>
                      <a:pt x="431" y="208"/>
                    </a:lnTo>
                    <a:lnTo>
                      <a:pt x="375" y="181"/>
                    </a:lnTo>
                    <a:lnTo>
                      <a:pt x="317" y="152"/>
                    </a:lnTo>
                    <a:lnTo>
                      <a:pt x="256" y="121"/>
                    </a:lnTo>
                    <a:lnTo>
                      <a:pt x="192" y="92"/>
                    </a:lnTo>
                    <a:lnTo>
                      <a:pt x="130" y="61"/>
                    </a:lnTo>
                    <a:lnTo>
                      <a:pt x="65" y="3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5" y="32"/>
                    </a:lnTo>
                    <a:lnTo>
                      <a:pt x="130" y="63"/>
                    </a:lnTo>
                    <a:lnTo>
                      <a:pt x="194" y="94"/>
                    </a:lnTo>
                    <a:lnTo>
                      <a:pt x="257" y="125"/>
                    </a:lnTo>
                    <a:lnTo>
                      <a:pt x="318" y="153"/>
                    </a:lnTo>
                    <a:lnTo>
                      <a:pt x="378" y="182"/>
                    </a:lnTo>
                    <a:lnTo>
                      <a:pt x="434" y="211"/>
                    </a:lnTo>
                    <a:lnTo>
                      <a:pt x="488" y="239"/>
                    </a:lnTo>
                    <a:lnTo>
                      <a:pt x="539" y="266"/>
                    </a:lnTo>
                    <a:lnTo>
                      <a:pt x="585" y="289"/>
                    </a:lnTo>
                    <a:lnTo>
                      <a:pt x="629" y="313"/>
                    </a:lnTo>
                    <a:lnTo>
                      <a:pt x="669" y="334"/>
                    </a:lnTo>
                    <a:lnTo>
                      <a:pt x="705" y="354"/>
                    </a:lnTo>
                    <a:lnTo>
                      <a:pt x="737" y="373"/>
                    </a:lnTo>
                    <a:lnTo>
                      <a:pt x="762" y="389"/>
                    </a:lnTo>
                    <a:lnTo>
                      <a:pt x="785" y="403"/>
                    </a:lnTo>
                    <a:lnTo>
                      <a:pt x="802" y="414"/>
                    </a:lnTo>
                    <a:lnTo>
                      <a:pt x="813" y="423"/>
                    </a:lnTo>
                    <a:lnTo>
                      <a:pt x="820" y="430"/>
                    </a:lnTo>
                    <a:lnTo>
                      <a:pt x="821" y="436"/>
                    </a:lnTo>
                    <a:lnTo>
                      <a:pt x="854" y="450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4" name="Freeform 987"/>
              <p:cNvSpPr>
                <a:spLocks/>
              </p:cNvSpPr>
              <p:nvPr/>
            </p:nvSpPr>
            <p:spPr bwMode="auto">
              <a:xfrm>
                <a:off x="967" y="1276"/>
                <a:ext cx="821" cy="217"/>
              </a:xfrm>
              <a:custGeom>
                <a:avLst/>
                <a:gdLst>
                  <a:gd name="T0" fmla="*/ 0 w 821"/>
                  <a:gd name="T1" fmla="*/ 0 h 435"/>
                  <a:gd name="T2" fmla="*/ 65 w 821"/>
                  <a:gd name="T3" fmla="*/ 0 h 435"/>
                  <a:gd name="T4" fmla="*/ 130 w 821"/>
                  <a:gd name="T5" fmla="*/ 1 h 435"/>
                  <a:gd name="T6" fmla="*/ 194 w 821"/>
                  <a:gd name="T7" fmla="*/ 2 h 435"/>
                  <a:gd name="T8" fmla="*/ 257 w 821"/>
                  <a:gd name="T9" fmla="*/ 3 h 435"/>
                  <a:gd name="T10" fmla="*/ 318 w 821"/>
                  <a:gd name="T11" fmla="*/ 4 h 435"/>
                  <a:gd name="T12" fmla="*/ 378 w 821"/>
                  <a:gd name="T13" fmla="*/ 5 h 435"/>
                  <a:gd name="T14" fmla="*/ 434 w 821"/>
                  <a:gd name="T15" fmla="*/ 6 h 435"/>
                  <a:gd name="T16" fmla="*/ 488 w 821"/>
                  <a:gd name="T17" fmla="*/ 7 h 435"/>
                  <a:gd name="T18" fmla="*/ 539 w 821"/>
                  <a:gd name="T19" fmla="*/ 8 h 435"/>
                  <a:gd name="T20" fmla="*/ 585 w 821"/>
                  <a:gd name="T21" fmla="*/ 9 h 435"/>
                  <a:gd name="T22" fmla="*/ 629 w 821"/>
                  <a:gd name="T23" fmla="*/ 9 h 435"/>
                  <a:gd name="T24" fmla="*/ 669 w 821"/>
                  <a:gd name="T25" fmla="*/ 10 h 435"/>
                  <a:gd name="T26" fmla="*/ 705 w 821"/>
                  <a:gd name="T27" fmla="*/ 11 h 435"/>
                  <a:gd name="T28" fmla="*/ 737 w 821"/>
                  <a:gd name="T29" fmla="*/ 11 h 435"/>
                  <a:gd name="T30" fmla="*/ 762 w 821"/>
                  <a:gd name="T31" fmla="*/ 12 h 435"/>
                  <a:gd name="T32" fmla="*/ 785 w 821"/>
                  <a:gd name="T33" fmla="*/ 12 h 435"/>
                  <a:gd name="T34" fmla="*/ 802 w 821"/>
                  <a:gd name="T35" fmla="*/ 12 h 435"/>
                  <a:gd name="T36" fmla="*/ 813 w 821"/>
                  <a:gd name="T37" fmla="*/ 13 h 435"/>
                  <a:gd name="T38" fmla="*/ 820 w 821"/>
                  <a:gd name="T39" fmla="*/ 13 h 435"/>
                  <a:gd name="T40" fmla="*/ 821 w 821"/>
                  <a:gd name="T41" fmla="*/ 13 h 435"/>
                  <a:gd name="T42" fmla="*/ 787 w 821"/>
                  <a:gd name="T43" fmla="*/ 13 h 435"/>
                  <a:gd name="T44" fmla="*/ 785 w 821"/>
                  <a:gd name="T45" fmla="*/ 12 h 435"/>
                  <a:gd name="T46" fmla="*/ 779 w 821"/>
                  <a:gd name="T47" fmla="*/ 12 h 435"/>
                  <a:gd name="T48" fmla="*/ 768 w 821"/>
                  <a:gd name="T49" fmla="*/ 12 h 435"/>
                  <a:gd name="T50" fmla="*/ 752 w 821"/>
                  <a:gd name="T51" fmla="*/ 12 h 435"/>
                  <a:gd name="T52" fmla="*/ 731 w 821"/>
                  <a:gd name="T53" fmla="*/ 11 h 435"/>
                  <a:gd name="T54" fmla="*/ 705 w 821"/>
                  <a:gd name="T55" fmla="*/ 11 h 435"/>
                  <a:gd name="T56" fmla="*/ 676 w 821"/>
                  <a:gd name="T57" fmla="*/ 10 h 435"/>
                  <a:gd name="T58" fmla="*/ 642 w 821"/>
                  <a:gd name="T59" fmla="*/ 10 h 435"/>
                  <a:gd name="T60" fmla="*/ 604 w 821"/>
                  <a:gd name="T61" fmla="*/ 9 h 435"/>
                  <a:gd name="T62" fmla="*/ 561 w 821"/>
                  <a:gd name="T63" fmla="*/ 8 h 435"/>
                  <a:gd name="T64" fmla="*/ 516 w 821"/>
                  <a:gd name="T65" fmla="*/ 8 h 435"/>
                  <a:gd name="T66" fmla="*/ 467 w 821"/>
                  <a:gd name="T67" fmla="*/ 7 h 435"/>
                  <a:gd name="T68" fmla="*/ 416 w 821"/>
                  <a:gd name="T69" fmla="*/ 6 h 435"/>
                  <a:gd name="T70" fmla="*/ 361 w 821"/>
                  <a:gd name="T71" fmla="*/ 5 h 435"/>
                  <a:gd name="T72" fmla="*/ 304 w 821"/>
                  <a:gd name="T73" fmla="*/ 4 h 435"/>
                  <a:gd name="T74" fmla="*/ 246 w 821"/>
                  <a:gd name="T75" fmla="*/ 3 h 435"/>
                  <a:gd name="T76" fmla="*/ 185 w 821"/>
                  <a:gd name="T77" fmla="*/ 2 h 435"/>
                  <a:gd name="T78" fmla="*/ 125 w 821"/>
                  <a:gd name="T79" fmla="*/ 1 h 435"/>
                  <a:gd name="T80" fmla="*/ 62 w 821"/>
                  <a:gd name="T81" fmla="*/ 0 h 435"/>
                  <a:gd name="T82" fmla="*/ 0 w 821"/>
                  <a:gd name="T83" fmla="*/ 0 h 435"/>
                  <a:gd name="T84" fmla="*/ 0 w 821"/>
                  <a:gd name="T85" fmla="*/ 0 h 4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1" h="435">
                    <a:moveTo>
                      <a:pt x="0" y="0"/>
                    </a:moveTo>
                    <a:lnTo>
                      <a:pt x="65" y="31"/>
                    </a:lnTo>
                    <a:lnTo>
                      <a:pt x="130" y="62"/>
                    </a:lnTo>
                    <a:lnTo>
                      <a:pt x="194" y="93"/>
                    </a:lnTo>
                    <a:lnTo>
                      <a:pt x="257" y="124"/>
                    </a:lnTo>
                    <a:lnTo>
                      <a:pt x="318" y="152"/>
                    </a:lnTo>
                    <a:lnTo>
                      <a:pt x="378" y="181"/>
                    </a:lnTo>
                    <a:lnTo>
                      <a:pt x="434" y="210"/>
                    </a:lnTo>
                    <a:lnTo>
                      <a:pt x="488" y="238"/>
                    </a:lnTo>
                    <a:lnTo>
                      <a:pt x="539" y="265"/>
                    </a:lnTo>
                    <a:lnTo>
                      <a:pt x="585" y="288"/>
                    </a:lnTo>
                    <a:lnTo>
                      <a:pt x="629" y="312"/>
                    </a:lnTo>
                    <a:lnTo>
                      <a:pt x="669" y="333"/>
                    </a:lnTo>
                    <a:lnTo>
                      <a:pt x="705" y="353"/>
                    </a:lnTo>
                    <a:lnTo>
                      <a:pt x="737" y="372"/>
                    </a:lnTo>
                    <a:lnTo>
                      <a:pt x="762" y="388"/>
                    </a:lnTo>
                    <a:lnTo>
                      <a:pt x="785" y="402"/>
                    </a:lnTo>
                    <a:lnTo>
                      <a:pt x="802" y="413"/>
                    </a:lnTo>
                    <a:lnTo>
                      <a:pt x="813" y="422"/>
                    </a:lnTo>
                    <a:lnTo>
                      <a:pt x="820" y="429"/>
                    </a:lnTo>
                    <a:lnTo>
                      <a:pt x="821" y="435"/>
                    </a:lnTo>
                    <a:lnTo>
                      <a:pt x="787" y="419"/>
                    </a:lnTo>
                    <a:lnTo>
                      <a:pt x="785" y="415"/>
                    </a:lnTo>
                    <a:lnTo>
                      <a:pt x="779" y="408"/>
                    </a:lnTo>
                    <a:lnTo>
                      <a:pt x="768" y="399"/>
                    </a:lnTo>
                    <a:lnTo>
                      <a:pt x="752" y="388"/>
                    </a:lnTo>
                    <a:lnTo>
                      <a:pt x="731" y="373"/>
                    </a:lnTo>
                    <a:lnTo>
                      <a:pt x="705" y="359"/>
                    </a:lnTo>
                    <a:lnTo>
                      <a:pt x="676" y="341"/>
                    </a:lnTo>
                    <a:lnTo>
                      <a:pt x="642" y="323"/>
                    </a:lnTo>
                    <a:lnTo>
                      <a:pt x="604" y="301"/>
                    </a:lnTo>
                    <a:lnTo>
                      <a:pt x="561" y="279"/>
                    </a:lnTo>
                    <a:lnTo>
                      <a:pt x="516" y="256"/>
                    </a:lnTo>
                    <a:lnTo>
                      <a:pt x="467" y="230"/>
                    </a:lnTo>
                    <a:lnTo>
                      <a:pt x="416" y="203"/>
                    </a:lnTo>
                    <a:lnTo>
                      <a:pt x="361" y="176"/>
                    </a:lnTo>
                    <a:lnTo>
                      <a:pt x="304" y="149"/>
                    </a:lnTo>
                    <a:lnTo>
                      <a:pt x="246" y="120"/>
                    </a:lnTo>
                    <a:lnTo>
                      <a:pt x="185" y="91"/>
                    </a:lnTo>
                    <a:lnTo>
                      <a:pt x="125" y="62"/>
                    </a:lnTo>
                    <a:lnTo>
                      <a:pt x="62" y="3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5" name="Freeform 988"/>
              <p:cNvSpPr>
                <a:spLocks/>
              </p:cNvSpPr>
              <p:nvPr/>
            </p:nvSpPr>
            <p:spPr bwMode="auto">
              <a:xfrm>
                <a:off x="966" y="1277"/>
                <a:ext cx="788" cy="208"/>
              </a:xfrm>
              <a:custGeom>
                <a:avLst/>
                <a:gdLst>
                  <a:gd name="T0" fmla="*/ 788 w 788"/>
                  <a:gd name="T1" fmla="*/ 13 h 417"/>
                  <a:gd name="T2" fmla="*/ 786 w 788"/>
                  <a:gd name="T3" fmla="*/ 12 h 417"/>
                  <a:gd name="T4" fmla="*/ 780 w 788"/>
                  <a:gd name="T5" fmla="*/ 12 h 417"/>
                  <a:gd name="T6" fmla="*/ 769 w 788"/>
                  <a:gd name="T7" fmla="*/ 12 h 417"/>
                  <a:gd name="T8" fmla="*/ 753 w 788"/>
                  <a:gd name="T9" fmla="*/ 12 h 417"/>
                  <a:gd name="T10" fmla="*/ 732 w 788"/>
                  <a:gd name="T11" fmla="*/ 11 h 417"/>
                  <a:gd name="T12" fmla="*/ 706 w 788"/>
                  <a:gd name="T13" fmla="*/ 11 h 417"/>
                  <a:gd name="T14" fmla="*/ 677 w 788"/>
                  <a:gd name="T15" fmla="*/ 10 h 417"/>
                  <a:gd name="T16" fmla="*/ 643 w 788"/>
                  <a:gd name="T17" fmla="*/ 10 h 417"/>
                  <a:gd name="T18" fmla="*/ 605 w 788"/>
                  <a:gd name="T19" fmla="*/ 9 h 417"/>
                  <a:gd name="T20" fmla="*/ 562 w 788"/>
                  <a:gd name="T21" fmla="*/ 8 h 417"/>
                  <a:gd name="T22" fmla="*/ 517 w 788"/>
                  <a:gd name="T23" fmla="*/ 7 h 417"/>
                  <a:gd name="T24" fmla="*/ 468 w 788"/>
                  <a:gd name="T25" fmla="*/ 7 h 417"/>
                  <a:gd name="T26" fmla="*/ 417 w 788"/>
                  <a:gd name="T27" fmla="*/ 6 h 417"/>
                  <a:gd name="T28" fmla="*/ 362 w 788"/>
                  <a:gd name="T29" fmla="*/ 5 h 417"/>
                  <a:gd name="T30" fmla="*/ 305 w 788"/>
                  <a:gd name="T31" fmla="*/ 4 h 417"/>
                  <a:gd name="T32" fmla="*/ 247 w 788"/>
                  <a:gd name="T33" fmla="*/ 3 h 417"/>
                  <a:gd name="T34" fmla="*/ 186 w 788"/>
                  <a:gd name="T35" fmla="*/ 2 h 417"/>
                  <a:gd name="T36" fmla="*/ 126 w 788"/>
                  <a:gd name="T37" fmla="*/ 1 h 417"/>
                  <a:gd name="T38" fmla="*/ 63 w 788"/>
                  <a:gd name="T39" fmla="*/ 0 h 417"/>
                  <a:gd name="T40" fmla="*/ 1 w 788"/>
                  <a:gd name="T41" fmla="*/ 0 h 417"/>
                  <a:gd name="T42" fmla="*/ 0 w 788"/>
                  <a:gd name="T43" fmla="*/ 0 h 417"/>
                  <a:gd name="T44" fmla="*/ 63 w 788"/>
                  <a:gd name="T45" fmla="*/ 1 h 417"/>
                  <a:gd name="T46" fmla="*/ 126 w 788"/>
                  <a:gd name="T47" fmla="*/ 1 h 417"/>
                  <a:gd name="T48" fmla="*/ 188 w 788"/>
                  <a:gd name="T49" fmla="*/ 2 h 417"/>
                  <a:gd name="T50" fmla="*/ 247 w 788"/>
                  <a:gd name="T51" fmla="*/ 3 h 417"/>
                  <a:gd name="T52" fmla="*/ 305 w 788"/>
                  <a:gd name="T53" fmla="*/ 4 h 417"/>
                  <a:gd name="T54" fmla="*/ 362 w 788"/>
                  <a:gd name="T55" fmla="*/ 5 h 417"/>
                  <a:gd name="T56" fmla="*/ 415 w 788"/>
                  <a:gd name="T57" fmla="*/ 6 h 417"/>
                  <a:gd name="T58" fmla="*/ 466 w 788"/>
                  <a:gd name="T59" fmla="*/ 7 h 417"/>
                  <a:gd name="T60" fmla="*/ 514 w 788"/>
                  <a:gd name="T61" fmla="*/ 7 h 417"/>
                  <a:gd name="T62" fmla="*/ 558 w 788"/>
                  <a:gd name="T63" fmla="*/ 8 h 417"/>
                  <a:gd name="T64" fmla="*/ 598 w 788"/>
                  <a:gd name="T65" fmla="*/ 9 h 417"/>
                  <a:gd name="T66" fmla="*/ 634 w 788"/>
                  <a:gd name="T67" fmla="*/ 9 h 417"/>
                  <a:gd name="T68" fmla="*/ 665 w 788"/>
                  <a:gd name="T69" fmla="*/ 10 h 417"/>
                  <a:gd name="T70" fmla="*/ 692 w 788"/>
                  <a:gd name="T71" fmla="*/ 11 h 417"/>
                  <a:gd name="T72" fmla="*/ 714 w 788"/>
                  <a:gd name="T73" fmla="*/ 11 h 417"/>
                  <a:gd name="T74" fmla="*/ 730 w 788"/>
                  <a:gd name="T75" fmla="*/ 11 h 417"/>
                  <a:gd name="T76" fmla="*/ 743 w 788"/>
                  <a:gd name="T77" fmla="*/ 12 h 417"/>
                  <a:gd name="T78" fmla="*/ 750 w 788"/>
                  <a:gd name="T79" fmla="*/ 12 h 417"/>
                  <a:gd name="T80" fmla="*/ 752 w 788"/>
                  <a:gd name="T81" fmla="*/ 12 h 417"/>
                  <a:gd name="T82" fmla="*/ 788 w 788"/>
                  <a:gd name="T83" fmla="*/ 13 h 4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17">
                    <a:moveTo>
                      <a:pt x="788" y="417"/>
                    </a:moveTo>
                    <a:lnTo>
                      <a:pt x="786" y="413"/>
                    </a:lnTo>
                    <a:lnTo>
                      <a:pt x="780" y="406"/>
                    </a:lnTo>
                    <a:lnTo>
                      <a:pt x="769" y="397"/>
                    </a:lnTo>
                    <a:lnTo>
                      <a:pt x="753" y="386"/>
                    </a:lnTo>
                    <a:lnTo>
                      <a:pt x="732" y="371"/>
                    </a:lnTo>
                    <a:lnTo>
                      <a:pt x="706" y="357"/>
                    </a:lnTo>
                    <a:lnTo>
                      <a:pt x="677" y="339"/>
                    </a:lnTo>
                    <a:lnTo>
                      <a:pt x="643" y="321"/>
                    </a:lnTo>
                    <a:lnTo>
                      <a:pt x="605" y="299"/>
                    </a:lnTo>
                    <a:lnTo>
                      <a:pt x="562" y="277"/>
                    </a:lnTo>
                    <a:lnTo>
                      <a:pt x="517" y="254"/>
                    </a:lnTo>
                    <a:lnTo>
                      <a:pt x="468" y="228"/>
                    </a:lnTo>
                    <a:lnTo>
                      <a:pt x="417" y="201"/>
                    </a:lnTo>
                    <a:lnTo>
                      <a:pt x="362" y="174"/>
                    </a:lnTo>
                    <a:lnTo>
                      <a:pt x="305" y="147"/>
                    </a:lnTo>
                    <a:lnTo>
                      <a:pt x="247" y="118"/>
                    </a:lnTo>
                    <a:lnTo>
                      <a:pt x="186" y="89"/>
                    </a:lnTo>
                    <a:lnTo>
                      <a:pt x="126" y="60"/>
                    </a:lnTo>
                    <a:lnTo>
                      <a:pt x="63" y="29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3" y="33"/>
                    </a:lnTo>
                    <a:lnTo>
                      <a:pt x="126" y="62"/>
                    </a:lnTo>
                    <a:lnTo>
                      <a:pt x="188" y="91"/>
                    </a:lnTo>
                    <a:lnTo>
                      <a:pt x="247" y="120"/>
                    </a:lnTo>
                    <a:lnTo>
                      <a:pt x="305" y="149"/>
                    </a:lnTo>
                    <a:lnTo>
                      <a:pt x="362" y="178"/>
                    </a:lnTo>
                    <a:lnTo>
                      <a:pt x="415" y="205"/>
                    </a:lnTo>
                    <a:lnTo>
                      <a:pt x="466" y="230"/>
                    </a:lnTo>
                    <a:lnTo>
                      <a:pt x="514" y="255"/>
                    </a:lnTo>
                    <a:lnTo>
                      <a:pt x="558" y="277"/>
                    </a:lnTo>
                    <a:lnTo>
                      <a:pt x="598" y="299"/>
                    </a:lnTo>
                    <a:lnTo>
                      <a:pt x="634" y="319"/>
                    </a:lnTo>
                    <a:lnTo>
                      <a:pt x="665" y="337"/>
                    </a:lnTo>
                    <a:lnTo>
                      <a:pt x="692" y="353"/>
                    </a:lnTo>
                    <a:lnTo>
                      <a:pt x="714" y="368"/>
                    </a:lnTo>
                    <a:lnTo>
                      <a:pt x="730" y="379"/>
                    </a:lnTo>
                    <a:lnTo>
                      <a:pt x="743" y="388"/>
                    </a:lnTo>
                    <a:lnTo>
                      <a:pt x="750" y="395"/>
                    </a:lnTo>
                    <a:lnTo>
                      <a:pt x="752" y="400"/>
                    </a:lnTo>
                    <a:lnTo>
                      <a:pt x="788" y="417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6" name="Freeform 989"/>
              <p:cNvSpPr>
                <a:spLocks/>
              </p:cNvSpPr>
              <p:nvPr/>
            </p:nvSpPr>
            <p:spPr bwMode="auto">
              <a:xfrm>
                <a:off x="966" y="1278"/>
                <a:ext cx="752" cy="199"/>
              </a:xfrm>
              <a:custGeom>
                <a:avLst/>
                <a:gdLst>
                  <a:gd name="T0" fmla="*/ 0 w 752"/>
                  <a:gd name="T1" fmla="*/ 0 h 398"/>
                  <a:gd name="T2" fmla="*/ 63 w 752"/>
                  <a:gd name="T3" fmla="*/ 1 h 398"/>
                  <a:gd name="T4" fmla="*/ 126 w 752"/>
                  <a:gd name="T5" fmla="*/ 2 h 398"/>
                  <a:gd name="T6" fmla="*/ 188 w 752"/>
                  <a:gd name="T7" fmla="*/ 3 h 398"/>
                  <a:gd name="T8" fmla="*/ 247 w 752"/>
                  <a:gd name="T9" fmla="*/ 4 h 398"/>
                  <a:gd name="T10" fmla="*/ 305 w 752"/>
                  <a:gd name="T11" fmla="*/ 5 h 398"/>
                  <a:gd name="T12" fmla="*/ 362 w 752"/>
                  <a:gd name="T13" fmla="*/ 6 h 398"/>
                  <a:gd name="T14" fmla="*/ 415 w 752"/>
                  <a:gd name="T15" fmla="*/ 7 h 398"/>
                  <a:gd name="T16" fmla="*/ 466 w 752"/>
                  <a:gd name="T17" fmla="*/ 8 h 398"/>
                  <a:gd name="T18" fmla="*/ 514 w 752"/>
                  <a:gd name="T19" fmla="*/ 8 h 398"/>
                  <a:gd name="T20" fmla="*/ 558 w 752"/>
                  <a:gd name="T21" fmla="*/ 9 h 398"/>
                  <a:gd name="T22" fmla="*/ 598 w 752"/>
                  <a:gd name="T23" fmla="*/ 10 h 398"/>
                  <a:gd name="T24" fmla="*/ 634 w 752"/>
                  <a:gd name="T25" fmla="*/ 10 h 398"/>
                  <a:gd name="T26" fmla="*/ 665 w 752"/>
                  <a:gd name="T27" fmla="*/ 11 h 398"/>
                  <a:gd name="T28" fmla="*/ 692 w 752"/>
                  <a:gd name="T29" fmla="*/ 11 h 398"/>
                  <a:gd name="T30" fmla="*/ 714 w 752"/>
                  <a:gd name="T31" fmla="*/ 12 h 398"/>
                  <a:gd name="T32" fmla="*/ 730 w 752"/>
                  <a:gd name="T33" fmla="*/ 12 h 398"/>
                  <a:gd name="T34" fmla="*/ 743 w 752"/>
                  <a:gd name="T35" fmla="*/ 13 h 398"/>
                  <a:gd name="T36" fmla="*/ 750 w 752"/>
                  <a:gd name="T37" fmla="*/ 13 h 398"/>
                  <a:gd name="T38" fmla="*/ 752 w 752"/>
                  <a:gd name="T39" fmla="*/ 13 h 398"/>
                  <a:gd name="T40" fmla="*/ 714 w 752"/>
                  <a:gd name="T41" fmla="*/ 12 h 398"/>
                  <a:gd name="T42" fmla="*/ 712 w 752"/>
                  <a:gd name="T43" fmla="*/ 12 h 398"/>
                  <a:gd name="T44" fmla="*/ 705 w 752"/>
                  <a:gd name="T45" fmla="*/ 12 h 398"/>
                  <a:gd name="T46" fmla="*/ 694 w 752"/>
                  <a:gd name="T47" fmla="*/ 12 h 398"/>
                  <a:gd name="T48" fmla="*/ 678 w 752"/>
                  <a:gd name="T49" fmla="*/ 11 h 398"/>
                  <a:gd name="T50" fmla="*/ 657 w 752"/>
                  <a:gd name="T51" fmla="*/ 11 h 398"/>
                  <a:gd name="T52" fmla="*/ 632 w 752"/>
                  <a:gd name="T53" fmla="*/ 10 h 398"/>
                  <a:gd name="T54" fmla="*/ 602 w 752"/>
                  <a:gd name="T55" fmla="*/ 10 h 398"/>
                  <a:gd name="T56" fmla="*/ 568 w 752"/>
                  <a:gd name="T57" fmla="*/ 9 h 398"/>
                  <a:gd name="T58" fmla="*/ 530 w 752"/>
                  <a:gd name="T59" fmla="*/ 9 h 398"/>
                  <a:gd name="T60" fmla="*/ 487 w 752"/>
                  <a:gd name="T61" fmla="*/ 8 h 398"/>
                  <a:gd name="T62" fmla="*/ 442 w 752"/>
                  <a:gd name="T63" fmla="*/ 7 h 398"/>
                  <a:gd name="T64" fmla="*/ 394 w 752"/>
                  <a:gd name="T65" fmla="*/ 7 h 398"/>
                  <a:gd name="T66" fmla="*/ 343 w 752"/>
                  <a:gd name="T67" fmla="*/ 6 h 398"/>
                  <a:gd name="T68" fmla="*/ 289 w 752"/>
                  <a:gd name="T69" fmla="*/ 5 h 398"/>
                  <a:gd name="T70" fmla="*/ 234 w 752"/>
                  <a:gd name="T71" fmla="*/ 4 h 398"/>
                  <a:gd name="T72" fmla="*/ 178 w 752"/>
                  <a:gd name="T73" fmla="*/ 3 h 398"/>
                  <a:gd name="T74" fmla="*/ 118 w 752"/>
                  <a:gd name="T75" fmla="*/ 2 h 398"/>
                  <a:gd name="T76" fmla="*/ 59 w 752"/>
                  <a:gd name="T77" fmla="*/ 1 h 398"/>
                  <a:gd name="T78" fmla="*/ 0 w 752"/>
                  <a:gd name="T79" fmla="*/ 1 h 398"/>
                  <a:gd name="T80" fmla="*/ 0 w 752"/>
                  <a:gd name="T81" fmla="*/ 0 h 3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2" h="398">
                    <a:moveTo>
                      <a:pt x="0" y="0"/>
                    </a:moveTo>
                    <a:lnTo>
                      <a:pt x="63" y="31"/>
                    </a:lnTo>
                    <a:lnTo>
                      <a:pt x="126" y="60"/>
                    </a:lnTo>
                    <a:lnTo>
                      <a:pt x="188" y="89"/>
                    </a:lnTo>
                    <a:lnTo>
                      <a:pt x="247" y="118"/>
                    </a:lnTo>
                    <a:lnTo>
                      <a:pt x="305" y="147"/>
                    </a:lnTo>
                    <a:lnTo>
                      <a:pt x="362" y="176"/>
                    </a:lnTo>
                    <a:lnTo>
                      <a:pt x="415" y="203"/>
                    </a:lnTo>
                    <a:lnTo>
                      <a:pt x="466" y="228"/>
                    </a:lnTo>
                    <a:lnTo>
                      <a:pt x="514" y="253"/>
                    </a:lnTo>
                    <a:lnTo>
                      <a:pt x="558" y="275"/>
                    </a:lnTo>
                    <a:lnTo>
                      <a:pt x="598" y="297"/>
                    </a:lnTo>
                    <a:lnTo>
                      <a:pt x="634" y="317"/>
                    </a:lnTo>
                    <a:lnTo>
                      <a:pt x="665" y="335"/>
                    </a:lnTo>
                    <a:lnTo>
                      <a:pt x="692" y="351"/>
                    </a:lnTo>
                    <a:lnTo>
                      <a:pt x="714" y="366"/>
                    </a:lnTo>
                    <a:lnTo>
                      <a:pt x="730" y="377"/>
                    </a:lnTo>
                    <a:lnTo>
                      <a:pt x="743" y="386"/>
                    </a:lnTo>
                    <a:lnTo>
                      <a:pt x="750" y="393"/>
                    </a:lnTo>
                    <a:lnTo>
                      <a:pt x="752" y="398"/>
                    </a:lnTo>
                    <a:lnTo>
                      <a:pt x="714" y="380"/>
                    </a:lnTo>
                    <a:lnTo>
                      <a:pt x="712" y="377"/>
                    </a:lnTo>
                    <a:lnTo>
                      <a:pt x="705" y="369"/>
                    </a:lnTo>
                    <a:lnTo>
                      <a:pt x="694" y="360"/>
                    </a:lnTo>
                    <a:lnTo>
                      <a:pt x="678" y="349"/>
                    </a:lnTo>
                    <a:lnTo>
                      <a:pt x="657" y="335"/>
                    </a:lnTo>
                    <a:lnTo>
                      <a:pt x="632" y="320"/>
                    </a:lnTo>
                    <a:lnTo>
                      <a:pt x="602" y="304"/>
                    </a:lnTo>
                    <a:lnTo>
                      <a:pt x="568" y="284"/>
                    </a:lnTo>
                    <a:lnTo>
                      <a:pt x="530" y="264"/>
                    </a:lnTo>
                    <a:lnTo>
                      <a:pt x="487" y="243"/>
                    </a:lnTo>
                    <a:lnTo>
                      <a:pt x="442" y="219"/>
                    </a:lnTo>
                    <a:lnTo>
                      <a:pt x="394" y="194"/>
                    </a:lnTo>
                    <a:lnTo>
                      <a:pt x="343" y="168"/>
                    </a:lnTo>
                    <a:lnTo>
                      <a:pt x="289" y="141"/>
                    </a:lnTo>
                    <a:lnTo>
                      <a:pt x="234" y="114"/>
                    </a:lnTo>
                    <a:lnTo>
                      <a:pt x="178" y="87"/>
                    </a:lnTo>
                    <a:lnTo>
                      <a:pt x="118" y="60"/>
                    </a:lnTo>
                    <a:lnTo>
                      <a:pt x="59" y="3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7" name="Freeform 990"/>
              <p:cNvSpPr>
                <a:spLocks/>
              </p:cNvSpPr>
              <p:nvPr/>
            </p:nvSpPr>
            <p:spPr bwMode="auto">
              <a:xfrm>
                <a:off x="964" y="1278"/>
                <a:ext cx="716" cy="190"/>
              </a:xfrm>
              <a:custGeom>
                <a:avLst/>
                <a:gdLst>
                  <a:gd name="T0" fmla="*/ 716 w 716"/>
                  <a:gd name="T1" fmla="*/ 12 h 378"/>
                  <a:gd name="T2" fmla="*/ 714 w 716"/>
                  <a:gd name="T3" fmla="*/ 12 h 378"/>
                  <a:gd name="T4" fmla="*/ 707 w 716"/>
                  <a:gd name="T5" fmla="*/ 12 h 378"/>
                  <a:gd name="T6" fmla="*/ 696 w 716"/>
                  <a:gd name="T7" fmla="*/ 12 h 378"/>
                  <a:gd name="T8" fmla="*/ 680 w 716"/>
                  <a:gd name="T9" fmla="*/ 11 h 378"/>
                  <a:gd name="T10" fmla="*/ 659 w 716"/>
                  <a:gd name="T11" fmla="*/ 11 h 378"/>
                  <a:gd name="T12" fmla="*/ 634 w 716"/>
                  <a:gd name="T13" fmla="*/ 10 h 378"/>
                  <a:gd name="T14" fmla="*/ 604 w 716"/>
                  <a:gd name="T15" fmla="*/ 10 h 378"/>
                  <a:gd name="T16" fmla="*/ 570 w 716"/>
                  <a:gd name="T17" fmla="*/ 9 h 378"/>
                  <a:gd name="T18" fmla="*/ 532 w 716"/>
                  <a:gd name="T19" fmla="*/ 9 h 378"/>
                  <a:gd name="T20" fmla="*/ 489 w 716"/>
                  <a:gd name="T21" fmla="*/ 8 h 378"/>
                  <a:gd name="T22" fmla="*/ 444 w 716"/>
                  <a:gd name="T23" fmla="*/ 7 h 378"/>
                  <a:gd name="T24" fmla="*/ 396 w 716"/>
                  <a:gd name="T25" fmla="*/ 7 h 378"/>
                  <a:gd name="T26" fmla="*/ 345 w 716"/>
                  <a:gd name="T27" fmla="*/ 6 h 378"/>
                  <a:gd name="T28" fmla="*/ 291 w 716"/>
                  <a:gd name="T29" fmla="*/ 5 h 378"/>
                  <a:gd name="T30" fmla="*/ 236 w 716"/>
                  <a:gd name="T31" fmla="*/ 4 h 378"/>
                  <a:gd name="T32" fmla="*/ 180 w 716"/>
                  <a:gd name="T33" fmla="*/ 3 h 378"/>
                  <a:gd name="T34" fmla="*/ 120 w 716"/>
                  <a:gd name="T35" fmla="*/ 2 h 378"/>
                  <a:gd name="T36" fmla="*/ 61 w 716"/>
                  <a:gd name="T37" fmla="*/ 1 h 378"/>
                  <a:gd name="T38" fmla="*/ 2 w 716"/>
                  <a:gd name="T39" fmla="*/ 0 h 378"/>
                  <a:gd name="T40" fmla="*/ 0 w 716"/>
                  <a:gd name="T41" fmla="*/ 1 h 378"/>
                  <a:gd name="T42" fmla="*/ 61 w 716"/>
                  <a:gd name="T43" fmla="*/ 1 h 378"/>
                  <a:gd name="T44" fmla="*/ 119 w 716"/>
                  <a:gd name="T45" fmla="*/ 2 h 378"/>
                  <a:gd name="T46" fmla="*/ 177 w 716"/>
                  <a:gd name="T47" fmla="*/ 3 h 378"/>
                  <a:gd name="T48" fmla="*/ 235 w 716"/>
                  <a:gd name="T49" fmla="*/ 4 h 378"/>
                  <a:gd name="T50" fmla="*/ 289 w 716"/>
                  <a:gd name="T51" fmla="*/ 5 h 378"/>
                  <a:gd name="T52" fmla="*/ 342 w 716"/>
                  <a:gd name="T53" fmla="*/ 6 h 378"/>
                  <a:gd name="T54" fmla="*/ 392 w 716"/>
                  <a:gd name="T55" fmla="*/ 7 h 378"/>
                  <a:gd name="T56" fmla="*/ 438 w 716"/>
                  <a:gd name="T57" fmla="*/ 7 h 378"/>
                  <a:gd name="T58" fmla="*/ 482 w 716"/>
                  <a:gd name="T59" fmla="*/ 8 h 378"/>
                  <a:gd name="T60" fmla="*/ 522 w 716"/>
                  <a:gd name="T61" fmla="*/ 9 h 378"/>
                  <a:gd name="T62" fmla="*/ 557 w 716"/>
                  <a:gd name="T63" fmla="*/ 9 h 378"/>
                  <a:gd name="T64" fmla="*/ 588 w 716"/>
                  <a:gd name="T65" fmla="*/ 10 h 378"/>
                  <a:gd name="T66" fmla="*/ 615 w 716"/>
                  <a:gd name="T67" fmla="*/ 10 h 378"/>
                  <a:gd name="T68" fmla="*/ 638 w 716"/>
                  <a:gd name="T69" fmla="*/ 11 h 378"/>
                  <a:gd name="T70" fmla="*/ 655 w 716"/>
                  <a:gd name="T71" fmla="*/ 11 h 378"/>
                  <a:gd name="T72" fmla="*/ 666 w 716"/>
                  <a:gd name="T73" fmla="*/ 11 h 378"/>
                  <a:gd name="T74" fmla="*/ 673 w 716"/>
                  <a:gd name="T75" fmla="*/ 12 h 378"/>
                  <a:gd name="T76" fmla="*/ 675 w 716"/>
                  <a:gd name="T77" fmla="*/ 12 h 378"/>
                  <a:gd name="T78" fmla="*/ 716 w 716"/>
                  <a:gd name="T79" fmla="*/ 12 h 3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16" h="378">
                    <a:moveTo>
                      <a:pt x="716" y="378"/>
                    </a:moveTo>
                    <a:lnTo>
                      <a:pt x="714" y="375"/>
                    </a:lnTo>
                    <a:lnTo>
                      <a:pt x="707" y="367"/>
                    </a:lnTo>
                    <a:lnTo>
                      <a:pt x="696" y="358"/>
                    </a:lnTo>
                    <a:lnTo>
                      <a:pt x="680" y="347"/>
                    </a:lnTo>
                    <a:lnTo>
                      <a:pt x="659" y="333"/>
                    </a:lnTo>
                    <a:lnTo>
                      <a:pt x="634" y="318"/>
                    </a:lnTo>
                    <a:lnTo>
                      <a:pt x="604" y="302"/>
                    </a:lnTo>
                    <a:lnTo>
                      <a:pt x="570" y="282"/>
                    </a:lnTo>
                    <a:lnTo>
                      <a:pt x="532" y="262"/>
                    </a:lnTo>
                    <a:lnTo>
                      <a:pt x="489" y="241"/>
                    </a:lnTo>
                    <a:lnTo>
                      <a:pt x="444" y="217"/>
                    </a:lnTo>
                    <a:lnTo>
                      <a:pt x="396" y="192"/>
                    </a:lnTo>
                    <a:lnTo>
                      <a:pt x="345" y="166"/>
                    </a:lnTo>
                    <a:lnTo>
                      <a:pt x="291" y="139"/>
                    </a:lnTo>
                    <a:lnTo>
                      <a:pt x="236" y="112"/>
                    </a:lnTo>
                    <a:lnTo>
                      <a:pt x="180" y="85"/>
                    </a:lnTo>
                    <a:lnTo>
                      <a:pt x="120" y="58"/>
                    </a:lnTo>
                    <a:lnTo>
                      <a:pt x="61" y="29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61" y="31"/>
                    </a:lnTo>
                    <a:lnTo>
                      <a:pt x="119" y="60"/>
                    </a:lnTo>
                    <a:lnTo>
                      <a:pt x="177" y="87"/>
                    </a:lnTo>
                    <a:lnTo>
                      <a:pt x="235" y="114"/>
                    </a:lnTo>
                    <a:lnTo>
                      <a:pt x="289" y="141"/>
                    </a:lnTo>
                    <a:lnTo>
                      <a:pt x="342" y="168"/>
                    </a:lnTo>
                    <a:lnTo>
                      <a:pt x="392" y="194"/>
                    </a:lnTo>
                    <a:lnTo>
                      <a:pt x="438" y="217"/>
                    </a:lnTo>
                    <a:lnTo>
                      <a:pt x="482" y="239"/>
                    </a:lnTo>
                    <a:lnTo>
                      <a:pt x="522" y="261"/>
                    </a:lnTo>
                    <a:lnTo>
                      <a:pt x="557" y="280"/>
                    </a:lnTo>
                    <a:lnTo>
                      <a:pt x="588" y="299"/>
                    </a:lnTo>
                    <a:lnTo>
                      <a:pt x="615" y="313"/>
                    </a:lnTo>
                    <a:lnTo>
                      <a:pt x="638" y="327"/>
                    </a:lnTo>
                    <a:lnTo>
                      <a:pt x="655" y="338"/>
                    </a:lnTo>
                    <a:lnTo>
                      <a:pt x="666" y="347"/>
                    </a:lnTo>
                    <a:lnTo>
                      <a:pt x="673" y="355"/>
                    </a:lnTo>
                    <a:lnTo>
                      <a:pt x="675" y="360"/>
                    </a:lnTo>
                    <a:lnTo>
                      <a:pt x="716" y="378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8" name="Freeform 991"/>
              <p:cNvSpPr>
                <a:spLocks/>
              </p:cNvSpPr>
              <p:nvPr/>
            </p:nvSpPr>
            <p:spPr bwMode="auto">
              <a:xfrm>
                <a:off x="964" y="1280"/>
                <a:ext cx="675" cy="179"/>
              </a:xfrm>
              <a:custGeom>
                <a:avLst/>
                <a:gdLst>
                  <a:gd name="T0" fmla="*/ 0 w 675"/>
                  <a:gd name="T1" fmla="*/ 0 h 357"/>
                  <a:gd name="T2" fmla="*/ 61 w 675"/>
                  <a:gd name="T3" fmla="*/ 1 h 357"/>
                  <a:gd name="T4" fmla="*/ 119 w 675"/>
                  <a:gd name="T5" fmla="*/ 2 h 357"/>
                  <a:gd name="T6" fmla="*/ 177 w 675"/>
                  <a:gd name="T7" fmla="*/ 3 h 357"/>
                  <a:gd name="T8" fmla="*/ 235 w 675"/>
                  <a:gd name="T9" fmla="*/ 4 h 357"/>
                  <a:gd name="T10" fmla="*/ 289 w 675"/>
                  <a:gd name="T11" fmla="*/ 5 h 357"/>
                  <a:gd name="T12" fmla="*/ 342 w 675"/>
                  <a:gd name="T13" fmla="*/ 6 h 357"/>
                  <a:gd name="T14" fmla="*/ 392 w 675"/>
                  <a:gd name="T15" fmla="*/ 6 h 357"/>
                  <a:gd name="T16" fmla="*/ 438 w 675"/>
                  <a:gd name="T17" fmla="*/ 7 h 357"/>
                  <a:gd name="T18" fmla="*/ 482 w 675"/>
                  <a:gd name="T19" fmla="*/ 8 h 357"/>
                  <a:gd name="T20" fmla="*/ 522 w 675"/>
                  <a:gd name="T21" fmla="*/ 9 h 357"/>
                  <a:gd name="T22" fmla="*/ 557 w 675"/>
                  <a:gd name="T23" fmla="*/ 9 h 357"/>
                  <a:gd name="T24" fmla="*/ 588 w 675"/>
                  <a:gd name="T25" fmla="*/ 10 h 357"/>
                  <a:gd name="T26" fmla="*/ 615 w 675"/>
                  <a:gd name="T27" fmla="*/ 10 h 357"/>
                  <a:gd name="T28" fmla="*/ 638 w 675"/>
                  <a:gd name="T29" fmla="*/ 11 h 357"/>
                  <a:gd name="T30" fmla="*/ 655 w 675"/>
                  <a:gd name="T31" fmla="*/ 11 h 357"/>
                  <a:gd name="T32" fmla="*/ 666 w 675"/>
                  <a:gd name="T33" fmla="*/ 11 h 357"/>
                  <a:gd name="T34" fmla="*/ 673 w 675"/>
                  <a:gd name="T35" fmla="*/ 11 h 357"/>
                  <a:gd name="T36" fmla="*/ 675 w 675"/>
                  <a:gd name="T37" fmla="*/ 12 h 357"/>
                  <a:gd name="T38" fmla="*/ 632 w 675"/>
                  <a:gd name="T39" fmla="*/ 11 h 357"/>
                  <a:gd name="T40" fmla="*/ 631 w 675"/>
                  <a:gd name="T41" fmla="*/ 11 h 357"/>
                  <a:gd name="T42" fmla="*/ 624 w 675"/>
                  <a:gd name="T43" fmla="*/ 11 h 357"/>
                  <a:gd name="T44" fmla="*/ 612 w 675"/>
                  <a:gd name="T45" fmla="*/ 10 h 357"/>
                  <a:gd name="T46" fmla="*/ 597 w 675"/>
                  <a:gd name="T47" fmla="*/ 10 h 357"/>
                  <a:gd name="T48" fmla="*/ 576 w 675"/>
                  <a:gd name="T49" fmla="*/ 10 h 357"/>
                  <a:gd name="T50" fmla="*/ 550 w 675"/>
                  <a:gd name="T51" fmla="*/ 9 h 357"/>
                  <a:gd name="T52" fmla="*/ 522 w 675"/>
                  <a:gd name="T53" fmla="*/ 9 h 357"/>
                  <a:gd name="T54" fmla="*/ 488 w 675"/>
                  <a:gd name="T55" fmla="*/ 8 h 357"/>
                  <a:gd name="T56" fmla="*/ 451 w 675"/>
                  <a:gd name="T57" fmla="*/ 7 h 357"/>
                  <a:gd name="T58" fmla="*/ 410 w 675"/>
                  <a:gd name="T59" fmla="*/ 7 h 357"/>
                  <a:gd name="T60" fmla="*/ 366 w 675"/>
                  <a:gd name="T61" fmla="*/ 6 h 357"/>
                  <a:gd name="T62" fmla="*/ 320 w 675"/>
                  <a:gd name="T63" fmla="*/ 5 h 357"/>
                  <a:gd name="T64" fmla="*/ 270 w 675"/>
                  <a:gd name="T65" fmla="*/ 5 h 357"/>
                  <a:gd name="T66" fmla="*/ 219 w 675"/>
                  <a:gd name="T67" fmla="*/ 4 h 357"/>
                  <a:gd name="T68" fmla="*/ 166 w 675"/>
                  <a:gd name="T69" fmla="*/ 3 h 357"/>
                  <a:gd name="T70" fmla="*/ 112 w 675"/>
                  <a:gd name="T71" fmla="*/ 2 h 357"/>
                  <a:gd name="T72" fmla="*/ 55 w 675"/>
                  <a:gd name="T73" fmla="*/ 1 h 357"/>
                  <a:gd name="T74" fmla="*/ 0 w 675"/>
                  <a:gd name="T75" fmla="*/ 1 h 357"/>
                  <a:gd name="T76" fmla="*/ 0 w 675"/>
                  <a:gd name="T77" fmla="*/ 0 h 3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5" h="357">
                    <a:moveTo>
                      <a:pt x="0" y="0"/>
                    </a:moveTo>
                    <a:lnTo>
                      <a:pt x="61" y="28"/>
                    </a:lnTo>
                    <a:lnTo>
                      <a:pt x="119" y="57"/>
                    </a:lnTo>
                    <a:lnTo>
                      <a:pt x="177" y="84"/>
                    </a:lnTo>
                    <a:lnTo>
                      <a:pt x="235" y="111"/>
                    </a:lnTo>
                    <a:lnTo>
                      <a:pt x="289" y="138"/>
                    </a:lnTo>
                    <a:lnTo>
                      <a:pt x="342" y="165"/>
                    </a:lnTo>
                    <a:lnTo>
                      <a:pt x="392" y="191"/>
                    </a:lnTo>
                    <a:lnTo>
                      <a:pt x="438" y="214"/>
                    </a:lnTo>
                    <a:lnTo>
                      <a:pt x="482" y="236"/>
                    </a:lnTo>
                    <a:lnTo>
                      <a:pt x="522" y="258"/>
                    </a:lnTo>
                    <a:lnTo>
                      <a:pt x="557" y="277"/>
                    </a:lnTo>
                    <a:lnTo>
                      <a:pt x="588" y="296"/>
                    </a:lnTo>
                    <a:lnTo>
                      <a:pt x="615" y="310"/>
                    </a:lnTo>
                    <a:lnTo>
                      <a:pt x="638" y="324"/>
                    </a:lnTo>
                    <a:lnTo>
                      <a:pt x="655" y="335"/>
                    </a:lnTo>
                    <a:lnTo>
                      <a:pt x="666" y="344"/>
                    </a:lnTo>
                    <a:lnTo>
                      <a:pt x="673" y="352"/>
                    </a:lnTo>
                    <a:lnTo>
                      <a:pt x="675" y="357"/>
                    </a:lnTo>
                    <a:lnTo>
                      <a:pt x="632" y="335"/>
                    </a:lnTo>
                    <a:lnTo>
                      <a:pt x="631" y="332"/>
                    </a:lnTo>
                    <a:lnTo>
                      <a:pt x="624" y="326"/>
                    </a:lnTo>
                    <a:lnTo>
                      <a:pt x="612" y="317"/>
                    </a:lnTo>
                    <a:lnTo>
                      <a:pt x="597" y="306"/>
                    </a:lnTo>
                    <a:lnTo>
                      <a:pt x="576" y="294"/>
                    </a:lnTo>
                    <a:lnTo>
                      <a:pt x="550" y="279"/>
                    </a:lnTo>
                    <a:lnTo>
                      <a:pt x="522" y="263"/>
                    </a:lnTo>
                    <a:lnTo>
                      <a:pt x="488" y="243"/>
                    </a:lnTo>
                    <a:lnTo>
                      <a:pt x="451" y="223"/>
                    </a:lnTo>
                    <a:lnTo>
                      <a:pt x="410" y="203"/>
                    </a:lnTo>
                    <a:lnTo>
                      <a:pt x="366" y="180"/>
                    </a:lnTo>
                    <a:lnTo>
                      <a:pt x="320" y="156"/>
                    </a:lnTo>
                    <a:lnTo>
                      <a:pt x="270" y="133"/>
                    </a:lnTo>
                    <a:lnTo>
                      <a:pt x="219" y="107"/>
                    </a:lnTo>
                    <a:lnTo>
                      <a:pt x="166" y="80"/>
                    </a:lnTo>
                    <a:lnTo>
                      <a:pt x="112" y="55"/>
                    </a:lnTo>
                    <a:lnTo>
                      <a:pt x="55" y="2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39" name="Freeform 992"/>
              <p:cNvSpPr>
                <a:spLocks/>
              </p:cNvSpPr>
              <p:nvPr/>
            </p:nvSpPr>
            <p:spPr bwMode="auto">
              <a:xfrm>
                <a:off x="963" y="1281"/>
                <a:ext cx="633" cy="167"/>
              </a:xfrm>
              <a:custGeom>
                <a:avLst/>
                <a:gdLst>
                  <a:gd name="T0" fmla="*/ 633 w 633"/>
                  <a:gd name="T1" fmla="*/ 11 h 333"/>
                  <a:gd name="T2" fmla="*/ 632 w 633"/>
                  <a:gd name="T3" fmla="*/ 11 h 333"/>
                  <a:gd name="T4" fmla="*/ 625 w 633"/>
                  <a:gd name="T5" fmla="*/ 11 h 333"/>
                  <a:gd name="T6" fmla="*/ 613 w 633"/>
                  <a:gd name="T7" fmla="*/ 10 h 333"/>
                  <a:gd name="T8" fmla="*/ 598 w 633"/>
                  <a:gd name="T9" fmla="*/ 10 h 333"/>
                  <a:gd name="T10" fmla="*/ 577 w 633"/>
                  <a:gd name="T11" fmla="*/ 10 h 333"/>
                  <a:gd name="T12" fmla="*/ 551 w 633"/>
                  <a:gd name="T13" fmla="*/ 9 h 333"/>
                  <a:gd name="T14" fmla="*/ 523 w 633"/>
                  <a:gd name="T15" fmla="*/ 9 h 333"/>
                  <a:gd name="T16" fmla="*/ 489 w 633"/>
                  <a:gd name="T17" fmla="*/ 8 h 333"/>
                  <a:gd name="T18" fmla="*/ 452 w 633"/>
                  <a:gd name="T19" fmla="*/ 7 h 333"/>
                  <a:gd name="T20" fmla="*/ 411 w 633"/>
                  <a:gd name="T21" fmla="*/ 7 h 333"/>
                  <a:gd name="T22" fmla="*/ 367 w 633"/>
                  <a:gd name="T23" fmla="*/ 6 h 333"/>
                  <a:gd name="T24" fmla="*/ 321 w 633"/>
                  <a:gd name="T25" fmla="*/ 5 h 333"/>
                  <a:gd name="T26" fmla="*/ 271 w 633"/>
                  <a:gd name="T27" fmla="*/ 5 h 333"/>
                  <a:gd name="T28" fmla="*/ 220 w 633"/>
                  <a:gd name="T29" fmla="*/ 4 h 333"/>
                  <a:gd name="T30" fmla="*/ 167 w 633"/>
                  <a:gd name="T31" fmla="*/ 3 h 333"/>
                  <a:gd name="T32" fmla="*/ 113 w 633"/>
                  <a:gd name="T33" fmla="*/ 2 h 333"/>
                  <a:gd name="T34" fmla="*/ 56 w 633"/>
                  <a:gd name="T35" fmla="*/ 1 h 333"/>
                  <a:gd name="T36" fmla="*/ 1 w 633"/>
                  <a:gd name="T37" fmla="*/ 0 h 333"/>
                  <a:gd name="T38" fmla="*/ 0 w 633"/>
                  <a:gd name="T39" fmla="*/ 1 h 333"/>
                  <a:gd name="T40" fmla="*/ 55 w 633"/>
                  <a:gd name="T41" fmla="*/ 1 h 333"/>
                  <a:gd name="T42" fmla="*/ 110 w 633"/>
                  <a:gd name="T43" fmla="*/ 2 h 333"/>
                  <a:gd name="T44" fmla="*/ 164 w 633"/>
                  <a:gd name="T45" fmla="*/ 3 h 333"/>
                  <a:gd name="T46" fmla="*/ 215 w 633"/>
                  <a:gd name="T47" fmla="*/ 4 h 333"/>
                  <a:gd name="T48" fmla="*/ 266 w 633"/>
                  <a:gd name="T49" fmla="*/ 5 h 333"/>
                  <a:gd name="T50" fmla="*/ 312 w 633"/>
                  <a:gd name="T51" fmla="*/ 5 h 333"/>
                  <a:gd name="T52" fmla="*/ 358 w 633"/>
                  <a:gd name="T53" fmla="*/ 6 h 333"/>
                  <a:gd name="T54" fmla="*/ 400 w 633"/>
                  <a:gd name="T55" fmla="*/ 7 h 333"/>
                  <a:gd name="T56" fmla="*/ 438 w 633"/>
                  <a:gd name="T57" fmla="*/ 7 h 333"/>
                  <a:gd name="T58" fmla="*/ 472 w 633"/>
                  <a:gd name="T59" fmla="*/ 8 h 333"/>
                  <a:gd name="T60" fmla="*/ 503 w 633"/>
                  <a:gd name="T61" fmla="*/ 8 h 333"/>
                  <a:gd name="T62" fmla="*/ 529 w 633"/>
                  <a:gd name="T63" fmla="*/ 9 h 333"/>
                  <a:gd name="T64" fmla="*/ 550 w 633"/>
                  <a:gd name="T65" fmla="*/ 9 h 333"/>
                  <a:gd name="T66" fmla="*/ 567 w 633"/>
                  <a:gd name="T67" fmla="*/ 10 h 333"/>
                  <a:gd name="T68" fmla="*/ 578 w 633"/>
                  <a:gd name="T69" fmla="*/ 10 h 333"/>
                  <a:gd name="T70" fmla="*/ 585 w 633"/>
                  <a:gd name="T71" fmla="*/ 10 h 333"/>
                  <a:gd name="T72" fmla="*/ 586 w 633"/>
                  <a:gd name="T73" fmla="*/ 10 h 333"/>
                  <a:gd name="T74" fmla="*/ 633 w 633"/>
                  <a:gd name="T75" fmla="*/ 11 h 3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3" h="333">
                    <a:moveTo>
                      <a:pt x="633" y="333"/>
                    </a:moveTo>
                    <a:lnTo>
                      <a:pt x="632" y="330"/>
                    </a:lnTo>
                    <a:lnTo>
                      <a:pt x="625" y="324"/>
                    </a:lnTo>
                    <a:lnTo>
                      <a:pt x="613" y="315"/>
                    </a:lnTo>
                    <a:lnTo>
                      <a:pt x="598" y="304"/>
                    </a:lnTo>
                    <a:lnTo>
                      <a:pt x="577" y="292"/>
                    </a:lnTo>
                    <a:lnTo>
                      <a:pt x="551" y="277"/>
                    </a:lnTo>
                    <a:lnTo>
                      <a:pt x="523" y="261"/>
                    </a:lnTo>
                    <a:lnTo>
                      <a:pt x="489" y="241"/>
                    </a:lnTo>
                    <a:lnTo>
                      <a:pt x="452" y="221"/>
                    </a:lnTo>
                    <a:lnTo>
                      <a:pt x="411" y="201"/>
                    </a:lnTo>
                    <a:lnTo>
                      <a:pt x="367" y="178"/>
                    </a:lnTo>
                    <a:lnTo>
                      <a:pt x="321" y="154"/>
                    </a:lnTo>
                    <a:lnTo>
                      <a:pt x="271" y="131"/>
                    </a:lnTo>
                    <a:lnTo>
                      <a:pt x="220" y="105"/>
                    </a:lnTo>
                    <a:lnTo>
                      <a:pt x="167" y="78"/>
                    </a:lnTo>
                    <a:lnTo>
                      <a:pt x="113" y="53"/>
                    </a:lnTo>
                    <a:lnTo>
                      <a:pt x="56" y="2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55" y="29"/>
                    </a:lnTo>
                    <a:lnTo>
                      <a:pt x="110" y="55"/>
                    </a:lnTo>
                    <a:lnTo>
                      <a:pt x="164" y="80"/>
                    </a:lnTo>
                    <a:lnTo>
                      <a:pt x="215" y="105"/>
                    </a:lnTo>
                    <a:lnTo>
                      <a:pt x="266" y="131"/>
                    </a:lnTo>
                    <a:lnTo>
                      <a:pt x="312" y="154"/>
                    </a:lnTo>
                    <a:lnTo>
                      <a:pt x="358" y="176"/>
                    </a:lnTo>
                    <a:lnTo>
                      <a:pt x="400" y="198"/>
                    </a:lnTo>
                    <a:lnTo>
                      <a:pt x="438" y="219"/>
                    </a:lnTo>
                    <a:lnTo>
                      <a:pt x="472" y="237"/>
                    </a:lnTo>
                    <a:lnTo>
                      <a:pt x="503" y="254"/>
                    </a:lnTo>
                    <a:lnTo>
                      <a:pt x="529" y="270"/>
                    </a:lnTo>
                    <a:lnTo>
                      <a:pt x="550" y="283"/>
                    </a:lnTo>
                    <a:lnTo>
                      <a:pt x="567" y="294"/>
                    </a:lnTo>
                    <a:lnTo>
                      <a:pt x="578" y="303"/>
                    </a:lnTo>
                    <a:lnTo>
                      <a:pt x="585" y="308"/>
                    </a:lnTo>
                    <a:lnTo>
                      <a:pt x="586" y="313"/>
                    </a:lnTo>
                    <a:lnTo>
                      <a:pt x="633" y="333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0" name="Freeform 993"/>
              <p:cNvSpPr>
                <a:spLocks/>
              </p:cNvSpPr>
              <p:nvPr/>
            </p:nvSpPr>
            <p:spPr bwMode="auto">
              <a:xfrm>
                <a:off x="963" y="1282"/>
                <a:ext cx="586" cy="156"/>
              </a:xfrm>
              <a:custGeom>
                <a:avLst/>
                <a:gdLst>
                  <a:gd name="T0" fmla="*/ 0 w 586"/>
                  <a:gd name="T1" fmla="*/ 0 h 311"/>
                  <a:gd name="T2" fmla="*/ 55 w 586"/>
                  <a:gd name="T3" fmla="*/ 1 h 311"/>
                  <a:gd name="T4" fmla="*/ 110 w 586"/>
                  <a:gd name="T5" fmla="*/ 2 h 311"/>
                  <a:gd name="T6" fmla="*/ 164 w 586"/>
                  <a:gd name="T7" fmla="*/ 3 h 311"/>
                  <a:gd name="T8" fmla="*/ 215 w 586"/>
                  <a:gd name="T9" fmla="*/ 4 h 311"/>
                  <a:gd name="T10" fmla="*/ 266 w 586"/>
                  <a:gd name="T11" fmla="*/ 5 h 311"/>
                  <a:gd name="T12" fmla="*/ 312 w 586"/>
                  <a:gd name="T13" fmla="*/ 5 h 311"/>
                  <a:gd name="T14" fmla="*/ 358 w 586"/>
                  <a:gd name="T15" fmla="*/ 6 h 311"/>
                  <a:gd name="T16" fmla="*/ 400 w 586"/>
                  <a:gd name="T17" fmla="*/ 7 h 311"/>
                  <a:gd name="T18" fmla="*/ 438 w 586"/>
                  <a:gd name="T19" fmla="*/ 7 h 311"/>
                  <a:gd name="T20" fmla="*/ 472 w 586"/>
                  <a:gd name="T21" fmla="*/ 8 h 311"/>
                  <a:gd name="T22" fmla="*/ 503 w 586"/>
                  <a:gd name="T23" fmla="*/ 8 h 311"/>
                  <a:gd name="T24" fmla="*/ 529 w 586"/>
                  <a:gd name="T25" fmla="*/ 9 h 311"/>
                  <a:gd name="T26" fmla="*/ 550 w 586"/>
                  <a:gd name="T27" fmla="*/ 9 h 311"/>
                  <a:gd name="T28" fmla="*/ 567 w 586"/>
                  <a:gd name="T29" fmla="*/ 10 h 311"/>
                  <a:gd name="T30" fmla="*/ 578 w 586"/>
                  <a:gd name="T31" fmla="*/ 10 h 311"/>
                  <a:gd name="T32" fmla="*/ 585 w 586"/>
                  <a:gd name="T33" fmla="*/ 10 h 311"/>
                  <a:gd name="T34" fmla="*/ 586 w 586"/>
                  <a:gd name="T35" fmla="*/ 10 h 311"/>
                  <a:gd name="T36" fmla="*/ 538 w 586"/>
                  <a:gd name="T37" fmla="*/ 9 h 311"/>
                  <a:gd name="T38" fmla="*/ 537 w 586"/>
                  <a:gd name="T39" fmla="*/ 9 h 311"/>
                  <a:gd name="T40" fmla="*/ 530 w 586"/>
                  <a:gd name="T41" fmla="*/ 9 h 311"/>
                  <a:gd name="T42" fmla="*/ 517 w 586"/>
                  <a:gd name="T43" fmla="*/ 9 h 311"/>
                  <a:gd name="T44" fmla="*/ 500 w 586"/>
                  <a:gd name="T45" fmla="*/ 9 h 311"/>
                  <a:gd name="T46" fmla="*/ 478 w 586"/>
                  <a:gd name="T47" fmla="*/ 8 h 311"/>
                  <a:gd name="T48" fmla="*/ 451 w 586"/>
                  <a:gd name="T49" fmla="*/ 8 h 311"/>
                  <a:gd name="T50" fmla="*/ 420 w 586"/>
                  <a:gd name="T51" fmla="*/ 7 h 311"/>
                  <a:gd name="T52" fmla="*/ 384 w 586"/>
                  <a:gd name="T53" fmla="*/ 6 h 311"/>
                  <a:gd name="T54" fmla="*/ 345 w 586"/>
                  <a:gd name="T55" fmla="*/ 6 h 311"/>
                  <a:gd name="T56" fmla="*/ 302 w 586"/>
                  <a:gd name="T57" fmla="*/ 5 h 311"/>
                  <a:gd name="T58" fmla="*/ 257 w 586"/>
                  <a:gd name="T59" fmla="*/ 4 h 311"/>
                  <a:gd name="T60" fmla="*/ 209 w 586"/>
                  <a:gd name="T61" fmla="*/ 4 h 311"/>
                  <a:gd name="T62" fmla="*/ 158 w 586"/>
                  <a:gd name="T63" fmla="*/ 3 h 311"/>
                  <a:gd name="T64" fmla="*/ 106 w 586"/>
                  <a:gd name="T65" fmla="*/ 2 h 311"/>
                  <a:gd name="T66" fmla="*/ 54 w 586"/>
                  <a:gd name="T67" fmla="*/ 1 h 311"/>
                  <a:gd name="T68" fmla="*/ 0 w 586"/>
                  <a:gd name="T69" fmla="*/ 1 h 311"/>
                  <a:gd name="T70" fmla="*/ 0 w 586"/>
                  <a:gd name="T71" fmla="*/ 0 h 31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6" h="311">
                    <a:moveTo>
                      <a:pt x="0" y="0"/>
                    </a:moveTo>
                    <a:lnTo>
                      <a:pt x="55" y="27"/>
                    </a:lnTo>
                    <a:lnTo>
                      <a:pt x="110" y="53"/>
                    </a:lnTo>
                    <a:lnTo>
                      <a:pt x="164" y="78"/>
                    </a:lnTo>
                    <a:lnTo>
                      <a:pt x="215" y="103"/>
                    </a:lnTo>
                    <a:lnTo>
                      <a:pt x="266" y="129"/>
                    </a:lnTo>
                    <a:lnTo>
                      <a:pt x="312" y="152"/>
                    </a:lnTo>
                    <a:lnTo>
                      <a:pt x="358" y="174"/>
                    </a:lnTo>
                    <a:lnTo>
                      <a:pt x="400" y="196"/>
                    </a:lnTo>
                    <a:lnTo>
                      <a:pt x="438" y="217"/>
                    </a:lnTo>
                    <a:lnTo>
                      <a:pt x="472" y="235"/>
                    </a:lnTo>
                    <a:lnTo>
                      <a:pt x="503" y="252"/>
                    </a:lnTo>
                    <a:lnTo>
                      <a:pt x="529" y="268"/>
                    </a:lnTo>
                    <a:lnTo>
                      <a:pt x="550" y="281"/>
                    </a:lnTo>
                    <a:lnTo>
                      <a:pt x="567" y="292"/>
                    </a:lnTo>
                    <a:lnTo>
                      <a:pt x="578" y="301"/>
                    </a:lnTo>
                    <a:lnTo>
                      <a:pt x="585" y="306"/>
                    </a:lnTo>
                    <a:lnTo>
                      <a:pt x="586" y="311"/>
                    </a:lnTo>
                    <a:lnTo>
                      <a:pt x="538" y="288"/>
                    </a:lnTo>
                    <a:lnTo>
                      <a:pt x="537" y="284"/>
                    </a:lnTo>
                    <a:lnTo>
                      <a:pt x="530" y="277"/>
                    </a:lnTo>
                    <a:lnTo>
                      <a:pt x="517" y="268"/>
                    </a:lnTo>
                    <a:lnTo>
                      <a:pt x="500" y="257"/>
                    </a:lnTo>
                    <a:lnTo>
                      <a:pt x="478" y="244"/>
                    </a:lnTo>
                    <a:lnTo>
                      <a:pt x="451" y="228"/>
                    </a:lnTo>
                    <a:lnTo>
                      <a:pt x="420" y="212"/>
                    </a:lnTo>
                    <a:lnTo>
                      <a:pt x="384" y="192"/>
                    </a:lnTo>
                    <a:lnTo>
                      <a:pt x="345" y="172"/>
                    </a:lnTo>
                    <a:lnTo>
                      <a:pt x="302" y="150"/>
                    </a:lnTo>
                    <a:lnTo>
                      <a:pt x="257" y="127"/>
                    </a:lnTo>
                    <a:lnTo>
                      <a:pt x="209" y="103"/>
                    </a:lnTo>
                    <a:lnTo>
                      <a:pt x="158" y="78"/>
                    </a:lnTo>
                    <a:lnTo>
                      <a:pt x="106" y="54"/>
                    </a:lnTo>
                    <a:lnTo>
                      <a:pt x="54" y="2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1" name="Freeform 994"/>
              <p:cNvSpPr>
                <a:spLocks/>
              </p:cNvSpPr>
              <p:nvPr/>
            </p:nvSpPr>
            <p:spPr bwMode="auto">
              <a:xfrm>
                <a:off x="961" y="1284"/>
                <a:ext cx="540" cy="142"/>
              </a:xfrm>
              <a:custGeom>
                <a:avLst/>
                <a:gdLst>
                  <a:gd name="T0" fmla="*/ 540 w 540"/>
                  <a:gd name="T1" fmla="*/ 9 h 284"/>
                  <a:gd name="T2" fmla="*/ 539 w 540"/>
                  <a:gd name="T3" fmla="*/ 9 h 284"/>
                  <a:gd name="T4" fmla="*/ 532 w 540"/>
                  <a:gd name="T5" fmla="*/ 9 h 284"/>
                  <a:gd name="T6" fmla="*/ 519 w 540"/>
                  <a:gd name="T7" fmla="*/ 9 h 284"/>
                  <a:gd name="T8" fmla="*/ 502 w 540"/>
                  <a:gd name="T9" fmla="*/ 8 h 284"/>
                  <a:gd name="T10" fmla="*/ 480 w 540"/>
                  <a:gd name="T11" fmla="*/ 8 h 284"/>
                  <a:gd name="T12" fmla="*/ 453 w 540"/>
                  <a:gd name="T13" fmla="*/ 7 h 284"/>
                  <a:gd name="T14" fmla="*/ 422 w 540"/>
                  <a:gd name="T15" fmla="*/ 7 h 284"/>
                  <a:gd name="T16" fmla="*/ 386 w 540"/>
                  <a:gd name="T17" fmla="*/ 6 h 284"/>
                  <a:gd name="T18" fmla="*/ 347 w 540"/>
                  <a:gd name="T19" fmla="*/ 6 h 284"/>
                  <a:gd name="T20" fmla="*/ 304 w 540"/>
                  <a:gd name="T21" fmla="*/ 5 h 284"/>
                  <a:gd name="T22" fmla="*/ 259 w 540"/>
                  <a:gd name="T23" fmla="*/ 4 h 284"/>
                  <a:gd name="T24" fmla="*/ 211 w 540"/>
                  <a:gd name="T25" fmla="*/ 4 h 284"/>
                  <a:gd name="T26" fmla="*/ 160 w 540"/>
                  <a:gd name="T27" fmla="*/ 3 h 284"/>
                  <a:gd name="T28" fmla="*/ 108 w 540"/>
                  <a:gd name="T29" fmla="*/ 2 h 284"/>
                  <a:gd name="T30" fmla="*/ 56 w 540"/>
                  <a:gd name="T31" fmla="*/ 1 h 284"/>
                  <a:gd name="T32" fmla="*/ 2 w 540"/>
                  <a:gd name="T33" fmla="*/ 0 h 284"/>
                  <a:gd name="T34" fmla="*/ 0 w 540"/>
                  <a:gd name="T35" fmla="*/ 1 h 284"/>
                  <a:gd name="T36" fmla="*/ 50 w 540"/>
                  <a:gd name="T37" fmla="*/ 1 h 284"/>
                  <a:gd name="T38" fmla="*/ 98 w 540"/>
                  <a:gd name="T39" fmla="*/ 2 h 284"/>
                  <a:gd name="T40" fmla="*/ 145 w 540"/>
                  <a:gd name="T41" fmla="*/ 3 h 284"/>
                  <a:gd name="T42" fmla="*/ 190 w 540"/>
                  <a:gd name="T43" fmla="*/ 3 h 284"/>
                  <a:gd name="T44" fmla="*/ 234 w 540"/>
                  <a:gd name="T45" fmla="*/ 4 h 284"/>
                  <a:gd name="T46" fmla="*/ 275 w 540"/>
                  <a:gd name="T47" fmla="*/ 5 h 284"/>
                  <a:gd name="T48" fmla="*/ 313 w 540"/>
                  <a:gd name="T49" fmla="*/ 5 h 284"/>
                  <a:gd name="T50" fmla="*/ 348 w 540"/>
                  <a:gd name="T51" fmla="*/ 6 h 284"/>
                  <a:gd name="T52" fmla="*/ 381 w 540"/>
                  <a:gd name="T53" fmla="*/ 6 h 284"/>
                  <a:gd name="T54" fmla="*/ 409 w 540"/>
                  <a:gd name="T55" fmla="*/ 7 h 284"/>
                  <a:gd name="T56" fmla="*/ 433 w 540"/>
                  <a:gd name="T57" fmla="*/ 7 h 284"/>
                  <a:gd name="T58" fmla="*/ 453 w 540"/>
                  <a:gd name="T59" fmla="*/ 8 h 284"/>
                  <a:gd name="T60" fmla="*/ 470 w 540"/>
                  <a:gd name="T61" fmla="*/ 8 h 284"/>
                  <a:gd name="T62" fmla="*/ 480 w 540"/>
                  <a:gd name="T63" fmla="*/ 8 h 284"/>
                  <a:gd name="T64" fmla="*/ 487 w 540"/>
                  <a:gd name="T65" fmla="*/ 9 h 284"/>
                  <a:gd name="T66" fmla="*/ 488 w 540"/>
                  <a:gd name="T67" fmla="*/ 9 h 284"/>
                  <a:gd name="T68" fmla="*/ 540 w 540"/>
                  <a:gd name="T69" fmla="*/ 9 h 2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40" h="284">
                    <a:moveTo>
                      <a:pt x="540" y="284"/>
                    </a:moveTo>
                    <a:lnTo>
                      <a:pt x="539" y="280"/>
                    </a:lnTo>
                    <a:lnTo>
                      <a:pt x="532" y="273"/>
                    </a:lnTo>
                    <a:lnTo>
                      <a:pt x="519" y="264"/>
                    </a:lnTo>
                    <a:lnTo>
                      <a:pt x="502" y="253"/>
                    </a:lnTo>
                    <a:lnTo>
                      <a:pt x="480" y="240"/>
                    </a:lnTo>
                    <a:lnTo>
                      <a:pt x="453" y="224"/>
                    </a:lnTo>
                    <a:lnTo>
                      <a:pt x="422" y="208"/>
                    </a:lnTo>
                    <a:lnTo>
                      <a:pt x="386" y="188"/>
                    </a:lnTo>
                    <a:lnTo>
                      <a:pt x="347" y="168"/>
                    </a:lnTo>
                    <a:lnTo>
                      <a:pt x="304" y="146"/>
                    </a:lnTo>
                    <a:lnTo>
                      <a:pt x="259" y="123"/>
                    </a:lnTo>
                    <a:lnTo>
                      <a:pt x="211" y="99"/>
                    </a:lnTo>
                    <a:lnTo>
                      <a:pt x="160" y="74"/>
                    </a:lnTo>
                    <a:lnTo>
                      <a:pt x="108" y="50"/>
                    </a:lnTo>
                    <a:lnTo>
                      <a:pt x="56" y="2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0" y="25"/>
                    </a:lnTo>
                    <a:lnTo>
                      <a:pt x="98" y="49"/>
                    </a:lnTo>
                    <a:lnTo>
                      <a:pt x="145" y="70"/>
                    </a:lnTo>
                    <a:lnTo>
                      <a:pt x="190" y="92"/>
                    </a:lnTo>
                    <a:lnTo>
                      <a:pt x="234" y="114"/>
                    </a:lnTo>
                    <a:lnTo>
                      <a:pt x="275" y="135"/>
                    </a:lnTo>
                    <a:lnTo>
                      <a:pt x="313" y="155"/>
                    </a:lnTo>
                    <a:lnTo>
                      <a:pt x="348" y="173"/>
                    </a:lnTo>
                    <a:lnTo>
                      <a:pt x="381" y="190"/>
                    </a:lnTo>
                    <a:lnTo>
                      <a:pt x="409" y="206"/>
                    </a:lnTo>
                    <a:lnTo>
                      <a:pt x="433" y="221"/>
                    </a:lnTo>
                    <a:lnTo>
                      <a:pt x="453" y="231"/>
                    </a:lnTo>
                    <a:lnTo>
                      <a:pt x="470" y="242"/>
                    </a:lnTo>
                    <a:lnTo>
                      <a:pt x="480" y="250"/>
                    </a:lnTo>
                    <a:lnTo>
                      <a:pt x="487" y="257"/>
                    </a:lnTo>
                    <a:lnTo>
                      <a:pt x="488" y="260"/>
                    </a:lnTo>
                    <a:lnTo>
                      <a:pt x="540" y="284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2" name="Freeform 995"/>
              <p:cNvSpPr>
                <a:spLocks/>
              </p:cNvSpPr>
              <p:nvPr/>
            </p:nvSpPr>
            <p:spPr bwMode="auto">
              <a:xfrm>
                <a:off x="961" y="1285"/>
                <a:ext cx="488" cy="129"/>
              </a:xfrm>
              <a:custGeom>
                <a:avLst/>
                <a:gdLst>
                  <a:gd name="T0" fmla="*/ 0 w 488"/>
                  <a:gd name="T1" fmla="*/ 0 h 258"/>
                  <a:gd name="T2" fmla="*/ 50 w 488"/>
                  <a:gd name="T3" fmla="*/ 1 h 258"/>
                  <a:gd name="T4" fmla="*/ 98 w 488"/>
                  <a:gd name="T5" fmla="*/ 2 h 258"/>
                  <a:gd name="T6" fmla="*/ 145 w 488"/>
                  <a:gd name="T7" fmla="*/ 3 h 258"/>
                  <a:gd name="T8" fmla="*/ 190 w 488"/>
                  <a:gd name="T9" fmla="*/ 3 h 258"/>
                  <a:gd name="T10" fmla="*/ 234 w 488"/>
                  <a:gd name="T11" fmla="*/ 4 h 258"/>
                  <a:gd name="T12" fmla="*/ 275 w 488"/>
                  <a:gd name="T13" fmla="*/ 5 h 258"/>
                  <a:gd name="T14" fmla="*/ 313 w 488"/>
                  <a:gd name="T15" fmla="*/ 5 h 258"/>
                  <a:gd name="T16" fmla="*/ 348 w 488"/>
                  <a:gd name="T17" fmla="*/ 6 h 258"/>
                  <a:gd name="T18" fmla="*/ 381 w 488"/>
                  <a:gd name="T19" fmla="*/ 6 h 258"/>
                  <a:gd name="T20" fmla="*/ 409 w 488"/>
                  <a:gd name="T21" fmla="*/ 7 h 258"/>
                  <a:gd name="T22" fmla="*/ 433 w 488"/>
                  <a:gd name="T23" fmla="*/ 7 h 258"/>
                  <a:gd name="T24" fmla="*/ 453 w 488"/>
                  <a:gd name="T25" fmla="*/ 8 h 258"/>
                  <a:gd name="T26" fmla="*/ 470 w 488"/>
                  <a:gd name="T27" fmla="*/ 8 h 258"/>
                  <a:gd name="T28" fmla="*/ 480 w 488"/>
                  <a:gd name="T29" fmla="*/ 8 h 258"/>
                  <a:gd name="T30" fmla="*/ 487 w 488"/>
                  <a:gd name="T31" fmla="*/ 8 h 258"/>
                  <a:gd name="T32" fmla="*/ 488 w 488"/>
                  <a:gd name="T33" fmla="*/ 9 h 258"/>
                  <a:gd name="T34" fmla="*/ 433 w 488"/>
                  <a:gd name="T35" fmla="*/ 8 h 258"/>
                  <a:gd name="T36" fmla="*/ 430 w 488"/>
                  <a:gd name="T37" fmla="*/ 8 h 258"/>
                  <a:gd name="T38" fmla="*/ 425 w 488"/>
                  <a:gd name="T39" fmla="*/ 7 h 258"/>
                  <a:gd name="T40" fmla="*/ 413 w 488"/>
                  <a:gd name="T41" fmla="*/ 7 h 258"/>
                  <a:gd name="T42" fmla="*/ 398 w 488"/>
                  <a:gd name="T43" fmla="*/ 7 h 258"/>
                  <a:gd name="T44" fmla="*/ 376 w 488"/>
                  <a:gd name="T45" fmla="*/ 7 h 258"/>
                  <a:gd name="T46" fmla="*/ 352 w 488"/>
                  <a:gd name="T47" fmla="*/ 6 h 258"/>
                  <a:gd name="T48" fmla="*/ 324 w 488"/>
                  <a:gd name="T49" fmla="*/ 6 h 258"/>
                  <a:gd name="T50" fmla="*/ 292 w 488"/>
                  <a:gd name="T51" fmla="*/ 5 h 258"/>
                  <a:gd name="T52" fmla="*/ 256 w 488"/>
                  <a:gd name="T53" fmla="*/ 4 h 258"/>
                  <a:gd name="T54" fmla="*/ 218 w 488"/>
                  <a:gd name="T55" fmla="*/ 4 h 258"/>
                  <a:gd name="T56" fmla="*/ 179 w 488"/>
                  <a:gd name="T57" fmla="*/ 3 h 258"/>
                  <a:gd name="T58" fmla="*/ 135 w 488"/>
                  <a:gd name="T59" fmla="*/ 3 h 258"/>
                  <a:gd name="T60" fmla="*/ 91 w 488"/>
                  <a:gd name="T61" fmla="*/ 2 h 258"/>
                  <a:gd name="T62" fmla="*/ 46 w 488"/>
                  <a:gd name="T63" fmla="*/ 1 h 258"/>
                  <a:gd name="T64" fmla="*/ 0 w 488"/>
                  <a:gd name="T65" fmla="*/ 1 h 258"/>
                  <a:gd name="T66" fmla="*/ 0 w 488"/>
                  <a:gd name="T67" fmla="*/ 0 h 2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88" h="258">
                    <a:moveTo>
                      <a:pt x="0" y="0"/>
                    </a:moveTo>
                    <a:lnTo>
                      <a:pt x="50" y="23"/>
                    </a:lnTo>
                    <a:lnTo>
                      <a:pt x="98" y="47"/>
                    </a:lnTo>
                    <a:lnTo>
                      <a:pt x="145" y="68"/>
                    </a:lnTo>
                    <a:lnTo>
                      <a:pt x="190" y="90"/>
                    </a:lnTo>
                    <a:lnTo>
                      <a:pt x="234" y="112"/>
                    </a:lnTo>
                    <a:lnTo>
                      <a:pt x="275" y="133"/>
                    </a:lnTo>
                    <a:lnTo>
                      <a:pt x="313" y="153"/>
                    </a:lnTo>
                    <a:lnTo>
                      <a:pt x="348" y="171"/>
                    </a:lnTo>
                    <a:lnTo>
                      <a:pt x="381" y="188"/>
                    </a:lnTo>
                    <a:lnTo>
                      <a:pt x="409" y="204"/>
                    </a:lnTo>
                    <a:lnTo>
                      <a:pt x="433" y="219"/>
                    </a:lnTo>
                    <a:lnTo>
                      <a:pt x="453" y="229"/>
                    </a:lnTo>
                    <a:lnTo>
                      <a:pt x="470" y="240"/>
                    </a:lnTo>
                    <a:lnTo>
                      <a:pt x="480" y="248"/>
                    </a:lnTo>
                    <a:lnTo>
                      <a:pt x="487" y="255"/>
                    </a:lnTo>
                    <a:lnTo>
                      <a:pt x="488" y="258"/>
                    </a:lnTo>
                    <a:lnTo>
                      <a:pt x="433" y="231"/>
                    </a:lnTo>
                    <a:lnTo>
                      <a:pt x="430" y="228"/>
                    </a:lnTo>
                    <a:lnTo>
                      <a:pt x="425" y="222"/>
                    </a:lnTo>
                    <a:lnTo>
                      <a:pt x="413" y="215"/>
                    </a:lnTo>
                    <a:lnTo>
                      <a:pt x="398" y="204"/>
                    </a:lnTo>
                    <a:lnTo>
                      <a:pt x="376" y="193"/>
                    </a:lnTo>
                    <a:lnTo>
                      <a:pt x="352" y="179"/>
                    </a:lnTo>
                    <a:lnTo>
                      <a:pt x="324" y="162"/>
                    </a:lnTo>
                    <a:lnTo>
                      <a:pt x="292" y="146"/>
                    </a:lnTo>
                    <a:lnTo>
                      <a:pt x="256" y="128"/>
                    </a:lnTo>
                    <a:lnTo>
                      <a:pt x="218" y="108"/>
                    </a:lnTo>
                    <a:lnTo>
                      <a:pt x="179" y="88"/>
                    </a:lnTo>
                    <a:lnTo>
                      <a:pt x="135" y="68"/>
                    </a:lnTo>
                    <a:lnTo>
                      <a:pt x="91" y="47"/>
                    </a:lnTo>
                    <a:lnTo>
                      <a:pt x="46" y="2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3" name="Freeform 996"/>
              <p:cNvSpPr>
                <a:spLocks/>
              </p:cNvSpPr>
              <p:nvPr/>
            </p:nvSpPr>
            <p:spPr bwMode="auto">
              <a:xfrm>
                <a:off x="960" y="1287"/>
                <a:ext cx="434" cy="114"/>
              </a:xfrm>
              <a:custGeom>
                <a:avLst/>
                <a:gdLst>
                  <a:gd name="T0" fmla="*/ 434 w 434"/>
                  <a:gd name="T1" fmla="*/ 8 h 228"/>
                  <a:gd name="T2" fmla="*/ 431 w 434"/>
                  <a:gd name="T3" fmla="*/ 8 h 228"/>
                  <a:gd name="T4" fmla="*/ 426 w 434"/>
                  <a:gd name="T5" fmla="*/ 7 h 228"/>
                  <a:gd name="T6" fmla="*/ 414 w 434"/>
                  <a:gd name="T7" fmla="*/ 7 h 228"/>
                  <a:gd name="T8" fmla="*/ 399 w 434"/>
                  <a:gd name="T9" fmla="*/ 7 h 228"/>
                  <a:gd name="T10" fmla="*/ 377 w 434"/>
                  <a:gd name="T11" fmla="*/ 6 h 228"/>
                  <a:gd name="T12" fmla="*/ 353 w 434"/>
                  <a:gd name="T13" fmla="*/ 6 h 228"/>
                  <a:gd name="T14" fmla="*/ 325 w 434"/>
                  <a:gd name="T15" fmla="*/ 5 h 228"/>
                  <a:gd name="T16" fmla="*/ 293 w 434"/>
                  <a:gd name="T17" fmla="*/ 5 h 228"/>
                  <a:gd name="T18" fmla="*/ 257 w 434"/>
                  <a:gd name="T19" fmla="*/ 4 h 228"/>
                  <a:gd name="T20" fmla="*/ 219 w 434"/>
                  <a:gd name="T21" fmla="*/ 4 h 228"/>
                  <a:gd name="T22" fmla="*/ 180 w 434"/>
                  <a:gd name="T23" fmla="*/ 3 h 228"/>
                  <a:gd name="T24" fmla="*/ 136 w 434"/>
                  <a:gd name="T25" fmla="*/ 3 h 228"/>
                  <a:gd name="T26" fmla="*/ 92 w 434"/>
                  <a:gd name="T27" fmla="*/ 2 h 228"/>
                  <a:gd name="T28" fmla="*/ 47 w 434"/>
                  <a:gd name="T29" fmla="*/ 1 h 228"/>
                  <a:gd name="T30" fmla="*/ 1 w 434"/>
                  <a:gd name="T31" fmla="*/ 0 h 228"/>
                  <a:gd name="T32" fmla="*/ 0 w 434"/>
                  <a:gd name="T33" fmla="*/ 1 h 228"/>
                  <a:gd name="T34" fmla="*/ 42 w 434"/>
                  <a:gd name="T35" fmla="*/ 1 h 228"/>
                  <a:gd name="T36" fmla="*/ 85 w 434"/>
                  <a:gd name="T37" fmla="*/ 2 h 228"/>
                  <a:gd name="T38" fmla="*/ 124 w 434"/>
                  <a:gd name="T39" fmla="*/ 2 h 228"/>
                  <a:gd name="T40" fmla="*/ 164 w 434"/>
                  <a:gd name="T41" fmla="*/ 3 h 228"/>
                  <a:gd name="T42" fmla="*/ 201 w 434"/>
                  <a:gd name="T43" fmla="*/ 4 h 228"/>
                  <a:gd name="T44" fmla="*/ 235 w 434"/>
                  <a:gd name="T45" fmla="*/ 4 h 228"/>
                  <a:gd name="T46" fmla="*/ 267 w 434"/>
                  <a:gd name="T47" fmla="*/ 5 h 228"/>
                  <a:gd name="T48" fmla="*/ 294 w 434"/>
                  <a:gd name="T49" fmla="*/ 5 h 228"/>
                  <a:gd name="T50" fmla="*/ 318 w 434"/>
                  <a:gd name="T51" fmla="*/ 6 h 228"/>
                  <a:gd name="T52" fmla="*/ 339 w 434"/>
                  <a:gd name="T53" fmla="*/ 6 h 228"/>
                  <a:gd name="T54" fmla="*/ 355 w 434"/>
                  <a:gd name="T55" fmla="*/ 6 h 228"/>
                  <a:gd name="T56" fmla="*/ 365 w 434"/>
                  <a:gd name="T57" fmla="*/ 6 h 228"/>
                  <a:gd name="T58" fmla="*/ 372 w 434"/>
                  <a:gd name="T59" fmla="*/ 7 h 228"/>
                  <a:gd name="T60" fmla="*/ 373 w 434"/>
                  <a:gd name="T61" fmla="*/ 7 h 228"/>
                  <a:gd name="T62" fmla="*/ 434 w 434"/>
                  <a:gd name="T63" fmla="*/ 8 h 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4" h="228">
                    <a:moveTo>
                      <a:pt x="434" y="228"/>
                    </a:moveTo>
                    <a:lnTo>
                      <a:pt x="431" y="225"/>
                    </a:lnTo>
                    <a:lnTo>
                      <a:pt x="426" y="219"/>
                    </a:lnTo>
                    <a:lnTo>
                      <a:pt x="414" y="212"/>
                    </a:lnTo>
                    <a:lnTo>
                      <a:pt x="399" y="201"/>
                    </a:lnTo>
                    <a:lnTo>
                      <a:pt x="377" y="190"/>
                    </a:lnTo>
                    <a:lnTo>
                      <a:pt x="353" y="176"/>
                    </a:lnTo>
                    <a:lnTo>
                      <a:pt x="325" y="159"/>
                    </a:lnTo>
                    <a:lnTo>
                      <a:pt x="293" y="143"/>
                    </a:lnTo>
                    <a:lnTo>
                      <a:pt x="257" y="125"/>
                    </a:lnTo>
                    <a:lnTo>
                      <a:pt x="219" y="105"/>
                    </a:lnTo>
                    <a:lnTo>
                      <a:pt x="180" y="85"/>
                    </a:lnTo>
                    <a:lnTo>
                      <a:pt x="136" y="65"/>
                    </a:lnTo>
                    <a:lnTo>
                      <a:pt x="92" y="44"/>
                    </a:lnTo>
                    <a:lnTo>
                      <a:pt x="47" y="2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42" y="24"/>
                    </a:lnTo>
                    <a:lnTo>
                      <a:pt x="85" y="44"/>
                    </a:lnTo>
                    <a:lnTo>
                      <a:pt x="124" y="63"/>
                    </a:lnTo>
                    <a:lnTo>
                      <a:pt x="164" y="82"/>
                    </a:lnTo>
                    <a:lnTo>
                      <a:pt x="201" y="102"/>
                    </a:lnTo>
                    <a:lnTo>
                      <a:pt x="235" y="118"/>
                    </a:lnTo>
                    <a:lnTo>
                      <a:pt x="267" y="134"/>
                    </a:lnTo>
                    <a:lnTo>
                      <a:pt x="294" y="150"/>
                    </a:lnTo>
                    <a:lnTo>
                      <a:pt x="318" y="163"/>
                    </a:lnTo>
                    <a:lnTo>
                      <a:pt x="339" y="174"/>
                    </a:lnTo>
                    <a:lnTo>
                      <a:pt x="355" y="185"/>
                    </a:lnTo>
                    <a:lnTo>
                      <a:pt x="365" y="192"/>
                    </a:lnTo>
                    <a:lnTo>
                      <a:pt x="372" y="197"/>
                    </a:lnTo>
                    <a:lnTo>
                      <a:pt x="373" y="201"/>
                    </a:lnTo>
                    <a:lnTo>
                      <a:pt x="434" y="228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4" name="Freeform 997"/>
              <p:cNvSpPr>
                <a:spLocks/>
              </p:cNvSpPr>
              <p:nvPr/>
            </p:nvSpPr>
            <p:spPr bwMode="auto">
              <a:xfrm>
                <a:off x="959" y="1288"/>
                <a:ext cx="374" cy="99"/>
              </a:xfrm>
              <a:custGeom>
                <a:avLst/>
                <a:gdLst>
                  <a:gd name="T0" fmla="*/ 1 w 374"/>
                  <a:gd name="T1" fmla="*/ 0 h 197"/>
                  <a:gd name="T2" fmla="*/ 43 w 374"/>
                  <a:gd name="T3" fmla="*/ 1 h 197"/>
                  <a:gd name="T4" fmla="*/ 86 w 374"/>
                  <a:gd name="T5" fmla="*/ 2 h 197"/>
                  <a:gd name="T6" fmla="*/ 125 w 374"/>
                  <a:gd name="T7" fmla="*/ 2 h 197"/>
                  <a:gd name="T8" fmla="*/ 165 w 374"/>
                  <a:gd name="T9" fmla="*/ 3 h 197"/>
                  <a:gd name="T10" fmla="*/ 202 w 374"/>
                  <a:gd name="T11" fmla="*/ 4 h 197"/>
                  <a:gd name="T12" fmla="*/ 236 w 374"/>
                  <a:gd name="T13" fmla="*/ 4 h 197"/>
                  <a:gd name="T14" fmla="*/ 268 w 374"/>
                  <a:gd name="T15" fmla="*/ 5 h 197"/>
                  <a:gd name="T16" fmla="*/ 295 w 374"/>
                  <a:gd name="T17" fmla="*/ 5 h 197"/>
                  <a:gd name="T18" fmla="*/ 319 w 374"/>
                  <a:gd name="T19" fmla="*/ 5 h 197"/>
                  <a:gd name="T20" fmla="*/ 340 w 374"/>
                  <a:gd name="T21" fmla="*/ 6 h 197"/>
                  <a:gd name="T22" fmla="*/ 356 w 374"/>
                  <a:gd name="T23" fmla="*/ 6 h 197"/>
                  <a:gd name="T24" fmla="*/ 366 w 374"/>
                  <a:gd name="T25" fmla="*/ 6 h 197"/>
                  <a:gd name="T26" fmla="*/ 373 w 374"/>
                  <a:gd name="T27" fmla="*/ 7 h 197"/>
                  <a:gd name="T28" fmla="*/ 374 w 374"/>
                  <a:gd name="T29" fmla="*/ 7 h 197"/>
                  <a:gd name="T30" fmla="*/ 311 w 374"/>
                  <a:gd name="T31" fmla="*/ 6 h 197"/>
                  <a:gd name="T32" fmla="*/ 309 w 374"/>
                  <a:gd name="T33" fmla="*/ 6 h 197"/>
                  <a:gd name="T34" fmla="*/ 302 w 374"/>
                  <a:gd name="T35" fmla="*/ 5 h 197"/>
                  <a:gd name="T36" fmla="*/ 292 w 374"/>
                  <a:gd name="T37" fmla="*/ 5 h 197"/>
                  <a:gd name="T38" fmla="*/ 277 w 374"/>
                  <a:gd name="T39" fmla="*/ 5 h 197"/>
                  <a:gd name="T40" fmla="*/ 257 w 374"/>
                  <a:gd name="T41" fmla="*/ 5 h 197"/>
                  <a:gd name="T42" fmla="*/ 234 w 374"/>
                  <a:gd name="T43" fmla="*/ 4 h 197"/>
                  <a:gd name="T44" fmla="*/ 207 w 374"/>
                  <a:gd name="T45" fmla="*/ 4 h 197"/>
                  <a:gd name="T46" fmla="*/ 178 w 374"/>
                  <a:gd name="T47" fmla="*/ 3 h 197"/>
                  <a:gd name="T48" fmla="*/ 147 w 374"/>
                  <a:gd name="T49" fmla="*/ 3 h 197"/>
                  <a:gd name="T50" fmla="*/ 111 w 374"/>
                  <a:gd name="T51" fmla="*/ 2 h 197"/>
                  <a:gd name="T52" fmla="*/ 76 w 374"/>
                  <a:gd name="T53" fmla="*/ 2 h 197"/>
                  <a:gd name="T54" fmla="*/ 38 w 374"/>
                  <a:gd name="T55" fmla="*/ 1 h 197"/>
                  <a:gd name="T56" fmla="*/ 0 w 374"/>
                  <a:gd name="T57" fmla="*/ 1 h 197"/>
                  <a:gd name="T58" fmla="*/ 1 w 374"/>
                  <a:gd name="T59" fmla="*/ 0 h 1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4" h="197">
                    <a:moveTo>
                      <a:pt x="1" y="0"/>
                    </a:moveTo>
                    <a:lnTo>
                      <a:pt x="43" y="20"/>
                    </a:lnTo>
                    <a:lnTo>
                      <a:pt x="86" y="40"/>
                    </a:lnTo>
                    <a:lnTo>
                      <a:pt x="125" y="59"/>
                    </a:lnTo>
                    <a:lnTo>
                      <a:pt x="165" y="78"/>
                    </a:lnTo>
                    <a:lnTo>
                      <a:pt x="202" y="98"/>
                    </a:lnTo>
                    <a:lnTo>
                      <a:pt x="236" y="114"/>
                    </a:lnTo>
                    <a:lnTo>
                      <a:pt x="268" y="130"/>
                    </a:lnTo>
                    <a:lnTo>
                      <a:pt x="295" y="146"/>
                    </a:lnTo>
                    <a:lnTo>
                      <a:pt x="319" y="159"/>
                    </a:lnTo>
                    <a:lnTo>
                      <a:pt x="340" y="170"/>
                    </a:lnTo>
                    <a:lnTo>
                      <a:pt x="356" y="181"/>
                    </a:lnTo>
                    <a:lnTo>
                      <a:pt x="366" y="188"/>
                    </a:lnTo>
                    <a:lnTo>
                      <a:pt x="373" y="193"/>
                    </a:lnTo>
                    <a:lnTo>
                      <a:pt x="374" y="197"/>
                    </a:lnTo>
                    <a:lnTo>
                      <a:pt x="311" y="166"/>
                    </a:lnTo>
                    <a:lnTo>
                      <a:pt x="309" y="164"/>
                    </a:lnTo>
                    <a:lnTo>
                      <a:pt x="302" y="159"/>
                    </a:lnTo>
                    <a:lnTo>
                      <a:pt x="292" y="152"/>
                    </a:lnTo>
                    <a:lnTo>
                      <a:pt x="277" y="143"/>
                    </a:lnTo>
                    <a:lnTo>
                      <a:pt x="257" y="132"/>
                    </a:lnTo>
                    <a:lnTo>
                      <a:pt x="234" y="119"/>
                    </a:lnTo>
                    <a:lnTo>
                      <a:pt x="207" y="105"/>
                    </a:lnTo>
                    <a:lnTo>
                      <a:pt x="178" y="90"/>
                    </a:lnTo>
                    <a:lnTo>
                      <a:pt x="147" y="74"/>
                    </a:lnTo>
                    <a:lnTo>
                      <a:pt x="111" y="56"/>
                    </a:lnTo>
                    <a:lnTo>
                      <a:pt x="76" y="38"/>
                    </a:lnTo>
                    <a:lnTo>
                      <a:pt x="38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5" name="Freeform 998"/>
              <p:cNvSpPr>
                <a:spLocks/>
              </p:cNvSpPr>
              <p:nvPr/>
            </p:nvSpPr>
            <p:spPr bwMode="auto">
              <a:xfrm>
                <a:off x="959" y="1290"/>
                <a:ext cx="311" cy="82"/>
              </a:xfrm>
              <a:custGeom>
                <a:avLst/>
                <a:gdLst>
                  <a:gd name="T0" fmla="*/ 311 w 311"/>
                  <a:gd name="T1" fmla="*/ 6 h 163"/>
                  <a:gd name="T2" fmla="*/ 309 w 311"/>
                  <a:gd name="T3" fmla="*/ 6 h 163"/>
                  <a:gd name="T4" fmla="*/ 302 w 311"/>
                  <a:gd name="T5" fmla="*/ 5 h 163"/>
                  <a:gd name="T6" fmla="*/ 292 w 311"/>
                  <a:gd name="T7" fmla="*/ 5 h 163"/>
                  <a:gd name="T8" fmla="*/ 277 w 311"/>
                  <a:gd name="T9" fmla="*/ 5 h 163"/>
                  <a:gd name="T10" fmla="*/ 257 w 311"/>
                  <a:gd name="T11" fmla="*/ 5 h 163"/>
                  <a:gd name="T12" fmla="*/ 234 w 311"/>
                  <a:gd name="T13" fmla="*/ 4 h 163"/>
                  <a:gd name="T14" fmla="*/ 207 w 311"/>
                  <a:gd name="T15" fmla="*/ 4 h 163"/>
                  <a:gd name="T16" fmla="*/ 178 w 311"/>
                  <a:gd name="T17" fmla="*/ 3 h 163"/>
                  <a:gd name="T18" fmla="*/ 147 w 311"/>
                  <a:gd name="T19" fmla="*/ 3 h 163"/>
                  <a:gd name="T20" fmla="*/ 111 w 311"/>
                  <a:gd name="T21" fmla="*/ 2 h 163"/>
                  <a:gd name="T22" fmla="*/ 76 w 311"/>
                  <a:gd name="T23" fmla="*/ 2 h 163"/>
                  <a:gd name="T24" fmla="*/ 38 w 311"/>
                  <a:gd name="T25" fmla="*/ 1 h 163"/>
                  <a:gd name="T26" fmla="*/ 0 w 311"/>
                  <a:gd name="T27" fmla="*/ 0 h 163"/>
                  <a:gd name="T28" fmla="*/ 0 w 311"/>
                  <a:gd name="T29" fmla="*/ 1 h 163"/>
                  <a:gd name="T30" fmla="*/ 34 w 311"/>
                  <a:gd name="T31" fmla="*/ 1 h 163"/>
                  <a:gd name="T32" fmla="*/ 68 w 311"/>
                  <a:gd name="T33" fmla="*/ 2 h 163"/>
                  <a:gd name="T34" fmla="*/ 101 w 311"/>
                  <a:gd name="T35" fmla="*/ 2 h 163"/>
                  <a:gd name="T36" fmla="*/ 131 w 311"/>
                  <a:gd name="T37" fmla="*/ 3 h 163"/>
                  <a:gd name="T38" fmla="*/ 159 w 311"/>
                  <a:gd name="T39" fmla="*/ 3 h 163"/>
                  <a:gd name="T40" fmla="*/ 183 w 311"/>
                  <a:gd name="T41" fmla="*/ 3 h 163"/>
                  <a:gd name="T42" fmla="*/ 205 w 311"/>
                  <a:gd name="T43" fmla="*/ 4 h 163"/>
                  <a:gd name="T44" fmla="*/ 220 w 311"/>
                  <a:gd name="T45" fmla="*/ 4 h 163"/>
                  <a:gd name="T46" fmla="*/ 233 w 311"/>
                  <a:gd name="T47" fmla="*/ 4 h 163"/>
                  <a:gd name="T48" fmla="*/ 239 w 311"/>
                  <a:gd name="T49" fmla="*/ 5 h 163"/>
                  <a:gd name="T50" fmla="*/ 241 w 311"/>
                  <a:gd name="T51" fmla="*/ 5 h 163"/>
                  <a:gd name="T52" fmla="*/ 311 w 311"/>
                  <a:gd name="T53" fmla="*/ 6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1" h="163">
                    <a:moveTo>
                      <a:pt x="311" y="163"/>
                    </a:moveTo>
                    <a:lnTo>
                      <a:pt x="309" y="161"/>
                    </a:lnTo>
                    <a:lnTo>
                      <a:pt x="302" y="156"/>
                    </a:lnTo>
                    <a:lnTo>
                      <a:pt x="292" y="149"/>
                    </a:lnTo>
                    <a:lnTo>
                      <a:pt x="277" y="140"/>
                    </a:lnTo>
                    <a:lnTo>
                      <a:pt x="257" y="129"/>
                    </a:lnTo>
                    <a:lnTo>
                      <a:pt x="234" y="116"/>
                    </a:lnTo>
                    <a:lnTo>
                      <a:pt x="207" y="102"/>
                    </a:lnTo>
                    <a:lnTo>
                      <a:pt x="178" y="87"/>
                    </a:lnTo>
                    <a:lnTo>
                      <a:pt x="147" y="71"/>
                    </a:lnTo>
                    <a:lnTo>
                      <a:pt x="111" y="53"/>
                    </a:lnTo>
                    <a:lnTo>
                      <a:pt x="76" y="35"/>
                    </a:lnTo>
                    <a:lnTo>
                      <a:pt x="38" y="1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4" y="20"/>
                    </a:lnTo>
                    <a:lnTo>
                      <a:pt x="68" y="37"/>
                    </a:lnTo>
                    <a:lnTo>
                      <a:pt x="101" y="53"/>
                    </a:lnTo>
                    <a:lnTo>
                      <a:pt x="131" y="67"/>
                    </a:lnTo>
                    <a:lnTo>
                      <a:pt x="159" y="82"/>
                    </a:lnTo>
                    <a:lnTo>
                      <a:pt x="183" y="95"/>
                    </a:lnTo>
                    <a:lnTo>
                      <a:pt x="205" y="107"/>
                    </a:lnTo>
                    <a:lnTo>
                      <a:pt x="220" y="116"/>
                    </a:lnTo>
                    <a:lnTo>
                      <a:pt x="233" y="123"/>
                    </a:lnTo>
                    <a:lnTo>
                      <a:pt x="239" y="129"/>
                    </a:lnTo>
                    <a:lnTo>
                      <a:pt x="241" y="133"/>
                    </a:lnTo>
                    <a:lnTo>
                      <a:pt x="311" y="16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6" name="Freeform 999"/>
              <p:cNvSpPr>
                <a:spLocks/>
              </p:cNvSpPr>
              <p:nvPr/>
            </p:nvSpPr>
            <p:spPr bwMode="auto">
              <a:xfrm>
                <a:off x="957" y="1292"/>
                <a:ext cx="243" cy="64"/>
              </a:xfrm>
              <a:custGeom>
                <a:avLst/>
                <a:gdLst>
                  <a:gd name="T0" fmla="*/ 2 w 243"/>
                  <a:gd name="T1" fmla="*/ 0 h 129"/>
                  <a:gd name="T2" fmla="*/ 36 w 243"/>
                  <a:gd name="T3" fmla="*/ 0 h 129"/>
                  <a:gd name="T4" fmla="*/ 70 w 243"/>
                  <a:gd name="T5" fmla="*/ 1 h 129"/>
                  <a:gd name="T6" fmla="*/ 103 w 243"/>
                  <a:gd name="T7" fmla="*/ 1 h 129"/>
                  <a:gd name="T8" fmla="*/ 133 w 243"/>
                  <a:gd name="T9" fmla="*/ 1 h 129"/>
                  <a:gd name="T10" fmla="*/ 161 w 243"/>
                  <a:gd name="T11" fmla="*/ 2 h 129"/>
                  <a:gd name="T12" fmla="*/ 185 w 243"/>
                  <a:gd name="T13" fmla="*/ 2 h 129"/>
                  <a:gd name="T14" fmla="*/ 207 w 243"/>
                  <a:gd name="T15" fmla="*/ 3 h 129"/>
                  <a:gd name="T16" fmla="*/ 222 w 243"/>
                  <a:gd name="T17" fmla="*/ 3 h 129"/>
                  <a:gd name="T18" fmla="*/ 235 w 243"/>
                  <a:gd name="T19" fmla="*/ 3 h 129"/>
                  <a:gd name="T20" fmla="*/ 241 w 243"/>
                  <a:gd name="T21" fmla="*/ 3 h 129"/>
                  <a:gd name="T22" fmla="*/ 243 w 243"/>
                  <a:gd name="T23" fmla="*/ 4 h 129"/>
                  <a:gd name="T24" fmla="*/ 168 w 243"/>
                  <a:gd name="T25" fmla="*/ 2 h 129"/>
                  <a:gd name="T26" fmla="*/ 166 w 243"/>
                  <a:gd name="T27" fmla="*/ 2 h 129"/>
                  <a:gd name="T28" fmla="*/ 159 w 243"/>
                  <a:gd name="T29" fmla="*/ 2 h 129"/>
                  <a:gd name="T30" fmla="*/ 147 w 243"/>
                  <a:gd name="T31" fmla="*/ 2 h 129"/>
                  <a:gd name="T32" fmla="*/ 130 w 243"/>
                  <a:gd name="T33" fmla="*/ 2 h 129"/>
                  <a:gd name="T34" fmla="*/ 109 w 243"/>
                  <a:gd name="T35" fmla="*/ 1 h 129"/>
                  <a:gd name="T36" fmla="*/ 85 w 243"/>
                  <a:gd name="T37" fmla="*/ 1 h 129"/>
                  <a:gd name="T38" fmla="*/ 58 w 243"/>
                  <a:gd name="T39" fmla="*/ 0 h 129"/>
                  <a:gd name="T40" fmla="*/ 30 w 243"/>
                  <a:gd name="T41" fmla="*/ 0 h 129"/>
                  <a:gd name="T42" fmla="*/ 0 w 243"/>
                  <a:gd name="T43" fmla="*/ 0 h 129"/>
                  <a:gd name="T44" fmla="*/ 2 w 243"/>
                  <a:gd name="T45" fmla="*/ 0 h 1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3" h="129">
                    <a:moveTo>
                      <a:pt x="2" y="0"/>
                    </a:moveTo>
                    <a:lnTo>
                      <a:pt x="36" y="16"/>
                    </a:lnTo>
                    <a:lnTo>
                      <a:pt x="70" y="33"/>
                    </a:lnTo>
                    <a:lnTo>
                      <a:pt x="103" y="49"/>
                    </a:lnTo>
                    <a:lnTo>
                      <a:pt x="133" y="63"/>
                    </a:lnTo>
                    <a:lnTo>
                      <a:pt x="161" y="78"/>
                    </a:lnTo>
                    <a:lnTo>
                      <a:pt x="185" y="91"/>
                    </a:lnTo>
                    <a:lnTo>
                      <a:pt x="207" y="103"/>
                    </a:lnTo>
                    <a:lnTo>
                      <a:pt x="222" y="112"/>
                    </a:lnTo>
                    <a:lnTo>
                      <a:pt x="235" y="119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168" y="92"/>
                    </a:lnTo>
                    <a:lnTo>
                      <a:pt x="166" y="91"/>
                    </a:lnTo>
                    <a:lnTo>
                      <a:pt x="159" y="85"/>
                    </a:lnTo>
                    <a:lnTo>
                      <a:pt x="147" y="78"/>
                    </a:lnTo>
                    <a:lnTo>
                      <a:pt x="130" y="69"/>
                    </a:lnTo>
                    <a:lnTo>
                      <a:pt x="109" y="58"/>
                    </a:lnTo>
                    <a:lnTo>
                      <a:pt x="85" y="45"/>
                    </a:lnTo>
                    <a:lnTo>
                      <a:pt x="58" y="31"/>
                    </a:lnTo>
                    <a:lnTo>
                      <a:pt x="30" y="1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7" name="Freeform 1000"/>
              <p:cNvSpPr>
                <a:spLocks/>
              </p:cNvSpPr>
              <p:nvPr/>
            </p:nvSpPr>
            <p:spPr bwMode="auto">
              <a:xfrm>
                <a:off x="956" y="1294"/>
                <a:ext cx="169" cy="44"/>
              </a:xfrm>
              <a:custGeom>
                <a:avLst/>
                <a:gdLst>
                  <a:gd name="T0" fmla="*/ 169 w 169"/>
                  <a:gd name="T1" fmla="*/ 3 h 88"/>
                  <a:gd name="T2" fmla="*/ 167 w 169"/>
                  <a:gd name="T3" fmla="*/ 3 h 88"/>
                  <a:gd name="T4" fmla="*/ 160 w 169"/>
                  <a:gd name="T5" fmla="*/ 3 h 88"/>
                  <a:gd name="T6" fmla="*/ 148 w 169"/>
                  <a:gd name="T7" fmla="*/ 3 h 88"/>
                  <a:gd name="T8" fmla="*/ 131 w 169"/>
                  <a:gd name="T9" fmla="*/ 3 h 88"/>
                  <a:gd name="T10" fmla="*/ 110 w 169"/>
                  <a:gd name="T11" fmla="*/ 2 h 88"/>
                  <a:gd name="T12" fmla="*/ 86 w 169"/>
                  <a:gd name="T13" fmla="*/ 2 h 88"/>
                  <a:gd name="T14" fmla="*/ 59 w 169"/>
                  <a:gd name="T15" fmla="*/ 1 h 88"/>
                  <a:gd name="T16" fmla="*/ 31 w 169"/>
                  <a:gd name="T17" fmla="*/ 1 h 88"/>
                  <a:gd name="T18" fmla="*/ 1 w 169"/>
                  <a:gd name="T19" fmla="*/ 0 h 88"/>
                  <a:gd name="T20" fmla="*/ 0 w 169"/>
                  <a:gd name="T21" fmla="*/ 1 h 88"/>
                  <a:gd name="T22" fmla="*/ 20 w 169"/>
                  <a:gd name="T23" fmla="*/ 1 h 88"/>
                  <a:gd name="T24" fmla="*/ 38 w 169"/>
                  <a:gd name="T25" fmla="*/ 1 h 88"/>
                  <a:gd name="T26" fmla="*/ 55 w 169"/>
                  <a:gd name="T27" fmla="*/ 1 h 88"/>
                  <a:gd name="T28" fmla="*/ 69 w 169"/>
                  <a:gd name="T29" fmla="*/ 2 h 88"/>
                  <a:gd name="T30" fmla="*/ 80 w 169"/>
                  <a:gd name="T31" fmla="*/ 2 h 88"/>
                  <a:gd name="T32" fmla="*/ 86 w 169"/>
                  <a:gd name="T33" fmla="*/ 2 h 88"/>
                  <a:gd name="T34" fmla="*/ 87 w 169"/>
                  <a:gd name="T35" fmla="*/ 2 h 88"/>
                  <a:gd name="T36" fmla="*/ 169 w 169"/>
                  <a:gd name="T37" fmla="*/ 3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88">
                    <a:moveTo>
                      <a:pt x="169" y="88"/>
                    </a:moveTo>
                    <a:lnTo>
                      <a:pt x="167" y="87"/>
                    </a:lnTo>
                    <a:lnTo>
                      <a:pt x="160" y="81"/>
                    </a:lnTo>
                    <a:lnTo>
                      <a:pt x="148" y="74"/>
                    </a:lnTo>
                    <a:lnTo>
                      <a:pt x="131" y="65"/>
                    </a:lnTo>
                    <a:lnTo>
                      <a:pt x="110" y="54"/>
                    </a:lnTo>
                    <a:lnTo>
                      <a:pt x="86" y="41"/>
                    </a:lnTo>
                    <a:lnTo>
                      <a:pt x="59" y="27"/>
                    </a:lnTo>
                    <a:lnTo>
                      <a:pt x="31" y="14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69" y="39"/>
                    </a:lnTo>
                    <a:lnTo>
                      <a:pt x="80" y="45"/>
                    </a:lnTo>
                    <a:lnTo>
                      <a:pt x="86" y="48"/>
                    </a:lnTo>
                    <a:lnTo>
                      <a:pt x="87" y="50"/>
                    </a:lnTo>
                    <a:lnTo>
                      <a:pt x="169" y="88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8" name="Freeform 1001"/>
              <p:cNvSpPr>
                <a:spLocks/>
              </p:cNvSpPr>
              <p:nvPr/>
            </p:nvSpPr>
            <p:spPr bwMode="auto">
              <a:xfrm>
                <a:off x="954" y="1297"/>
                <a:ext cx="89" cy="22"/>
              </a:xfrm>
              <a:custGeom>
                <a:avLst/>
                <a:gdLst>
                  <a:gd name="T0" fmla="*/ 2 w 89"/>
                  <a:gd name="T1" fmla="*/ 0 h 45"/>
                  <a:gd name="T2" fmla="*/ 22 w 89"/>
                  <a:gd name="T3" fmla="*/ 0 h 45"/>
                  <a:gd name="T4" fmla="*/ 40 w 89"/>
                  <a:gd name="T5" fmla="*/ 0 h 45"/>
                  <a:gd name="T6" fmla="*/ 57 w 89"/>
                  <a:gd name="T7" fmla="*/ 0 h 45"/>
                  <a:gd name="T8" fmla="*/ 71 w 89"/>
                  <a:gd name="T9" fmla="*/ 1 h 45"/>
                  <a:gd name="T10" fmla="*/ 82 w 89"/>
                  <a:gd name="T11" fmla="*/ 1 h 45"/>
                  <a:gd name="T12" fmla="*/ 88 w 89"/>
                  <a:gd name="T13" fmla="*/ 1 h 45"/>
                  <a:gd name="T14" fmla="*/ 89 w 89"/>
                  <a:gd name="T15" fmla="*/ 1 h 45"/>
                  <a:gd name="T16" fmla="*/ 2 w 89"/>
                  <a:gd name="T17" fmla="*/ 0 h 45"/>
                  <a:gd name="T18" fmla="*/ 0 w 89"/>
                  <a:gd name="T19" fmla="*/ 0 h 45"/>
                  <a:gd name="T20" fmla="*/ 2 w 89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45">
                    <a:moveTo>
                      <a:pt x="2" y="0"/>
                    </a:moveTo>
                    <a:lnTo>
                      <a:pt x="22" y="9"/>
                    </a:lnTo>
                    <a:lnTo>
                      <a:pt x="40" y="18"/>
                    </a:lnTo>
                    <a:lnTo>
                      <a:pt x="57" y="27"/>
                    </a:lnTo>
                    <a:lnTo>
                      <a:pt x="71" y="34"/>
                    </a:lnTo>
                    <a:lnTo>
                      <a:pt x="82" y="40"/>
                    </a:lnTo>
                    <a:lnTo>
                      <a:pt x="88" y="43"/>
                    </a:lnTo>
                    <a:lnTo>
                      <a:pt x="89" y="4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49" name="Freeform 1002"/>
              <p:cNvSpPr>
                <a:spLocks/>
              </p:cNvSpPr>
              <p:nvPr/>
            </p:nvSpPr>
            <p:spPr bwMode="auto">
              <a:xfrm>
                <a:off x="954" y="129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0" name="Freeform 1003"/>
              <p:cNvSpPr>
                <a:spLocks/>
              </p:cNvSpPr>
              <p:nvPr/>
            </p:nvSpPr>
            <p:spPr bwMode="auto">
              <a:xfrm>
                <a:off x="970" y="1270"/>
                <a:ext cx="1015" cy="268"/>
              </a:xfrm>
              <a:custGeom>
                <a:avLst/>
                <a:gdLst>
                  <a:gd name="T0" fmla="*/ 996 w 1015"/>
                  <a:gd name="T1" fmla="*/ 15 h 535"/>
                  <a:gd name="T2" fmla="*/ 0 w 1015"/>
                  <a:gd name="T3" fmla="*/ 0 h 535"/>
                  <a:gd name="T4" fmla="*/ 18 w 1015"/>
                  <a:gd name="T5" fmla="*/ 3 h 535"/>
                  <a:gd name="T6" fmla="*/ 1015 w 1015"/>
                  <a:gd name="T7" fmla="*/ 17 h 535"/>
                  <a:gd name="T8" fmla="*/ 996 w 1015"/>
                  <a:gd name="T9" fmla="*/ 15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5" h="535">
                    <a:moveTo>
                      <a:pt x="996" y="465"/>
                    </a:moveTo>
                    <a:lnTo>
                      <a:pt x="0" y="0"/>
                    </a:lnTo>
                    <a:lnTo>
                      <a:pt x="18" y="72"/>
                    </a:lnTo>
                    <a:lnTo>
                      <a:pt x="1015" y="535"/>
                    </a:lnTo>
                    <a:lnTo>
                      <a:pt x="996" y="4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1" name="Freeform 1004"/>
              <p:cNvSpPr>
                <a:spLocks/>
              </p:cNvSpPr>
              <p:nvPr/>
            </p:nvSpPr>
            <p:spPr bwMode="auto">
              <a:xfrm>
                <a:off x="970" y="1270"/>
                <a:ext cx="1030" cy="268"/>
              </a:xfrm>
              <a:custGeom>
                <a:avLst/>
                <a:gdLst>
                  <a:gd name="T0" fmla="*/ 1015 w 1030"/>
                  <a:gd name="T1" fmla="*/ 17 h 535"/>
                  <a:gd name="T2" fmla="*/ 1030 w 1030"/>
                  <a:gd name="T3" fmla="*/ 16 h 535"/>
                  <a:gd name="T4" fmla="*/ 0 w 1030"/>
                  <a:gd name="T5" fmla="*/ 0 h 535"/>
                  <a:gd name="T6" fmla="*/ 0 w 1030"/>
                  <a:gd name="T7" fmla="*/ 1 h 535"/>
                  <a:gd name="T8" fmla="*/ 72 w 1030"/>
                  <a:gd name="T9" fmla="*/ 2 h 535"/>
                  <a:gd name="T10" fmla="*/ 143 w 1030"/>
                  <a:gd name="T11" fmla="*/ 3 h 535"/>
                  <a:gd name="T12" fmla="*/ 213 w 1030"/>
                  <a:gd name="T13" fmla="*/ 4 h 535"/>
                  <a:gd name="T14" fmla="*/ 283 w 1030"/>
                  <a:gd name="T15" fmla="*/ 5 h 535"/>
                  <a:gd name="T16" fmla="*/ 351 w 1030"/>
                  <a:gd name="T17" fmla="*/ 6 h 535"/>
                  <a:gd name="T18" fmla="*/ 416 w 1030"/>
                  <a:gd name="T19" fmla="*/ 7 h 535"/>
                  <a:gd name="T20" fmla="*/ 481 w 1030"/>
                  <a:gd name="T21" fmla="*/ 8 h 535"/>
                  <a:gd name="T22" fmla="*/ 541 w 1030"/>
                  <a:gd name="T23" fmla="*/ 9 h 535"/>
                  <a:gd name="T24" fmla="*/ 599 w 1030"/>
                  <a:gd name="T25" fmla="*/ 10 h 535"/>
                  <a:gd name="T26" fmla="*/ 654 w 1030"/>
                  <a:gd name="T27" fmla="*/ 11 h 535"/>
                  <a:gd name="T28" fmla="*/ 707 w 1030"/>
                  <a:gd name="T29" fmla="*/ 11 h 535"/>
                  <a:gd name="T30" fmla="*/ 755 w 1030"/>
                  <a:gd name="T31" fmla="*/ 12 h 535"/>
                  <a:gd name="T32" fmla="*/ 799 w 1030"/>
                  <a:gd name="T33" fmla="*/ 13 h 535"/>
                  <a:gd name="T34" fmla="*/ 838 w 1030"/>
                  <a:gd name="T35" fmla="*/ 14 h 535"/>
                  <a:gd name="T36" fmla="*/ 875 w 1030"/>
                  <a:gd name="T37" fmla="*/ 14 h 535"/>
                  <a:gd name="T38" fmla="*/ 906 w 1030"/>
                  <a:gd name="T39" fmla="*/ 15 h 535"/>
                  <a:gd name="T40" fmla="*/ 931 w 1030"/>
                  <a:gd name="T41" fmla="*/ 15 h 535"/>
                  <a:gd name="T42" fmla="*/ 954 w 1030"/>
                  <a:gd name="T43" fmla="*/ 16 h 535"/>
                  <a:gd name="T44" fmla="*/ 971 w 1030"/>
                  <a:gd name="T45" fmla="*/ 16 h 535"/>
                  <a:gd name="T46" fmla="*/ 982 w 1030"/>
                  <a:gd name="T47" fmla="*/ 16 h 535"/>
                  <a:gd name="T48" fmla="*/ 988 w 1030"/>
                  <a:gd name="T49" fmla="*/ 17 h 535"/>
                  <a:gd name="T50" fmla="*/ 989 w 1030"/>
                  <a:gd name="T51" fmla="*/ 17 h 535"/>
                  <a:gd name="T52" fmla="*/ 1015 w 1030"/>
                  <a:gd name="T53" fmla="*/ 17 h 5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0" h="535">
                    <a:moveTo>
                      <a:pt x="1015" y="535"/>
                    </a:moveTo>
                    <a:lnTo>
                      <a:pt x="1030" y="48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2" y="36"/>
                    </a:lnTo>
                    <a:lnTo>
                      <a:pt x="143" y="68"/>
                    </a:lnTo>
                    <a:lnTo>
                      <a:pt x="213" y="103"/>
                    </a:lnTo>
                    <a:lnTo>
                      <a:pt x="283" y="135"/>
                    </a:lnTo>
                    <a:lnTo>
                      <a:pt x="351" y="168"/>
                    </a:lnTo>
                    <a:lnTo>
                      <a:pt x="416" y="200"/>
                    </a:lnTo>
                    <a:lnTo>
                      <a:pt x="481" y="233"/>
                    </a:lnTo>
                    <a:lnTo>
                      <a:pt x="541" y="264"/>
                    </a:lnTo>
                    <a:lnTo>
                      <a:pt x="599" y="293"/>
                    </a:lnTo>
                    <a:lnTo>
                      <a:pt x="654" y="322"/>
                    </a:lnTo>
                    <a:lnTo>
                      <a:pt x="707" y="349"/>
                    </a:lnTo>
                    <a:lnTo>
                      <a:pt x="755" y="374"/>
                    </a:lnTo>
                    <a:lnTo>
                      <a:pt x="799" y="398"/>
                    </a:lnTo>
                    <a:lnTo>
                      <a:pt x="838" y="421"/>
                    </a:lnTo>
                    <a:lnTo>
                      <a:pt x="875" y="441"/>
                    </a:lnTo>
                    <a:lnTo>
                      <a:pt x="906" y="459"/>
                    </a:lnTo>
                    <a:lnTo>
                      <a:pt x="931" y="476"/>
                    </a:lnTo>
                    <a:lnTo>
                      <a:pt x="954" y="490"/>
                    </a:lnTo>
                    <a:lnTo>
                      <a:pt x="971" y="503"/>
                    </a:lnTo>
                    <a:lnTo>
                      <a:pt x="982" y="512"/>
                    </a:lnTo>
                    <a:lnTo>
                      <a:pt x="988" y="519"/>
                    </a:lnTo>
                    <a:lnTo>
                      <a:pt x="989" y="525"/>
                    </a:lnTo>
                    <a:lnTo>
                      <a:pt x="1015" y="535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2" name="Freeform 1005"/>
              <p:cNvSpPr>
                <a:spLocks/>
              </p:cNvSpPr>
              <p:nvPr/>
            </p:nvSpPr>
            <p:spPr bwMode="auto">
              <a:xfrm>
                <a:off x="970" y="1271"/>
                <a:ext cx="989" cy="262"/>
              </a:xfrm>
              <a:custGeom>
                <a:avLst/>
                <a:gdLst>
                  <a:gd name="T0" fmla="*/ 0 w 989"/>
                  <a:gd name="T1" fmla="*/ 0 h 524"/>
                  <a:gd name="T2" fmla="*/ 72 w 989"/>
                  <a:gd name="T3" fmla="*/ 2 h 524"/>
                  <a:gd name="T4" fmla="*/ 143 w 989"/>
                  <a:gd name="T5" fmla="*/ 3 h 524"/>
                  <a:gd name="T6" fmla="*/ 213 w 989"/>
                  <a:gd name="T7" fmla="*/ 4 h 524"/>
                  <a:gd name="T8" fmla="*/ 283 w 989"/>
                  <a:gd name="T9" fmla="*/ 5 h 524"/>
                  <a:gd name="T10" fmla="*/ 351 w 989"/>
                  <a:gd name="T11" fmla="*/ 6 h 524"/>
                  <a:gd name="T12" fmla="*/ 416 w 989"/>
                  <a:gd name="T13" fmla="*/ 7 h 524"/>
                  <a:gd name="T14" fmla="*/ 481 w 989"/>
                  <a:gd name="T15" fmla="*/ 8 h 524"/>
                  <a:gd name="T16" fmla="*/ 541 w 989"/>
                  <a:gd name="T17" fmla="*/ 9 h 524"/>
                  <a:gd name="T18" fmla="*/ 599 w 989"/>
                  <a:gd name="T19" fmla="*/ 10 h 524"/>
                  <a:gd name="T20" fmla="*/ 654 w 989"/>
                  <a:gd name="T21" fmla="*/ 11 h 524"/>
                  <a:gd name="T22" fmla="*/ 707 w 989"/>
                  <a:gd name="T23" fmla="*/ 11 h 524"/>
                  <a:gd name="T24" fmla="*/ 755 w 989"/>
                  <a:gd name="T25" fmla="*/ 12 h 524"/>
                  <a:gd name="T26" fmla="*/ 799 w 989"/>
                  <a:gd name="T27" fmla="*/ 13 h 524"/>
                  <a:gd name="T28" fmla="*/ 838 w 989"/>
                  <a:gd name="T29" fmla="*/ 14 h 524"/>
                  <a:gd name="T30" fmla="*/ 875 w 989"/>
                  <a:gd name="T31" fmla="*/ 14 h 524"/>
                  <a:gd name="T32" fmla="*/ 906 w 989"/>
                  <a:gd name="T33" fmla="*/ 15 h 524"/>
                  <a:gd name="T34" fmla="*/ 931 w 989"/>
                  <a:gd name="T35" fmla="*/ 15 h 524"/>
                  <a:gd name="T36" fmla="*/ 954 w 989"/>
                  <a:gd name="T37" fmla="*/ 16 h 524"/>
                  <a:gd name="T38" fmla="*/ 971 w 989"/>
                  <a:gd name="T39" fmla="*/ 16 h 524"/>
                  <a:gd name="T40" fmla="*/ 982 w 989"/>
                  <a:gd name="T41" fmla="*/ 16 h 524"/>
                  <a:gd name="T42" fmla="*/ 988 w 989"/>
                  <a:gd name="T43" fmla="*/ 17 h 524"/>
                  <a:gd name="T44" fmla="*/ 989 w 989"/>
                  <a:gd name="T45" fmla="*/ 17 h 524"/>
                  <a:gd name="T46" fmla="*/ 965 w 989"/>
                  <a:gd name="T47" fmla="*/ 17 h 524"/>
                  <a:gd name="T48" fmla="*/ 964 w 989"/>
                  <a:gd name="T49" fmla="*/ 16 h 524"/>
                  <a:gd name="T50" fmla="*/ 957 w 989"/>
                  <a:gd name="T51" fmla="*/ 16 h 524"/>
                  <a:gd name="T52" fmla="*/ 946 w 989"/>
                  <a:gd name="T53" fmla="*/ 16 h 524"/>
                  <a:gd name="T54" fmla="*/ 929 w 989"/>
                  <a:gd name="T55" fmla="*/ 15 h 524"/>
                  <a:gd name="T56" fmla="*/ 909 w 989"/>
                  <a:gd name="T57" fmla="*/ 15 h 524"/>
                  <a:gd name="T58" fmla="*/ 882 w 989"/>
                  <a:gd name="T59" fmla="*/ 15 h 524"/>
                  <a:gd name="T60" fmla="*/ 852 w 989"/>
                  <a:gd name="T61" fmla="*/ 14 h 524"/>
                  <a:gd name="T62" fmla="*/ 817 w 989"/>
                  <a:gd name="T63" fmla="*/ 13 h 524"/>
                  <a:gd name="T64" fmla="*/ 779 w 989"/>
                  <a:gd name="T65" fmla="*/ 13 h 524"/>
                  <a:gd name="T66" fmla="*/ 735 w 989"/>
                  <a:gd name="T67" fmla="*/ 12 h 524"/>
                  <a:gd name="T68" fmla="*/ 688 w 989"/>
                  <a:gd name="T69" fmla="*/ 11 h 524"/>
                  <a:gd name="T70" fmla="*/ 637 w 989"/>
                  <a:gd name="T71" fmla="*/ 10 h 524"/>
                  <a:gd name="T72" fmla="*/ 584 w 989"/>
                  <a:gd name="T73" fmla="*/ 9 h 524"/>
                  <a:gd name="T74" fmla="*/ 527 w 989"/>
                  <a:gd name="T75" fmla="*/ 9 h 524"/>
                  <a:gd name="T76" fmla="*/ 468 w 989"/>
                  <a:gd name="T77" fmla="*/ 8 h 524"/>
                  <a:gd name="T78" fmla="*/ 406 w 989"/>
                  <a:gd name="T79" fmla="*/ 7 h 524"/>
                  <a:gd name="T80" fmla="*/ 341 w 989"/>
                  <a:gd name="T81" fmla="*/ 6 h 524"/>
                  <a:gd name="T82" fmla="*/ 276 w 989"/>
                  <a:gd name="T83" fmla="*/ 5 h 524"/>
                  <a:gd name="T84" fmla="*/ 208 w 989"/>
                  <a:gd name="T85" fmla="*/ 4 h 524"/>
                  <a:gd name="T86" fmla="*/ 138 w 989"/>
                  <a:gd name="T87" fmla="*/ 3 h 524"/>
                  <a:gd name="T88" fmla="*/ 69 w 989"/>
                  <a:gd name="T89" fmla="*/ 2 h 524"/>
                  <a:gd name="T90" fmla="*/ 0 w 989"/>
                  <a:gd name="T91" fmla="*/ 1 h 524"/>
                  <a:gd name="T92" fmla="*/ 0 w 989"/>
                  <a:gd name="T93" fmla="*/ 0 h 5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89" h="524">
                    <a:moveTo>
                      <a:pt x="0" y="0"/>
                    </a:moveTo>
                    <a:lnTo>
                      <a:pt x="72" y="35"/>
                    </a:lnTo>
                    <a:lnTo>
                      <a:pt x="143" y="67"/>
                    </a:lnTo>
                    <a:lnTo>
                      <a:pt x="213" y="102"/>
                    </a:lnTo>
                    <a:lnTo>
                      <a:pt x="283" y="134"/>
                    </a:lnTo>
                    <a:lnTo>
                      <a:pt x="351" y="167"/>
                    </a:lnTo>
                    <a:lnTo>
                      <a:pt x="416" y="199"/>
                    </a:lnTo>
                    <a:lnTo>
                      <a:pt x="481" y="232"/>
                    </a:lnTo>
                    <a:lnTo>
                      <a:pt x="541" y="263"/>
                    </a:lnTo>
                    <a:lnTo>
                      <a:pt x="599" y="292"/>
                    </a:lnTo>
                    <a:lnTo>
                      <a:pt x="654" y="321"/>
                    </a:lnTo>
                    <a:lnTo>
                      <a:pt x="707" y="348"/>
                    </a:lnTo>
                    <a:lnTo>
                      <a:pt x="755" y="373"/>
                    </a:lnTo>
                    <a:lnTo>
                      <a:pt x="799" y="397"/>
                    </a:lnTo>
                    <a:lnTo>
                      <a:pt x="838" y="420"/>
                    </a:lnTo>
                    <a:lnTo>
                      <a:pt x="875" y="440"/>
                    </a:lnTo>
                    <a:lnTo>
                      <a:pt x="906" y="458"/>
                    </a:lnTo>
                    <a:lnTo>
                      <a:pt x="931" y="475"/>
                    </a:lnTo>
                    <a:lnTo>
                      <a:pt x="954" y="489"/>
                    </a:lnTo>
                    <a:lnTo>
                      <a:pt x="971" y="502"/>
                    </a:lnTo>
                    <a:lnTo>
                      <a:pt x="982" y="511"/>
                    </a:lnTo>
                    <a:lnTo>
                      <a:pt x="988" y="518"/>
                    </a:lnTo>
                    <a:lnTo>
                      <a:pt x="989" y="524"/>
                    </a:lnTo>
                    <a:lnTo>
                      <a:pt x="965" y="513"/>
                    </a:lnTo>
                    <a:lnTo>
                      <a:pt x="964" y="507"/>
                    </a:lnTo>
                    <a:lnTo>
                      <a:pt x="957" y="500"/>
                    </a:lnTo>
                    <a:lnTo>
                      <a:pt x="946" y="491"/>
                    </a:lnTo>
                    <a:lnTo>
                      <a:pt x="929" y="478"/>
                    </a:lnTo>
                    <a:lnTo>
                      <a:pt x="909" y="466"/>
                    </a:lnTo>
                    <a:lnTo>
                      <a:pt x="882" y="449"/>
                    </a:lnTo>
                    <a:lnTo>
                      <a:pt x="852" y="431"/>
                    </a:lnTo>
                    <a:lnTo>
                      <a:pt x="817" y="411"/>
                    </a:lnTo>
                    <a:lnTo>
                      <a:pt x="779" y="390"/>
                    </a:lnTo>
                    <a:lnTo>
                      <a:pt x="735" y="366"/>
                    </a:lnTo>
                    <a:lnTo>
                      <a:pt x="688" y="341"/>
                    </a:lnTo>
                    <a:lnTo>
                      <a:pt x="637" y="314"/>
                    </a:lnTo>
                    <a:lnTo>
                      <a:pt x="584" y="286"/>
                    </a:lnTo>
                    <a:lnTo>
                      <a:pt x="527" y="257"/>
                    </a:lnTo>
                    <a:lnTo>
                      <a:pt x="468" y="227"/>
                    </a:lnTo>
                    <a:lnTo>
                      <a:pt x="406" y="196"/>
                    </a:lnTo>
                    <a:lnTo>
                      <a:pt x="341" y="165"/>
                    </a:lnTo>
                    <a:lnTo>
                      <a:pt x="276" y="133"/>
                    </a:lnTo>
                    <a:lnTo>
                      <a:pt x="208" y="100"/>
                    </a:lnTo>
                    <a:lnTo>
                      <a:pt x="138" y="67"/>
                    </a:lnTo>
                    <a:lnTo>
                      <a:pt x="69" y="3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3" name="Freeform 1006"/>
              <p:cNvSpPr>
                <a:spLocks/>
              </p:cNvSpPr>
              <p:nvPr/>
            </p:nvSpPr>
            <p:spPr bwMode="auto">
              <a:xfrm>
                <a:off x="969" y="1272"/>
                <a:ext cx="966" cy="255"/>
              </a:xfrm>
              <a:custGeom>
                <a:avLst/>
                <a:gdLst>
                  <a:gd name="T0" fmla="*/ 966 w 966"/>
                  <a:gd name="T1" fmla="*/ 15 h 511"/>
                  <a:gd name="T2" fmla="*/ 965 w 966"/>
                  <a:gd name="T3" fmla="*/ 15 h 511"/>
                  <a:gd name="T4" fmla="*/ 958 w 966"/>
                  <a:gd name="T5" fmla="*/ 15 h 511"/>
                  <a:gd name="T6" fmla="*/ 947 w 966"/>
                  <a:gd name="T7" fmla="*/ 15 h 511"/>
                  <a:gd name="T8" fmla="*/ 930 w 966"/>
                  <a:gd name="T9" fmla="*/ 14 h 511"/>
                  <a:gd name="T10" fmla="*/ 910 w 966"/>
                  <a:gd name="T11" fmla="*/ 14 h 511"/>
                  <a:gd name="T12" fmla="*/ 883 w 966"/>
                  <a:gd name="T13" fmla="*/ 13 h 511"/>
                  <a:gd name="T14" fmla="*/ 853 w 966"/>
                  <a:gd name="T15" fmla="*/ 13 h 511"/>
                  <a:gd name="T16" fmla="*/ 818 w 966"/>
                  <a:gd name="T17" fmla="*/ 12 h 511"/>
                  <a:gd name="T18" fmla="*/ 780 w 966"/>
                  <a:gd name="T19" fmla="*/ 12 h 511"/>
                  <a:gd name="T20" fmla="*/ 736 w 966"/>
                  <a:gd name="T21" fmla="*/ 11 h 511"/>
                  <a:gd name="T22" fmla="*/ 689 w 966"/>
                  <a:gd name="T23" fmla="*/ 10 h 511"/>
                  <a:gd name="T24" fmla="*/ 638 w 966"/>
                  <a:gd name="T25" fmla="*/ 9 h 511"/>
                  <a:gd name="T26" fmla="*/ 585 w 966"/>
                  <a:gd name="T27" fmla="*/ 8 h 511"/>
                  <a:gd name="T28" fmla="*/ 528 w 966"/>
                  <a:gd name="T29" fmla="*/ 7 h 511"/>
                  <a:gd name="T30" fmla="*/ 469 w 966"/>
                  <a:gd name="T31" fmla="*/ 7 h 511"/>
                  <a:gd name="T32" fmla="*/ 407 w 966"/>
                  <a:gd name="T33" fmla="*/ 6 h 511"/>
                  <a:gd name="T34" fmla="*/ 342 w 966"/>
                  <a:gd name="T35" fmla="*/ 5 h 511"/>
                  <a:gd name="T36" fmla="*/ 277 w 966"/>
                  <a:gd name="T37" fmla="*/ 4 h 511"/>
                  <a:gd name="T38" fmla="*/ 209 w 966"/>
                  <a:gd name="T39" fmla="*/ 3 h 511"/>
                  <a:gd name="T40" fmla="*/ 139 w 966"/>
                  <a:gd name="T41" fmla="*/ 2 h 511"/>
                  <a:gd name="T42" fmla="*/ 70 w 966"/>
                  <a:gd name="T43" fmla="*/ 1 h 511"/>
                  <a:gd name="T44" fmla="*/ 1 w 966"/>
                  <a:gd name="T45" fmla="*/ 0 h 511"/>
                  <a:gd name="T46" fmla="*/ 0 w 966"/>
                  <a:gd name="T47" fmla="*/ 0 h 511"/>
                  <a:gd name="T48" fmla="*/ 67 w 966"/>
                  <a:gd name="T49" fmla="*/ 1 h 511"/>
                  <a:gd name="T50" fmla="*/ 135 w 966"/>
                  <a:gd name="T51" fmla="*/ 2 h 511"/>
                  <a:gd name="T52" fmla="*/ 203 w 966"/>
                  <a:gd name="T53" fmla="*/ 3 h 511"/>
                  <a:gd name="T54" fmla="*/ 268 w 966"/>
                  <a:gd name="T55" fmla="*/ 4 h 511"/>
                  <a:gd name="T56" fmla="*/ 333 w 966"/>
                  <a:gd name="T57" fmla="*/ 4 h 511"/>
                  <a:gd name="T58" fmla="*/ 395 w 966"/>
                  <a:gd name="T59" fmla="*/ 5 h 511"/>
                  <a:gd name="T60" fmla="*/ 456 w 966"/>
                  <a:gd name="T61" fmla="*/ 6 h 511"/>
                  <a:gd name="T62" fmla="*/ 514 w 966"/>
                  <a:gd name="T63" fmla="*/ 7 h 511"/>
                  <a:gd name="T64" fmla="*/ 569 w 966"/>
                  <a:gd name="T65" fmla="*/ 8 h 511"/>
                  <a:gd name="T66" fmla="*/ 621 w 966"/>
                  <a:gd name="T67" fmla="*/ 9 h 511"/>
                  <a:gd name="T68" fmla="*/ 671 w 966"/>
                  <a:gd name="T69" fmla="*/ 10 h 511"/>
                  <a:gd name="T70" fmla="*/ 716 w 966"/>
                  <a:gd name="T71" fmla="*/ 11 h 511"/>
                  <a:gd name="T72" fmla="*/ 757 w 966"/>
                  <a:gd name="T73" fmla="*/ 11 h 511"/>
                  <a:gd name="T74" fmla="*/ 795 w 966"/>
                  <a:gd name="T75" fmla="*/ 12 h 511"/>
                  <a:gd name="T76" fmla="*/ 829 w 966"/>
                  <a:gd name="T77" fmla="*/ 13 h 511"/>
                  <a:gd name="T78" fmla="*/ 859 w 966"/>
                  <a:gd name="T79" fmla="*/ 13 h 511"/>
                  <a:gd name="T80" fmla="*/ 884 w 966"/>
                  <a:gd name="T81" fmla="*/ 14 h 511"/>
                  <a:gd name="T82" fmla="*/ 904 w 966"/>
                  <a:gd name="T83" fmla="*/ 14 h 511"/>
                  <a:gd name="T84" fmla="*/ 921 w 966"/>
                  <a:gd name="T85" fmla="*/ 14 h 511"/>
                  <a:gd name="T86" fmla="*/ 931 w 966"/>
                  <a:gd name="T87" fmla="*/ 15 h 511"/>
                  <a:gd name="T88" fmla="*/ 938 w 966"/>
                  <a:gd name="T89" fmla="*/ 15 h 511"/>
                  <a:gd name="T90" fmla="*/ 940 w 966"/>
                  <a:gd name="T91" fmla="*/ 15 h 511"/>
                  <a:gd name="T92" fmla="*/ 966 w 966"/>
                  <a:gd name="T93" fmla="*/ 15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66" h="511">
                    <a:moveTo>
                      <a:pt x="966" y="511"/>
                    </a:moveTo>
                    <a:lnTo>
                      <a:pt x="965" y="505"/>
                    </a:lnTo>
                    <a:lnTo>
                      <a:pt x="958" y="498"/>
                    </a:lnTo>
                    <a:lnTo>
                      <a:pt x="947" y="489"/>
                    </a:lnTo>
                    <a:lnTo>
                      <a:pt x="930" y="476"/>
                    </a:lnTo>
                    <a:lnTo>
                      <a:pt x="910" y="464"/>
                    </a:lnTo>
                    <a:lnTo>
                      <a:pt x="883" y="447"/>
                    </a:lnTo>
                    <a:lnTo>
                      <a:pt x="853" y="429"/>
                    </a:lnTo>
                    <a:lnTo>
                      <a:pt x="818" y="409"/>
                    </a:lnTo>
                    <a:lnTo>
                      <a:pt x="780" y="388"/>
                    </a:lnTo>
                    <a:lnTo>
                      <a:pt x="736" y="364"/>
                    </a:lnTo>
                    <a:lnTo>
                      <a:pt x="689" y="339"/>
                    </a:lnTo>
                    <a:lnTo>
                      <a:pt x="638" y="312"/>
                    </a:lnTo>
                    <a:lnTo>
                      <a:pt x="585" y="284"/>
                    </a:lnTo>
                    <a:lnTo>
                      <a:pt x="528" y="255"/>
                    </a:lnTo>
                    <a:lnTo>
                      <a:pt x="469" y="225"/>
                    </a:lnTo>
                    <a:lnTo>
                      <a:pt x="407" y="194"/>
                    </a:lnTo>
                    <a:lnTo>
                      <a:pt x="342" y="163"/>
                    </a:lnTo>
                    <a:lnTo>
                      <a:pt x="277" y="131"/>
                    </a:lnTo>
                    <a:lnTo>
                      <a:pt x="209" y="98"/>
                    </a:lnTo>
                    <a:lnTo>
                      <a:pt x="139" y="65"/>
                    </a:lnTo>
                    <a:lnTo>
                      <a:pt x="70" y="3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7" y="33"/>
                    </a:lnTo>
                    <a:lnTo>
                      <a:pt x="135" y="65"/>
                    </a:lnTo>
                    <a:lnTo>
                      <a:pt x="203" y="96"/>
                    </a:lnTo>
                    <a:lnTo>
                      <a:pt x="268" y="129"/>
                    </a:lnTo>
                    <a:lnTo>
                      <a:pt x="333" y="159"/>
                    </a:lnTo>
                    <a:lnTo>
                      <a:pt x="395" y="190"/>
                    </a:lnTo>
                    <a:lnTo>
                      <a:pt x="456" y="221"/>
                    </a:lnTo>
                    <a:lnTo>
                      <a:pt x="514" y="250"/>
                    </a:lnTo>
                    <a:lnTo>
                      <a:pt x="569" y="279"/>
                    </a:lnTo>
                    <a:lnTo>
                      <a:pt x="621" y="304"/>
                    </a:lnTo>
                    <a:lnTo>
                      <a:pt x="671" y="331"/>
                    </a:lnTo>
                    <a:lnTo>
                      <a:pt x="716" y="355"/>
                    </a:lnTo>
                    <a:lnTo>
                      <a:pt x="757" y="379"/>
                    </a:lnTo>
                    <a:lnTo>
                      <a:pt x="795" y="398"/>
                    </a:lnTo>
                    <a:lnTo>
                      <a:pt x="829" y="418"/>
                    </a:lnTo>
                    <a:lnTo>
                      <a:pt x="859" y="436"/>
                    </a:lnTo>
                    <a:lnTo>
                      <a:pt x="884" y="451"/>
                    </a:lnTo>
                    <a:lnTo>
                      <a:pt x="904" y="465"/>
                    </a:lnTo>
                    <a:lnTo>
                      <a:pt x="921" y="476"/>
                    </a:lnTo>
                    <a:lnTo>
                      <a:pt x="931" y="485"/>
                    </a:lnTo>
                    <a:lnTo>
                      <a:pt x="938" y="493"/>
                    </a:lnTo>
                    <a:lnTo>
                      <a:pt x="940" y="498"/>
                    </a:lnTo>
                    <a:lnTo>
                      <a:pt x="966" y="511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4" name="Freeform 1007"/>
              <p:cNvSpPr>
                <a:spLocks/>
              </p:cNvSpPr>
              <p:nvPr/>
            </p:nvSpPr>
            <p:spPr bwMode="auto">
              <a:xfrm>
                <a:off x="969" y="1273"/>
                <a:ext cx="940" cy="248"/>
              </a:xfrm>
              <a:custGeom>
                <a:avLst/>
                <a:gdLst>
                  <a:gd name="T0" fmla="*/ 0 w 940"/>
                  <a:gd name="T1" fmla="*/ 0 h 496"/>
                  <a:gd name="T2" fmla="*/ 67 w 940"/>
                  <a:gd name="T3" fmla="*/ 1 h 496"/>
                  <a:gd name="T4" fmla="*/ 135 w 940"/>
                  <a:gd name="T5" fmla="*/ 2 h 496"/>
                  <a:gd name="T6" fmla="*/ 203 w 940"/>
                  <a:gd name="T7" fmla="*/ 3 h 496"/>
                  <a:gd name="T8" fmla="*/ 268 w 940"/>
                  <a:gd name="T9" fmla="*/ 4 h 496"/>
                  <a:gd name="T10" fmla="*/ 333 w 940"/>
                  <a:gd name="T11" fmla="*/ 5 h 496"/>
                  <a:gd name="T12" fmla="*/ 395 w 940"/>
                  <a:gd name="T13" fmla="*/ 6 h 496"/>
                  <a:gd name="T14" fmla="*/ 456 w 940"/>
                  <a:gd name="T15" fmla="*/ 7 h 496"/>
                  <a:gd name="T16" fmla="*/ 514 w 940"/>
                  <a:gd name="T17" fmla="*/ 8 h 496"/>
                  <a:gd name="T18" fmla="*/ 569 w 940"/>
                  <a:gd name="T19" fmla="*/ 9 h 496"/>
                  <a:gd name="T20" fmla="*/ 621 w 940"/>
                  <a:gd name="T21" fmla="*/ 10 h 496"/>
                  <a:gd name="T22" fmla="*/ 671 w 940"/>
                  <a:gd name="T23" fmla="*/ 11 h 496"/>
                  <a:gd name="T24" fmla="*/ 716 w 940"/>
                  <a:gd name="T25" fmla="*/ 12 h 496"/>
                  <a:gd name="T26" fmla="*/ 757 w 940"/>
                  <a:gd name="T27" fmla="*/ 12 h 496"/>
                  <a:gd name="T28" fmla="*/ 795 w 940"/>
                  <a:gd name="T29" fmla="*/ 13 h 496"/>
                  <a:gd name="T30" fmla="*/ 829 w 940"/>
                  <a:gd name="T31" fmla="*/ 13 h 496"/>
                  <a:gd name="T32" fmla="*/ 859 w 940"/>
                  <a:gd name="T33" fmla="*/ 14 h 496"/>
                  <a:gd name="T34" fmla="*/ 884 w 940"/>
                  <a:gd name="T35" fmla="*/ 15 h 496"/>
                  <a:gd name="T36" fmla="*/ 904 w 940"/>
                  <a:gd name="T37" fmla="*/ 15 h 496"/>
                  <a:gd name="T38" fmla="*/ 921 w 940"/>
                  <a:gd name="T39" fmla="*/ 15 h 496"/>
                  <a:gd name="T40" fmla="*/ 931 w 940"/>
                  <a:gd name="T41" fmla="*/ 16 h 496"/>
                  <a:gd name="T42" fmla="*/ 938 w 940"/>
                  <a:gd name="T43" fmla="*/ 16 h 496"/>
                  <a:gd name="T44" fmla="*/ 940 w 940"/>
                  <a:gd name="T45" fmla="*/ 16 h 496"/>
                  <a:gd name="T46" fmla="*/ 911 w 940"/>
                  <a:gd name="T47" fmla="*/ 16 h 496"/>
                  <a:gd name="T48" fmla="*/ 910 w 940"/>
                  <a:gd name="T49" fmla="*/ 15 h 496"/>
                  <a:gd name="T50" fmla="*/ 903 w 940"/>
                  <a:gd name="T51" fmla="*/ 15 h 496"/>
                  <a:gd name="T52" fmla="*/ 891 w 940"/>
                  <a:gd name="T53" fmla="*/ 15 h 496"/>
                  <a:gd name="T54" fmla="*/ 874 w 940"/>
                  <a:gd name="T55" fmla="*/ 15 h 496"/>
                  <a:gd name="T56" fmla="*/ 853 w 940"/>
                  <a:gd name="T57" fmla="*/ 14 h 496"/>
                  <a:gd name="T58" fmla="*/ 826 w 940"/>
                  <a:gd name="T59" fmla="*/ 14 h 496"/>
                  <a:gd name="T60" fmla="*/ 794 w 940"/>
                  <a:gd name="T61" fmla="*/ 13 h 496"/>
                  <a:gd name="T62" fmla="*/ 759 w 940"/>
                  <a:gd name="T63" fmla="*/ 12 h 496"/>
                  <a:gd name="T64" fmla="*/ 718 w 940"/>
                  <a:gd name="T65" fmla="*/ 12 h 496"/>
                  <a:gd name="T66" fmla="*/ 674 w 940"/>
                  <a:gd name="T67" fmla="*/ 11 h 496"/>
                  <a:gd name="T68" fmla="*/ 626 w 940"/>
                  <a:gd name="T69" fmla="*/ 10 h 496"/>
                  <a:gd name="T70" fmla="*/ 573 w 940"/>
                  <a:gd name="T71" fmla="*/ 9 h 496"/>
                  <a:gd name="T72" fmla="*/ 518 w 940"/>
                  <a:gd name="T73" fmla="*/ 8 h 496"/>
                  <a:gd name="T74" fmla="*/ 460 w 940"/>
                  <a:gd name="T75" fmla="*/ 7 h 496"/>
                  <a:gd name="T76" fmla="*/ 400 w 940"/>
                  <a:gd name="T77" fmla="*/ 7 h 496"/>
                  <a:gd name="T78" fmla="*/ 337 w 940"/>
                  <a:gd name="T79" fmla="*/ 6 h 496"/>
                  <a:gd name="T80" fmla="*/ 272 w 940"/>
                  <a:gd name="T81" fmla="*/ 5 h 496"/>
                  <a:gd name="T82" fmla="*/ 206 w 940"/>
                  <a:gd name="T83" fmla="*/ 4 h 496"/>
                  <a:gd name="T84" fmla="*/ 138 w 940"/>
                  <a:gd name="T85" fmla="*/ 3 h 496"/>
                  <a:gd name="T86" fmla="*/ 69 w 940"/>
                  <a:gd name="T87" fmla="*/ 2 h 496"/>
                  <a:gd name="T88" fmla="*/ 0 w 940"/>
                  <a:gd name="T89" fmla="*/ 0 h 496"/>
                  <a:gd name="T90" fmla="*/ 0 w 940"/>
                  <a:gd name="T91" fmla="*/ 0 h 4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40" h="496">
                    <a:moveTo>
                      <a:pt x="0" y="0"/>
                    </a:moveTo>
                    <a:lnTo>
                      <a:pt x="67" y="31"/>
                    </a:lnTo>
                    <a:lnTo>
                      <a:pt x="135" y="63"/>
                    </a:lnTo>
                    <a:lnTo>
                      <a:pt x="203" y="94"/>
                    </a:lnTo>
                    <a:lnTo>
                      <a:pt x="268" y="127"/>
                    </a:lnTo>
                    <a:lnTo>
                      <a:pt x="333" y="157"/>
                    </a:lnTo>
                    <a:lnTo>
                      <a:pt x="395" y="188"/>
                    </a:lnTo>
                    <a:lnTo>
                      <a:pt x="456" y="219"/>
                    </a:lnTo>
                    <a:lnTo>
                      <a:pt x="514" y="248"/>
                    </a:lnTo>
                    <a:lnTo>
                      <a:pt x="569" y="277"/>
                    </a:lnTo>
                    <a:lnTo>
                      <a:pt x="621" y="302"/>
                    </a:lnTo>
                    <a:lnTo>
                      <a:pt x="671" y="329"/>
                    </a:lnTo>
                    <a:lnTo>
                      <a:pt x="716" y="353"/>
                    </a:lnTo>
                    <a:lnTo>
                      <a:pt x="757" y="377"/>
                    </a:lnTo>
                    <a:lnTo>
                      <a:pt x="795" y="396"/>
                    </a:lnTo>
                    <a:lnTo>
                      <a:pt x="829" y="416"/>
                    </a:lnTo>
                    <a:lnTo>
                      <a:pt x="859" y="434"/>
                    </a:lnTo>
                    <a:lnTo>
                      <a:pt x="884" y="449"/>
                    </a:lnTo>
                    <a:lnTo>
                      <a:pt x="904" y="463"/>
                    </a:lnTo>
                    <a:lnTo>
                      <a:pt x="921" y="474"/>
                    </a:lnTo>
                    <a:lnTo>
                      <a:pt x="931" y="483"/>
                    </a:lnTo>
                    <a:lnTo>
                      <a:pt x="938" y="491"/>
                    </a:lnTo>
                    <a:lnTo>
                      <a:pt x="940" y="496"/>
                    </a:lnTo>
                    <a:lnTo>
                      <a:pt x="911" y="483"/>
                    </a:lnTo>
                    <a:lnTo>
                      <a:pt x="910" y="478"/>
                    </a:lnTo>
                    <a:lnTo>
                      <a:pt x="903" y="471"/>
                    </a:lnTo>
                    <a:lnTo>
                      <a:pt x="891" y="462"/>
                    </a:lnTo>
                    <a:lnTo>
                      <a:pt x="874" y="449"/>
                    </a:lnTo>
                    <a:lnTo>
                      <a:pt x="853" y="434"/>
                    </a:lnTo>
                    <a:lnTo>
                      <a:pt x="826" y="418"/>
                    </a:lnTo>
                    <a:lnTo>
                      <a:pt x="794" y="400"/>
                    </a:lnTo>
                    <a:lnTo>
                      <a:pt x="759" y="380"/>
                    </a:lnTo>
                    <a:lnTo>
                      <a:pt x="718" y="357"/>
                    </a:lnTo>
                    <a:lnTo>
                      <a:pt x="674" y="333"/>
                    </a:lnTo>
                    <a:lnTo>
                      <a:pt x="626" y="308"/>
                    </a:lnTo>
                    <a:lnTo>
                      <a:pt x="573" y="281"/>
                    </a:lnTo>
                    <a:lnTo>
                      <a:pt x="518" y="253"/>
                    </a:lnTo>
                    <a:lnTo>
                      <a:pt x="460" y="223"/>
                    </a:lnTo>
                    <a:lnTo>
                      <a:pt x="400" y="194"/>
                    </a:lnTo>
                    <a:lnTo>
                      <a:pt x="337" y="163"/>
                    </a:lnTo>
                    <a:lnTo>
                      <a:pt x="272" y="130"/>
                    </a:lnTo>
                    <a:lnTo>
                      <a:pt x="206" y="98"/>
                    </a:lnTo>
                    <a:lnTo>
                      <a:pt x="138" y="65"/>
                    </a:lnTo>
                    <a:lnTo>
                      <a:pt x="6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5" name="Freeform 1008"/>
              <p:cNvSpPr>
                <a:spLocks/>
              </p:cNvSpPr>
              <p:nvPr/>
            </p:nvSpPr>
            <p:spPr bwMode="auto">
              <a:xfrm>
                <a:off x="969" y="1273"/>
                <a:ext cx="911" cy="242"/>
              </a:xfrm>
              <a:custGeom>
                <a:avLst/>
                <a:gdLst>
                  <a:gd name="T0" fmla="*/ 911 w 911"/>
                  <a:gd name="T1" fmla="*/ 16 h 483"/>
                  <a:gd name="T2" fmla="*/ 910 w 911"/>
                  <a:gd name="T3" fmla="*/ 15 h 483"/>
                  <a:gd name="T4" fmla="*/ 903 w 911"/>
                  <a:gd name="T5" fmla="*/ 15 h 483"/>
                  <a:gd name="T6" fmla="*/ 891 w 911"/>
                  <a:gd name="T7" fmla="*/ 15 h 483"/>
                  <a:gd name="T8" fmla="*/ 874 w 911"/>
                  <a:gd name="T9" fmla="*/ 15 h 483"/>
                  <a:gd name="T10" fmla="*/ 853 w 911"/>
                  <a:gd name="T11" fmla="*/ 14 h 483"/>
                  <a:gd name="T12" fmla="*/ 826 w 911"/>
                  <a:gd name="T13" fmla="*/ 14 h 483"/>
                  <a:gd name="T14" fmla="*/ 794 w 911"/>
                  <a:gd name="T15" fmla="*/ 13 h 483"/>
                  <a:gd name="T16" fmla="*/ 759 w 911"/>
                  <a:gd name="T17" fmla="*/ 12 h 483"/>
                  <a:gd name="T18" fmla="*/ 718 w 911"/>
                  <a:gd name="T19" fmla="*/ 12 h 483"/>
                  <a:gd name="T20" fmla="*/ 674 w 911"/>
                  <a:gd name="T21" fmla="*/ 11 h 483"/>
                  <a:gd name="T22" fmla="*/ 626 w 911"/>
                  <a:gd name="T23" fmla="*/ 10 h 483"/>
                  <a:gd name="T24" fmla="*/ 573 w 911"/>
                  <a:gd name="T25" fmla="*/ 9 h 483"/>
                  <a:gd name="T26" fmla="*/ 518 w 911"/>
                  <a:gd name="T27" fmla="*/ 8 h 483"/>
                  <a:gd name="T28" fmla="*/ 460 w 911"/>
                  <a:gd name="T29" fmla="*/ 7 h 483"/>
                  <a:gd name="T30" fmla="*/ 400 w 911"/>
                  <a:gd name="T31" fmla="*/ 7 h 483"/>
                  <a:gd name="T32" fmla="*/ 337 w 911"/>
                  <a:gd name="T33" fmla="*/ 6 h 483"/>
                  <a:gd name="T34" fmla="*/ 272 w 911"/>
                  <a:gd name="T35" fmla="*/ 5 h 483"/>
                  <a:gd name="T36" fmla="*/ 206 w 911"/>
                  <a:gd name="T37" fmla="*/ 4 h 483"/>
                  <a:gd name="T38" fmla="*/ 138 w 911"/>
                  <a:gd name="T39" fmla="*/ 3 h 483"/>
                  <a:gd name="T40" fmla="*/ 69 w 911"/>
                  <a:gd name="T41" fmla="*/ 2 h 483"/>
                  <a:gd name="T42" fmla="*/ 0 w 911"/>
                  <a:gd name="T43" fmla="*/ 0 h 483"/>
                  <a:gd name="T44" fmla="*/ 0 w 911"/>
                  <a:gd name="T45" fmla="*/ 1 h 483"/>
                  <a:gd name="T46" fmla="*/ 66 w 911"/>
                  <a:gd name="T47" fmla="*/ 2 h 483"/>
                  <a:gd name="T48" fmla="*/ 132 w 911"/>
                  <a:gd name="T49" fmla="*/ 3 h 483"/>
                  <a:gd name="T50" fmla="*/ 199 w 911"/>
                  <a:gd name="T51" fmla="*/ 3 h 483"/>
                  <a:gd name="T52" fmla="*/ 262 w 911"/>
                  <a:gd name="T53" fmla="*/ 5 h 483"/>
                  <a:gd name="T54" fmla="*/ 326 w 911"/>
                  <a:gd name="T55" fmla="*/ 5 h 483"/>
                  <a:gd name="T56" fmla="*/ 387 w 911"/>
                  <a:gd name="T57" fmla="*/ 6 h 483"/>
                  <a:gd name="T58" fmla="*/ 446 w 911"/>
                  <a:gd name="T59" fmla="*/ 7 h 483"/>
                  <a:gd name="T60" fmla="*/ 501 w 911"/>
                  <a:gd name="T61" fmla="*/ 8 h 483"/>
                  <a:gd name="T62" fmla="*/ 555 w 911"/>
                  <a:gd name="T63" fmla="*/ 9 h 483"/>
                  <a:gd name="T64" fmla="*/ 606 w 911"/>
                  <a:gd name="T65" fmla="*/ 10 h 483"/>
                  <a:gd name="T66" fmla="*/ 653 w 911"/>
                  <a:gd name="T67" fmla="*/ 11 h 483"/>
                  <a:gd name="T68" fmla="*/ 695 w 911"/>
                  <a:gd name="T69" fmla="*/ 11 h 483"/>
                  <a:gd name="T70" fmla="*/ 735 w 911"/>
                  <a:gd name="T71" fmla="*/ 12 h 483"/>
                  <a:gd name="T72" fmla="*/ 768 w 911"/>
                  <a:gd name="T73" fmla="*/ 13 h 483"/>
                  <a:gd name="T74" fmla="*/ 800 w 911"/>
                  <a:gd name="T75" fmla="*/ 13 h 483"/>
                  <a:gd name="T76" fmla="*/ 825 w 911"/>
                  <a:gd name="T77" fmla="*/ 14 h 483"/>
                  <a:gd name="T78" fmla="*/ 846 w 911"/>
                  <a:gd name="T79" fmla="*/ 14 h 483"/>
                  <a:gd name="T80" fmla="*/ 863 w 911"/>
                  <a:gd name="T81" fmla="*/ 14 h 483"/>
                  <a:gd name="T82" fmla="*/ 874 w 911"/>
                  <a:gd name="T83" fmla="*/ 15 h 483"/>
                  <a:gd name="T84" fmla="*/ 880 w 911"/>
                  <a:gd name="T85" fmla="*/ 15 h 483"/>
                  <a:gd name="T86" fmla="*/ 882 w 911"/>
                  <a:gd name="T87" fmla="*/ 15 h 483"/>
                  <a:gd name="T88" fmla="*/ 911 w 911"/>
                  <a:gd name="T89" fmla="*/ 16 h 4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1" h="483">
                    <a:moveTo>
                      <a:pt x="911" y="483"/>
                    </a:moveTo>
                    <a:lnTo>
                      <a:pt x="910" y="478"/>
                    </a:lnTo>
                    <a:lnTo>
                      <a:pt x="903" y="471"/>
                    </a:lnTo>
                    <a:lnTo>
                      <a:pt x="891" y="462"/>
                    </a:lnTo>
                    <a:lnTo>
                      <a:pt x="874" y="449"/>
                    </a:lnTo>
                    <a:lnTo>
                      <a:pt x="853" y="434"/>
                    </a:lnTo>
                    <a:lnTo>
                      <a:pt x="826" y="418"/>
                    </a:lnTo>
                    <a:lnTo>
                      <a:pt x="794" y="400"/>
                    </a:lnTo>
                    <a:lnTo>
                      <a:pt x="759" y="380"/>
                    </a:lnTo>
                    <a:lnTo>
                      <a:pt x="718" y="357"/>
                    </a:lnTo>
                    <a:lnTo>
                      <a:pt x="674" y="333"/>
                    </a:lnTo>
                    <a:lnTo>
                      <a:pt x="626" y="308"/>
                    </a:lnTo>
                    <a:lnTo>
                      <a:pt x="573" y="281"/>
                    </a:lnTo>
                    <a:lnTo>
                      <a:pt x="518" y="253"/>
                    </a:lnTo>
                    <a:lnTo>
                      <a:pt x="460" y="223"/>
                    </a:lnTo>
                    <a:lnTo>
                      <a:pt x="400" y="194"/>
                    </a:lnTo>
                    <a:lnTo>
                      <a:pt x="337" y="163"/>
                    </a:lnTo>
                    <a:lnTo>
                      <a:pt x="272" y="130"/>
                    </a:lnTo>
                    <a:lnTo>
                      <a:pt x="206" y="98"/>
                    </a:lnTo>
                    <a:lnTo>
                      <a:pt x="138" y="65"/>
                    </a:lnTo>
                    <a:lnTo>
                      <a:pt x="69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6" y="34"/>
                    </a:lnTo>
                    <a:lnTo>
                      <a:pt x="132" y="65"/>
                    </a:lnTo>
                    <a:lnTo>
                      <a:pt x="199" y="96"/>
                    </a:lnTo>
                    <a:lnTo>
                      <a:pt x="262" y="129"/>
                    </a:lnTo>
                    <a:lnTo>
                      <a:pt x="326" y="159"/>
                    </a:lnTo>
                    <a:lnTo>
                      <a:pt x="387" y="188"/>
                    </a:lnTo>
                    <a:lnTo>
                      <a:pt x="446" y="217"/>
                    </a:lnTo>
                    <a:lnTo>
                      <a:pt x="501" y="246"/>
                    </a:lnTo>
                    <a:lnTo>
                      <a:pt x="555" y="273"/>
                    </a:lnTo>
                    <a:lnTo>
                      <a:pt x="606" y="300"/>
                    </a:lnTo>
                    <a:lnTo>
                      <a:pt x="653" y="324"/>
                    </a:lnTo>
                    <a:lnTo>
                      <a:pt x="695" y="348"/>
                    </a:lnTo>
                    <a:lnTo>
                      <a:pt x="735" y="369"/>
                    </a:lnTo>
                    <a:lnTo>
                      <a:pt x="768" y="389"/>
                    </a:lnTo>
                    <a:lnTo>
                      <a:pt x="800" y="407"/>
                    </a:lnTo>
                    <a:lnTo>
                      <a:pt x="825" y="422"/>
                    </a:lnTo>
                    <a:lnTo>
                      <a:pt x="846" y="436"/>
                    </a:lnTo>
                    <a:lnTo>
                      <a:pt x="863" y="447"/>
                    </a:lnTo>
                    <a:lnTo>
                      <a:pt x="874" y="458"/>
                    </a:lnTo>
                    <a:lnTo>
                      <a:pt x="880" y="465"/>
                    </a:lnTo>
                    <a:lnTo>
                      <a:pt x="882" y="469"/>
                    </a:lnTo>
                    <a:lnTo>
                      <a:pt x="911" y="483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6" name="Freeform 1009"/>
              <p:cNvSpPr>
                <a:spLocks/>
              </p:cNvSpPr>
              <p:nvPr/>
            </p:nvSpPr>
            <p:spPr bwMode="auto">
              <a:xfrm>
                <a:off x="967" y="1274"/>
                <a:ext cx="884" cy="233"/>
              </a:xfrm>
              <a:custGeom>
                <a:avLst/>
                <a:gdLst>
                  <a:gd name="T0" fmla="*/ 2 w 884"/>
                  <a:gd name="T1" fmla="*/ 0 h 467"/>
                  <a:gd name="T2" fmla="*/ 68 w 884"/>
                  <a:gd name="T3" fmla="*/ 1 h 467"/>
                  <a:gd name="T4" fmla="*/ 134 w 884"/>
                  <a:gd name="T5" fmla="*/ 1 h 467"/>
                  <a:gd name="T6" fmla="*/ 201 w 884"/>
                  <a:gd name="T7" fmla="*/ 2 h 467"/>
                  <a:gd name="T8" fmla="*/ 264 w 884"/>
                  <a:gd name="T9" fmla="*/ 3 h 467"/>
                  <a:gd name="T10" fmla="*/ 328 w 884"/>
                  <a:gd name="T11" fmla="*/ 4 h 467"/>
                  <a:gd name="T12" fmla="*/ 389 w 884"/>
                  <a:gd name="T13" fmla="*/ 5 h 467"/>
                  <a:gd name="T14" fmla="*/ 448 w 884"/>
                  <a:gd name="T15" fmla="*/ 6 h 467"/>
                  <a:gd name="T16" fmla="*/ 503 w 884"/>
                  <a:gd name="T17" fmla="*/ 7 h 467"/>
                  <a:gd name="T18" fmla="*/ 557 w 884"/>
                  <a:gd name="T19" fmla="*/ 8 h 467"/>
                  <a:gd name="T20" fmla="*/ 608 w 884"/>
                  <a:gd name="T21" fmla="*/ 9 h 467"/>
                  <a:gd name="T22" fmla="*/ 655 w 884"/>
                  <a:gd name="T23" fmla="*/ 10 h 467"/>
                  <a:gd name="T24" fmla="*/ 697 w 884"/>
                  <a:gd name="T25" fmla="*/ 10 h 467"/>
                  <a:gd name="T26" fmla="*/ 737 w 884"/>
                  <a:gd name="T27" fmla="*/ 11 h 467"/>
                  <a:gd name="T28" fmla="*/ 770 w 884"/>
                  <a:gd name="T29" fmla="*/ 12 h 467"/>
                  <a:gd name="T30" fmla="*/ 802 w 884"/>
                  <a:gd name="T31" fmla="*/ 12 h 467"/>
                  <a:gd name="T32" fmla="*/ 827 w 884"/>
                  <a:gd name="T33" fmla="*/ 13 h 467"/>
                  <a:gd name="T34" fmla="*/ 848 w 884"/>
                  <a:gd name="T35" fmla="*/ 13 h 467"/>
                  <a:gd name="T36" fmla="*/ 865 w 884"/>
                  <a:gd name="T37" fmla="*/ 13 h 467"/>
                  <a:gd name="T38" fmla="*/ 876 w 884"/>
                  <a:gd name="T39" fmla="*/ 14 h 467"/>
                  <a:gd name="T40" fmla="*/ 882 w 884"/>
                  <a:gd name="T41" fmla="*/ 14 h 467"/>
                  <a:gd name="T42" fmla="*/ 884 w 884"/>
                  <a:gd name="T43" fmla="*/ 14 h 467"/>
                  <a:gd name="T44" fmla="*/ 854 w 884"/>
                  <a:gd name="T45" fmla="*/ 14 h 467"/>
                  <a:gd name="T46" fmla="*/ 852 w 884"/>
                  <a:gd name="T47" fmla="*/ 14 h 467"/>
                  <a:gd name="T48" fmla="*/ 845 w 884"/>
                  <a:gd name="T49" fmla="*/ 13 h 467"/>
                  <a:gd name="T50" fmla="*/ 834 w 884"/>
                  <a:gd name="T51" fmla="*/ 13 h 467"/>
                  <a:gd name="T52" fmla="*/ 819 w 884"/>
                  <a:gd name="T53" fmla="*/ 13 h 467"/>
                  <a:gd name="T54" fmla="*/ 799 w 884"/>
                  <a:gd name="T55" fmla="*/ 12 h 467"/>
                  <a:gd name="T56" fmla="*/ 773 w 884"/>
                  <a:gd name="T57" fmla="*/ 12 h 467"/>
                  <a:gd name="T58" fmla="*/ 744 w 884"/>
                  <a:gd name="T59" fmla="*/ 11 h 467"/>
                  <a:gd name="T60" fmla="*/ 711 w 884"/>
                  <a:gd name="T61" fmla="*/ 11 h 467"/>
                  <a:gd name="T62" fmla="*/ 673 w 884"/>
                  <a:gd name="T63" fmla="*/ 10 h 467"/>
                  <a:gd name="T64" fmla="*/ 632 w 884"/>
                  <a:gd name="T65" fmla="*/ 9 h 467"/>
                  <a:gd name="T66" fmla="*/ 587 w 884"/>
                  <a:gd name="T67" fmla="*/ 9 h 467"/>
                  <a:gd name="T68" fmla="*/ 537 w 884"/>
                  <a:gd name="T69" fmla="*/ 8 h 467"/>
                  <a:gd name="T70" fmla="*/ 486 w 884"/>
                  <a:gd name="T71" fmla="*/ 7 h 467"/>
                  <a:gd name="T72" fmla="*/ 431 w 884"/>
                  <a:gd name="T73" fmla="*/ 6 h 467"/>
                  <a:gd name="T74" fmla="*/ 375 w 884"/>
                  <a:gd name="T75" fmla="*/ 5 h 467"/>
                  <a:gd name="T76" fmla="*/ 317 w 884"/>
                  <a:gd name="T77" fmla="*/ 4 h 467"/>
                  <a:gd name="T78" fmla="*/ 256 w 884"/>
                  <a:gd name="T79" fmla="*/ 3 h 467"/>
                  <a:gd name="T80" fmla="*/ 192 w 884"/>
                  <a:gd name="T81" fmla="*/ 2 h 467"/>
                  <a:gd name="T82" fmla="*/ 130 w 884"/>
                  <a:gd name="T83" fmla="*/ 1 h 467"/>
                  <a:gd name="T84" fmla="*/ 65 w 884"/>
                  <a:gd name="T85" fmla="*/ 1 h 467"/>
                  <a:gd name="T86" fmla="*/ 0 w 884"/>
                  <a:gd name="T87" fmla="*/ 0 h 467"/>
                  <a:gd name="T88" fmla="*/ 2 w 884"/>
                  <a:gd name="T89" fmla="*/ 0 h 4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84" h="467">
                    <a:moveTo>
                      <a:pt x="2" y="0"/>
                    </a:moveTo>
                    <a:lnTo>
                      <a:pt x="68" y="32"/>
                    </a:lnTo>
                    <a:lnTo>
                      <a:pt x="134" y="63"/>
                    </a:lnTo>
                    <a:lnTo>
                      <a:pt x="201" y="94"/>
                    </a:lnTo>
                    <a:lnTo>
                      <a:pt x="264" y="127"/>
                    </a:lnTo>
                    <a:lnTo>
                      <a:pt x="328" y="157"/>
                    </a:lnTo>
                    <a:lnTo>
                      <a:pt x="389" y="186"/>
                    </a:lnTo>
                    <a:lnTo>
                      <a:pt x="448" y="215"/>
                    </a:lnTo>
                    <a:lnTo>
                      <a:pt x="503" y="244"/>
                    </a:lnTo>
                    <a:lnTo>
                      <a:pt x="557" y="271"/>
                    </a:lnTo>
                    <a:lnTo>
                      <a:pt x="608" y="298"/>
                    </a:lnTo>
                    <a:lnTo>
                      <a:pt x="655" y="322"/>
                    </a:lnTo>
                    <a:lnTo>
                      <a:pt x="697" y="346"/>
                    </a:lnTo>
                    <a:lnTo>
                      <a:pt x="737" y="367"/>
                    </a:lnTo>
                    <a:lnTo>
                      <a:pt x="770" y="387"/>
                    </a:lnTo>
                    <a:lnTo>
                      <a:pt x="802" y="405"/>
                    </a:lnTo>
                    <a:lnTo>
                      <a:pt x="827" y="420"/>
                    </a:lnTo>
                    <a:lnTo>
                      <a:pt x="848" y="434"/>
                    </a:lnTo>
                    <a:lnTo>
                      <a:pt x="865" y="445"/>
                    </a:lnTo>
                    <a:lnTo>
                      <a:pt x="876" y="456"/>
                    </a:lnTo>
                    <a:lnTo>
                      <a:pt x="882" y="463"/>
                    </a:lnTo>
                    <a:lnTo>
                      <a:pt x="884" y="467"/>
                    </a:lnTo>
                    <a:lnTo>
                      <a:pt x="854" y="452"/>
                    </a:lnTo>
                    <a:lnTo>
                      <a:pt x="852" y="449"/>
                    </a:lnTo>
                    <a:lnTo>
                      <a:pt x="845" y="441"/>
                    </a:lnTo>
                    <a:lnTo>
                      <a:pt x="834" y="432"/>
                    </a:lnTo>
                    <a:lnTo>
                      <a:pt x="819" y="422"/>
                    </a:lnTo>
                    <a:lnTo>
                      <a:pt x="799" y="407"/>
                    </a:lnTo>
                    <a:lnTo>
                      <a:pt x="773" y="393"/>
                    </a:lnTo>
                    <a:lnTo>
                      <a:pt x="744" y="375"/>
                    </a:lnTo>
                    <a:lnTo>
                      <a:pt x="711" y="356"/>
                    </a:lnTo>
                    <a:lnTo>
                      <a:pt x="673" y="335"/>
                    </a:lnTo>
                    <a:lnTo>
                      <a:pt x="632" y="313"/>
                    </a:lnTo>
                    <a:lnTo>
                      <a:pt x="587" y="289"/>
                    </a:lnTo>
                    <a:lnTo>
                      <a:pt x="537" y="264"/>
                    </a:lnTo>
                    <a:lnTo>
                      <a:pt x="486" y="237"/>
                    </a:lnTo>
                    <a:lnTo>
                      <a:pt x="431" y="210"/>
                    </a:lnTo>
                    <a:lnTo>
                      <a:pt x="375" y="183"/>
                    </a:lnTo>
                    <a:lnTo>
                      <a:pt x="317" y="154"/>
                    </a:lnTo>
                    <a:lnTo>
                      <a:pt x="256" y="123"/>
                    </a:lnTo>
                    <a:lnTo>
                      <a:pt x="192" y="94"/>
                    </a:lnTo>
                    <a:lnTo>
                      <a:pt x="130" y="63"/>
                    </a:lnTo>
                    <a:lnTo>
                      <a:pt x="65" y="3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7" name="Freeform 1010"/>
              <p:cNvSpPr>
                <a:spLocks/>
              </p:cNvSpPr>
              <p:nvPr/>
            </p:nvSpPr>
            <p:spPr bwMode="auto">
              <a:xfrm>
                <a:off x="967" y="1275"/>
                <a:ext cx="854" cy="225"/>
              </a:xfrm>
              <a:custGeom>
                <a:avLst/>
                <a:gdLst>
                  <a:gd name="T0" fmla="*/ 854 w 854"/>
                  <a:gd name="T1" fmla="*/ 15 h 450"/>
                  <a:gd name="T2" fmla="*/ 852 w 854"/>
                  <a:gd name="T3" fmla="*/ 14 h 450"/>
                  <a:gd name="T4" fmla="*/ 845 w 854"/>
                  <a:gd name="T5" fmla="*/ 14 h 450"/>
                  <a:gd name="T6" fmla="*/ 834 w 854"/>
                  <a:gd name="T7" fmla="*/ 14 h 450"/>
                  <a:gd name="T8" fmla="*/ 819 w 854"/>
                  <a:gd name="T9" fmla="*/ 14 h 450"/>
                  <a:gd name="T10" fmla="*/ 799 w 854"/>
                  <a:gd name="T11" fmla="*/ 13 h 450"/>
                  <a:gd name="T12" fmla="*/ 773 w 854"/>
                  <a:gd name="T13" fmla="*/ 13 h 450"/>
                  <a:gd name="T14" fmla="*/ 744 w 854"/>
                  <a:gd name="T15" fmla="*/ 12 h 450"/>
                  <a:gd name="T16" fmla="*/ 711 w 854"/>
                  <a:gd name="T17" fmla="*/ 12 h 450"/>
                  <a:gd name="T18" fmla="*/ 673 w 854"/>
                  <a:gd name="T19" fmla="*/ 11 h 450"/>
                  <a:gd name="T20" fmla="*/ 632 w 854"/>
                  <a:gd name="T21" fmla="*/ 10 h 450"/>
                  <a:gd name="T22" fmla="*/ 587 w 854"/>
                  <a:gd name="T23" fmla="*/ 9 h 450"/>
                  <a:gd name="T24" fmla="*/ 537 w 854"/>
                  <a:gd name="T25" fmla="*/ 9 h 450"/>
                  <a:gd name="T26" fmla="*/ 486 w 854"/>
                  <a:gd name="T27" fmla="*/ 8 h 450"/>
                  <a:gd name="T28" fmla="*/ 431 w 854"/>
                  <a:gd name="T29" fmla="*/ 7 h 450"/>
                  <a:gd name="T30" fmla="*/ 375 w 854"/>
                  <a:gd name="T31" fmla="*/ 6 h 450"/>
                  <a:gd name="T32" fmla="*/ 317 w 854"/>
                  <a:gd name="T33" fmla="*/ 5 h 450"/>
                  <a:gd name="T34" fmla="*/ 256 w 854"/>
                  <a:gd name="T35" fmla="*/ 4 h 450"/>
                  <a:gd name="T36" fmla="*/ 192 w 854"/>
                  <a:gd name="T37" fmla="*/ 3 h 450"/>
                  <a:gd name="T38" fmla="*/ 130 w 854"/>
                  <a:gd name="T39" fmla="*/ 2 h 450"/>
                  <a:gd name="T40" fmla="*/ 65 w 854"/>
                  <a:gd name="T41" fmla="*/ 1 h 450"/>
                  <a:gd name="T42" fmla="*/ 0 w 854"/>
                  <a:gd name="T43" fmla="*/ 0 h 450"/>
                  <a:gd name="T44" fmla="*/ 0 w 854"/>
                  <a:gd name="T45" fmla="*/ 1 h 450"/>
                  <a:gd name="T46" fmla="*/ 65 w 854"/>
                  <a:gd name="T47" fmla="*/ 1 h 450"/>
                  <a:gd name="T48" fmla="*/ 130 w 854"/>
                  <a:gd name="T49" fmla="*/ 2 h 450"/>
                  <a:gd name="T50" fmla="*/ 194 w 854"/>
                  <a:gd name="T51" fmla="*/ 3 h 450"/>
                  <a:gd name="T52" fmla="*/ 257 w 854"/>
                  <a:gd name="T53" fmla="*/ 4 h 450"/>
                  <a:gd name="T54" fmla="*/ 318 w 854"/>
                  <a:gd name="T55" fmla="*/ 5 h 450"/>
                  <a:gd name="T56" fmla="*/ 378 w 854"/>
                  <a:gd name="T57" fmla="*/ 6 h 450"/>
                  <a:gd name="T58" fmla="*/ 434 w 854"/>
                  <a:gd name="T59" fmla="*/ 7 h 450"/>
                  <a:gd name="T60" fmla="*/ 488 w 854"/>
                  <a:gd name="T61" fmla="*/ 8 h 450"/>
                  <a:gd name="T62" fmla="*/ 539 w 854"/>
                  <a:gd name="T63" fmla="*/ 9 h 450"/>
                  <a:gd name="T64" fmla="*/ 585 w 854"/>
                  <a:gd name="T65" fmla="*/ 10 h 450"/>
                  <a:gd name="T66" fmla="*/ 629 w 854"/>
                  <a:gd name="T67" fmla="*/ 10 h 450"/>
                  <a:gd name="T68" fmla="*/ 669 w 854"/>
                  <a:gd name="T69" fmla="*/ 11 h 450"/>
                  <a:gd name="T70" fmla="*/ 705 w 854"/>
                  <a:gd name="T71" fmla="*/ 12 h 450"/>
                  <a:gd name="T72" fmla="*/ 737 w 854"/>
                  <a:gd name="T73" fmla="*/ 12 h 450"/>
                  <a:gd name="T74" fmla="*/ 762 w 854"/>
                  <a:gd name="T75" fmla="*/ 13 h 450"/>
                  <a:gd name="T76" fmla="*/ 785 w 854"/>
                  <a:gd name="T77" fmla="*/ 13 h 450"/>
                  <a:gd name="T78" fmla="*/ 802 w 854"/>
                  <a:gd name="T79" fmla="*/ 13 h 450"/>
                  <a:gd name="T80" fmla="*/ 813 w 854"/>
                  <a:gd name="T81" fmla="*/ 14 h 450"/>
                  <a:gd name="T82" fmla="*/ 820 w 854"/>
                  <a:gd name="T83" fmla="*/ 14 h 450"/>
                  <a:gd name="T84" fmla="*/ 821 w 854"/>
                  <a:gd name="T85" fmla="*/ 14 h 450"/>
                  <a:gd name="T86" fmla="*/ 854 w 854"/>
                  <a:gd name="T87" fmla="*/ 15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4" h="450">
                    <a:moveTo>
                      <a:pt x="854" y="450"/>
                    </a:moveTo>
                    <a:lnTo>
                      <a:pt x="852" y="447"/>
                    </a:lnTo>
                    <a:lnTo>
                      <a:pt x="845" y="439"/>
                    </a:lnTo>
                    <a:lnTo>
                      <a:pt x="834" y="430"/>
                    </a:lnTo>
                    <a:lnTo>
                      <a:pt x="819" y="420"/>
                    </a:lnTo>
                    <a:lnTo>
                      <a:pt x="799" y="405"/>
                    </a:lnTo>
                    <a:lnTo>
                      <a:pt x="773" y="391"/>
                    </a:lnTo>
                    <a:lnTo>
                      <a:pt x="744" y="373"/>
                    </a:lnTo>
                    <a:lnTo>
                      <a:pt x="711" y="354"/>
                    </a:lnTo>
                    <a:lnTo>
                      <a:pt x="673" y="333"/>
                    </a:lnTo>
                    <a:lnTo>
                      <a:pt x="632" y="311"/>
                    </a:lnTo>
                    <a:lnTo>
                      <a:pt x="587" y="287"/>
                    </a:lnTo>
                    <a:lnTo>
                      <a:pt x="537" y="262"/>
                    </a:lnTo>
                    <a:lnTo>
                      <a:pt x="486" y="235"/>
                    </a:lnTo>
                    <a:lnTo>
                      <a:pt x="431" y="208"/>
                    </a:lnTo>
                    <a:lnTo>
                      <a:pt x="375" y="181"/>
                    </a:lnTo>
                    <a:lnTo>
                      <a:pt x="317" y="152"/>
                    </a:lnTo>
                    <a:lnTo>
                      <a:pt x="256" y="121"/>
                    </a:lnTo>
                    <a:lnTo>
                      <a:pt x="192" y="92"/>
                    </a:lnTo>
                    <a:lnTo>
                      <a:pt x="130" y="61"/>
                    </a:lnTo>
                    <a:lnTo>
                      <a:pt x="65" y="3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5" y="32"/>
                    </a:lnTo>
                    <a:lnTo>
                      <a:pt x="130" y="63"/>
                    </a:lnTo>
                    <a:lnTo>
                      <a:pt x="194" y="94"/>
                    </a:lnTo>
                    <a:lnTo>
                      <a:pt x="257" y="125"/>
                    </a:lnTo>
                    <a:lnTo>
                      <a:pt x="318" y="153"/>
                    </a:lnTo>
                    <a:lnTo>
                      <a:pt x="378" y="182"/>
                    </a:lnTo>
                    <a:lnTo>
                      <a:pt x="434" y="211"/>
                    </a:lnTo>
                    <a:lnTo>
                      <a:pt x="488" y="239"/>
                    </a:lnTo>
                    <a:lnTo>
                      <a:pt x="539" y="266"/>
                    </a:lnTo>
                    <a:lnTo>
                      <a:pt x="585" y="289"/>
                    </a:lnTo>
                    <a:lnTo>
                      <a:pt x="629" y="313"/>
                    </a:lnTo>
                    <a:lnTo>
                      <a:pt x="669" y="334"/>
                    </a:lnTo>
                    <a:lnTo>
                      <a:pt x="705" y="354"/>
                    </a:lnTo>
                    <a:lnTo>
                      <a:pt x="737" y="373"/>
                    </a:lnTo>
                    <a:lnTo>
                      <a:pt x="762" y="389"/>
                    </a:lnTo>
                    <a:lnTo>
                      <a:pt x="785" y="403"/>
                    </a:lnTo>
                    <a:lnTo>
                      <a:pt x="802" y="414"/>
                    </a:lnTo>
                    <a:lnTo>
                      <a:pt x="813" y="423"/>
                    </a:lnTo>
                    <a:lnTo>
                      <a:pt x="820" y="430"/>
                    </a:lnTo>
                    <a:lnTo>
                      <a:pt x="821" y="436"/>
                    </a:lnTo>
                    <a:lnTo>
                      <a:pt x="854" y="450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8" name="Freeform 1011"/>
              <p:cNvSpPr>
                <a:spLocks/>
              </p:cNvSpPr>
              <p:nvPr/>
            </p:nvSpPr>
            <p:spPr bwMode="auto">
              <a:xfrm>
                <a:off x="967" y="1276"/>
                <a:ext cx="821" cy="217"/>
              </a:xfrm>
              <a:custGeom>
                <a:avLst/>
                <a:gdLst>
                  <a:gd name="T0" fmla="*/ 0 w 821"/>
                  <a:gd name="T1" fmla="*/ 0 h 435"/>
                  <a:gd name="T2" fmla="*/ 65 w 821"/>
                  <a:gd name="T3" fmla="*/ 0 h 435"/>
                  <a:gd name="T4" fmla="*/ 130 w 821"/>
                  <a:gd name="T5" fmla="*/ 1 h 435"/>
                  <a:gd name="T6" fmla="*/ 194 w 821"/>
                  <a:gd name="T7" fmla="*/ 2 h 435"/>
                  <a:gd name="T8" fmla="*/ 257 w 821"/>
                  <a:gd name="T9" fmla="*/ 3 h 435"/>
                  <a:gd name="T10" fmla="*/ 318 w 821"/>
                  <a:gd name="T11" fmla="*/ 4 h 435"/>
                  <a:gd name="T12" fmla="*/ 378 w 821"/>
                  <a:gd name="T13" fmla="*/ 5 h 435"/>
                  <a:gd name="T14" fmla="*/ 434 w 821"/>
                  <a:gd name="T15" fmla="*/ 6 h 435"/>
                  <a:gd name="T16" fmla="*/ 488 w 821"/>
                  <a:gd name="T17" fmla="*/ 7 h 435"/>
                  <a:gd name="T18" fmla="*/ 539 w 821"/>
                  <a:gd name="T19" fmla="*/ 8 h 435"/>
                  <a:gd name="T20" fmla="*/ 585 w 821"/>
                  <a:gd name="T21" fmla="*/ 9 h 435"/>
                  <a:gd name="T22" fmla="*/ 629 w 821"/>
                  <a:gd name="T23" fmla="*/ 9 h 435"/>
                  <a:gd name="T24" fmla="*/ 669 w 821"/>
                  <a:gd name="T25" fmla="*/ 10 h 435"/>
                  <a:gd name="T26" fmla="*/ 705 w 821"/>
                  <a:gd name="T27" fmla="*/ 11 h 435"/>
                  <a:gd name="T28" fmla="*/ 737 w 821"/>
                  <a:gd name="T29" fmla="*/ 11 h 435"/>
                  <a:gd name="T30" fmla="*/ 762 w 821"/>
                  <a:gd name="T31" fmla="*/ 12 h 435"/>
                  <a:gd name="T32" fmla="*/ 785 w 821"/>
                  <a:gd name="T33" fmla="*/ 12 h 435"/>
                  <a:gd name="T34" fmla="*/ 802 w 821"/>
                  <a:gd name="T35" fmla="*/ 12 h 435"/>
                  <a:gd name="T36" fmla="*/ 813 w 821"/>
                  <a:gd name="T37" fmla="*/ 13 h 435"/>
                  <a:gd name="T38" fmla="*/ 820 w 821"/>
                  <a:gd name="T39" fmla="*/ 13 h 435"/>
                  <a:gd name="T40" fmla="*/ 821 w 821"/>
                  <a:gd name="T41" fmla="*/ 13 h 435"/>
                  <a:gd name="T42" fmla="*/ 787 w 821"/>
                  <a:gd name="T43" fmla="*/ 13 h 435"/>
                  <a:gd name="T44" fmla="*/ 785 w 821"/>
                  <a:gd name="T45" fmla="*/ 12 h 435"/>
                  <a:gd name="T46" fmla="*/ 779 w 821"/>
                  <a:gd name="T47" fmla="*/ 12 h 435"/>
                  <a:gd name="T48" fmla="*/ 768 w 821"/>
                  <a:gd name="T49" fmla="*/ 12 h 435"/>
                  <a:gd name="T50" fmla="*/ 752 w 821"/>
                  <a:gd name="T51" fmla="*/ 12 h 435"/>
                  <a:gd name="T52" fmla="*/ 731 w 821"/>
                  <a:gd name="T53" fmla="*/ 11 h 435"/>
                  <a:gd name="T54" fmla="*/ 705 w 821"/>
                  <a:gd name="T55" fmla="*/ 11 h 435"/>
                  <a:gd name="T56" fmla="*/ 676 w 821"/>
                  <a:gd name="T57" fmla="*/ 10 h 435"/>
                  <a:gd name="T58" fmla="*/ 642 w 821"/>
                  <a:gd name="T59" fmla="*/ 10 h 435"/>
                  <a:gd name="T60" fmla="*/ 604 w 821"/>
                  <a:gd name="T61" fmla="*/ 9 h 435"/>
                  <a:gd name="T62" fmla="*/ 561 w 821"/>
                  <a:gd name="T63" fmla="*/ 8 h 435"/>
                  <a:gd name="T64" fmla="*/ 516 w 821"/>
                  <a:gd name="T65" fmla="*/ 8 h 435"/>
                  <a:gd name="T66" fmla="*/ 467 w 821"/>
                  <a:gd name="T67" fmla="*/ 7 h 435"/>
                  <a:gd name="T68" fmla="*/ 416 w 821"/>
                  <a:gd name="T69" fmla="*/ 6 h 435"/>
                  <a:gd name="T70" fmla="*/ 361 w 821"/>
                  <a:gd name="T71" fmla="*/ 5 h 435"/>
                  <a:gd name="T72" fmla="*/ 304 w 821"/>
                  <a:gd name="T73" fmla="*/ 4 h 435"/>
                  <a:gd name="T74" fmla="*/ 246 w 821"/>
                  <a:gd name="T75" fmla="*/ 3 h 435"/>
                  <a:gd name="T76" fmla="*/ 185 w 821"/>
                  <a:gd name="T77" fmla="*/ 2 h 435"/>
                  <a:gd name="T78" fmla="*/ 125 w 821"/>
                  <a:gd name="T79" fmla="*/ 1 h 435"/>
                  <a:gd name="T80" fmla="*/ 62 w 821"/>
                  <a:gd name="T81" fmla="*/ 0 h 435"/>
                  <a:gd name="T82" fmla="*/ 0 w 821"/>
                  <a:gd name="T83" fmla="*/ 0 h 435"/>
                  <a:gd name="T84" fmla="*/ 0 w 821"/>
                  <a:gd name="T85" fmla="*/ 0 h 4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1" h="435">
                    <a:moveTo>
                      <a:pt x="0" y="0"/>
                    </a:moveTo>
                    <a:lnTo>
                      <a:pt x="65" y="31"/>
                    </a:lnTo>
                    <a:lnTo>
                      <a:pt x="130" y="62"/>
                    </a:lnTo>
                    <a:lnTo>
                      <a:pt x="194" y="93"/>
                    </a:lnTo>
                    <a:lnTo>
                      <a:pt x="257" y="124"/>
                    </a:lnTo>
                    <a:lnTo>
                      <a:pt x="318" y="152"/>
                    </a:lnTo>
                    <a:lnTo>
                      <a:pt x="378" y="181"/>
                    </a:lnTo>
                    <a:lnTo>
                      <a:pt x="434" y="210"/>
                    </a:lnTo>
                    <a:lnTo>
                      <a:pt x="488" y="238"/>
                    </a:lnTo>
                    <a:lnTo>
                      <a:pt x="539" y="265"/>
                    </a:lnTo>
                    <a:lnTo>
                      <a:pt x="585" y="288"/>
                    </a:lnTo>
                    <a:lnTo>
                      <a:pt x="629" y="312"/>
                    </a:lnTo>
                    <a:lnTo>
                      <a:pt x="669" y="333"/>
                    </a:lnTo>
                    <a:lnTo>
                      <a:pt x="705" y="353"/>
                    </a:lnTo>
                    <a:lnTo>
                      <a:pt x="737" y="372"/>
                    </a:lnTo>
                    <a:lnTo>
                      <a:pt x="762" y="388"/>
                    </a:lnTo>
                    <a:lnTo>
                      <a:pt x="785" y="402"/>
                    </a:lnTo>
                    <a:lnTo>
                      <a:pt x="802" y="413"/>
                    </a:lnTo>
                    <a:lnTo>
                      <a:pt x="813" y="422"/>
                    </a:lnTo>
                    <a:lnTo>
                      <a:pt x="820" y="429"/>
                    </a:lnTo>
                    <a:lnTo>
                      <a:pt x="821" y="435"/>
                    </a:lnTo>
                    <a:lnTo>
                      <a:pt x="787" y="419"/>
                    </a:lnTo>
                    <a:lnTo>
                      <a:pt x="785" y="415"/>
                    </a:lnTo>
                    <a:lnTo>
                      <a:pt x="779" y="408"/>
                    </a:lnTo>
                    <a:lnTo>
                      <a:pt x="768" y="399"/>
                    </a:lnTo>
                    <a:lnTo>
                      <a:pt x="752" y="388"/>
                    </a:lnTo>
                    <a:lnTo>
                      <a:pt x="731" y="373"/>
                    </a:lnTo>
                    <a:lnTo>
                      <a:pt x="705" y="359"/>
                    </a:lnTo>
                    <a:lnTo>
                      <a:pt x="676" y="341"/>
                    </a:lnTo>
                    <a:lnTo>
                      <a:pt x="642" y="323"/>
                    </a:lnTo>
                    <a:lnTo>
                      <a:pt x="604" y="301"/>
                    </a:lnTo>
                    <a:lnTo>
                      <a:pt x="561" y="279"/>
                    </a:lnTo>
                    <a:lnTo>
                      <a:pt x="516" y="256"/>
                    </a:lnTo>
                    <a:lnTo>
                      <a:pt x="467" y="230"/>
                    </a:lnTo>
                    <a:lnTo>
                      <a:pt x="416" y="203"/>
                    </a:lnTo>
                    <a:lnTo>
                      <a:pt x="361" y="176"/>
                    </a:lnTo>
                    <a:lnTo>
                      <a:pt x="304" y="149"/>
                    </a:lnTo>
                    <a:lnTo>
                      <a:pt x="246" y="120"/>
                    </a:lnTo>
                    <a:lnTo>
                      <a:pt x="185" y="91"/>
                    </a:lnTo>
                    <a:lnTo>
                      <a:pt x="125" y="62"/>
                    </a:lnTo>
                    <a:lnTo>
                      <a:pt x="62" y="3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59" name="Freeform 1012"/>
              <p:cNvSpPr>
                <a:spLocks/>
              </p:cNvSpPr>
              <p:nvPr/>
            </p:nvSpPr>
            <p:spPr bwMode="auto">
              <a:xfrm>
                <a:off x="966" y="1277"/>
                <a:ext cx="788" cy="208"/>
              </a:xfrm>
              <a:custGeom>
                <a:avLst/>
                <a:gdLst>
                  <a:gd name="T0" fmla="*/ 788 w 788"/>
                  <a:gd name="T1" fmla="*/ 13 h 417"/>
                  <a:gd name="T2" fmla="*/ 786 w 788"/>
                  <a:gd name="T3" fmla="*/ 12 h 417"/>
                  <a:gd name="T4" fmla="*/ 780 w 788"/>
                  <a:gd name="T5" fmla="*/ 12 h 417"/>
                  <a:gd name="T6" fmla="*/ 769 w 788"/>
                  <a:gd name="T7" fmla="*/ 12 h 417"/>
                  <a:gd name="T8" fmla="*/ 753 w 788"/>
                  <a:gd name="T9" fmla="*/ 12 h 417"/>
                  <a:gd name="T10" fmla="*/ 732 w 788"/>
                  <a:gd name="T11" fmla="*/ 11 h 417"/>
                  <a:gd name="T12" fmla="*/ 706 w 788"/>
                  <a:gd name="T13" fmla="*/ 11 h 417"/>
                  <a:gd name="T14" fmla="*/ 677 w 788"/>
                  <a:gd name="T15" fmla="*/ 10 h 417"/>
                  <a:gd name="T16" fmla="*/ 643 w 788"/>
                  <a:gd name="T17" fmla="*/ 10 h 417"/>
                  <a:gd name="T18" fmla="*/ 605 w 788"/>
                  <a:gd name="T19" fmla="*/ 9 h 417"/>
                  <a:gd name="T20" fmla="*/ 562 w 788"/>
                  <a:gd name="T21" fmla="*/ 8 h 417"/>
                  <a:gd name="T22" fmla="*/ 517 w 788"/>
                  <a:gd name="T23" fmla="*/ 7 h 417"/>
                  <a:gd name="T24" fmla="*/ 468 w 788"/>
                  <a:gd name="T25" fmla="*/ 7 h 417"/>
                  <a:gd name="T26" fmla="*/ 417 w 788"/>
                  <a:gd name="T27" fmla="*/ 6 h 417"/>
                  <a:gd name="T28" fmla="*/ 362 w 788"/>
                  <a:gd name="T29" fmla="*/ 5 h 417"/>
                  <a:gd name="T30" fmla="*/ 305 w 788"/>
                  <a:gd name="T31" fmla="*/ 4 h 417"/>
                  <a:gd name="T32" fmla="*/ 247 w 788"/>
                  <a:gd name="T33" fmla="*/ 3 h 417"/>
                  <a:gd name="T34" fmla="*/ 186 w 788"/>
                  <a:gd name="T35" fmla="*/ 2 h 417"/>
                  <a:gd name="T36" fmla="*/ 126 w 788"/>
                  <a:gd name="T37" fmla="*/ 1 h 417"/>
                  <a:gd name="T38" fmla="*/ 63 w 788"/>
                  <a:gd name="T39" fmla="*/ 0 h 417"/>
                  <a:gd name="T40" fmla="*/ 1 w 788"/>
                  <a:gd name="T41" fmla="*/ 0 h 417"/>
                  <a:gd name="T42" fmla="*/ 0 w 788"/>
                  <a:gd name="T43" fmla="*/ 0 h 417"/>
                  <a:gd name="T44" fmla="*/ 63 w 788"/>
                  <a:gd name="T45" fmla="*/ 1 h 417"/>
                  <a:gd name="T46" fmla="*/ 126 w 788"/>
                  <a:gd name="T47" fmla="*/ 1 h 417"/>
                  <a:gd name="T48" fmla="*/ 188 w 788"/>
                  <a:gd name="T49" fmla="*/ 2 h 417"/>
                  <a:gd name="T50" fmla="*/ 247 w 788"/>
                  <a:gd name="T51" fmla="*/ 3 h 417"/>
                  <a:gd name="T52" fmla="*/ 305 w 788"/>
                  <a:gd name="T53" fmla="*/ 4 h 417"/>
                  <a:gd name="T54" fmla="*/ 362 w 788"/>
                  <a:gd name="T55" fmla="*/ 5 h 417"/>
                  <a:gd name="T56" fmla="*/ 415 w 788"/>
                  <a:gd name="T57" fmla="*/ 6 h 417"/>
                  <a:gd name="T58" fmla="*/ 466 w 788"/>
                  <a:gd name="T59" fmla="*/ 7 h 417"/>
                  <a:gd name="T60" fmla="*/ 514 w 788"/>
                  <a:gd name="T61" fmla="*/ 7 h 417"/>
                  <a:gd name="T62" fmla="*/ 558 w 788"/>
                  <a:gd name="T63" fmla="*/ 8 h 417"/>
                  <a:gd name="T64" fmla="*/ 598 w 788"/>
                  <a:gd name="T65" fmla="*/ 9 h 417"/>
                  <a:gd name="T66" fmla="*/ 634 w 788"/>
                  <a:gd name="T67" fmla="*/ 9 h 417"/>
                  <a:gd name="T68" fmla="*/ 665 w 788"/>
                  <a:gd name="T69" fmla="*/ 10 h 417"/>
                  <a:gd name="T70" fmla="*/ 692 w 788"/>
                  <a:gd name="T71" fmla="*/ 11 h 417"/>
                  <a:gd name="T72" fmla="*/ 714 w 788"/>
                  <a:gd name="T73" fmla="*/ 11 h 417"/>
                  <a:gd name="T74" fmla="*/ 730 w 788"/>
                  <a:gd name="T75" fmla="*/ 11 h 417"/>
                  <a:gd name="T76" fmla="*/ 743 w 788"/>
                  <a:gd name="T77" fmla="*/ 12 h 417"/>
                  <a:gd name="T78" fmla="*/ 750 w 788"/>
                  <a:gd name="T79" fmla="*/ 12 h 417"/>
                  <a:gd name="T80" fmla="*/ 752 w 788"/>
                  <a:gd name="T81" fmla="*/ 12 h 417"/>
                  <a:gd name="T82" fmla="*/ 788 w 788"/>
                  <a:gd name="T83" fmla="*/ 13 h 4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8" h="417">
                    <a:moveTo>
                      <a:pt x="788" y="417"/>
                    </a:moveTo>
                    <a:lnTo>
                      <a:pt x="786" y="413"/>
                    </a:lnTo>
                    <a:lnTo>
                      <a:pt x="780" y="406"/>
                    </a:lnTo>
                    <a:lnTo>
                      <a:pt x="769" y="397"/>
                    </a:lnTo>
                    <a:lnTo>
                      <a:pt x="753" y="386"/>
                    </a:lnTo>
                    <a:lnTo>
                      <a:pt x="732" y="371"/>
                    </a:lnTo>
                    <a:lnTo>
                      <a:pt x="706" y="357"/>
                    </a:lnTo>
                    <a:lnTo>
                      <a:pt x="677" y="339"/>
                    </a:lnTo>
                    <a:lnTo>
                      <a:pt x="643" y="321"/>
                    </a:lnTo>
                    <a:lnTo>
                      <a:pt x="605" y="299"/>
                    </a:lnTo>
                    <a:lnTo>
                      <a:pt x="562" y="277"/>
                    </a:lnTo>
                    <a:lnTo>
                      <a:pt x="517" y="254"/>
                    </a:lnTo>
                    <a:lnTo>
                      <a:pt x="468" y="228"/>
                    </a:lnTo>
                    <a:lnTo>
                      <a:pt x="417" y="201"/>
                    </a:lnTo>
                    <a:lnTo>
                      <a:pt x="362" y="174"/>
                    </a:lnTo>
                    <a:lnTo>
                      <a:pt x="305" y="147"/>
                    </a:lnTo>
                    <a:lnTo>
                      <a:pt x="247" y="118"/>
                    </a:lnTo>
                    <a:lnTo>
                      <a:pt x="186" y="89"/>
                    </a:lnTo>
                    <a:lnTo>
                      <a:pt x="126" y="60"/>
                    </a:lnTo>
                    <a:lnTo>
                      <a:pt x="63" y="29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3" y="33"/>
                    </a:lnTo>
                    <a:lnTo>
                      <a:pt x="126" y="62"/>
                    </a:lnTo>
                    <a:lnTo>
                      <a:pt x="188" y="91"/>
                    </a:lnTo>
                    <a:lnTo>
                      <a:pt x="247" y="120"/>
                    </a:lnTo>
                    <a:lnTo>
                      <a:pt x="305" y="149"/>
                    </a:lnTo>
                    <a:lnTo>
                      <a:pt x="362" y="178"/>
                    </a:lnTo>
                    <a:lnTo>
                      <a:pt x="415" y="205"/>
                    </a:lnTo>
                    <a:lnTo>
                      <a:pt x="466" y="230"/>
                    </a:lnTo>
                    <a:lnTo>
                      <a:pt x="514" y="255"/>
                    </a:lnTo>
                    <a:lnTo>
                      <a:pt x="558" y="277"/>
                    </a:lnTo>
                    <a:lnTo>
                      <a:pt x="598" y="299"/>
                    </a:lnTo>
                    <a:lnTo>
                      <a:pt x="634" y="319"/>
                    </a:lnTo>
                    <a:lnTo>
                      <a:pt x="665" y="337"/>
                    </a:lnTo>
                    <a:lnTo>
                      <a:pt x="692" y="353"/>
                    </a:lnTo>
                    <a:lnTo>
                      <a:pt x="714" y="368"/>
                    </a:lnTo>
                    <a:lnTo>
                      <a:pt x="730" y="379"/>
                    </a:lnTo>
                    <a:lnTo>
                      <a:pt x="743" y="388"/>
                    </a:lnTo>
                    <a:lnTo>
                      <a:pt x="750" y="395"/>
                    </a:lnTo>
                    <a:lnTo>
                      <a:pt x="752" y="400"/>
                    </a:lnTo>
                    <a:lnTo>
                      <a:pt x="788" y="417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0" name="Freeform 1013"/>
              <p:cNvSpPr>
                <a:spLocks/>
              </p:cNvSpPr>
              <p:nvPr/>
            </p:nvSpPr>
            <p:spPr bwMode="auto">
              <a:xfrm>
                <a:off x="966" y="1278"/>
                <a:ext cx="752" cy="199"/>
              </a:xfrm>
              <a:custGeom>
                <a:avLst/>
                <a:gdLst>
                  <a:gd name="T0" fmla="*/ 0 w 752"/>
                  <a:gd name="T1" fmla="*/ 0 h 398"/>
                  <a:gd name="T2" fmla="*/ 63 w 752"/>
                  <a:gd name="T3" fmla="*/ 1 h 398"/>
                  <a:gd name="T4" fmla="*/ 126 w 752"/>
                  <a:gd name="T5" fmla="*/ 2 h 398"/>
                  <a:gd name="T6" fmla="*/ 188 w 752"/>
                  <a:gd name="T7" fmla="*/ 3 h 398"/>
                  <a:gd name="T8" fmla="*/ 247 w 752"/>
                  <a:gd name="T9" fmla="*/ 4 h 398"/>
                  <a:gd name="T10" fmla="*/ 305 w 752"/>
                  <a:gd name="T11" fmla="*/ 5 h 398"/>
                  <a:gd name="T12" fmla="*/ 362 w 752"/>
                  <a:gd name="T13" fmla="*/ 6 h 398"/>
                  <a:gd name="T14" fmla="*/ 415 w 752"/>
                  <a:gd name="T15" fmla="*/ 7 h 398"/>
                  <a:gd name="T16" fmla="*/ 466 w 752"/>
                  <a:gd name="T17" fmla="*/ 8 h 398"/>
                  <a:gd name="T18" fmla="*/ 514 w 752"/>
                  <a:gd name="T19" fmla="*/ 8 h 398"/>
                  <a:gd name="T20" fmla="*/ 558 w 752"/>
                  <a:gd name="T21" fmla="*/ 9 h 398"/>
                  <a:gd name="T22" fmla="*/ 598 w 752"/>
                  <a:gd name="T23" fmla="*/ 10 h 398"/>
                  <a:gd name="T24" fmla="*/ 634 w 752"/>
                  <a:gd name="T25" fmla="*/ 10 h 398"/>
                  <a:gd name="T26" fmla="*/ 665 w 752"/>
                  <a:gd name="T27" fmla="*/ 11 h 398"/>
                  <a:gd name="T28" fmla="*/ 692 w 752"/>
                  <a:gd name="T29" fmla="*/ 11 h 398"/>
                  <a:gd name="T30" fmla="*/ 714 w 752"/>
                  <a:gd name="T31" fmla="*/ 12 h 398"/>
                  <a:gd name="T32" fmla="*/ 730 w 752"/>
                  <a:gd name="T33" fmla="*/ 12 h 398"/>
                  <a:gd name="T34" fmla="*/ 743 w 752"/>
                  <a:gd name="T35" fmla="*/ 13 h 398"/>
                  <a:gd name="T36" fmla="*/ 750 w 752"/>
                  <a:gd name="T37" fmla="*/ 13 h 398"/>
                  <a:gd name="T38" fmla="*/ 752 w 752"/>
                  <a:gd name="T39" fmla="*/ 13 h 398"/>
                  <a:gd name="T40" fmla="*/ 714 w 752"/>
                  <a:gd name="T41" fmla="*/ 12 h 398"/>
                  <a:gd name="T42" fmla="*/ 712 w 752"/>
                  <a:gd name="T43" fmla="*/ 12 h 398"/>
                  <a:gd name="T44" fmla="*/ 705 w 752"/>
                  <a:gd name="T45" fmla="*/ 12 h 398"/>
                  <a:gd name="T46" fmla="*/ 694 w 752"/>
                  <a:gd name="T47" fmla="*/ 12 h 398"/>
                  <a:gd name="T48" fmla="*/ 678 w 752"/>
                  <a:gd name="T49" fmla="*/ 11 h 398"/>
                  <a:gd name="T50" fmla="*/ 657 w 752"/>
                  <a:gd name="T51" fmla="*/ 11 h 398"/>
                  <a:gd name="T52" fmla="*/ 632 w 752"/>
                  <a:gd name="T53" fmla="*/ 10 h 398"/>
                  <a:gd name="T54" fmla="*/ 602 w 752"/>
                  <a:gd name="T55" fmla="*/ 10 h 398"/>
                  <a:gd name="T56" fmla="*/ 568 w 752"/>
                  <a:gd name="T57" fmla="*/ 9 h 398"/>
                  <a:gd name="T58" fmla="*/ 530 w 752"/>
                  <a:gd name="T59" fmla="*/ 9 h 398"/>
                  <a:gd name="T60" fmla="*/ 487 w 752"/>
                  <a:gd name="T61" fmla="*/ 8 h 398"/>
                  <a:gd name="T62" fmla="*/ 442 w 752"/>
                  <a:gd name="T63" fmla="*/ 7 h 398"/>
                  <a:gd name="T64" fmla="*/ 394 w 752"/>
                  <a:gd name="T65" fmla="*/ 7 h 398"/>
                  <a:gd name="T66" fmla="*/ 343 w 752"/>
                  <a:gd name="T67" fmla="*/ 6 h 398"/>
                  <a:gd name="T68" fmla="*/ 289 w 752"/>
                  <a:gd name="T69" fmla="*/ 5 h 398"/>
                  <a:gd name="T70" fmla="*/ 234 w 752"/>
                  <a:gd name="T71" fmla="*/ 4 h 398"/>
                  <a:gd name="T72" fmla="*/ 178 w 752"/>
                  <a:gd name="T73" fmla="*/ 3 h 398"/>
                  <a:gd name="T74" fmla="*/ 118 w 752"/>
                  <a:gd name="T75" fmla="*/ 2 h 398"/>
                  <a:gd name="T76" fmla="*/ 59 w 752"/>
                  <a:gd name="T77" fmla="*/ 1 h 398"/>
                  <a:gd name="T78" fmla="*/ 0 w 752"/>
                  <a:gd name="T79" fmla="*/ 1 h 398"/>
                  <a:gd name="T80" fmla="*/ 0 w 752"/>
                  <a:gd name="T81" fmla="*/ 0 h 3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2" h="398">
                    <a:moveTo>
                      <a:pt x="0" y="0"/>
                    </a:moveTo>
                    <a:lnTo>
                      <a:pt x="63" y="31"/>
                    </a:lnTo>
                    <a:lnTo>
                      <a:pt x="126" y="60"/>
                    </a:lnTo>
                    <a:lnTo>
                      <a:pt x="188" y="89"/>
                    </a:lnTo>
                    <a:lnTo>
                      <a:pt x="247" y="118"/>
                    </a:lnTo>
                    <a:lnTo>
                      <a:pt x="305" y="147"/>
                    </a:lnTo>
                    <a:lnTo>
                      <a:pt x="362" y="176"/>
                    </a:lnTo>
                    <a:lnTo>
                      <a:pt x="415" y="203"/>
                    </a:lnTo>
                    <a:lnTo>
                      <a:pt x="466" y="228"/>
                    </a:lnTo>
                    <a:lnTo>
                      <a:pt x="514" y="253"/>
                    </a:lnTo>
                    <a:lnTo>
                      <a:pt x="558" y="275"/>
                    </a:lnTo>
                    <a:lnTo>
                      <a:pt x="598" y="297"/>
                    </a:lnTo>
                    <a:lnTo>
                      <a:pt x="634" y="317"/>
                    </a:lnTo>
                    <a:lnTo>
                      <a:pt x="665" y="335"/>
                    </a:lnTo>
                    <a:lnTo>
                      <a:pt x="692" y="351"/>
                    </a:lnTo>
                    <a:lnTo>
                      <a:pt x="714" y="366"/>
                    </a:lnTo>
                    <a:lnTo>
                      <a:pt x="730" y="377"/>
                    </a:lnTo>
                    <a:lnTo>
                      <a:pt x="743" y="386"/>
                    </a:lnTo>
                    <a:lnTo>
                      <a:pt x="750" y="393"/>
                    </a:lnTo>
                    <a:lnTo>
                      <a:pt x="752" y="398"/>
                    </a:lnTo>
                    <a:lnTo>
                      <a:pt x="714" y="380"/>
                    </a:lnTo>
                    <a:lnTo>
                      <a:pt x="712" y="377"/>
                    </a:lnTo>
                    <a:lnTo>
                      <a:pt x="705" y="369"/>
                    </a:lnTo>
                    <a:lnTo>
                      <a:pt x="694" y="360"/>
                    </a:lnTo>
                    <a:lnTo>
                      <a:pt x="678" y="349"/>
                    </a:lnTo>
                    <a:lnTo>
                      <a:pt x="657" y="335"/>
                    </a:lnTo>
                    <a:lnTo>
                      <a:pt x="632" y="320"/>
                    </a:lnTo>
                    <a:lnTo>
                      <a:pt x="602" y="304"/>
                    </a:lnTo>
                    <a:lnTo>
                      <a:pt x="568" y="284"/>
                    </a:lnTo>
                    <a:lnTo>
                      <a:pt x="530" y="264"/>
                    </a:lnTo>
                    <a:lnTo>
                      <a:pt x="487" y="243"/>
                    </a:lnTo>
                    <a:lnTo>
                      <a:pt x="442" y="219"/>
                    </a:lnTo>
                    <a:lnTo>
                      <a:pt x="394" y="194"/>
                    </a:lnTo>
                    <a:lnTo>
                      <a:pt x="343" y="168"/>
                    </a:lnTo>
                    <a:lnTo>
                      <a:pt x="289" y="141"/>
                    </a:lnTo>
                    <a:lnTo>
                      <a:pt x="234" y="114"/>
                    </a:lnTo>
                    <a:lnTo>
                      <a:pt x="178" y="87"/>
                    </a:lnTo>
                    <a:lnTo>
                      <a:pt x="118" y="60"/>
                    </a:lnTo>
                    <a:lnTo>
                      <a:pt x="59" y="3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1" name="Freeform 1014"/>
              <p:cNvSpPr>
                <a:spLocks/>
              </p:cNvSpPr>
              <p:nvPr/>
            </p:nvSpPr>
            <p:spPr bwMode="auto">
              <a:xfrm>
                <a:off x="964" y="1278"/>
                <a:ext cx="716" cy="190"/>
              </a:xfrm>
              <a:custGeom>
                <a:avLst/>
                <a:gdLst>
                  <a:gd name="T0" fmla="*/ 716 w 716"/>
                  <a:gd name="T1" fmla="*/ 12 h 378"/>
                  <a:gd name="T2" fmla="*/ 714 w 716"/>
                  <a:gd name="T3" fmla="*/ 12 h 378"/>
                  <a:gd name="T4" fmla="*/ 707 w 716"/>
                  <a:gd name="T5" fmla="*/ 12 h 378"/>
                  <a:gd name="T6" fmla="*/ 696 w 716"/>
                  <a:gd name="T7" fmla="*/ 12 h 378"/>
                  <a:gd name="T8" fmla="*/ 680 w 716"/>
                  <a:gd name="T9" fmla="*/ 11 h 378"/>
                  <a:gd name="T10" fmla="*/ 659 w 716"/>
                  <a:gd name="T11" fmla="*/ 11 h 378"/>
                  <a:gd name="T12" fmla="*/ 634 w 716"/>
                  <a:gd name="T13" fmla="*/ 10 h 378"/>
                  <a:gd name="T14" fmla="*/ 604 w 716"/>
                  <a:gd name="T15" fmla="*/ 10 h 378"/>
                  <a:gd name="T16" fmla="*/ 570 w 716"/>
                  <a:gd name="T17" fmla="*/ 9 h 378"/>
                  <a:gd name="T18" fmla="*/ 532 w 716"/>
                  <a:gd name="T19" fmla="*/ 9 h 378"/>
                  <a:gd name="T20" fmla="*/ 489 w 716"/>
                  <a:gd name="T21" fmla="*/ 8 h 378"/>
                  <a:gd name="T22" fmla="*/ 444 w 716"/>
                  <a:gd name="T23" fmla="*/ 7 h 378"/>
                  <a:gd name="T24" fmla="*/ 396 w 716"/>
                  <a:gd name="T25" fmla="*/ 7 h 378"/>
                  <a:gd name="T26" fmla="*/ 345 w 716"/>
                  <a:gd name="T27" fmla="*/ 6 h 378"/>
                  <a:gd name="T28" fmla="*/ 291 w 716"/>
                  <a:gd name="T29" fmla="*/ 5 h 378"/>
                  <a:gd name="T30" fmla="*/ 236 w 716"/>
                  <a:gd name="T31" fmla="*/ 4 h 378"/>
                  <a:gd name="T32" fmla="*/ 180 w 716"/>
                  <a:gd name="T33" fmla="*/ 3 h 378"/>
                  <a:gd name="T34" fmla="*/ 120 w 716"/>
                  <a:gd name="T35" fmla="*/ 2 h 378"/>
                  <a:gd name="T36" fmla="*/ 61 w 716"/>
                  <a:gd name="T37" fmla="*/ 1 h 378"/>
                  <a:gd name="T38" fmla="*/ 2 w 716"/>
                  <a:gd name="T39" fmla="*/ 0 h 378"/>
                  <a:gd name="T40" fmla="*/ 0 w 716"/>
                  <a:gd name="T41" fmla="*/ 1 h 378"/>
                  <a:gd name="T42" fmla="*/ 61 w 716"/>
                  <a:gd name="T43" fmla="*/ 1 h 378"/>
                  <a:gd name="T44" fmla="*/ 119 w 716"/>
                  <a:gd name="T45" fmla="*/ 2 h 378"/>
                  <a:gd name="T46" fmla="*/ 177 w 716"/>
                  <a:gd name="T47" fmla="*/ 3 h 378"/>
                  <a:gd name="T48" fmla="*/ 235 w 716"/>
                  <a:gd name="T49" fmla="*/ 4 h 378"/>
                  <a:gd name="T50" fmla="*/ 289 w 716"/>
                  <a:gd name="T51" fmla="*/ 5 h 378"/>
                  <a:gd name="T52" fmla="*/ 342 w 716"/>
                  <a:gd name="T53" fmla="*/ 6 h 378"/>
                  <a:gd name="T54" fmla="*/ 392 w 716"/>
                  <a:gd name="T55" fmla="*/ 7 h 378"/>
                  <a:gd name="T56" fmla="*/ 438 w 716"/>
                  <a:gd name="T57" fmla="*/ 7 h 378"/>
                  <a:gd name="T58" fmla="*/ 482 w 716"/>
                  <a:gd name="T59" fmla="*/ 8 h 378"/>
                  <a:gd name="T60" fmla="*/ 522 w 716"/>
                  <a:gd name="T61" fmla="*/ 9 h 378"/>
                  <a:gd name="T62" fmla="*/ 557 w 716"/>
                  <a:gd name="T63" fmla="*/ 9 h 378"/>
                  <a:gd name="T64" fmla="*/ 588 w 716"/>
                  <a:gd name="T65" fmla="*/ 10 h 378"/>
                  <a:gd name="T66" fmla="*/ 615 w 716"/>
                  <a:gd name="T67" fmla="*/ 10 h 378"/>
                  <a:gd name="T68" fmla="*/ 638 w 716"/>
                  <a:gd name="T69" fmla="*/ 11 h 378"/>
                  <a:gd name="T70" fmla="*/ 655 w 716"/>
                  <a:gd name="T71" fmla="*/ 11 h 378"/>
                  <a:gd name="T72" fmla="*/ 666 w 716"/>
                  <a:gd name="T73" fmla="*/ 11 h 378"/>
                  <a:gd name="T74" fmla="*/ 673 w 716"/>
                  <a:gd name="T75" fmla="*/ 12 h 378"/>
                  <a:gd name="T76" fmla="*/ 675 w 716"/>
                  <a:gd name="T77" fmla="*/ 12 h 378"/>
                  <a:gd name="T78" fmla="*/ 716 w 716"/>
                  <a:gd name="T79" fmla="*/ 12 h 3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16" h="378">
                    <a:moveTo>
                      <a:pt x="716" y="378"/>
                    </a:moveTo>
                    <a:lnTo>
                      <a:pt x="714" y="375"/>
                    </a:lnTo>
                    <a:lnTo>
                      <a:pt x="707" y="367"/>
                    </a:lnTo>
                    <a:lnTo>
                      <a:pt x="696" y="358"/>
                    </a:lnTo>
                    <a:lnTo>
                      <a:pt x="680" y="347"/>
                    </a:lnTo>
                    <a:lnTo>
                      <a:pt x="659" y="333"/>
                    </a:lnTo>
                    <a:lnTo>
                      <a:pt x="634" y="318"/>
                    </a:lnTo>
                    <a:lnTo>
                      <a:pt x="604" y="302"/>
                    </a:lnTo>
                    <a:lnTo>
                      <a:pt x="570" y="282"/>
                    </a:lnTo>
                    <a:lnTo>
                      <a:pt x="532" y="262"/>
                    </a:lnTo>
                    <a:lnTo>
                      <a:pt x="489" y="241"/>
                    </a:lnTo>
                    <a:lnTo>
                      <a:pt x="444" y="217"/>
                    </a:lnTo>
                    <a:lnTo>
                      <a:pt x="396" y="192"/>
                    </a:lnTo>
                    <a:lnTo>
                      <a:pt x="345" y="166"/>
                    </a:lnTo>
                    <a:lnTo>
                      <a:pt x="291" y="139"/>
                    </a:lnTo>
                    <a:lnTo>
                      <a:pt x="236" y="112"/>
                    </a:lnTo>
                    <a:lnTo>
                      <a:pt x="180" y="85"/>
                    </a:lnTo>
                    <a:lnTo>
                      <a:pt x="120" y="58"/>
                    </a:lnTo>
                    <a:lnTo>
                      <a:pt x="61" y="29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61" y="31"/>
                    </a:lnTo>
                    <a:lnTo>
                      <a:pt x="119" y="60"/>
                    </a:lnTo>
                    <a:lnTo>
                      <a:pt x="177" y="87"/>
                    </a:lnTo>
                    <a:lnTo>
                      <a:pt x="235" y="114"/>
                    </a:lnTo>
                    <a:lnTo>
                      <a:pt x="289" y="141"/>
                    </a:lnTo>
                    <a:lnTo>
                      <a:pt x="342" y="168"/>
                    </a:lnTo>
                    <a:lnTo>
                      <a:pt x="392" y="194"/>
                    </a:lnTo>
                    <a:lnTo>
                      <a:pt x="438" y="217"/>
                    </a:lnTo>
                    <a:lnTo>
                      <a:pt x="482" y="239"/>
                    </a:lnTo>
                    <a:lnTo>
                      <a:pt x="522" y="261"/>
                    </a:lnTo>
                    <a:lnTo>
                      <a:pt x="557" y="280"/>
                    </a:lnTo>
                    <a:lnTo>
                      <a:pt x="588" y="299"/>
                    </a:lnTo>
                    <a:lnTo>
                      <a:pt x="615" y="313"/>
                    </a:lnTo>
                    <a:lnTo>
                      <a:pt x="638" y="327"/>
                    </a:lnTo>
                    <a:lnTo>
                      <a:pt x="655" y="338"/>
                    </a:lnTo>
                    <a:lnTo>
                      <a:pt x="666" y="347"/>
                    </a:lnTo>
                    <a:lnTo>
                      <a:pt x="673" y="355"/>
                    </a:lnTo>
                    <a:lnTo>
                      <a:pt x="675" y="360"/>
                    </a:lnTo>
                    <a:lnTo>
                      <a:pt x="716" y="378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2" name="Freeform 1015"/>
              <p:cNvSpPr>
                <a:spLocks/>
              </p:cNvSpPr>
              <p:nvPr/>
            </p:nvSpPr>
            <p:spPr bwMode="auto">
              <a:xfrm>
                <a:off x="964" y="1280"/>
                <a:ext cx="675" cy="179"/>
              </a:xfrm>
              <a:custGeom>
                <a:avLst/>
                <a:gdLst>
                  <a:gd name="T0" fmla="*/ 0 w 675"/>
                  <a:gd name="T1" fmla="*/ 0 h 357"/>
                  <a:gd name="T2" fmla="*/ 61 w 675"/>
                  <a:gd name="T3" fmla="*/ 1 h 357"/>
                  <a:gd name="T4" fmla="*/ 119 w 675"/>
                  <a:gd name="T5" fmla="*/ 2 h 357"/>
                  <a:gd name="T6" fmla="*/ 177 w 675"/>
                  <a:gd name="T7" fmla="*/ 3 h 357"/>
                  <a:gd name="T8" fmla="*/ 235 w 675"/>
                  <a:gd name="T9" fmla="*/ 4 h 357"/>
                  <a:gd name="T10" fmla="*/ 289 w 675"/>
                  <a:gd name="T11" fmla="*/ 5 h 357"/>
                  <a:gd name="T12" fmla="*/ 342 w 675"/>
                  <a:gd name="T13" fmla="*/ 6 h 357"/>
                  <a:gd name="T14" fmla="*/ 392 w 675"/>
                  <a:gd name="T15" fmla="*/ 6 h 357"/>
                  <a:gd name="T16" fmla="*/ 438 w 675"/>
                  <a:gd name="T17" fmla="*/ 7 h 357"/>
                  <a:gd name="T18" fmla="*/ 482 w 675"/>
                  <a:gd name="T19" fmla="*/ 8 h 357"/>
                  <a:gd name="T20" fmla="*/ 522 w 675"/>
                  <a:gd name="T21" fmla="*/ 9 h 357"/>
                  <a:gd name="T22" fmla="*/ 557 w 675"/>
                  <a:gd name="T23" fmla="*/ 9 h 357"/>
                  <a:gd name="T24" fmla="*/ 588 w 675"/>
                  <a:gd name="T25" fmla="*/ 10 h 357"/>
                  <a:gd name="T26" fmla="*/ 615 w 675"/>
                  <a:gd name="T27" fmla="*/ 10 h 357"/>
                  <a:gd name="T28" fmla="*/ 638 w 675"/>
                  <a:gd name="T29" fmla="*/ 11 h 357"/>
                  <a:gd name="T30" fmla="*/ 655 w 675"/>
                  <a:gd name="T31" fmla="*/ 11 h 357"/>
                  <a:gd name="T32" fmla="*/ 666 w 675"/>
                  <a:gd name="T33" fmla="*/ 11 h 357"/>
                  <a:gd name="T34" fmla="*/ 673 w 675"/>
                  <a:gd name="T35" fmla="*/ 11 h 357"/>
                  <a:gd name="T36" fmla="*/ 675 w 675"/>
                  <a:gd name="T37" fmla="*/ 12 h 357"/>
                  <a:gd name="T38" fmla="*/ 632 w 675"/>
                  <a:gd name="T39" fmla="*/ 11 h 357"/>
                  <a:gd name="T40" fmla="*/ 631 w 675"/>
                  <a:gd name="T41" fmla="*/ 11 h 357"/>
                  <a:gd name="T42" fmla="*/ 624 w 675"/>
                  <a:gd name="T43" fmla="*/ 11 h 357"/>
                  <a:gd name="T44" fmla="*/ 612 w 675"/>
                  <a:gd name="T45" fmla="*/ 10 h 357"/>
                  <a:gd name="T46" fmla="*/ 597 w 675"/>
                  <a:gd name="T47" fmla="*/ 10 h 357"/>
                  <a:gd name="T48" fmla="*/ 576 w 675"/>
                  <a:gd name="T49" fmla="*/ 10 h 357"/>
                  <a:gd name="T50" fmla="*/ 550 w 675"/>
                  <a:gd name="T51" fmla="*/ 9 h 357"/>
                  <a:gd name="T52" fmla="*/ 522 w 675"/>
                  <a:gd name="T53" fmla="*/ 9 h 357"/>
                  <a:gd name="T54" fmla="*/ 488 w 675"/>
                  <a:gd name="T55" fmla="*/ 8 h 357"/>
                  <a:gd name="T56" fmla="*/ 451 w 675"/>
                  <a:gd name="T57" fmla="*/ 7 h 357"/>
                  <a:gd name="T58" fmla="*/ 410 w 675"/>
                  <a:gd name="T59" fmla="*/ 7 h 357"/>
                  <a:gd name="T60" fmla="*/ 366 w 675"/>
                  <a:gd name="T61" fmla="*/ 6 h 357"/>
                  <a:gd name="T62" fmla="*/ 320 w 675"/>
                  <a:gd name="T63" fmla="*/ 5 h 357"/>
                  <a:gd name="T64" fmla="*/ 270 w 675"/>
                  <a:gd name="T65" fmla="*/ 5 h 357"/>
                  <a:gd name="T66" fmla="*/ 219 w 675"/>
                  <a:gd name="T67" fmla="*/ 4 h 357"/>
                  <a:gd name="T68" fmla="*/ 166 w 675"/>
                  <a:gd name="T69" fmla="*/ 3 h 357"/>
                  <a:gd name="T70" fmla="*/ 112 w 675"/>
                  <a:gd name="T71" fmla="*/ 2 h 357"/>
                  <a:gd name="T72" fmla="*/ 55 w 675"/>
                  <a:gd name="T73" fmla="*/ 1 h 357"/>
                  <a:gd name="T74" fmla="*/ 0 w 675"/>
                  <a:gd name="T75" fmla="*/ 1 h 357"/>
                  <a:gd name="T76" fmla="*/ 0 w 675"/>
                  <a:gd name="T77" fmla="*/ 0 h 3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75" h="357">
                    <a:moveTo>
                      <a:pt x="0" y="0"/>
                    </a:moveTo>
                    <a:lnTo>
                      <a:pt x="61" y="28"/>
                    </a:lnTo>
                    <a:lnTo>
                      <a:pt x="119" y="57"/>
                    </a:lnTo>
                    <a:lnTo>
                      <a:pt x="177" y="84"/>
                    </a:lnTo>
                    <a:lnTo>
                      <a:pt x="235" y="111"/>
                    </a:lnTo>
                    <a:lnTo>
                      <a:pt x="289" y="138"/>
                    </a:lnTo>
                    <a:lnTo>
                      <a:pt x="342" y="165"/>
                    </a:lnTo>
                    <a:lnTo>
                      <a:pt x="392" y="191"/>
                    </a:lnTo>
                    <a:lnTo>
                      <a:pt x="438" y="214"/>
                    </a:lnTo>
                    <a:lnTo>
                      <a:pt x="482" y="236"/>
                    </a:lnTo>
                    <a:lnTo>
                      <a:pt x="522" y="258"/>
                    </a:lnTo>
                    <a:lnTo>
                      <a:pt x="557" y="277"/>
                    </a:lnTo>
                    <a:lnTo>
                      <a:pt x="588" y="296"/>
                    </a:lnTo>
                    <a:lnTo>
                      <a:pt x="615" y="310"/>
                    </a:lnTo>
                    <a:lnTo>
                      <a:pt x="638" y="324"/>
                    </a:lnTo>
                    <a:lnTo>
                      <a:pt x="655" y="335"/>
                    </a:lnTo>
                    <a:lnTo>
                      <a:pt x="666" y="344"/>
                    </a:lnTo>
                    <a:lnTo>
                      <a:pt x="673" y="352"/>
                    </a:lnTo>
                    <a:lnTo>
                      <a:pt x="675" y="357"/>
                    </a:lnTo>
                    <a:lnTo>
                      <a:pt x="632" y="335"/>
                    </a:lnTo>
                    <a:lnTo>
                      <a:pt x="631" y="332"/>
                    </a:lnTo>
                    <a:lnTo>
                      <a:pt x="624" y="326"/>
                    </a:lnTo>
                    <a:lnTo>
                      <a:pt x="612" y="317"/>
                    </a:lnTo>
                    <a:lnTo>
                      <a:pt x="597" y="306"/>
                    </a:lnTo>
                    <a:lnTo>
                      <a:pt x="576" y="294"/>
                    </a:lnTo>
                    <a:lnTo>
                      <a:pt x="550" y="279"/>
                    </a:lnTo>
                    <a:lnTo>
                      <a:pt x="522" y="263"/>
                    </a:lnTo>
                    <a:lnTo>
                      <a:pt x="488" y="243"/>
                    </a:lnTo>
                    <a:lnTo>
                      <a:pt x="451" y="223"/>
                    </a:lnTo>
                    <a:lnTo>
                      <a:pt x="410" y="203"/>
                    </a:lnTo>
                    <a:lnTo>
                      <a:pt x="366" y="180"/>
                    </a:lnTo>
                    <a:lnTo>
                      <a:pt x="320" y="156"/>
                    </a:lnTo>
                    <a:lnTo>
                      <a:pt x="270" y="133"/>
                    </a:lnTo>
                    <a:lnTo>
                      <a:pt x="219" y="107"/>
                    </a:lnTo>
                    <a:lnTo>
                      <a:pt x="166" y="80"/>
                    </a:lnTo>
                    <a:lnTo>
                      <a:pt x="112" y="55"/>
                    </a:lnTo>
                    <a:lnTo>
                      <a:pt x="55" y="2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3" name="Freeform 1016"/>
              <p:cNvSpPr>
                <a:spLocks/>
              </p:cNvSpPr>
              <p:nvPr/>
            </p:nvSpPr>
            <p:spPr bwMode="auto">
              <a:xfrm>
                <a:off x="963" y="1281"/>
                <a:ext cx="633" cy="167"/>
              </a:xfrm>
              <a:custGeom>
                <a:avLst/>
                <a:gdLst>
                  <a:gd name="T0" fmla="*/ 633 w 633"/>
                  <a:gd name="T1" fmla="*/ 11 h 333"/>
                  <a:gd name="T2" fmla="*/ 632 w 633"/>
                  <a:gd name="T3" fmla="*/ 11 h 333"/>
                  <a:gd name="T4" fmla="*/ 625 w 633"/>
                  <a:gd name="T5" fmla="*/ 11 h 333"/>
                  <a:gd name="T6" fmla="*/ 613 w 633"/>
                  <a:gd name="T7" fmla="*/ 10 h 333"/>
                  <a:gd name="T8" fmla="*/ 598 w 633"/>
                  <a:gd name="T9" fmla="*/ 10 h 333"/>
                  <a:gd name="T10" fmla="*/ 577 w 633"/>
                  <a:gd name="T11" fmla="*/ 10 h 333"/>
                  <a:gd name="T12" fmla="*/ 551 w 633"/>
                  <a:gd name="T13" fmla="*/ 9 h 333"/>
                  <a:gd name="T14" fmla="*/ 523 w 633"/>
                  <a:gd name="T15" fmla="*/ 9 h 333"/>
                  <a:gd name="T16" fmla="*/ 489 w 633"/>
                  <a:gd name="T17" fmla="*/ 8 h 333"/>
                  <a:gd name="T18" fmla="*/ 452 w 633"/>
                  <a:gd name="T19" fmla="*/ 7 h 333"/>
                  <a:gd name="T20" fmla="*/ 411 w 633"/>
                  <a:gd name="T21" fmla="*/ 7 h 333"/>
                  <a:gd name="T22" fmla="*/ 367 w 633"/>
                  <a:gd name="T23" fmla="*/ 6 h 333"/>
                  <a:gd name="T24" fmla="*/ 321 w 633"/>
                  <a:gd name="T25" fmla="*/ 5 h 333"/>
                  <a:gd name="T26" fmla="*/ 271 w 633"/>
                  <a:gd name="T27" fmla="*/ 5 h 333"/>
                  <a:gd name="T28" fmla="*/ 220 w 633"/>
                  <a:gd name="T29" fmla="*/ 4 h 333"/>
                  <a:gd name="T30" fmla="*/ 167 w 633"/>
                  <a:gd name="T31" fmla="*/ 3 h 333"/>
                  <a:gd name="T32" fmla="*/ 113 w 633"/>
                  <a:gd name="T33" fmla="*/ 2 h 333"/>
                  <a:gd name="T34" fmla="*/ 56 w 633"/>
                  <a:gd name="T35" fmla="*/ 1 h 333"/>
                  <a:gd name="T36" fmla="*/ 1 w 633"/>
                  <a:gd name="T37" fmla="*/ 0 h 333"/>
                  <a:gd name="T38" fmla="*/ 0 w 633"/>
                  <a:gd name="T39" fmla="*/ 1 h 333"/>
                  <a:gd name="T40" fmla="*/ 55 w 633"/>
                  <a:gd name="T41" fmla="*/ 1 h 333"/>
                  <a:gd name="T42" fmla="*/ 110 w 633"/>
                  <a:gd name="T43" fmla="*/ 2 h 333"/>
                  <a:gd name="T44" fmla="*/ 164 w 633"/>
                  <a:gd name="T45" fmla="*/ 3 h 333"/>
                  <a:gd name="T46" fmla="*/ 215 w 633"/>
                  <a:gd name="T47" fmla="*/ 4 h 333"/>
                  <a:gd name="T48" fmla="*/ 266 w 633"/>
                  <a:gd name="T49" fmla="*/ 5 h 333"/>
                  <a:gd name="T50" fmla="*/ 312 w 633"/>
                  <a:gd name="T51" fmla="*/ 5 h 333"/>
                  <a:gd name="T52" fmla="*/ 358 w 633"/>
                  <a:gd name="T53" fmla="*/ 6 h 333"/>
                  <a:gd name="T54" fmla="*/ 400 w 633"/>
                  <a:gd name="T55" fmla="*/ 7 h 333"/>
                  <a:gd name="T56" fmla="*/ 438 w 633"/>
                  <a:gd name="T57" fmla="*/ 7 h 333"/>
                  <a:gd name="T58" fmla="*/ 472 w 633"/>
                  <a:gd name="T59" fmla="*/ 8 h 333"/>
                  <a:gd name="T60" fmla="*/ 503 w 633"/>
                  <a:gd name="T61" fmla="*/ 8 h 333"/>
                  <a:gd name="T62" fmla="*/ 529 w 633"/>
                  <a:gd name="T63" fmla="*/ 9 h 333"/>
                  <a:gd name="T64" fmla="*/ 550 w 633"/>
                  <a:gd name="T65" fmla="*/ 9 h 333"/>
                  <a:gd name="T66" fmla="*/ 567 w 633"/>
                  <a:gd name="T67" fmla="*/ 10 h 333"/>
                  <a:gd name="T68" fmla="*/ 578 w 633"/>
                  <a:gd name="T69" fmla="*/ 10 h 333"/>
                  <a:gd name="T70" fmla="*/ 585 w 633"/>
                  <a:gd name="T71" fmla="*/ 10 h 333"/>
                  <a:gd name="T72" fmla="*/ 586 w 633"/>
                  <a:gd name="T73" fmla="*/ 10 h 333"/>
                  <a:gd name="T74" fmla="*/ 633 w 633"/>
                  <a:gd name="T75" fmla="*/ 11 h 3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33" h="333">
                    <a:moveTo>
                      <a:pt x="633" y="333"/>
                    </a:moveTo>
                    <a:lnTo>
                      <a:pt x="632" y="330"/>
                    </a:lnTo>
                    <a:lnTo>
                      <a:pt x="625" y="324"/>
                    </a:lnTo>
                    <a:lnTo>
                      <a:pt x="613" y="315"/>
                    </a:lnTo>
                    <a:lnTo>
                      <a:pt x="598" y="304"/>
                    </a:lnTo>
                    <a:lnTo>
                      <a:pt x="577" y="292"/>
                    </a:lnTo>
                    <a:lnTo>
                      <a:pt x="551" y="277"/>
                    </a:lnTo>
                    <a:lnTo>
                      <a:pt x="523" y="261"/>
                    </a:lnTo>
                    <a:lnTo>
                      <a:pt x="489" y="241"/>
                    </a:lnTo>
                    <a:lnTo>
                      <a:pt x="452" y="221"/>
                    </a:lnTo>
                    <a:lnTo>
                      <a:pt x="411" y="201"/>
                    </a:lnTo>
                    <a:lnTo>
                      <a:pt x="367" y="178"/>
                    </a:lnTo>
                    <a:lnTo>
                      <a:pt x="321" y="154"/>
                    </a:lnTo>
                    <a:lnTo>
                      <a:pt x="271" y="131"/>
                    </a:lnTo>
                    <a:lnTo>
                      <a:pt x="220" y="105"/>
                    </a:lnTo>
                    <a:lnTo>
                      <a:pt x="167" y="78"/>
                    </a:lnTo>
                    <a:lnTo>
                      <a:pt x="113" y="53"/>
                    </a:lnTo>
                    <a:lnTo>
                      <a:pt x="56" y="2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55" y="29"/>
                    </a:lnTo>
                    <a:lnTo>
                      <a:pt x="110" y="55"/>
                    </a:lnTo>
                    <a:lnTo>
                      <a:pt x="164" y="80"/>
                    </a:lnTo>
                    <a:lnTo>
                      <a:pt x="215" y="105"/>
                    </a:lnTo>
                    <a:lnTo>
                      <a:pt x="266" y="131"/>
                    </a:lnTo>
                    <a:lnTo>
                      <a:pt x="312" y="154"/>
                    </a:lnTo>
                    <a:lnTo>
                      <a:pt x="358" y="176"/>
                    </a:lnTo>
                    <a:lnTo>
                      <a:pt x="400" y="198"/>
                    </a:lnTo>
                    <a:lnTo>
                      <a:pt x="438" y="219"/>
                    </a:lnTo>
                    <a:lnTo>
                      <a:pt x="472" y="237"/>
                    </a:lnTo>
                    <a:lnTo>
                      <a:pt x="503" y="254"/>
                    </a:lnTo>
                    <a:lnTo>
                      <a:pt x="529" y="270"/>
                    </a:lnTo>
                    <a:lnTo>
                      <a:pt x="550" y="283"/>
                    </a:lnTo>
                    <a:lnTo>
                      <a:pt x="567" y="294"/>
                    </a:lnTo>
                    <a:lnTo>
                      <a:pt x="578" y="303"/>
                    </a:lnTo>
                    <a:lnTo>
                      <a:pt x="585" y="308"/>
                    </a:lnTo>
                    <a:lnTo>
                      <a:pt x="586" y="313"/>
                    </a:lnTo>
                    <a:lnTo>
                      <a:pt x="633" y="333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4" name="Freeform 1017"/>
              <p:cNvSpPr>
                <a:spLocks/>
              </p:cNvSpPr>
              <p:nvPr/>
            </p:nvSpPr>
            <p:spPr bwMode="auto">
              <a:xfrm>
                <a:off x="963" y="1282"/>
                <a:ext cx="586" cy="156"/>
              </a:xfrm>
              <a:custGeom>
                <a:avLst/>
                <a:gdLst>
                  <a:gd name="T0" fmla="*/ 0 w 586"/>
                  <a:gd name="T1" fmla="*/ 0 h 311"/>
                  <a:gd name="T2" fmla="*/ 55 w 586"/>
                  <a:gd name="T3" fmla="*/ 1 h 311"/>
                  <a:gd name="T4" fmla="*/ 110 w 586"/>
                  <a:gd name="T5" fmla="*/ 2 h 311"/>
                  <a:gd name="T6" fmla="*/ 164 w 586"/>
                  <a:gd name="T7" fmla="*/ 3 h 311"/>
                  <a:gd name="T8" fmla="*/ 215 w 586"/>
                  <a:gd name="T9" fmla="*/ 4 h 311"/>
                  <a:gd name="T10" fmla="*/ 266 w 586"/>
                  <a:gd name="T11" fmla="*/ 5 h 311"/>
                  <a:gd name="T12" fmla="*/ 312 w 586"/>
                  <a:gd name="T13" fmla="*/ 5 h 311"/>
                  <a:gd name="T14" fmla="*/ 358 w 586"/>
                  <a:gd name="T15" fmla="*/ 6 h 311"/>
                  <a:gd name="T16" fmla="*/ 400 w 586"/>
                  <a:gd name="T17" fmla="*/ 7 h 311"/>
                  <a:gd name="T18" fmla="*/ 438 w 586"/>
                  <a:gd name="T19" fmla="*/ 7 h 311"/>
                  <a:gd name="T20" fmla="*/ 472 w 586"/>
                  <a:gd name="T21" fmla="*/ 8 h 311"/>
                  <a:gd name="T22" fmla="*/ 503 w 586"/>
                  <a:gd name="T23" fmla="*/ 8 h 311"/>
                  <a:gd name="T24" fmla="*/ 529 w 586"/>
                  <a:gd name="T25" fmla="*/ 9 h 311"/>
                  <a:gd name="T26" fmla="*/ 550 w 586"/>
                  <a:gd name="T27" fmla="*/ 9 h 311"/>
                  <a:gd name="T28" fmla="*/ 567 w 586"/>
                  <a:gd name="T29" fmla="*/ 10 h 311"/>
                  <a:gd name="T30" fmla="*/ 578 w 586"/>
                  <a:gd name="T31" fmla="*/ 10 h 311"/>
                  <a:gd name="T32" fmla="*/ 585 w 586"/>
                  <a:gd name="T33" fmla="*/ 10 h 311"/>
                  <a:gd name="T34" fmla="*/ 586 w 586"/>
                  <a:gd name="T35" fmla="*/ 10 h 311"/>
                  <a:gd name="T36" fmla="*/ 538 w 586"/>
                  <a:gd name="T37" fmla="*/ 9 h 311"/>
                  <a:gd name="T38" fmla="*/ 537 w 586"/>
                  <a:gd name="T39" fmla="*/ 9 h 311"/>
                  <a:gd name="T40" fmla="*/ 530 w 586"/>
                  <a:gd name="T41" fmla="*/ 9 h 311"/>
                  <a:gd name="T42" fmla="*/ 517 w 586"/>
                  <a:gd name="T43" fmla="*/ 9 h 311"/>
                  <a:gd name="T44" fmla="*/ 500 w 586"/>
                  <a:gd name="T45" fmla="*/ 9 h 311"/>
                  <a:gd name="T46" fmla="*/ 478 w 586"/>
                  <a:gd name="T47" fmla="*/ 8 h 311"/>
                  <a:gd name="T48" fmla="*/ 451 w 586"/>
                  <a:gd name="T49" fmla="*/ 8 h 311"/>
                  <a:gd name="T50" fmla="*/ 420 w 586"/>
                  <a:gd name="T51" fmla="*/ 7 h 311"/>
                  <a:gd name="T52" fmla="*/ 384 w 586"/>
                  <a:gd name="T53" fmla="*/ 6 h 311"/>
                  <a:gd name="T54" fmla="*/ 345 w 586"/>
                  <a:gd name="T55" fmla="*/ 6 h 311"/>
                  <a:gd name="T56" fmla="*/ 302 w 586"/>
                  <a:gd name="T57" fmla="*/ 5 h 311"/>
                  <a:gd name="T58" fmla="*/ 257 w 586"/>
                  <a:gd name="T59" fmla="*/ 4 h 311"/>
                  <a:gd name="T60" fmla="*/ 209 w 586"/>
                  <a:gd name="T61" fmla="*/ 4 h 311"/>
                  <a:gd name="T62" fmla="*/ 158 w 586"/>
                  <a:gd name="T63" fmla="*/ 3 h 311"/>
                  <a:gd name="T64" fmla="*/ 106 w 586"/>
                  <a:gd name="T65" fmla="*/ 2 h 311"/>
                  <a:gd name="T66" fmla="*/ 54 w 586"/>
                  <a:gd name="T67" fmla="*/ 1 h 311"/>
                  <a:gd name="T68" fmla="*/ 0 w 586"/>
                  <a:gd name="T69" fmla="*/ 1 h 311"/>
                  <a:gd name="T70" fmla="*/ 0 w 586"/>
                  <a:gd name="T71" fmla="*/ 0 h 31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6" h="311">
                    <a:moveTo>
                      <a:pt x="0" y="0"/>
                    </a:moveTo>
                    <a:lnTo>
                      <a:pt x="55" y="27"/>
                    </a:lnTo>
                    <a:lnTo>
                      <a:pt x="110" y="53"/>
                    </a:lnTo>
                    <a:lnTo>
                      <a:pt x="164" y="78"/>
                    </a:lnTo>
                    <a:lnTo>
                      <a:pt x="215" y="103"/>
                    </a:lnTo>
                    <a:lnTo>
                      <a:pt x="266" y="129"/>
                    </a:lnTo>
                    <a:lnTo>
                      <a:pt x="312" y="152"/>
                    </a:lnTo>
                    <a:lnTo>
                      <a:pt x="358" y="174"/>
                    </a:lnTo>
                    <a:lnTo>
                      <a:pt x="400" y="196"/>
                    </a:lnTo>
                    <a:lnTo>
                      <a:pt x="438" y="217"/>
                    </a:lnTo>
                    <a:lnTo>
                      <a:pt x="472" y="235"/>
                    </a:lnTo>
                    <a:lnTo>
                      <a:pt x="503" y="252"/>
                    </a:lnTo>
                    <a:lnTo>
                      <a:pt x="529" y="268"/>
                    </a:lnTo>
                    <a:lnTo>
                      <a:pt x="550" y="281"/>
                    </a:lnTo>
                    <a:lnTo>
                      <a:pt x="567" y="292"/>
                    </a:lnTo>
                    <a:lnTo>
                      <a:pt x="578" y="301"/>
                    </a:lnTo>
                    <a:lnTo>
                      <a:pt x="585" y="306"/>
                    </a:lnTo>
                    <a:lnTo>
                      <a:pt x="586" y="311"/>
                    </a:lnTo>
                    <a:lnTo>
                      <a:pt x="538" y="288"/>
                    </a:lnTo>
                    <a:lnTo>
                      <a:pt x="537" y="284"/>
                    </a:lnTo>
                    <a:lnTo>
                      <a:pt x="530" y="277"/>
                    </a:lnTo>
                    <a:lnTo>
                      <a:pt x="517" y="268"/>
                    </a:lnTo>
                    <a:lnTo>
                      <a:pt x="500" y="257"/>
                    </a:lnTo>
                    <a:lnTo>
                      <a:pt x="478" y="244"/>
                    </a:lnTo>
                    <a:lnTo>
                      <a:pt x="451" y="228"/>
                    </a:lnTo>
                    <a:lnTo>
                      <a:pt x="420" y="212"/>
                    </a:lnTo>
                    <a:lnTo>
                      <a:pt x="384" y="192"/>
                    </a:lnTo>
                    <a:lnTo>
                      <a:pt x="345" y="172"/>
                    </a:lnTo>
                    <a:lnTo>
                      <a:pt x="302" y="150"/>
                    </a:lnTo>
                    <a:lnTo>
                      <a:pt x="257" y="127"/>
                    </a:lnTo>
                    <a:lnTo>
                      <a:pt x="209" y="103"/>
                    </a:lnTo>
                    <a:lnTo>
                      <a:pt x="158" y="78"/>
                    </a:lnTo>
                    <a:lnTo>
                      <a:pt x="106" y="54"/>
                    </a:lnTo>
                    <a:lnTo>
                      <a:pt x="54" y="2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5" name="Freeform 1018"/>
              <p:cNvSpPr>
                <a:spLocks/>
              </p:cNvSpPr>
              <p:nvPr/>
            </p:nvSpPr>
            <p:spPr bwMode="auto">
              <a:xfrm>
                <a:off x="961" y="1284"/>
                <a:ext cx="540" cy="142"/>
              </a:xfrm>
              <a:custGeom>
                <a:avLst/>
                <a:gdLst>
                  <a:gd name="T0" fmla="*/ 540 w 540"/>
                  <a:gd name="T1" fmla="*/ 9 h 284"/>
                  <a:gd name="T2" fmla="*/ 539 w 540"/>
                  <a:gd name="T3" fmla="*/ 9 h 284"/>
                  <a:gd name="T4" fmla="*/ 532 w 540"/>
                  <a:gd name="T5" fmla="*/ 9 h 284"/>
                  <a:gd name="T6" fmla="*/ 519 w 540"/>
                  <a:gd name="T7" fmla="*/ 9 h 284"/>
                  <a:gd name="T8" fmla="*/ 502 w 540"/>
                  <a:gd name="T9" fmla="*/ 8 h 284"/>
                  <a:gd name="T10" fmla="*/ 480 w 540"/>
                  <a:gd name="T11" fmla="*/ 8 h 284"/>
                  <a:gd name="T12" fmla="*/ 453 w 540"/>
                  <a:gd name="T13" fmla="*/ 7 h 284"/>
                  <a:gd name="T14" fmla="*/ 422 w 540"/>
                  <a:gd name="T15" fmla="*/ 7 h 284"/>
                  <a:gd name="T16" fmla="*/ 386 w 540"/>
                  <a:gd name="T17" fmla="*/ 6 h 284"/>
                  <a:gd name="T18" fmla="*/ 347 w 540"/>
                  <a:gd name="T19" fmla="*/ 6 h 284"/>
                  <a:gd name="T20" fmla="*/ 304 w 540"/>
                  <a:gd name="T21" fmla="*/ 5 h 284"/>
                  <a:gd name="T22" fmla="*/ 259 w 540"/>
                  <a:gd name="T23" fmla="*/ 4 h 284"/>
                  <a:gd name="T24" fmla="*/ 211 w 540"/>
                  <a:gd name="T25" fmla="*/ 4 h 284"/>
                  <a:gd name="T26" fmla="*/ 160 w 540"/>
                  <a:gd name="T27" fmla="*/ 3 h 284"/>
                  <a:gd name="T28" fmla="*/ 108 w 540"/>
                  <a:gd name="T29" fmla="*/ 2 h 284"/>
                  <a:gd name="T30" fmla="*/ 56 w 540"/>
                  <a:gd name="T31" fmla="*/ 1 h 284"/>
                  <a:gd name="T32" fmla="*/ 2 w 540"/>
                  <a:gd name="T33" fmla="*/ 0 h 284"/>
                  <a:gd name="T34" fmla="*/ 0 w 540"/>
                  <a:gd name="T35" fmla="*/ 1 h 284"/>
                  <a:gd name="T36" fmla="*/ 50 w 540"/>
                  <a:gd name="T37" fmla="*/ 1 h 284"/>
                  <a:gd name="T38" fmla="*/ 98 w 540"/>
                  <a:gd name="T39" fmla="*/ 2 h 284"/>
                  <a:gd name="T40" fmla="*/ 145 w 540"/>
                  <a:gd name="T41" fmla="*/ 3 h 284"/>
                  <a:gd name="T42" fmla="*/ 190 w 540"/>
                  <a:gd name="T43" fmla="*/ 3 h 284"/>
                  <a:gd name="T44" fmla="*/ 234 w 540"/>
                  <a:gd name="T45" fmla="*/ 4 h 284"/>
                  <a:gd name="T46" fmla="*/ 275 w 540"/>
                  <a:gd name="T47" fmla="*/ 5 h 284"/>
                  <a:gd name="T48" fmla="*/ 313 w 540"/>
                  <a:gd name="T49" fmla="*/ 5 h 284"/>
                  <a:gd name="T50" fmla="*/ 348 w 540"/>
                  <a:gd name="T51" fmla="*/ 6 h 284"/>
                  <a:gd name="T52" fmla="*/ 381 w 540"/>
                  <a:gd name="T53" fmla="*/ 6 h 284"/>
                  <a:gd name="T54" fmla="*/ 409 w 540"/>
                  <a:gd name="T55" fmla="*/ 7 h 284"/>
                  <a:gd name="T56" fmla="*/ 433 w 540"/>
                  <a:gd name="T57" fmla="*/ 7 h 284"/>
                  <a:gd name="T58" fmla="*/ 453 w 540"/>
                  <a:gd name="T59" fmla="*/ 8 h 284"/>
                  <a:gd name="T60" fmla="*/ 470 w 540"/>
                  <a:gd name="T61" fmla="*/ 8 h 284"/>
                  <a:gd name="T62" fmla="*/ 480 w 540"/>
                  <a:gd name="T63" fmla="*/ 8 h 284"/>
                  <a:gd name="T64" fmla="*/ 487 w 540"/>
                  <a:gd name="T65" fmla="*/ 9 h 284"/>
                  <a:gd name="T66" fmla="*/ 488 w 540"/>
                  <a:gd name="T67" fmla="*/ 9 h 284"/>
                  <a:gd name="T68" fmla="*/ 540 w 540"/>
                  <a:gd name="T69" fmla="*/ 9 h 2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40" h="284">
                    <a:moveTo>
                      <a:pt x="540" y="284"/>
                    </a:moveTo>
                    <a:lnTo>
                      <a:pt x="539" y="280"/>
                    </a:lnTo>
                    <a:lnTo>
                      <a:pt x="532" y="273"/>
                    </a:lnTo>
                    <a:lnTo>
                      <a:pt x="519" y="264"/>
                    </a:lnTo>
                    <a:lnTo>
                      <a:pt x="502" y="253"/>
                    </a:lnTo>
                    <a:lnTo>
                      <a:pt x="480" y="240"/>
                    </a:lnTo>
                    <a:lnTo>
                      <a:pt x="453" y="224"/>
                    </a:lnTo>
                    <a:lnTo>
                      <a:pt x="422" y="208"/>
                    </a:lnTo>
                    <a:lnTo>
                      <a:pt x="386" y="188"/>
                    </a:lnTo>
                    <a:lnTo>
                      <a:pt x="347" y="168"/>
                    </a:lnTo>
                    <a:lnTo>
                      <a:pt x="304" y="146"/>
                    </a:lnTo>
                    <a:lnTo>
                      <a:pt x="259" y="123"/>
                    </a:lnTo>
                    <a:lnTo>
                      <a:pt x="211" y="99"/>
                    </a:lnTo>
                    <a:lnTo>
                      <a:pt x="160" y="74"/>
                    </a:lnTo>
                    <a:lnTo>
                      <a:pt x="108" y="50"/>
                    </a:lnTo>
                    <a:lnTo>
                      <a:pt x="56" y="2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0" y="25"/>
                    </a:lnTo>
                    <a:lnTo>
                      <a:pt x="98" y="49"/>
                    </a:lnTo>
                    <a:lnTo>
                      <a:pt x="145" y="70"/>
                    </a:lnTo>
                    <a:lnTo>
                      <a:pt x="190" y="92"/>
                    </a:lnTo>
                    <a:lnTo>
                      <a:pt x="234" y="114"/>
                    </a:lnTo>
                    <a:lnTo>
                      <a:pt x="275" y="135"/>
                    </a:lnTo>
                    <a:lnTo>
                      <a:pt x="313" y="155"/>
                    </a:lnTo>
                    <a:lnTo>
                      <a:pt x="348" y="173"/>
                    </a:lnTo>
                    <a:lnTo>
                      <a:pt x="381" y="190"/>
                    </a:lnTo>
                    <a:lnTo>
                      <a:pt x="409" y="206"/>
                    </a:lnTo>
                    <a:lnTo>
                      <a:pt x="433" y="221"/>
                    </a:lnTo>
                    <a:lnTo>
                      <a:pt x="453" y="231"/>
                    </a:lnTo>
                    <a:lnTo>
                      <a:pt x="470" y="242"/>
                    </a:lnTo>
                    <a:lnTo>
                      <a:pt x="480" y="250"/>
                    </a:lnTo>
                    <a:lnTo>
                      <a:pt x="487" y="257"/>
                    </a:lnTo>
                    <a:lnTo>
                      <a:pt x="488" y="260"/>
                    </a:lnTo>
                    <a:lnTo>
                      <a:pt x="540" y="284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6" name="Freeform 1019"/>
              <p:cNvSpPr>
                <a:spLocks/>
              </p:cNvSpPr>
              <p:nvPr/>
            </p:nvSpPr>
            <p:spPr bwMode="auto">
              <a:xfrm>
                <a:off x="961" y="1285"/>
                <a:ext cx="488" cy="129"/>
              </a:xfrm>
              <a:custGeom>
                <a:avLst/>
                <a:gdLst>
                  <a:gd name="T0" fmla="*/ 0 w 488"/>
                  <a:gd name="T1" fmla="*/ 0 h 258"/>
                  <a:gd name="T2" fmla="*/ 50 w 488"/>
                  <a:gd name="T3" fmla="*/ 1 h 258"/>
                  <a:gd name="T4" fmla="*/ 98 w 488"/>
                  <a:gd name="T5" fmla="*/ 2 h 258"/>
                  <a:gd name="T6" fmla="*/ 145 w 488"/>
                  <a:gd name="T7" fmla="*/ 3 h 258"/>
                  <a:gd name="T8" fmla="*/ 190 w 488"/>
                  <a:gd name="T9" fmla="*/ 3 h 258"/>
                  <a:gd name="T10" fmla="*/ 234 w 488"/>
                  <a:gd name="T11" fmla="*/ 4 h 258"/>
                  <a:gd name="T12" fmla="*/ 275 w 488"/>
                  <a:gd name="T13" fmla="*/ 5 h 258"/>
                  <a:gd name="T14" fmla="*/ 313 w 488"/>
                  <a:gd name="T15" fmla="*/ 5 h 258"/>
                  <a:gd name="T16" fmla="*/ 348 w 488"/>
                  <a:gd name="T17" fmla="*/ 6 h 258"/>
                  <a:gd name="T18" fmla="*/ 381 w 488"/>
                  <a:gd name="T19" fmla="*/ 6 h 258"/>
                  <a:gd name="T20" fmla="*/ 409 w 488"/>
                  <a:gd name="T21" fmla="*/ 7 h 258"/>
                  <a:gd name="T22" fmla="*/ 433 w 488"/>
                  <a:gd name="T23" fmla="*/ 7 h 258"/>
                  <a:gd name="T24" fmla="*/ 453 w 488"/>
                  <a:gd name="T25" fmla="*/ 8 h 258"/>
                  <a:gd name="T26" fmla="*/ 470 w 488"/>
                  <a:gd name="T27" fmla="*/ 8 h 258"/>
                  <a:gd name="T28" fmla="*/ 480 w 488"/>
                  <a:gd name="T29" fmla="*/ 8 h 258"/>
                  <a:gd name="T30" fmla="*/ 487 w 488"/>
                  <a:gd name="T31" fmla="*/ 8 h 258"/>
                  <a:gd name="T32" fmla="*/ 488 w 488"/>
                  <a:gd name="T33" fmla="*/ 9 h 258"/>
                  <a:gd name="T34" fmla="*/ 433 w 488"/>
                  <a:gd name="T35" fmla="*/ 8 h 258"/>
                  <a:gd name="T36" fmla="*/ 430 w 488"/>
                  <a:gd name="T37" fmla="*/ 8 h 258"/>
                  <a:gd name="T38" fmla="*/ 425 w 488"/>
                  <a:gd name="T39" fmla="*/ 7 h 258"/>
                  <a:gd name="T40" fmla="*/ 413 w 488"/>
                  <a:gd name="T41" fmla="*/ 7 h 258"/>
                  <a:gd name="T42" fmla="*/ 398 w 488"/>
                  <a:gd name="T43" fmla="*/ 7 h 258"/>
                  <a:gd name="T44" fmla="*/ 376 w 488"/>
                  <a:gd name="T45" fmla="*/ 7 h 258"/>
                  <a:gd name="T46" fmla="*/ 352 w 488"/>
                  <a:gd name="T47" fmla="*/ 6 h 258"/>
                  <a:gd name="T48" fmla="*/ 324 w 488"/>
                  <a:gd name="T49" fmla="*/ 6 h 258"/>
                  <a:gd name="T50" fmla="*/ 292 w 488"/>
                  <a:gd name="T51" fmla="*/ 5 h 258"/>
                  <a:gd name="T52" fmla="*/ 256 w 488"/>
                  <a:gd name="T53" fmla="*/ 4 h 258"/>
                  <a:gd name="T54" fmla="*/ 218 w 488"/>
                  <a:gd name="T55" fmla="*/ 4 h 258"/>
                  <a:gd name="T56" fmla="*/ 179 w 488"/>
                  <a:gd name="T57" fmla="*/ 3 h 258"/>
                  <a:gd name="T58" fmla="*/ 135 w 488"/>
                  <a:gd name="T59" fmla="*/ 3 h 258"/>
                  <a:gd name="T60" fmla="*/ 91 w 488"/>
                  <a:gd name="T61" fmla="*/ 2 h 258"/>
                  <a:gd name="T62" fmla="*/ 46 w 488"/>
                  <a:gd name="T63" fmla="*/ 1 h 258"/>
                  <a:gd name="T64" fmla="*/ 0 w 488"/>
                  <a:gd name="T65" fmla="*/ 1 h 258"/>
                  <a:gd name="T66" fmla="*/ 0 w 488"/>
                  <a:gd name="T67" fmla="*/ 0 h 2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88" h="258">
                    <a:moveTo>
                      <a:pt x="0" y="0"/>
                    </a:moveTo>
                    <a:lnTo>
                      <a:pt x="50" y="23"/>
                    </a:lnTo>
                    <a:lnTo>
                      <a:pt x="98" y="47"/>
                    </a:lnTo>
                    <a:lnTo>
                      <a:pt x="145" y="68"/>
                    </a:lnTo>
                    <a:lnTo>
                      <a:pt x="190" y="90"/>
                    </a:lnTo>
                    <a:lnTo>
                      <a:pt x="234" y="112"/>
                    </a:lnTo>
                    <a:lnTo>
                      <a:pt x="275" y="133"/>
                    </a:lnTo>
                    <a:lnTo>
                      <a:pt x="313" y="153"/>
                    </a:lnTo>
                    <a:lnTo>
                      <a:pt x="348" y="171"/>
                    </a:lnTo>
                    <a:lnTo>
                      <a:pt x="381" y="188"/>
                    </a:lnTo>
                    <a:lnTo>
                      <a:pt x="409" y="204"/>
                    </a:lnTo>
                    <a:lnTo>
                      <a:pt x="433" y="219"/>
                    </a:lnTo>
                    <a:lnTo>
                      <a:pt x="453" y="229"/>
                    </a:lnTo>
                    <a:lnTo>
                      <a:pt x="470" y="240"/>
                    </a:lnTo>
                    <a:lnTo>
                      <a:pt x="480" y="248"/>
                    </a:lnTo>
                    <a:lnTo>
                      <a:pt x="487" y="255"/>
                    </a:lnTo>
                    <a:lnTo>
                      <a:pt x="488" y="258"/>
                    </a:lnTo>
                    <a:lnTo>
                      <a:pt x="433" y="231"/>
                    </a:lnTo>
                    <a:lnTo>
                      <a:pt x="430" y="228"/>
                    </a:lnTo>
                    <a:lnTo>
                      <a:pt x="425" y="222"/>
                    </a:lnTo>
                    <a:lnTo>
                      <a:pt x="413" y="215"/>
                    </a:lnTo>
                    <a:lnTo>
                      <a:pt x="398" y="204"/>
                    </a:lnTo>
                    <a:lnTo>
                      <a:pt x="376" y="193"/>
                    </a:lnTo>
                    <a:lnTo>
                      <a:pt x="352" y="179"/>
                    </a:lnTo>
                    <a:lnTo>
                      <a:pt x="324" y="162"/>
                    </a:lnTo>
                    <a:lnTo>
                      <a:pt x="292" y="146"/>
                    </a:lnTo>
                    <a:lnTo>
                      <a:pt x="256" y="128"/>
                    </a:lnTo>
                    <a:lnTo>
                      <a:pt x="218" y="108"/>
                    </a:lnTo>
                    <a:lnTo>
                      <a:pt x="179" y="88"/>
                    </a:lnTo>
                    <a:lnTo>
                      <a:pt x="135" y="68"/>
                    </a:lnTo>
                    <a:lnTo>
                      <a:pt x="91" y="47"/>
                    </a:lnTo>
                    <a:lnTo>
                      <a:pt x="46" y="2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7" name="Freeform 1020"/>
              <p:cNvSpPr>
                <a:spLocks/>
              </p:cNvSpPr>
              <p:nvPr/>
            </p:nvSpPr>
            <p:spPr bwMode="auto">
              <a:xfrm>
                <a:off x="960" y="1287"/>
                <a:ext cx="434" cy="114"/>
              </a:xfrm>
              <a:custGeom>
                <a:avLst/>
                <a:gdLst>
                  <a:gd name="T0" fmla="*/ 434 w 434"/>
                  <a:gd name="T1" fmla="*/ 8 h 228"/>
                  <a:gd name="T2" fmla="*/ 431 w 434"/>
                  <a:gd name="T3" fmla="*/ 8 h 228"/>
                  <a:gd name="T4" fmla="*/ 426 w 434"/>
                  <a:gd name="T5" fmla="*/ 7 h 228"/>
                  <a:gd name="T6" fmla="*/ 414 w 434"/>
                  <a:gd name="T7" fmla="*/ 7 h 228"/>
                  <a:gd name="T8" fmla="*/ 399 w 434"/>
                  <a:gd name="T9" fmla="*/ 7 h 228"/>
                  <a:gd name="T10" fmla="*/ 377 w 434"/>
                  <a:gd name="T11" fmla="*/ 6 h 228"/>
                  <a:gd name="T12" fmla="*/ 353 w 434"/>
                  <a:gd name="T13" fmla="*/ 6 h 228"/>
                  <a:gd name="T14" fmla="*/ 325 w 434"/>
                  <a:gd name="T15" fmla="*/ 5 h 228"/>
                  <a:gd name="T16" fmla="*/ 293 w 434"/>
                  <a:gd name="T17" fmla="*/ 5 h 228"/>
                  <a:gd name="T18" fmla="*/ 257 w 434"/>
                  <a:gd name="T19" fmla="*/ 4 h 228"/>
                  <a:gd name="T20" fmla="*/ 219 w 434"/>
                  <a:gd name="T21" fmla="*/ 4 h 228"/>
                  <a:gd name="T22" fmla="*/ 180 w 434"/>
                  <a:gd name="T23" fmla="*/ 3 h 228"/>
                  <a:gd name="T24" fmla="*/ 136 w 434"/>
                  <a:gd name="T25" fmla="*/ 3 h 228"/>
                  <a:gd name="T26" fmla="*/ 92 w 434"/>
                  <a:gd name="T27" fmla="*/ 2 h 228"/>
                  <a:gd name="T28" fmla="*/ 47 w 434"/>
                  <a:gd name="T29" fmla="*/ 1 h 228"/>
                  <a:gd name="T30" fmla="*/ 1 w 434"/>
                  <a:gd name="T31" fmla="*/ 0 h 228"/>
                  <a:gd name="T32" fmla="*/ 0 w 434"/>
                  <a:gd name="T33" fmla="*/ 1 h 228"/>
                  <a:gd name="T34" fmla="*/ 42 w 434"/>
                  <a:gd name="T35" fmla="*/ 1 h 228"/>
                  <a:gd name="T36" fmla="*/ 85 w 434"/>
                  <a:gd name="T37" fmla="*/ 2 h 228"/>
                  <a:gd name="T38" fmla="*/ 124 w 434"/>
                  <a:gd name="T39" fmla="*/ 2 h 228"/>
                  <a:gd name="T40" fmla="*/ 164 w 434"/>
                  <a:gd name="T41" fmla="*/ 3 h 228"/>
                  <a:gd name="T42" fmla="*/ 201 w 434"/>
                  <a:gd name="T43" fmla="*/ 4 h 228"/>
                  <a:gd name="T44" fmla="*/ 235 w 434"/>
                  <a:gd name="T45" fmla="*/ 4 h 228"/>
                  <a:gd name="T46" fmla="*/ 267 w 434"/>
                  <a:gd name="T47" fmla="*/ 5 h 228"/>
                  <a:gd name="T48" fmla="*/ 294 w 434"/>
                  <a:gd name="T49" fmla="*/ 5 h 228"/>
                  <a:gd name="T50" fmla="*/ 318 w 434"/>
                  <a:gd name="T51" fmla="*/ 6 h 228"/>
                  <a:gd name="T52" fmla="*/ 339 w 434"/>
                  <a:gd name="T53" fmla="*/ 6 h 228"/>
                  <a:gd name="T54" fmla="*/ 355 w 434"/>
                  <a:gd name="T55" fmla="*/ 6 h 228"/>
                  <a:gd name="T56" fmla="*/ 365 w 434"/>
                  <a:gd name="T57" fmla="*/ 6 h 228"/>
                  <a:gd name="T58" fmla="*/ 372 w 434"/>
                  <a:gd name="T59" fmla="*/ 7 h 228"/>
                  <a:gd name="T60" fmla="*/ 373 w 434"/>
                  <a:gd name="T61" fmla="*/ 7 h 228"/>
                  <a:gd name="T62" fmla="*/ 434 w 434"/>
                  <a:gd name="T63" fmla="*/ 8 h 2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4" h="228">
                    <a:moveTo>
                      <a:pt x="434" y="228"/>
                    </a:moveTo>
                    <a:lnTo>
                      <a:pt x="431" y="225"/>
                    </a:lnTo>
                    <a:lnTo>
                      <a:pt x="426" y="219"/>
                    </a:lnTo>
                    <a:lnTo>
                      <a:pt x="414" y="212"/>
                    </a:lnTo>
                    <a:lnTo>
                      <a:pt x="399" y="201"/>
                    </a:lnTo>
                    <a:lnTo>
                      <a:pt x="377" y="190"/>
                    </a:lnTo>
                    <a:lnTo>
                      <a:pt x="353" y="176"/>
                    </a:lnTo>
                    <a:lnTo>
                      <a:pt x="325" y="159"/>
                    </a:lnTo>
                    <a:lnTo>
                      <a:pt x="293" y="143"/>
                    </a:lnTo>
                    <a:lnTo>
                      <a:pt x="257" y="125"/>
                    </a:lnTo>
                    <a:lnTo>
                      <a:pt x="219" y="105"/>
                    </a:lnTo>
                    <a:lnTo>
                      <a:pt x="180" y="85"/>
                    </a:lnTo>
                    <a:lnTo>
                      <a:pt x="136" y="65"/>
                    </a:lnTo>
                    <a:lnTo>
                      <a:pt x="92" y="44"/>
                    </a:lnTo>
                    <a:lnTo>
                      <a:pt x="47" y="2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42" y="24"/>
                    </a:lnTo>
                    <a:lnTo>
                      <a:pt x="85" y="44"/>
                    </a:lnTo>
                    <a:lnTo>
                      <a:pt x="124" y="63"/>
                    </a:lnTo>
                    <a:lnTo>
                      <a:pt x="164" y="82"/>
                    </a:lnTo>
                    <a:lnTo>
                      <a:pt x="201" y="102"/>
                    </a:lnTo>
                    <a:lnTo>
                      <a:pt x="235" y="118"/>
                    </a:lnTo>
                    <a:lnTo>
                      <a:pt x="267" y="134"/>
                    </a:lnTo>
                    <a:lnTo>
                      <a:pt x="294" y="150"/>
                    </a:lnTo>
                    <a:lnTo>
                      <a:pt x="318" y="163"/>
                    </a:lnTo>
                    <a:lnTo>
                      <a:pt x="339" y="174"/>
                    </a:lnTo>
                    <a:lnTo>
                      <a:pt x="355" y="185"/>
                    </a:lnTo>
                    <a:lnTo>
                      <a:pt x="365" y="192"/>
                    </a:lnTo>
                    <a:lnTo>
                      <a:pt x="372" y="197"/>
                    </a:lnTo>
                    <a:lnTo>
                      <a:pt x="373" y="201"/>
                    </a:lnTo>
                    <a:lnTo>
                      <a:pt x="434" y="228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8" name="Freeform 1021"/>
              <p:cNvSpPr>
                <a:spLocks/>
              </p:cNvSpPr>
              <p:nvPr/>
            </p:nvSpPr>
            <p:spPr bwMode="auto">
              <a:xfrm>
                <a:off x="959" y="1288"/>
                <a:ext cx="374" cy="99"/>
              </a:xfrm>
              <a:custGeom>
                <a:avLst/>
                <a:gdLst>
                  <a:gd name="T0" fmla="*/ 1 w 374"/>
                  <a:gd name="T1" fmla="*/ 0 h 197"/>
                  <a:gd name="T2" fmla="*/ 43 w 374"/>
                  <a:gd name="T3" fmla="*/ 1 h 197"/>
                  <a:gd name="T4" fmla="*/ 86 w 374"/>
                  <a:gd name="T5" fmla="*/ 2 h 197"/>
                  <a:gd name="T6" fmla="*/ 125 w 374"/>
                  <a:gd name="T7" fmla="*/ 2 h 197"/>
                  <a:gd name="T8" fmla="*/ 165 w 374"/>
                  <a:gd name="T9" fmla="*/ 3 h 197"/>
                  <a:gd name="T10" fmla="*/ 202 w 374"/>
                  <a:gd name="T11" fmla="*/ 4 h 197"/>
                  <a:gd name="T12" fmla="*/ 236 w 374"/>
                  <a:gd name="T13" fmla="*/ 4 h 197"/>
                  <a:gd name="T14" fmla="*/ 268 w 374"/>
                  <a:gd name="T15" fmla="*/ 5 h 197"/>
                  <a:gd name="T16" fmla="*/ 295 w 374"/>
                  <a:gd name="T17" fmla="*/ 5 h 197"/>
                  <a:gd name="T18" fmla="*/ 319 w 374"/>
                  <a:gd name="T19" fmla="*/ 5 h 197"/>
                  <a:gd name="T20" fmla="*/ 340 w 374"/>
                  <a:gd name="T21" fmla="*/ 6 h 197"/>
                  <a:gd name="T22" fmla="*/ 356 w 374"/>
                  <a:gd name="T23" fmla="*/ 6 h 197"/>
                  <a:gd name="T24" fmla="*/ 366 w 374"/>
                  <a:gd name="T25" fmla="*/ 6 h 197"/>
                  <a:gd name="T26" fmla="*/ 373 w 374"/>
                  <a:gd name="T27" fmla="*/ 7 h 197"/>
                  <a:gd name="T28" fmla="*/ 374 w 374"/>
                  <a:gd name="T29" fmla="*/ 7 h 197"/>
                  <a:gd name="T30" fmla="*/ 311 w 374"/>
                  <a:gd name="T31" fmla="*/ 6 h 197"/>
                  <a:gd name="T32" fmla="*/ 309 w 374"/>
                  <a:gd name="T33" fmla="*/ 6 h 197"/>
                  <a:gd name="T34" fmla="*/ 302 w 374"/>
                  <a:gd name="T35" fmla="*/ 5 h 197"/>
                  <a:gd name="T36" fmla="*/ 292 w 374"/>
                  <a:gd name="T37" fmla="*/ 5 h 197"/>
                  <a:gd name="T38" fmla="*/ 277 w 374"/>
                  <a:gd name="T39" fmla="*/ 5 h 197"/>
                  <a:gd name="T40" fmla="*/ 257 w 374"/>
                  <a:gd name="T41" fmla="*/ 5 h 197"/>
                  <a:gd name="T42" fmla="*/ 234 w 374"/>
                  <a:gd name="T43" fmla="*/ 4 h 197"/>
                  <a:gd name="T44" fmla="*/ 207 w 374"/>
                  <a:gd name="T45" fmla="*/ 4 h 197"/>
                  <a:gd name="T46" fmla="*/ 178 w 374"/>
                  <a:gd name="T47" fmla="*/ 3 h 197"/>
                  <a:gd name="T48" fmla="*/ 147 w 374"/>
                  <a:gd name="T49" fmla="*/ 3 h 197"/>
                  <a:gd name="T50" fmla="*/ 111 w 374"/>
                  <a:gd name="T51" fmla="*/ 2 h 197"/>
                  <a:gd name="T52" fmla="*/ 76 w 374"/>
                  <a:gd name="T53" fmla="*/ 2 h 197"/>
                  <a:gd name="T54" fmla="*/ 38 w 374"/>
                  <a:gd name="T55" fmla="*/ 1 h 197"/>
                  <a:gd name="T56" fmla="*/ 0 w 374"/>
                  <a:gd name="T57" fmla="*/ 1 h 197"/>
                  <a:gd name="T58" fmla="*/ 1 w 374"/>
                  <a:gd name="T59" fmla="*/ 0 h 1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4" h="197">
                    <a:moveTo>
                      <a:pt x="1" y="0"/>
                    </a:moveTo>
                    <a:lnTo>
                      <a:pt x="43" y="20"/>
                    </a:lnTo>
                    <a:lnTo>
                      <a:pt x="86" y="40"/>
                    </a:lnTo>
                    <a:lnTo>
                      <a:pt x="125" y="59"/>
                    </a:lnTo>
                    <a:lnTo>
                      <a:pt x="165" y="78"/>
                    </a:lnTo>
                    <a:lnTo>
                      <a:pt x="202" y="98"/>
                    </a:lnTo>
                    <a:lnTo>
                      <a:pt x="236" y="114"/>
                    </a:lnTo>
                    <a:lnTo>
                      <a:pt x="268" y="130"/>
                    </a:lnTo>
                    <a:lnTo>
                      <a:pt x="295" y="146"/>
                    </a:lnTo>
                    <a:lnTo>
                      <a:pt x="319" y="159"/>
                    </a:lnTo>
                    <a:lnTo>
                      <a:pt x="340" y="170"/>
                    </a:lnTo>
                    <a:lnTo>
                      <a:pt x="356" y="181"/>
                    </a:lnTo>
                    <a:lnTo>
                      <a:pt x="366" y="188"/>
                    </a:lnTo>
                    <a:lnTo>
                      <a:pt x="373" y="193"/>
                    </a:lnTo>
                    <a:lnTo>
                      <a:pt x="374" y="197"/>
                    </a:lnTo>
                    <a:lnTo>
                      <a:pt x="311" y="166"/>
                    </a:lnTo>
                    <a:lnTo>
                      <a:pt x="309" y="164"/>
                    </a:lnTo>
                    <a:lnTo>
                      <a:pt x="302" y="159"/>
                    </a:lnTo>
                    <a:lnTo>
                      <a:pt x="292" y="152"/>
                    </a:lnTo>
                    <a:lnTo>
                      <a:pt x="277" y="143"/>
                    </a:lnTo>
                    <a:lnTo>
                      <a:pt x="257" y="132"/>
                    </a:lnTo>
                    <a:lnTo>
                      <a:pt x="234" y="119"/>
                    </a:lnTo>
                    <a:lnTo>
                      <a:pt x="207" y="105"/>
                    </a:lnTo>
                    <a:lnTo>
                      <a:pt x="178" y="90"/>
                    </a:lnTo>
                    <a:lnTo>
                      <a:pt x="147" y="74"/>
                    </a:lnTo>
                    <a:lnTo>
                      <a:pt x="111" y="56"/>
                    </a:lnTo>
                    <a:lnTo>
                      <a:pt x="76" y="38"/>
                    </a:lnTo>
                    <a:lnTo>
                      <a:pt x="38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69" name="Freeform 1022"/>
              <p:cNvSpPr>
                <a:spLocks/>
              </p:cNvSpPr>
              <p:nvPr/>
            </p:nvSpPr>
            <p:spPr bwMode="auto">
              <a:xfrm>
                <a:off x="959" y="1290"/>
                <a:ext cx="311" cy="82"/>
              </a:xfrm>
              <a:custGeom>
                <a:avLst/>
                <a:gdLst>
                  <a:gd name="T0" fmla="*/ 311 w 311"/>
                  <a:gd name="T1" fmla="*/ 6 h 163"/>
                  <a:gd name="T2" fmla="*/ 309 w 311"/>
                  <a:gd name="T3" fmla="*/ 6 h 163"/>
                  <a:gd name="T4" fmla="*/ 302 w 311"/>
                  <a:gd name="T5" fmla="*/ 5 h 163"/>
                  <a:gd name="T6" fmla="*/ 292 w 311"/>
                  <a:gd name="T7" fmla="*/ 5 h 163"/>
                  <a:gd name="T8" fmla="*/ 277 w 311"/>
                  <a:gd name="T9" fmla="*/ 5 h 163"/>
                  <a:gd name="T10" fmla="*/ 257 w 311"/>
                  <a:gd name="T11" fmla="*/ 5 h 163"/>
                  <a:gd name="T12" fmla="*/ 234 w 311"/>
                  <a:gd name="T13" fmla="*/ 4 h 163"/>
                  <a:gd name="T14" fmla="*/ 207 w 311"/>
                  <a:gd name="T15" fmla="*/ 4 h 163"/>
                  <a:gd name="T16" fmla="*/ 178 w 311"/>
                  <a:gd name="T17" fmla="*/ 3 h 163"/>
                  <a:gd name="T18" fmla="*/ 147 w 311"/>
                  <a:gd name="T19" fmla="*/ 3 h 163"/>
                  <a:gd name="T20" fmla="*/ 111 w 311"/>
                  <a:gd name="T21" fmla="*/ 2 h 163"/>
                  <a:gd name="T22" fmla="*/ 76 w 311"/>
                  <a:gd name="T23" fmla="*/ 2 h 163"/>
                  <a:gd name="T24" fmla="*/ 38 w 311"/>
                  <a:gd name="T25" fmla="*/ 1 h 163"/>
                  <a:gd name="T26" fmla="*/ 0 w 311"/>
                  <a:gd name="T27" fmla="*/ 0 h 163"/>
                  <a:gd name="T28" fmla="*/ 0 w 311"/>
                  <a:gd name="T29" fmla="*/ 1 h 163"/>
                  <a:gd name="T30" fmla="*/ 34 w 311"/>
                  <a:gd name="T31" fmla="*/ 1 h 163"/>
                  <a:gd name="T32" fmla="*/ 68 w 311"/>
                  <a:gd name="T33" fmla="*/ 2 h 163"/>
                  <a:gd name="T34" fmla="*/ 101 w 311"/>
                  <a:gd name="T35" fmla="*/ 2 h 163"/>
                  <a:gd name="T36" fmla="*/ 131 w 311"/>
                  <a:gd name="T37" fmla="*/ 3 h 163"/>
                  <a:gd name="T38" fmla="*/ 159 w 311"/>
                  <a:gd name="T39" fmla="*/ 3 h 163"/>
                  <a:gd name="T40" fmla="*/ 183 w 311"/>
                  <a:gd name="T41" fmla="*/ 3 h 163"/>
                  <a:gd name="T42" fmla="*/ 205 w 311"/>
                  <a:gd name="T43" fmla="*/ 4 h 163"/>
                  <a:gd name="T44" fmla="*/ 220 w 311"/>
                  <a:gd name="T45" fmla="*/ 4 h 163"/>
                  <a:gd name="T46" fmla="*/ 233 w 311"/>
                  <a:gd name="T47" fmla="*/ 4 h 163"/>
                  <a:gd name="T48" fmla="*/ 239 w 311"/>
                  <a:gd name="T49" fmla="*/ 5 h 163"/>
                  <a:gd name="T50" fmla="*/ 241 w 311"/>
                  <a:gd name="T51" fmla="*/ 5 h 163"/>
                  <a:gd name="T52" fmla="*/ 311 w 311"/>
                  <a:gd name="T53" fmla="*/ 6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11" h="163">
                    <a:moveTo>
                      <a:pt x="311" y="163"/>
                    </a:moveTo>
                    <a:lnTo>
                      <a:pt x="309" y="161"/>
                    </a:lnTo>
                    <a:lnTo>
                      <a:pt x="302" y="156"/>
                    </a:lnTo>
                    <a:lnTo>
                      <a:pt x="292" y="149"/>
                    </a:lnTo>
                    <a:lnTo>
                      <a:pt x="277" y="140"/>
                    </a:lnTo>
                    <a:lnTo>
                      <a:pt x="257" y="129"/>
                    </a:lnTo>
                    <a:lnTo>
                      <a:pt x="234" y="116"/>
                    </a:lnTo>
                    <a:lnTo>
                      <a:pt x="207" y="102"/>
                    </a:lnTo>
                    <a:lnTo>
                      <a:pt x="178" y="87"/>
                    </a:lnTo>
                    <a:lnTo>
                      <a:pt x="147" y="71"/>
                    </a:lnTo>
                    <a:lnTo>
                      <a:pt x="111" y="53"/>
                    </a:lnTo>
                    <a:lnTo>
                      <a:pt x="76" y="35"/>
                    </a:lnTo>
                    <a:lnTo>
                      <a:pt x="38" y="18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4" y="20"/>
                    </a:lnTo>
                    <a:lnTo>
                      <a:pt x="68" y="37"/>
                    </a:lnTo>
                    <a:lnTo>
                      <a:pt x="101" y="53"/>
                    </a:lnTo>
                    <a:lnTo>
                      <a:pt x="131" y="67"/>
                    </a:lnTo>
                    <a:lnTo>
                      <a:pt x="159" y="82"/>
                    </a:lnTo>
                    <a:lnTo>
                      <a:pt x="183" y="95"/>
                    </a:lnTo>
                    <a:lnTo>
                      <a:pt x="205" y="107"/>
                    </a:lnTo>
                    <a:lnTo>
                      <a:pt x="220" y="116"/>
                    </a:lnTo>
                    <a:lnTo>
                      <a:pt x="233" y="123"/>
                    </a:lnTo>
                    <a:lnTo>
                      <a:pt x="239" y="129"/>
                    </a:lnTo>
                    <a:lnTo>
                      <a:pt x="241" y="133"/>
                    </a:lnTo>
                    <a:lnTo>
                      <a:pt x="311" y="16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0" name="Freeform 1023"/>
              <p:cNvSpPr>
                <a:spLocks/>
              </p:cNvSpPr>
              <p:nvPr/>
            </p:nvSpPr>
            <p:spPr bwMode="auto">
              <a:xfrm>
                <a:off x="957" y="1292"/>
                <a:ext cx="243" cy="64"/>
              </a:xfrm>
              <a:custGeom>
                <a:avLst/>
                <a:gdLst>
                  <a:gd name="T0" fmla="*/ 2 w 243"/>
                  <a:gd name="T1" fmla="*/ 0 h 129"/>
                  <a:gd name="T2" fmla="*/ 36 w 243"/>
                  <a:gd name="T3" fmla="*/ 0 h 129"/>
                  <a:gd name="T4" fmla="*/ 70 w 243"/>
                  <a:gd name="T5" fmla="*/ 1 h 129"/>
                  <a:gd name="T6" fmla="*/ 103 w 243"/>
                  <a:gd name="T7" fmla="*/ 1 h 129"/>
                  <a:gd name="T8" fmla="*/ 133 w 243"/>
                  <a:gd name="T9" fmla="*/ 1 h 129"/>
                  <a:gd name="T10" fmla="*/ 161 w 243"/>
                  <a:gd name="T11" fmla="*/ 2 h 129"/>
                  <a:gd name="T12" fmla="*/ 185 w 243"/>
                  <a:gd name="T13" fmla="*/ 2 h 129"/>
                  <a:gd name="T14" fmla="*/ 207 w 243"/>
                  <a:gd name="T15" fmla="*/ 3 h 129"/>
                  <a:gd name="T16" fmla="*/ 222 w 243"/>
                  <a:gd name="T17" fmla="*/ 3 h 129"/>
                  <a:gd name="T18" fmla="*/ 235 w 243"/>
                  <a:gd name="T19" fmla="*/ 3 h 129"/>
                  <a:gd name="T20" fmla="*/ 241 w 243"/>
                  <a:gd name="T21" fmla="*/ 3 h 129"/>
                  <a:gd name="T22" fmla="*/ 243 w 243"/>
                  <a:gd name="T23" fmla="*/ 4 h 129"/>
                  <a:gd name="T24" fmla="*/ 168 w 243"/>
                  <a:gd name="T25" fmla="*/ 2 h 129"/>
                  <a:gd name="T26" fmla="*/ 166 w 243"/>
                  <a:gd name="T27" fmla="*/ 2 h 129"/>
                  <a:gd name="T28" fmla="*/ 159 w 243"/>
                  <a:gd name="T29" fmla="*/ 2 h 129"/>
                  <a:gd name="T30" fmla="*/ 147 w 243"/>
                  <a:gd name="T31" fmla="*/ 2 h 129"/>
                  <a:gd name="T32" fmla="*/ 130 w 243"/>
                  <a:gd name="T33" fmla="*/ 2 h 129"/>
                  <a:gd name="T34" fmla="*/ 109 w 243"/>
                  <a:gd name="T35" fmla="*/ 1 h 129"/>
                  <a:gd name="T36" fmla="*/ 85 w 243"/>
                  <a:gd name="T37" fmla="*/ 1 h 129"/>
                  <a:gd name="T38" fmla="*/ 58 w 243"/>
                  <a:gd name="T39" fmla="*/ 0 h 129"/>
                  <a:gd name="T40" fmla="*/ 30 w 243"/>
                  <a:gd name="T41" fmla="*/ 0 h 129"/>
                  <a:gd name="T42" fmla="*/ 0 w 243"/>
                  <a:gd name="T43" fmla="*/ 0 h 129"/>
                  <a:gd name="T44" fmla="*/ 2 w 243"/>
                  <a:gd name="T45" fmla="*/ 0 h 1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3" h="129">
                    <a:moveTo>
                      <a:pt x="2" y="0"/>
                    </a:moveTo>
                    <a:lnTo>
                      <a:pt x="36" y="16"/>
                    </a:lnTo>
                    <a:lnTo>
                      <a:pt x="70" y="33"/>
                    </a:lnTo>
                    <a:lnTo>
                      <a:pt x="103" y="49"/>
                    </a:lnTo>
                    <a:lnTo>
                      <a:pt x="133" y="63"/>
                    </a:lnTo>
                    <a:lnTo>
                      <a:pt x="161" y="78"/>
                    </a:lnTo>
                    <a:lnTo>
                      <a:pt x="185" y="91"/>
                    </a:lnTo>
                    <a:lnTo>
                      <a:pt x="207" y="103"/>
                    </a:lnTo>
                    <a:lnTo>
                      <a:pt x="222" y="112"/>
                    </a:lnTo>
                    <a:lnTo>
                      <a:pt x="235" y="119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168" y="92"/>
                    </a:lnTo>
                    <a:lnTo>
                      <a:pt x="166" y="91"/>
                    </a:lnTo>
                    <a:lnTo>
                      <a:pt x="159" y="85"/>
                    </a:lnTo>
                    <a:lnTo>
                      <a:pt x="147" y="78"/>
                    </a:lnTo>
                    <a:lnTo>
                      <a:pt x="130" y="69"/>
                    </a:lnTo>
                    <a:lnTo>
                      <a:pt x="109" y="58"/>
                    </a:lnTo>
                    <a:lnTo>
                      <a:pt x="85" y="45"/>
                    </a:lnTo>
                    <a:lnTo>
                      <a:pt x="58" y="31"/>
                    </a:lnTo>
                    <a:lnTo>
                      <a:pt x="30" y="1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1" name="Freeform 1024"/>
              <p:cNvSpPr>
                <a:spLocks/>
              </p:cNvSpPr>
              <p:nvPr/>
            </p:nvSpPr>
            <p:spPr bwMode="auto">
              <a:xfrm>
                <a:off x="956" y="1294"/>
                <a:ext cx="169" cy="44"/>
              </a:xfrm>
              <a:custGeom>
                <a:avLst/>
                <a:gdLst>
                  <a:gd name="T0" fmla="*/ 169 w 169"/>
                  <a:gd name="T1" fmla="*/ 3 h 88"/>
                  <a:gd name="T2" fmla="*/ 167 w 169"/>
                  <a:gd name="T3" fmla="*/ 3 h 88"/>
                  <a:gd name="T4" fmla="*/ 160 w 169"/>
                  <a:gd name="T5" fmla="*/ 3 h 88"/>
                  <a:gd name="T6" fmla="*/ 148 w 169"/>
                  <a:gd name="T7" fmla="*/ 3 h 88"/>
                  <a:gd name="T8" fmla="*/ 131 w 169"/>
                  <a:gd name="T9" fmla="*/ 3 h 88"/>
                  <a:gd name="T10" fmla="*/ 110 w 169"/>
                  <a:gd name="T11" fmla="*/ 2 h 88"/>
                  <a:gd name="T12" fmla="*/ 86 w 169"/>
                  <a:gd name="T13" fmla="*/ 2 h 88"/>
                  <a:gd name="T14" fmla="*/ 59 w 169"/>
                  <a:gd name="T15" fmla="*/ 1 h 88"/>
                  <a:gd name="T16" fmla="*/ 31 w 169"/>
                  <a:gd name="T17" fmla="*/ 1 h 88"/>
                  <a:gd name="T18" fmla="*/ 1 w 169"/>
                  <a:gd name="T19" fmla="*/ 0 h 88"/>
                  <a:gd name="T20" fmla="*/ 0 w 169"/>
                  <a:gd name="T21" fmla="*/ 1 h 88"/>
                  <a:gd name="T22" fmla="*/ 20 w 169"/>
                  <a:gd name="T23" fmla="*/ 1 h 88"/>
                  <a:gd name="T24" fmla="*/ 38 w 169"/>
                  <a:gd name="T25" fmla="*/ 1 h 88"/>
                  <a:gd name="T26" fmla="*/ 55 w 169"/>
                  <a:gd name="T27" fmla="*/ 1 h 88"/>
                  <a:gd name="T28" fmla="*/ 69 w 169"/>
                  <a:gd name="T29" fmla="*/ 2 h 88"/>
                  <a:gd name="T30" fmla="*/ 80 w 169"/>
                  <a:gd name="T31" fmla="*/ 2 h 88"/>
                  <a:gd name="T32" fmla="*/ 86 w 169"/>
                  <a:gd name="T33" fmla="*/ 2 h 88"/>
                  <a:gd name="T34" fmla="*/ 87 w 169"/>
                  <a:gd name="T35" fmla="*/ 2 h 88"/>
                  <a:gd name="T36" fmla="*/ 169 w 169"/>
                  <a:gd name="T37" fmla="*/ 3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9" h="88">
                    <a:moveTo>
                      <a:pt x="169" y="88"/>
                    </a:moveTo>
                    <a:lnTo>
                      <a:pt x="167" y="87"/>
                    </a:lnTo>
                    <a:lnTo>
                      <a:pt x="160" y="81"/>
                    </a:lnTo>
                    <a:lnTo>
                      <a:pt x="148" y="74"/>
                    </a:lnTo>
                    <a:lnTo>
                      <a:pt x="131" y="65"/>
                    </a:lnTo>
                    <a:lnTo>
                      <a:pt x="110" y="54"/>
                    </a:lnTo>
                    <a:lnTo>
                      <a:pt x="86" y="41"/>
                    </a:lnTo>
                    <a:lnTo>
                      <a:pt x="59" y="27"/>
                    </a:lnTo>
                    <a:lnTo>
                      <a:pt x="31" y="14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69" y="39"/>
                    </a:lnTo>
                    <a:lnTo>
                      <a:pt x="80" y="45"/>
                    </a:lnTo>
                    <a:lnTo>
                      <a:pt x="86" y="48"/>
                    </a:lnTo>
                    <a:lnTo>
                      <a:pt x="87" y="50"/>
                    </a:lnTo>
                    <a:lnTo>
                      <a:pt x="169" y="88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2" name="Freeform 1025"/>
              <p:cNvSpPr>
                <a:spLocks/>
              </p:cNvSpPr>
              <p:nvPr/>
            </p:nvSpPr>
            <p:spPr bwMode="auto">
              <a:xfrm>
                <a:off x="954" y="1297"/>
                <a:ext cx="89" cy="22"/>
              </a:xfrm>
              <a:custGeom>
                <a:avLst/>
                <a:gdLst>
                  <a:gd name="T0" fmla="*/ 2 w 89"/>
                  <a:gd name="T1" fmla="*/ 0 h 45"/>
                  <a:gd name="T2" fmla="*/ 22 w 89"/>
                  <a:gd name="T3" fmla="*/ 0 h 45"/>
                  <a:gd name="T4" fmla="*/ 40 w 89"/>
                  <a:gd name="T5" fmla="*/ 0 h 45"/>
                  <a:gd name="T6" fmla="*/ 57 w 89"/>
                  <a:gd name="T7" fmla="*/ 0 h 45"/>
                  <a:gd name="T8" fmla="*/ 71 w 89"/>
                  <a:gd name="T9" fmla="*/ 1 h 45"/>
                  <a:gd name="T10" fmla="*/ 82 w 89"/>
                  <a:gd name="T11" fmla="*/ 1 h 45"/>
                  <a:gd name="T12" fmla="*/ 88 w 89"/>
                  <a:gd name="T13" fmla="*/ 1 h 45"/>
                  <a:gd name="T14" fmla="*/ 89 w 89"/>
                  <a:gd name="T15" fmla="*/ 1 h 45"/>
                  <a:gd name="T16" fmla="*/ 2 w 89"/>
                  <a:gd name="T17" fmla="*/ 0 h 45"/>
                  <a:gd name="T18" fmla="*/ 0 w 89"/>
                  <a:gd name="T19" fmla="*/ 0 h 45"/>
                  <a:gd name="T20" fmla="*/ 2 w 89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45">
                    <a:moveTo>
                      <a:pt x="2" y="0"/>
                    </a:moveTo>
                    <a:lnTo>
                      <a:pt x="22" y="9"/>
                    </a:lnTo>
                    <a:lnTo>
                      <a:pt x="40" y="18"/>
                    </a:lnTo>
                    <a:lnTo>
                      <a:pt x="57" y="27"/>
                    </a:lnTo>
                    <a:lnTo>
                      <a:pt x="71" y="34"/>
                    </a:lnTo>
                    <a:lnTo>
                      <a:pt x="82" y="40"/>
                    </a:lnTo>
                    <a:lnTo>
                      <a:pt x="88" y="43"/>
                    </a:lnTo>
                    <a:lnTo>
                      <a:pt x="89" y="4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3" name="Freeform 1026"/>
              <p:cNvSpPr>
                <a:spLocks/>
              </p:cNvSpPr>
              <p:nvPr/>
            </p:nvSpPr>
            <p:spPr bwMode="auto">
              <a:xfrm>
                <a:off x="954" y="129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2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4" name="Freeform 1027"/>
              <p:cNvSpPr>
                <a:spLocks/>
              </p:cNvSpPr>
              <p:nvPr/>
            </p:nvSpPr>
            <p:spPr bwMode="auto">
              <a:xfrm>
                <a:off x="970" y="1270"/>
                <a:ext cx="1015" cy="268"/>
              </a:xfrm>
              <a:custGeom>
                <a:avLst/>
                <a:gdLst>
                  <a:gd name="T0" fmla="*/ 996 w 1015"/>
                  <a:gd name="T1" fmla="*/ 15 h 535"/>
                  <a:gd name="T2" fmla="*/ 0 w 1015"/>
                  <a:gd name="T3" fmla="*/ 0 h 535"/>
                  <a:gd name="T4" fmla="*/ 18 w 1015"/>
                  <a:gd name="T5" fmla="*/ 3 h 535"/>
                  <a:gd name="T6" fmla="*/ 1015 w 1015"/>
                  <a:gd name="T7" fmla="*/ 17 h 535"/>
                  <a:gd name="T8" fmla="*/ 996 w 1015"/>
                  <a:gd name="T9" fmla="*/ 15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5" h="535">
                    <a:moveTo>
                      <a:pt x="996" y="465"/>
                    </a:moveTo>
                    <a:lnTo>
                      <a:pt x="0" y="0"/>
                    </a:lnTo>
                    <a:lnTo>
                      <a:pt x="18" y="72"/>
                    </a:lnTo>
                    <a:lnTo>
                      <a:pt x="1015" y="535"/>
                    </a:lnTo>
                    <a:lnTo>
                      <a:pt x="996" y="4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5" name="Freeform 1028"/>
              <p:cNvSpPr>
                <a:spLocks/>
              </p:cNvSpPr>
              <p:nvPr/>
            </p:nvSpPr>
            <p:spPr bwMode="auto">
              <a:xfrm>
                <a:off x="1983" y="896"/>
                <a:ext cx="361" cy="642"/>
              </a:xfrm>
              <a:custGeom>
                <a:avLst/>
                <a:gdLst>
                  <a:gd name="T0" fmla="*/ 2 w 361"/>
                  <a:gd name="T1" fmla="*/ 41 h 1283"/>
                  <a:gd name="T2" fmla="*/ 361 w 361"/>
                  <a:gd name="T3" fmla="*/ 1 h 1283"/>
                  <a:gd name="T4" fmla="*/ 328 w 361"/>
                  <a:gd name="T5" fmla="*/ 0 h 1283"/>
                  <a:gd name="T6" fmla="*/ 320 w 361"/>
                  <a:gd name="T7" fmla="*/ 1 h 1283"/>
                  <a:gd name="T8" fmla="*/ 321 w 361"/>
                  <a:gd name="T9" fmla="*/ 2 h 1283"/>
                  <a:gd name="T10" fmla="*/ 320 w 361"/>
                  <a:gd name="T11" fmla="*/ 2 h 1283"/>
                  <a:gd name="T12" fmla="*/ 318 w 361"/>
                  <a:gd name="T13" fmla="*/ 2 h 1283"/>
                  <a:gd name="T14" fmla="*/ 314 w 361"/>
                  <a:gd name="T15" fmla="*/ 3 h 1283"/>
                  <a:gd name="T16" fmla="*/ 309 w 361"/>
                  <a:gd name="T17" fmla="*/ 4 h 1283"/>
                  <a:gd name="T18" fmla="*/ 301 w 361"/>
                  <a:gd name="T19" fmla="*/ 5 h 1283"/>
                  <a:gd name="T20" fmla="*/ 292 w 361"/>
                  <a:gd name="T21" fmla="*/ 6 h 1283"/>
                  <a:gd name="T22" fmla="*/ 282 w 361"/>
                  <a:gd name="T23" fmla="*/ 8 h 1283"/>
                  <a:gd name="T24" fmla="*/ 269 w 361"/>
                  <a:gd name="T25" fmla="*/ 9 h 1283"/>
                  <a:gd name="T26" fmla="*/ 255 w 361"/>
                  <a:gd name="T27" fmla="*/ 11 h 1283"/>
                  <a:gd name="T28" fmla="*/ 239 w 361"/>
                  <a:gd name="T29" fmla="*/ 13 h 1283"/>
                  <a:gd name="T30" fmla="*/ 222 w 361"/>
                  <a:gd name="T31" fmla="*/ 15 h 1283"/>
                  <a:gd name="T32" fmla="*/ 205 w 361"/>
                  <a:gd name="T33" fmla="*/ 17 h 1283"/>
                  <a:gd name="T34" fmla="*/ 186 w 361"/>
                  <a:gd name="T35" fmla="*/ 20 h 1283"/>
                  <a:gd name="T36" fmla="*/ 164 w 361"/>
                  <a:gd name="T37" fmla="*/ 22 h 1283"/>
                  <a:gd name="T38" fmla="*/ 143 w 361"/>
                  <a:gd name="T39" fmla="*/ 24 h 1283"/>
                  <a:gd name="T40" fmla="*/ 121 w 361"/>
                  <a:gd name="T41" fmla="*/ 27 h 1283"/>
                  <a:gd name="T42" fmla="*/ 98 w 361"/>
                  <a:gd name="T43" fmla="*/ 30 h 1283"/>
                  <a:gd name="T44" fmla="*/ 74 w 361"/>
                  <a:gd name="T45" fmla="*/ 32 h 1283"/>
                  <a:gd name="T46" fmla="*/ 50 w 361"/>
                  <a:gd name="T47" fmla="*/ 35 h 1283"/>
                  <a:gd name="T48" fmla="*/ 26 w 361"/>
                  <a:gd name="T49" fmla="*/ 38 h 1283"/>
                  <a:gd name="T50" fmla="*/ 0 w 361"/>
                  <a:gd name="T51" fmla="*/ 41 h 1283"/>
                  <a:gd name="T52" fmla="*/ 2 w 361"/>
                  <a:gd name="T53" fmla="*/ 41 h 12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61" h="1283">
                    <a:moveTo>
                      <a:pt x="2" y="1283"/>
                    </a:moveTo>
                    <a:lnTo>
                      <a:pt x="361" y="16"/>
                    </a:lnTo>
                    <a:lnTo>
                      <a:pt x="328" y="0"/>
                    </a:lnTo>
                    <a:lnTo>
                      <a:pt x="320" y="31"/>
                    </a:lnTo>
                    <a:lnTo>
                      <a:pt x="321" y="34"/>
                    </a:lnTo>
                    <a:lnTo>
                      <a:pt x="320" y="45"/>
                    </a:lnTo>
                    <a:lnTo>
                      <a:pt x="318" y="61"/>
                    </a:lnTo>
                    <a:lnTo>
                      <a:pt x="314" y="85"/>
                    </a:lnTo>
                    <a:lnTo>
                      <a:pt x="309" y="114"/>
                    </a:lnTo>
                    <a:lnTo>
                      <a:pt x="301" y="148"/>
                    </a:lnTo>
                    <a:lnTo>
                      <a:pt x="292" y="188"/>
                    </a:lnTo>
                    <a:lnTo>
                      <a:pt x="282" y="235"/>
                    </a:lnTo>
                    <a:lnTo>
                      <a:pt x="269" y="286"/>
                    </a:lnTo>
                    <a:lnTo>
                      <a:pt x="255" y="342"/>
                    </a:lnTo>
                    <a:lnTo>
                      <a:pt x="239" y="404"/>
                    </a:lnTo>
                    <a:lnTo>
                      <a:pt x="222" y="469"/>
                    </a:lnTo>
                    <a:lnTo>
                      <a:pt x="205" y="539"/>
                    </a:lnTo>
                    <a:lnTo>
                      <a:pt x="186" y="612"/>
                    </a:lnTo>
                    <a:lnTo>
                      <a:pt x="164" y="688"/>
                    </a:lnTo>
                    <a:lnTo>
                      <a:pt x="143" y="767"/>
                    </a:lnTo>
                    <a:lnTo>
                      <a:pt x="121" y="851"/>
                    </a:lnTo>
                    <a:lnTo>
                      <a:pt x="98" y="934"/>
                    </a:lnTo>
                    <a:lnTo>
                      <a:pt x="74" y="1021"/>
                    </a:lnTo>
                    <a:lnTo>
                      <a:pt x="50" y="1108"/>
                    </a:lnTo>
                    <a:lnTo>
                      <a:pt x="26" y="1195"/>
                    </a:lnTo>
                    <a:lnTo>
                      <a:pt x="0" y="1283"/>
                    </a:lnTo>
                    <a:lnTo>
                      <a:pt x="2" y="1283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6" name="Freeform 1029"/>
              <p:cNvSpPr>
                <a:spLocks/>
              </p:cNvSpPr>
              <p:nvPr/>
            </p:nvSpPr>
            <p:spPr bwMode="auto">
              <a:xfrm>
                <a:off x="1982" y="912"/>
                <a:ext cx="322" cy="626"/>
              </a:xfrm>
              <a:custGeom>
                <a:avLst/>
                <a:gdLst>
                  <a:gd name="T0" fmla="*/ 321 w 322"/>
                  <a:gd name="T1" fmla="*/ 0 h 1252"/>
                  <a:gd name="T2" fmla="*/ 322 w 322"/>
                  <a:gd name="T3" fmla="*/ 1 h 1252"/>
                  <a:gd name="T4" fmla="*/ 321 w 322"/>
                  <a:gd name="T5" fmla="*/ 1 h 1252"/>
                  <a:gd name="T6" fmla="*/ 319 w 322"/>
                  <a:gd name="T7" fmla="*/ 1 h 1252"/>
                  <a:gd name="T8" fmla="*/ 315 w 322"/>
                  <a:gd name="T9" fmla="*/ 2 h 1252"/>
                  <a:gd name="T10" fmla="*/ 310 w 322"/>
                  <a:gd name="T11" fmla="*/ 3 h 1252"/>
                  <a:gd name="T12" fmla="*/ 302 w 322"/>
                  <a:gd name="T13" fmla="*/ 4 h 1252"/>
                  <a:gd name="T14" fmla="*/ 293 w 322"/>
                  <a:gd name="T15" fmla="*/ 5 h 1252"/>
                  <a:gd name="T16" fmla="*/ 283 w 322"/>
                  <a:gd name="T17" fmla="*/ 7 h 1252"/>
                  <a:gd name="T18" fmla="*/ 270 w 322"/>
                  <a:gd name="T19" fmla="*/ 8 h 1252"/>
                  <a:gd name="T20" fmla="*/ 256 w 322"/>
                  <a:gd name="T21" fmla="*/ 10 h 1252"/>
                  <a:gd name="T22" fmla="*/ 240 w 322"/>
                  <a:gd name="T23" fmla="*/ 12 h 1252"/>
                  <a:gd name="T24" fmla="*/ 223 w 322"/>
                  <a:gd name="T25" fmla="*/ 14 h 1252"/>
                  <a:gd name="T26" fmla="*/ 206 w 322"/>
                  <a:gd name="T27" fmla="*/ 16 h 1252"/>
                  <a:gd name="T28" fmla="*/ 187 w 322"/>
                  <a:gd name="T29" fmla="*/ 19 h 1252"/>
                  <a:gd name="T30" fmla="*/ 165 w 322"/>
                  <a:gd name="T31" fmla="*/ 21 h 1252"/>
                  <a:gd name="T32" fmla="*/ 144 w 322"/>
                  <a:gd name="T33" fmla="*/ 23 h 1252"/>
                  <a:gd name="T34" fmla="*/ 122 w 322"/>
                  <a:gd name="T35" fmla="*/ 26 h 1252"/>
                  <a:gd name="T36" fmla="*/ 99 w 322"/>
                  <a:gd name="T37" fmla="*/ 29 h 1252"/>
                  <a:gd name="T38" fmla="*/ 75 w 322"/>
                  <a:gd name="T39" fmla="*/ 31 h 1252"/>
                  <a:gd name="T40" fmla="*/ 51 w 322"/>
                  <a:gd name="T41" fmla="*/ 34 h 1252"/>
                  <a:gd name="T42" fmla="*/ 27 w 322"/>
                  <a:gd name="T43" fmla="*/ 37 h 1252"/>
                  <a:gd name="T44" fmla="*/ 1 w 322"/>
                  <a:gd name="T45" fmla="*/ 40 h 1252"/>
                  <a:gd name="T46" fmla="*/ 0 w 322"/>
                  <a:gd name="T47" fmla="*/ 40 h 1252"/>
                  <a:gd name="T48" fmla="*/ 25 w 322"/>
                  <a:gd name="T49" fmla="*/ 37 h 1252"/>
                  <a:gd name="T50" fmla="*/ 51 w 322"/>
                  <a:gd name="T51" fmla="*/ 34 h 1252"/>
                  <a:gd name="T52" fmla="*/ 76 w 322"/>
                  <a:gd name="T53" fmla="*/ 31 h 1252"/>
                  <a:gd name="T54" fmla="*/ 100 w 322"/>
                  <a:gd name="T55" fmla="*/ 28 h 1252"/>
                  <a:gd name="T56" fmla="*/ 123 w 322"/>
                  <a:gd name="T57" fmla="*/ 26 h 1252"/>
                  <a:gd name="T58" fmla="*/ 146 w 322"/>
                  <a:gd name="T59" fmla="*/ 23 h 1252"/>
                  <a:gd name="T60" fmla="*/ 168 w 322"/>
                  <a:gd name="T61" fmla="*/ 21 h 1252"/>
                  <a:gd name="T62" fmla="*/ 188 w 322"/>
                  <a:gd name="T63" fmla="*/ 18 h 1252"/>
                  <a:gd name="T64" fmla="*/ 208 w 322"/>
                  <a:gd name="T65" fmla="*/ 16 h 1252"/>
                  <a:gd name="T66" fmla="*/ 225 w 322"/>
                  <a:gd name="T67" fmla="*/ 14 h 1252"/>
                  <a:gd name="T68" fmla="*/ 242 w 322"/>
                  <a:gd name="T69" fmla="*/ 12 h 1252"/>
                  <a:gd name="T70" fmla="*/ 257 w 322"/>
                  <a:gd name="T71" fmla="*/ 10 h 1252"/>
                  <a:gd name="T72" fmla="*/ 270 w 322"/>
                  <a:gd name="T73" fmla="*/ 8 h 1252"/>
                  <a:gd name="T74" fmla="*/ 281 w 322"/>
                  <a:gd name="T75" fmla="*/ 7 h 1252"/>
                  <a:gd name="T76" fmla="*/ 291 w 322"/>
                  <a:gd name="T77" fmla="*/ 5 h 1252"/>
                  <a:gd name="T78" fmla="*/ 300 w 322"/>
                  <a:gd name="T79" fmla="*/ 4 h 1252"/>
                  <a:gd name="T80" fmla="*/ 305 w 322"/>
                  <a:gd name="T81" fmla="*/ 3 h 1252"/>
                  <a:gd name="T82" fmla="*/ 310 w 322"/>
                  <a:gd name="T83" fmla="*/ 2 h 1252"/>
                  <a:gd name="T84" fmla="*/ 312 w 322"/>
                  <a:gd name="T85" fmla="*/ 2 h 1252"/>
                  <a:gd name="T86" fmla="*/ 312 w 322"/>
                  <a:gd name="T87" fmla="*/ 2 h 1252"/>
                  <a:gd name="T88" fmla="*/ 311 w 322"/>
                  <a:gd name="T89" fmla="*/ 1 h 1252"/>
                  <a:gd name="T90" fmla="*/ 321 w 322"/>
                  <a:gd name="T91" fmla="*/ 0 h 1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2" h="1252">
                    <a:moveTo>
                      <a:pt x="321" y="0"/>
                    </a:moveTo>
                    <a:lnTo>
                      <a:pt x="322" y="3"/>
                    </a:lnTo>
                    <a:lnTo>
                      <a:pt x="321" y="14"/>
                    </a:lnTo>
                    <a:lnTo>
                      <a:pt x="319" y="30"/>
                    </a:lnTo>
                    <a:lnTo>
                      <a:pt x="315" y="54"/>
                    </a:lnTo>
                    <a:lnTo>
                      <a:pt x="310" y="83"/>
                    </a:lnTo>
                    <a:lnTo>
                      <a:pt x="302" y="117"/>
                    </a:lnTo>
                    <a:lnTo>
                      <a:pt x="293" y="157"/>
                    </a:lnTo>
                    <a:lnTo>
                      <a:pt x="283" y="204"/>
                    </a:lnTo>
                    <a:lnTo>
                      <a:pt x="270" y="255"/>
                    </a:lnTo>
                    <a:lnTo>
                      <a:pt x="256" y="311"/>
                    </a:lnTo>
                    <a:lnTo>
                      <a:pt x="240" y="373"/>
                    </a:lnTo>
                    <a:lnTo>
                      <a:pt x="223" y="438"/>
                    </a:lnTo>
                    <a:lnTo>
                      <a:pt x="206" y="508"/>
                    </a:lnTo>
                    <a:lnTo>
                      <a:pt x="187" y="581"/>
                    </a:lnTo>
                    <a:lnTo>
                      <a:pt x="165" y="657"/>
                    </a:lnTo>
                    <a:lnTo>
                      <a:pt x="144" y="736"/>
                    </a:lnTo>
                    <a:lnTo>
                      <a:pt x="122" y="820"/>
                    </a:lnTo>
                    <a:lnTo>
                      <a:pt x="99" y="903"/>
                    </a:lnTo>
                    <a:lnTo>
                      <a:pt x="75" y="990"/>
                    </a:lnTo>
                    <a:lnTo>
                      <a:pt x="51" y="1077"/>
                    </a:lnTo>
                    <a:lnTo>
                      <a:pt x="27" y="1164"/>
                    </a:lnTo>
                    <a:lnTo>
                      <a:pt x="1" y="1252"/>
                    </a:lnTo>
                    <a:lnTo>
                      <a:pt x="0" y="1252"/>
                    </a:lnTo>
                    <a:lnTo>
                      <a:pt x="25" y="1162"/>
                    </a:lnTo>
                    <a:lnTo>
                      <a:pt x="51" y="1073"/>
                    </a:lnTo>
                    <a:lnTo>
                      <a:pt x="76" y="983"/>
                    </a:lnTo>
                    <a:lnTo>
                      <a:pt x="100" y="896"/>
                    </a:lnTo>
                    <a:lnTo>
                      <a:pt x="123" y="811"/>
                    </a:lnTo>
                    <a:lnTo>
                      <a:pt x="146" y="727"/>
                    </a:lnTo>
                    <a:lnTo>
                      <a:pt x="168" y="648"/>
                    </a:lnTo>
                    <a:lnTo>
                      <a:pt x="188" y="570"/>
                    </a:lnTo>
                    <a:lnTo>
                      <a:pt x="208" y="496"/>
                    </a:lnTo>
                    <a:lnTo>
                      <a:pt x="225" y="427"/>
                    </a:lnTo>
                    <a:lnTo>
                      <a:pt x="242" y="364"/>
                    </a:lnTo>
                    <a:lnTo>
                      <a:pt x="257" y="304"/>
                    </a:lnTo>
                    <a:lnTo>
                      <a:pt x="270" y="248"/>
                    </a:lnTo>
                    <a:lnTo>
                      <a:pt x="281" y="199"/>
                    </a:lnTo>
                    <a:lnTo>
                      <a:pt x="291" y="157"/>
                    </a:lnTo>
                    <a:lnTo>
                      <a:pt x="300" y="119"/>
                    </a:lnTo>
                    <a:lnTo>
                      <a:pt x="305" y="88"/>
                    </a:lnTo>
                    <a:lnTo>
                      <a:pt x="310" y="63"/>
                    </a:lnTo>
                    <a:lnTo>
                      <a:pt x="312" y="47"/>
                    </a:lnTo>
                    <a:lnTo>
                      <a:pt x="312" y="34"/>
                    </a:lnTo>
                    <a:lnTo>
                      <a:pt x="311" y="3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7" name="Freeform 1030"/>
              <p:cNvSpPr>
                <a:spLocks/>
              </p:cNvSpPr>
              <p:nvPr/>
            </p:nvSpPr>
            <p:spPr bwMode="auto">
              <a:xfrm>
                <a:off x="1982" y="927"/>
                <a:ext cx="312" cy="611"/>
              </a:xfrm>
              <a:custGeom>
                <a:avLst/>
                <a:gdLst>
                  <a:gd name="T0" fmla="*/ 0 w 312"/>
                  <a:gd name="T1" fmla="*/ 39 h 1222"/>
                  <a:gd name="T2" fmla="*/ 25 w 312"/>
                  <a:gd name="T3" fmla="*/ 36 h 1222"/>
                  <a:gd name="T4" fmla="*/ 51 w 312"/>
                  <a:gd name="T5" fmla="*/ 33 h 1222"/>
                  <a:gd name="T6" fmla="*/ 76 w 312"/>
                  <a:gd name="T7" fmla="*/ 30 h 1222"/>
                  <a:gd name="T8" fmla="*/ 100 w 312"/>
                  <a:gd name="T9" fmla="*/ 28 h 1222"/>
                  <a:gd name="T10" fmla="*/ 123 w 312"/>
                  <a:gd name="T11" fmla="*/ 25 h 1222"/>
                  <a:gd name="T12" fmla="*/ 146 w 312"/>
                  <a:gd name="T13" fmla="*/ 22 h 1222"/>
                  <a:gd name="T14" fmla="*/ 168 w 312"/>
                  <a:gd name="T15" fmla="*/ 20 h 1222"/>
                  <a:gd name="T16" fmla="*/ 188 w 312"/>
                  <a:gd name="T17" fmla="*/ 17 h 1222"/>
                  <a:gd name="T18" fmla="*/ 208 w 312"/>
                  <a:gd name="T19" fmla="*/ 15 h 1222"/>
                  <a:gd name="T20" fmla="*/ 225 w 312"/>
                  <a:gd name="T21" fmla="*/ 13 h 1222"/>
                  <a:gd name="T22" fmla="*/ 242 w 312"/>
                  <a:gd name="T23" fmla="*/ 11 h 1222"/>
                  <a:gd name="T24" fmla="*/ 257 w 312"/>
                  <a:gd name="T25" fmla="*/ 9 h 1222"/>
                  <a:gd name="T26" fmla="*/ 270 w 312"/>
                  <a:gd name="T27" fmla="*/ 7 h 1222"/>
                  <a:gd name="T28" fmla="*/ 281 w 312"/>
                  <a:gd name="T29" fmla="*/ 6 h 1222"/>
                  <a:gd name="T30" fmla="*/ 291 w 312"/>
                  <a:gd name="T31" fmla="*/ 4 h 1222"/>
                  <a:gd name="T32" fmla="*/ 300 w 312"/>
                  <a:gd name="T33" fmla="*/ 3 h 1222"/>
                  <a:gd name="T34" fmla="*/ 305 w 312"/>
                  <a:gd name="T35" fmla="*/ 2 h 1222"/>
                  <a:gd name="T36" fmla="*/ 310 w 312"/>
                  <a:gd name="T37" fmla="*/ 2 h 1222"/>
                  <a:gd name="T38" fmla="*/ 312 w 312"/>
                  <a:gd name="T39" fmla="*/ 1 h 1222"/>
                  <a:gd name="T40" fmla="*/ 312 w 312"/>
                  <a:gd name="T41" fmla="*/ 1 h 1222"/>
                  <a:gd name="T42" fmla="*/ 311 w 312"/>
                  <a:gd name="T43" fmla="*/ 0 h 1222"/>
                  <a:gd name="T44" fmla="*/ 302 w 312"/>
                  <a:gd name="T45" fmla="*/ 2 h 1222"/>
                  <a:gd name="T46" fmla="*/ 304 w 312"/>
                  <a:gd name="T47" fmla="*/ 2 h 1222"/>
                  <a:gd name="T48" fmla="*/ 302 w 312"/>
                  <a:gd name="T49" fmla="*/ 2 h 1222"/>
                  <a:gd name="T50" fmla="*/ 301 w 312"/>
                  <a:gd name="T51" fmla="*/ 3 h 1222"/>
                  <a:gd name="T52" fmla="*/ 297 w 312"/>
                  <a:gd name="T53" fmla="*/ 3 h 1222"/>
                  <a:gd name="T54" fmla="*/ 291 w 312"/>
                  <a:gd name="T55" fmla="*/ 4 h 1222"/>
                  <a:gd name="T56" fmla="*/ 283 w 312"/>
                  <a:gd name="T57" fmla="*/ 5 h 1222"/>
                  <a:gd name="T58" fmla="*/ 273 w 312"/>
                  <a:gd name="T59" fmla="*/ 7 h 1222"/>
                  <a:gd name="T60" fmla="*/ 261 w 312"/>
                  <a:gd name="T61" fmla="*/ 8 h 1222"/>
                  <a:gd name="T62" fmla="*/ 249 w 312"/>
                  <a:gd name="T63" fmla="*/ 10 h 1222"/>
                  <a:gd name="T64" fmla="*/ 235 w 312"/>
                  <a:gd name="T65" fmla="*/ 12 h 1222"/>
                  <a:gd name="T66" fmla="*/ 218 w 312"/>
                  <a:gd name="T67" fmla="*/ 14 h 1222"/>
                  <a:gd name="T68" fmla="*/ 201 w 312"/>
                  <a:gd name="T69" fmla="*/ 16 h 1222"/>
                  <a:gd name="T70" fmla="*/ 182 w 312"/>
                  <a:gd name="T71" fmla="*/ 18 h 1222"/>
                  <a:gd name="T72" fmla="*/ 163 w 312"/>
                  <a:gd name="T73" fmla="*/ 20 h 1222"/>
                  <a:gd name="T74" fmla="*/ 141 w 312"/>
                  <a:gd name="T75" fmla="*/ 23 h 1222"/>
                  <a:gd name="T76" fmla="*/ 120 w 312"/>
                  <a:gd name="T77" fmla="*/ 25 h 1222"/>
                  <a:gd name="T78" fmla="*/ 96 w 312"/>
                  <a:gd name="T79" fmla="*/ 28 h 1222"/>
                  <a:gd name="T80" fmla="*/ 74 w 312"/>
                  <a:gd name="T81" fmla="*/ 30 h 1222"/>
                  <a:gd name="T82" fmla="*/ 49 w 312"/>
                  <a:gd name="T83" fmla="*/ 33 h 1222"/>
                  <a:gd name="T84" fmla="*/ 24 w 312"/>
                  <a:gd name="T85" fmla="*/ 36 h 1222"/>
                  <a:gd name="T86" fmla="*/ 0 w 312"/>
                  <a:gd name="T87" fmla="*/ 39 h 1222"/>
                  <a:gd name="T88" fmla="*/ 0 w 312"/>
                  <a:gd name="T89" fmla="*/ 39 h 12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2" h="1222">
                    <a:moveTo>
                      <a:pt x="0" y="1222"/>
                    </a:moveTo>
                    <a:lnTo>
                      <a:pt x="25" y="1132"/>
                    </a:lnTo>
                    <a:lnTo>
                      <a:pt x="51" y="1043"/>
                    </a:lnTo>
                    <a:lnTo>
                      <a:pt x="76" y="953"/>
                    </a:lnTo>
                    <a:lnTo>
                      <a:pt x="100" y="866"/>
                    </a:lnTo>
                    <a:lnTo>
                      <a:pt x="123" y="781"/>
                    </a:lnTo>
                    <a:lnTo>
                      <a:pt x="146" y="697"/>
                    </a:lnTo>
                    <a:lnTo>
                      <a:pt x="168" y="618"/>
                    </a:lnTo>
                    <a:lnTo>
                      <a:pt x="188" y="540"/>
                    </a:lnTo>
                    <a:lnTo>
                      <a:pt x="208" y="466"/>
                    </a:lnTo>
                    <a:lnTo>
                      <a:pt x="225" y="397"/>
                    </a:lnTo>
                    <a:lnTo>
                      <a:pt x="242" y="334"/>
                    </a:lnTo>
                    <a:lnTo>
                      <a:pt x="257" y="274"/>
                    </a:lnTo>
                    <a:lnTo>
                      <a:pt x="270" y="218"/>
                    </a:lnTo>
                    <a:lnTo>
                      <a:pt x="281" y="169"/>
                    </a:lnTo>
                    <a:lnTo>
                      <a:pt x="291" y="127"/>
                    </a:lnTo>
                    <a:lnTo>
                      <a:pt x="300" y="89"/>
                    </a:lnTo>
                    <a:lnTo>
                      <a:pt x="305" y="58"/>
                    </a:lnTo>
                    <a:lnTo>
                      <a:pt x="310" y="33"/>
                    </a:lnTo>
                    <a:lnTo>
                      <a:pt x="312" y="17"/>
                    </a:lnTo>
                    <a:lnTo>
                      <a:pt x="312" y="4"/>
                    </a:lnTo>
                    <a:lnTo>
                      <a:pt x="311" y="0"/>
                    </a:lnTo>
                    <a:lnTo>
                      <a:pt x="302" y="33"/>
                    </a:lnTo>
                    <a:lnTo>
                      <a:pt x="304" y="37"/>
                    </a:lnTo>
                    <a:lnTo>
                      <a:pt x="302" y="48"/>
                    </a:lnTo>
                    <a:lnTo>
                      <a:pt x="301" y="66"/>
                    </a:lnTo>
                    <a:lnTo>
                      <a:pt x="297" y="89"/>
                    </a:lnTo>
                    <a:lnTo>
                      <a:pt x="291" y="120"/>
                    </a:lnTo>
                    <a:lnTo>
                      <a:pt x="283" y="156"/>
                    </a:lnTo>
                    <a:lnTo>
                      <a:pt x="273" y="198"/>
                    </a:lnTo>
                    <a:lnTo>
                      <a:pt x="261" y="245"/>
                    </a:lnTo>
                    <a:lnTo>
                      <a:pt x="249" y="299"/>
                    </a:lnTo>
                    <a:lnTo>
                      <a:pt x="235" y="357"/>
                    </a:lnTo>
                    <a:lnTo>
                      <a:pt x="218" y="419"/>
                    </a:lnTo>
                    <a:lnTo>
                      <a:pt x="201" y="487"/>
                    </a:lnTo>
                    <a:lnTo>
                      <a:pt x="182" y="558"/>
                    </a:lnTo>
                    <a:lnTo>
                      <a:pt x="163" y="632"/>
                    </a:lnTo>
                    <a:lnTo>
                      <a:pt x="141" y="710"/>
                    </a:lnTo>
                    <a:lnTo>
                      <a:pt x="120" y="792"/>
                    </a:lnTo>
                    <a:lnTo>
                      <a:pt x="96" y="875"/>
                    </a:lnTo>
                    <a:lnTo>
                      <a:pt x="74" y="960"/>
                    </a:lnTo>
                    <a:lnTo>
                      <a:pt x="49" y="1047"/>
                    </a:lnTo>
                    <a:lnTo>
                      <a:pt x="24" y="1134"/>
                    </a:lnTo>
                    <a:lnTo>
                      <a:pt x="0" y="1222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8" name="Freeform 1031"/>
              <p:cNvSpPr>
                <a:spLocks/>
              </p:cNvSpPr>
              <p:nvPr/>
            </p:nvSpPr>
            <p:spPr bwMode="auto">
              <a:xfrm>
                <a:off x="1981" y="944"/>
                <a:ext cx="305" cy="594"/>
              </a:xfrm>
              <a:custGeom>
                <a:avLst/>
                <a:gdLst>
                  <a:gd name="T0" fmla="*/ 303 w 305"/>
                  <a:gd name="T1" fmla="*/ 0 h 1189"/>
                  <a:gd name="T2" fmla="*/ 305 w 305"/>
                  <a:gd name="T3" fmla="*/ 0 h 1189"/>
                  <a:gd name="T4" fmla="*/ 303 w 305"/>
                  <a:gd name="T5" fmla="*/ 0 h 1189"/>
                  <a:gd name="T6" fmla="*/ 302 w 305"/>
                  <a:gd name="T7" fmla="*/ 1 h 1189"/>
                  <a:gd name="T8" fmla="*/ 298 w 305"/>
                  <a:gd name="T9" fmla="*/ 1 h 1189"/>
                  <a:gd name="T10" fmla="*/ 292 w 305"/>
                  <a:gd name="T11" fmla="*/ 2 h 1189"/>
                  <a:gd name="T12" fmla="*/ 284 w 305"/>
                  <a:gd name="T13" fmla="*/ 3 h 1189"/>
                  <a:gd name="T14" fmla="*/ 274 w 305"/>
                  <a:gd name="T15" fmla="*/ 5 h 1189"/>
                  <a:gd name="T16" fmla="*/ 262 w 305"/>
                  <a:gd name="T17" fmla="*/ 6 h 1189"/>
                  <a:gd name="T18" fmla="*/ 250 w 305"/>
                  <a:gd name="T19" fmla="*/ 8 h 1189"/>
                  <a:gd name="T20" fmla="*/ 236 w 305"/>
                  <a:gd name="T21" fmla="*/ 10 h 1189"/>
                  <a:gd name="T22" fmla="*/ 219 w 305"/>
                  <a:gd name="T23" fmla="*/ 12 h 1189"/>
                  <a:gd name="T24" fmla="*/ 202 w 305"/>
                  <a:gd name="T25" fmla="*/ 14 h 1189"/>
                  <a:gd name="T26" fmla="*/ 183 w 305"/>
                  <a:gd name="T27" fmla="*/ 16 h 1189"/>
                  <a:gd name="T28" fmla="*/ 164 w 305"/>
                  <a:gd name="T29" fmla="*/ 18 h 1189"/>
                  <a:gd name="T30" fmla="*/ 142 w 305"/>
                  <a:gd name="T31" fmla="*/ 21 h 1189"/>
                  <a:gd name="T32" fmla="*/ 121 w 305"/>
                  <a:gd name="T33" fmla="*/ 23 h 1189"/>
                  <a:gd name="T34" fmla="*/ 97 w 305"/>
                  <a:gd name="T35" fmla="*/ 26 h 1189"/>
                  <a:gd name="T36" fmla="*/ 75 w 305"/>
                  <a:gd name="T37" fmla="*/ 28 h 1189"/>
                  <a:gd name="T38" fmla="*/ 50 w 305"/>
                  <a:gd name="T39" fmla="*/ 31 h 1189"/>
                  <a:gd name="T40" fmla="*/ 25 w 305"/>
                  <a:gd name="T41" fmla="*/ 34 h 1189"/>
                  <a:gd name="T42" fmla="*/ 1 w 305"/>
                  <a:gd name="T43" fmla="*/ 37 h 1189"/>
                  <a:gd name="T44" fmla="*/ 0 w 305"/>
                  <a:gd name="T45" fmla="*/ 37 h 1189"/>
                  <a:gd name="T46" fmla="*/ 24 w 305"/>
                  <a:gd name="T47" fmla="*/ 34 h 1189"/>
                  <a:gd name="T48" fmla="*/ 48 w 305"/>
                  <a:gd name="T49" fmla="*/ 31 h 1189"/>
                  <a:gd name="T50" fmla="*/ 72 w 305"/>
                  <a:gd name="T51" fmla="*/ 29 h 1189"/>
                  <a:gd name="T52" fmla="*/ 94 w 305"/>
                  <a:gd name="T53" fmla="*/ 26 h 1189"/>
                  <a:gd name="T54" fmla="*/ 115 w 305"/>
                  <a:gd name="T55" fmla="*/ 24 h 1189"/>
                  <a:gd name="T56" fmla="*/ 137 w 305"/>
                  <a:gd name="T57" fmla="*/ 21 h 1189"/>
                  <a:gd name="T58" fmla="*/ 158 w 305"/>
                  <a:gd name="T59" fmla="*/ 19 h 1189"/>
                  <a:gd name="T60" fmla="*/ 178 w 305"/>
                  <a:gd name="T61" fmla="*/ 16 h 1189"/>
                  <a:gd name="T62" fmla="*/ 195 w 305"/>
                  <a:gd name="T63" fmla="*/ 14 h 1189"/>
                  <a:gd name="T64" fmla="*/ 212 w 305"/>
                  <a:gd name="T65" fmla="*/ 12 h 1189"/>
                  <a:gd name="T66" fmla="*/ 227 w 305"/>
                  <a:gd name="T67" fmla="*/ 10 h 1189"/>
                  <a:gd name="T68" fmla="*/ 241 w 305"/>
                  <a:gd name="T69" fmla="*/ 9 h 1189"/>
                  <a:gd name="T70" fmla="*/ 254 w 305"/>
                  <a:gd name="T71" fmla="*/ 7 h 1189"/>
                  <a:gd name="T72" fmla="*/ 265 w 305"/>
                  <a:gd name="T73" fmla="*/ 6 h 1189"/>
                  <a:gd name="T74" fmla="*/ 275 w 305"/>
                  <a:gd name="T75" fmla="*/ 4 h 1189"/>
                  <a:gd name="T76" fmla="*/ 282 w 305"/>
                  <a:gd name="T77" fmla="*/ 3 h 1189"/>
                  <a:gd name="T78" fmla="*/ 288 w 305"/>
                  <a:gd name="T79" fmla="*/ 2 h 1189"/>
                  <a:gd name="T80" fmla="*/ 292 w 305"/>
                  <a:gd name="T81" fmla="*/ 2 h 1189"/>
                  <a:gd name="T82" fmla="*/ 295 w 305"/>
                  <a:gd name="T83" fmla="*/ 1 h 1189"/>
                  <a:gd name="T84" fmla="*/ 295 w 305"/>
                  <a:gd name="T85" fmla="*/ 1 h 1189"/>
                  <a:gd name="T86" fmla="*/ 294 w 305"/>
                  <a:gd name="T87" fmla="*/ 1 h 1189"/>
                  <a:gd name="T88" fmla="*/ 303 w 305"/>
                  <a:gd name="T89" fmla="*/ 0 h 11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5" h="1189">
                    <a:moveTo>
                      <a:pt x="303" y="0"/>
                    </a:moveTo>
                    <a:lnTo>
                      <a:pt x="305" y="4"/>
                    </a:lnTo>
                    <a:lnTo>
                      <a:pt x="303" y="15"/>
                    </a:lnTo>
                    <a:lnTo>
                      <a:pt x="302" y="33"/>
                    </a:lnTo>
                    <a:lnTo>
                      <a:pt x="298" y="56"/>
                    </a:lnTo>
                    <a:lnTo>
                      <a:pt x="292" y="87"/>
                    </a:lnTo>
                    <a:lnTo>
                      <a:pt x="284" y="123"/>
                    </a:lnTo>
                    <a:lnTo>
                      <a:pt x="274" y="165"/>
                    </a:lnTo>
                    <a:lnTo>
                      <a:pt x="262" y="212"/>
                    </a:lnTo>
                    <a:lnTo>
                      <a:pt x="250" y="266"/>
                    </a:lnTo>
                    <a:lnTo>
                      <a:pt x="236" y="324"/>
                    </a:lnTo>
                    <a:lnTo>
                      <a:pt x="219" y="386"/>
                    </a:lnTo>
                    <a:lnTo>
                      <a:pt x="202" y="454"/>
                    </a:lnTo>
                    <a:lnTo>
                      <a:pt x="183" y="525"/>
                    </a:lnTo>
                    <a:lnTo>
                      <a:pt x="164" y="599"/>
                    </a:lnTo>
                    <a:lnTo>
                      <a:pt x="142" y="677"/>
                    </a:lnTo>
                    <a:lnTo>
                      <a:pt x="121" y="759"/>
                    </a:lnTo>
                    <a:lnTo>
                      <a:pt x="97" y="842"/>
                    </a:lnTo>
                    <a:lnTo>
                      <a:pt x="75" y="927"/>
                    </a:lnTo>
                    <a:lnTo>
                      <a:pt x="50" y="1014"/>
                    </a:lnTo>
                    <a:lnTo>
                      <a:pt x="25" y="1101"/>
                    </a:lnTo>
                    <a:lnTo>
                      <a:pt x="1" y="1189"/>
                    </a:lnTo>
                    <a:lnTo>
                      <a:pt x="0" y="1189"/>
                    </a:lnTo>
                    <a:lnTo>
                      <a:pt x="24" y="1102"/>
                    </a:lnTo>
                    <a:lnTo>
                      <a:pt x="48" y="1019"/>
                    </a:lnTo>
                    <a:lnTo>
                      <a:pt x="72" y="934"/>
                    </a:lnTo>
                    <a:lnTo>
                      <a:pt x="94" y="853"/>
                    </a:lnTo>
                    <a:lnTo>
                      <a:pt x="115" y="771"/>
                    </a:lnTo>
                    <a:lnTo>
                      <a:pt x="137" y="693"/>
                    </a:lnTo>
                    <a:lnTo>
                      <a:pt x="158" y="617"/>
                    </a:lnTo>
                    <a:lnTo>
                      <a:pt x="178" y="543"/>
                    </a:lnTo>
                    <a:lnTo>
                      <a:pt x="195" y="474"/>
                    </a:lnTo>
                    <a:lnTo>
                      <a:pt x="212" y="409"/>
                    </a:lnTo>
                    <a:lnTo>
                      <a:pt x="227" y="348"/>
                    </a:lnTo>
                    <a:lnTo>
                      <a:pt x="241" y="291"/>
                    </a:lnTo>
                    <a:lnTo>
                      <a:pt x="254" y="241"/>
                    </a:lnTo>
                    <a:lnTo>
                      <a:pt x="265" y="194"/>
                    </a:lnTo>
                    <a:lnTo>
                      <a:pt x="275" y="154"/>
                    </a:lnTo>
                    <a:lnTo>
                      <a:pt x="282" y="118"/>
                    </a:lnTo>
                    <a:lnTo>
                      <a:pt x="288" y="89"/>
                    </a:lnTo>
                    <a:lnTo>
                      <a:pt x="292" y="65"/>
                    </a:lnTo>
                    <a:lnTo>
                      <a:pt x="295" y="49"/>
                    </a:lnTo>
                    <a:lnTo>
                      <a:pt x="295" y="38"/>
                    </a:lnTo>
                    <a:lnTo>
                      <a:pt x="294" y="3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79" name="Freeform 1032"/>
              <p:cNvSpPr>
                <a:spLocks/>
              </p:cNvSpPr>
              <p:nvPr/>
            </p:nvSpPr>
            <p:spPr bwMode="auto">
              <a:xfrm>
                <a:off x="1979" y="961"/>
                <a:ext cx="297" cy="577"/>
              </a:xfrm>
              <a:custGeom>
                <a:avLst/>
                <a:gdLst>
                  <a:gd name="T0" fmla="*/ 2 w 297"/>
                  <a:gd name="T1" fmla="*/ 36 h 1155"/>
                  <a:gd name="T2" fmla="*/ 26 w 297"/>
                  <a:gd name="T3" fmla="*/ 33 h 1155"/>
                  <a:gd name="T4" fmla="*/ 50 w 297"/>
                  <a:gd name="T5" fmla="*/ 30 h 1155"/>
                  <a:gd name="T6" fmla="*/ 74 w 297"/>
                  <a:gd name="T7" fmla="*/ 28 h 1155"/>
                  <a:gd name="T8" fmla="*/ 96 w 297"/>
                  <a:gd name="T9" fmla="*/ 25 h 1155"/>
                  <a:gd name="T10" fmla="*/ 117 w 297"/>
                  <a:gd name="T11" fmla="*/ 23 h 1155"/>
                  <a:gd name="T12" fmla="*/ 139 w 297"/>
                  <a:gd name="T13" fmla="*/ 20 h 1155"/>
                  <a:gd name="T14" fmla="*/ 160 w 297"/>
                  <a:gd name="T15" fmla="*/ 18 h 1155"/>
                  <a:gd name="T16" fmla="*/ 180 w 297"/>
                  <a:gd name="T17" fmla="*/ 15 h 1155"/>
                  <a:gd name="T18" fmla="*/ 197 w 297"/>
                  <a:gd name="T19" fmla="*/ 13 h 1155"/>
                  <a:gd name="T20" fmla="*/ 214 w 297"/>
                  <a:gd name="T21" fmla="*/ 11 h 1155"/>
                  <a:gd name="T22" fmla="*/ 229 w 297"/>
                  <a:gd name="T23" fmla="*/ 9 h 1155"/>
                  <a:gd name="T24" fmla="*/ 243 w 297"/>
                  <a:gd name="T25" fmla="*/ 8 h 1155"/>
                  <a:gd name="T26" fmla="*/ 256 w 297"/>
                  <a:gd name="T27" fmla="*/ 6 h 1155"/>
                  <a:gd name="T28" fmla="*/ 267 w 297"/>
                  <a:gd name="T29" fmla="*/ 5 h 1155"/>
                  <a:gd name="T30" fmla="*/ 277 w 297"/>
                  <a:gd name="T31" fmla="*/ 3 h 1155"/>
                  <a:gd name="T32" fmla="*/ 284 w 297"/>
                  <a:gd name="T33" fmla="*/ 2 h 1155"/>
                  <a:gd name="T34" fmla="*/ 290 w 297"/>
                  <a:gd name="T35" fmla="*/ 1 h 1155"/>
                  <a:gd name="T36" fmla="*/ 294 w 297"/>
                  <a:gd name="T37" fmla="*/ 0 h 1155"/>
                  <a:gd name="T38" fmla="*/ 297 w 297"/>
                  <a:gd name="T39" fmla="*/ 0 h 1155"/>
                  <a:gd name="T40" fmla="*/ 297 w 297"/>
                  <a:gd name="T41" fmla="*/ 0 h 1155"/>
                  <a:gd name="T42" fmla="*/ 296 w 297"/>
                  <a:gd name="T43" fmla="*/ 0 h 1155"/>
                  <a:gd name="T44" fmla="*/ 286 w 297"/>
                  <a:gd name="T45" fmla="*/ 1 h 1155"/>
                  <a:gd name="T46" fmla="*/ 287 w 297"/>
                  <a:gd name="T47" fmla="*/ 1 h 1155"/>
                  <a:gd name="T48" fmla="*/ 286 w 297"/>
                  <a:gd name="T49" fmla="*/ 1 h 1155"/>
                  <a:gd name="T50" fmla="*/ 284 w 297"/>
                  <a:gd name="T51" fmla="*/ 2 h 1155"/>
                  <a:gd name="T52" fmla="*/ 280 w 297"/>
                  <a:gd name="T53" fmla="*/ 2 h 1155"/>
                  <a:gd name="T54" fmla="*/ 274 w 297"/>
                  <a:gd name="T55" fmla="*/ 3 h 1155"/>
                  <a:gd name="T56" fmla="*/ 267 w 297"/>
                  <a:gd name="T57" fmla="*/ 4 h 1155"/>
                  <a:gd name="T58" fmla="*/ 257 w 297"/>
                  <a:gd name="T59" fmla="*/ 5 h 1155"/>
                  <a:gd name="T60" fmla="*/ 248 w 297"/>
                  <a:gd name="T61" fmla="*/ 7 h 1155"/>
                  <a:gd name="T62" fmla="*/ 235 w 297"/>
                  <a:gd name="T63" fmla="*/ 8 h 1155"/>
                  <a:gd name="T64" fmla="*/ 222 w 297"/>
                  <a:gd name="T65" fmla="*/ 10 h 1155"/>
                  <a:gd name="T66" fmla="*/ 207 w 297"/>
                  <a:gd name="T67" fmla="*/ 12 h 1155"/>
                  <a:gd name="T68" fmla="*/ 190 w 297"/>
                  <a:gd name="T69" fmla="*/ 14 h 1155"/>
                  <a:gd name="T70" fmla="*/ 173 w 297"/>
                  <a:gd name="T71" fmla="*/ 16 h 1155"/>
                  <a:gd name="T72" fmla="*/ 154 w 297"/>
                  <a:gd name="T73" fmla="*/ 18 h 1155"/>
                  <a:gd name="T74" fmla="*/ 134 w 297"/>
                  <a:gd name="T75" fmla="*/ 21 h 1155"/>
                  <a:gd name="T76" fmla="*/ 113 w 297"/>
                  <a:gd name="T77" fmla="*/ 23 h 1155"/>
                  <a:gd name="T78" fmla="*/ 92 w 297"/>
                  <a:gd name="T79" fmla="*/ 25 h 1155"/>
                  <a:gd name="T80" fmla="*/ 69 w 297"/>
                  <a:gd name="T81" fmla="*/ 28 h 1155"/>
                  <a:gd name="T82" fmla="*/ 47 w 297"/>
                  <a:gd name="T83" fmla="*/ 30 h 1155"/>
                  <a:gd name="T84" fmla="*/ 24 w 297"/>
                  <a:gd name="T85" fmla="*/ 33 h 1155"/>
                  <a:gd name="T86" fmla="*/ 0 w 297"/>
                  <a:gd name="T87" fmla="*/ 36 h 1155"/>
                  <a:gd name="T88" fmla="*/ 2 w 297"/>
                  <a:gd name="T89" fmla="*/ 36 h 11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7" h="1155">
                    <a:moveTo>
                      <a:pt x="2" y="1155"/>
                    </a:moveTo>
                    <a:lnTo>
                      <a:pt x="26" y="1068"/>
                    </a:lnTo>
                    <a:lnTo>
                      <a:pt x="50" y="985"/>
                    </a:lnTo>
                    <a:lnTo>
                      <a:pt x="74" y="900"/>
                    </a:lnTo>
                    <a:lnTo>
                      <a:pt x="96" y="819"/>
                    </a:lnTo>
                    <a:lnTo>
                      <a:pt x="117" y="737"/>
                    </a:lnTo>
                    <a:lnTo>
                      <a:pt x="139" y="659"/>
                    </a:lnTo>
                    <a:lnTo>
                      <a:pt x="160" y="583"/>
                    </a:lnTo>
                    <a:lnTo>
                      <a:pt x="180" y="509"/>
                    </a:lnTo>
                    <a:lnTo>
                      <a:pt x="197" y="440"/>
                    </a:lnTo>
                    <a:lnTo>
                      <a:pt x="214" y="375"/>
                    </a:lnTo>
                    <a:lnTo>
                      <a:pt x="229" y="314"/>
                    </a:lnTo>
                    <a:lnTo>
                      <a:pt x="243" y="257"/>
                    </a:lnTo>
                    <a:lnTo>
                      <a:pt x="256" y="207"/>
                    </a:lnTo>
                    <a:lnTo>
                      <a:pt x="267" y="160"/>
                    </a:lnTo>
                    <a:lnTo>
                      <a:pt x="277" y="120"/>
                    </a:lnTo>
                    <a:lnTo>
                      <a:pt x="284" y="84"/>
                    </a:lnTo>
                    <a:lnTo>
                      <a:pt x="290" y="55"/>
                    </a:lnTo>
                    <a:lnTo>
                      <a:pt x="294" y="31"/>
                    </a:lnTo>
                    <a:lnTo>
                      <a:pt x="297" y="15"/>
                    </a:lnTo>
                    <a:lnTo>
                      <a:pt x="297" y="4"/>
                    </a:lnTo>
                    <a:lnTo>
                      <a:pt x="296" y="0"/>
                    </a:lnTo>
                    <a:lnTo>
                      <a:pt x="286" y="37"/>
                    </a:lnTo>
                    <a:lnTo>
                      <a:pt x="287" y="40"/>
                    </a:lnTo>
                    <a:lnTo>
                      <a:pt x="286" y="51"/>
                    </a:lnTo>
                    <a:lnTo>
                      <a:pt x="284" y="67"/>
                    </a:lnTo>
                    <a:lnTo>
                      <a:pt x="280" y="89"/>
                    </a:lnTo>
                    <a:lnTo>
                      <a:pt x="274" y="118"/>
                    </a:lnTo>
                    <a:lnTo>
                      <a:pt x="267" y="151"/>
                    </a:lnTo>
                    <a:lnTo>
                      <a:pt x="257" y="191"/>
                    </a:lnTo>
                    <a:lnTo>
                      <a:pt x="248" y="236"/>
                    </a:lnTo>
                    <a:lnTo>
                      <a:pt x="235" y="286"/>
                    </a:lnTo>
                    <a:lnTo>
                      <a:pt x="222" y="341"/>
                    </a:lnTo>
                    <a:lnTo>
                      <a:pt x="207" y="399"/>
                    </a:lnTo>
                    <a:lnTo>
                      <a:pt x="190" y="462"/>
                    </a:lnTo>
                    <a:lnTo>
                      <a:pt x="173" y="529"/>
                    </a:lnTo>
                    <a:lnTo>
                      <a:pt x="154" y="600"/>
                    </a:lnTo>
                    <a:lnTo>
                      <a:pt x="134" y="674"/>
                    </a:lnTo>
                    <a:lnTo>
                      <a:pt x="113" y="750"/>
                    </a:lnTo>
                    <a:lnTo>
                      <a:pt x="92" y="828"/>
                    </a:lnTo>
                    <a:lnTo>
                      <a:pt x="69" y="907"/>
                    </a:lnTo>
                    <a:lnTo>
                      <a:pt x="47" y="989"/>
                    </a:lnTo>
                    <a:lnTo>
                      <a:pt x="24" y="1072"/>
                    </a:lnTo>
                    <a:lnTo>
                      <a:pt x="0" y="1154"/>
                    </a:lnTo>
                    <a:lnTo>
                      <a:pt x="2" y="1155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0" name="Freeform 1033"/>
              <p:cNvSpPr>
                <a:spLocks/>
              </p:cNvSpPr>
              <p:nvPr/>
            </p:nvSpPr>
            <p:spPr bwMode="auto">
              <a:xfrm>
                <a:off x="1979" y="979"/>
                <a:ext cx="287" cy="558"/>
              </a:xfrm>
              <a:custGeom>
                <a:avLst/>
                <a:gdLst>
                  <a:gd name="T0" fmla="*/ 286 w 287"/>
                  <a:gd name="T1" fmla="*/ 0 h 1117"/>
                  <a:gd name="T2" fmla="*/ 287 w 287"/>
                  <a:gd name="T3" fmla="*/ 0 h 1117"/>
                  <a:gd name="T4" fmla="*/ 286 w 287"/>
                  <a:gd name="T5" fmla="*/ 0 h 1117"/>
                  <a:gd name="T6" fmla="*/ 284 w 287"/>
                  <a:gd name="T7" fmla="*/ 0 h 1117"/>
                  <a:gd name="T8" fmla="*/ 280 w 287"/>
                  <a:gd name="T9" fmla="*/ 1 h 1117"/>
                  <a:gd name="T10" fmla="*/ 274 w 287"/>
                  <a:gd name="T11" fmla="*/ 2 h 1117"/>
                  <a:gd name="T12" fmla="*/ 267 w 287"/>
                  <a:gd name="T13" fmla="*/ 3 h 1117"/>
                  <a:gd name="T14" fmla="*/ 257 w 287"/>
                  <a:gd name="T15" fmla="*/ 4 h 1117"/>
                  <a:gd name="T16" fmla="*/ 248 w 287"/>
                  <a:gd name="T17" fmla="*/ 6 h 1117"/>
                  <a:gd name="T18" fmla="*/ 235 w 287"/>
                  <a:gd name="T19" fmla="*/ 7 h 1117"/>
                  <a:gd name="T20" fmla="*/ 222 w 287"/>
                  <a:gd name="T21" fmla="*/ 9 h 1117"/>
                  <a:gd name="T22" fmla="*/ 207 w 287"/>
                  <a:gd name="T23" fmla="*/ 11 h 1117"/>
                  <a:gd name="T24" fmla="*/ 190 w 287"/>
                  <a:gd name="T25" fmla="*/ 13 h 1117"/>
                  <a:gd name="T26" fmla="*/ 173 w 287"/>
                  <a:gd name="T27" fmla="*/ 15 h 1117"/>
                  <a:gd name="T28" fmla="*/ 154 w 287"/>
                  <a:gd name="T29" fmla="*/ 17 h 1117"/>
                  <a:gd name="T30" fmla="*/ 134 w 287"/>
                  <a:gd name="T31" fmla="*/ 19 h 1117"/>
                  <a:gd name="T32" fmla="*/ 113 w 287"/>
                  <a:gd name="T33" fmla="*/ 22 h 1117"/>
                  <a:gd name="T34" fmla="*/ 92 w 287"/>
                  <a:gd name="T35" fmla="*/ 24 h 1117"/>
                  <a:gd name="T36" fmla="*/ 69 w 287"/>
                  <a:gd name="T37" fmla="*/ 27 h 1117"/>
                  <a:gd name="T38" fmla="*/ 47 w 287"/>
                  <a:gd name="T39" fmla="*/ 29 h 1117"/>
                  <a:gd name="T40" fmla="*/ 24 w 287"/>
                  <a:gd name="T41" fmla="*/ 32 h 1117"/>
                  <a:gd name="T42" fmla="*/ 0 w 287"/>
                  <a:gd name="T43" fmla="*/ 34 h 1117"/>
                  <a:gd name="T44" fmla="*/ 0 w 287"/>
                  <a:gd name="T45" fmla="*/ 34 h 1117"/>
                  <a:gd name="T46" fmla="*/ 23 w 287"/>
                  <a:gd name="T47" fmla="*/ 32 h 1117"/>
                  <a:gd name="T48" fmla="*/ 47 w 287"/>
                  <a:gd name="T49" fmla="*/ 29 h 1117"/>
                  <a:gd name="T50" fmla="*/ 69 w 287"/>
                  <a:gd name="T51" fmla="*/ 27 h 1117"/>
                  <a:gd name="T52" fmla="*/ 92 w 287"/>
                  <a:gd name="T53" fmla="*/ 24 h 1117"/>
                  <a:gd name="T54" fmla="*/ 113 w 287"/>
                  <a:gd name="T55" fmla="*/ 22 h 1117"/>
                  <a:gd name="T56" fmla="*/ 134 w 287"/>
                  <a:gd name="T57" fmla="*/ 19 h 1117"/>
                  <a:gd name="T58" fmla="*/ 154 w 287"/>
                  <a:gd name="T59" fmla="*/ 17 h 1117"/>
                  <a:gd name="T60" fmla="*/ 173 w 287"/>
                  <a:gd name="T61" fmla="*/ 15 h 1117"/>
                  <a:gd name="T62" fmla="*/ 190 w 287"/>
                  <a:gd name="T63" fmla="*/ 13 h 1117"/>
                  <a:gd name="T64" fmla="*/ 205 w 287"/>
                  <a:gd name="T65" fmla="*/ 11 h 1117"/>
                  <a:gd name="T66" fmla="*/ 221 w 287"/>
                  <a:gd name="T67" fmla="*/ 9 h 1117"/>
                  <a:gd name="T68" fmla="*/ 233 w 287"/>
                  <a:gd name="T69" fmla="*/ 7 h 1117"/>
                  <a:gd name="T70" fmla="*/ 245 w 287"/>
                  <a:gd name="T71" fmla="*/ 6 h 1117"/>
                  <a:gd name="T72" fmla="*/ 255 w 287"/>
                  <a:gd name="T73" fmla="*/ 4 h 1117"/>
                  <a:gd name="T74" fmla="*/ 262 w 287"/>
                  <a:gd name="T75" fmla="*/ 3 h 1117"/>
                  <a:gd name="T76" fmla="*/ 269 w 287"/>
                  <a:gd name="T77" fmla="*/ 2 h 1117"/>
                  <a:gd name="T78" fmla="*/ 273 w 287"/>
                  <a:gd name="T79" fmla="*/ 2 h 1117"/>
                  <a:gd name="T80" fmla="*/ 276 w 287"/>
                  <a:gd name="T81" fmla="*/ 1 h 1117"/>
                  <a:gd name="T82" fmla="*/ 276 w 287"/>
                  <a:gd name="T83" fmla="*/ 1 h 1117"/>
                  <a:gd name="T84" fmla="*/ 274 w 287"/>
                  <a:gd name="T85" fmla="*/ 1 h 1117"/>
                  <a:gd name="T86" fmla="*/ 286 w 287"/>
                  <a:gd name="T87" fmla="*/ 0 h 1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7" h="1117">
                    <a:moveTo>
                      <a:pt x="286" y="0"/>
                    </a:moveTo>
                    <a:lnTo>
                      <a:pt x="287" y="3"/>
                    </a:lnTo>
                    <a:lnTo>
                      <a:pt x="286" y="14"/>
                    </a:lnTo>
                    <a:lnTo>
                      <a:pt x="284" y="30"/>
                    </a:lnTo>
                    <a:lnTo>
                      <a:pt x="280" y="52"/>
                    </a:lnTo>
                    <a:lnTo>
                      <a:pt x="274" y="81"/>
                    </a:lnTo>
                    <a:lnTo>
                      <a:pt x="267" y="114"/>
                    </a:lnTo>
                    <a:lnTo>
                      <a:pt x="257" y="154"/>
                    </a:lnTo>
                    <a:lnTo>
                      <a:pt x="248" y="199"/>
                    </a:lnTo>
                    <a:lnTo>
                      <a:pt x="235" y="249"/>
                    </a:lnTo>
                    <a:lnTo>
                      <a:pt x="222" y="304"/>
                    </a:lnTo>
                    <a:lnTo>
                      <a:pt x="207" y="362"/>
                    </a:lnTo>
                    <a:lnTo>
                      <a:pt x="190" y="425"/>
                    </a:lnTo>
                    <a:lnTo>
                      <a:pt x="173" y="492"/>
                    </a:lnTo>
                    <a:lnTo>
                      <a:pt x="154" y="563"/>
                    </a:lnTo>
                    <a:lnTo>
                      <a:pt x="134" y="637"/>
                    </a:lnTo>
                    <a:lnTo>
                      <a:pt x="113" y="713"/>
                    </a:lnTo>
                    <a:lnTo>
                      <a:pt x="92" y="791"/>
                    </a:lnTo>
                    <a:lnTo>
                      <a:pt x="69" y="870"/>
                    </a:lnTo>
                    <a:lnTo>
                      <a:pt x="47" y="952"/>
                    </a:lnTo>
                    <a:lnTo>
                      <a:pt x="24" y="1035"/>
                    </a:lnTo>
                    <a:lnTo>
                      <a:pt x="0" y="1117"/>
                    </a:lnTo>
                    <a:lnTo>
                      <a:pt x="23" y="1033"/>
                    </a:lnTo>
                    <a:lnTo>
                      <a:pt x="47" y="950"/>
                    </a:lnTo>
                    <a:lnTo>
                      <a:pt x="69" y="867"/>
                    </a:lnTo>
                    <a:lnTo>
                      <a:pt x="92" y="787"/>
                    </a:lnTo>
                    <a:lnTo>
                      <a:pt x="113" y="707"/>
                    </a:lnTo>
                    <a:lnTo>
                      <a:pt x="134" y="631"/>
                    </a:lnTo>
                    <a:lnTo>
                      <a:pt x="154" y="557"/>
                    </a:lnTo>
                    <a:lnTo>
                      <a:pt x="173" y="487"/>
                    </a:lnTo>
                    <a:lnTo>
                      <a:pt x="190" y="421"/>
                    </a:lnTo>
                    <a:lnTo>
                      <a:pt x="205" y="358"/>
                    </a:lnTo>
                    <a:lnTo>
                      <a:pt x="221" y="302"/>
                    </a:lnTo>
                    <a:lnTo>
                      <a:pt x="233" y="249"/>
                    </a:lnTo>
                    <a:lnTo>
                      <a:pt x="245" y="201"/>
                    </a:lnTo>
                    <a:lnTo>
                      <a:pt x="255" y="159"/>
                    </a:lnTo>
                    <a:lnTo>
                      <a:pt x="262" y="123"/>
                    </a:lnTo>
                    <a:lnTo>
                      <a:pt x="269" y="94"/>
                    </a:lnTo>
                    <a:lnTo>
                      <a:pt x="273" y="70"/>
                    </a:lnTo>
                    <a:lnTo>
                      <a:pt x="276" y="52"/>
                    </a:lnTo>
                    <a:lnTo>
                      <a:pt x="276" y="41"/>
                    </a:lnTo>
                    <a:lnTo>
                      <a:pt x="274" y="38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1" name="Freeform 1034"/>
              <p:cNvSpPr>
                <a:spLocks/>
              </p:cNvSpPr>
              <p:nvPr/>
            </p:nvSpPr>
            <p:spPr bwMode="auto">
              <a:xfrm>
                <a:off x="1978" y="998"/>
                <a:ext cx="277" cy="539"/>
              </a:xfrm>
              <a:custGeom>
                <a:avLst/>
                <a:gdLst>
                  <a:gd name="T0" fmla="*/ 1 w 277"/>
                  <a:gd name="T1" fmla="*/ 33 h 1079"/>
                  <a:gd name="T2" fmla="*/ 24 w 277"/>
                  <a:gd name="T3" fmla="*/ 31 h 1079"/>
                  <a:gd name="T4" fmla="*/ 48 w 277"/>
                  <a:gd name="T5" fmla="*/ 28 h 1079"/>
                  <a:gd name="T6" fmla="*/ 70 w 277"/>
                  <a:gd name="T7" fmla="*/ 25 h 1079"/>
                  <a:gd name="T8" fmla="*/ 93 w 277"/>
                  <a:gd name="T9" fmla="*/ 23 h 1079"/>
                  <a:gd name="T10" fmla="*/ 114 w 277"/>
                  <a:gd name="T11" fmla="*/ 20 h 1079"/>
                  <a:gd name="T12" fmla="*/ 135 w 277"/>
                  <a:gd name="T13" fmla="*/ 18 h 1079"/>
                  <a:gd name="T14" fmla="*/ 155 w 277"/>
                  <a:gd name="T15" fmla="*/ 16 h 1079"/>
                  <a:gd name="T16" fmla="*/ 174 w 277"/>
                  <a:gd name="T17" fmla="*/ 14 h 1079"/>
                  <a:gd name="T18" fmla="*/ 191 w 277"/>
                  <a:gd name="T19" fmla="*/ 11 h 1079"/>
                  <a:gd name="T20" fmla="*/ 206 w 277"/>
                  <a:gd name="T21" fmla="*/ 10 h 1079"/>
                  <a:gd name="T22" fmla="*/ 222 w 277"/>
                  <a:gd name="T23" fmla="*/ 8 h 1079"/>
                  <a:gd name="T24" fmla="*/ 234 w 277"/>
                  <a:gd name="T25" fmla="*/ 6 h 1079"/>
                  <a:gd name="T26" fmla="*/ 246 w 277"/>
                  <a:gd name="T27" fmla="*/ 5 h 1079"/>
                  <a:gd name="T28" fmla="*/ 256 w 277"/>
                  <a:gd name="T29" fmla="*/ 3 h 1079"/>
                  <a:gd name="T30" fmla="*/ 263 w 277"/>
                  <a:gd name="T31" fmla="*/ 2 h 1079"/>
                  <a:gd name="T32" fmla="*/ 270 w 277"/>
                  <a:gd name="T33" fmla="*/ 1 h 1079"/>
                  <a:gd name="T34" fmla="*/ 274 w 277"/>
                  <a:gd name="T35" fmla="*/ 1 h 1079"/>
                  <a:gd name="T36" fmla="*/ 277 w 277"/>
                  <a:gd name="T37" fmla="*/ 0 h 1079"/>
                  <a:gd name="T38" fmla="*/ 277 w 277"/>
                  <a:gd name="T39" fmla="*/ 0 h 1079"/>
                  <a:gd name="T40" fmla="*/ 275 w 277"/>
                  <a:gd name="T41" fmla="*/ 0 h 1079"/>
                  <a:gd name="T42" fmla="*/ 264 w 277"/>
                  <a:gd name="T43" fmla="*/ 1 h 1079"/>
                  <a:gd name="T44" fmla="*/ 265 w 277"/>
                  <a:gd name="T45" fmla="*/ 1 h 1079"/>
                  <a:gd name="T46" fmla="*/ 265 w 277"/>
                  <a:gd name="T47" fmla="*/ 1 h 1079"/>
                  <a:gd name="T48" fmla="*/ 263 w 277"/>
                  <a:gd name="T49" fmla="*/ 2 h 1079"/>
                  <a:gd name="T50" fmla="*/ 258 w 277"/>
                  <a:gd name="T51" fmla="*/ 2 h 1079"/>
                  <a:gd name="T52" fmla="*/ 253 w 277"/>
                  <a:gd name="T53" fmla="*/ 3 h 1079"/>
                  <a:gd name="T54" fmla="*/ 244 w 277"/>
                  <a:gd name="T55" fmla="*/ 4 h 1079"/>
                  <a:gd name="T56" fmla="*/ 236 w 277"/>
                  <a:gd name="T57" fmla="*/ 6 h 1079"/>
                  <a:gd name="T58" fmla="*/ 225 w 277"/>
                  <a:gd name="T59" fmla="*/ 7 h 1079"/>
                  <a:gd name="T60" fmla="*/ 212 w 277"/>
                  <a:gd name="T61" fmla="*/ 9 h 1079"/>
                  <a:gd name="T62" fmla="*/ 198 w 277"/>
                  <a:gd name="T63" fmla="*/ 10 h 1079"/>
                  <a:gd name="T64" fmla="*/ 182 w 277"/>
                  <a:gd name="T65" fmla="*/ 12 h 1079"/>
                  <a:gd name="T66" fmla="*/ 167 w 277"/>
                  <a:gd name="T67" fmla="*/ 14 h 1079"/>
                  <a:gd name="T68" fmla="*/ 148 w 277"/>
                  <a:gd name="T69" fmla="*/ 16 h 1079"/>
                  <a:gd name="T70" fmla="*/ 130 w 277"/>
                  <a:gd name="T71" fmla="*/ 19 h 1079"/>
                  <a:gd name="T72" fmla="*/ 109 w 277"/>
                  <a:gd name="T73" fmla="*/ 21 h 1079"/>
                  <a:gd name="T74" fmla="*/ 89 w 277"/>
                  <a:gd name="T75" fmla="*/ 23 h 1079"/>
                  <a:gd name="T76" fmla="*/ 68 w 277"/>
                  <a:gd name="T77" fmla="*/ 26 h 1079"/>
                  <a:gd name="T78" fmla="*/ 45 w 277"/>
                  <a:gd name="T79" fmla="*/ 28 h 1079"/>
                  <a:gd name="T80" fmla="*/ 22 w 277"/>
                  <a:gd name="T81" fmla="*/ 31 h 1079"/>
                  <a:gd name="T82" fmla="*/ 0 w 277"/>
                  <a:gd name="T83" fmla="*/ 33 h 1079"/>
                  <a:gd name="T84" fmla="*/ 1 w 277"/>
                  <a:gd name="T85" fmla="*/ 33 h 10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77" h="1079">
                    <a:moveTo>
                      <a:pt x="1" y="1079"/>
                    </a:moveTo>
                    <a:lnTo>
                      <a:pt x="24" y="995"/>
                    </a:lnTo>
                    <a:lnTo>
                      <a:pt x="48" y="912"/>
                    </a:lnTo>
                    <a:lnTo>
                      <a:pt x="70" y="829"/>
                    </a:lnTo>
                    <a:lnTo>
                      <a:pt x="93" y="749"/>
                    </a:lnTo>
                    <a:lnTo>
                      <a:pt x="114" y="669"/>
                    </a:lnTo>
                    <a:lnTo>
                      <a:pt x="135" y="593"/>
                    </a:lnTo>
                    <a:lnTo>
                      <a:pt x="155" y="519"/>
                    </a:lnTo>
                    <a:lnTo>
                      <a:pt x="174" y="449"/>
                    </a:lnTo>
                    <a:lnTo>
                      <a:pt x="191" y="383"/>
                    </a:lnTo>
                    <a:lnTo>
                      <a:pt x="206" y="320"/>
                    </a:lnTo>
                    <a:lnTo>
                      <a:pt x="222" y="264"/>
                    </a:lnTo>
                    <a:lnTo>
                      <a:pt x="234" y="211"/>
                    </a:lnTo>
                    <a:lnTo>
                      <a:pt x="246" y="163"/>
                    </a:lnTo>
                    <a:lnTo>
                      <a:pt x="256" y="121"/>
                    </a:lnTo>
                    <a:lnTo>
                      <a:pt x="263" y="85"/>
                    </a:lnTo>
                    <a:lnTo>
                      <a:pt x="270" y="56"/>
                    </a:lnTo>
                    <a:lnTo>
                      <a:pt x="274" y="32"/>
                    </a:lnTo>
                    <a:lnTo>
                      <a:pt x="277" y="14"/>
                    </a:lnTo>
                    <a:lnTo>
                      <a:pt x="277" y="3"/>
                    </a:lnTo>
                    <a:lnTo>
                      <a:pt x="275" y="0"/>
                    </a:lnTo>
                    <a:lnTo>
                      <a:pt x="264" y="39"/>
                    </a:lnTo>
                    <a:lnTo>
                      <a:pt x="265" y="43"/>
                    </a:lnTo>
                    <a:lnTo>
                      <a:pt x="265" y="54"/>
                    </a:lnTo>
                    <a:lnTo>
                      <a:pt x="263" y="70"/>
                    </a:lnTo>
                    <a:lnTo>
                      <a:pt x="258" y="94"/>
                    </a:lnTo>
                    <a:lnTo>
                      <a:pt x="253" y="123"/>
                    </a:lnTo>
                    <a:lnTo>
                      <a:pt x="244" y="157"/>
                    </a:lnTo>
                    <a:lnTo>
                      <a:pt x="236" y="197"/>
                    </a:lnTo>
                    <a:lnTo>
                      <a:pt x="225" y="242"/>
                    </a:lnTo>
                    <a:lnTo>
                      <a:pt x="212" y="293"/>
                    </a:lnTo>
                    <a:lnTo>
                      <a:pt x="198" y="349"/>
                    </a:lnTo>
                    <a:lnTo>
                      <a:pt x="182" y="409"/>
                    </a:lnTo>
                    <a:lnTo>
                      <a:pt x="167" y="472"/>
                    </a:lnTo>
                    <a:lnTo>
                      <a:pt x="148" y="539"/>
                    </a:lnTo>
                    <a:lnTo>
                      <a:pt x="130" y="612"/>
                    </a:lnTo>
                    <a:lnTo>
                      <a:pt x="109" y="684"/>
                    </a:lnTo>
                    <a:lnTo>
                      <a:pt x="89" y="760"/>
                    </a:lnTo>
                    <a:lnTo>
                      <a:pt x="68" y="838"/>
                    </a:lnTo>
                    <a:lnTo>
                      <a:pt x="45" y="917"/>
                    </a:lnTo>
                    <a:lnTo>
                      <a:pt x="22" y="997"/>
                    </a:lnTo>
                    <a:lnTo>
                      <a:pt x="0" y="1079"/>
                    </a:lnTo>
                    <a:lnTo>
                      <a:pt x="1" y="1079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2" name="Freeform 1035"/>
              <p:cNvSpPr>
                <a:spLocks/>
              </p:cNvSpPr>
              <p:nvPr/>
            </p:nvSpPr>
            <p:spPr bwMode="auto">
              <a:xfrm>
                <a:off x="1976" y="1018"/>
                <a:ext cx="267" cy="519"/>
              </a:xfrm>
              <a:custGeom>
                <a:avLst/>
                <a:gdLst>
                  <a:gd name="T0" fmla="*/ 266 w 267"/>
                  <a:gd name="T1" fmla="*/ 0 h 1040"/>
                  <a:gd name="T2" fmla="*/ 267 w 267"/>
                  <a:gd name="T3" fmla="*/ 0 h 1040"/>
                  <a:gd name="T4" fmla="*/ 267 w 267"/>
                  <a:gd name="T5" fmla="*/ 0 h 1040"/>
                  <a:gd name="T6" fmla="*/ 265 w 267"/>
                  <a:gd name="T7" fmla="*/ 0 h 1040"/>
                  <a:gd name="T8" fmla="*/ 260 w 267"/>
                  <a:gd name="T9" fmla="*/ 1 h 1040"/>
                  <a:gd name="T10" fmla="*/ 255 w 267"/>
                  <a:gd name="T11" fmla="*/ 2 h 1040"/>
                  <a:gd name="T12" fmla="*/ 246 w 267"/>
                  <a:gd name="T13" fmla="*/ 3 h 1040"/>
                  <a:gd name="T14" fmla="*/ 238 w 267"/>
                  <a:gd name="T15" fmla="*/ 4 h 1040"/>
                  <a:gd name="T16" fmla="*/ 227 w 267"/>
                  <a:gd name="T17" fmla="*/ 6 h 1040"/>
                  <a:gd name="T18" fmla="*/ 214 w 267"/>
                  <a:gd name="T19" fmla="*/ 7 h 1040"/>
                  <a:gd name="T20" fmla="*/ 200 w 267"/>
                  <a:gd name="T21" fmla="*/ 9 h 1040"/>
                  <a:gd name="T22" fmla="*/ 184 w 267"/>
                  <a:gd name="T23" fmla="*/ 11 h 1040"/>
                  <a:gd name="T24" fmla="*/ 169 w 267"/>
                  <a:gd name="T25" fmla="*/ 13 h 1040"/>
                  <a:gd name="T26" fmla="*/ 150 w 267"/>
                  <a:gd name="T27" fmla="*/ 15 h 1040"/>
                  <a:gd name="T28" fmla="*/ 132 w 267"/>
                  <a:gd name="T29" fmla="*/ 17 h 1040"/>
                  <a:gd name="T30" fmla="*/ 111 w 267"/>
                  <a:gd name="T31" fmla="*/ 20 h 1040"/>
                  <a:gd name="T32" fmla="*/ 91 w 267"/>
                  <a:gd name="T33" fmla="*/ 22 h 1040"/>
                  <a:gd name="T34" fmla="*/ 70 w 267"/>
                  <a:gd name="T35" fmla="*/ 24 h 1040"/>
                  <a:gd name="T36" fmla="*/ 47 w 267"/>
                  <a:gd name="T37" fmla="*/ 27 h 1040"/>
                  <a:gd name="T38" fmla="*/ 24 w 267"/>
                  <a:gd name="T39" fmla="*/ 29 h 1040"/>
                  <a:gd name="T40" fmla="*/ 2 w 267"/>
                  <a:gd name="T41" fmla="*/ 32 h 1040"/>
                  <a:gd name="T42" fmla="*/ 0 w 267"/>
                  <a:gd name="T43" fmla="*/ 32 h 1040"/>
                  <a:gd name="T44" fmla="*/ 23 w 267"/>
                  <a:gd name="T45" fmla="*/ 29 h 1040"/>
                  <a:gd name="T46" fmla="*/ 47 w 267"/>
                  <a:gd name="T47" fmla="*/ 27 h 1040"/>
                  <a:gd name="T48" fmla="*/ 68 w 267"/>
                  <a:gd name="T49" fmla="*/ 24 h 1040"/>
                  <a:gd name="T50" fmla="*/ 89 w 267"/>
                  <a:gd name="T51" fmla="*/ 22 h 1040"/>
                  <a:gd name="T52" fmla="*/ 111 w 267"/>
                  <a:gd name="T53" fmla="*/ 20 h 1040"/>
                  <a:gd name="T54" fmla="*/ 130 w 267"/>
                  <a:gd name="T55" fmla="*/ 17 h 1040"/>
                  <a:gd name="T56" fmla="*/ 149 w 267"/>
                  <a:gd name="T57" fmla="*/ 15 h 1040"/>
                  <a:gd name="T58" fmla="*/ 167 w 267"/>
                  <a:gd name="T59" fmla="*/ 13 h 1040"/>
                  <a:gd name="T60" fmla="*/ 183 w 267"/>
                  <a:gd name="T61" fmla="*/ 11 h 1040"/>
                  <a:gd name="T62" fmla="*/ 198 w 267"/>
                  <a:gd name="T63" fmla="*/ 9 h 1040"/>
                  <a:gd name="T64" fmla="*/ 211 w 267"/>
                  <a:gd name="T65" fmla="*/ 8 h 1040"/>
                  <a:gd name="T66" fmla="*/ 222 w 267"/>
                  <a:gd name="T67" fmla="*/ 6 h 1040"/>
                  <a:gd name="T68" fmla="*/ 234 w 267"/>
                  <a:gd name="T69" fmla="*/ 5 h 1040"/>
                  <a:gd name="T70" fmla="*/ 241 w 267"/>
                  <a:gd name="T71" fmla="*/ 4 h 1040"/>
                  <a:gd name="T72" fmla="*/ 248 w 267"/>
                  <a:gd name="T73" fmla="*/ 3 h 1040"/>
                  <a:gd name="T74" fmla="*/ 252 w 267"/>
                  <a:gd name="T75" fmla="*/ 2 h 1040"/>
                  <a:gd name="T76" fmla="*/ 255 w 267"/>
                  <a:gd name="T77" fmla="*/ 1 h 1040"/>
                  <a:gd name="T78" fmla="*/ 255 w 267"/>
                  <a:gd name="T79" fmla="*/ 1 h 1040"/>
                  <a:gd name="T80" fmla="*/ 255 w 267"/>
                  <a:gd name="T81" fmla="*/ 1 h 1040"/>
                  <a:gd name="T82" fmla="*/ 266 w 267"/>
                  <a:gd name="T83" fmla="*/ 0 h 10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7" h="1040">
                    <a:moveTo>
                      <a:pt x="266" y="0"/>
                    </a:moveTo>
                    <a:lnTo>
                      <a:pt x="267" y="4"/>
                    </a:lnTo>
                    <a:lnTo>
                      <a:pt x="267" y="15"/>
                    </a:lnTo>
                    <a:lnTo>
                      <a:pt x="265" y="31"/>
                    </a:lnTo>
                    <a:lnTo>
                      <a:pt x="260" y="55"/>
                    </a:lnTo>
                    <a:lnTo>
                      <a:pt x="255" y="84"/>
                    </a:lnTo>
                    <a:lnTo>
                      <a:pt x="246" y="118"/>
                    </a:lnTo>
                    <a:lnTo>
                      <a:pt x="238" y="158"/>
                    </a:lnTo>
                    <a:lnTo>
                      <a:pt x="227" y="203"/>
                    </a:lnTo>
                    <a:lnTo>
                      <a:pt x="214" y="254"/>
                    </a:lnTo>
                    <a:lnTo>
                      <a:pt x="200" y="310"/>
                    </a:lnTo>
                    <a:lnTo>
                      <a:pt x="184" y="370"/>
                    </a:lnTo>
                    <a:lnTo>
                      <a:pt x="169" y="433"/>
                    </a:lnTo>
                    <a:lnTo>
                      <a:pt x="150" y="500"/>
                    </a:lnTo>
                    <a:lnTo>
                      <a:pt x="132" y="573"/>
                    </a:lnTo>
                    <a:lnTo>
                      <a:pt x="111" y="645"/>
                    </a:lnTo>
                    <a:lnTo>
                      <a:pt x="91" y="721"/>
                    </a:lnTo>
                    <a:lnTo>
                      <a:pt x="70" y="799"/>
                    </a:lnTo>
                    <a:lnTo>
                      <a:pt x="47" y="878"/>
                    </a:lnTo>
                    <a:lnTo>
                      <a:pt x="24" y="958"/>
                    </a:lnTo>
                    <a:lnTo>
                      <a:pt x="2" y="1040"/>
                    </a:lnTo>
                    <a:lnTo>
                      <a:pt x="0" y="1038"/>
                    </a:lnTo>
                    <a:lnTo>
                      <a:pt x="23" y="958"/>
                    </a:lnTo>
                    <a:lnTo>
                      <a:pt x="47" y="877"/>
                    </a:lnTo>
                    <a:lnTo>
                      <a:pt x="68" y="797"/>
                    </a:lnTo>
                    <a:lnTo>
                      <a:pt x="89" y="719"/>
                    </a:lnTo>
                    <a:lnTo>
                      <a:pt x="111" y="643"/>
                    </a:lnTo>
                    <a:lnTo>
                      <a:pt x="130" y="569"/>
                    </a:lnTo>
                    <a:lnTo>
                      <a:pt x="149" y="498"/>
                    </a:lnTo>
                    <a:lnTo>
                      <a:pt x="167" y="431"/>
                    </a:lnTo>
                    <a:lnTo>
                      <a:pt x="183" y="368"/>
                    </a:lnTo>
                    <a:lnTo>
                      <a:pt x="198" y="310"/>
                    </a:lnTo>
                    <a:lnTo>
                      <a:pt x="211" y="258"/>
                    </a:lnTo>
                    <a:lnTo>
                      <a:pt x="222" y="209"/>
                    </a:lnTo>
                    <a:lnTo>
                      <a:pt x="234" y="167"/>
                    </a:lnTo>
                    <a:lnTo>
                      <a:pt x="241" y="131"/>
                    </a:lnTo>
                    <a:lnTo>
                      <a:pt x="248" y="100"/>
                    </a:lnTo>
                    <a:lnTo>
                      <a:pt x="252" y="75"/>
                    </a:lnTo>
                    <a:lnTo>
                      <a:pt x="255" y="58"/>
                    </a:lnTo>
                    <a:lnTo>
                      <a:pt x="255" y="46"/>
                    </a:lnTo>
                    <a:lnTo>
                      <a:pt x="255" y="42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3" name="Freeform 1036"/>
              <p:cNvSpPr>
                <a:spLocks/>
              </p:cNvSpPr>
              <p:nvPr/>
            </p:nvSpPr>
            <p:spPr bwMode="auto">
              <a:xfrm>
                <a:off x="1975" y="1039"/>
                <a:ext cx="256" cy="497"/>
              </a:xfrm>
              <a:custGeom>
                <a:avLst/>
                <a:gdLst>
                  <a:gd name="T0" fmla="*/ 1 w 256"/>
                  <a:gd name="T1" fmla="*/ 31 h 996"/>
                  <a:gd name="T2" fmla="*/ 24 w 256"/>
                  <a:gd name="T3" fmla="*/ 28 h 996"/>
                  <a:gd name="T4" fmla="*/ 48 w 256"/>
                  <a:gd name="T5" fmla="*/ 26 h 996"/>
                  <a:gd name="T6" fmla="*/ 69 w 256"/>
                  <a:gd name="T7" fmla="*/ 23 h 996"/>
                  <a:gd name="T8" fmla="*/ 90 w 256"/>
                  <a:gd name="T9" fmla="*/ 21 h 996"/>
                  <a:gd name="T10" fmla="*/ 112 w 256"/>
                  <a:gd name="T11" fmla="*/ 18 h 996"/>
                  <a:gd name="T12" fmla="*/ 131 w 256"/>
                  <a:gd name="T13" fmla="*/ 16 h 996"/>
                  <a:gd name="T14" fmla="*/ 150 w 256"/>
                  <a:gd name="T15" fmla="*/ 14 h 996"/>
                  <a:gd name="T16" fmla="*/ 168 w 256"/>
                  <a:gd name="T17" fmla="*/ 12 h 996"/>
                  <a:gd name="T18" fmla="*/ 184 w 256"/>
                  <a:gd name="T19" fmla="*/ 10 h 996"/>
                  <a:gd name="T20" fmla="*/ 199 w 256"/>
                  <a:gd name="T21" fmla="*/ 8 h 996"/>
                  <a:gd name="T22" fmla="*/ 212 w 256"/>
                  <a:gd name="T23" fmla="*/ 6 h 996"/>
                  <a:gd name="T24" fmla="*/ 223 w 256"/>
                  <a:gd name="T25" fmla="*/ 5 h 996"/>
                  <a:gd name="T26" fmla="*/ 235 w 256"/>
                  <a:gd name="T27" fmla="*/ 3 h 996"/>
                  <a:gd name="T28" fmla="*/ 242 w 256"/>
                  <a:gd name="T29" fmla="*/ 2 h 996"/>
                  <a:gd name="T30" fmla="*/ 249 w 256"/>
                  <a:gd name="T31" fmla="*/ 1 h 996"/>
                  <a:gd name="T32" fmla="*/ 253 w 256"/>
                  <a:gd name="T33" fmla="*/ 1 h 996"/>
                  <a:gd name="T34" fmla="*/ 256 w 256"/>
                  <a:gd name="T35" fmla="*/ 0 h 996"/>
                  <a:gd name="T36" fmla="*/ 256 w 256"/>
                  <a:gd name="T37" fmla="*/ 0 h 996"/>
                  <a:gd name="T38" fmla="*/ 256 w 256"/>
                  <a:gd name="T39" fmla="*/ 0 h 996"/>
                  <a:gd name="T40" fmla="*/ 243 w 256"/>
                  <a:gd name="T41" fmla="*/ 1 h 996"/>
                  <a:gd name="T42" fmla="*/ 243 w 256"/>
                  <a:gd name="T43" fmla="*/ 1 h 996"/>
                  <a:gd name="T44" fmla="*/ 243 w 256"/>
                  <a:gd name="T45" fmla="*/ 1 h 996"/>
                  <a:gd name="T46" fmla="*/ 240 w 256"/>
                  <a:gd name="T47" fmla="*/ 2 h 996"/>
                  <a:gd name="T48" fmla="*/ 236 w 256"/>
                  <a:gd name="T49" fmla="*/ 3 h 996"/>
                  <a:gd name="T50" fmla="*/ 230 w 256"/>
                  <a:gd name="T51" fmla="*/ 4 h 996"/>
                  <a:gd name="T52" fmla="*/ 222 w 256"/>
                  <a:gd name="T53" fmla="*/ 5 h 996"/>
                  <a:gd name="T54" fmla="*/ 213 w 256"/>
                  <a:gd name="T55" fmla="*/ 6 h 996"/>
                  <a:gd name="T56" fmla="*/ 202 w 256"/>
                  <a:gd name="T57" fmla="*/ 7 h 996"/>
                  <a:gd name="T58" fmla="*/ 189 w 256"/>
                  <a:gd name="T59" fmla="*/ 9 h 996"/>
                  <a:gd name="T60" fmla="*/ 175 w 256"/>
                  <a:gd name="T61" fmla="*/ 11 h 996"/>
                  <a:gd name="T62" fmla="*/ 160 w 256"/>
                  <a:gd name="T63" fmla="*/ 13 h 996"/>
                  <a:gd name="T64" fmla="*/ 143 w 256"/>
                  <a:gd name="T65" fmla="*/ 15 h 996"/>
                  <a:gd name="T66" fmla="*/ 124 w 256"/>
                  <a:gd name="T67" fmla="*/ 17 h 996"/>
                  <a:gd name="T68" fmla="*/ 106 w 256"/>
                  <a:gd name="T69" fmla="*/ 19 h 996"/>
                  <a:gd name="T70" fmla="*/ 86 w 256"/>
                  <a:gd name="T71" fmla="*/ 21 h 996"/>
                  <a:gd name="T72" fmla="*/ 65 w 256"/>
                  <a:gd name="T73" fmla="*/ 23 h 996"/>
                  <a:gd name="T74" fmla="*/ 44 w 256"/>
                  <a:gd name="T75" fmla="*/ 26 h 996"/>
                  <a:gd name="T76" fmla="*/ 23 w 256"/>
                  <a:gd name="T77" fmla="*/ 28 h 996"/>
                  <a:gd name="T78" fmla="*/ 0 w 256"/>
                  <a:gd name="T79" fmla="*/ 31 h 996"/>
                  <a:gd name="T80" fmla="*/ 1 w 256"/>
                  <a:gd name="T81" fmla="*/ 31 h 9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6" h="996">
                    <a:moveTo>
                      <a:pt x="1" y="996"/>
                    </a:moveTo>
                    <a:lnTo>
                      <a:pt x="24" y="916"/>
                    </a:lnTo>
                    <a:lnTo>
                      <a:pt x="48" y="835"/>
                    </a:lnTo>
                    <a:lnTo>
                      <a:pt x="69" y="755"/>
                    </a:lnTo>
                    <a:lnTo>
                      <a:pt x="90" y="677"/>
                    </a:lnTo>
                    <a:lnTo>
                      <a:pt x="112" y="601"/>
                    </a:lnTo>
                    <a:lnTo>
                      <a:pt x="131" y="527"/>
                    </a:lnTo>
                    <a:lnTo>
                      <a:pt x="150" y="456"/>
                    </a:lnTo>
                    <a:lnTo>
                      <a:pt x="168" y="389"/>
                    </a:lnTo>
                    <a:lnTo>
                      <a:pt x="184" y="326"/>
                    </a:lnTo>
                    <a:lnTo>
                      <a:pt x="199" y="268"/>
                    </a:lnTo>
                    <a:lnTo>
                      <a:pt x="212" y="216"/>
                    </a:lnTo>
                    <a:lnTo>
                      <a:pt x="223" y="167"/>
                    </a:lnTo>
                    <a:lnTo>
                      <a:pt x="235" y="125"/>
                    </a:lnTo>
                    <a:lnTo>
                      <a:pt x="242" y="89"/>
                    </a:lnTo>
                    <a:lnTo>
                      <a:pt x="249" y="58"/>
                    </a:lnTo>
                    <a:lnTo>
                      <a:pt x="253" y="33"/>
                    </a:lnTo>
                    <a:lnTo>
                      <a:pt x="256" y="16"/>
                    </a:lnTo>
                    <a:lnTo>
                      <a:pt x="256" y="4"/>
                    </a:lnTo>
                    <a:lnTo>
                      <a:pt x="256" y="0"/>
                    </a:lnTo>
                    <a:lnTo>
                      <a:pt x="243" y="45"/>
                    </a:lnTo>
                    <a:lnTo>
                      <a:pt x="243" y="49"/>
                    </a:lnTo>
                    <a:lnTo>
                      <a:pt x="243" y="60"/>
                    </a:lnTo>
                    <a:lnTo>
                      <a:pt x="240" y="76"/>
                    </a:lnTo>
                    <a:lnTo>
                      <a:pt x="236" y="100"/>
                    </a:lnTo>
                    <a:lnTo>
                      <a:pt x="230" y="129"/>
                    </a:lnTo>
                    <a:lnTo>
                      <a:pt x="222" y="163"/>
                    </a:lnTo>
                    <a:lnTo>
                      <a:pt x="213" y="205"/>
                    </a:lnTo>
                    <a:lnTo>
                      <a:pt x="202" y="250"/>
                    </a:lnTo>
                    <a:lnTo>
                      <a:pt x="189" y="301"/>
                    </a:lnTo>
                    <a:lnTo>
                      <a:pt x="175" y="357"/>
                    </a:lnTo>
                    <a:lnTo>
                      <a:pt x="160" y="416"/>
                    </a:lnTo>
                    <a:lnTo>
                      <a:pt x="143" y="480"/>
                    </a:lnTo>
                    <a:lnTo>
                      <a:pt x="124" y="547"/>
                    </a:lnTo>
                    <a:lnTo>
                      <a:pt x="106" y="617"/>
                    </a:lnTo>
                    <a:lnTo>
                      <a:pt x="86" y="690"/>
                    </a:lnTo>
                    <a:lnTo>
                      <a:pt x="65" y="766"/>
                    </a:lnTo>
                    <a:lnTo>
                      <a:pt x="44" y="842"/>
                    </a:lnTo>
                    <a:lnTo>
                      <a:pt x="23" y="918"/>
                    </a:lnTo>
                    <a:lnTo>
                      <a:pt x="0" y="996"/>
                    </a:lnTo>
                    <a:lnTo>
                      <a:pt x="1" y="996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4" name="Freeform 1037"/>
              <p:cNvSpPr>
                <a:spLocks/>
              </p:cNvSpPr>
              <p:nvPr/>
            </p:nvSpPr>
            <p:spPr bwMode="auto">
              <a:xfrm>
                <a:off x="1974" y="1061"/>
                <a:ext cx="244" cy="475"/>
              </a:xfrm>
              <a:custGeom>
                <a:avLst/>
                <a:gdLst>
                  <a:gd name="T0" fmla="*/ 244 w 244"/>
                  <a:gd name="T1" fmla="*/ 0 h 951"/>
                  <a:gd name="T2" fmla="*/ 244 w 244"/>
                  <a:gd name="T3" fmla="*/ 0 h 951"/>
                  <a:gd name="T4" fmla="*/ 244 w 244"/>
                  <a:gd name="T5" fmla="*/ 0 h 951"/>
                  <a:gd name="T6" fmla="*/ 241 w 244"/>
                  <a:gd name="T7" fmla="*/ 0 h 951"/>
                  <a:gd name="T8" fmla="*/ 237 w 244"/>
                  <a:gd name="T9" fmla="*/ 1 h 951"/>
                  <a:gd name="T10" fmla="*/ 231 w 244"/>
                  <a:gd name="T11" fmla="*/ 2 h 951"/>
                  <a:gd name="T12" fmla="*/ 223 w 244"/>
                  <a:gd name="T13" fmla="*/ 3 h 951"/>
                  <a:gd name="T14" fmla="*/ 214 w 244"/>
                  <a:gd name="T15" fmla="*/ 5 h 951"/>
                  <a:gd name="T16" fmla="*/ 203 w 244"/>
                  <a:gd name="T17" fmla="*/ 6 h 951"/>
                  <a:gd name="T18" fmla="*/ 190 w 244"/>
                  <a:gd name="T19" fmla="*/ 8 h 951"/>
                  <a:gd name="T20" fmla="*/ 176 w 244"/>
                  <a:gd name="T21" fmla="*/ 9 h 951"/>
                  <a:gd name="T22" fmla="*/ 161 w 244"/>
                  <a:gd name="T23" fmla="*/ 11 h 951"/>
                  <a:gd name="T24" fmla="*/ 144 w 244"/>
                  <a:gd name="T25" fmla="*/ 13 h 951"/>
                  <a:gd name="T26" fmla="*/ 125 w 244"/>
                  <a:gd name="T27" fmla="*/ 15 h 951"/>
                  <a:gd name="T28" fmla="*/ 107 w 244"/>
                  <a:gd name="T29" fmla="*/ 17 h 951"/>
                  <a:gd name="T30" fmla="*/ 87 w 244"/>
                  <a:gd name="T31" fmla="*/ 20 h 951"/>
                  <a:gd name="T32" fmla="*/ 66 w 244"/>
                  <a:gd name="T33" fmla="*/ 22 h 951"/>
                  <a:gd name="T34" fmla="*/ 45 w 244"/>
                  <a:gd name="T35" fmla="*/ 24 h 951"/>
                  <a:gd name="T36" fmla="*/ 24 w 244"/>
                  <a:gd name="T37" fmla="*/ 27 h 951"/>
                  <a:gd name="T38" fmla="*/ 1 w 244"/>
                  <a:gd name="T39" fmla="*/ 29 h 951"/>
                  <a:gd name="T40" fmla="*/ 0 w 244"/>
                  <a:gd name="T41" fmla="*/ 29 h 951"/>
                  <a:gd name="T42" fmla="*/ 22 w 244"/>
                  <a:gd name="T43" fmla="*/ 27 h 951"/>
                  <a:gd name="T44" fmla="*/ 43 w 244"/>
                  <a:gd name="T45" fmla="*/ 24 h 951"/>
                  <a:gd name="T46" fmla="*/ 65 w 244"/>
                  <a:gd name="T47" fmla="*/ 22 h 951"/>
                  <a:gd name="T48" fmla="*/ 86 w 244"/>
                  <a:gd name="T49" fmla="*/ 20 h 951"/>
                  <a:gd name="T50" fmla="*/ 106 w 244"/>
                  <a:gd name="T51" fmla="*/ 17 h 951"/>
                  <a:gd name="T52" fmla="*/ 124 w 244"/>
                  <a:gd name="T53" fmla="*/ 15 h 951"/>
                  <a:gd name="T54" fmla="*/ 141 w 244"/>
                  <a:gd name="T55" fmla="*/ 13 h 951"/>
                  <a:gd name="T56" fmla="*/ 158 w 244"/>
                  <a:gd name="T57" fmla="*/ 11 h 951"/>
                  <a:gd name="T58" fmla="*/ 172 w 244"/>
                  <a:gd name="T59" fmla="*/ 9 h 951"/>
                  <a:gd name="T60" fmla="*/ 186 w 244"/>
                  <a:gd name="T61" fmla="*/ 8 h 951"/>
                  <a:gd name="T62" fmla="*/ 197 w 244"/>
                  <a:gd name="T63" fmla="*/ 6 h 951"/>
                  <a:gd name="T64" fmla="*/ 209 w 244"/>
                  <a:gd name="T65" fmla="*/ 5 h 951"/>
                  <a:gd name="T66" fmla="*/ 216 w 244"/>
                  <a:gd name="T67" fmla="*/ 4 h 951"/>
                  <a:gd name="T68" fmla="*/ 223 w 244"/>
                  <a:gd name="T69" fmla="*/ 3 h 951"/>
                  <a:gd name="T70" fmla="*/ 227 w 244"/>
                  <a:gd name="T71" fmla="*/ 2 h 951"/>
                  <a:gd name="T72" fmla="*/ 230 w 244"/>
                  <a:gd name="T73" fmla="*/ 1 h 951"/>
                  <a:gd name="T74" fmla="*/ 231 w 244"/>
                  <a:gd name="T75" fmla="*/ 1 h 951"/>
                  <a:gd name="T76" fmla="*/ 230 w 244"/>
                  <a:gd name="T77" fmla="*/ 1 h 951"/>
                  <a:gd name="T78" fmla="*/ 244 w 244"/>
                  <a:gd name="T79" fmla="*/ 0 h 9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4" h="951">
                    <a:moveTo>
                      <a:pt x="244" y="0"/>
                    </a:moveTo>
                    <a:lnTo>
                      <a:pt x="244" y="4"/>
                    </a:lnTo>
                    <a:lnTo>
                      <a:pt x="244" y="15"/>
                    </a:lnTo>
                    <a:lnTo>
                      <a:pt x="241" y="31"/>
                    </a:lnTo>
                    <a:lnTo>
                      <a:pt x="237" y="55"/>
                    </a:lnTo>
                    <a:lnTo>
                      <a:pt x="231" y="84"/>
                    </a:lnTo>
                    <a:lnTo>
                      <a:pt x="223" y="118"/>
                    </a:lnTo>
                    <a:lnTo>
                      <a:pt x="214" y="160"/>
                    </a:lnTo>
                    <a:lnTo>
                      <a:pt x="203" y="205"/>
                    </a:lnTo>
                    <a:lnTo>
                      <a:pt x="190" y="256"/>
                    </a:lnTo>
                    <a:lnTo>
                      <a:pt x="176" y="312"/>
                    </a:lnTo>
                    <a:lnTo>
                      <a:pt x="161" y="371"/>
                    </a:lnTo>
                    <a:lnTo>
                      <a:pt x="144" y="435"/>
                    </a:lnTo>
                    <a:lnTo>
                      <a:pt x="125" y="502"/>
                    </a:lnTo>
                    <a:lnTo>
                      <a:pt x="107" y="572"/>
                    </a:lnTo>
                    <a:lnTo>
                      <a:pt x="87" y="645"/>
                    </a:lnTo>
                    <a:lnTo>
                      <a:pt x="66" y="721"/>
                    </a:lnTo>
                    <a:lnTo>
                      <a:pt x="45" y="797"/>
                    </a:lnTo>
                    <a:lnTo>
                      <a:pt x="24" y="873"/>
                    </a:lnTo>
                    <a:lnTo>
                      <a:pt x="1" y="951"/>
                    </a:lnTo>
                    <a:lnTo>
                      <a:pt x="0" y="951"/>
                    </a:lnTo>
                    <a:lnTo>
                      <a:pt x="22" y="873"/>
                    </a:lnTo>
                    <a:lnTo>
                      <a:pt x="43" y="795"/>
                    </a:lnTo>
                    <a:lnTo>
                      <a:pt x="65" y="719"/>
                    </a:lnTo>
                    <a:lnTo>
                      <a:pt x="86" y="645"/>
                    </a:lnTo>
                    <a:lnTo>
                      <a:pt x="106" y="572"/>
                    </a:lnTo>
                    <a:lnTo>
                      <a:pt x="124" y="502"/>
                    </a:lnTo>
                    <a:lnTo>
                      <a:pt x="141" y="437"/>
                    </a:lnTo>
                    <a:lnTo>
                      <a:pt x="158" y="373"/>
                    </a:lnTo>
                    <a:lnTo>
                      <a:pt x="172" y="315"/>
                    </a:lnTo>
                    <a:lnTo>
                      <a:pt x="186" y="263"/>
                    </a:lnTo>
                    <a:lnTo>
                      <a:pt x="197" y="214"/>
                    </a:lnTo>
                    <a:lnTo>
                      <a:pt x="209" y="172"/>
                    </a:lnTo>
                    <a:lnTo>
                      <a:pt x="216" y="134"/>
                    </a:lnTo>
                    <a:lnTo>
                      <a:pt x="223" y="104"/>
                    </a:lnTo>
                    <a:lnTo>
                      <a:pt x="227" y="80"/>
                    </a:lnTo>
                    <a:lnTo>
                      <a:pt x="230" y="62"/>
                    </a:lnTo>
                    <a:lnTo>
                      <a:pt x="231" y="51"/>
                    </a:lnTo>
                    <a:lnTo>
                      <a:pt x="230" y="4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5" name="Freeform 1038"/>
              <p:cNvSpPr>
                <a:spLocks/>
              </p:cNvSpPr>
              <p:nvPr/>
            </p:nvSpPr>
            <p:spPr bwMode="auto">
              <a:xfrm>
                <a:off x="1974" y="1085"/>
                <a:ext cx="231" cy="451"/>
              </a:xfrm>
              <a:custGeom>
                <a:avLst/>
                <a:gdLst>
                  <a:gd name="T0" fmla="*/ 0 w 231"/>
                  <a:gd name="T1" fmla="*/ 28 h 904"/>
                  <a:gd name="T2" fmla="*/ 22 w 231"/>
                  <a:gd name="T3" fmla="*/ 25 h 904"/>
                  <a:gd name="T4" fmla="*/ 43 w 231"/>
                  <a:gd name="T5" fmla="*/ 23 h 904"/>
                  <a:gd name="T6" fmla="*/ 65 w 231"/>
                  <a:gd name="T7" fmla="*/ 20 h 904"/>
                  <a:gd name="T8" fmla="*/ 86 w 231"/>
                  <a:gd name="T9" fmla="*/ 18 h 904"/>
                  <a:gd name="T10" fmla="*/ 106 w 231"/>
                  <a:gd name="T11" fmla="*/ 16 h 904"/>
                  <a:gd name="T12" fmla="*/ 124 w 231"/>
                  <a:gd name="T13" fmla="*/ 14 h 904"/>
                  <a:gd name="T14" fmla="*/ 141 w 231"/>
                  <a:gd name="T15" fmla="*/ 12 h 904"/>
                  <a:gd name="T16" fmla="*/ 158 w 231"/>
                  <a:gd name="T17" fmla="*/ 10 h 904"/>
                  <a:gd name="T18" fmla="*/ 172 w 231"/>
                  <a:gd name="T19" fmla="*/ 8 h 904"/>
                  <a:gd name="T20" fmla="*/ 186 w 231"/>
                  <a:gd name="T21" fmla="*/ 6 h 904"/>
                  <a:gd name="T22" fmla="*/ 197 w 231"/>
                  <a:gd name="T23" fmla="*/ 5 h 904"/>
                  <a:gd name="T24" fmla="*/ 209 w 231"/>
                  <a:gd name="T25" fmla="*/ 3 h 904"/>
                  <a:gd name="T26" fmla="*/ 216 w 231"/>
                  <a:gd name="T27" fmla="*/ 2 h 904"/>
                  <a:gd name="T28" fmla="*/ 223 w 231"/>
                  <a:gd name="T29" fmla="*/ 1 h 904"/>
                  <a:gd name="T30" fmla="*/ 227 w 231"/>
                  <a:gd name="T31" fmla="*/ 1 h 904"/>
                  <a:gd name="T32" fmla="*/ 230 w 231"/>
                  <a:gd name="T33" fmla="*/ 0 h 904"/>
                  <a:gd name="T34" fmla="*/ 231 w 231"/>
                  <a:gd name="T35" fmla="*/ 0 h 904"/>
                  <a:gd name="T36" fmla="*/ 230 w 231"/>
                  <a:gd name="T37" fmla="*/ 0 h 904"/>
                  <a:gd name="T38" fmla="*/ 216 w 231"/>
                  <a:gd name="T39" fmla="*/ 1 h 904"/>
                  <a:gd name="T40" fmla="*/ 217 w 231"/>
                  <a:gd name="T41" fmla="*/ 1 h 904"/>
                  <a:gd name="T42" fmla="*/ 216 w 231"/>
                  <a:gd name="T43" fmla="*/ 2 h 904"/>
                  <a:gd name="T44" fmla="*/ 213 w 231"/>
                  <a:gd name="T45" fmla="*/ 2 h 904"/>
                  <a:gd name="T46" fmla="*/ 209 w 231"/>
                  <a:gd name="T47" fmla="*/ 3 h 904"/>
                  <a:gd name="T48" fmla="*/ 203 w 231"/>
                  <a:gd name="T49" fmla="*/ 4 h 904"/>
                  <a:gd name="T50" fmla="*/ 195 w 231"/>
                  <a:gd name="T51" fmla="*/ 5 h 904"/>
                  <a:gd name="T52" fmla="*/ 186 w 231"/>
                  <a:gd name="T53" fmla="*/ 6 h 904"/>
                  <a:gd name="T54" fmla="*/ 175 w 231"/>
                  <a:gd name="T55" fmla="*/ 7 h 904"/>
                  <a:gd name="T56" fmla="*/ 162 w 231"/>
                  <a:gd name="T57" fmla="*/ 9 h 904"/>
                  <a:gd name="T58" fmla="*/ 148 w 231"/>
                  <a:gd name="T59" fmla="*/ 11 h 904"/>
                  <a:gd name="T60" fmla="*/ 132 w 231"/>
                  <a:gd name="T61" fmla="*/ 13 h 904"/>
                  <a:gd name="T62" fmla="*/ 115 w 231"/>
                  <a:gd name="T63" fmla="*/ 14 h 904"/>
                  <a:gd name="T64" fmla="*/ 98 w 231"/>
                  <a:gd name="T65" fmla="*/ 17 h 904"/>
                  <a:gd name="T66" fmla="*/ 80 w 231"/>
                  <a:gd name="T67" fmla="*/ 19 h 904"/>
                  <a:gd name="T68" fmla="*/ 60 w 231"/>
                  <a:gd name="T69" fmla="*/ 21 h 904"/>
                  <a:gd name="T70" fmla="*/ 41 w 231"/>
                  <a:gd name="T71" fmla="*/ 23 h 904"/>
                  <a:gd name="T72" fmla="*/ 19 w 231"/>
                  <a:gd name="T73" fmla="*/ 25 h 904"/>
                  <a:gd name="T74" fmla="*/ 0 w 231"/>
                  <a:gd name="T75" fmla="*/ 28 h 904"/>
                  <a:gd name="T76" fmla="*/ 0 w 231"/>
                  <a:gd name="T77" fmla="*/ 28 h 9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1" h="904">
                    <a:moveTo>
                      <a:pt x="0" y="904"/>
                    </a:moveTo>
                    <a:lnTo>
                      <a:pt x="22" y="826"/>
                    </a:lnTo>
                    <a:lnTo>
                      <a:pt x="43" y="748"/>
                    </a:lnTo>
                    <a:lnTo>
                      <a:pt x="65" y="672"/>
                    </a:lnTo>
                    <a:lnTo>
                      <a:pt x="86" y="598"/>
                    </a:lnTo>
                    <a:lnTo>
                      <a:pt x="106" y="525"/>
                    </a:lnTo>
                    <a:lnTo>
                      <a:pt x="124" y="455"/>
                    </a:lnTo>
                    <a:lnTo>
                      <a:pt x="141" y="390"/>
                    </a:lnTo>
                    <a:lnTo>
                      <a:pt x="158" y="326"/>
                    </a:lnTo>
                    <a:lnTo>
                      <a:pt x="172" y="268"/>
                    </a:lnTo>
                    <a:lnTo>
                      <a:pt x="186" y="216"/>
                    </a:lnTo>
                    <a:lnTo>
                      <a:pt x="197" y="167"/>
                    </a:lnTo>
                    <a:lnTo>
                      <a:pt x="209" y="125"/>
                    </a:lnTo>
                    <a:lnTo>
                      <a:pt x="216" y="87"/>
                    </a:lnTo>
                    <a:lnTo>
                      <a:pt x="223" y="57"/>
                    </a:lnTo>
                    <a:lnTo>
                      <a:pt x="227" y="33"/>
                    </a:lnTo>
                    <a:lnTo>
                      <a:pt x="230" y="15"/>
                    </a:lnTo>
                    <a:lnTo>
                      <a:pt x="231" y="4"/>
                    </a:lnTo>
                    <a:lnTo>
                      <a:pt x="230" y="0"/>
                    </a:lnTo>
                    <a:lnTo>
                      <a:pt x="216" y="49"/>
                    </a:lnTo>
                    <a:lnTo>
                      <a:pt x="217" y="53"/>
                    </a:lnTo>
                    <a:lnTo>
                      <a:pt x="216" y="64"/>
                    </a:lnTo>
                    <a:lnTo>
                      <a:pt x="213" y="82"/>
                    </a:lnTo>
                    <a:lnTo>
                      <a:pt x="209" y="104"/>
                    </a:lnTo>
                    <a:lnTo>
                      <a:pt x="203" y="133"/>
                    </a:lnTo>
                    <a:lnTo>
                      <a:pt x="195" y="167"/>
                    </a:lnTo>
                    <a:lnTo>
                      <a:pt x="186" y="209"/>
                    </a:lnTo>
                    <a:lnTo>
                      <a:pt x="175" y="254"/>
                    </a:lnTo>
                    <a:lnTo>
                      <a:pt x="162" y="305"/>
                    </a:lnTo>
                    <a:lnTo>
                      <a:pt x="148" y="359"/>
                    </a:lnTo>
                    <a:lnTo>
                      <a:pt x="132" y="417"/>
                    </a:lnTo>
                    <a:lnTo>
                      <a:pt x="115" y="480"/>
                    </a:lnTo>
                    <a:lnTo>
                      <a:pt x="98" y="545"/>
                    </a:lnTo>
                    <a:lnTo>
                      <a:pt x="80" y="614"/>
                    </a:lnTo>
                    <a:lnTo>
                      <a:pt x="60" y="685"/>
                    </a:lnTo>
                    <a:lnTo>
                      <a:pt x="41" y="757"/>
                    </a:lnTo>
                    <a:lnTo>
                      <a:pt x="19" y="830"/>
                    </a:lnTo>
                    <a:lnTo>
                      <a:pt x="0" y="904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6" name="Freeform 1039"/>
              <p:cNvSpPr>
                <a:spLocks/>
              </p:cNvSpPr>
              <p:nvPr/>
            </p:nvSpPr>
            <p:spPr bwMode="auto">
              <a:xfrm>
                <a:off x="1972" y="1109"/>
                <a:ext cx="219" cy="427"/>
              </a:xfrm>
              <a:custGeom>
                <a:avLst/>
                <a:gdLst>
                  <a:gd name="T0" fmla="*/ 218 w 219"/>
                  <a:gd name="T1" fmla="*/ 0 h 855"/>
                  <a:gd name="T2" fmla="*/ 219 w 219"/>
                  <a:gd name="T3" fmla="*/ 0 h 855"/>
                  <a:gd name="T4" fmla="*/ 218 w 219"/>
                  <a:gd name="T5" fmla="*/ 0 h 855"/>
                  <a:gd name="T6" fmla="*/ 215 w 219"/>
                  <a:gd name="T7" fmla="*/ 1 h 855"/>
                  <a:gd name="T8" fmla="*/ 211 w 219"/>
                  <a:gd name="T9" fmla="*/ 1 h 855"/>
                  <a:gd name="T10" fmla="*/ 205 w 219"/>
                  <a:gd name="T11" fmla="*/ 2 h 855"/>
                  <a:gd name="T12" fmla="*/ 197 w 219"/>
                  <a:gd name="T13" fmla="*/ 3 h 855"/>
                  <a:gd name="T14" fmla="*/ 188 w 219"/>
                  <a:gd name="T15" fmla="*/ 5 h 855"/>
                  <a:gd name="T16" fmla="*/ 177 w 219"/>
                  <a:gd name="T17" fmla="*/ 6 h 855"/>
                  <a:gd name="T18" fmla="*/ 164 w 219"/>
                  <a:gd name="T19" fmla="*/ 8 h 855"/>
                  <a:gd name="T20" fmla="*/ 150 w 219"/>
                  <a:gd name="T21" fmla="*/ 9 h 855"/>
                  <a:gd name="T22" fmla="*/ 134 w 219"/>
                  <a:gd name="T23" fmla="*/ 11 h 855"/>
                  <a:gd name="T24" fmla="*/ 117 w 219"/>
                  <a:gd name="T25" fmla="*/ 13 h 855"/>
                  <a:gd name="T26" fmla="*/ 100 w 219"/>
                  <a:gd name="T27" fmla="*/ 15 h 855"/>
                  <a:gd name="T28" fmla="*/ 82 w 219"/>
                  <a:gd name="T29" fmla="*/ 17 h 855"/>
                  <a:gd name="T30" fmla="*/ 62 w 219"/>
                  <a:gd name="T31" fmla="*/ 19 h 855"/>
                  <a:gd name="T32" fmla="*/ 43 w 219"/>
                  <a:gd name="T33" fmla="*/ 22 h 855"/>
                  <a:gd name="T34" fmla="*/ 21 w 219"/>
                  <a:gd name="T35" fmla="*/ 24 h 855"/>
                  <a:gd name="T36" fmla="*/ 2 w 219"/>
                  <a:gd name="T37" fmla="*/ 26 h 855"/>
                  <a:gd name="T38" fmla="*/ 0 w 219"/>
                  <a:gd name="T39" fmla="*/ 26 h 855"/>
                  <a:gd name="T40" fmla="*/ 20 w 219"/>
                  <a:gd name="T41" fmla="*/ 24 h 855"/>
                  <a:gd name="T42" fmla="*/ 40 w 219"/>
                  <a:gd name="T43" fmla="*/ 22 h 855"/>
                  <a:gd name="T44" fmla="*/ 59 w 219"/>
                  <a:gd name="T45" fmla="*/ 19 h 855"/>
                  <a:gd name="T46" fmla="*/ 79 w 219"/>
                  <a:gd name="T47" fmla="*/ 17 h 855"/>
                  <a:gd name="T48" fmla="*/ 98 w 219"/>
                  <a:gd name="T49" fmla="*/ 15 h 855"/>
                  <a:gd name="T50" fmla="*/ 115 w 219"/>
                  <a:gd name="T51" fmla="*/ 13 h 855"/>
                  <a:gd name="T52" fmla="*/ 130 w 219"/>
                  <a:gd name="T53" fmla="*/ 11 h 855"/>
                  <a:gd name="T54" fmla="*/ 146 w 219"/>
                  <a:gd name="T55" fmla="*/ 9 h 855"/>
                  <a:gd name="T56" fmla="*/ 158 w 219"/>
                  <a:gd name="T57" fmla="*/ 8 h 855"/>
                  <a:gd name="T58" fmla="*/ 170 w 219"/>
                  <a:gd name="T59" fmla="*/ 6 h 855"/>
                  <a:gd name="T60" fmla="*/ 181 w 219"/>
                  <a:gd name="T61" fmla="*/ 5 h 855"/>
                  <a:gd name="T62" fmla="*/ 188 w 219"/>
                  <a:gd name="T63" fmla="*/ 4 h 855"/>
                  <a:gd name="T64" fmla="*/ 195 w 219"/>
                  <a:gd name="T65" fmla="*/ 3 h 855"/>
                  <a:gd name="T66" fmla="*/ 199 w 219"/>
                  <a:gd name="T67" fmla="*/ 2 h 855"/>
                  <a:gd name="T68" fmla="*/ 204 w 219"/>
                  <a:gd name="T69" fmla="*/ 2 h 855"/>
                  <a:gd name="T70" fmla="*/ 204 w 219"/>
                  <a:gd name="T71" fmla="*/ 1 h 855"/>
                  <a:gd name="T72" fmla="*/ 202 w 219"/>
                  <a:gd name="T73" fmla="*/ 1 h 855"/>
                  <a:gd name="T74" fmla="*/ 218 w 219"/>
                  <a:gd name="T75" fmla="*/ 0 h 8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9" h="855">
                    <a:moveTo>
                      <a:pt x="218" y="0"/>
                    </a:moveTo>
                    <a:lnTo>
                      <a:pt x="219" y="4"/>
                    </a:lnTo>
                    <a:lnTo>
                      <a:pt x="218" y="15"/>
                    </a:lnTo>
                    <a:lnTo>
                      <a:pt x="215" y="33"/>
                    </a:lnTo>
                    <a:lnTo>
                      <a:pt x="211" y="55"/>
                    </a:lnTo>
                    <a:lnTo>
                      <a:pt x="205" y="84"/>
                    </a:lnTo>
                    <a:lnTo>
                      <a:pt x="197" y="118"/>
                    </a:lnTo>
                    <a:lnTo>
                      <a:pt x="188" y="160"/>
                    </a:lnTo>
                    <a:lnTo>
                      <a:pt x="177" y="205"/>
                    </a:lnTo>
                    <a:lnTo>
                      <a:pt x="164" y="256"/>
                    </a:lnTo>
                    <a:lnTo>
                      <a:pt x="150" y="310"/>
                    </a:lnTo>
                    <a:lnTo>
                      <a:pt x="134" y="368"/>
                    </a:lnTo>
                    <a:lnTo>
                      <a:pt x="117" y="431"/>
                    </a:lnTo>
                    <a:lnTo>
                      <a:pt x="100" y="496"/>
                    </a:lnTo>
                    <a:lnTo>
                      <a:pt x="82" y="565"/>
                    </a:lnTo>
                    <a:lnTo>
                      <a:pt x="62" y="636"/>
                    </a:lnTo>
                    <a:lnTo>
                      <a:pt x="43" y="708"/>
                    </a:lnTo>
                    <a:lnTo>
                      <a:pt x="21" y="781"/>
                    </a:lnTo>
                    <a:lnTo>
                      <a:pt x="2" y="855"/>
                    </a:lnTo>
                    <a:lnTo>
                      <a:pt x="0" y="853"/>
                    </a:lnTo>
                    <a:lnTo>
                      <a:pt x="20" y="781"/>
                    </a:lnTo>
                    <a:lnTo>
                      <a:pt x="40" y="708"/>
                    </a:lnTo>
                    <a:lnTo>
                      <a:pt x="59" y="638"/>
                    </a:lnTo>
                    <a:lnTo>
                      <a:pt x="79" y="567"/>
                    </a:lnTo>
                    <a:lnTo>
                      <a:pt x="98" y="500"/>
                    </a:lnTo>
                    <a:lnTo>
                      <a:pt x="115" y="437"/>
                    </a:lnTo>
                    <a:lnTo>
                      <a:pt x="130" y="375"/>
                    </a:lnTo>
                    <a:lnTo>
                      <a:pt x="146" y="319"/>
                    </a:lnTo>
                    <a:lnTo>
                      <a:pt x="158" y="266"/>
                    </a:lnTo>
                    <a:lnTo>
                      <a:pt x="170" y="219"/>
                    </a:lnTo>
                    <a:lnTo>
                      <a:pt x="181" y="178"/>
                    </a:lnTo>
                    <a:lnTo>
                      <a:pt x="188" y="142"/>
                    </a:lnTo>
                    <a:lnTo>
                      <a:pt x="195" y="111"/>
                    </a:lnTo>
                    <a:lnTo>
                      <a:pt x="199" y="87"/>
                    </a:lnTo>
                    <a:lnTo>
                      <a:pt x="204" y="69"/>
                    </a:lnTo>
                    <a:lnTo>
                      <a:pt x="204" y="58"/>
                    </a:lnTo>
                    <a:lnTo>
                      <a:pt x="202" y="5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7" name="Freeform 1040"/>
              <p:cNvSpPr>
                <a:spLocks/>
              </p:cNvSpPr>
              <p:nvPr/>
            </p:nvSpPr>
            <p:spPr bwMode="auto">
              <a:xfrm>
                <a:off x="1969" y="1135"/>
                <a:ext cx="207" cy="400"/>
              </a:xfrm>
              <a:custGeom>
                <a:avLst/>
                <a:gdLst>
                  <a:gd name="T0" fmla="*/ 3 w 207"/>
                  <a:gd name="T1" fmla="*/ 25 h 800"/>
                  <a:gd name="T2" fmla="*/ 23 w 207"/>
                  <a:gd name="T3" fmla="*/ 23 h 800"/>
                  <a:gd name="T4" fmla="*/ 43 w 207"/>
                  <a:gd name="T5" fmla="*/ 21 h 800"/>
                  <a:gd name="T6" fmla="*/ 62 w 207"/>
                  <a:gd name="T7" fmla="*/ 19 h 800"/>
                  <a:gd name="T8" fmla="*/ 82 w 207"/>
                  <a:gd name="T9" fmla="*/ 17 h 800"/>
                  <a:gd name="T10" fmla="*/ 101 w 207"/>
                  <a:gd name="T11" fmla="*/ 14 h 800"/>
                  <a:gd name="T12" fmla="*/ 118 w 207"/>
                  <a:gd name="T13" fmla="*/ 12 h 800"/>
                  <a:gd name="T14" fmla="*/ 133 w 207"/>
                  <a:gd name="T15" fmla="*/ 11 h 800"/>
                  <a:gd name="T16" fmla="*/ 149 w 207"/>
                  <a:gd name="T17" fmla="*/ 9 h 800"/>
                  <a:gd name="T18" fmla="*/ 161 w 207"/>
                  <a:gd name="T19" fmla="*/ 7 h 800"/>
                  <a:gd name="T20" fmla="*/ 173 w 207"/>
                  <a:gd name="T21" fmla="*/ 6 h 800"/>
                  <a:gd name="T22" fmla="*/ 184 w 207"/>
                  <a:gd name="T23" fmla="*/ 4 h 800"/>
                  <a:gd name="T24" fmla="*/ 191 w 207"/>
                  <a:gd name="T25" fmla="*/ 3 h 800"/>
                  <a:gd name="T26" fmla="*/ 198 w 207"/>
                  <a:gd name="T27" fmla="*/ 2 h 800"/>
                  <a:gd name="T28" fmla="*/ 202 w 207"/>
                  <a:gd name="T29" fmla="*/ 2 h 800"/>
                  <a:gd name="T30" fmla="*/ 207 w 207"/>
                  <a:gd name="T31" fmla="*/ 1 h 800"/>
                  <a:gd name="T32" fmla="*/ 207 w 207"/>
                  <a:gd name="T33" fmla="*/ 1 h 800"/>
                  <a:gd name="T34" fmla="*/ 205 w 207"/>
                  <a:gd name="T35" fmla="*/ 0 h 800"/>
                  <a:gd name="T36" fmla="*/ 190 w 207"/>
                  <a:gd name="T37" fmla="*/ 2 h 800"/>
                  <a:gd name="T38" fmla="*/ 191 w 207"/>
                  <a:gd name="T39" fmla="*/ 2 h 800"/>
                  <a:gd name="T40" fmla="*/ 190 w 207"/>
                  <a:gd name="T41" fmla="*/ 3 h 800"/>
                  <a:gd name="T42" fmla="*/ 187 w 207"/>
                  <a:gd name="T43" fmla="*/ 3 h 800"/>
                  <a:gd name="T44" fmla="*/ 183 w 207"/>
                  <a:gd name="T45" fmla="*/ 4 h 800"/>
                  <a:gd name="T46" fmla="*/ 177 w 207"/>
                  <a:gd name="T47" fmla="*/ 5 h 800"/>
                  <a:gd name="T48" fmla="*/ 168 w 207"/>
                  <a:gd name="T49" fmla="*/ 6 h 800"/>
                  <a:gd name="T50" fmla="*/ 160 w 207"/>
                  <a:gd name="T51" fmla="*/ 7 h 800"/>
                  <a:gd name="T52" fmla="*/ 149 w 207"/>
                  <a:gd name="T53" fmla="*/ 8 h 800"/>
                  <a:gd name="T54" fmla="*/ 136 w 207"/>
                  <a:gd name="T55" fmla="*/ 10 h 800"/>
                  <a:gd name="T56" fmla="*/ 123 w 207"/>
                  <a:gd name="T57" fmla="*/ 12 h 800"/>
                  <a:gd name="T58" fmla="*/ 108 w 207"/>
                  <a:gd name="T59" fmla="*/ 13 h 800"/>
                  <a:gd name="T60" fmla="*/ 92 w 207"/>
                  <a:gd name="T61" fmla="*/ 15 h 800"/>
                  <a:gd name="T62" fmla="*/ 75 w 207"/>
                  <a:gd name="T63" fmla="*/ 17 h 800"/>
                  <a:gd name="T64" fmla="*/ 57 w 207"/>
                  <a:gd name="T65" fmla="*/ 19 h 800"/>
                  <a:gd name="T66" fmla="*/ 38 w 207"/>
                  <a:gd name="T67" fmla="*/ 21 h 800"/>
                  <a:gd name="T68" fmla="*/ 20 w 207"/>
                  <a:gd name="T69" fmla="*/ 23 h 800"/>
                  <a:gd name="T70" fmla="*/ 0 w 207"/>
                  <a:gd name="T71" fmla="*/ 25 h 800"/>
                  <a:gd name="T72" fmla="*/ 3 w 207"/>
                  <a:gd name="T73" fmla="*/ 25 h 8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7" h="800">
                    <a:moveTo>
                      <a:pt x="3" y="800"/>
                    </a:moveTo>
                    <a:lnTo>
                      <a:pt x="23" y="728"/>
                    </a:lnTo>
                    <a:lnTo>
                      <a:pt x="43" y="655"/>
                    </a:lnTo>
                    <a:lnTo>
                      <a:pt x="62" y="585"/>
                    </a:lnTo>
                    <a:lnTo>
                      <a:pt x="82" y="514"/>
                    </a:lnTo>
                    <a:lnTo>
                      <a:pt x="101" y="447"/>
                    </a:lnTo>
                    <a:lnTo>
                      <a:pt x="118" y="384"/>
                    </a:lnTo>
                    <a:lnTo>
                      <a:pt x="133" y="322"/>
                    </a:lnTo>
                    <a:lnTo>
                      <a:pt x="149" y="266"/>
                    </a:lnTo>
                    <a:lnTo>
                      <a:pt x="161" y="213"/>
                    </a:lnTo>
                    <a:lnTo>
                      <a:pt x="173" y="166"/>
                    </a:lnTo>
                    <a:lnTo>
                      <a:pt x="184" y="125"/>
                    </a:lnTo>
                    <a:lnTo>
                      <a:pt x="191" y="89"/>
                    </a:lnTo>
                    <a:lnTo>
                      <a:pt x="198" y="58"/>
                    </a:lnTo>
                    <a:lnTo>
                      <a:pt x="202" y="34"/>
                    </a:lnTo>
                    <a:lnTo>
                      <a:pt x="207" y="16"/>
                    </a:lnTo>
                    <a:lnTo>
                      <a:pt x="207" y="5"/>
                    </a:lnTo>
                    <a:lnTo>
                      <a:pt x="205" y="0"/>
                    </a:lnTo>
                    <a:lnTo>
                      <a:pt x="190" y="58"/>
                    </a:lnTo>
                    <a:lnTo>
                      <a:pt x="191" y="61"/>
                    </a:lnTo>
                    <a:lnTo>
                      <a:pt x="190" y="70"/>
                    </a:lnTo>
                    <a:lnTo>
                      <a:pt x="187" y="87"/>
                    </a:lnTo>
                    <a:lnTo>
                      <a:pt x="183" y="110"/>
                    </a:lnTo>
                    <a:lnTo>
                      <a:pt x="177" y="137"/>
                    </a:lnTo>
                    <a:lnTo>
                      <a:pt x="168" y="172"/>
                    </a:lnTo>
                    <a:lnTo>
                      <a:pt x="160" y="210"/>
                    </a:lnTo>
                    <a:lnTo>
                      <a:pt x="149" y="255"/>
                    </a:lnTo>
                    <a:lnTo>
                      <a:pt x="136" y="304"/>
                    </a:lnTo>
                    <a:lnTo>
                      <a:pt x="123" y="356"/>
                    </a:lnTo>
                    <a:lnTo>
                      <a:pt x="108" y="413"/>
                    </a:lnTo>
                    <a:lnTo>
                      <a:pt x="92" y="472"/>
                    </a:lnTo>
                    <a:lnTo>
                      <a:pt x="75" y="534"/>
                    </a:lnTo>
                    <a:lnTo>
                      <a:pt x="57" y="599"/>
                    </a:lnTo>
                    <a:lnTo>
                      <a:pt x="38" y="664"/>
                    </a:lnTo>
                    <a:lnTo>
                      <a:pt x="20" y="731"/>
                    </a:lnTo>
                    <a:lnTo>
                      <a:pt x="0" y="800"/>
                    </a:lnTo>
                    <a:lnTo>
                      <a:pt x="3" y="800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8" name="Freeform 1041"/>
              <p:cNvSpPr>
                <a:spLocks/>
              </p:cNvSpPr>
              <p:nvPr/>
            </p:nvSpPr>
            <p:spPr bwMode="auto">
              <a:xfrm>
                <a:off x="1968" y="1164"/>
                <a:ext cx="192" cy="371"/>
              </a:xfrm>
              <a:custGeom>
                <a:avLst/>
                <a:gdLst>
                  <a:gd name="T0" fmla="*/ 191 w 192"/>
                  <a:gd name="T1" fmla="*/ 0 h 742"/>
                  <a:gd name="T2" fmla="*/ 192 w 192"/>
                  <a:gd name="T3" fmla="*/ 1 h 742"/>
                  <a:gd name="T4" fmla="*/ 191 w 192"/>
                  <a:gd name="T5" fmla="*/ 1 h 742"/>
                  <a:gd name="T6" fmla="*/ 188 w 192"/>
                  <a:gd name="T7" fmla="*/ 1 h 742"/>
                  <a:gd name="T8" fmla="*/ 184 w 192"/>
                  <a:gd name="T9" fmla="*/ 2 h 742"/>
                  <a:gd name="T10" fmla="*/ 178 w 192"/>
                  <a:gd name="T11" fmla="*/ 3 h 742"/>
                  <a:gd name="T12" fmla="*/ 169 w 192"/>
                  <a:gd name="T13" fmla="*/ 4 h 742"/>
                  <a:gd name="T14" fmla="*/ 161 w 192"/>
                  <a:gd name="T15" fmla="*/ 5 h 742"/>
                  <a:gd name="T16" fmla="*/ 150 w 192"/>
                  <a:gd name="T17" fmla="*/ 7 h 742"/>
                  <a:gd name="T18" fmla="*/ 137 w 192"/>
                  <a:gd name="T19" fmla="*/ 8 h 742"/>
                  <a:gd name="T20" fmla="*/ 124 w 192"/>
                  <a:gd name="T21" fmla="*/ 10 h 742"/>
                  <a:gd name="T22" fmla="*/ 109 w 192"/>
                  <a:gd name="T23" fmla="*/ 12 h 742"/>
                  <a:gd name="T24" fmla="*/ 93 w 192"/>
                  <a:gd name="T25" fmla="*/ 13 h 742"/>
                  <a:gd name="T26" fmla="*/ 76 w 192"/>
                  <a:gd name="T27" fmla="*/ 15 h 742"/>
                  <a:gd name="T28" fmla="*/ 58 w 192"/>
                  <a:gd name="T29" fmla="*/ 17 h 742"/>
                  <a:gd name="T30" fmla="*/ 39 w 192"/>
                  <a:gd name="T31" fmla="*/ 19 h 742"/>
                  <a:gd name="T32" fmla="*/ 21 w 192"/>
                  <a:gd name="T33" fmla="*/ 22 h 742"/>
                  <a:gd name="T34" fmla="*/ 1 w 192"/>
                  <a:gd name="T35" fmla="*/ 24 h 742"/>
                  <a:gd name="T36" fmla="*/ 0 w 192"/>
                  <a:gd name="T37" fmla="*/ 24 h 742"/>
                  <a:gd name="T38" fmla="*/ 20 w 192"/>
                  <a:gd name="T39" fmla="*/ 22 h 742"/>
                  <a:gd name="T40" fmla="*/ 38 w 192"/>
                  <a:gd name="T41" fmla="*/ 20 h 742"/>
                  <a:gd name="T42" fmla="*/ 55 w 192"/>
                  <a:gd name="T43" fmla="*/ 18 h 742"/>
                  <a:gd name="T44" fmla="*/ 72 w 192"/>
                  <a:gd name="T45" fmla="*/ 16 h 742"/>
                  <a:gd name="T46" fmla="*/ 89 w 192"/>
                  <a:gd name="T47" fmla="*/ 14 h 742"/>
                  <a:gd name="T48" fmla="*/ 103 w 192"/>
                  <a:gd name="T49" fmla="*/ 12 h 742"/>
                  <a:gd name="T50" fmla="*/ 117 w 192"/>
                  <a:gd name="T51" fmla="*/ 10 h 742"/>
                  <a:gd name="T52" fmla="*/ 130 w 192"/>
                  <a:gd name="T53" fmla="*/ 9 h 742"/>
                  <a:gd name="T54" fmla="*/ 141 w 192"/>
                  <a:gd name="T55" fmla="*/ 7 h 742"/>
                  <a:gd name="T56" fmla="*/ 151 w 192"/>
                  <a:gd name="T57" fmla="*/ 6 h 742"/>
                  <a:gd name="T58" fmla="*/ 160 w 192"/>
                  <a:gd name="T59" fmla="*/ 5 h 742"/>
                  <a:gd name="T60" fmla="*/ 167 w 192"/>
                  <a:gd name="T61" fmla="*/ 4 h 742"/>
                  <a:gd name="T62" fmla="*/ 171 w 192"/>
                  <a:gd name="T63" fmla="*/ 3 h 742"/>
                  <a:gd name="T64" fmla="*/ 174 w 192"/>
                  <a:gd name="T65" fmla="*/ 3 h 742"/>
                  <a:gd name="T66" fmla="*/ 175 w 192"/>
                  <a:gd name="T67" fmla="*/ 2 h 742"/>
                  <a:gd name="T68" fmla="*/ 174 w 192"/>
                  <a:gd name="T69" fmla="*/ 2 h 742"/>
                  <a:gd name="T70" fmla="*/ 191 w 192"/>
                  <a:gd name="T71" fmla="*/ 0 h 7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2" h="742">
                    <a:moveTo>
                      <a:pt x="191" y="0"/>
                    </a:moveTo>
                    <a:lnTo>
                      <a:pt x="192" y="3"/>
                    </a:lnTo>
                    <a:lnTo>
                      <a:pt x="191" y="12"/>
                    </a:lnTo>
                    <a:lnTo>
                      <a:pt x="188" y="29"/>
                    </a:lnTo>
                    <a:lnTo>
                      <a:pt x="184" y="52"/>
                    </a:lnTo>
                    <a:lnTo>
                      <a:pt x="178" y="79"/>
                    </a:lnTo>
                    <a:lnTo>
                      <a:pt x="169" y="114"/>
                    </a:lnTo>
                    <a:lnTo>
                      <a:pt x="161" y="152"/>
                    </a:lnTo>
                    <a:lnTo>
                      <a:pt x="150" y="197"/>
                    </a:lnTo>
                    <a:lnTo>
                      <a:pt x="137" y="246"/>
                    </a:lnTo>
                    <a:lnTo>
                      <a:pt x="124" y="298"/>
                    </a:lnTo>
                    <a:lnTo>
                      <a:pt x="109" y="355"/>
                    </a:lnTo>
                    <a:lnTo>
                      <a:pt x="93" y="414"/>
                    </a:lnTo>
                    <a:lnTo>
                      <a:pt x="76" y="476"/>
                    </a:lnTo>
                    <a:lnTo>
                      <a:pt x="58" y="541"/>
                    </a:lnTo>
                    <a:lnTo>
                      <a:pt x="39" y="606"/>
                    </a:lnTo>
                    <a:lnTo>
                      <a:pt x="21" y="673"/>
                    </a:lnTo>
                    <a:lnTo>
                      <a:pt x="1" y="742"/>
                    </a:lnTo>
                    <a:lnTo>
                      <a:pt x="0" y="740"/>
                    </a:lnTo>
                    <a:lnTo>
                      <a:pt x="20" y="675"/>
                    </a:lnTo>
                    <a:lnTo>
                      <a:pt x="38" y="610"/>
                    </a:lnTo>
                    <a:lnTo>
                      <a:pt x="55" y="545"/>
                    </a:lnTo>
                    <a:lnTo>
                      <a:pt x="72" y="483"/>
                    </a:lnTo>
                    <a:lnTo>
                      <a:pt x="89" y="422"/>
                    </a:lnTo>
                    <a:lnTo>
                      <a:pt x="103" y="365"/>
                    </a:lnTo>
                    <a:lnTo>
                      <a:pt x="117" y="311"/>
                    </a:lnTo>
                    <a:lnTo>
                      <a:pt x="130" y="262"/>
                    </a:lnTo>
                    <a:lnTo>
                      <a:pt x="141" y="217"/>
                    </a:lnTo>
                    <a:lnTo>
                      <a:pt x="151" y="177"/>
                    </a:lnTo>
                    <a:lnTo>
                      <a:pt x="160" y="143"/>
                    </a:lnTo>
                    <a:lnTo>
                      <a:pt x="167" y="114"/>
                    </a:lnTo>
                    <a:lnTo>
                      <a:pt x="171" y="90"/>
                    </a:lnTo>
                    <a:lnTo>
                      <a:pt x="174" y="74"/>
                    </a:lnTo>
                    <a:lnTo>
                      <a:pt x="175" y="63"/>
                    </a:lnTo>
                    <a:lnTo>
                      <a:pt x="174" y="59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89" name="Freeform 1042"/>
              <p:cNvSpPr>
                <a:spLocks/>
              </p:cNvSpPr>
              <p:nvPr/>
            </p:nvSpPr>
            <p:spPr bwMode="auto">
              <a:xfrm>
                <a:off x="1966" y="1194"/>
                <a:ext cx="177" cy="341"/>
              </a:xfrm>
              <a:custGeom>
                <a:avLst/>
                <a:gdLst>
                  <a:gd name="T0" fmla="*/ 2 w 177"/>
                  <a:gd name="T1" fmla="*/ 22 h 681"/>
                  <a:gd name="T2" fmla="*/ 22 w 177"/>
                  <a:gd name="T3" fmla="*/ 20 h 681"/>
                  <a:gd name="T4" fmla="*/ 40 w 177"/>
                  <a:gd name="T5" fmla="*/ 18 h 681"/>
                  <a:gd name="T6" fmla="*/ 57 w 177"/>
                  <a:gd name="T7" fmla="*/ 16 h 681"/>
                  <a:gd name="T8" fmla="*/ 74 w 177"/>
                  <a:gd name="T9" fmla="*/ 14 h 681"/>
                  <a:gd name="T10" fmla="*/ 91 w 177"/>
                  <a:gd name="T11" fmla="*/ 12 h 681"/>
                  <a:gd name="T12" fmla="*/ 105 w 177"/>
                  <a:gd name="T13" fmla="*/ 10 h 681"/>
                  <a:gd name="T14" fmla="*/ 119 w 177"/>
                  <a:gd name="T15" fmla="*/ 8 h 681"/>
                  <a:gd name="T16" fmla="*/ 132 w 177"/>
                  <a:gd name="T17" fmla="*/ 7 h 681"/>
                  <a:gd name="T18" fmla="*/ 143 w 177"/>
                  <a:gd name="T19" fmla="*/ 5 h 681"/>
                  <a:gd name="T20" fmla="*/ 153 w 177"/>
                  <a:gd name="T21" fmla="*/ 4 h 681"/>
                  <a:gd name="T22" fmla="*/ 162 w 177"/>
                  <a:gd name="T23" fmla="*/ 3 h 681"/>
                  <a:gd name="T24" fmla="*/ 169 w 177"/>
                  <a:gd name="T25" fmla="*/ 2 h 681"/>
                  <a:gd name="T26" fmla="*/ 173 w 177"/>
                  <a:gd name="T27" fmla="*/ 1 h 681"/>
                  <a:gd name="T28" fmla="*/ 176 w 177"/>
                  <a:gd name="T29" fmla="*/ 1 h 681"/>
                  <a:gd name="T30" fmla="*/ 177 w 177"/>
                  <a:gd name="T31" fmla="*/ 1 h 681"/>
                  <a:gd name="T32" fmla="*/ 176 w 177"/>
                  <a:gd name="T33" fmla="*/ 0 h 681"/>
                  <a:gd name="T34" fmla="*/ 157 w 177"/>
                  <a:gd name="T35" fmla="*/ 2 h 681"/>
                  <a:gd name="T36" fmla="*/ 159 w 177"/>
                  <a:gd name="T37" fmla="*/ 3 h 681"/>
                  <a:gd name="T38" fmla="*/ 157 w 177"/>
                  <a:gd name="T39" fmla="*/ 3 h 681"/>
                  <a:gd name="T40" fmla="*/ 155 w 177"/>
                  <a:gd name="T41" fmla="*/ 3 h 681"/>
                  <a:gd name="T42" fmla="*/ 149 w 177"/>
                  <a:gd name="T43" fmla="*/ 4 h 681"/>
                  <a:gd name="T44" fmla="*/ 143 w 177"/>
                  <a:gd name="T45" fmla="*/ 5 h 681"/>
                  <a:gd name="T46" fmla="*/ 135 w 177"/>
                  <a:gd name="T47" fmla="*/ 6 h 681"/>
                  <a:gd name="T48" fmla="*/ 123 w 177"/>
                  <a:gd name="T49" fmla="*/ 8 h 681"/>
                  <a:gd name="T50" fmla="*/ 112 w 177"/>
                  <a:gd name="T51" fmla="*/ 9 h 681"/>
                  <a:gd name="T52" fmla="*/ 99 w 177"/>
                  <a:gd name="T53" fmla="*/ 11 h 681"/>
                  <a:gd name="T54" fmla="*/ 85 w 177"/>
                  <a:gd name="T55" fmla="*/ 12 h 681"/>
                  <a:gd name="T56" fmla="*/ 70 w 177"/>
                  <a:gd name="T57" fmla="*/ 14 h 681"/>
                  <a:gd name="T58" fmla="*/ 53 w 177"/>
                  <a:gd name="T59" fmla="*/ 16 h 681"/>
                  <a:gd name="T60" fmla="*/ 36 w 177"/>
                  <a:gd name="T61" fmla="*/ 18 h 681"/>
                  <a:gd name="T62" fmla="*/ 19 w 177"/>
                  <a:gd name="T63" fmla="*/ 20 h 681"/>
                  <a:gd name="T64" fmla="*/ 0 w 177"/>
                  <a:gd name="T65" fmla="*/ 22 h 681"/>
                  <a:gd name="T66" fmla="*/ 2 w 177"/>
                  <a:gd name="T67" fmla="*/ 22 h 6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7" h="681">
                    <a:moveTo>
                      <a:pt x="2" y="681"/>
                    </a:moveTo>
                    <a:lnTo>
                      <a:pt x="22" y="616"/>
                    </a:lnTo>
                    <a:lnTo>
                      <a:pt x="40" y="551"/>
                    </a:lnTo>
                    <a:lnTo>
                      <a:pt x="57" y="486"/>
                    </a:lnTo>
                    <a:lnTo>
                      <a:pt x="74" y="424"/>
                    </a:lnTo>
                    <a:lnTo>
                      <a:pt x="91" y="363"/>
                    </a:lnTo>
                    <a:lnTo>
                      <a:pt x="105" y="306"/>
                    </a:lnTo>
                    <a:lnTo>
                      <a:pt x="119" y="252"/>
                    </a:lnTo>
                    <a:lnTo>
                      <a:pt x="132" y="203"/>
                    </a:lnTo>
                    <a:lnTo>
                      <a:pt x="143" y="158"/>
                    </a:lnTo>
                    <a:lnTo>
                      <a:pt x="153" y="118"/>
                    </a:lnTo>
                    <a:lnTo>
                      <a:pt x="162" y="84"/>
                    </a:lnTo>
                    <a:lnTo>
                      <a:pt x="169" y="55"/>
                    </a:lnTo>
                    <a:lnTo>
                      <a:pt x="173" y="31"/>
                    </a:lnTo>
                    <a:lnTo>
                      <a:pt x="176" y="15"/>
                    </a:lnTo>
                    <a:lnTo>
                      <a:pt x="177" y="4"/>
                    </a:lnTo>
                    <a:lnTo>
                      <a:pt x="176" y="0"/>
                    </a:lnTo>
                    <a:lnTo>
                      <a:pt x="157" y="64"/>
                    </a:lnTo>
                    <a:lnTo>
                      <a:pt x="159" y="67"/>
                    </a:lnTo>
                    <a:lnTo>
                      <a:pt x="157" y="78"/>
                    </a:lnTo>
                    <a:lnTo>
                      <a:pt x="155" y="96"/>
                    </a:lnTo>
                    <a:lnTo>
                      <a:pt x="149" y="120"/>
                    </a:lnTo>
                    <a:lnTo>
                      <a:pt x="143" y="149"/>
                    </a:lnTo>
                    <a:lnTo>
                      <a:pt x="135" y="185"/>
                    </a:lnTo>
                    <a:lnTo>
                      <a:pt x="123" y="225"/>
                    </a:lnTo>
                    <a:lnTo>
                      <a:pt x="112" y="272"/>
                    </a:lnTo>
                    <a:lnTo>
                      <a:pt x="99" y="321"/>
                    </a:lnTo>
                    <a:lnTo>
                      <a:pt x="85" y="375"/>
                    </a:lnTo>
                    <a:lnTo>
                      <a:pt x="70" y="433"/>
                    </a:lnTo>
                    <a:lnTo>
                      <a:pt x="53" y="493"/>
                    </a:lnTo>
                    <a:lnTo>
                      <a:pt x="36" y="554"/>
                    </a:lnTo>
                    <a:lnTo>
                      <a:pt x="19" y="618"/>
                    </a:lnTo>
                    <a:lnTo>
                      <a:pt x="0" y="681"/>
                    </a:lnTo>
                    <a:lnTo>
                      <a:pt x="2" y="681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0" name="Freeform 1043"/>
              <p:cNvSpPr>
                <a:spLocks/>
              </p:cNvSpPr>
              <p:nvPr/>
            </p:nvSpPr>
            <p:spPr bwMode="auto">
              <a:xfrm>
                <a:off x="1965" y="1226"/>
                <a:ext cx="160" cy="309"/>
              </a:xfrm>
              <a:custGeom>
                <a:avLst/>
                <a:gdLst>
                  <a:gd name="T0" fmla="*/ 158 w 160"/>
                  <a:gd name="T1" fmla="*/ 0 h 617"/>
                  <a:gd name="T2" fmla="*/ 160 w 160"/>
                  <a:gd name="T3" fmla="*/ 1 h 617"/>
                  <a:gd name="T4" fmla="*/ 158 w 160"/>
                  <a:gd name="T5" fmla="*/ 1 h 617"/>
                  <a:gd name="T6" fmla="*/ 156 w 160"/>
                  <a:gd name="T7" fmla="*/ 1 h 617"/>
                  <a:gd name="T8" fmla="*/ 150 w 160"/>
                  <a:gd name="T9" fmla="*/ 2 h 617"/>
                  <a:gd name="T10" fmla="*/ 144 w 160"/>
                  <a:gd name="T11" fmla="*/ 3 h 617"/>
                  <a:gd name="T12" fmla="*/ 136 w 160"/>
                  <a:gd name="T13" fmla="*/ 4 h 617"/>
                  <a:gd name="T14" fmla="*/ 124 w 160"/>
                  <a:gd name="T15" fmla="*/ 6 h 617"/>
                  <a:gd name="T16" fmla="*/ 113 w 160"/>
                  <a:gd name="T17" fmla="*/ 7 h 617"/>
                  <a:gd name="T18" fmla="*/ 100 w 160"/>
                  <a:gd name="T19" fmla="*/ 9 h 617"/>
                  <a:gd name="T20" fmla="*/ 86 w 160"/>
                  <a:gd name="T21" fmla="*/ 10 h 617"/>
                  <a:gd name="T22" fmla="*/ 71 w 160"/>
                  <a:gd name="T23" fmla="*/ 12 h 617"/>
                  <a:gd name="T24" fmla="*/ 54 w 160"/>
                  <a:gd name="T25" fmla="*/ 14 h 617"/>
                  <a:gd name="T26" fmla="*/ 37 w 160"/>
                  <a:gd name="T27" fmla="*/ 16 h 617"/>
                  <a:gd name="T28" fmla="*/ 20 w 160"/>
                  <a:gd name="T29" fmla="*/ 18 h 617"/>
                  <a:gd name="T30" fmla="*/ 1 w 160"/>
                  <a:gd name="T31" fmla="*/ 20 h 617"/>
                  <a:gd name="T32" fmla="*/ 0 w 160"/>
                  <a:gd name="T33" fmla="*/ 20 h 617"/>
                  <a:gd name="T34" fmla="*/ 17 w 160"/>
                  <a:gd name="T35" fmla="*/ 18 h 617"/>
                  <a:gd name="T36" fmla="*/ 34 w 160"/>
                  <a:gd name="T37" fmla="*/ 16 h 617"/>
                  <a:gd name="T38" fmla="*/ 50 w 160"/>
                  <a:gd name="T39" fmla="*/ 14 h 617"/>
                  <a:gd name="T40" fmla="*/ 65 w 160"/>
                  <a:gd name="T41" fmla="*/ 12 h 617"/>
                  <a:gd name="T42" fmla="*/ 79 w 160"/>
                  <a:gd name="T43" fmla="*/ 11 h 617"/>
                  <a:gd name="T44" fmla="*/ 92 w 160"/>
                  <a:gd name="T45" fmla="*/ 9 h 617"/>
                  <a:gd name="T46" fmla="*/ 105 w 160"/>
                  <a:gd name="T47" fmla="*/ 8 h 617"/>
                  <a:gd name="T48" fmla="*/ 115 w 160"/>
                  <a:gd name="T49" fmla="*/ 6 h 617"/>
                  <a:gd name="T50" fmla="*/ 123 w 160"/>
                  <a:gd name="T51" fmla="*/ 5 h 617"/>
                  <a:gd name="T52" fmla="*/ 130 w 160"/>
                  <a:gd name="T53" fmla="*/ 4 h 617"/>
                  <a:gd name="T54" fmla="*/ 136 w 160"/>
                  <a:gd name="T55" fmla="*/ 4 h 617"/>
                  <a:gd name="T56" fmla="*/ 139 w 160"/>
                  <a:gd name="T57" fmla="*/ 3 h 617"/>
                  <a:gd name="T58" fmla="*/ 140 w 160"/>
                  <a:gd name="T59" fmla="*/ 3 h 617"/>
                  <a:gd name="T60" fmla="*/ 139 w 160"/>
                  <a:gd name="T61" fmla="*/ 3 h 617"/>
                  <a:gd name="T62" fmla="*/ 158 w 160"/>
                  <a:gd name="T63" fmla="*/ 0 h 6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617">
                    <a:moveTo>
                      <a:pt x="158" y="0"/>
                    </a:moveTo>
                    <a:lnTo>
                      <a:pt x="160" y="3"/>
                    </a:lnTo>
                    <a:lnTo>
                      <a:pt x="158" y="14"/>
                    </a:lnTo>
                    <a:lnTo>
                      <a:pt x="156" y="32"/>
                    </a:lnTo>
                    <a:lnTo>
                      <a:pt x="150" y="56"/>
                    </a:lnTo>
                    <a:lnTo>
                      <a:pt x="144" y="85"/>
                    </a:lnTo>
                    <a:lnTo>
                      <a:pt x="136" y="121"/>
                    </a:lnTo>
                    <a:lnTo>
                      <a:pt x="124" y="161"/>
                    </a:lnTo>
                    <a:lnTo>
                      <a:pt x="113" y="208"/>
                    </a:lnTo>
                    <a:lnTo>
                      <a:pt x="100" y="257"/>
                    </a:lnTo>
                    <a:lnTo>
                      <a:pt x="86" y="311"/>
                    </a:lnTo>
                    <a:lnTo>
                      <a:pt x="71" y="369"/>
                    </a:lnTo>
                    <a:lnTo>
                      <a:pt x="54" y="429"/>
                    </a:lnTo>
                    <a:lnTo>
                      <a:pt x="37" y="490"/>
                    </a:lnTo>
                    <a:lnTo>
                      <a:pt x="20" y="554"/>
                    </a:lnTo>
                    <a:lnTo>
                      <a:pt x="1" y="617"/>
                    </a:lnTo>
                    <a:lnTo>
                      <a:pt x="0" y="615"/>
                    </a:lnTo>
                    <a:lnTo>
                      <a:pt x="17" y="556"/>
                    </a:lnTo>
                    <a:lnTo>
                      <a:pt x="34" y="496"/>
                    </a:lnTo>
                    <a:lnTo>
                      <a:pt x="50" y="438"/>
                    </a:lnTo>
                    <a:lnTo>
                      <a:pt x="65" y="382"/>
                    </a:lnTo>
                    <a:lnTo>
                      <a:pt x="79" y="328"/>
                    </a:lnTo>
                    <a:lnTo>
                      <a:pt x="92" y="277"/>
                    </a:lnTo>
                    <a:lnTo>
                      <a:pt x="105" y="232"/>
                    </a:lnTo>
                    <a:lnTo>
                      <a:pt x="115" y="192"/>
                    </a:lnTo>
                    <a:lnTo>
                      <a:pt x="123" y="156"/>
                    </a:lnTo>
                    <a:lnTo>
                      <a:pt x="130" y="125"/>
                    </a:lnTo>
                    <a:lnTo>
                      <a:pt x="136" y="101"/>
                    </a:lnTo>
                    <a:lnTo>
                      <a:pt x="139" y="83"/>
                    </a:lnTo>
                    <a:lnTo>
                      <a:pt x="140" y="72"/>
                    </a:lnTo>
                    <a:lnTo>
                      <a:pt x="139" y="6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1" name="Freeform 1044"/>
              <p:cNvSpPr>
                <a:spLocks/>
              </p:cNvSpPr>
              <p:nvPr/>
            </p:nvSpPr>
            <p:spPr bwMode="auto">
              <a:xfrm>
                <a:off x="1962" y="1260"/>
                <a:ext cx="143" cy="274"/>
              </a:xfrm>
              <a:custGeom>
                <a:avLst/>
                <a:gdLst>
                  <a:gd name="T0" fmla="*/ 3 w 143"/>
                  <a:gd name="T1" fmla="*/ 18 h 546"/>
                  <a:gd name="T2" fmla="*/ 20 w 143"/>
                  <a:gd name="T3" fmla="*/ 16 h 546"/>
                  <a:gd name="T4" fmla="*/ 37 w 143"/>
                  <a:gd name="T5" fmla="*/ 14 h 546"/>
                  <a:gd name="T6" fmla="*/ 53 w 143"/>
                  <a:gd name="T7" fmla="*/ 12 h 546"/>
                  <a:gd name="T8" fmla="*/ 68 w 143"/>
                  <a:gd name="T9" fmla="*/ 10 h 546"/>
                  <a:gd name="T10" fmla="*/ 82 w 143"/>
                  <a:gd name="T11" fmla="*/ 9 h 546"/>
                  <a:gd name="T12" fmla="*/ 95 w 143"/>
                  <a:gd name="T13" fmla="*/ 7 h 546"/>
                  <a:gd name="T14" fmla="*/ 108 w 143"/>
                  <a:gd name="T15" fmla="*/ 6 h 546"/>
                  <a:gd name="T16" fmla="*/ 118 w 143"/>
                  <a:gd name="T17" fmla="*/ 4 h 546"/>
                  <a:gd name="T18" fmla="*/ 126 w 143"/>
                  <a:gd name="T19" fmla="*/ 3 h 546"/>
                  <a:gd name="T20" fmla="*/ 133 w 143"/>
                  <a:gd name="T21" fmla="*/ 2 h 546"/>
                  <a:gd name="T22" fmla="*/ 139 w 143"/>
                  <a:gd name="T23" fmla="*/ 1 h 546"/>
                  <a:gd name="T24" fmla="*/ 142 w 143"/>
                  <a:gd name="T25" fmla="*/ 1 h 546"/>
                  <a:gd name="T26" fmla="*/ 143 w 143"/>
                  <a:gd name="T27" fmla="*/ 1 h 546"/>
                  <a:gd name="T28" fmla="*/ 142 w 143"/>
                  <a:gd name="T29" fmla="*/ 0 h 546"/>
                  <a:gd name="T30" fmla="*/ 122 w 143"/>
                  <a:gd name="T31" fmla="*/ 3 h 546"/>
                  <a:gd name="T32" fmla="*/ 122 w 143"/>
                  <a:gd name="T33" fmla="*/ 3 h 546"/>
                  <a:gd name="T34" fmla="*/ 120 w 143"/>
                  <a:gd name="T35" fmla="*/ 3 h 546"/>
                  <a:gd name="T36" fmla="*/ 118 w 143"/>
                  <a:gd name="T37" fmla="*/ 4 h 546"/>
                  <a:gd name="T38" fmla="*/ 113 w 143"/>
                  <a:gd name="T39" fmla="*/ 4 h 546"/>
                  <a:gd name="T40" fmla="*/ 108 w 143"/>
                  <a:gd name="T41" fmla="*/ 5 h 546"/>
                  <a:gd name="T42" fmla="*/ 101 w 143"/>
                  <a:gd name="T43" fmla="*/ 6 h 546"/>
                  <a:gd name="T44" fmla="*/ 91 w 143"/>
                  <a:gd name="T45" fmla="*/ 7 h 546"/>
                  <a:gd name="T46" fmla="*/ 81 w 143"/>
                  <a:gd name="T47" fmla="*/ 8 h 546"/>
                  <a:gd name="T48" fmla="*/ 69 w 143"/>
                  <a:gd name="T49" fmla="*/ 10 h 546"/>
                  <a:gd name="T50" fmla="*/ 57 w 143"/>
                  <a:gd name="T51" fmla="*/ 11 h 546"/>
                  <a:gd name="T52" fmla="*/ 44 w 143"/>
                  <a:gd name="T53" fmla="*/ 13 h 546"/>
                  <a:gd name="T54" fmla="*/ 30 w 143"/>
                  <a:gd name="T55" fmla="*/ 14 h 546"/>
                  <a:gd name="T56" fmla="*/ 16 w 143"/>
                  <a:gd name="T57" fmla="*/ 16 h 546"/>
                  <a:gd name="T58" fmla="*/ 0 w 143"/>
                  <a:gd name="T59" fmla="*/ 18 h 546"/>
                  <a:gd name="T60" fmla="*/ 3 w 143"/>
                  <a:gd name="T61" fmla="*/ 18 h 5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3" h="546">
                    <a:moveTo>
                      <a:pt x="3" y="546"/>
                    </a:moveTo>
                    <a:lnTo>
                      <a:pt x="20" y="487"/>
                    </a:lnTo>
                    <a:lnTo>
                      <a:pt x="37" y="427"/>
                    </a:lnTo>
                    <a:lnTo>
                      <a:pt x="53" y="369"/>
                    </a:lnTo>
                    <a:lnTo>
                      <a:pt x="68" y="313"/>
                    </a:lnTo>
                    <a:lnTo>
                      <a:pt x="82" y="259"/>
                    </a:lnTo>
                    <a:lnTo>
                      <a:pt x="95" y="208"/>
                    </a:lnTo>
                    <a:lnTo>
                      <a:pt x="108" y="163"/>
                    </a:lnTo>
                    <a:lnTo>
                      <a:pt x="118" y="123"/>
                    </a:lnTo>
                    <a:lnTo>
                      <a:pt x="126" y="87"/>
                    </a:lnTo>
                    <a:lnTo>
                      <a:pt x="133" y="56"/>
                    </a:lnTo>
                    <a:lnTo>
                      <a:pt x="139" y="32"/>
                    </a:lnTo>
                    <a:lnTo>
                      <a:pt x="142" y="14"/>
                    </a:lnTo>
                    <a:lnTo>
                      <a:pt x="143" y="3"/>
                    </a:lnTo>
                    <a:lnTo>
                      <a:pt x="142" y="0"/>
                    </a:lnTo>
                    <a:lnTo>
                      <a:pt x="122" y="74"/>
                    </a:lnTo>
                    <a:lnTo>
                      <a:pt x="122" y="77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3" y="123"/>
                    </a:lnTo>
                    <a:lnTo>
                      <a:pt x="108" y="148"/>
                    </a:lnTo>
                    <a:lnTo>
                      <a:pt x="101" y="179"/>
                    </a:lnTo>
                    <a:lnTo>
                      <a:pt x="91" y="215"/>
                    </a:lnTo>
                    <a:lnTo>
                      <a:pt x="81" y="253"/>
                    </a:lnTo>
                    <a:lnTo>
                      <a:pt x="69" y="297"/>
                    </a:lnTo>
                    <a:lnTo>
                      <a:pt x="57" y="344"/>
                    </a:lnTo>
                    <a:lnTo>
                      <a:pt x="44" y="392"/>
                    </a:lnTo>
                    <a:lnTo>
                      <a:pt x="30" y="441"/>
                    </a:lnTo>
                    <a:lnTo>
                      <a:pt x="16" y="494"/>
                    </a:lnTo>
                    <a:lnTo>
                      <a:pt x="0" y="546"/>
                    </a:lnTo>
                    <a:lnTo>
                      <a:pt x="3" y="546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2" name="Freeform 1045"/>
              <p:cNvSpPr>
                <a:spLocks/>
              </p:cNvSpPr>
              <p:nvPr/>
            </p:nvSpPr>
            <p:spPr bwMode="auto">
              <a:xfrm>
                <a:off x="1961" y="1297"/>
                <a:ext cx="123" cy="237"/>
              </a:xfrm>
              <a:custGeom>
                <a:avLst/>
                <a:gdLst>
                  <a:gd name="T0" fmla="*/ 123 w 123"/>
                  <a:gd name="T1" fmla="*/ 0 h 472"/>
                  <a:gd name="T2" fmla="*/ 123 w 123"/>
                  <a:gd name="T3" fmla="*/ 1 h 472"/>
                  <a:gd name="T4" fmla="*/ 121 w 123"/>
                  <a:gd name="T5" fmla="*/ 1 h 472"/>
                  <a:gd name="T6" fmla="*/ 119 w 123"/>
                  <a:gd name="T7" fmla="*/ 1 h 472"/>
                  <a:gd name="T8" fmla="*/ 114 w 123"/>
                  <a:gd name="T9" fmla="*/ 2 h 472"/>
                  <a:gd name="T10" fmla="*/ 109 w 123"/>
                  <a:gd name="T11" fmla="*/ 3 h 472"/>
                  <a:gd name="T12" fmla="*/ 102 w 123"/>
                  <a:gd name="T13" fmla="*/ 4 h 472"/>
                  <a:gd name="T14" fmla="*/ 92 w 123"/>
                  <a:gd name="T15" fmla="*/ 5 h 472"/>
                  <a:gd name="T16" fmla="*/ 82 w 123"/>
                  <a:gd name="T17" fmla="*/ 6 h 472"/>
                  <a:gd name="T18" fmla="*/ 70 w 123"/>
                  <a:gd name="T19" fmla="*/ 7 h 472"/>
                  <a:gd name="T20" fmla="*/ 58 w 123"/>
                  <a:gd name="T21" fmla="*/ 9 h 472"/>
                  <a:gd name="T22" fmla="*/ 45 w 123"/>
                  <a:gd name="T23" fmla="*/ 10 h 472"/>
                  <a:gd name="T24" fmla="*/ 31 w 123"/>
                  <a:gd name="T25" fmla="*/ 12 h 472"/>
                  <a:gd name="T26" fmla="*/ 17 w 123"/>
                  <a:gd name="T27" fmla="*/ 14 h 472"/>
                  <a:gd name="T28" fmla="*/ 1 w 123"/>
                  <a:gd name="T29" fmla="*/ 15 h 472"/>
                  <a:gd name="T30" fmla="*/ 0 w 123"/>
                  <a:gd name="T31" fmla="*/ 15 h 472"/>
                  <a:gd name="T32" fmla="*/ 14 w 123"/>
                  <a:gd name="T33" fmla="*/ 14 h 472"/>
                  <a:gd name="T34" fmla="*/ 28 w 123"/>
                  <a:gd name="T35" fmla="*/ 12 h 472"/>
                  <a:gd name="T36" fmla="*/ 41 w 123"/>
                  <a:gd name="T37" fmla="*/ 11 h 472"/>
                  <a:gd name="T38" fmla="*/ 54 w 123"/>
                  <a:gd name="T39" fmla="*/ 9 h 472"/>
                  <a:gd name="T40" fmla="*/ 65 w 123"/>
                  <a:gd name="T41" fmla="*/ 8 h 472"/>
                  <a:gd name="T42" fmla="*/ 75 w 123"/>
                  <a:gd name="T43" fmla="*/ 7 h 472"/>
                  <a:gd name="T44" fmla="*/ 83 w 123"/>
                  <a:gd name="T45" fmla="*/ 6 h 472"/>
                  <a:gd name="T46" fmla="*/ 90 w 123"/>
                  <a:gd name="T47" fmla="*/ 5 h 472"/>
                  <a:gd name="T48" fmla="*/ 96 w 123"/>
                  <a:gd name="T49" fmla="*/ 4 h 472"/>
                  <a:gd name="T50" fmla="*/ 99 w 123"/>
                  <a:gd name="T51" fmla="*/ 3 h 472"/>
                  <a:gd name="T52" fmla="*/ 100 w 123"/>
                  <a:gd name="T53" fmla="*/ 3 h 472"/>
                  <a:gd name="T54" fmla="*/ 100 w 123"/>
                  <a:gd name="T55" fmla="*/ 3 h 472"/>
                  <a:gd name="T56" fmla="*/ 123 w 123"/>
                  <a:gd name="T57" fmla="*/ 0 h 4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3" h="472">
                    <a:moveTo>
                      <a:pt x="123" y="0"/>
                    </a:moveTo>
                    <a:lnTo>
                      <a:pt x="123" y="3"/>
                    </a:lnTo>
                    <a:lnTo>
                      <a:pt x="121" y="13"/>
                    </a:lnTo>
                    <a:lnTo>
                      <a:pt x="119" y="27"/>
                    </a:lnTo>
                    <a:lnTo>
                      <a:pt x="114" y="49"/>
                    </a:lnTo>
                    <a:lnTo>
                      <a:pt x="109" y="74"/>
                    </a:lnTo>
                    <a:lnTo>
                      <a:pt x="102" y="105"/>
                    </a:lnTo>
                    <a:lnTo>
                      <a:pt x="92" y="141"/>
                    </a:lnTo>
                    <a:lnTo>
                      <a:pt x="82" y="179"/>
                    </a:lnTo>
                    <a:lnTo>
                      <a:pt x="70" y="223"/>
                    </a:lnTo>
                    <a:lnTo>
                      <a:pt x="58" y="270"/>
                    </a:lnTo>
                    <a:lnTo>
                      <a:pt x="45" y="318"/>
                    </a:lnTo>
                    <a:lnTo>
                      <a:pt x="31" y="367"/>
                    </a:lnTo>
                    <a:lnTo>
                      <a:pt x="17" y="420"/>
                    </a:lnTo>
                    <a:lnTo>
                      <a:pt x="1" y="472"/>
                    </a:lnTo>
                    <a:lnTo>
                      <a:pt x="0" y="471"/>
                    </a:lnTo>
                    <a:lnTo>
                      <a:pt x="14" y="420"/>
                    </a:lnTo>
                    <a:lnTo>
                      <a:pt x="28" y="371"/>
                    </a:lnTo>
                    <a:lnTo>
                      <a:pt x="41" y="322"/>
                    </a:lnTo>
                    <a:lnTo>
                      <a:pt x="54" y="277"/>
                    </a:lnTo>
                    <a:lnTo>
                      <a:pt x="65" y="233"/>
                    </a:lnTo>
                    <a:lnTo>
                      <a:pt x="75" y="195"/>
                    </a:lnTo>
                    <a:lnTo>
                      <a:pt x="83" y="161"/>
                    </a:lnTo>
                    <a:lnTo>
                      <a:pt x="90" y="134"/>
                    </a:lnTo>
                    <a:lnTo>
                      <a:pt x="96" y="110"/>
                    </a:lnTo>
                    <a:lnTo>
                      <a:pt x="99" y="92"/>
                    </a:lnTo>
                    <a:lnTo>
                      <a:pt x="100" y="83"/>
                    </a:lnTo>
                    <a:lnTo>
                      <a:pt x="100" y="78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3" name="Freeform 1046"/>
              <p:cNvSpPr>
                <a:spLocks/>
              </p:cNvSpPr>
              <p:nvPr/>
            </p:nvSpPr>
            <p:spPr bwMode="auto">
              <a:xfrm>
                <a:off x="1958" y="1336"/>
                <a:ext cx="103" cy="197"/>
              </a:xfrm>
              <a:custGeom>
                <a:avLst/>
                <a:gdLst>
                  <a:gd name="T0" fmla="*/ 3 w 103"/>
                  <a:gd name="T1" fmla="*/ 13 h 393"/>
                  <a:gd name="T2" fmla="*/ 17 w 103"/>
                  <a:gd name="T3" fmla="*/ 11 h 393"/>
                  <a:gd name="T4" fmla="*/ 31 w 103"/>
                  <a:gd name="T5" fmla="*/ 10 h 393"/>
                  <a:gd name="T6" fmla="*/ 44 w 103"/>
                  <a:gd name="T7" fmla="*/ 8 h 393"/>
                  <a:gd name="T8" fmla="*/ 57 w 103"/>
                  <a:gd name="T9" fmla="*/ 7 h 393"/>
                  <a:gd name="T10" fmla="*/ 68 w 103"/>
                  <a:gd name="T11" fmla="*/ 5 h 393"/>
                  <a:gd name="T12" fmla="*/ 78 w 103"/>
                  <a:gd name="T13" fmla="*/ 4 h 393"/>
                  <a:gd name="T14" fmla="*/ 86 w 103"/>
                  <a:gd name="T15" fmla="*/ 3 h 393"/>
                  <a:gd name="T16" fmla="*/ 93 w 103"/>
                  <a:gd name="T17" fmla="*/ 2 h 393"/>
                  <a:gd name="T18" fmla="*/ 99 w 103"/>
                  <a:gd name="T19" fmla="*/ 1 h 393"/>
                  <a:gd name="T20" fmla="*/ 102 w 103"/>
                  <a:gd name="T21" fmla="*/ 1 h 393"/>
                  <a:gd name="T22" fmla="*/ 103 w 103"/>
                  <a:gd name="T23" fmla="*/ 1 h 393"/>
                  <a:gd name="T24" fmla="*/ 103 w 103"/>
                  <a:gd name="T25" fmla="*/ 0 h 393"/>
                  <a:gd name="T26" fmla="*/ 79 w 103"/>
                  <a:gd name="T27" fmla="*/ 3 h 393"/>
                  <a:gd name="T28" fmla="*/ 79 w 103"/>
                  <a:gd name="T29" fmla="*/ 3 h 393"/>
                  <a:gd name="T30" fmla="*/ 78 w 103"/>
                  <a:gd name="T31" fmla="*/ 4 h 393"/>
                  <a:gd name="T32" fmla="*/ 73 w 103"/>
                  <a:gd name="T33" fmla="*/ 4 h 393"/>
                  <a:gd name="T34" fmla="*/ 69 w 103"/>
                  <a:gd name="T35" fmla="*/ 5 h 393"/>
                  <a:gd name="T36" fmla="*/ 62 w 103"/>
                  <a:gd name="T37" fmla="*/ 6 h 393"/>
                  <a:gd name="T38" fmla="*/ 55 w 103"/>
                  <a:gd name="T39" fmla="*/ 7 h 393"/>
                  <a:gd name="T40" fmla="*/ 45 w 103"/>
                  <a:gd name="T41" fmla="*/ 8 h 393"/>
                  <a:gd name="T42" fmla="*/ 35 w 103"/>
                  <a:gd name="T43" fmla="*/ 9 h 393"/>
                  <a:gd name="T44" fmla="*/ 24 w 103"/>
                  <a:gd name="T45" fmla="*/ 10 h 393"/>
                  <a:gd name="T46" fmla="*/ 13 w 103"/>
                  <a:gd name="T47" fmla="*/ 11 h 393"/>
                  <a:gd name="T48" fmla="*/ 0 w 103"/>
                  <a:gd name="T49" fmla="*/ 13 h 393"/>
                  <a:gd name="T50" fmla="*/ 3 w 103"/>
                  <a:gd name="T51" fmla="*/ 13 h 3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3" h="393">
                    <a:moveTo>
                      <a:pt x="3" y="393"/>
                    </a:moveTo>
                    <a:lnTo>
                      <a:pt x="17" y="342"/>
                    </a:lnTo>
                    <a:lnTo>
                      <a:pt x="31" y="293"/>
                    </a:lnTo>
                    <a:lnTo>
                      <a:pt x="44" y="244"/>
                    </a:lnTo>
                    <a:lnTo>
                      <a:pt x="57" y="199"/>
                    </a:lnTo>
                    <a:lnTo>
                      <a:pt x="68" y="155"/>
                    </a:lnTo>
                    <a:lnTo>
                      <a:pt x="78" y="117"/>
                    </a:lnTo>
                    <a:lnTo>
                      <a:pt x="86" y="83"/>
                    </a:lnTo>
                    <a:lnTo>
                      <a:pt x="93" y="56"/>
                    </a:lnTo>
                    <a:lnTo>
                      <a:pt x="99" y="32"/>
                    </a:lnTo>
                    <a:lnTo>
                      <a:pt x="102" y="14"/>
                    </a:lnTo>
                    <a:lnTo>
                      <a:pt x="103" y="5"/>
                    </a:lnTo>
                    <a:lnTo>
                      <a:pt x="103" y="0"/>
                    </a:lnTo>
                    <a:lnTo>
                      <a:pt x="79" y="87"/>
                    </a:lnTo>
                    <a:lnTo>
                      <a:pt x="79" y="90"/>
                    </a:lnTo>
                    <a:lnTo>
                      <a:pt x="78" y="99"/>
                    </a:lnTo>
                    <a:lnTo>
                      <a:pt x="73" y="116"/>
                    </a:lnTo>
                    <a:lnTo>
                      <a:pt x="69" y="135"/>
                    </a:lnTo>
                    <a:lnTo>
                      <a:pt x="62" y="163"/>
                    </a:lnTo>
                    <a:lnTo>
                      <a:pt x="55" y="193"/>
                    </a:lnTo>
                    <a:lnTo>
                      <a:pt x="45" y="228"/>
                    </a:lnTo>
                    <a:lnTo>
                      <a:pt x="35" y="266"/>
                    </a:lnTo>
                    <a:lnTo>
                      <a:pt x="24" y="307"/>
                    </a:lnTo>
                    <a:lnTo>
                      <a:pt x="13" y="349"/>
                    </a:lnTo>
                    <a:lnTo>
                      <a:pt x="0" y="393"/>
                    </a:lnTo>
                    <a:lnTo>
                      <a:pt x="3" y="39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4" name="Freeform 1047"/>
              <p:cNvSpPr>
                <a:spLocks/>
              </p:cNvSpPr>
              <p:nvPr/>
            </p:nvSpPr>
            <p:spPr bwMode="auto">
              <a:xfrm>
                <a:off x="1957" y="1380"/>
                <a:ext cx="80" cy="153"/>
              </a:xfrm>
              <a:custGeom>
                <a:avLst/>
                <a:gdLst>
                  <a:gd name="T0" fmla="*/ 80 w 80"/>
                  <a:gd name="T1" fmla="*/ 0 h 306"/>
                  <a:gd name="T2" fmla="*/ 80 w 80"/>
                  <a:gd name="T3" fmla="*/ 1 h 306"/>
                  <a:gd name="T4" fmla="*/ 79 w 80"/>
                  <a:gd name="T5" fmla="*/ 1 h 306"/>
                  <a:gd name="T6" fmla="*/ 74 w 80"/>
                  <a:gd name="T7" fmla="*/ 1 h 306"/>
                  <a:gd name="T8" fmla="*/ 70 w 80"/>
                  <a:gd name="T9" fmla="*/ 2 h 306"/>
                  <a:gd name="T10" fmla="*/ 63 w 80"/>
                  <a:gd name="T11" fmla="*/ 3 h 306"/>
                  <a:gd name="T12" fmla="*/ 56 w 80"/>
                  <a:gd name="T13" fmla="*/ 4 h 306"/>
                  <a:gd name="T14" fmla="*/ 46 w 80"/>
                  <a:gd name="T15" fmla="*/ 5 h 306"/>
                  <a:gd name="T16" fmla="*/ 36 w 80"/>
                  <a:gd name="T17" fmla="*/ 6 h 306"/>
                  <a:gd name="T18" fmla="*/ 25 w 80"/>
                  <a:gd name="T19" fmla="*/ 7 h 306"/>
                  <a:gd name="T20" fmla="*/ 14 w 80"/>
                  <a:gd name="T21" fmla="*/ 9 h 306"/>
                  <a:gd name="T22" fmla="*/ 1 w 80"/>
                  <a:gd name="T23" fmla="*/ 10 h 306"/>
                  <a:gd name="T24" fmla="*/ 0 w 80"/>
                  <a:gd name="T25" fmla="*/ 10 h 306"/>
                  <a:gd name="T26" fmla="*/ 9 w 80"/>
                  <a:gd name="T27" fmla="*/ 9 h 306"/>
                  <a:gd name="T28" fmla="*/ 19 w 80"/>
                  <a:gd name="T29" fmla="*/ 8 h 306"/>
                  <a:gd name="T30" fmla="*/ 28 w 80"/>
                  <a:gd name="T31" fmla="*/ 7 h 306"/>
                  <a:gd name="T32" fmla="*/ 36 w 80"/>
                  <a:gd name="T33" fmla="*/ 6 h 306"/>
                  <a:gd name="T34" fmla="*/ 43 w 80"/>
                  <a:gd name="T35" fmla="*/ 5 h 306"/>
                  <a:gd name="T36" fmla="*/ 48 w 80"/>
                  <a:gd name="T37" fmla="*/ 4 h 306"/>
                  <a:gd name="T38" fmla="*/ 52 w 80"/>
                  <a:gd name="T39" fmla="*/ 4 h 306"/>
                  <a:gd name="T40" fmla="*/ 53 w 80"/>
                  <a:gd name="T41" fmla="*/ 3 h 306"/>
                  <a:gd name="T42" fmla="*/ 53 w 80"/>
                  <a:gd name="T43" fmla="*/ 3 h 306"/>
                  <a:gd name="T44" fmla="*/ 80 w 80"/>
                  <a:gd name="T45" fmla="*/ 0 h 3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306">
                    <a:moveTo>
                      <a:pt x="80" y="0"/>
                    </a:moveTo>
                    <a:lnTo>
                      <a:pt x="80" y="3"/>
                    </a:lnTo>
                    <a:lnTo>
                      <a:pt x="79" y="12"/>
                    </a:lnTo>
                    <a:lnTo>
                      <a:pt x="74" y="29"/>
                    </a:lnTo>
                    <a:lnTo>
                      <a:pt x="70" y="48"/>
                    </a:lnTo>
                    <a:lnTo>
                      <a:pt x="63" y="76"/>
                    </a:lnTo>
                    <a:lnTo>
                      <a:pt x="56" y="106"/>
                    </a:lnTo>
                    <a:lnTo>
                      <a:pt x="46" y="141"/>
                    </a:lnTo>
                    <a:lnTo>
                      <a:pt x="36" y="179"/>
                    </a:lnTo>
                    <a:lnTo>
                      <a:pt x="25" y="220"/>
                    </a:lnTo>
                    <a:lnTo>
                      <a:pt x="14" y="262"/>
                    </a:lnTo>
                    <a:lnTo>
                      <a:pt x="1" y="306"/>
                    </a:lnTo>
                    <a:lnTo>
                      <a:pt x="0" y="304"/>
                    </a:lnTo>
                    <a:lnTo>
                      <a:pt x="9" y="268"/>
                    </a:lnTo>
                    <a:lnTo>
                      <a:pt x="19" y="231"/>
                    </a:lnTo>
                    <a:lnTo>
                      <a:pt x="28" y="199"/>
                    </a:lnTo>
                    <a:lnTo>
                      <a:pt x="36" y="168"/>
                    </a:lnTo>
                    <a:lnTo>
                      <a:pt x="43" y="143"/>
                    </a:lnTo>
                    <a:lnTo>
                      <a:pt x="48" y="121"/>
                    </a:lnTo>
                    <a:lnTo>
                      <a:pt x="52" y="105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5" name="Freeform 1048"/>
              <p:cNvSpPr>
                <a:spLocks/>
              </p:cNvSpPr>
              <p:nvPr/>
            </p:nvSpPr>
            <p:spPr bwMode="auto">
              <a:xfrm>
                <a:off x="1954" y="1426"/>
                <a:ext cx="56" cy="106"/>
              </a:xfrm>
              <a:custGeom>
                <a:avLst/>
                <a:gdLst>
                  <a:gd name="T0" fmla="*/ 3 w 56"/>
                  <a:gd name="T1" fmla="*/ 7 h 212"/>
                  <a:gd name="T2" fmla="*/ 12 w 56"/>
                  <a:gd name="T3" fmla="*/ 6 h 212"/>
                  <a:gd name="T4" fmla="*/ 22 w 56"/>
                  <a:gd name="T5" fmla="*/ 5 h 212"/>
                  <a:gd name="T6" fmla="*/ 31 w 56"/>
                  <a:gd name="T7" fmla="*/ 4 h 212"/>
                  <a:gd name="T8" fmla="*/ 39 w 56"/>
                  <a:gd name="T9" fmla="*/ 3 h 212"/>
                  <a:gd name="T10" fmla="*/ 46 w 56"/>
                  <a:gd name="T11" fmla="*/ 2 h 212"/>
                  <a:gd name="T12" fmla="*/ 51 w 56"/>
                  <a:gd name="T13" fmla="*/ 1 h 212"/>
                  <a:gd name="T14" fmla="*/ 55 w 56"/>
                  <a:gd name="T15" fmla="*/ 1 h 212"/>
                  <a:gd name="T16" fmla="*/ 56 w 56"/>
                  <a:gd name="T17" fmla="*/ 1 h 212"/>
                  <a:gd name="T18" fmla="*/ 56 w 56"/>
                  <a:gd name="T19" fmla="*/ 0 h 212"/>
                  <a:gd name="T20" fmla="*/ 28 w 56"/>
                  <a:gd name="T21" fmla="*/ 4 h 212"/>
                  <a:gd name="T22" fmla="*/ 28 w 56"/>
                  <a:gd name="T23" fmla="*/ 4 h 212"/>
                  <a:gd name="T24" fmla="*/ 27 w 56"/>
                  <a:gd name="T25" fmla="*/ 4 h 212"/>
                  <a:gd name="T26" fmla="*/ 22 w 56"/>
                  <a:gd name="T27" fmla="*/ 4 h 212"/>
                  <a:gd name="T28" fmla="*/ 18 w 56"/>
                  <a:gd name="T29" fmla="*/ 5 h 212"/>
                  <a:gd name="T30" fmla="*/ 12 w 56"/>
                  <a:gd name="T31" fmla="*/ 6 h 212"/>
                  <a:gd name="T32" fmla="*/ 7 w 56"/>
                  <a:gd name="T33" fmla="*/ 6 h 212"/>
                  <a:gd name="T34" fmla="*/ 0 w 56"/>
                  <a:gd name="T35" fmla="*/ 7 h 212"/>
                  <a:gd name="T36" fmla="*/ 3 w 56"/>
                  <a:gd name="T37" fmla="*/ 7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212">
                    <a:moveTo>
                      <a:pt x="3" y="212"/>
                    </a:moveTo>
                    <a:lnTo>
                      <a:pt x="12" y="176"/>
                    </a:lnTo>
                    <a:lnTo>
                      <a:pt x="22" y="139"/>
                    </a:lnTo>
                    <a:lnTo>
                      <a:pt x="31" y="107"/>
                    </a:lnTo>
                    <a:lnTo>
                      <a:pt x="39" y="76"/>
                    </a:lnTo>
                    <a:lnTo>
                      <a:pt x="46" y="51"/>
                    </a:lnTo>
                    <a:lnTo>
                      <a:pt x="51" y="29"/>
                    </a:lnTo>
                    <a:lnTo>
                      <a:pt x="55" y="13"/>
                    </a:lnTo>
                    <a:lnTo>
                      <a:pt x="56" y="4"/>
                    </a:lnTo>
                    <a:lnTo>
                      <a:pt x="56" y="0"/>
                    </a:lnTo>
                    <a:lnTo>
                      <a:pt x="28" y="99"/>
                    </a:lnTo>
                    <a:lnTo>
                      <a:pt x="28" y="101"/>
                    </a:lnTo>
                    <a:lnTo>
                      <a:pt x="27" y="110"/>
                    </a:lnTo>
                    <a:lnTo>
                      <a:pt x="22" y="125"/>
                    </a:lnTo>
                    <a:lnTo>
                      <a:pt x="18" y="141"/>
                    </a:lnTo>
                    <a:lnTo>
                      <a:pt x="12" y="163"/>
                    </a:lnTo>
                    <a:lnTo>
                      <a:pt x="7" y="186"/>
                    </a:lnTo>
                    <a:lnTo>
                      <a:pt x="0" y="212"/>
                    </a:lnTo>
                    <a:lnTo>
                      <a:pt x="3" y="212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6" name="Freeform 1049"/>
              <p:cNvSpPr>
                <a:spLocks/>
              </p:cNvSpPr>
              <p:nvPr/>
            </p:nvSpPr>
            <p:spPr bwMode="auto">
              <a:xfrm>
                <a:off x="1951" y="1476"/>
                <a:ext cx="31" cy="56"/>
              </a:xfrm>
              <a:custGeom>
                <a:avLst/>
                <a:gdLst>
                  <a:gd name="T0" fmla="*/ 31 w 31"/>
                  <a:gd name="T1" fmla="*/ 0 h 113"/>
                  <a:gd name="T2" fmla="*/ 31 w 31"/>
                  <a:gd name="T3" fmla="*/ 0 h 113"/>
                  <a:gd name="T4" fmla="*/ 30 w 31"/>
                  <a:gd name="T5" fmla="*/ 0 h 113"/>
                  <a:gd name="T6" fmla="*/ 25 w 31"/>
                  <a:gd name="T7" fmla="*/ 0 h 113"/>
                  <a:gd name="T8" fmla="*/ 21 w 31"/>
                  <a:gd name="T9" fmla="*/ 1 h 113"/>
                  <a:gd name="T10" fmla="*/ 15 w 31"/>
                  <a:gd name="T11" fmla="*/ 2 h 113"/>
                  <a:gd name="T12" fmla="*/ 10 w 31"/>
                  <a:gd name="T13" fmla="*/ 2 h 113"/>
                  <a:gd name="T14" fmla="*/ 3 w 31"/>
                  <a:gd name="T15" fmla="*/ 3 h 113"/>
                  <a:gd name="T16" fmla="*/ 0 w 31"/>
                  <a:gd name="T17" fmla="*/ 3 h 113"/>
                  <a:gd name="T18" fmla="*/ 0 w 31"/>
                  <a:gd name="T19" fmla="*/ 3 h 113"/>
                  <a:gd name="T20" fmla="*/ 31 w 31"/>
                  <a:gd name="T21" fmla="*/ 0 h 1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113">
                    <a:moveTo>
                      <a:pt x="31" y="0"/>
                    </a:moveTo>
                    <a:lnTo>
                      <a:pt x="31" y="2"/>
                    </a:lnTo>
                    <a:lnTo>
                      <a:pt x="30" y="11"/>
                    </a:lnTo>
                    <a:lnTo>
                      <a:pt x="25" y="26"/>
                    </a:lnTo>
                    <a:lnTo>
                      <a:pt x="21" y="42"/>
                    </a:lnTo>
                    <a:lnTo>
                      <a:pt x="15" y="64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7" name="Freeform 1050"/>
              <p:cNvSpPr>
                <a:spLocks/>
              </p:cNvSpPr>
              <p:nvPr/>
            </p:nvSpPr>
            <p:spPr bwMode="auto">
              <a:xfrm>
                <a:off x="1951" y="1530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8" name="Freeform 1051"/>
              <p:cNvSpPr>
                <a:spLocks/>
              </p:cNvSpPr>
              <p:nvPr/>
            </p:nvSpPr>
            <p:spPr bwMode="auto">
              <a:xfrm>
                <a:off x="1966" y="896"/>
                <a:ext cx="362" cy="642"/>
              </a:xfrm>
              <a:custGeom>
                <a:avLst/>
                <a:gdLst>
                  <a:gd name="T0" fmla="*/ 19 w 362"/>
                  <a:gd name="T1" fmla="*/ 41 h 1283"/>
                  <a:gd name="T2" fmla="*/ 0 w 362"/>
                  <a:gd name="T3" fmla="*/ 38 h 1283"/>
                  <a:gd name="T4" fmla="*/ 345 w 362"/>
                  <a:gd name="T5" fmla="*/ 0 h 1283"/>
                  <a:gd name="T6" fmla="*/ 362 w 362"/>
                  <a:gd name="T7" fmla="*/ 3 h 1283"/>
                  <a:gd name="T8" fmla="*/ 19 w 362"/>
                  <a:gd name="T9" fmla="*/ 41 h 1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" h="1283">
                    <a:moveTo>
                      <a:pt x="19" y="1283"/>
                    </a:moveTo>
                    <a:lnTo>
                      <a:pt x="0" y="1213"/>
                    </a:lnTo>
                    <a:lnTo>
                      <a:pt x="345" y="0"/>
                    </a:lnTo>
                    <a:lnTo>
                      <a:pt x="362" y="72"/>
                    </a:lnTo>
                    <a:lnTo>
                      <a:pt x="19" y="1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599" name="Freeform 1052"/>
              <p:cNvSpPr>
                <a:spLocks/>
              </p:cNvSpPr>
              <p:nvPr/>
            </p:nvSpPr>
            <p:spPr bwMode="auto">
              <a:xfrm>
                <a:off x="1983" y="896"/>
                <a:ext cx="361" cy="642"/>
              </a:xfrm>
              <a:custGeom>
                <a:avLst/>
                <a:gdLst>
                  <a:gd name="T0" fmla="*/ 2 w 361"/>
                  <a:gd name="T1" fmla="*/ 41 h 1283"/>
                  <a:gd name="T2" fmla="*/ 361 w 361"/>
                  <a:gd name="T3" fmla="*/ 1 h 1283"/>
                  <a:gd name="T4" fmla="*/ 328 w 361"/>
                  <a:gd name="T5" fmla="*/ 0 h 1283"/>
                  <a:gd name="T6" fmla="*/ 320 w 361"/>
                  <a:gd name="T7" fmla="*/ 1 h 1283"/>
                  <a:gd name="T8" fmla="*/ 321 w 361"/>
                  <a:gd name="T9" fmla="*/ 2 h 1283"/>
                  <a:gd name="T10" fmla="*/ 320 w 361"/>
                  <a:gd name="T11" fmla="*/ 2 h 1283"/>
                  <a:gd name="T12" fmla="*/ 318 w 361"/>
                  <a:gd name="T13" fmla="*/ 2 h 1283"/>
                  <a:gd name="T14" fmla="*/ 314 w 361"/>
                  <a:gd name="T15" fmla="*/ 3 h 1283"/>
                  <a:gd name="T16" fmla="*/ 309 w 361"/>
                  <a:gd name="T17" fmla="*/ 4 h 1283"/>
                  <a:gd name="T18" fmla="*/ 301 w 361"/>
                  <a:gd name="T19" fmla="*/ 5 h 1283"/>
                  <a:gd name="T20" fmla="*/ 292 w 361"/>
                  <a:gd name="T21" fmla="*/ 6 h 1283"/>
                  <a:gd name="T22" fmla="*/ 282 w 361"/>
                  <a:gd name="T23" fmla="*/ 8 h 1283"/>
                  <a:gd name="T24" fmla="*/ 269 w 361"/>
                  <a:gd name="T25" fmla="*/ 9 h 1283"/>
                  <a:gd name="T26" fmla="*/ 255 w 361"/>
                  <a:gd name="T27" fmla="*/ 11 h 1283"/>
                  <a:gd name="T28" fmla="*/ 239 w 361"/>
                  <a:gd name="T29" fmla="*/ 13 h 1283"/>
                  <a:gd name="T30" fmla="*/ 222 w 361"/>
                  <a:gd name="T31" fmla="*/ 15 h 1283"/>
                  <a:gd name="T32" fmla="*/ 205 w 361"/>
                  <a:gd name="T33" fmla="*/ 17 h 1283"/>
                  <a:gd name="T34" fmla="*/ 186 w 361"/>
                  <a:gd name="T35" fmla="*/ 20 h 1283"/>
                  <a:gd name="T36" fmla="*/ 164 w 361"/>
                  <a:gd name="T37" fmla="*/ 22 h 1283"/>
                  <a:gd name="T38" fmla="*/ 143 w 361"/>
                  <a:gd name="T39" fmla="*/ 24 h 1283"/>
                  <a:gd name="T40" fmla="*/ 121 w 361"/>
                  <a:gd name="T41" fmla="*/ 27 h 1283"/>
                  <a:gd name="T42" fmla="*/ 98 w 361"/>
                  <a:gd name="T43" fmla="*/ 30 h 1283"/>
                  <a:gd name="T44" fmla="*/ 74 w 361"/>
                  <a:gd name="T45" fmla="*/ 32 h 1283"/>
                  <a:gd name="T46" fmla="*/ 50 w 361"/>
                  <a:gd name="T47" fmla="*/ 35 h 1283"/>
                  <a:gd name="T48" fmla="*/ 26 w 361"/>
                  <a:gd name="T49" fmla="*/ 38 h 1283"/>
                  <a:gd name="T50" fmla="*/ 0 w 361"/>
                  <a:gd name="T51" fmla="*/ 41 h 1283"/>
                  <a:gd name="T52" fmla="*/ 2 w 361"/>
                  <a:gd name="T53" fmla="*/ 41 h 12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61" h="1283">
                    <a:moveTo>
                      <a:pt x="2" y="1283"/>
                    </a:moveTo>
                    <a:lnTo>
                      <a:pt x="361" y="16"/>
                    </a:lnTo>
                    <a:lnTo>
                      <a:pt x="328" y="0"/>
                    </a:lnTo>
                    <a:lnTo>
                      <a:pt x="320" y="31"/>
                    </a:lnTo>
                    <a:lnTo>
                      <a:pt x="321" y="34"/>
                    </a:lnTo>
                    <a:lnTo>
                      <a:pt x="320" y="45"/>
                    </a:lnTo>
                    <a:lnTo>
                      <a:pt x="318" y="61"/>
                    </a:lnTo>
                    <a:lnTo>
                      <a:pt x="314" y="85"/>
                    </a:lnTo>
                    <a:lnTo>
                      <a:pt x="309" y="114"/>
                    </a:lnTo>
                    <a:lnTo>
                      <a:pt x="301" y="148"/>
                    </a:lnTo>
                    <a:lnTo>
                      <a:pt x="292" y="188"/>
                    </a:lnTo>
                    <a:lnTo>
                      <a:pt x="282" y="235"/>
                    </a:lnTo>
                    <a:lnTo>
                      <a:pt x="269" y="286"/>
                    </a:lnTo>
                    <a:lnTo>
                      <a:pt x="255" y="342"/>
                    </a:lnTo>
                    <a:lnTo>
                      <a:pt x="239" y="404"/>
                    </a:lnTo>
                    <a:lnTo>
                      <a:pt x="222" y="469"/>
                    </a:lnTo>
                    <a:lnTo>
                      <a:pt x="205" y="539"/>
                    </a:lnTo>
                    <a:lnTo>
                      <a:pt x="186" y="612"/>
                    </a:lnTo>
                    <a:lnTo>
                      <a:pt x="164" y="688"/>
                    </a:lnTo>
                    <a:lnTo>
                      <a:pt x="143" y="767"/>
                    </a:lnTo>
                    <a:lnTo>
                      <a:pt x="121" y="851"/>
                    </a:lnTo>
                    <a:lnTo>
                      <a:pt x="98" y="934"/>
                    </a:lnTo>
                    <a:lnTo>
                      <a:pt x="74" y="1021"/>
                    </a:lnTo>
                    <a:lnTo>
                      <a:pt x="50" y="1108"/>
                    </a:lnTo>
                    <a:lnTo>
                      <a:pt x="26" y="1195"/>
                    </a:lnTo>
                    <a:lnTo>
                      <a:pt x="0" y="1283"/>
                    </a:lnTo>
                    <a:lnTo>
                      <a:pt x="2" y="1283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0" name="Freeform 1053"/>
              <p:cNvSpPr>
                <a:spLocks/>
              </p:cNvSpPr>
              <p:nvPr/>
            </p:nvSpPr>
            <p:spPr bwMode="auto">
              <a:xfrm>
                <a:off x="1982" y="912"/>
                <a:ext cx="322" cy="626"/>
              </a:xfrm>
              <a:custGeom>
                <a:avLst/>
                <a:gdLst>
                  <a:gd name="T0" fmla="*/ 321 w 322"/>
                  <a:gd name="T1" fmla="*/ 0 h 1252"/>
                  <a:gd name="T2" fmla="*/ 322 w 322"/>
                  <a:gd name="T3" fmla="*/ 1 h 1252"/>
                  <a:gd name="T4" fmla="*/ 321 w 322"/>
                  <a:gd name="T5" fmla="*/ 1 h 1252"/>
                  <a:gd name="T6" fmla="*/ 319 w 322"/>
                  <a:gd name="T7" fmla="*/ 1 h 1252"/>
                  <a:gd name="T8" fmla="*/ 315 w 322"/>
                  <a:gd name="T9" fmla="*/ 2 h 1252"/>
                  <a:gd name="T10" fmla="*/ 310 w 322"/>
                  <a:gd name="T11" fmla="*/ 3 h 1252"/>
                  <a:gd name="T12" fmla="*/ 302 w 322"/>
                  <a:gd name="T13" fmla="*/ 4 h 1252"/>
                  <a:gd name="T14" fmla="*/ 293 w 322"/>
                  <a:gd name="T15" fmla="*/ 5 h 1252"/>
                  <a:gd name="T16" fmla="*/ 283 w 322"/>
                  <a:gd name="T17" fmla="*/ 7 h 1252"/>
                  <a:gd name="T18" fmla="*/ 270 w 322"/>
                  <a:gd name="T19" fmla="*/ 8 h 1252"/>
                  <a:gd name="T20" fmla="*/ 256 w 322"/>
                  <a:gd name="T21" fmla="*/ 10 h 1252"/>
                  <a:gd name="T22" fmla="*/ 240 w 322"/>
                  <a:gd name="T23" fmla="*/ 12 h 1252"/>
                  <a:gd name="T24" fmla="*/ 223 w 322"/>
                  <a:gd name="T25" fmla="*/ 14 h 1252"/>
                  <a:gd name="T26" fmla="*/ 206 w 322"/>
                  <a:gd name="T27" fmla="*/ 16 h 1252"/>
                  <a:gd name="T28" fmla="*/ 187 w 322"/>
                  <a:gd name="T29" fmla="*/ 19 h 1252"/>
                  <a:gd name="T30" fmla="*/ 165 w 322"/>
                  <a:gd name="T31" fmla="*/ 21 h 1252"/>
                  <a:gd name="T32" fmla="*/ 144 w 322"/>
                  <a:gd name="T33" fmla="*/ 23 h 1252"/>
                  <a:gd name="T34" fmla="*/ 122 w 322"/>
                  <a:gd name="T35" fmla="*/ 26 h 1252"/>
                  <a:gd name="T36" fmla="*/ 99 w 322"/>
                  <a:gd name="T37" fmla="*/ 29 h 1252"/>
                  <a:gd name="T38" fmla="*/ 75 w 322"/>
                  <a:gd name="T39" fmla="*/ 31 h 1252"/>
                  <a:gd name="T40" fmla="*/ 51 w 322"/>
                  <a:gd name="T41" fmla="*/ 34 h 1252"/>
                  <a:gd name="T42" fmla="*/ 27 w 322"/>
                  <a:gd name="T43" fmla="*/ 37 h 1252"/>
                  <a:gd name="T44" fmla="*/ 1 w 322"/>
                  <a:gd name="T45" fmla="*/ 40 h 1252"/>
                  <a:gd name="T46" fmla="*/ 0 w 322"/>
                  <a:gd name="T47" fmla="*/ 40 h 1252"/>
                  <a:gd name="T48" fmla="*/ 25 w 322"/>
                  <a:gd name="T49" fmla="*/ 37 h 1252"/>
                  <a:gd name="T50" fmla="*/ 51 w 322"/>
                  <a:gd name="T51" fmla="*/ 34 h 1252"/>
                  <a:gd name="T52" fmla="*/ 76 w 322"/>
                  <a:gd name="T53" fmla="*/ 31 h 1252"/>
                  <a:gd name="T54" fmla="*/ 100 w 322"/>
                  <a:gd name="T55" fmla="*/ 28 h 1252"/>
                  <a:gd name="T56" fmla="*/ 123 w 322"/>
                  <a:gd name="T57" fmla="*/ 26 h 1252"/>
                  <a:gd name="T58" fmla="*/ 146 w 322"/>
                  <a:gd name="T59" fmla="*/ 23 h 1252"/>
                  <a:gd name="T60" fmla="*/ 168 w 322"/>
                  <a:gd name="T61" fmla="*/ 21 h 1252"/>
                  <a:gd name="T62" fmla="*/ 188 w 322"/>
                  <a:gd name="T63" fmla="*/ 18 h 1252"/>
                  <a:gd name="T64" fmla="*/ 208 w 322"/>
                  <a:gd name="T65" fmla="*/ 16 h 1252"/>
                  <a:gd name="T66" fmla="*/ 225 w 322"/>
                  <a:gd name="T67" fmla="*/ 14 h 1252"/>
                  <a:gd name="T68" fmla="*/ 242 w 322"/>
                  <a:gd name="T69" fmla="*/ 12 h 1252"/>
                  <a:gd name="T70" fmla="*/ 257 w 322"/>
                  <a:gd name="T71" fmla="*/ 10 h 1252"/>
                  <a:gd name="T72" fmla="*/ 270 w 322"/>
                  <a:gd name="T73" fmla="*/ 8 h 1252"/>
                  <a:gd name="T74" fmla="*/ 281 w 322"/>
                  <a:gd name="T75" fmla="*/ 7 h 1252"/>
                  <a:gd name="T76" fmla="*/ 291 w 322"/>
                  <a:gd name="T77" fmla="*/ 5 h 1252"/>
                  <a:gd name="T78" fmla="*/ 300 w 322"/>
                  <a:gd name="T79" fmla="*/ 4 h 1252"/>
                  <a:gd name="T80" fmla="*/ 305 w 322"/>
                  <a:gd name="T81" fmla="*/ 3 h 1252"/>
                  <a:gd name="T82" fmla="*/ 310 w 322"/>
                  <a:gd name="T83" fmla="*/ 2 h 1252"/>
                  <a:gd name="T84" fmla="*/ 312 w 322"/>
                  <a:gd name="T85" fmla="*/ 2 h 1252"/>
                  <a:gd name="T86" fmla="*/ 312 w 322"/>
                  <a:gd name="T87" fmla="*/ 2 h 1252"/>
                  <a:gd name="T88" fmla="*/ 311 w 322"/>
                  <a:gd name="T89" fmla="*/ 1 h 1252"/>
                  <a:gd name="T90" fmla="*/ 321 w 322"/>
                  <a:gd name="T91" fmla="*/ 0 h 1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22" h="1252">
                    <a:moveTo>
                      <a:pt x="321" y="0"/>
                    </a:moveTo>
                    <a:lnTo>
                      <a:pt x="322" y="3"/>
                    </a:lnTo>
                    <a:lnTo>
                      <a:pt x="321" y="14"/>
                    </a:lnTo>
                    <a:lnTo>
                      <a:pt x="319" y="30"/>
                    </a:lnTo>
                    <a:lnTo>
                      <a:pt x="315" y="54"/>
                    </a:lnTo>
                    <a:lnTo>
                      <a:pt x="310" y="83"/>
                    </a:lnTo>
                    <a:lnTo>
                      <a:pt x="302" y="117"/>
                    </a:lnTo>
                    <a:lnTo>
                      <a:pt x="293" y="157"/>
                    </a:lnTo>
                    <a:lnTo>
                      <a:pt x="283" y="204"/>
                    </a:lnTo>
                    <a:lnTo>
                      <a:pt x="270" y="255"/>
                    </a:lnTo>
                    <a:lnTo>
                      <a:pt x="256" y="311"/>
                    </a:lnTo>
                    <a:lnTo>
                      <a:pt x="240" y="373"/>
                    </a:lnTo>
                    <a:lnTo>
                      <a:pt x="223" y="438"/>
                    </a:lnTo>
                    <a:lnTo>
                      <a:pt x="206" y="508"/>
                    </a:lnTo>
                    <a:lnTo>
                      <a:pt x="187" y="581"/>
                    </a:lnTo>
                    <a:lnTo>
                      <a:pt x="165" y="657"/>
                    </a:lnTo>
                    <a:lnTo>
                      <a:pt x="144" y="736"/>
                    </a:lnTo>
                    <a:lnTo>
                      <a:pt x="122" y="820"/>
                    </a:lnTo>
                    <a:lnTo>
                      <a:pt x="99" y="903"/>
                    </a:lnTo>
                    <a:lnTo>
                      <a:pt x="75" y="990"/>
                    </a:lnTo>
                    <a:lnTo>
                      <a:pt x="51" y="1077"/>
                    </a:lnTo>
                    <a:lnTo>
                      <a:pt x="27" y="1164"/>
                    </a:lnTo>
                    <a:lnTo>
                      <a:pt x="1" y="1252"/>
                    </a:lnTo>
                    <a:lnTo>
                      <a:pt x="0" y="1252"/>
                    </a:lnTo>
                    <a:lnTo>
                      <a:pt x="25" y="1162"/>
                    </a:lnTo>
                    <a:lnTo>
                      <a:pt x="51" y="1073"/>
                    </a:lnTo>
                    <a:lnTo>
                      <a:pt x="76" y="983"/>
                    </a:lnTo>
                    <a:lnTo>
                      <a:pt x="100" y="896"/>
                    </a:lnTo>
                    <a:lnTo>
                      <a:pt x="123" y="811"/>
                    </a:lnTo>
                    <a:lnTo>
                      <a:pt x="146" y="727"/>
                    </a:lnTo>
                    <a:lnTo>
                      <a:pt x="168" y="648"/>
                    </a:lnTo>
                    <a:lnTo>
                      <a:pt x="188" y="570"/>
                    </a:lnTo>
                    <a:lnTo>
                      <a:pt x="208" y="496"/>
                    </a:lnTo>
                    <a:lnTo>
                      <a:pt x="225" y="427"/>
                    </a:lnTo>
                    <a:lnTo>
                      <a:pt x="242" y="364"/>
                    </a:lnTo>
                    <a:lnTo>
                      <a:pt x="257" y="304"/>
                    </a:lnTo>
                    <a:lnTo>
                      <a:pt x="270" y="248"/>
                    </a:lnTo>
                    <a:lnTo>
                      <a:pt x="281" y="199"/>
                    </a:lnTo>
                    <a:lnTo>
                      <a:pt x="291" y="157"/>
                    </a:lnTo>
                    <a:lnTo>
                      <a:pt x="300" y="119"/>
                    </a:lnTo>
                    <a:lnTo>
                      <a:pt x="305" y="88"/>
                    </a:lnTo>
                    <a:lnTo>
                      <a:pt x="310" y="63"/>
                    </a:lnTo>
                    <a:lnTo>
                      <a:pt x="312" y="47"/>
                    </a:lnTo>
                    <a:lnTo>
                      <a:pt x="312" y="34"/>
                    </a:lnTo>
                    <a:lnTo>
                      <a:pt x="311" y="3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1" name="Freeform 1054"/>
              <p:cNvSpPr>
                <a:spLocks/>
              </p:cNvSpPr>
              <p:nvPr/>
            </p:nvSpPr>
            <p:spPr bwMode="auto">
              <a:xfrm>
                <a:off x="1982" y="927"/>
                <a:ext cx="312" cy="611"/>
              </a:xfrm>
              <a:custGeom>
                <a:avLst/>
                <a:gdLst>
                  <a:gd name="T0" fmla="*/ 0 w 312"/>
                  <a:gd name="T1" fmla="*/ 39 h 1222"/>
                  <a:gd name="T2" fmla="*/ 25 w 312"/>
                  <a:gd name="T3" fmla="*/ 36 h 1222"/>
                  <a:gd name="T4" fmla="*/ 51 w 312"/>
                  <a:gd name="T5" fmla="*/ 33 h 1222"/>
                  <a:gd name="T6" fmla="*/ 76 w 312"/>
                  <a:gd name="T7" fmla="*/ 30 h 1222"/>
                  <a:gd name="T8" fmla="*/ 100 w 312"/>
                  <a:gd name="T9" fmla="*/ 28 h 1222"/>
                  <a:gd name="T10" fmla="*/ 123 w 312"/>
                  <a:gd name="T11" fmla="*/ 25 h 1222"/>
                  <a:gd name="T12" fmla="*/ 146 w 312"/>
                  <a:gd name="T13" fmla="*/ 22 h 1222"/>
                  <a:gd name="T14" fmla="*/ 168 w 312"/>
                  <a:gd name="T15" fmla="*/ 20 h 1222"/>
                  <a:gd name="T16" fmla="*/ 188 w 312"/>
                  <a:gd name="T17" fmla="*/ 17 h 1222"/>
                  <a:gd name="T18" fmla="*/ 208 w 312"/>
                  <a:gd name="T19" fmla="*/ 15 h 1222"/>
                  <a:gd name="T20" fmla="*/ 225 w 312"/>
                  <a:gd name="T21" fmla="*/ 13 h 1222"/>
                  <a:gd name="T22" fmla="*/ 242 w 312"/>
                  <a:gd name="T23" fmla="*/ 11 h 1222"/>
                  <a:gd name="T24" fmla="*/ 257 w 312"/>
                  <a:gd name="T25" fmla="*/ 9 h 1222"/>
                  <a:gd name="T26" fmla="*/ 270 w 312"/>
                  <a:gd name="T27" fmla="*/ 7 h 1222"/>
                  <a:gd name="T28" fmla="*/ 281 w 312"/>
                  <a:gd name="T29" fmla="*/ 6 h 1222"/>
                  <a:gd name="T30" fmla="*/ 291 w 312"/>
                  <a:gd name="T31" fmla="*/ 4 h 1222"/>
                  <a:gd name="T32" fmla="*/ 300 w 312"/>
                  <a:gd name="T33" fmla="*/ 3 h 1222"/>
                  <a:gd name="T34" fmla="*/ 305 w 312"/>
                  <a:gd name="T35" fmla="*/ 2 h 1222"/>
                  <a:gd name="T36" fmla="*/ 310 w 312"/>
                  <a:gd name="T37" fmla="*/ 2 h 1222"/>
                  <a:gd name="T38" fmla="*/ 312 w 312"/>
                  <a:gd name="T39" fmla="*/ 1 h 1222"/>
                  <a:gd name="T40" fmla="*/ 312 w 312"/>
                  <a:gd name="T41" fmla="*/ 1 h 1222"/>
                  <a:gd name="T42" fmla="*/ 311 w 312"/>
                  <a:gd name="T43" fmla="*/ 0 h 1222"/>
                  <a:gd name="T44" fmla="*/ 302 w 312"/>
                  <a:gd name="T45" fmla="*/ 2 h 1222"/>
                  <a:gd name="T46" fmla="*/ 304 w 312"/>
                  <a:gd name="T47" fmla="*/ 2 h 1222"/>
                  <a:gd name="T48" fmla="*/ 302 w 312"/>
                  <a:gd name="T49" fmla="*/ 2 h 1222"/>
                  <a:gd name="T50" fmla="*/ 301 w 312"/>
                  <a:gd name="T51" fmla="*/ 3 h 1222"/>
                  <a:gd name="T52" fmla="*/ 297 w 312"/>
                  <a:gd name="T53" fmla="*/ 3 h 1222"/>
                  <a:gd name="T54" fmla="*/ 291 w 312"/>
                  <a:gd name="T55" fmla="*/ 4 h 1222"/>
                  <a:gd name="T56" fmla="*/ 283 w 312"/>
                  <a:gd name="T57" fmla="*/ 5 h 1222"/>
                  <a:gd name="T58" fmla="*/ 273 w 312"/>
                  <a:gd name="T59" fmla="*/ 7 h 1222"/>
                  <a:gd name="T60" fmla="*/ 261 w 312"/>
                  <a:gd name="T61" fmla="*/ 8 h 1222"/>
                  <a:gd name="T62" fmla="*/ 249 w 312"/>
                  <a:gd name="T63" fmla="*/ 10 h 1222"/>
                  <a:gd name="T64" fmla="*/ 235 w 312"/>
                  <a:gd name="T65" fmla="*/ 12 h 1222"/>
                  <a:gd name="T66" fmla="*/ 218 w 312"/>
                  <a:gd name="T67" fmla="*/ 14 h 1222"/>
                  <a:gd name="T68" fmla="*/ 201 w 312"/>
                  <a:gd name="T69" fmla="*/ 16 h 1222"/>
                  <a:gd name="T70" fmla="*/ 182 w 312"/>
                  <a:gd name="T71" fmla="*/ 18 h 1222"/>
                  <a:gd name="T72" fmla="*/ 163 w 312"/>
                  <a:gd name="T73" fmla="*/ 20 h 1222"/>
                  <a:gd name="T74" fmla="*/ 141 w 312"/>
                  <a:gd name="T75" fmla="*/ 23 h 1222"/>
                  <a:gd name="T76" fmla="*/ 120 w 312"/>
                  <a:gd name="T77" fmla="*/ 25 h 1222"/>
                  <a:gd name="T78" fmla="*/ 96 w 312"/>
                  <a:gd name="T79" fmla="*/ 28 h 1222"/>
                  <a:gd name="T80" fmla="*/ 74 w 312"/>
                  <a:gd name="T81" fmla="*/ 30 h 1222"/>
                  <a:gd name="T82" fmla="*/ 49 w 312"/>
                  <a:gd name="T83" fmla="*/ 33 h 1222"/>
                  <a:gd name="T84" fmla="*/ 24 w 312"/>
                  <a:gd name="T85" fmla="*/ 36 h 1222"/>
                  <a:gd name="T86" fmla="*/ 0 w 312"/>
                  <a:gd name="T87" fmla="*/ 39 h 1222"/>
                  <a:gd name="T88" fmla="*/ 0 w 312"/>
                  <a:gd name="T89" fmla="*/ 39 h 12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2" h="1222">
                    <a:moveTo>
                      <a:pt x="0" y="1222"/>
                    </a:moveTo>
                    <a:lnTo>
                      <a:pt x="25" y="1132"/>
                    </a:lnTo>
                    <a:lnTo>
                      <a:pt x="51" y="1043"/>
                    </a:lnTo>
                    <a:lnTo>
                      <a:pt x="76" y="953"/>
                    </a:lnTo>
                    <a:lnTo>
                      <a:pt x="100" y="866"/>
                    </a:lnTo>
                    <a:lnTo>
                      <a:pt x="123" y="781"/>
                    </a:lnTo>
                    <a:lnTo>
                      <a:pt x="146" y="697"/>
                    </a:lnTo>
                    <a:lnTo>
                      <a:pt x="168" y="618"/>
                    </a:lnTo>
                    <a:lnTo>
                      <a:pt x="188" y="540"/>
                    </a:lnTo>
                    <a:lnTo>
                      <a:pt x="208" y="466"/>
                    </a:lnTo>
                    <a:lnTo>
                      <a:pt x="225" y="397"/>
                    </a:lnTo>
                    <a:lnTo>
                      <a:pt x="242" y="334"/>
                    </a:lnTo>
                    <a:lnTo>
                      <a:pt x="257" y="274"/>
                    </a:lnTo>
                    <a:lnTo>
                      <a:pt x="270" y="218"/>
                    </a:lnTo>
                    <a:lnTo>
                      <a:pt x="281" y="169"/>
                    </a:lnTo>
                    <a:lnTo>
                      <a:pt x="291" y="127"/>
                    </a:lnTo>
                    <a:lnTo>
                      <a:pt x="300" y="89"/>
                    </a:lnTo>
                    <a:lnTo>
                      <a:pt x="305" y="58"/>
                    </a:lnTo>
                    <a:lnTo>
                      <a:pt x="310" y="33"/>
                    </a:lnTo>
                    <a:lnTo>
                      <a:pt x="312" y="17"/>
                    </a:lnTo>
                    <a:lnTo>
                      <a:pt x="312" y="4"/>
                    </a:lnTo>
                    <a:lnTo>
                      <a:pt x="311" y="0"/>
                    </a:lnTo>
                    <a:lnTo>
                      <a:pt x="302" y="33"/>
                    </a:lnTo>
                    <a:lnTo>
                      <a:pt x="304" y="37"/>
                    </a:lnTo>
                    <a:lnTo>
                      <a:pt x="302" y="48"/>
                    </a:lnTo>
                    <a:lnTo>
                      <a:pt x="301" y="66"/>
                    </a:lnTo>
                    <a:lnTo>
                      <a:pt x="297" y="89"/>
                    </a:lnTo>
                    <a:lnTo>
                      <a:pt x="291" y="120"/>
                    </a:lnTo>
                    <a:lnTo>
                      <a:pt x="283" y="156"/>
                    </a:lnTo>
                    <a:lnTo>
                      <a:pt x="273" y="198"/>
                    </a:lnTo>
                    <a:lnTo>
                      <a:pt x="261" y="245"/>
                    </a:lnTo>
                    <a:lnTo>
                      <a:pt x="249" y="299"/>
                    </a:lnTo>
                    <a:lnTo>
                      <a:pt x="235" y="357"/>
                    </a:lnTo>
                    <a:lnTo>
                      <a:pt x="218" y="419"/>
                    </a:lnTo>
                    <a:lnTo>
                      <a:pt x="201" y="487"/>
                    </a:lnTo>
                    <a:lnTo>
                      <a:pt x="182" y="558"/>
                    </a:lnTo>
                    <a:lnTo>
                      <a:pt x="163" y="632"/>
                    </a:lnTo>
                    <a:lnTo>
                      <a:pt x="141" y="710"/>
                    </a:lnTo>
                    <a:lnTo>
                      <a:pt x="120" y="792"/>
                    </a:lnTo>
                    <a:lnTo>
                      <a:pt x="96" y="875"/>
                    </a:lnTo>
                    <a:lnTo>
                      <a:pt x="74" y="960"/>
                    </a:lnTo>
                    <a:lnTo>
                      <a:pt x="49" y="1047"/>
                    </a:lnTo>
                    <a:lnTo>
                      <a:pt x="24" y="1134"/>
                    </a:lnTo>
                    <a:lnTo>
                      <a:pt x="0" y="1222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2" name="Freeform 1055"/>
              <p:cNvSpPr>
                <a:spLocks/>
              </p:cNvSpPr>
              <p:nvPr/>
            </p:nvSpPr>
            <p:spPr bwMode="auto">
              <a:xfrm>
                <a:off x="1981" y="944"/>
                <a:ext cx="305" cy="594"/>
              </a:xfrm>
              <a:custGeom>
                <a:avLst/>
                <a:gdLst>
                  <a:gd name="T0" fmla="*/ 303 w 305"/>
                  <a:gd name="T1" fmla="*/ 0 h 1189"/>
                  <a:gd name="T2" fmla="*/ 305 w 305"/>
                  <a:gd name="T3" fmla="*/ 0 h 1189"/>
                  <a:gd name="T4" fmla="*/ 303 w 305"/>
                  <a:gd name="T5" fmla="*/ 0 h 1189"/>
                  <a:gd name="T6" fmla="*/ 302 w 305"/>
                  <a:gd name="T7" fmla="*/ 1 h 1189"/>
                  <a:gd name="T8" fmla="*/ 298 w 305"/>
                  <a:gd name="T9" fmla="*/ 1 h 1189"/>
                  <a:gd name="T10" fmla="*/ 292 w 305"/>
                  <a:gd name="T11" fmla="*/ 2 h 1189"/>
                  <a:gd name="T12" fmla="*/ 284 w 305"/>
                  <a:gd name="T13" fmla="*/ 3 h 1189"/>
                  <a:gd name="T14" fmla="*/ 274 w 305"/>
                  <a:gd name="T15" fmla="*/ 5 h 1189"/>
                  <a:gd name="T16" fmla="*/ 262 w 305"/>
                  <a:gd name="T17" fmla="*/ 6 h 1189"/>
                  <a:gd name="T18" fmla="*/ 250 w 305"/>
                  <a:gd name="T19" fmla="*/ 8 h 1189"/>
                  <a:gd name="T20" fmla="*/ 236 w 305"/>
                  <a:gd name="T21" fmla="*/ 10 h 1189"/>
                  <a:gd name="T22" fmla="*/ 219 w 305"/>
                  <a:gd name="T23" fmla="*/ 12 h 1189"/>
                  <a:gd name="T24" fmla="*/ 202 w 305"/>
                  <a:gd name="T25" fmla="*/ 14 h 1189"/>
                  <a:gd name="T26" fmla="*/ 183 w 305"/>
                  <a:gd name="T27" fmla="*/ 16 h 1189"/>
                  <a:gd name="T28" fmla="*/ 164 w 305"/>
                  <a:gd name="T29" fmla="*/ 18 h 1189"/>
                  <a:gd name="T30" fmla="*/ 142 w 305"/>
                  <a:gd name="T31" fmla="*/ 21 h 1189"/>
                  <a:gd name="T32" fmla="*/ 121 w 305"/>
                  <a:gd name="T33" fmla="*/ 23 h 1189"/>
                  <a:gd name="T34" fmla="*/ 97 w 305"/>
                  <a:gd name="T35" fmla="*/ 26 h 1189"/>
                  <a:gd name="T36" fmla="*/ 75 w 305"/>
                  <a:gd name="T37" fmla="*/ 28 h 1189"/>
                  <a:gd name="T38" fmla="*/ 50 w 305"/>
                  <a:gd name="T39" fmla="*/ 31 h 1189"/>
                  <a:gd name="T40" fmla="*/ 25 w 305"/>
                  <a:gd name="T41" fmla="*/ 34 h 1189"/>
                  <a:gd name="T42" fmla="*/ 1 w 305"/>
                  <a:gd name="T43" fmla="*/ 37 h 1189"/>
                  <a:gd name="T44" fmla="*/ 0 w 305"/>
                  <a:gd name="T45" fmla="*/ 37 h 1189"/>
                  <a:gd name="T46" fmla="*/ 24 w 305"/>
                  <a:gd name="T47" fmla="*/ 34 h 1189"/>
                  <a:gd name="T48" fmla="*/ 48 w 305"/>
                  <a:gd name="T49" fmla="*/ 31 h 1189"/>
                  <a:gd name="T50" fmla="*/ 72 w 305"/>
                  <a:gd name="T51" fmla="*/ 29 h 1189"/>
                  <a:gd name="T52" fmla="*/ 94 w 305"/>
                  <a:gd name="T53" fmla="*/ 26 h 1189"/>
                  <a:gd name="T54" fmla="*/ 115 w 305"/>
                  <a:gd name="T55" fmla="*/ 24 h 1189"/>
                  <a:gd name="T56" fmla="*/ 137 w 305"/>
                  <a:gd name="T57" fmla="*/ 21 h 1189"/>
                  <a:gd name="T58" fmla="*/ 158 w 305"/>
                  <a:gd name="T59" fmla="*/ 19 h 1189"/>
                  <a:gd name="T60" fmla="*/ 178 w 305"/>
                  <a:gd name="T61" fmla="*/ 16 h 1189"/>
                  <a:gd name="T62" fmla="*/ 195 w 305"/>
                  <a:gd name="T63" fmla="*/ 14 h 1189"/>
                  <a:gd name="T64" fmla="*/ 212 w 305"/>
                  <a:gd name="T65" fmla="*/ 12 h 1189"/>
                  <a:gd name="T66" fmla="*/ 227 w 305"/>
                  <a:gd name="T67" fmla="*/ 10 h 1189"/>
                  <a:gd name="T68" fmla="*/ 241 w 305"/>
                  <a:gd name="T69" fmla="*/ 9 h 1189"/>
                  <a:gd name="T70" fmla="*/ 254 w 305"/>
                  <a:gd name="T71" fmla="*/ 7 h 1189"/>
                  <a:gd name="T72" fmla="*/ 265 w 305"/>
                  <a:gd name="T73" fmla="*/ 6 h 1189"/>
                  <a:gd name="T74" fmla="*/ 275 w 305"/>
                  <a:gd name="T75" fmla="*/ 4 h 1189"/>
                  <a:gd name="T76" fmla="*/ 282 w 305"/>
                  <a:gd name="T77" fmla="*/ 3 h 1189"/>
                  <a:gd name="T78" fmla="*/ 288 w 305"/>
                  <a:gd name="T79" fmla="*/ 2 h 1189"/>
                  <a:gd name="T80" fmla="*/ 292 w 305"/>
                  <a:gd name="T81" fmla="*/ 2 h 1189"/>
                  <a:gd name="T82" fmla="*/ 295 w 305"/>
                  <a:gd name="T83" fmla="*/ 1 h 1189"/>
                  <a:gd name="T84" fmla="*/ 295 w 305"/>
                  <a:gd name="T85" fmla="*/ 1 h 1189"/>
                  <a:gd name="T86" fmla="*/ 294 w 305"/>
                  <a:gd name="T87" fmla="*/ 1 h 1189"/>
                  <a:gd name="T88" fmla="*/ 303 w 305"/>
                  <a:gd name="T89" fmla="*/ 0 h 11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5" h="1189">
                    <a:moveTo>
                      <a:pt x="303" y="0"/>
                    </a:moveTo>
                    <a:lnTo>
                      <a:pt x="305" y="4"/>
                    </a:lnTo>
                    <a:lnTo>
                      <a:pt x="303" y="15"/>
                    </a:lnTo>
                    <a:lnTo>
                      <a:pt x="302" y="33"/>
                    </a:lnTo>
                    <a:lnTo>
                      <a:pt x="298" y="56"/>
                    </a:lnTo>
                    <a:lnTo>
                      <a:pt x="292" y="87"/>
                    </a:lnTo>
                    <a:lnTo>
                      <a:pt x="284" y="123"/>
                    </a:lnTo>
                    <a:lnTo>
                      <a:pt x="274" y="165"/>
                    </a:lnTo>
                    <a:lnTo>
                      <a:pt x="262" y="212"/>
                    </a:lnTo>
                    <a:lnTo>
                      <a:pt x="250" y="266"/>
                    </a:lnTo>
                    <a:lnTo>
                      <a:pt x="236" y="324"/>
                    </a:lnTo>
                    <a:lnTo>
                      <a:pt x="219" y="386"/>
                    </a:lnTo>
                    <a:lnTo>
                      <a:pt x="202" y="454"/>
                    </a:lnTo>
                    <a:lnTo>
                      <a:pt x="183" y="525"/>
                    </a:lnTo>
                    <a:lnTo>
                      <a:pt x="164" y="599"/>
                    </a:lnTo>
                    <a:lnTo>
                      <a:pt x="142" y="677"/>
                    </a:lnTo>
                    <a:lnTo>
                      <a:pt x="121" y="759"/>
                    </a:lnTo>
                    <a:lnTo>
                      <a:pt x="97" y="842"/>
                    </a:lnTo>
                    <a:lnTo>
                      <a:pt x="75" y="927"/>
                    </a:lnTo>
                    <a:lnTo>
                      <a:pt x="50" y="1014"/>
                    </a:lnTo>
                    <a:lnTo>
                      <a:pt x="25" y="1101"/>
                    </a:lnTo>
                    <a:lnTo>
                      <a:pt x="1" y="1189"/>
                    </a:lnTo>
                    <a:lnTo>
                      <a:pt x="0" y="1189"/>
                    </a:lnTo>
                    <a:lnTo>
                      <a:pt x="24" y="1102"/>
                    </a:lnTo>
                    <a:lnTo>
                      <a:pt x="48" y="1019"/>
                    </a:lnTo>
                    <a:lnTo>
                      <a:pt x="72" y="934"/>
                    </a:lnTo>
                    <a:lnTo>
                      <a:pt x="94" y="853"/>
                    </a:lnTo>
                    <a:lnTo>
                      <a:pt x="115" y="771"/>
                    </a:lnTo>
                    <a:lnTo>
                      <a:pt x="137" y="693"/>
                    </a:lnTo>
                    <a:lnTo>
                      <a:pt x="158" y="617"/>
                    </a:lnTo>
                    <a:lnTo>
                      <a:pt x="178" y="543"/>
                    </a:lnTo>
                    <a:lnTo>
                      <a:pt x="195" y="474"/>
                    </a:lnTo>
                    <a:lnTo>
                      <a:pt x="212" y="409"/>
                    </a:lnTo>
                    <a:lnTo>
                      <a:pt x="227" y="348"/>
                    </a:lnTo>
                    <a:lnTo>
                      <a:pt x="241" y="291"/>
                    </a:lnTo>
                    <a:lnTo>
                      <a:pt x="254" y="241"/>
                    </a:lnTo>
                    <a:lnTo>
                      <a:pt x="265" y="194"/>
                    </a:lnTo>
                    <a:lnTo>
                      <a:pt x="275" y="154"/>
                    </a:lnTo>
                    <a:lnTo>
                      <a:pt x="282" y="118"/>
                    </a:lnTo>
                    <a:lnTo>
                      <a:pt x="288" y="89"/>
                    </a:lnTo>
                    <a:lnTo>
                      <a:pt x="292" y="65"/>
                    </a:lnTo>
                    <a:lnTo>
                      <a:pt x="295" y="49"/>
                    </a:lnTo>
                    <a:lnTo>
                      <a:pt x="295" y="38"/>
                    </a:lnTo>
                    <a:lnTo>
                      <a:pt x="294" y="34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3" name="Freeform 1056"/>
              <p:cNvSpPr>
                <a:spLocks/>
              </p:cNvSpPr>
              <p:nvPr/>
            </p:nvSpPr>
            <p:spPr bwMode="auto">
              <a:xfrm>
                <a:off x="1979" y="961"/>
                <a:ext cx="297" cy="577"/>
              </a:xfrm>
              <a:custGeom>
                <a:avLst/>
                <a:gdLst>
                  <a:gd name="T0" fmla="*/ 2 w 297"/>
                  <a:gd name="T1" fmla="*/ 36 h 1155"/>
                  <a:gd name="T2" fmla="*/ 26 w 297"/>
                  <a:gd name="T3" fmla="*/ 33 h 1155"/>
                  <a:gd name="T4" fmla="*/ 50 w 297"/>
                  <a:gd name="T5" fmla="*/ 30 h 1155"/>
                  <a:gd name="T6" fmla="*/ 74 w 297"/>
                  <a:gd name="T7" fmla="*/ 28 h 1155"/>
                  <a:gd name="T8" fmla="*/ 96 w 297"/>
                  <a:gd name="T9" fmla="*/ 25 h 1155"/>
                  <a:gd name="T10" fmla="*/ 117 w 297"/>
                  <a:gd name="T11" fmla="*/ 23 h 1155"/>
                  <a:gd name="T12" fmla="*/ 139 w 297"/>
                  <a:gd name="T13" fmla="*/ 20 h 1155"/>
                  <a:gd name="T14" fmla="*/ 160 w 297"/>
                  <a:gd name="T15" fmla="*/ 18 h 1155"/>
                  <a:gd name="T16" fmla="*/ 180 w 297"/>
                  <a:gd name="T17" fmla="*/ 15 h 1155"/>
                  <a:gd name="T18" fmla="*/ 197 w 297"/>
                  <a:gd name="T19" fmla="*/ 13 h 1155"/>
                  <a:gd name="T20" fmla="*/ 214 w 297"/>
                  <a:gd name="T21" fmla="*/ 11 h 1155"/>
                  <a:gd name="T22" fmla="*/ 229 w 297"/>
                  <a:gd name="T23" fmla="*/ 9 h 1155"/>
                  <a:gd name="T24" fmla="*/ 243 w 297"/>
                  <a:gd name="T25" fmla="*/ 8 h 1155"/>
                  <a:gd name="T26" fmla="*/ 256 w 297"/>
                  <a:gd name="T27" fmla="*/ 6 h 1155"/>
                  <a:gd name="T28" fmla="*/ 267 w 297"/>
                  <a:gd name="T29" fmla="*/ 5 h 1155"/>
                  <a:gd name="T30" fmla="*/ 277 w 297"/>
                  <a:gd name="T31" fmla="*/ 3 h 1155"/>
                  <a:gd name="T32" fmla="*/ 284 w 297"/>
                  <a:gd name="T33" fmla="*/ 2 h 1155"/>
                  <a:gd name="T34" fmla="*/ 290 w 297"/>
                  <a:gd name="T35" fmla="*/ 1 h 1155"/>
                  <a:gd name="T36" fmla="*/ 294 w 297"/>
                  <a:gd name="T37" fmla="*/ 0 h 1155"/>
                  <a:gd name="T38" fmla="*/ 297 w 297"/>
                  <a:gd name="T39" fmla="*/ 0 h 1155"/>
                  <a:gd name="T40" fmla="*/ 297 w 297"/>
                  <a:gd name="T41" fmla="*/ 0 h 1155"/>
                  <a:gd name="T42" fmla="*/ 296 w 297"/>
                  <a:gd name="T43" fmla="*/ 0 h 1155"/>
                  <a:gd name="T44" fmla="*/ 286 w 297"/>
                  <a:gd name="T45" fmla="*/ 1 h 1155"/>
                  <a:gd name="T46" fmla="*/ 287 w 297"/>
                  <a:gd name="T47" fmla="*/ 1 h 1155"/>
                  <a:gd name="T48" fmla="*/ 286 w 297"/>
                  <a:gd name="T49" fmla="*/ 1 h 1155"/>
                  <a:gd name="T50" fmla="*/ 284 w 297"/>
                  <a:gd name="T51" fmla="*/ 2 h 1155"/>
                  <a:gd name="T52" fmla="*/ 280 w 297"/>
                  <a:gd name="T53" fmla="*/ 2 h 1155"/>
                  <a:gd name="T54" fmla="*/ 274 w 297"/>
                  <a:gd name="T55" fmla="*/ 3 h 1155"/>
                  <a:gd name="T56" fmla="*/ 267 w 297"/>
                  <a:gd name="T57" fmla="*/ 4 h 1155"/>
                  <a:gd name="T58" fmla="*/ 257 w 297"/>
                  <a:gd name="T59" fmla="*/ 5 h 1155"/>
                  <a:gd name="T60" fmla="*/ 248 w 297"/>
                  <a:gd name="T61" fmla="*/ 7 h 1155"/>
                  <a:gd name="T62" fmla="*/ 235 w 297"/>
                  <a:gd name="T63" fmla="*/ 8 h 1155"/>
                  <a:gd name="T64" fmla="*/ 222 w 297"/>
                  <a:gd name="T65" fmla="*/ 10 h 1155"/>
                  <a:gd name="T66" fmla="*/ 207 w 297"/>
                  <a:gd name="T67" fmla="*/ 12 h 1155"/>
                  <a:gd name="T68" fmla="*/ 190 w 297"/>
                  <a:gd name="T69" fmla="*/ 14 h 1155"/>
                  <a:gd name="T70" fmla="*/ 173 w 297"/>
                  <a:gd name="T71" fmla="*/ 16 h 1155"/>
                  <a:gd name="T72" fmla="*/ 154 w 297"/>
                  <a:gd name="T73" fmla="*/ 18 h 1155"/>
                  <a:gd name="T74" fmla="*/ 134 w 297"/>
                  <a:gd name="T75" fmla="*/ 21 h 1155"/>
                  <a:gd name="T76" fmla="*/ 113 w 297"/>
                  <a:gd name="T77" fmla="*/ 23 h 1155"/>
                  <a:gd name="T78" fmla="*/ 92 w 297"/>
                  <a:gd name="T79" fmla="*/ 25 h 1155"/>
                  <a:gd name="T80" fmla="*/ 69 w 297"/>
                  <a:gd name="T81" fmla="*/ 28 h 1155"/>
                  <a:gd name="T82" fmla="*/ 47 w 297"/>
                  <a:gd name="T83" fmla="*/ 30 h 1155"/>
                  <a:gd name="T84" fmla="*/ 24 w 297"/>
                  <a:gd name="T85" fmla="*/ 33 h 1155"/>
                  <a:gd name="T86" fmla="*/ 0 w 297"/>
                  <a:gd name="T87" fmla="*/ 36 h 1155"/>
                  <a:gd name="T88" fmla="*/ 2 w 297"/>
                  <a:gd name="T89" fmla="*/ 36 h 115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7" h="1155">
                    <a:moveTo>
                      <a:pt x="2" y="1155"/>
                    </a:moveTo>
                    <a:lnTo>
                      <a:pt x="26" y="1068"/>
                    </a:lnTo>
                    <a:lnTo>
                      <a:pt x="50" y="985"/>
                    </a:lnTo>
                    <a:lnTo>
                      <a:pt x="74" y="900"/>
                    </a:lnTo>
                    <a:lnTo>
                      <a:pt x="96" y="819"/>
                    </a:lnTo>
                    <a:lnTo>
                      <a:pt x="117" y="737"/>
                    </a:lnTo>
                    <a:lnTo>
                      <a:pt x="139" y="659"/>
                    </a:lnTo>
                    <a:lnTo>
                      <a:pt x="160" y="583"/>
                    </a:lnTo>
                    <a:lnTo>
                      <a:pt x="180" y="509"/>
                    </a:lnTo>
                    <a:lnTo>
                      <a:pt x="197" y="440"/>
                    </a:lnTo>
                    <a:lnTo>
                      <a:pt x="214" y="375"/>
                    </a:lnTo>
                    <a:lnTo>
                      <a:pt x="229" y="314"/>
                    </a:lnTo>
                    <a:lnTo>
                      <a:pt x="243" y="257"/>
                    </a:lnTo>
                    <a:lnTo>
                      <a:pt x="256" y="207"/>
                    </a:lnTo>
                    <a:lnTo>
                      <a:pt x="267" y="160"/>
                    </a:lnTo>
                    <a:lnTo>
                      <a:pt x="277" y="120"/>
                    </a:lnTo>
                    <a:lnTo>
                      <a:pt x="284" y="84"/>
                    </a:lnTo>
                    <a:lnTo>
                      <a:pt x="290" y="55"/>
                    </a:lnTo>
                    <a:lnTo>
                      <a:pt x="294" y="31"/>
                    </a:lnTo>
                    <a:lnTo>
                      <a:pt x="297" y="15"/>
                    </a:lnTo>
                    <a:lnTo>
                      <a:pt x="297" y="4"/>
                    </a:lnTo>
                    <a:lnTo>
                      <a:pt x="296" y="0"/>
                    </a:lnTo>
                    <a:lnTo>
                      <a:pt x="286" y="37"/>
                    </a:lnTo>
                    <a:lnTo>
                      <a:pt x="287" y="40"/>
                    </a:lnTo>
                    <a:lnTo>
                      <a:pt x="286" y="51"/>
                    </a:lnTo>
                    <a:lnTo>
                      <a:pt x="284" y="67"/>
                    </a:lnTo>
                    <a:lnTo>
                      <a:pt x="280" y="89"/>
                    </a:lnTo>
                    <a:lnTo>
                      <a:pt x="274" y="118"/>
                    </a:lnTo>
                    <a:lnTo>
                      <a:pt x="267" y="151"/>
                    </a:lnTo>
                    <a:lnTo>
                      <a:pt x="257" y="191"/>
                    </a:lnTo>
                    <a:lnTo>
                      <a:pt x="248" y="236"/>
                    </a:lnTo>
                    <a:lnTo>
                      <a:pt x="235" y="286"/>
                    </a:lnTo>
                    <a:lnTo>
                      <a:pt x="222" y="341"/>
                    </a:lnTo>
                    <a:lnTo>
                      <a:pt x="207" y="399"/>
                    </a:lnTo>
                    <a:lnTo>
                      <a:pt x="190" y="462"/>
                    </a:lnTo>
                    <a:lnTo>
                      <a:pt x="173" y="529"/>
                    </a:lnTo>
                    <a:lnTo>
                      <a:pt x="154" y="600"/>
                    </a:lnTo>
                    <a:lnTo>
                      <a:pt x="134" y="674"/>
                    </a:lnTo>
                    <a:lnTo>
                      <a:pt x="113" y="750"/>
                    </a:lnTo>
                    <a:lnTo>
                      <a:pt x="92" y="828"/>
                    </a:lnTo>
                    <a:lnTo>
                      <a:pt x="69" y="907"/>
                    </a:lnTo>
                    <a:lnTo>
                      <a:pt x="47" y="989"/>
                    </a:lnTo>
                    <a:lnTo>
                      <a:pt x="24" y="1072"/>
                    </a:lnTo>
                    <a:lnTo>
                      <a:pt x="0" y="1154"/>
                    </a:lnTo>
                    <a:lnTo>
                      <a:pt x="2" y="1155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4" name="Freeform 1057"/>
              <p:cNvSpPr>
                <a:spLocks/>
              </p:cNvSpPr>
              <p:nvPr/>
            </p:nvSpPr>
            <p:spPr bwMode="auto">
              <a:xfrm>
                <a:off x="1979" y="979"/>
                <a:ext cx="287" cy="558"/>
              </a:xfrm>
              <a:custGeom>
                <a:avLst/>
                <a:gdLst>
                  <a:gd name="T0" fmla="*/ 286 w 287"/>
                  <a:gd name="T1" fmla="*/ 0 h 1117"/>
                  <a:gd name="T2" fmla="*/ 287 w 287"/>
                  <a:gd name="T3" fmla="*/ 0 h 1117"/>
                  <a:gd name="T4" fmla="*/ 286 w 287"/>
                  <a:gd name="T5" fmla="*/ 0 h 1117"/>
                  <a:gd name="T6" fmla="*/ 284 w 287"/>
                  <a:gd name="T7" fmla="*/ 0 h 1117"/>
                  <a:gd name="T8" fmla="*/ 280 w 287"/>
                  <a:gd name="T9" fmla="*/ 1 h 1117"/>
                  <a:gd name="T10" fmla="*/ 274 w 287"/>
                  <a:gd name="T11" fmla="*/ 2 h 1117"/>
                  <a:gd name="T12" fmla="*/ 267 w 287"/>
                  <a:gd name="T13" fmla="*/ 3 h 1117"/>
                  <a:gd name="T14" fmla="*/ 257 w 287"/>
                  <a:gd name="T15" fmla="*/ 4 h 1117"/>
                  <a:gd name="T16" fmla="*/ 248 w 287"/>
                  <a:gd name="T17" fmla="*/ 6 h 1117"/>
                  <a:gd name="T18" fmla="*/ 235 w 287"/>
                  <a:gd name="T19" fmla="*/ 7 h 1117"/>
                  <a:gd name="T20" fmla="*/ 222 w 287"/>
                  <a:gd name="T21" fmla="*/ 9 h 1117"/>
                  <a:gd name="T22" fmla="*/ 207 w 287"/>
                  <a:gd name="T23" fmla="*/ 11 h 1117"/>
                  <a:gd name="T24" fmla="*/ 190 w 287"/>
                  <a:gd name="T25" fmla="*/ 13 h 1117"/>
                  <a:gd name="T26" fmla="*/ 173 w 287"/>
                  <a:gd name="T27" fmla="*/ 15 h 1117"/>
                  <a:gd name="T28" fmla="*/ 154 w 287"/>
                  <a:gd name="T29" fmla="*/ 17 h 1117"/>
                  <a:gd name="T30" fmla="*/ 134 w 287"/>
                  <a:gd name="T31" fmla="*/ 19 h 1117"/>
                  <a:gd name="T32" fmla="*/ 113 w 287"/>
                  <a:gd name="T33" fmla="*/ 22 h 1117"/>
                  <a:gd name="T34" fmla="*/ 92 w 287"/>
                  <a:gd name="T35" fmla="*/ 24 h 1117"/>
                  <a:gd name="T36" fmla="*/ 69 w 287"/>
                  <a:gd name="T37" fmla="*/ 27 h 1117"/>
                  <a:gd name="T38" fmla="*/ 47 w 287"/>
                  <a:gd name="T39" fmla="*/ 29 h 1117"/>
                  <a:gd name="T40" fmla="*/ 24 w 287"/>
                  <a:gd name="T41" fmla="*/ 32 h 1117"/>
                  <a:gd name="T42" fmla="*/ 0 w 287"/>
                  <a:gd name="T43" fmla="*/ 34 h 1117"/>
                  <a:gd name="T44" fmla="*/ 0 w 287"/>
                  <a:gd name="T45" fmla="*/ 34 h 1117"/>
                  <a:gd name="T46" fmla="*/ 23 w 287"/>
                  <a:gd name="T47" fmla="*/ 32 h 1117"/>
                  <a:gd name="T48" fmla="*/ 47 w 287"/>
                  <a:gd name="T49" fmla="*/ 29 h 1117"/>
                  <a:gd name="T50" fmla="*/ 69 w 287"/>
                  <a:gd name="T51" fmla="*/ 27 h 1117"/>
                  <a:gd name="T52" fmla="*/ 92 w 287"/>
                  <a:gd name="T53" fmla="*/ 24 h 1117"/>
                  <a:gd name="T54" fmla="*/ 113 w 287"/>
                  <a:gd name="T55" fmla="*/ 22 h 1117"/>
                  <a:gd name="T56" fmla="*/ 134 w 287"/>
                  <a:gd name="T57" fmla="*/ 19 h 1117"/>
                  <a:gd name="T58" fmla="*/ 154 w 287"/>
                  <a:gd name="T59" fmla="*/ 17 h 1117"/>
                  <a:gd name="T60" fmla="*/ 173 w 287"/>
                  <a:gd name="T61" fmla="*/ 15 h 1117"/>
                  <a:gd name="T62" fmla="*/ 190 w 287"/>
                  <a:gd name="T63" fmla="*/ 13 h 1117"/>
                  <a:gd name="T64" fmla="*/ 205 w 287"/>
                  <a:gd name="T65" fmla="*/ 11 h 1117"/>
                  <a:gd name="T66" fmla="*/ 221 w 287"/>
                  <a:gd name="T67" fmla="*/ 9 h 1117"/>
                  <a:gd name="T68" fmla="*/ 233 w 287"/>
                  <a:gd name="T69" fmla="*/ 7 h 1117"/>
                  <a:gd name="T70" fmla="*/ 245 w 287"/>
                  <a:gd name="T71" fmla="*/ 6 h 1117"/>
                  <a:gd name="T72" fmla="*/ 255 w 287"/>
                  <a:gd name="T73" fmla="*/ 4 h 1117"/>
                  <a:gd name="T74" fmla="*/ 262 w 287"/>
                  <a:gd name="T75" fmla="*/ 3 h 1117"/>
                  <a:gd name="T76" fmla="*/ 269 w 287"/>
                  <a:gd name="T77" fmla="*/ 2 h 1117"/>
                  <a:gd name="T78" fmla="*/ 273 w 287"/>
                  <a:gd name="T79" fmla="*/ 2 h 1117"/>
                  <a:gd name="T80" fmla="*/ 276 w 287"/>
                  <a:gd name="T81" fmla="*/ 1 h 1117"/>
                  <a:gd name="T82" fmla="*/ 276 w 287"/>
                  <a:gd name="T83" fmla="*/ 1 h 1117"/>
                  <a:gd name="T84" fmla="*/ 274 w 287"/>
                  <a:gd name="T85" fmla="*/ 1 h 1117"/>
                  <a:gd name="T86" fmla="*/ 286 w 287"/>
                  <a:gd name="T87" fmla="*/ 0 h 1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7" h="1117">
                    <a:moveTo>
                      <a:pt x="286" y="0"/>
                    </a:moveTo>
                    <a:lnTo>
                      <a:pt x="287" y="3"/>
                    </a:lnTo>
                    <a:lnTo>
                      <a:pt x="286" y="14"/>
                    </a:lnTo>
                    <a:lnTo>
                      <a:pt x="284" y="30"/>
                    </a:lnTo>
                    <a:lnTo>
                      <a:pt x="280" y="52"/>
                    </a:lnTo>
                    <a:lnTo>
                      <a:pt x="274" y="81"/>
                    </a:lnTo>
                    <a:lnTo>
                      <a:pt x="267" y="114"/>
                    </a:lnTo>
                    <a:lnTo>
                      <a:pt x="257" y="154"/>
                    </a:lnTo>
                    <a:lnTo>
                      <a:pt x="248" y="199"/>
                    </a:lnTo>
                    <a:lnTo>
                      <a:pt x="235" y="249"/>
                    </a:lnTo>
                    <a:lnTo>
                      <a:pt x="222" y="304"/>
                    </a:lnTo>
                    <a:lnTo>
                      <a:pt x="207" y="362"/>
                    </a:lnTo>
                    <a:lnTo>
                      <a:pt x="190" y="425"/>
                    </a:lnTo>
                    <a:lnTo>
                      <a:pt x="173" y="492"/>
                    </a:lnTo>
                    <a:lnTo>
                      <a:pt x="154" y="563"/>
                    </a:lnTo>
                    <a:lnTo>
                      <a:pt x="134" y="637"/>
                    </a:lnTo>
                    <a:lnTo>
                      <a:pt x="113" y="713"/>
                    </a:lnTo>
                    <a:lnTo>
                      <a:pt x="92" y="791"/>
                    </a:lnTo>
                    <a:lnTo>
                      <a:pt x="69" y="870"/>
                    </a:lnTo>
                    <a:lnTo>
                      <a:pt x="47" y="952"/>
                    </a:lnTo>
                    <a:lnTo>
                      <a:pt x="24" y="1035"/>
                    </a:lnTo>
                    <a:lnTo>
                      <a:pt x="0" y="1117"/>
                    </a:lnTo>
                    <a:lnTo>
                      <a:pt x="23" y="1033"/>
                    </a:lnTo>
                    <a:lnTo>
                      <a:pt x="47" y="950"/>
                    </a:lnTo>
                    <a:lnTo>
                      <a:pt x="69" y="867"/>
                    </a:lnTo>
                    <a:lnTo>
                      <a:pt x="92" y="787"/>
                    </a:lnTo>
                    <a:lnTo>
                      <a:pt x="113" y="707"/>
                    </a:lnTo>
                    <a:lnTo>
                      <a:pt x="134" y="631"/>
                    </a:lnTo>
                    <a:lnTo>
                      <a:pt x="154" y="557"/>
                    </a:lnTo>
                    <a:lnTo>
                      <a:pt x="173" y="487"/>
                    </a:lnTo>
                    <a:lnTo>
                      <a:pt x="190" y="421"/>
                    </a:lnTo>
                    <a:lnTo>
                      <a:pt x="205" y="358"/>
                    </a:lnTo>
                    <a:lnTo>
                      <a:pt x="221" y="302"/>
                    </a:lnTo>
                    <a:lnTo>
                      <a:pt x="233" y="249"/>
                    </a:lnTo>
                    <a:lnTo>
                      <a:pt x="245" y="201"/>
                    </a:lnTo>
                    <a:lnTo>
                      <a:pt x="255" y="159"/>
                    </a:lnTo>
                    <a:lnTo>
                      <a:pt x="262" y="123"/>
                    </a:lnTo>
                    <a:lnTo>
                      <a:pt x="269" y="94"/>
                    </a:lnTo>
                    <a:lnTo>
                      <a:pt x="273" y="70"/>
                    </a:lnTo>
                    <a:lnTo>
                      <a:pt x="276" y="52"/>
                    </a:lnTo>
                    <a:lnTo>
                      <a:pt x="276" y="41"/>
                    </a:lnTo>
                    <a:lnTo>
                      <a:pt x="274" y="38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5" name="Freeform 1058"/>
              <p:cNvSpPr>
                <a:spLocks/>
              </p:cNvSpPr>
              <p:nvPr/>
            </p:nvSpPr>
            <p:spPr bwMode="auto">
              <a:xfrm>
                <a:off x="1978" y="998"/>
                <a:ext cx="277" cy="539"/>
              </a:xfrm>
              <a:custGeom>
                <a:avLst/>
                <a:gdLst>
                  <a:gd name="T0" fmla="*/ 1 w 277"/>
                  <a:gd name="T1" fmla="*/ 33 h 1079"/>
                  <a:gd name="T2" fmla="*/ 24 w 277"/>
                  <a:gd name="T3" fmla="*/ 31 h 1079"/>
                  <a:gd name="T4" fmla="*/ 48 w 277"/>
                  <a:gd name="T5" fmla="*/ 28 h 1079"/>
                  <a:gd name="T6" fmla="*/ 70 w 277"/>
                  <a:gd name="T7" fmla="*/ 25 h 1079"/>
                  <a:gd name="T8" fmla="*/ 93 w 277"/>
                  <a:gd name="T9" fmla="*/ 23 h 1079"/>
                  <a:gd name="T10" fmla="*/ 114 w 277"/>
                  <a:gd name="T11" fmla="*/ 20 h 1079"/>
                  <a:gd name="T12" fmla="*/ 135 w 277"/>
                  <a:gd name="T13" fmla="*/ 18 h 1079"/>
                  <a:gd name="T14" fmla="*/ 155 w 277"/>
                  <a:gd name="T15" fmla="*/ 16 h 1079"/>
                  <a:gd name="T16" fmla="*/ 174 w 277"/>
                  <a:gd name="T17" fmla="*/ 14 h 1079"/>
                  <a:gd name="T18" fmla="*/ 191 w 277"/>
                  <a:gd name="T19" fmla="*/ 11 h 1079"/>
                  <a:gd name="T20" fmla="*/ 206 w 277"/>
                  <a:gd name="T21" fmla="*/ 10 h 1079"/>
                  <a:gd name="T22" fmla="*/ 222 w 277"/>
                  <a:gd name="T23" fmla="*/ 8 h 1079"/>
                  <a:gd name="T24" fmla="*/ 234 w 277"/>
                  <a:gd name="T25" fmla="*/ 6 h 1079"/>
                  <a:gd name="T26" fmla="*/ 246 w 277"/>
                  <a:gd name="T27" fmla="*/ 5 h 1079"/>
                  <a:gd name="T28" fmla="*/ 256 w 277"/>
                  <a:gd name="T29" fmla="*/ 3 h 1079"/>
                  <a:gd name="T30" fmla="*/ 263 w 277"/>
                  <a:gd name="T31" fmla="*/ 2 h 1079"/>
                  <a:gd name="T32" fmla="*/ 270 w 277"/>
                  <a:gd name="T33" fmla="*/ 1 h 1079"/>
                  <a:gd name="T34" fmla="*/ 274 w 277"/>
                  <a:gd name="T35" fmla="*/ 1 h 1079"/>
                  <a:gd name="T36" fmla="*/ 277 w 277"/>
                  <a:gd name="T37" fmla="*/ 0 h 1079"/>
                  <a:gd name="T38" fmla="*/ 277 w 277"/>
                  <a:gd name="T39" fmla="*/ 0 h 1079"/>
                  <a:gd name="T40" fmla="*/ 275 w 277"/>
                  <a:gd name="T41" fmla="*/ 0 h 1079"/>
                  <a:gd name="T42" fmla="*/ 264 w 277"/>
                  <a:gd name="T43" fmla="*/ 1 h 1079"/>
                  <a:gd name="T44" fmla="*/ 265 w 277"/>
                  <a:gd name="T45" fmla="*/ 1 h 1079"/>
                  <a:gd name="T46" fmla="*/ 265 w 277"/>
                  <a:gd name="T47" fmla="*/ 1 h 1079"/>
                  <a:gd name="T48" fmla="*/ 263 w 277"/>
                  <a:gd name="T49" fmla="*/ 2 h 1079"/>
                  <a:gd name="T50" fmla="*/ 258 w 277"/>
                  <a:gd name="T51" fmla="*/ 2 h 1079"/>
                  <a:gd name="T52" fmla="*/ 253 w 277"/>
                  <a:gd name="T53" fmla="*/ 3 h 1079"/>
                  <a:gd name="T54" fmla="*/ 244 w 277"/>
                  <a:gd name="T55" fmla="*/ 4 h 1079"/>
                  <a:gd name="T56" fmla="*/ 236 w 277"/>
                  <a:gd name="T57" fmla="*/ 6 h 1079"/>
                  <a:gd name="T58" fmla="*/ 225 w 277"/>
                  <a:gd name="T59" fmla="*/ 7 h 1079"/>
                  <a:gd name="T60" fmla="*/ 212 w 277"/>
                  <a:gd name="T61" fmla="*/ 9 h 1079"/>
                  <a:gd name="T62" fmla="*/ 198 w 277"/>
                  <a:gd name="T63" fmla="*/ 10 h 1079"/>
                  <a:gd name="T64" fmla="*/ 182 w 277"/>
                  <a:gd name="T65" fmla="*/ 12 h 1079"/>
                  <a:gd name="T66" fmla="*/ 167 w 277"/>
                  <a:gd name="T67" fmla="*/ 14 h 1079"/>
                  <a:gd name="T68" fmla="*/ 148 w 277"/>
                  <a:gd name="T69" fmla="*/ 16 h 1079"/>
                  <a:gd name="T70" fmla="*/ 130 w 277"/>
                  <a:gd name="T71" fmla="*/ 19 h 1079"/>
                  <a:gd name="T72" fmla="*/ 109 w 277"/>
                  <a:gd name="T73" fmla="*/ 21 h 1079"/>
                  <a:gd name="T74" fmla="*/ 89 w 277"/>
                  <a:gd name="T75" fmla="*/ 23 h 1079"/>
                  <a:gd name="T76" fmla="*/ 68 w 277"/>
                  <a:gd name="T77" fmla="*/ 26 h 1079"/>
                  <a:gd name="T78" fmla="*/ 45 w 277"/>
                  <a:gd name="T79" fmla="*/ 28 h 1079"/>
                  <a:gd name="T80" fmla="*/ 22 w 277"/>
                  <a:gd name="T81" fmla="*/ 31 h 1079"/>
                  <a:gd name="T82" fmla="*/ 0 w 277"/>
                  <a:gd name="T83" fmla="*/ 33 h 1079"/>
                  <a:gd name="T84" fmla="*/ 1 w 277"/>
                  <a:gd name="T85" fmla="*/ 33 h 10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77" h="1079">
                    <a:moveTo>
                      <a:pt x="1" y="1079"/>
                    </a:moveTo>
                    <a:lnTo>
                      <a:pt x="24" y="995"/>
                    </a:lnTo>
                    <a:lnTo>
                      <a:pt x="48" y="912"/>
                    </a:lnTo>
                    <a:lnTo>
                      <a:pt x="70" y="829"/>
                    </a:lnTo>
                    <a:lnTo>
                      <a:pt x="93" y="749"/>
                    </a:lnTo>
                    <a:lnTo>
                      <a:pt x="114" y="669"/>
                    </a:lnTo>
                    <a:lnTo>
                      <a:pt x="135" y="593"/>
                    </a:lnTo>
                    <a:lnTo>
                      <a:pt x="155" y="519"/>
                    </a:lnTo>
                    <a:lnTo>
                      <a:pt x="174" y="449"/>
                    </a:lnTo>
                    <a:lnTo>
                      <a:pt x="191" y="383"/>
                    </a:lnTo>
                    <a:lnTo>
                      <a:pt x="206" y="320"/>
                    </a:lnTo>
                    <a:lnTo>
                      <a:pt x="222" y="264"/>
                    </a:lnTo>
                    <a:lnTo>
                      <a:pt x="234" y="211"/>
                    </a:lnTo>
                    <a:lnTo>
                      <a:pt x="246" y="163"/>
                    </a:lnTo>
                    <a:lnTo>
                      <a:pt x="256" y="121"/>
                    </a:lnTo>
                    <a:lnTo>
                      <a:pt x="263" y="85"/>
                    </a:lnTo>
                    <a:lnTo>
                      <a:pt x="270" y="56"/>
                    </a:lnTo>
                    <a:lnTo>
                      <a:pt x="274" y="32"/>
                    </a:lnTo>
                    <a:lnTo>
                      <a:pt x="277" y="14"/>
                    </a:lnTo>
                    <a:lnTo>
                      <a:pt x="277" y="3"/>
                    </a:lnTo>
                    <a:lnTo>
                      <a:pt x="275" y="0"/>
                    </a:lnTo>
                    <a:lnTo>
                      <a:pt x="264" y="39"/>
                    </a:lnTo>
                    <a:lnTo>
                      <a:pt x="265" y="43"/>
                    </a:lnTo>
                    <a:lnTo>
                      <a:pt x="265" y="54"/>
                    </a:lnTo>
                    <a:lnTo>
                      <a:pt x="263" y="70"/>
                    </a:lnTo>
                    <a:lnTo>
                      <a:pt x="258" y="94"/>
                    </a:lnTo>
                    <a:lnTo>
                      <a:pt x="253" y="123"/>
                    </a:lnTo>
                    <a:lnTo>
                      <a:pt x="244" y="157"/>
                    </a:lnTo>
                    <a:lnTo>
                      <a:pt x="236" y="197"/>
                    </a:lnTo>
                    <a:lnTo>
                      <a:pt x="225" y="242"/>
                    </a:lnTo>
                    <a:lnTo>
                      <a:pt x="212" y="293"/>
                    </a:lnTo>
                    <a:lnTo>
                      <a:pt x="198" y="349"/>
                    </a:lnTo>
                    <a:lnTo>
                      <a:pt x="182" y="409"/>
                    </a:lnTo>
                    <a:lnTo>
                      <a:pt x="167" y="472"/>
                    </a:lnTo>
                    <a:lnTo>
                      <a:pt x="148" y="539"/>
                    </a:lnTo>
                    <a:lnTo>
                      <a:pt x="130" y="612"/>
                    </a:lnTo>
                    <a:lnTo>
                      <a:pt x="109" y="684"/>
                    </a:lnTo>
                    <a:lnTo>
                      <a:pt x="89" y="760"/>
                    </a:lnTo>
                    <a:lnTo>
                      <a:pt x="68" y="838"/>
                    </a:lnTo>
                    <a:lnTo>
                      <a:pt x="45" y="917"/>
                    </a:lnTo>
                    <a:lnTo>
                      <a:pt x="22" y="997"/>
                    </a:lnTo>
                    <a:lnTo>
                      <a:pt x="0" y="1079"/>
                    </a:lnTo>
                    <a:lnTo>
                      <a:pt x="1" y="1079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6" name="Freeform 1059"/>
              <p:cNvSpPr>
                <a:spLocks/>
              </p:cNvSpPr>
              <p:nvPr/>
            </p:nvSpPr>
            <p:spPr bwMode="auto">
              <a:xfrm>
                <a:off x="1976" y="1018"/>
                <a:ext cx="267" cy="519"/>
              </a:xfrm>
              <a:custGeom>
                <a:avLst/>
                <a:gdLst>
                  <a:gd name="T0" fmla="*/ 266 w 267"/>
                  <a:gd name="T1" fmla="*/ 0 h 1040"/>
                  <a:gd name="T2" fmla="*/ 267 w 267"/>
                  <a:gd name="T3" fmla="*/ 0 h 1040"/>
                  <a:gd name="T4" fmla="*/ 267 w 267"/>
                  <a:gd name="T5" fmla="*/ 0 h 1040"/>
                  <a:gd name="T6" fmla="*/ 265 w 267"/>
                  <a:gd name="T7" fmla="*/ 0 h 1040"/>
                  <a:gd name="T8" fmla="*/ 260 w 267"/>
                  <a:gd name="T9" fmla="*/ 1 h 1040"/>
                  <a:gd name="T10" fmla="*/ 255 w 267"/>
                  <a:gd name="T11" fmla="*/ 2 h 1040"/>
                  <a:gd name="T12" fmla="*/ 246 w 267"/>
                  <a:gd name="T13" fmla="*/ 3 h 1040"/>
                  <a:gd name="T14" fmla="*/ 238 w 267"/>
                  <a:gd name="T15" fmla="*/ 4 h 1040"/>
                  <a:gd name="T16" fmla="*/ 227 w 267"/>
                  <a:gd name="T17" fmla="*/ 6 h 1040"/>
                  <a:gd name="T18" fmla="*/ 214 w 267"/>
                  <a:gd name="T19" fmla="*/ 7 h 1040"/>
                  <a:gd name="T20" fmla="*/ 200 w 267"/>
                  <a:gd name="T21" fmla="*/ 9 h 1040"/>
                  <a:gd name="T22" fmla="*/ 184 w 267"/>
                  <a:gd name="T23" fmla="*/ 11 h 1040"/>
                  <a:gd name="T24" fmla="*/ 169 w 267"/>
                  <a:gd name="T25" fmla="*/ 13 h 1040"/>
                  <a:gd name="T26" fmla="*/ 150 w 267"/>
                  <a:gd name="T27" fmla="*/ 15 h 1040"/>
                  <a:gd name="T28" fmla="*/ 132 w 267"/>
                  <a:gd name="T29" fmla="*/ 17 h 1040"/>
                  <a:gd name="T30" fmla="*/ 111 w 267"/>
                  <a:gd name="T31" fmla="*/ 20 h 1040"/>
                  <a:gd name="T32" fmla="*/ 91 w 267"/>
                  <a:gd name="T33" fmla="*/ 22 h 1040"/>
                  <a:gd name="T34" fmla="*/ 70 w 267"/>
                  <a:gd name="T35" fmla="*/ 24 h 1040"/>
                  <a:gd name="T36" fmla="*/ 47 w 267"/>
                  <a:gd name="T37" fmla="*/ 27 h 1040"/>
                  <a:gd name="T38" fmla="*/ 24 w 267"/>
                  <a:gd name="T39" fmla="*/ 29 h 1040"/>
                  <a:gd name="T40" fmla="*/ 2 w 267"/>
                  <a:gd name="T41" fmla="*/ 32 h 1040"/>
                  <a:gd name="T42" fmla="*/ 0 w 267"/>
                  <a:gd name="T43" fmla="*/ 32 h 1040"/>
                  <a:gd name="T44" fmla="*/ 23 w 267"/>
                  <a:gd name="T45" fmla="*/ 29 h 1040"/>
                  <a:gd name="T46" fmla="*/ 47 w 267"/>
                  <a:gd name="T47" fmla="*/ 27 h 1040"/>
                  <a:gd name="T48" fmla="*/ 68 w 267"/>
                  <a:gd name="T49" fmla="*/ 24 h 1040"/>
                  <a:gd name="T50" fmla="*/ 89 w 267"/>
                  <a:gd name="T51" fmla="*/ 22 h 1040"/>
                  <a:gd name="T52" fmla="*/ 111 w 267"/>
                  <a:gd name="T53" fmla="*/ 20 h 1040"/>
                  <a:gd name="T54" fmla="*/ 130 w 267"/>
                  <a:gd name="T55" fmla="*/ 17 h 1040"/>
                  <a:gd name="T56" fmla="*/ 149 w 267"/>
                  <a:gd name="T57" fmla="*/ 15 h 1040"/>
                  <a:gd name="T58" fmla="*/ 167 w 267"/>
                  <a:gd name="T59" fmla="*/ 13 h 1040"/>
                  <a:gd name="T60" fmla="*/ 183 w 267"/>
                  <a:gd name="T61" fmla="*/ 11 h 1040"/>
                  <a:gd name="T62" fmla="*/ 198 w 267"/>
                  <a:gd name="T63" fmla="*/ 9 h 1040"/>
                  <a:gd name="T64" fmla="*/ 211 w 267"/>
                  <a:gd name="T65" fmla="*/ 8 h 1040"/>
                  <a:gd name="T66" fmla="*/ 222 w 267"/>
                  <a:gd name="T67" fmla="*/ 6 h 1040"/>
                  <a:gd name="T68" fmla="*/ 234 w 267"/>
                  <a:gd name="T69" fmla="*/ 5 h 1040"/>
                  <a:gd name="T70" fmla="*/ 241 w 267"/>
                  <a:gd name="T71" fmla="*/ 4 h 1040"/>
                  <a:gd name="T72" fmla="*/ 248 w 267"/>
                  <a:gd name="T73" fmla="*/ 3 h 1040"/>
                  <a:gd name="T74" fmla="*/ 252 w 267"/>
                  <a:gd name="T75" fmla="*/ 2 h 1040"/>
                  <a:gd name="T76" fmla="*/ 255 w 267"/>
                  <a:gd name="T77" fmla="*/ 1 h 1040"/>
                  <a:gd name="T78" fmla="*/ 255 w 267"/>
                  <a:gd name="T79" fmla="*/ 1 h 1040"/>
                  <a:gd name="T80" fmla="*/ 255 w 267"/>
                  <a:gd name="T81" fmla="*/ 1 h 1040"/>
                  <a:gd name="T82" fmla="*/ 266 w 267"/>
                  <a:gd name="T83" fmla="*/ 0 h 10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7" h="1040">
                    <a:moveTo>
                      <a:pt x="266" y="0"/>
                    </a:moveTo>
                    <a:lnTo>
                      <a:pt x="267" y="4"/>
                    </a:lnTo>
                    <a:lnTo>
                      <a:pt x="267" y="15"/>
                    </a:lnTo>
                    <a:lnTo>
                      <a:pt x="265" y="31"/>
                    </a:lnTo>
                    <a:lnTo>
                      <a:pt x="260" y="55"/>
                    </a:lnTo>
                    <a:lnTo>
                      <a:pt x="255" y="84"/>
                    </a:lnTo>
                    <a:lnTo>
                      <a:pt x="246" y="118"/>
                    </a:lnTo>
                    <a:lnTo>
                      <a:pt x="238" y="158"/>
                    </a:lnTo>
                    <a:lnTo>
                      <a:pt x="227" y="203"/>
                    </a:lnTo>
                    <a:lnTo>
                      <a:pt x="214" y="254"/>
                    </a:lnTo>
                    <a:lnTo>
                      <a:pt x="200" y="310"/>
                    </a:lnTo>
                    <a:lnTo>
                      <a:pt x="184" y="370"/>
                    </a:lnTo>
                    <a:lnTo>
                      <a:pt x="169" y="433"/>
                    </a:lnTo>
                    <a:lnTo>
                      <a:pt x="150" y="500"/>
                    </a:lnTo>
                    <a:lnTo>
                      <a:pt x="132" y="573"/>
                    </a:lnTo>
                    <a:lnTo>
                      <a:pt x="111" y="645"/>
                    </a:lnTo>
                    <a:lnTo>
                      <a:pt x="91" y="721"/>
                    </a:lnTo>
                    <a:lnTo>
                      <a:pt x="70" y="799"/>
                    </a:lnTo>
                    <a:lnTo>
                      <a:pt x="47" y="878"/>
                    </a:lnTo>
                    <a:lnTo>
                      <a:pt x="24" y="958"/>
                    </a:lnTo>
                    <a:lnTo>
                      <a:pt x="2" y="1040"/>
                    </a:lnTo>
                    <a:lnTo>
                      <a:pt x="0" y="1038"/>
                    </a:lnTo>
                    <a:lnTo>
                      <a:pt x="23" y="958"/>
                    </a:lnTo>
                    <a:lnTo>
                      <a:pt x="47" y="877"/>
                    </a:lnTo>
                    <a:lnTo>
                      <a:pt x="68" y="797"/>
                    </a:lnTo>
                    <a:lnTo>
                      <a:pt x="89" y="719"/>
                    </a:lnTo>
                    <a:lnTo>
                      <a:pt x="111" y="643"/>
                    </a:lnTo>
                    <a:lnTo>
                      <a:pt x="130" y="569"/>
                    </a:lnTo>
                    <a:lnTo>
                      <a:pt x="149" y="498"/>
                    </a:lnTo>
                    <a:lnTo>
                      <a:pt x="167" y="431"/>
                    </a:lnTo>
                    <a:lnTo>
                      <a:pt x="183" y="368"/>
                    </a:lnTo>
                    <a:lnTo>
                      <a:pt x="198" y="310"/>
                    </a:lnTo>
                    <a:lnTo>
                      <a:pt x="211" y="258"/>
                    </a:lnTo>
                    <a:lnTo>
                      <a:pt x="222" y="209"/>
                    </a:lnTo>
                    <a:lnTo>
                      <a:pt x="234" y="167"/>
                    </a:lnTo>
                    <a:lnTo>
                      <a:pt x="241" y="131"/>
                    </a:lnTo>
                    <a:lnTo>
                      <a:pt x="248" y="100"/>
                    </a:lnTo>
                    <a:lnTo>
                      <a:pt x="252" y="75"/>
                    </a:lnTo>
                    <a:lnTo>
                      <a:pt x="255" y="58"/>
                    </a:lnTo>
                    <a:lnTo>
                      <a:pt x="255" y="46"/>
                    </a:lnTo>
                    <a:lnTo>
                      <a:pt x="255" y="42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7" name="Freeform 1060"/>
              <p:cNvSpPr>
                <a:spLocks/>
              </p:cNvSpPr>
              <p:nvPr/>
            </p:nvSpPr>
            <p:spPr bwMode="auto">
              <a:xfrm>
                <a:off x="1975" y="1039"/>
                <a:ext cx="256" cy="497"/>
              </a:xfrm>
              <a:custGeom>
                <a:avLst/>
                <a:gdLst>
                  <a:gd name="T0" fmla="*/ 1 w 256"/>
                  <a:gd name="T1" fmla="*/ 31 h 996"/>
                  <a:gd name="T2" fmla="*/ 24 w 256"/>
                  <a:gd name="T3" fmla="*/ 28 h 996"/>
                  <a:gd name="T4" fmla="*/ 48 w 256"/>
                  <a:gd name="T5" fmla="*/ 26 h 996"/>
                  <a:gd name="T6" fmla="*/ 69 w 256"/>
                  <a:gd name="T7" fmla="*/ 23 h 996"/>
                  <a:gd name="T8" fmla="*/ 90 w 256"/>
                  <a:gd name="T9" fmla="*/ 21 h 996"/>
                  <a:gd name="T10" fmla="*/ 112 w 256"/>
                  <a:gd name="T11" fmla="*/ 18 h 996"/>
                  <a:gd name="T12" fmla="*/ 131 w 256"/>
                  <a:gd name="T13" fmla="*/ 16 h 996"/>
                  <a:gd name="T14" fmla="*/ 150 w 256"/>
                  <a:gd name="T15" fmla="*/ 14 h 996"/>
                  <a:gd name="T16" fmla="*/ 168 w 256"/>
                  <a:gd name="T17" fmla="*/ 12 h 996"/>
                  <a:gd name="T18" fmla="*/ 184 w 256"/>
                  <a:gd name="T19" fmla="*/ 10 h 996"/>
                  <a:gd name="T20" fmla="*/ 199 w 256"/>
                  <a:gd name="T21" fmla="*/ 8 h 996"/>
                  <a:gd name="T22" fmla="*/ 212 w 256"/>
                  <a:gd name="T23" fmla="*/ 6 h 996"/>
                  <a:gd name="T24" fmla="*/ 223 w 256"/>
                  <a:gd name="T25" fmla="*/ 5 h 996"/>
                  <a:gd name="T26" fmla="*/ 235 w 256"/>
                  <a:gd name="T27" fmla="*/ 3 h 996"/>
                  <a:gd name="T28" fmla="*/ 242 w 256"/>
                  <a:gd name="T29" fmla="*/ 2 h 996"/>
                  <a:gd name="T30" fmla="*/ 249 w 256"/>
                  <a:gd name="T31" fmla="*/ 1 h 996"/>
                  <a:gd name="T32" fmla="*/ 253 w 256"/>
                  <a:gd name="T33" fmla="*/ 1 h 996"/>
                  <a:gd name="T34" fmla="*/ 256 w 256"/>
                  <a:gd name="T35" fmla="*/ 0 h 996"/>
                  <a:gd name="T36" fmla="*/ 256 w 256"/>
                  <a:gd name="T37" fmla="*/ 0 h 996"/>
                  <a:gd name="T38" fmla="*/ 256 w 256"/>
                  <a:gd name="T39" fmla="*/ 0 h 996"/>
                  <a:gd name="T40" fmla="*/ 243 w 256"/>
                  <a:gd name="T41" fmla="*/ 1 h 996"/>
                  <a:gd name="T42" fmla="*/ 243 w 256"/>
                  <a:gd name="T43" fmla="*/ 1 h 996"/>
                  <a:gd name="T44" fmla="*/ 243 w 256"/>
                  <a:gd name="T45" fmla="*/ 1 h 996"/>
                  <a:gd name="T46" fmla="*/ 240 w 256"/>
                  <a:gd name="T47" fmla="*/ 2 h 996"/>
                  <a:gd name="T48" fmla="*/ 236 w 256"/>
                  <a:gd name="T49" fmla="*/ 3 h 996"/>
                  <a:gd name="T50" fmla="*/ 230 w 256"/>
                  <a:gd name="T51" fmla="*/ 4 h 996"/>
                  <a:gd name="T52" fmla="*/ 222 w 256"/>
                  <a:gd name="T53" fmla="*/ 5 h 996"/>
                  <a:gd name="T54" fmla="*/ 213 w 256"/>
                  <a:gd name="T55" fmla="*/ 6 h 996"/>
                  <a:gd name="T56" fmla="*/ 202 w 256"/>
                  <a:gd name="T57" fmla="*/ 7 h 996"/>
                  <a:gd name="T58" fmla="*/ 189 w 256"/>
                  <a:gd name="T59" fmla="*/ 9 h 996"/>
                  <a:gd name="T60" fmla="*/ 175 w 256"/>
                  <a:gd name="T61" fmla="*/ 11 h 996"/>
                  <a:gd name="T62" fmla="*/ 160 w 256"/>
                  <a:gd name="T63" fmla="*/ 13 h 996"/>
                  <a:gd name="T64" fmla="*/ 143 w 256"/>
                  <a:gd name="T65" fmla="*/ 15 h 996"/>
                  <a:gd name="T66" fmla="*/ 124 w 256"/>
                  <a:gd name="T67" fmla="*/ 17 h 996"/>
                  <a:gd name="T68" fmla="*/ 106 w 256"/>
                  <a:gd name="T69" fmla="*/ 19 h 996"/>
                  <a:gd name="T70" fmla="*/ 86 w 256"/>
                  <a:gd name="T71" fmla="*/ 21 h 996"/>
                  <a:gd name="T72" fmla="*/ 65 w 256"/>
                  <a:gd name="T73" fmla="*/ 23 h 996"/>
                  <a:gd name="T74" fmla="*/ 44 w 256"/>
                  <a:gd name="T75" fmla="*/ 26 h 996"/>
                  <a:gd name="T76" fmla="*/ 23 w 256"/>
                  <a:gd name="T77" fmla="*/ 28 h 996"/>
                  <a:gd name="T78" fmla="*/ 0 w 256"/>
                  <a:gd name="T79" fmla="*/ 31 h 996"/>
                  <a:gd name="T80" fmla="*/ 1 w 256"/>
                  <a:gd name="T81" fmla="*/ 31 h 9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6" h="996">
                    <a:moveTo>
                      <a:pt x="1" y="996"/>
                    </a:moveTo>
                    <a:lnTo>
                      <a:pt x="24" y="916"/>
                    </a:lnTo>
                    <a:lnTo>
                      <a:pt x="48" y="835"/>
                    </a:lnTo>
                    <a:lnTo>
                      <a:pt x="69" y="755"/>
                    </a:lnTo>
                    <a:lnTo>
                      <a:pt x="90" y="677"/>
                    </a:lnTo>
                    <a:lnTo>
                      <a:pt x="112" y="601"/>
                    </a:lnTo>
                    <a:lnTo>
                      <a:pt x="131" y="527"/>
                    </a:lnTo>
                    <a:lnTo>
                      <a:pt x="150" y="456"/>
                    </a:lnTo>
                    <a:lnTo>
                      <a:pt x="168" y="389"/>
                    </a:lnTo>
                    <a:lnTo>
                      <a:pt x="184" y="326"/>
                    </a:lnTo>
                    <a:lnTo>
                      <a:pt x="199" y="268"/>
                    </a:lnTo>
                    <a:lnTo>
                      <a:pt x="212" y="216"/>
                    </a:lnTo>
                    <a:lnTo>
                      <a:pt x="223" y="167"/>
                    </a:lnTo>
                    <a:lnTo>
                      <a:pt x="235" y="125"/>
                    </a:lnTo>
                    <a:lnTo>
                      <a:pt x="242" y="89"/>
                    </a:lnTo>
                    <a:lnTo>
                      <a:pt x="249" y="58"/>
                    </a:lnTo>
                    <a:lnTo>
                      <a:pt x="253" y="33"/>
                    </a:lnTo>
                    <a:lnTo>
                      <a:pt x="256" y="16"/>
                    </a:lnTo>
                    <a:lnTo>
                      <a:pt x="256" y="4"/>
                    </a:lnTo>
                    <a:lnTo>
                      <a:pt x="256" y="0"/>
                    </a:lnTo>
                    <a:lnTo>
                      <a:pt x="243" y="45"/>
                    </a:lnTo>
                    <a:lnTo>
                      <a:pt x="243" y="49"/>
                    </a:lnTo>
                    <a:lnTo>
                      <a:pt x="243" y="60"/>
                    </a:lnTo>
                    <a:lnTo>
                      <a:pt x="240" y="76"/>
                    </a:lnTo>
                    <a:lnTo>
                      <a:pt x="236" y="100"/>
                    </a:lnTo>
                    <a:lnTo>
                      <a:pt x="230" y="129"/>
                    </a:lnTo>
                    <a:lnTo>
                      <a:pt x="222" y="163"/>
                    </a:lnTo>
                    <a:lnTo>
                      <a:pt x="213" y="205"/>
                    </a:lnTo>
                    <a:lnTo>
                      <a:pt x="202" y="250"/>
                    </a:lnTo>
                    <a:lnTo>
                      <a:pt x="189" y="301"/>
                    </a:lnTo>
                    <a:lnTo>
                      <a:pt x="175" y="357"/>
                    </a:lnTo>
                    <a:lnTo>
                      <a:pt x="160" y="416"/>
                    </a:lnTo>
                    <a:lnTo>
                      <a:pt x="143" y="480"/>
                    </a:lnTo>
                    <a:lnTo>
                      <a:pt x="124" y="547"/>
                    </a:lnTo>
                    <a:lnTo>
                      <a:pt x="106" y="617"/>
                    </a:lnTo>
                    <a:lnTo>
                      <a:pt x="86" y="690"/>
                    </a:lnTo>
                    <a:lnTo>
                      <a:pt x="65" y="766"/>
                    </a:lnTo>
                    <a:lnTo>
                      <a:pt x="44" y="842"/>
                    </a:lnTo>
                    <a:lnTo>
                      <a:pt x="23" y="918"/>
                    </a:lnTo>
                    <a:lnTo>
                      <a:pt x="0" y="996"/>
                    </a:lnTo>
                    <a:lnTo>
                      <a:pt x="1" y="996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8" name="Freeform 1061"/>
              <p:cNvSpPr>
                <a:spLocks/>
              </p:cNvSpPr>
              <p:nvPr/>
            </p:nvSpPr>
            <p:spPr bwMode="auto">
              <a:xfrm>
                <a:off x="1974" y="1061"/>
                <a:ext cx="244" cy="475"/>
              </a:xfrm>
              <a:custGeom>
                <a:avLst/>
                <a:gdLst>
                  <a:gd name="T0" fmla="*/ 244 w 244"/>
                  <a:gd name="T1" fmla="*/ 0 h 951"/>
                  <a:gd name="T2" fmla="*/ 244 w 244"/>
                  <a:gd name="T3" fmla="*/ 0 h 951"/>
                  <a:gd name="T4" fmla="*/ 244 w 244"/>
                  <a:gd name="T5" fmla="*/ 0 h 951"/>
                  <a:gd name="T6" fmla="*/ 241 w 244"/>
                  <a:gd name="T7" fmla="*/ 0 h 951"/>
                  <a:gd name="T8" fmla="*/ 237 w 244"/>
                  <a:gd name="T9" fmla="*/ 1 h 951"/>
                  <a:gd name="T10" fmla="*/ 231 w 244"/>
                  <a:gd name="T11" fmla="*/ 2 h 951"/>
                  <a:gd name="T12" fmla="*/ 223 w 244"/>
                  <a:gd name="T13" fmla="*/ 3 h 951"/>
                  <a:gd name="T14" fmla="*/ 214 w 244"/>
                  <a:gd name="T15" fmla="*/ 5 h 951"/>
                  <a:gd name="T16" fmla="*/ 203 w 244"/>
                  <a:gd name="T17" fmla="*/ 6 h 951"/>
                  <a:gd name="T18" fmla="*/ 190 w 244"/>
                  <a:gd name="T19" fmla="*/ 8 h 951"/>
                  <a:gd name="T20" fmla="*/ 176 w 244"/>
                  <a:gd name="T21" fmla="*/ 9 h 951"/>
                  <a:gd name="T22" fmla="*/ 161 w 244"/>
                  <a:gd name="T23" fmla="*/ 11 h 951"/>
                  <a:gd name="T24" fmla="*/ 144 w 244"/>
                  <a:gd name="T25" fmla="*/ 13 h 951"/>
                  <a:gd name="T26" fmla="*/ 125 w 244"/>
                  <a:gd name="T27" fmla="*/ 15 h 951"/>
                  <a:gd name="T28" fmla="*/ 107 w 244"/>
                  <a:gd name="T29" fmla="*/ 17 h 951"/>
                  <a:gd name="T30" fmla="*/ 87 w 244"/>
                  <a:gd name="T31" fmla="*/ 20 h 951"/>
                  <a:gd name="T32" fmla="*/ 66 w 244"/>
                  <a:gd name="T33" fmla="*/ 22 h 951"/>
                  <a:gd name="T34" fmla="*/ 45 w 244"/>
                  <a:gd name="T35" fmla="*/ 24 h 951"/>
                  <a:gd name="T36" fmla="*/ 24 w 244"/>
                  <a:gd name="T37" fmla="*/ 27 h 951"/>
                  <a:gd name="T38" fmla="*/ 1 w 244"/>
                  <a:gd name="T39" fmla="*/ 29 h 951"/>
                  <a:gd name="T40" fmla="*/ 0 w 244"/>
                  <a:gd name="T41" fmla="*/ 29 h 951"/>
                  <a:gd name="T42" fmla="*/ 22 w 244"/>
                  <a:gd name="T43" fmla="*/ 27 h 951"/>
                  <a:gd name="T44" fmla="*/ 43 w 244"/>
                  <a:gd name="T45" fmla="*/ 24 h 951"/>
                  <a:gd name="T46" fmla="*/ 65 w 244"/>
                  <a:gd name="T47" fmla="*/ 22 h 951"/>
                  <a:gd name="T48" fmla="*/ 86 w 244"/>
                  <a:gd name="T49" fmla="*/ 20 h 951"/>
                  <a:gd name="T50" fmla="*/ 106 w 244"/>
                  <a:gd name="T51" fmla="*/ 17 h 951"/>
                  <a:gd name="T52" fmla="*/ 124 w 244"/>
                  <a:gd name="T53" fmla="*/ 15 h 951"/>
                  <a:gd name="T54" fmla="*/ 141 w 244"/>
                  <a:gd name="T55" fmla="*/ 13 h 951"/>
                  <a:gd name="T56" fmla="*/ 158 w 244"/>
                  <a:gd name="T57" fmla="*/ 11 h 951"/>
                  <a:gd name="T58" fmla="*/ 172 w 244"/>
                  <a:gd name="T59" fmla="*/ 9 h 951"/>
                  <a:gd name="T60" fmla="*/ 186 w 244"/>
                  <a:gd name="T61" fmla="*/ 8 h 951"/>
                  <a:gd name="T62" fmla="*/ 197 w 244"/>
                  <a:gd name="T63" fmla="*/ 6 h 951"/>
                  <a:gd name="T64" fmla="*/ 209 w 244"/>
                  <a:gd name="T65" fmla="*/ 5 h 951"/>
                  <a:gd name="T66" fmla="*/ 216 w 244"/>
                  <a:gd name="T67" fmla="*/ 4 h 951"/>
                  <a:gd name="T68" fmla="*/ 223 w 244"/>
                  <a:gd name="T69" fmla="*/ 3 h 951"/>
                  <a:gd name="T70" fmla="*/ 227 w 244"/>
                  <a:gd name="T71" fmla="*/ 2 h 951"/>
                  <a:gd name="T72" fmla="*/ 230 w 244"/>
                  <a:gd name="T73" fmla="*/ 1 h 951"/>
                  <a:gd name="T74" fmla="*/ 231 w 244"/>
                  <a:gd name="T75" fmla="*/ 1 h 951"/>
                  <a:gd name="T76" fmla="*/ 230 w 244"/>
                  <a:gd name="T77" fmla="*/ 1 h 951"/>
                  <a:gd name="T78" fmla="*/ 244 w 244"/>
                  <a:gd name="T79" fmla="*/ 0 h 9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4" h="951">
                    <a:moveTo>
                      <a:pt x="244" y="0"/>
                    </a:moveTo>
                    <a:lnTo>
                      <a:pt x="244" y="4"/>
                    </a:lnTo>
                    <a:lnTo>
                      <a:pt x="244" y="15"/>
                    </a:lnTo>
                    <a:lnTo>
                      <a:pt x="241" y="31"/>
                    </a:lnTo>
                    <a:lnTo>
                      <a:pt x="237" y="55"/>
                    </a:lnTo>
                    <a:lnTo>
                      <a:pt x="231" y="84"/>
                    </a:lnTo>
                    <a:lnTo>
                      <a:pt x="223" y="118"/>
                    </a:lnTo>
                    <a:lnTo>
                      <a:pt x="214" y="160"/>
                    </a:lnTo>
                    <a:lnTo>
                      <a:pt x="203" y="205"/>
                    </a:lnTo>
                    <a:lnTo>
                      <a:pt x="190" y="256"/>
                    </a:lnTo>
                    <a:lnTo>
                      <a:pt x="176" y="312"/>
                    </a:lnTo>
                    <a:lnTo>
                      <a:pt x="161" y="371"/>
                    </a:lnTo>
                    <a:lnTo>
                      <a:pt x="144" y="435"/>
                    </a:lnTo>
                    <a:lnTo>
                      <a:pt x="125" y="502"/>
                    </a:lnTo>
                    <a:lnTo>
                      <a:pt x="107" y="572"/>
                    </a:lnTo>
                    <a:lnTo>
                      <a:pt x="87" y="645"/>
                    </a:lnTo>
                    <a:lnTo>
                      <a:pt x="66" y="721"/>
                    </a:lnTo>
                    <a:lnTo>
                      <a:pt x="45" y="797"/>
                    </a:lnTo>
                    <a:lnTo>
                      <a:pt x="24" y="873"/>
                    </a:lnTo>
                    <a:lnTo>
                      <a:pt x="1" y="951"/>
                    </a:lnTo>
                    <a:lnTo>
                      <a:pt x="0" y="951"/>
                    </a:lnTo>
                    <a:lnTo>
                      <a:pt x="22" y="873"/>
                    </a:lnTo>
                    <a:lnTo>
                      <a:pt x="43" y="795"/>
                    </a:lnTo>
                    <a:lnTo>
                      <a:pt x="65" y="719"/>
                    </a:lnTo>
                    <a:lnTo>
                      <a:pt x="86" y="645"/>
                    </a:lnTo>
                    <a:lnTo>
                      <a:pt x="106" y="572"/>
                    </a:lnTo>
                    <a:lnTo>
                      <a:pt x="124" y="502"/>
                    </a:lnTo>
                    <a:lnTo>
                      <a:pt x="141" y="437"/>
                    </a:lnTo>
                    <a:lnTo>
                      <a:pt x="158" y="373"/>
                    </a:lnTo>
                    <a:lnTo>
                      <a:pt x="172" y="315"/>
                    </a:lnTo>
                    <a:lnTo>
                      <a:pt x="186" y="263"/>
                    </a:lnTo>
                    <a:lnTo>
                      <a:pt x="197" y="214"/>
                    </a:lnTo>
                    <a:lnTo>
                      <a:pt x="209" y="172"/>
                    </a:lnTo>
                    <a:lnTo>
                      <a:pt x="216" y="134"/>
                    </a:lnTo>
                    <a:lnTo>
                      <a:pt x="223" y="104"/>
                    </a:lnTo>
                    <a:lnTo>
                      <a:pt x="227" y="80"/>
                    </a:lnTo>
                    <a:lnTo>
                      <a:pt x="230" y="62"/>
                    </a:lnTo>
                    <a:lnTo>
                      <a:pt x="231" y="51"/>
                    </a:lnTo>
                    <a:lnTo>
                      <a:pt x="230" y="4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09" name="Freeform 1062"/>
              <p:cNvSpPr>
                <a:spLocks/>
              </p:cNvSpPr>
              <p:nvPr/>
            </p:nvSpPr>
            <p:spPr bwMode="auto">
              <a:xfrm>
                <a:off x="1974" y="1085"/>
                <a:ext cx="231" cy="451"/>
              </a:xfrm>
              <a:custGeom>
                <a:avLst/>
                <a:gdLst>
                  <a:gd name="T0" fmla="*/ 0 w 231"/>
                  <a:gd name="T1" fmla="*/ 28 h 904"/>
                  <a:gd name="T2" fmla="*/ 22 w 231"/>
                  <a:gd name="T3" fmla="*/ 25 h 904"/>
                  <a:gd name="T4" fmla="*/ 43 w 231"/>
                  <a:gd name="T5" fmla="*/ 23 h 904"/>
                  <a:gd name="T6" fmla="*/ 65 w 231"/>
                  <a:gd name="T7" fmla="*/ 20 h 904"/>
                  <a:gd name="T8" fmla="*/ 86 w 231"/>
                  <a:gd name="T9" fmla="*/ 18 h 904"/>
                  <a:gd name="T10" fmla="*/ 106 w 231"/>
                  <a:gd name="T11" fmla="*/ 16 h 904"/>
                  <a:gd name="T12" fmla="*/ 124 w 231"/>
                  <a:gd name="T13" fmla="*/ 14 h 904"/>
                  <a:gd name="T14" fmla="*/ 141 w 231"/>
                  <a:gd name="T15" fmla="*/ 12 h 904"/>
                  <a:gd name="T16" fmla="*/ 158 w 231"/>
                  <a:gd name="T17" fmla="*/ 10 h 904"/>
                  <a:gd name="T18" fmla="*/ 172 w 231"/>
                  <a:gd name="T19" fmla="*/ 8 h 904"/>
                  <a:gd name="T20" fmla="*/ 186 w 231"/>
                  <a:gd name="T21" fmla="*/ 6 h 904"/>
                  <a:gd name="T22" fmla="*/ 197 w 231"/>
                  <a:gd name="T23" fmla="*/ 5 h 904"/>
                  <a:gd name="T24" fmla="*/ 209 w 231"/>
                  <a:gd name="T25" fmla="*/ 3 h 904"/>
                  <a:gd name="T26" fmla="*/ 216 w 231"/>
                  <a:gd name="T27" fmla="*/ 2 h 904"/>
                  <a:gd name="T28" fmla="*/ 223 w 231"/>
                  <a:gd name="T29" fmla="*/ 1 h 904"/>
                  <a:gd name="T30" fmla="*/ 227 w 231"/>
                  <a:gd name="T31" fmla="*/ 1 h 904"/>
                  <a:gd name="T32" fmla="*/ 230 w 231"/>
                  <a:gd name="T33" fmla="*/ 0 h 904"/>
                  <a:gd name="T34" fmla="*/ 231 w 231"/>
                  <a:gd name="T35" fmla="*/ 0 h 904"/>
                  <a:gd name="T36" fmla="*/ 230 w 231"/>
                  <a:gd name="T37" fmla="*/ 0 h 904"/>
                  <a:gd name="T38" fmla="*/ 216 w 231"/>
                  <a:gd name="T39" fmla="*/ 1 h 904"/>
                  <a:gd name="T40" fmla="*/ 217 w 231"/>
                  <a:gd name="T41" fmla="*/ 1 h 904"/>
                  <a:gd name="T42" fmla="*/ 216 w 231"/>
                  <a:gd name="T43" fmla="*/ 2 h 904"/>
                  <a:gd name="T44" fmla="*/ 213 w 231"/>
                  <a:gd name="T45" fmla="*/ 2 h 904"/>
                  <a:gd name="T46" fmla="*/ 209 w 231"/>
                  <a:gd name="T47" fmla="*/ 3 h 904"/>
                  <a:gd name="T48" fmla="*/ 203 w 231"/>
                  <a:gd name="T49" fmla="*/ 4 h 904"/>
                  <a:gd name="T50" fmla="*/ 195 w 231"/>
                  <a:gd name="T51" fmla="*/ 5 h 904"/>
                  <a:gd name="T52" fmla="*/ 186 w 231"/>
                  <a:gd name="T53" fmla="*/ 6 h 904"/>
                  <a:gd name="T54" fmla="*/ 175 w 231"/>
                  <a:gd name="T55" fmla="*/ 7 h 904"/>
                  <a:gd name="T56" fmla="*/ 162 w 231"/>
                  <a:gd name="T57" fmla="*/ 9 h 904"/>
                  <a:gd name="T58" fmla="*/ 148 w 231"/>
                  <a:gd name="T59" fmla="*/ 11 h 904"/>
                  <a:gd name="T60" fmla="*/ 132 w 231"/>
                  <a:gd name="T61" fmla="*/ 13 h 904"/>
                  <a:gd name="T62" fmla="*/ 115 w 231"/>
                  <a:gd name="T63" fmla="*/ 14 h 904"/>
                  <a:gd name="T64" fmla="*/ 98 w 231"/>
                  <a:gd name="T65" fmla="*/ 17 h 904"/>
                  <a:gd name="T66" fmla="*/ 80 w 231"/>
                  <a:gd name="T67" fmla="*/ 19 h 904"/>
                  <a:gd name="T68" fmla="*/ 60 w 231"/>
                  <a:gd name="T69" fmla="*/ 21 h 904"/>
                  <a:gd name="T70" fmla="*/ 41 w 231"/>
                  <a:gd name="T71" fmla="*/ 23 h 904"/>
                  <a:gd name="T72" fmla="*/ 19 w 231"/>
                  <a:gd name="T73" fmla="*/ 25 h 904"/>
                  <a:gd name="T74" fmla="*/ 0 w 231"/>
                  <a:gd name="T75" fmla="*/ 28 h 904"/>
                  <a:gd name="T76" fmla="*/ 0 w 231"/>
                  <a:gd name="T77" fmla="*/ 28 h 90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31" h="904">
                    <a:moveTo>
                      <a:pt x="0" y="904"/>
                    </a:moveTo>
                    <a:lnTo>
                      <a:pt x="22" y="826"/>
                    </a:lnTo>
                    <a:lnTo>
                      <a:pt x="43" y="748"/>
                    </a:lnTo>
                    <a:lnTo>
                      <a:pt x="65" y="672"/>
                    </a:lnTo>
                    <a:lnTo>
                      <a:pt x="86" y="598"/>
                    </a:lnTo>
                    <a:lnTo>
                      <a:pt x="106" y="525"/>
                    </a:lnTo>
                    <a:lnTo>
                      <a:pt x="124" y="455"/>
                    </a:lnTo>
                    <a:lnTo>
                      <a:pt x="141" y="390"/>
                    </a:lnTo>
                    <a:lnTo>
                      <a:pt x="158" y="326"/>
                    </a:lnTo>
                    <a:lnTo>
                      <a:pt x="172" y="268"/>
                    </a:lnTo>
                    <a:lnTo>
                      <a:pt x="186" y="216"/>
                    </a:lnTo>
                    <a:lnTo>
                      <a:pt x="197" y="167"/>
                    </a:lnTo>
                    <a:lnTo>
                      <a:pt x="209" y="125"/>
                    </a:lnTo>
                    <a:lnTo>
                      <a:pt x="216" y="87"/>
                    </a:lnTo>
                    <a:lnTo>
                      <a:pt x="223" y="57"/>
                    </a:lnTo>
                    <a:lnTo>
                      <a:pt x="227" y="33"/>
                    </a:lnTo>
                    <a:lnTo>
                      <a:pt x="230" y="15"/>
                    </a:lnTo>
                    <a:lnTo>
                      <a:pt x="231" y="4"/>
                    </a:lnTo>
                    <a:lnTo>
                      <a:pt x="230" y="0"/>
                    </a:lnTo>
                    <a:lnTo>
                      <a:pt x="216" y="49"/>
                    </a:lnTo>
                    <a:lnTo>
                      <a:pt x="217" y="53"/>
                    </a:lnTo>
                    <a:lnTo>
                      <a:pt x="216" y="64"/>
                    </a:lnTo>
                    <a:lnTo>
                      <a:pt x="213" y="82"/>
                    </a:lnTo>
                    <a:lnTo>
                      <a:pt x="209" y="104"/>
                    </a:lnTo>
                    <a:lnTo>
                      <a:pt x="203" y="133"/>
                    </a:lnTo>
                    <a:lnTo>
                      <a:pt x="195" y="167"/>
                    </a:lnTo>
                    <a:lnTo>
                      <a:pt x="186" y="209"/>
                    </a:lnTo>
                    <a:lnTo>
                      <a:pt x="175" y="254"/>
                    </a:lnTo>
                    <a:lnTo>
                      <a:pt x="162" y="305"/>
                    </a:lnTo>
                    <a:lnTo>
                      <a:pt x="148" y="359"/>
                    </a:lnTo>
                    <a:lnTo>
                      <a:pt x="132" y="417"/>
                    </a:lnTo>
                    <a:lnTo>
                      <a:pt x="115" y="480"/>
                    </a:lnTo>
                    <a:lnTo>
                      <a:pt x="98" y="545"/>
                    </a:lnTo>
                    <a:lnTo>
                      <a:pt x="80" y="614"/>
                    </a:lnTo>
                    <a:lnTo>
                      <a:pt x="60" y="685"/>
                    </a:lnTo>
                    <a:lnTo>
                      <a:pt x="41" y="757"/>
                    </a:lnTo>
                    <a:lnTo>
                      <a:pt x="19" y="830"/>
                    </a:lnTo>
                    <a:lnTo>
                      <a:pt x="0" y="904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0" name="Freeform 1063"/>
              <p:cNvSpPr>
                <a:spLocks/>
              </p:cNvSpPr>
              <p:nvPr/>
            </p:nvSpPr>
            <p:spPr bwMode="auto">
              <a:xfrm>
                <a:off x="1972" y="1109"/>
                <a:ext cx="219" cy="427"/>
              </a:xfrm>
              <a:custGeom>
                <a:avLst/>
                <a:gdLst>
                  <a:gd name="T0" fmla="*/ 218 w 219"/>
                  <a:gd name="T1" fmla="*/ 0 h 855"/>
                  <a:gd name="T2" fmla="*/ 219 w 219"/>
                  <a:gd name="T3" fmla="*/ 0 h 855"/>
                  <a:gd name="T4" fmla="*/ 218 w 219"/>
                  <a:gd name="T5" fmla="*/ 0 h 855"/>
                  <a:gd name="T6" fmla="*/ 215 w 219"/>
                  <a:gd name="T7" fmla="*/ 1 h 855"/>
                  <a:gd name="T8" fmla="*/ 211 w 219"/>
                  <a:gd name="T9" fmla="*/ 1 h 855"/>
                  <a:gd name="T10" fmla="*/ 205 w 219"/>
                  <a:gd name="T11" fmla="*/ 2 h 855"/>
                  <a:gd name="T12" fmla="*/ 197 w 219"/>
                  <a:gd name="T13" fmla="*/ 3 h 855"/>
                  <a:gd name="T14" fmla="*/ 188 w 219"/>
                  <a:gd name="T15" fmla="*/ 5 h 855"/>
                  <a:gd name="T16" fmla="*/ 177 w 219"/>
                  <a:gd name="T17" fmla="*/ 6 h 855"/>
                  <a:gd name="T18" fmla="*/ 164 w 219"/>
                  <a:gd name="T19" fmla="*/ 8 h 855"/>
                  <a:gd name="T20" fmla="*/ 150 w 219"/>
                  <a:gd name="T21" fmla="*/ 9 h 855"/>
                  <a:gd name="T22" fmla="*/ 134 w 219"/>
                  <a:gd name="T23" fmla="*/ 11 h 855"/>
                  <a:gd name="T24" fmla="*/ 117 w 219"/>
                  <a:gd name="T25" fmla="*/ 13 h 855"/>
                  <a:gd name="T26" fmla="*/ 100 w 219"/>
                  <a:gd name="T27" fmla="*/ 15 h 855"/>
                  <a:gd name="T28" fmla="*/ 82 w 219"/>
                  <a:gd name="T29" fmla="*/ 17 h 855"/>
                  <a:gd name="T30" fmla="*/ 62 w 219"/>
                  <a:gd name="T31" fmla="*/ 19 h 855"/>
                  <a:gd name="T32" fmla="*/ 43 w 219"/>
                  <a:gd name="T33" fmla="*/ 22 h 855"/>
                  <a:gd name="T34" fmla="*/ 21 w 219"/>
                  <a:gd name="T35" fmla="*/ 24 h 855"/>
                  <a:gd name="T36" fmla="*/ 2 w 219"/>
                  <a:gd name="T37" fmla="*/ 26 h 855"/>
                  <a:gd name="T38" fmla="*/ 0 w 219"/>
                  <a:gd name="T39" fmla="*/ 26 h 855"/>
                  <a:gd name="T40" fmla="*/ 20 w 219"/>
                  <a:gd name="T41" fmla="*/ 24 h 855"/>
                  <a:gd name="T42" fmla="*/ 40 w 219"/>
                  <a:gd name="T43" fmla="*/ 22 h 855"/>
                  <a:gd name="T44" fmla="*/ 59 w 219"/>
                  <a:gd name="T45" fmla="*/ 19 h 855"/>
                  <a:gd name="T46" fmla="*/ 79 w 219"/>
                  <a:gd name="T47" fmla="*/ 17 h 855"/>
                  <a:gd name="T48" fmla="*/ 98 w 219"/>
                  <a:gd name="T49" fmla="*/ 15 h 855"/>
                  <a:gd name="T50" fmla="*/ 115 w 219"/>
                  <a:gd name="T51" fmla="*/ 13 h 855"/>
                  <a:gd name="T52" fmla="*/ 130 w 219"/>
                  <a:gd name="T53" fmla="*/ 11 h 855"/>
                  <a:gd name="T54" fmla="*/ 146 w 219"/>
                  <a:gd name="T55" fmla="*/ 9 h 855"/>
                  <a:gd name="T56" fmla="*/ 158 w 219"/>
                  <a:gd name="T57" fmla="*/ 8 h 855"/>
                  <a:gd name="T58" fmla="*/ 170 w 219"/>
                  <a:gd name="T59" fmla="*/ 6 h 855"/>
                  <a:gd name="T60" fmla="*/ 181 w 219"/>
                  <a:gd name="T61" fmla="*/ 5 h 855"/>
                  <a:gd name="T62" fmla="*/ 188 w 219"/>
                  <a:gd name="T63" fmla="*/ 4 h 855"/>
                  <a:gd name="T64" fmla="*/ 195 w 219"/>
                  <a:gd name="T65" fmla="*/ 3 h 855"/>
                  <a:gd name="T66" fmla="*/ 199 w 219"/>
                  <a:gd name="T67" fmla="*/ 2 h 855"/>
                  <a:gd name="T68" fmla="*/ 204 w 219"/>
                  <a:gd name="T69" fmla="*/ 2 h 855"/>
                  <a:gd name="T70" fmla="*/ 204 w 219"/>
                  <a:gd name="T71" fmla="*/ 1 h 855"/>
                  <a:gd name="T72" fmla="*/ 202 w 219"/>
                  <a:gd name="T73" fmla="*/ 1 h 855"/>
                  <a:gd name="T74" fmla="*/ 218 w 219"/>
                  <a:gd name="T75" fmla="*/ 0 h 8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9" h="855">
                    <a:moveTo>
                      <a:pt x="218" y="0"/>
                    </a:moveTo>
                    <a:lnTo>
                      <a:pt x="219" y="4"/>
                    </a:lnTo>
                    <a:lnTo>
                      <a:pt x="218" y="15"/>
                    </a:lnTo>
                    <a:lnTo>
                      <a:pt x="215" y="33"/>
                    </a:lnTo>
                    <a:lnTo>
                      <a:pt x="211" y="55"/>
                    </a:lnTo>
                    <a:lnTo>
                      <a:pt x="205" y="84"/>
                    </a:lnTo>
                    <a:lnTo>
                      <a:pt x="197" y="118"/>
                    </a:lnTo>
                    <a:lnTo>
                      <a:pt x="188" y="160"/>
                    </a:lnTo>
                    <a:lnTo>
                      <a:pt x="177" y="205"/>
                    </a:lnTo>
                    <a:lnTo>
                      <a:pt x="164" y="256"/>
                    </a:lnTo>
                    <a:lnTo>
                      <a:pt x="150" y="310"/>
                    </a:lnTo>
                    <a:lnTo>
                      <a:pt x="134" y="368"/>
                    </a:lnTo>
                    <a:lnTo>
                      <a:pt x="117" y="431"/>
                    </a:lnTo>
                    <a:lnTo>
                      <a:pt x="100" y="496"/>
                    </a:lnTo>
                    <a:lnTo>
                      <a:pt x="82" y="565"/>
                    </a:lnTo>
                    <a:lnTo>
                      <a:pt x="62" y="636"/>
                    </a:lnTo>
                    <a:lnTo>
                      <a:pt x="43" y="708"/>
                    </a:lnTo>
                    <a:lnTo>
                      <a:pt x="21" y="781"/>
                    </a:lnTo>
                    <a:lnTo>
                      <a:pt x="2" y="855"/>
                    </a:lnTo>
                    <a:lnTo>
                      <a:pt x="0" y="853"/>
                    </a:lnTo>
                    <a:lnTo>
                      <a:pt x="20" y="781"/>
                    </a:lnTo>
                    <a:lnTo>
                      <a:pt x="40" y="708"/>
                    </a:lnTo>
                    <a:lnTo>
                      <a:pt x="59" y="638"/>
                    </a:lnTo>
                    <a:lnTo>
                      <a:pt x="79" y="567"/>
                    </a:lnTo>
                    <a:lnTo>
                      <a:pt x="98" y="500"/>
                    </a:lnTo>
                    <a:lnTo>
                      <a:pt x="115" y="437"/>
                    </a:lnTo>
                    <a:lnTo>
                      <a:pt x="130" y="375"/>
                    </a:lnTo>
                    <a:lnTo>
                      <a:pt x="146" y="319"/>
                    </a:lnTo>
                    <a:lnTo>
                      <a:pt x="158" y="266"/>
                    </a:lnTo>
                    <a:lnTo>
                      <a:pt x="170" y="219"/>
                    </a:lnTo>
                    <a:lnTo>
                      <a:pt x="181" y="178"/>
                    </a:lnTo>
                    <a:lnTo>
                      <a:pt x="188" y="142"/>
                    </a:lnTo>
                    <a:lnTo>
                      <a:pt x="195" y="111"/>
                    </a:lnTo>
                    <a:lnTo>
                      <a:pt x="199" y="87"/>
                    </a:lnTo>
                    <a:lnTo>
                      <a:pt x="204" y="69"/>
                    </a:lnTo>
                    <a:lnTo>
                      <a:pt x="204" y="58"/>
                    </a:lnTo>
                    <a:lnTo>
                      <a:pt x="202" y="5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1" name="Freeform 1064"/>
              <p:cNvSpPr>
                <a:spLocks/>
              </p:cNvSpPr>
              <p:nvPr/>
            </p:nvSpPr>
            <p:spPr bwMode="auto">
              <a:xfrm>
                <a:off x="1969" y="1135"/>
                <a:ext cx="207" cy="400"/>
              </a:xfrm>
              <a:custGeom>
                <a:avLst/>
                <a:gdLst>
                  <a:gd name="T0" fmla="*/ 3 w 207"/>
                  <a:gd name="T1" fmla="*/ 25 h 800"/>
                  <a:gd name="T2" fmla="*/ 23 w 207"/>
                  <a:gd name="T3" fmla="*/ 23 h 800"/>
                  <a:gd name="T4" fmla="*/ 43 w 207"/>
                  <a:gd name="T5" fmla="*/ 21 h 800"/>
                  <a:gd name="T6" fmla="*/ 62 w 207"/>
                  <a:gd name="T7" fmla="*/ 19 h 800"/>
                  <a:gd name="T8" fmla="*/ 82 w 207"/>
                  <a:gd name="T9" fmla="*/ 17 h 800"/>
                  <a:gd name="T10" fmla="*/ 101 w 207"/>
                  <a:gd name="T11" fmla="*/ 14 h 800"/>
                  <a:gd name="T12" fmla="*/ 118 w 207"/>
                  <a:gd name="T13" fmla="*/ 12 h 800"/>
                  <a:gd name="T14" fmla="*/ 133 w 207"/>
                  <a:gd name="T15" fmla="*/ 11 h 800"/>
                  <a:gd name="T16" fmla="*/ 149 w 207"/>
                  <a:gd name="T17" fmla="*/ 9 h 800"/>
                  <a:gd name="T18" fmla="*/ 161 w 207"/>
                  <a:gd name="T19" fmla="*/ 7 h 800"/>
                  <a:gd name="T20" fmla="*/ 173 w 207"/>
                  <a:gd name="T21" fmla="*/ 6 h 800"/>
                  <a:gd name="T22" fmla="*/ 184 w 207"/>
                  <a:gd name="T23" fmla="*/ 4 h 800"/>
                  <a:gd name="T24" fmla="*/ 191 w 207"/>
                  <a:gd name="T25" fmla="*/ 3 h 800"/>
                  <a:gd name="T26" fmla="*/ 198 w 207"/>
                  <a:gd name="T27" fmla="*/ 2 h 800"/>
                  <a:gd name="T28" fmla="*/ 202 w 207"/>
                  <a:gd name="T29" fmla="*/ 2 h 800"/>
                  <a:gd name="T30" fmla="*/ 207 w 207"/>
                  <a:gd name="T31" fmla="*/ 1 h 800"/>
                  <a:gd name="T32" fmla="*/ 207 w 207"/>
                  <a:gd name="T33" fmla="*/ 1 h 800"/>
                  <a:gd name="T34" fmla="*/ 205 w 207"/>
                  <a:gd name="T35" fmla="*/ 0 h 800"/>
                  <a:gd name="T36" fmla="*/ 190 w 207"/>
                  <a:gd name="T37" fmla="*/ 2 h 800"/>
                  <a:gd name="T38" fmla="*/ 191 w 207"/>
                  <a:gd name="T39" fmla="*/ 2 h 800"/>
                  <a:gd name="T40" fmla="*/ 190 w 207"/>
                  <a:gd name="T41" fmla="*/ 3 h 800"/>
                  <a:gd name="T42" fmla="*/ 187 w 207"/>
                  <a:gd name="T43" fmla="*/ 3 h 800"/>
                  <a:gd name="T44" fmla="*/ 183 w 207"/>
                  <a:gd name="T45" fmla="*/ 4 h 800"/>
                  <a:gd name="T46" fmla="*/ 177 w 207"/>
                  <a:gd name="T47" fmla="*/ 5 h 800"/>
                  <a:gd name="T48" fmla="*/ 168 w 207"/>
                  <a:gd name="T49" fmla="*/ 6 h 800"/>
                  <a:gd name="T50" fmla="*/ 160 w 207"/>
                  <a:gd name="T51" fmla="*/ 7 h 800"/>
                  <a:gd name="T52" fmla="*/ 149 w 207"/>
                  <a:gd name="T53" fmla="*/ 8 h 800"/>
                  <a:gd name="T54" fmla="*/ 136 w 207"/>
                  <a:gd name="T55" fmla="*/ 10 h 800"/>
                  <a:gd name="T56" fmla="*/ 123 w 207"/>
                  <a:gd name="T57" fmla="*/ 12 h 800"/>
                  <a:gd name="T58" fmla="*/ 108 w 207"/>
                  <a:gd name="T59" fmla="*/ 13 h 800"/>
                  <a:gd name="T60" fmla="*/ 92 w 207"/>
                  <a:gd name="T61" fmla="*/ 15 h 800"/>
                  <a:gd name="T62" fmla="*/ 75 w 207"/>
                  <a:gd name="T63" fmla="*/ 17 h 800"/>
                  <a:gd name="T64" fmla="*/ 57 w 207"/>
                  <a:gd name="T65" fmla="*/ 19 h 800"/>
                  <a:gd name="T66" fmla="*/ 38 w 207"/>
                  <a:gd name="T67" fmla="*/ 21 h 800"/>
                  <a:gd name="T68" fmla="*/ 20 w 207"/>
                  <a:gd name="T69" fmla="*/ 23 h 800"/>
                  <a:gd name="T70" fmla="*/ 0 w 207"/>
                  <a:gd name="T71" fmla="*/ 25 h 800"/>
                  <a:gd name="T72" fmla="*/ 3 w 207"/>
                  <a:gd name="T73" fmla="*/ 25 h 8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7" h="800">
                    <a:moveTo>
                      <a:pt x="3" y="800"/>
                    </a:moveTo>
                    <a:lnTo>
                      <a:pt x="23" y="728"/>
                    </a:lnTo>
                    <a:lnTo>
                      <a:pt x="43" y="655"/>
                    </a:lnTo>
                    <a:lnTo>
                      <a:pt x="62" y="585"/>
                    </a:lnTo>
                    <a:lnTo>
                      <a:pt x="82" y="514"/>
                    </a:lnTo>
                    <a:lnTo>
                      <a:pt x="101" y="447"/>
                    </a:lnTo>
                    <a:lnTo>
                      <a:pt x="118" y="384"/>
                    </a:lnTo>
                    <a:lnTo>
                      <a:pt x="133" y="322"/>
                    </a:lnTo>
                    <a:lnTo>
                      <a:pt x="149" y="266"/>
                    </a:lnTo>
                    <a:lnTo>
                      <a:pt x="161" y="213"/>
                    </a:lnTo>
                    <a:lnTo>
                      <a:pt x="173" y="166"/>
                    </a:lnTo>
                    <a:lnTo>
                      <a:pt x="184" y="125"/>
                    </a:lnTo>
                    <a:lnTo>
                      <a:pt x="191" y="89"/>
                    </a:lnTo>
                    <a:lnTo>
                      <a:pt x="198" y="58"/>
                    </a:lnTo>
                    <a:lnTo>
                      <a:pt x="202" y="34"/>
                    </a:lnTo>
                    <a:lnTo>
                      <a:pt x="207" y="16"/>
                    </a:lnTo>
                    <a:lnTo>
                      <a:pt x="207" y="5"/>
                    </a:lnTo>
                    <a:lnTo>
                      <a:pt x="205" y="0"/>
                    </a:lnTo>
                    <a:lnTo>
                      <a:pt x="190" y="58"/>
                    </a:lnTo>
                    <a:lnTo>
                      <a:pt x="191" y="61"/>
                    </a:lnTo>
                    <a:lnTo>
                      <a:pt x="190" y="70"/>
                    </a:lnTo>
                    <a:lnTo>
                      <a:pt x="187" y="87"/>
                    </a:lnTo>
                    <a:lnTo>
                      <a:pt x="183" y="110"/>
                    </a:lnTo>
                    <a:lnTo>
                      <a:pt x="177" y="137"/>
                    </a:lnTo>
                    <a:lnTo>
                      <a:pt x="168" y="172"/>
                    </a:lnTo>
                    <a:lnTo>
                      <a:pt x="160" y="210"/>
                    </a:lnTo>
                    <a:lnTo>
                      <a:pt x="149" y="255"/>
                    </a:lnTo>
                    <a:lnTo>
                      <a:pt x="136" y="304"/>
                    </a:lnTo>
                    <a:lnTo>
                      <a:pt x="123" y="356"/>
                    </a:lnTo>
                    <a:lnTo>
                      <a:pt x="108" y="413"/>
                    </a:lnTo>
                    <a:lnTo>
                      <a:pt x="92" y="472"/>
                    </a:lnTo>
                    <a:lnTo>
                      <a:pt x="75" y="534"/>
                    </a:lnTo>
                    <a:lnTo>
                      <a:pt x="57" y="599"/>
                    </a:lnTo>
                    <a:lnTo>
                      <a:pt x="38" y="664"/>
                    </a:lnTo>
                    <a:lnTo>
                      <a:pt x="20" y="731"/>
                    </a:lnTo>
                    <a:lnTo>
                      <a:pt x="0" y="800"/>
                    </a:lnTo>
                    <a:lnTo>
                      <a:pt x="3" y="800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2" name="Freeform 1065"/>
              <p:cNvSpPr>
                <a:spLocks/>
              </p:cNvSpPr>
              <p:nvPr/>
            </p:nvSpPr>
            <p:spPr bwMode="auto">
              <a:xfrm>
                <a:off x="1968" y="1164"/>
                <a:ext cx="192" cy="371"/>
              </a:xfrm>
              <a:custGeom>
                <a:avLst/>
                <a:gdLst>
                  <a:gd name="T0" fmla="*/ 191 w 192"/>
                  <a:gd name="T1" fmla="*/ 0 h 742"/>
                  <a:gd name="T2" fmla="*/ 192 w 192"/>
                  <a:gd name="T3" fmla="*/ 1 h 742"/>
                  <a:gd name="T4" fmla="*/ 191 w 192"/>
                  <a:gd name="T5" fmla="*/ 1 h 742"/>
                  <a:gd name="T6" fmla="*/ 188 w 192"/>
                  <a:gd name="T7" fmla="*/ 1 h 742"/>
                  <a:gd name="T8" fmla="*/ 184 w 192"/>
                  <a:gd name="T9" fmla="*/ 2 h 742"/>
                  <a:gd name="T10" fmla="*/ 178 w 192"/>
                  <a:gd name="T11" fmla="*/ 3 h 742"/>
                  <a:gd name="T12" fmla="*/ 169 w 192"/>
                  <a:gd name="T13" fmla="*/ 4 h 742"/>
                  <a:gd name="T14" fmla="*/ 161 w 192"/>
                  <a:gd name="T15" fmla="*/ 5 h 742"/>
                  <a:gd name="T16" fmla="*/ 150 w 192"/>
                  <a:gd name="T17" fmla="*/ 7 h 742"/>
                  <a:gd name="T18" fmla="*/ 137 w 192"/>
                  <a:gd name="T19" fmla="*/ 8 h 742"/>
                  <a:gd name="T20" fmla="*/ 124 w 192"/>
                  <a:gd name="T21" fmla="*/ 10 h 742"/>
                  <a:gd name="T22" fmla="*/ 109 w 192"/>
                  <a:gd name="T23" fmla="*/ 12 h 742"/>
                  <a:gd name="T24" fmla="*/ 93 w 192"/>
                  <a:gd name="T25" fmla="*/ 13 h 742"/>
                  <a:gd name="T26" fmla="*/ 76 w 192"/>
                  <a:gd name="T27" fmla="*/ 15 h 742"/>
                  <a:gd name="T28" fmla="*/ 58 w 192"/>
                  <a:gd name="T29" fmla="*/ 17 h 742"/>
                  <a:gd name="T30" fmla="*/ 39 w 192"/>
                  <a:gd name="T31" fmla="*/ 19 h 742"/>
                  <a:gd name="T32" fmla="*/ 21 w 192"/>
                  <a:gd name="T33" fmla="*/ 22 h 742"/>
                  <a:gd name="T34" fmla="*/ 1 w 192"/>
                  <a:gd name="T35" fmla="*/ 24 h 742"/>
                  <a:gd name="T36" fmla="*/ 0 w 192"/>
                  <a:gd name="T37" fmla="*/ 24 h 742"/>
                  <a:gd name="T38" fmla="*/ 20 w 192"/>
                  <a:gd name="T39" fmla="*/ 22 h 742"/>
                  <a:gd name="T40" fmla="*/ 38 w 192"/>
                  <a:gd name="T41" fmla="*/ 20 h 742"/>
                  <a:gd name="T42" fmla="*/ 55 w 192"/>
                  <a:gd name="T43" fmla="*/ 18 h 742"/>
                  <a:gd name="T44" fmla="*/ 72 w 192"/>
                  <a:gd name="T45" fmla="*/ 16 h 742"/>
                  <a:gd name="T46" fmla="*/ 89 w 192"/>
                  <a:gd name="T47" fmla="*/ 14 h 742"/>
                  <a:gd name="T48" fmla="*/ 103 w 192"/>
                  <a:gd name="T49" fmla="*/ 12 h 742"/>
                  <a:gd name="T50" fmla="*/ 117 w 192"/>
                  <a:gd name="T51" fmla="*/ 10 h 742"/>
                  <a:gd name="T52" fmla="*/ 130 w 192"/>
                  <a:gd name="T53" fmla="*/ 9 h 742"/>
                  <a:gd name="T54" fmla="*/ 141 w 192"/>
                  <a:gd name="T55" fmla="*/ 7 h 742"/>
                  <a:gd name="T56" fmla="*/ 151 w 192"/>
                  <a:gd name="T57" fmla="*/ 6 h 742"/>
                  <a:gd name="T58" fmla="*/ 160 w 192"/>
                  <a:gd name="T59" fmla="*/ 5 h 742"/>
                  <a:gd name="T60" fmla="*/ 167 w 192"/>
                  <a:gd name="T61" fmla="*/ 4 h 742"/>
                  <a:gd name="T62" fmla="*/ 171 w 192"/>
                  <a:gd name="T63" fmla="*/ 3 h 742"/>
                  <a:gd name="T64" fmla="*/ 174 w 192"/>
                  <a:gd name="T65" fmla="*/ 3 h 742"/>
                  <a:gd name="T66" fmla="*/ 175 w 192"/>
                  <a:gd name="T67" fmla="*/ 2 h 742"/>
                  <a:gd name="T68" fmla="*/ 174 w 192"/>
                  <a:gd name="T69" fmla="*/ 2 h 742"/>
                  <a:gd name="T70" fmla="*/ 191 w 192"/>
                  <a:gd name="T71" fmla="*/ 0 h 7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2" h="742">
                    <a:moveTo>
                      <a:pt x="191" y="0"/>
                    </a:moveTo>
                    <a:lnTo>
                      <a:pt x="192" y="3"/>
                    </a:lnTo>
                    <a:lnTo>
                      <a:pt x="191" y="12"/>
                    </a:lnTo>
                    <a:lnTo>
                      <a:pt x="188" y="29"/>
                    </a:lnTo>
                    <a:lnTo>
                      <a:pt x="184" y="52"/>
                    </a:lnTo>
                    <a:lnTo>
                      <a:pt x="178" y="79"/>
                    </a:lnTo>
                    <a:lnTo>
                      <a:pt x="169" y="114"/>
                    </a:lnTo>
                    <a:lnTo>
                      <a:pt x="161" y="152"/>
                    </a:lnTo>
                    <a:lnTo>
                      <a:pt x="150" y="197"/>
                    </a:lnTo>
                    <a:lnTo>
                      <a:pt x="137" y="246"/>
                    </a:lnTo>
                    <a:lnTo>
                      <a:pt x="124" y="298"/>
                    </a:lnTo>
                    <a:lnTo>
                      <a:pt x="109" y="355"/>
                    </a:lnTo>
                    <a:lnTo>
                      <a:pt x="93" y="414"/>
                    </a:lnTo>
                    <a:lnTo>
                      <a:pt x="76" y="476"/>
                    </a:lnTo>
                    <a:lnTo>
                      <a:pt x="58" y="541"/>
                    </a:lnTo>
                    <a:lnTo>
                      <a:pt x="39" y="606"/>
                    </a:lnTo>
                    <a:lnTo>
                      <a:pt x="21" y="673"/>
                    </a:lnTo>
                    <a:lnTo>
                      <a:pt x="1" y="742"/>
                    </a:lnTo>
                    <a:lnTo>
                      <a:pt x="0" y="740"/>
                    </a:lnTo>
                    <a:lnTo>
                      <a:pt x="20" y="675"/>
                    </a:lnTo>
                    <a:lnTo>
                      <a:pt x="38" y="610"/>
                    </a:lnTo>
                    <a:lnTo>
                      <a:pt x="55" y="545"/>
                    </a:lnTo>
                    <a:lnTo>
                      <a:pt x="72" y="483"/>
                    </a:lnTo>
                    <a:lnTo>
                      <a:pt x="89" y="422"/>
                    </a:lnTo>
                    <a:lnTo>
                      <a:pt x="103" y="365"/>
                    </a:lnTo>
                    <a:lnTo>
                      <a:pt x="117" y="311"/>
                    </a:lnTo>
                    <a:lnTo>
                      <a:pt x="130" y="262"/>
                    </a:lnTo>
                    <a:lnTo>
                      <a:pt x="141" y="217"/>
                    </a:lnTo>
                    <a:lnTo>
                      <a:pt x="151" y="177"/>
                    </a:lnTo>
                    <a:lnTo>
                      <a:pt x="160" y="143"/>
                    </a:lnTo>
                    <a:lnTo>
                      <a:pt x="167" y="114"/>
                    </a:lnTo>
                    <a:lnTo>
                      <a:pt x="171" y="90"/>
                    </a:lnTo>
                    <a:lnTo>
                      <a:pt x="174" y="74"/>
                    </a:lnTo>
                    <a:lnTo>
                      <a:pt x="175" y="63"/>
                    </a:lnTo>
                    <a:lnTo>
                      <a:pt x="174" y="59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3" name="Freeform 1066"/>
              <p:cNvSpPr>
                <a:spLocks/>
              </p:cNvSpPr>
              <p:nvPr/>
            </p:nvSpPr>
            <p:spPr bwMode="auto">
              <a:xfrm>
                <a:off x="1966" y="1194"/>
                <a:ext cx="177" cy="341"/>
              </a:xfrm>
              <a:custGeom>
                <a:avLst/>
                <a:gdLst>
                  <a:gd name="T0" fmla="*/ 2 w 177"/>
                  <a:gd name="T1" fmla="*/ 22 h 681"/>
                  <a:gd name="T2" fmla="*/ 22 w 177"/>
                  <a:gd name="T3" fmla="*/ 20 h 681"/>
                  <a:gd name="T4" fmla="*/ 40 w 177"/>
                  <a:gd name="T5" fmla="*/ 18 h 681"/>
                  <a:gd name="T6" fmla="*/ 57 w 177"/>
                  <a:gd name="T7" fmla="*/ 16 h 681"/>
                  <a:gd name="T8" fmla="*/ 74 w 177"/>
                  <a:gd name="T9" fmla="*/ 14 h 681"/>
                  <a:gd name="T10" fmla="*/ 91 w 177"/>
                  <a:gd name="T11" fmla="*/ 12 h 681"/>
                  <a:gd name="T12" fmla="*/ 105 w 177"/>
                  <a:gd name="T13" fmla="*/ 10 h 681"/>
                  <a:gd name="T14" fmla="*/ 119 w 177"/>
                  <a:gd name="T15" fmla="*/ 8 h 681"/>
                  <a:gd name="T16" fmla="*/ 132 w 177"/>
                  <a:gd name="T17" fmla="*/ 7 h 681"/>
                  <a:gd name="T18" fmla="*/ 143 w 177"/>
                  <a:gd name="T19" fmla="*/ 5 h 681"/>
                  <a:gd name="T20" fmla="*/ 153 w 177"/>
                  <a:gd name="T21" fmla="*/ 4 h 681"/>
                  <a:gd name="T22" fmla="*/ 162 w 177"/>
                  <a:gd name="T23" fmla="*/ 3 h 681"/>
                  <a:gd name="T24" fmla="*/ 169 w 177"/>
                  <a:gd name="T25" fmla="*/ 2 h 681"/>
                  <a:gd name="T26" fmla="*/ 173 w 177"/>
                  <a:gd name="T27" fmla="*/ 1 h 681"/>
                  <a:gd name="T28" fmla="*/ 176 w 177"/>
                  <a:gd name="T29" fmla="*/ 1 h 681"/>
                  <a:gd name="T30" fmla="*/ 177 w 177"/>
                  <a:gd name="T31" fmla="*/ 1 h 681"/>
                  <a:gd name="T32" fmla="*/ 176 w 177"/>
                  <a:gd name="T33" fmla="*/ 0 h 681"/>
                  <a:gd name="T34" fmla="*/ 157 w 177"/>
                  <a:gd name="T35" fmla="*/ 2 h 681"/>
                  <a:gd name="T36" fmla="*/ 159 w 177"/>
                  <a:gd name="T37" fmla="*/ 3 h 681"/>
                  <a:gd name="T38" fmla="*/ 157 w 177"/>
                  <a:gd name="T39" fmla="*/ 3 h 681"/>
                  <a:gd name="T40" fmla="*/ 155 w 177"/>
                  <a:gd name="T41" fmla="*/ 3 h 681"/>
                  <a:gd name="T42" fmla="*/ 149 w 177"/>
                  <a:gd name="T43" fmla="*/ 4 h 681"/>
                  <a:gd name="T44" fmla="*/ 143 w 177"/>
                  <a:gd name="T45" fmla="*/ 5 h 681"/>
                  <a:gd name="T46" fmla="*/ 135 w 177"/>
                  <a:gd name="T47" fmla="*/ 6 h 681"/>
                  <a:gd name="T48" fmla="*/ 123 w 177"/>
                  <a:gd name="T49" fmla="*/ 8 h 681"/>
                  <a:gd name="T50" fmla="*/ 112 w 177"/>
                  <a:gd name="T51" fmla="*/ 9 h 681"/>
                  <a:gd name="T52" fmla="*/ 99 w 177"/>
                  <a:gd name="T53" fmla="*/ 11 h 681"/>
                  <a:gd name="T54" fmla="*/ 85 w 177"/>
                  <a:gd name="T55" fmla="*/ 12 h 681"/>
                  <a:gd name="T56" fmla="*/ 70 w 177"/>
                  <a:gd name="T57" fmla="*/ 14 h 681"/>
                  <a:gd name="T58" fmla="*/ 53 w 177"/>
                  <a:gd name="T59" fmla="*/ 16 h 681"/>
                  <a:gd name="T60" fmla="*/ 36 w 177"/>
                  <a:gd name="T61" fmla="*/ 18 h 681"/>
                  <a:gd name="T62" fmla="*/ 19 w 177"/>
                  <a:gd name="T63" fmla="*/ 20 h 681"/>
                  <a:gd name="T64" fmla="*/ 0 w 177"/>
                  <a:gd name="T65" fmla="*/ 22 h 681"/>
                  <a:gd name="T66" fmla="*/ 2 w 177"/>
                  <a:gd name="T67" fmla="*/ 22 h 6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7" h="681">
                    <a:moveTo>
                      <a:pt x="2" y="681"/>
                    </a:moveTo>
                    <a:lnTo>
                      <a:pt x="22" y="616"/>
                    </a:lnTo>
                    <a:lnTo>
                      <a:pt x="40" y="551"/>
                    </a:lnTo>
                    <a:lnTo>
                      <a:pt x="57" y="486"/>
                    </a:lnTo>
                    <a:lnTo>
                      <a:pt x="74" y="424"/>
                    </a:lnTo>
                    <a:lnTo>
                      <a:pt x="91" y="363"/>
                    </a:lnTo>
                    <a:lnTo>
                      <a:pt x="105" y="306"/>
                    </a:lnTo>
                    <a:lnTo>
                      <a:pt x="119" y="252"/>
                    </a:lnTo>
                    <a:lnTo>
                      <a:pt x="132" y="203"/>
                    </a:lnTo>
                    <a:lnTo>
                      <a:pt x="143" y="158"/>
                    </a:lnTo>
                    <a:lnTo>
                      <a:pt x="153" y="118"/>
                    </a:lnTo>
                    <a:lnTo>
                      <a:pt x="162" y="84"/>
                    </a:lnTo>
                    <a:lnTo>
                      <a:pt x="169" y="55"/>
                    </a:lnTo>
                    <a:lnTo>
                      <a:pt x="173" y="31"/>
                    </a:lnTo>
                    <a:lnTo>
                      <a:pt x="176" y="15"/>
                    </a:lnTo>
                    <a:lnTo>
                      <a:pt x="177" y="4"/>
                    </a:lnTo>
                    <a:lnTo>
                      <a:pt x="176" y="0"/>
                    </a:lnTo>
                    <a:lnTo>
                      <a:pt x="157" y="64"/>
                    </a:lnTo>
                    <a:lnTo>
                      <a:pt x="159" y="67"/>
                    </a:lnTo>
                    <a:lnTo>
                      <a:pt x="157" y="78"/>
                    </a:lnTo>
                    <a:lnTo>
                      <a:pt x="155" y="96"/>
                    </a:lnTo>
                    <a:lnTo>
                      <a:pt x="149" y="120"/>
                    </a:lnTo>
                    <a:lnTo>
                      <a:pt x="143" y="149"/>
                    </a:lnTo>
                    <a:lnTo>
                      <a:pt x="135" y="185"/>
                    </a:lnTo>
                    <a:lnTo>
                      <a:pt x="123" y="225"/>
                    </a:lnTo>
                    <a:lnTo>
                      <a:pt x="112" y="272"/>
                    </a:lnTo>
                    <a:lnTo>
                      <a:pt x="99" y="321"/>
                    </a:lnTo>
                    <a:lnTo>
                      <a:pt x="85" y="375"/>
                    </a:lnTo>
                    <a:lnTo>
                      <a:pt x="70" y="433"/>
                    </a:lnTo>
                    <a:lnTo>
                      <a:pt x="53" y="493"/>
                    </a:lnTo>
                    <a:lnTo>
                      <a:pt x="36" y="554"/>
                    </a:lnTo>
                    <a:lnTo>
                      <a:pt x="19" y="618"/>
                    </a:lnTo>
                    <a:lnTo>
                      <a:pt x="0" y="681"/>
                    </a:lnTo>
                    <a:lnTo>
                      <a:pt x="2" y="681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4" name="Freeform 1067"/>
              <p:cNvSpPr>
                <a:spLocks/>
              </p:cNvSpPr>
              <p:nvPr/>
            </p:nvSpPr>
            <p:spPr bwMode="auto">
              <a:xfrm>
                <a:off x="1965" y="1226"/>
                <a:ext cx="160" cy="309"/>
              </a:xfrm>
              <a:custGeom>
                <a:avLst/>
                <a:gdLst>
                  <a:gd name="T0" fmla="*/ 158 w 160"/>
                  <a:gd name="T1" fmla="*/ 0 h 617"/>
                  <a:gd name="T2" fmla="*/ 160 w 160"/>
                  <a:gd name="T3" fmla="*/ 1 h 617"/>
                  <a:gd name="T4" fmla="*/ 158 w 160"/>
                  <a:gd name="T5" fmla="*/ 1 h 617"/>
                  <a:gd name="T6" fmla="*/ 156 w 160"/>
                  <a:gd name="T7" fmla="*/ 1 h 617"/>
                  <a:gd name="T8" fmla="*/ 150 w 160"/>
                  <a:gd name="T9" fmla="*/ 2 h 617"/>
                  <a:gd name="T10" fmla="*/ 144 w 160"/>
                  <a:gd name="T11" fmla="*/ 3 h 617"/>
                  <a:gd name="T12" fmla="*/ 136 w 160"/>
                  <a:gd name="T13" fmla="*/ 4 h 617"/>
                  <a:gd name="T14" fmla="*/ 124 w 160"/>
                  <a:gd name="T15" fmla="*/ 6 h 617"/>
                  <a:gd name="T16" fmla="*/ 113 w 160"/>
                  <a:gd name="T17" fmla="*/ 7 h 617"/>
                  <a:gd name="T18" fmla="*/ 100 w 160"/>
                  <a:gd name="T19" fmla="*/ 9 h 617"/>
                  <a:gd name="T20" fmla="*/ 86 w 160"/>
                  <a:gd name="T21" fmla="*/ 10 h 617"/>
                  <a:gd name="T22" fmla="*/ 71 w 160"/>
                  <a:gd name="T23" fmla="*/ 12 h 617"/>
                  <a:gd name="T24" fmla="*/ 54 w 160"/>
                  <a:gd name="T25" fmla="*/ 14 h 617"/>
                  <a:gd name="T26" fmla="*/ 37 w 160"/>
                  <a:gd name="T27" fmla="*/ 16 h 617"/>
                  <a:gd name="T28" fmla="*/ 20 w 160"/>
                  <a:gd name="T29" fmla="*/ 18 h 617"/>
                  <a:gd name="T30" fmla="*/ 1 w 160"/>
                  <a:gd name="T31" fmla="*/ 20 h 617"/>
                  <a:gd name="T32" fmla="*/ 0 w 160"/>
                  <a:gd name="T33" fmla="*/ 20 h 617"/>
                  <a:gd name="T34" fmla="*/ 17 w 160"/>
                  <a:gd name="T35" fmla="*/ 18 h 617"/>
                  <a:gd name="T36" fmla="*/ 34 w 160"/>
                  <a:gd name="T37" fmla="*/ 16 h 617"/>
                  <a:gd name="T38" fmla="*/ 50 w 160"/>
                  <a:gd name="T39" fmla="*/ 14 h 617"/>
                  <a:gd name="T40" fmla="*/ 65 w 160"/>
                  <a:gd name="T41" fmla="*/ 12 h 617"/>
                  <a:gd name="T42" fmla="*/ 79 w 160"/>
                  <a:gd name="T43" fmla="*/ 11 h 617"/>
                  <a:gd name="T44" fmla="*/ 92 w 160"/>
                  <a:gd name="T45" fmla="*/ 9 h 617"/>
                  <a:gd name="T46" fmla="*/ 105 w 160"/>
                  <a:gd name="T47" fmla="*/ 8 h 617"/>
                  <a:gd name="T48" fmla="*/ 115 w 160"/>
                  <a:gd name="T49" fmla="*/ 6 h 617"/>
                  <a:gd name="T50" fmla="*/ 123 w 160"/>
                  <a:gd name="T51" fmla="*/ 5 h 617"/>
                  <a:gd name="T52" fmla="*/ 130 w 160"/>
                  <a:gd name="T53" fmla="*/ 4 h 617"/>
                  <a:gd name="T54" fmla="*/ 136 w 160"/>
                  <a:gd name="T55" fmla="*/ 4 h 617"/>
                  <a:gd name="T56" fmla="*/ 139 w 160"/>
                  <a:gd name="T57" fmla="*/ 3 h 617"/>
                  <a:gd name="T58" fmla="*/ 140 w 160"/>
                  <a:gd name="T59" fmla="*/ 3 h 617"/>
                  <a:gd name="T60" fmla="*/ 139 w 160"/>
                  <a:gd name="T61" fmla="*/ 3 h 617"/>
                  <a:gd name="T62" fmla="*/ 158 w 160"/>
                  <a:gd name="T63" fmla="*/ 0 h 6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0" h="617">
                    <a:moveTo>
                      <a:pt x="158" y="0"/>
                    </a:moveTo>
                    <a:lnTo>
                      <a:pt x="160" y="3"/>
                    </a:lnTo>
                    <a:lnTo>
                      <a:pt x="158" y="14"/>
                    </a:lnTo>
                    <a:lnTo>
                      <a:pt x="156" y="32"/>
                    </a:lnTo>
                    <a:lnTo>
                      <a:pt x="150" y="56"/>
                    </a:lnTo>
                    <a:lnTo>
                      <a:pt x="144" y="85"/>
                    </a:lnTo>
                    <a:lnTo>
                      <a:pt x="136" y="121"/>
                    </a:lnTo>
                    <a:lnTo>
                      <a:pt x="124" y="161"/>
                    </a:lnTo>
                    <a:lnTo>
                      <a:pt x="113" y="208"/>
                    </a:lnTo>
                    <a:lnTo>
                      <a:pt x="100" y="257"/>
                    </a:lnTo>
                    <a:lnTo>
                      <a:pt x="86" y="311"/>
                    </a:lnTo>
                    <a:lnTo>
                      <a:pt x="71" y="369"/>
                    </a:lnTo>
                    <a:lnTo>
                      <a:pt x="54" y="429"/>
                    </a:lnTo>
                    <a:lnTo>
                      <a:pt x="37" y="490"/>
                    </a:lnTo>
                    <a:lnTo>
                      <a:pt x="20" y="554"/>
                    </a:lnTo>
                    <a:lnTo>
                      <a:pt x="1" y="617"/>
                    </a:lnTo>
                    <a:lnTo>
                      <a:pt x="0" y="615"/>
                    </a:lnTo>
                    <a:lnTo>
                      <a:pt x="17" y="556"/>
                    </a:lnTo>
                    <a:lnTo>
                      <a:pt x="34" y="496"/>
                    </a:lnTo>
                    <a:lnTo>
                      <a:pt x="50" y="438"/>
                    </a:lnTo>
                    <a:lnTo>
                      <a:pt x="65" y="382"/>
                    </a:lnTo>
                    <a:lnTo>
                      <a:pt x="79" y="328"/>
                    </a:lnTo>
                    <a:lnTo>
                      <a:pt x="92" y="277"/>
                    </a:lnTo>
                    <a:lnTo>
                      <a:pt x="105" y="232"/>
                    </a:lnTo>
                    <a:lnTo>
                      <a:pt x="115" y="192"/>
                    </a:lnTo>
                    <a:lnTo>
                      <a:pt x="123" y="156"/>
                    </a:lnTo>
                    <a:lnTo>
                      <a:pt x="130" y="125"/>
                    </a:lnTo>
                    <a:lnTo>
                      <a:pt x="136" y="101"/>
                    </a:lnTo>
                    <a:lnTo>
                      <a:pt x="139" y="83"/>
                    </a:lnTo>
                    <a:lnTo>
                      <a:pt x="140" y="72"/>
                    </a:lnTo>
                    <a:lnTo>
                      <a:pt x="139" y="69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5" name="Freeform 1068"/>
              <p:cNvSpPr>
                <a:spLocks/>
              </p:cNvSpPr>
              <p:nvPr/>
            </p:nvSpPr>
            <p:spPr bwMode="auto">
              <a:xfrm>
                <a:off x="1962" y="1260"/>
                <a:ext cx="143" cy="274"/>
              </a:xfrm>
              <a:custGeom>
                <a:avLst/>
                <a:gdLst>
                  <a:gd name="T0" fmla="*/ 3 w 143"/>
                  <a:gd name="T1" fmla="*/ 18 h 546"/>
                  <a:gd name="T2" fmla="*/ 20 w 143"/>
                  <a:gd name="T3" fmla="*/ 16 h 546"/>
                  <a:gd name="T4" fmla="*/ 37 w 143"/>
                  <a:gd name="T5" fmla="*/ 14 h 546"/>
                  <a:gd name="T6" fmla="*/ 53 w 143"/>
                  <a:gd name="T7" fmla="*/ 12 h 546"/>
                  <a:gd name="T8" fmla="*/ 68 w 143"/>
                  <a:gd name="T9" fmla="*/ 10 h 546"/>
                  <a:gd name="T10" fmla="*/ 82 w 143"/>
                  <a:gd name="T11" fmla="*/ 9 h 546"/>
                  <a:gd name="T12" fmla="*/ 95 w 143"/>
                  <a:gd name="T13" fmla="*/ 7 h 546"/>
                  <a:gd name="T14" fmla="*/ 108 w 143"/>
                  <a:gd name="T15" fmla="*/ 6 h 546"/>
                  <a:gd name="T16" fmla="*/ 118 w 143"/>
                  <a:gd name="T17" fmla="*/ 4 h 546"/>
                  <a:gd name="T18" fmla="*/ 126 w 143"/>
                  <a:gd name="T19" fmla="*/ 3 h 546"/>
                  <a:gd name="T20" fmla="*/ 133 w 143"/>
                  <a:gd name="T21" fmla="*/ 2 h 546"/>
                  <a:gd name="T22" fmla="*/ 139 w 143"/>
                  <a:gd name="T23" fmla="*/ 1 h 546"/>
                  <a:gd name="T24" fmla="*/ 142 w 143"/>
                  <a:gd name="T25" fmla="*/ 1 h 546"/>
                  <a:gd name="T26" fmla="*/ 143 w 143"/>
                  <a:gd name="T27" fmla="*/ 1 h 546"/>
                  <a:gd name="T28" fmla="*/ 142 w 143"/>
                  <a:gd name="T29" fmla="*/ 0 h 546"/>
                  <a:gd name="T30" fmla="*/ 122 w 143"/>
                  <a:gd name="T31" fmla="*/ 3 h 546"/>
                  <a:gd name="T32" fmla="*/ 122 w 143"/>
                  <a:gd name="T33" fmla="*/ 3 h 546"/>
                  <a:gd name="T34" fmla="*/ 120 w 143"/>
                  <a:gd name="T35" fmla="*/ 3 h 546"/>
                  <a:gd name="T36" fmla="*/ 118 w 143"/>
                  <a:gd name="T37" fmla="*/ 4 h 546"/>
                  <a:gd name="T38" fmla="*/ 113 w 143"/>
                  <a:gd name="T39" fmla="*/ 4 h 546"/>
                  <a:gd name="T40" fmla="*/ 108 w 143"/>
                  <a:gd name="T41" fmla="*/ 5 h 546"/>
                  <a:gd name="T42" fmla="*/ 101 w 143"/>
                  <a:gd name="T43" fmla="*/ 6 h 546"/>
                  <a:gd name="T44" fmla="*/ 91 w 143"/>
                  <a:gd name="T45" fmla="*/ 7 h 546"/>
                  <a:gd name="T46" fmla="*/ 81 w 143"/>
                  <a:gd name="T47" fmla="*/ 8 h 546"/>
                  <a:gd name="T48" fmla="*/ 69 w 143"/>
                  <a:gd name="T49" fmla="*/ 10 h 546"/>
                  <a:gd name="T50" fmla="*/ 57 w 143"/>
                  <a:gd name="T51" fmla="*/ 11 h 546"/>
                  <a:gd name="T52" fmla="*/ 44 w 143"/>
                  <a:gd name="T53" fmla="*/ 13 h 546"/>
                  <a:gd name="T54" fmla="*/ 30 w 143"/>
                  <a:gd name="T55" fmla="*/ 14 h 546"/>
                  <a:gd name="T56" fmla="*/ 16 w 143"/>
                  <a:gd name="T57" fmla="*/ 16 h 546"/>
                  <a:gd name="T58" fmla="*/ 0 w 143"/>
                  <a:gd name="T59" fmla="*/ 18 h 546"/>
                  <a:gd name="T60" fmla="*/ 3 w 143"/>
                  <a:gd name="T61" fmla="*/ 18 h 5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3" h="546">
                    <a:moveTo>
                      <a:pt x="3" y="546"/>
                    </a:moveTo>
                    <a:lnTo>
                      <a:pt x="20" y="487"/>
                    </a:lnTo>
                    <a:lnTo>
                      <a:pt x="37" y="427"/>
                    </a:lnTo>
                    <a:lnTo>
                      <a:pt x="53" y="369"/>
                    </a:lnTo>
                    <a:lnTo>
                      <a:pt x="68" y="313"/>
                    </a:lnTo>
                    <a:lnTo>
                      <a:pt x="82" y="259"/>
                    </a:lnTo>
                    <a:lnTo>
                      <a:pt x="95" y="208"/>
                    </a:lnTo>
                    <a:lnTo>
                      <a:pt x="108" y="163"/>
                    </a:lnTo>
                    <a:lnTo>
                      <a:pt x="118" y="123"/>
                    </a:lnTo>
                    <a:lnTo>
                      <a:pt x="126" y="87"/>
                    </a:lnTo>
                    <a:lnTo>
                      <a:pt x="133" y="56"/>
                    </a:lnTo>
                    <a:lnTo>
                      <a:pt x="139" y="32"/>
                    </a:lnTo>
                    <a:lnTo>
                      <a:pt x="142" y="14"/>
                    </a:lnTo>
                    <a:lnTo>
                      <a:pt x="143" y="3"/>
                    </a:lnTo>
                    <a:lnTo>
                      <a:pt x="142" y="0"/>
                    </a:lnTo>
                    <a:lnTo>
                      <a:pt x="122" y="74"/>
                    </a:lnTo>
                    <a:lnTo>
                      <a:pt x="122" y="77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3" y="123"/>
                    </a:lnTo>
                    <a:lnTo>
                      <a:pt x="108" y="148"/>
                    </a:lnTo>
                    <a:lnTo>
                      <a:pt x="101" y="179"/>
                    </a:lnTo>
                    <a:lnTo>
                      <a:pt x="91" y="215"/>
                    </a:lnTo>
                    <a:lnTo>
                      <a:pt x="81" y="253"/>
                    </a:lnTo>
                    <a:lnTo>
                      <a:pt x="69" y="297"/>
                    </a:lnTo>
                    <a:lnTo>
                      <a:pt x="57" y="344"/>
                    </a:lnTo>
                    <a:lnTo>
                      <a:pt x="44" y="392"/>
                    </a:lnTo>
                    <a:lnTo>
                      <a:pt x="30" y="441"/>
                    </a:lnTo>
                    <a:lnTo>
                      <a:pt x="16" y="494"/>
                    </a:lnTo>
                    <a:lnTo>
                      <a:pt x="0" y="546"/>
                    </a:lnTo>
                    <a:lnTo>
                      <a:pt x="3" y="546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6" name="Freeform 1069"/>
              <p:cNvSpPr>
                <a:spLocks/>
              </p:cNvSpPr>
              <p:nvPr/>
            </p:nvSpPr>
            <p:spPr bwMode="auto">
              <a:xfrm>
                <a:off x="1961" y="1297"/>
                <a:ext cx="123" cy="237"/>
              </a:xfrm>
              <a:custGeom>
                <a:avLst/>
                <a:gdLst>
                  <a:gd name="T0" fmla="*/ 123 w 123"/>
                  <a:gd name="T1" fmla="*/ 0 h 472"/>
                  <a:gd name="T2" fmla="*/ 123 w 123"/>
                  <a:gd name="T3" fmla="*/ 1 h 472"/>
                  <a:gd name="T4" fmla="*/ 121 w 123"/>
                  <a:gd name="T5" fmla="*/ 1 h 472"/>
                  <a:gd name="T6" fmla="*/ 119 w 123"/>
                  <a:gd name="T7" fmla="*/ 1 h 472"/>
                  <a:gd name="T8" fmla="*/ 114 w 123"/>
                  <a:gd name="T9" fmla="*/ 2 h 472"/>
                  <a:gd name="T10" fmla="*/ 109 w 123"/>
                  <a:gd name="T11" fmla="*/ 3 h 472"/>
                  <a:gd name="T12" fmla="*/ 102 w 123"/>
                  <a:gd name="T13" fmla="*/ 4 h 472"/>
                  <a:gd name="T14" fmla="*/ 92 w 123"/>
                  <a:gd name="T15" fmla="*/ 5 h 472"/>
                  <a:gd name="T16" fmla="*/ 82 w 123"/>
                  <a:gd name="T17" fmla="*/ 6 h 472"/>
                  <a:gd name="T18" fmla="*/ 70 w 123"/>
                  <a:gd name="T19" fmla="*/ 7 h 472"/>
                  <a:gd name="T20" fmla="*/ 58 w 123"/>
                  <a:gd name="T21" fmla="*/ 9 h 472"/>
                  <a:gd name="T22" fmla="*/ 45 w 123"/>
                  <a:gd name="T23" fmla="*/ 10 h 472"/>
                  <a:gd name="T24" fmla="*/ 31 w 123"/>
                  <a:gd name="T25" fmla="*/ 12 h 472"/>
                  <a:gd name="T26" fmla="*/ 17 w 123"/>
                  <a:gd name="T27" fmla="*/ 14 h 472"/>
                  <a:gd name="T28" fmla="*/ 1 w 123"/>
                  <a:gd name="T29" fmla="*/ 15 h 472"/>
                  <a:gd name="T30" fmla="*/ 0 w 123"/>
                  <a:gd name="T31" fmla="*/ 15 h 472"/>
                  <a:gd name="T32" fmla="*/ 14 w 123"/>
                  <a:gd name="T33" fmla="*/ 14 h 472"/>
                  <a:gd name="T34" fmla="*/ 28 w 123"/>
                  <a:gd name="T35" fmla="*/ 12 h 472"/>
                  <a:gd name="T36" fmla="*/ 41 w 123"/>
                  <a:gd name="T37" fmla="*/ 11 h 472"/>
                  <a:gd name="T38" fmla="*/ 54 w 123"/>
                  <a:gd name="T39" fmla="*/ 9 h 472"/>
                  <a:gd name="T40" fmla="*/ 65 w 123"/>
                  <a:gd name="T41" fmla="*/ 8 h 472"/>
                  <a:gd name="T42" fmla="*/ 75 w 123"/>
                  <a:gd name="T43" fmla="*/ 7 h 472"/>
                  <a:gd name="T44" fmla="*/ 83 w 123"/>
                  <a:gd name="T45" fmla="*/ 6 h 472"/>
                  <a:gd name="T46" fmla="*/ 90 w 123"/>
                  <a:gd name="T47" fmla="*/ 5 h 472"/>
                  <a:gd name="T48" fmla="*/ 96 w 123"/>
                  <a:gd name="T49" fmla="*/ 4 h 472"/>
                  <a:gd name="T50" fmla="*/ 99 w 123"/>
                  <a:gd name="T51" fmla="*/ 3 h 472"/>
                  <a:gd name="T52" fmla="*/ 100 w 123"/>
                  <a:gd name="T53" fmla="*/ 3 h 472"/>
                  <a:gd name="T54" fmla="*/ 100 w 123"/>
                  <a:gd name="T55" fmla="*/ 3 h 472"/>
                  <a:gd name="T56" fmla="*/ 123 w 123"/>
                  <a:gd name="T57" fmla="*/ 0 h 4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3" h="472">
                    <a:moveTo>
                      <a:pt x="123" y="0"/>
                    </a:moveTo>
                    <a:lnTo>
                      <a:pt x="123" y="3"/>
                    </a:lnTo>
                    <a:lnTo>
                      <a:pt x="121" y="13"/>
                    </a:lnTo>
                    <a:lnTo>
                      <a:pt x="119" y="27"/>
                    </a:lnTo>
                    <a:lnTo>
                      <a:pt x="114" y="49"/>
                    </a:lnTo>
                    <a:lnTo>
                      <a:pt x="109" y="74"/>
                    </a:lnTo>
                    <a:lnTo>
                      <a:pt x="102" y="105"/>
                    </a:lnTo>
                    <a:lnTo>
                      <a:pt x="92" y="141"/>
                    </a:lnTo>
                    <a:lnTo>
                      <a:pt x="82" y="179"/>
                    </a:lnTo>
                    <a:lnTo>
                      <a:pt x="70" y="223"/>
                    </a:lnTo>
                    <a:lnTo>
                      <a:pt x="58" y="270"/>
                    </a:lnTo>
                    <a:lnTo>
                      <a:pt x="45" y="318"/>
                    </a:lnTo>
                    <a:lnTo>
                      <a:pt x="31" y="367"/>
                    </a:lnTo>
                    <a:lnTo>
                      <a:pt x="17" y="420"/>
                    </a:lnTo>
                    <a:lnTo>
                      <a:pt x="1" y="472"/>
                    </a:lnTo>
                    <a:lnTo>
                      <a:pt x="0" y="471"/>
                    </a:lnTo>
                    <a:lnTo>
                      <a:pt x="14" y="420"/>
                    </a:lnTo>
                    <a:lnTo>
                      <a:pt x="28" y="371"/>
                    </a:lnTo>
                    <a:lnTo>
                      <a:pt x="41" y="322"/>
                    </a:lnTo>
                    <a:lnTo>
                      <a:pt x="54" y="277"/>
                    </a:lnTo>
                    <a:lnTo>
                      <a:pt x="65" y="233"/>
                    </a:lnTo>
                    <a:lnTo>
                      <a:pt x="75" y="195"/>
                    </a:lnTo>
                    <a:lnTo>
                      <a:pt x="83" y="161"/>
                    </a:lnTo>
                    <a:lnTo>
                      <a:pt x="90" y="134"/>
                    </a:lnTo>
                    <a:lnTo>
                      <a:pt x="96" y="110"/>
                    </a:lnTo>
                    <a:lnTo>
                      <a:pt x="99" y="92"/>
                    </a:lnTo>
                    <a:lnTo>
                      <a:pt x="100" y="83"/>
                    </a:lnTo>
                    <a:lnTo>
                      <a:pt x="100" y="78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7" name="Freeform 1070"/>
              <p:cNvSpPr>
                <a:spLocks/>
              </p:cNvSpPr>
              <p:nvPr/>
            </p:nvSpPr>
            <p:spPr bwMode="auto">
              <a:xfrm>
                <a:off x="1958" y="1336"/>
                <a:ext cx="103" cy="197"/>
              </a:xfrm>
              <a:custGeom>
                <a:avLst/>
                <a:gdLst>
                  <a:gd name="T0" fmla="*/ 3 w 103"/>
                  <a:gd name="T1" fmla="*/ 13 h 393"/>
                  <a:gd name="T2" fmla="*/ 17 w 103"/>
                  <a:gd name="T3" fmla="*/ 11 h 393"/>
                  <a:gd name="T4" fmla="*/ 31 w 103"/>
                  <a:gd name="T5" fmla="*/ 10 h 393"/>
                  <a:gd name="T6" fmla="*/ 44 w 103"/>
                  <a:gd name="T7" fmla="*/ 8 h 393"/>
                  <a:gd name="T8" fmla="*/ 57 w 103"/>
                  <a:gd name="T9" fmla="*/ 7 h 393"/>
                  <a:gd name="T10" fmla="*/ 68 w 103"/>
                  <a:gd name="T11" fmla="*/ 5 h 393"/>
                  <a:gd name="T12" fmla="*/ 78 w 103"/>
                  <a:gd name="T13" fmla="*/ 4 h 393"/>
                  <a:gd name="T14" fmla="*/ 86 w 103"/>
                  <a:gd name="T15" fmla="*/ 3 h 393"/>
                  <a:gd name="T16" fmla="*/ 93 w 103"/>
                  <a:gd name="T17" fmla="*/ 2 h 393"/>
                  <a:gd name="T18" fmla="*/ 99 w 103"/>
                  <a:gd name="T19" fmla="*/ 1 h 393"/>
                  <a:gd name="T20" fmla="*/ 102 w 103"/>
                  <a:gd name="T21" fmla="*/ 1 h 393"/>
                  <a:gd name="T22" fmla="*/ 103 w 103"/>
                  <a:gd name="T23" fmla="*/ 1 h 393"/>
                  <a:gd name="T24" fmla="*/ 103 w 103"/>
                  <a:gd name="T25" fmla="*/ 0 h 393"/>
                  <a:gd name="T26" fmla="*/ 79 w 103"/>
                  <a:gd name="T27" fmla="*/ 3 h 393"/>
                  <a:gd name="T28" fmla="*/ 79 w 103"/>
                  <a:gd name="T29" fmla="*/ 3 h 393"/>
                  <a:gd name="T30" fmla="*/ 78 w 103"/>
                  <a:gd name="T31" fmla="*/ 4 h 393"/>
                  <a:gd name="T32" fmla="*/ 73 w 103"/>
                  <a:gd name="T33" fmla="*/ 4 h 393"/>
                  <a:gd name="T34" fmla="*/ 69 w 103"/>
                  <a:gd name="T35" fmla="*/ 5 h 393"/>
                  <a:gd name="T36" fmla="*/ 62 w 103"/>
                  <a:gd name="T37" fmla="*/ 6 h 393"/>
                  <a:gd name="T38" fmla="*/ 55 w 103"/>
                  <a:gd name="T39" fmla="*/ 7 h 393"/>
                  <a:gd name="T40" fmla="*/ 45 w 103"/>
                  <a:gd name="T41" fmla="*/ 8 h 393"/>
                  <a:gd name="T42" fmla="*/ 35 w 103"/>
                  <a:gd name="T43" fmla="*/ 9 h 393"/>
                  <a:gd name="T44" fmla="*/ 24 w 103"/>
                  <a:gd name="T45" fmla="*/ 10 h 393"/>
                  <a:gd name="T46" fmla="*/ 13 w 103"/>
                  <a:gd name="T47" fmla="*/ 11 h 393"/>
                  <a:gd name="T48" fmla="*/ 0 w 103"/>
                  <a:gd name="T49" fmla="*/ 13 h 393"/>
                  <a:gd name="T50" fmla="*/ 3 w 103"/>
                  <a:gd name="T51" fmla="*/ 13 h 3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3" h="393">
                    <a:moveTo>
                      <a:pt x="3" y="393"/>
                    </a:moveTo>
                    <a:lnTo>
                      <a:pt x="17" y="342"/>
                    </a:lnTo>
                    <a:lnTo>
                      <a:pt x="31" y="293"/>
                    </a:lnTo>
                    <a:lnTo>
                      <a:pt x="44" y="244"/>
                    </a:lnTo>
                    <a:lnTo>
                      <a:pt x="57" y="199"/>
                    </a:lnTo>
                    <a:lnTo>
                      <a:pt x="68" y="155"/>
                    </a:lnTo>
                    <a:lnTo>
                      <a:pt x="78" y="117"/>
                    </a:lnTo>
                    <a:lnTo>
                      <a:pt x="86" y="83"/>
                    </a:lnTo>
                    <a:lnTo>
                      <a:pt x="93" y="56"/>
                    </a:lnTo>
                    <a:lnTo>
                      <a:pt x="99" y="32"/>
                    </a:lnTo>
                    <a:lnTo>
                      <a:pt x="102" y="14"/>
                    </a:lnTo>
                    <a:lnTo>
                      <a:pt x="103" y="5"/>
                    </a:lnTo>
                    <a:lnTo>
                      <a:pt x="103" y="0"/>
                    </a:lnTo>
                    <a:lnTo>
                      <a:pt x="79" y="87"/>
                    </a:lnTo>
                    <a:lnTo>
                      <a:pt x="79" y="90"/>
                    </a:lnTo>
                    <a:lnTo>
                      <a:pt x="78" y="99"/>
                    </a:lnTo>
                    <a:lnTo>
                      <a:pt x="73" y="116"/>
                    </a:lnTo>
                    <a:lnTo>
                      <a:pt x="69" y="135"/>
                    </a:lnTo>
                    <a:lnTo>
                      <a:pt x="62" y="163"/>
                    </a:lnTo>
                    <a:lnTo>
                      <a:pt x="55" y="193"/>
                    </a:lnTo>
                    <a:lnTo>
                      <a:pt x="45" y="228"/>
                    </a:lnTo>
                    <a:lnTo>
                      <a:pt x="35" y="266"/>
                    </a:lnTo>
                    <a:lnTo>
                      <a:pt x="24" y="307"/>
                    </a:lnTo>
                    <a:lnTo>
                      <a:pt x="13" y="349"/>
                    </a:lnTo>
                    <a:lnTo>
                      <a:pt x="0" y="393"/>
                    </a:lnTo>
                    <a:lnTo>
                      <a:pt x="3" y="39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8" name="Freeform 1071"/>
              <p:cNvSpPr>
                <a:spLocks/>
              </p:cNvSpPr>
              <p:nvPr/>
            </p:nvSpPr>
            <p:spPr bwMode="auto">
              <a:xfrm>
                <a:off x="1957" y="1380"/>
                <a:ext cx="80" cy="153"/>
              </a:xfrm>
              <a:custGeom>
                <a:avLst/>
                <a:gdLst>
                  <a:gd name="T0" fmla="*/ 80 w 80"/>
                  <a:gd name="T1" fmla="*/ 0 h 306"/>
                  <a:gd name="T2" fmla="*/ 80 w 80"/>
                  <a:gd name="T3" fmla="*/ 1 h 306"/>
                  <a:gd name="T4" fmla="*/ 79 w 80"/>
                  <a:gd name="T5" fmla="*/ 1 h 306"/>
                  <a:gd name="T6" fmla="*/ 74 w 80"/>
                  <a:gd name="T7" fmla="*/ 1 h 306"/>
                  <a:gd name="T8" fmla="*/ 70 w 80"/>
                  <a:gd name="T9" fmla="*/ 2 h 306"/>
                  <a:gd name="T10" fmla="*/ 63 w 80"/>
                  <a:gd name="T11" fmla="*/ 3 h 306"/>
                  <a:gd name="T12" fmla="*/ 56 w 80"/>
                  <a:gd name="T13" fmla="*/ 4 h 306"/>
                  <a:gd name="T14" fmla="*/ 46 w 80"/>
                  <a:gd name="T15" fmla="*/ 5 h 306"/>
                  <a:gd name="T16" fmla="*/ 36 w 80"/>
                  <a:gd name="T17" fmla="*/ 6 h 306"/>
                  <a:gd name="T18" fmla="*/ 25 w 80"/>
                  <a:gd name="T19" fmla="*/ 7 h 306"/>
                  <a:gd name="T20" fmla="*/ 14 w 80"/>
                  <a:gd name="T21" fmla="*/ 9 h 306"/>
                  <a:gd name="T22" fmla="*/ 1 w 80"/>
                  <a:gd name="T23" fmla="*/ 10 h 306"/>
                  <a:gd name="T24" fmla="*/ 0 w 80"/>
                  <a:gd name="T25" fmla="*/ 10 h 306"/>
                  <a:gd name="T26" fmla="*/ 9 w 80"/>
                  <a:gd name="T27" fmla="*/ 9 h 306"/>
                  <a:gd name="T28" fmla="*/ 19 w 80"/>
                  <a:gd name="T29" fmla="*/ 8 h 306"/>
                  <a:gd name="T30" fmla="*/ 28 w 80"/>
                  <a:gd name="T31" fmla="*/ 7 h 306"/>
                  <a:gd name="T32" fmla="*/ 36 w 80"/>
                  <a:gd name="T33" fmla="*/ 6 h 306"/>
                  <a:gd name="T34" fmla="*/ 43 w 80"/>
                  <a:gd name="T35" fmla="*/ 5 h 306"/>
                  <a:gd name="T36" fmla="*/ 48 w 80"/>
                  <a:gd name="T37" fmla="*/ 4 h 306"/>
                  <a:gd name="T38" fmla="*/ 52 w 80"/>
                  <a:gd name="T39" fmla="*/ 4 h 306"/>
                  <a:gd name="T40" fmla="*/ 53 w 80"/>
                  <a:gd name="T41" fmla="*/ 3 h 306"/>
                  <a:gd name="T42" fmla="*/ 53 w 80"/>
                  <a:gd name="T43" fmla="*/ 3 h 306"/>
                  <a:gd name="T44" fmla="*/ 80 w 80"/>
                  <a:gd name="T45" fmla="*/ 0 h 3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306">
                    <a:moveTo>
                      <a:pt x="80" y="0"/>
                    </a:moveTo>
                    <a:lnTo>
                      <a:pt x="80" y="3"/>
                    </a:lnTo>
                    <a:lnTo>
                      <a:pt x="79" y="12"/>
                    </a:lnTo>
                    <a:lnTo>
                      <a:pt x="74" y="29"/>
                    </a:lnTo>
                    <a:lnTo>
                      <a:pt x="70" y="48"/>
                    </a:lnTo>
                    <a:lnTo>
                      <a:pt x="63" y="76"/>
                    </a:lnTo>
                    <a:lnTo>
                      <a:pt x="56" y="106"/>
                    </a:lnTo>
                    <a:lnTo>
                      <a:pt x="46" y="141"/>
                    </a:lnTo>
                    <a:lnTo>
                      <a:pt x="36" y="179"/>
                    </a:lnTo>
                    <a:lnTo>
                      <a:pt x="25" y="220"/>
                    </a:lnTo>
                    <a:lnTo>
                      <a:pt x="14" y="262"/>
                    </a:lnTo>
                    <a:lnTo>
                      <a:pt x="1" y="306"/>
                    </a:lnTo>
                    <a:lnTo>
                      <a:pt x="0" y="304"/>
                    </a:lnTo>
                    <a:lnTo>
                      <a:pt x="9" y="268"/>
                    </a:lnTo>
                    <a:lnTo>
                      <a:pt x="19" y="231"/>
                    </a:lnTo>
                    <a:lnTo>
                      <a:pt x="28" y="199"/>
                    </a:lnTo>
                    <a:lnTo>
                      <a:pt x="36" y="168"/>
                    </a:lnTo>
                    <a:lnTo>
                      <a:pt x="43" y="143"/>
                    </a:lnTo>
                    <a:lnTo>
                      <a:pt x="48" y="121"/>
                    </a:lnTo>
                    <a:lnTo>
                      <a:pt x="52" y="105"/>
                    </a:lnTo>
                    <a:lnTo>
                      <a:pt x="53" y="96"/>
                    </a:lnTo>
                    <a:lnTo>
                      <a:pt x="53" y="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19" name="Freeform 1072"/>
              <p:cNvSpPr>
                <a:spLocks/>
              </p:cNvSpPr>
              <p:nvPr/>
            </p:nvSpPr>
            <p:spPr bwMode="auto">
              <a:xfrm>
                <a:off x="1954" y="1426"/>
                <a:ext cx="56" cy="106"/>
              </a:xfrm>
              <a:custGeom>
                <a:avLst/>
                <a:gdLst>
                  <a:gd name="T0" fmla="*/ 3 w 56"/>
                  <a:gd name="T1" fmla="*/ 7 h 212"/>
                  <a:gd name="T2" fmla="*/ 12 w 56"/>
                  <a:gd name="T3" fmla="*/ 6 h 212"/>
                  <a:gd name="T4" fmla="*/ 22 w 56"/>
                  <a:gd name="T5" fmla="*/ 5 h 212"/>
                  <a:gd name="T6" fmla="*/ 31 w 56"/>
                  <a:gd name="T7" fmla="*/ 4 h 212"/>
                  <a:gd name="T8" fmla="*/ 39 w 56"/>
                  <a:gd name="T9" fmla="*/ 3 h 212"/>
                  <a:gd name="T10" fmla="*/ 46 w 56"/>
                  <a:gd name="T11" fmla="*/ 2 h 212"/>
                  <a:gd name="T12" fmla="*/ 51 w 56"/>
                  <a:gd name="T13" fmla="*/ 1 h 212"/>
                  <a:gd name="T14" fmla="*/ 55 w 56"/>
                  <a:gd name="T15" fmla="*/ 1 h 212"/>
                  <a:gd name="T16" fmla="*/ 56 w 56"/>
                  <a:gd name="T17" fmla="*/ 1 h 212"/>
                  <a:gd name="T18" fmla="*/ 56 w 56"/>
                  <a:gd name="T19" fmla="*/ 0 h 212"/>
                  <a:gd name="T20" fmla="*/ 28 w 56"/>
                  <a:gd name="T21" fmla="*/ 4 h 212"/>
                  <a:gd name="T22" fmla="*/ 28 w 56"/>
                  <a:gd name="T23" fmla="*/ 4 h 212"/>
                  <a:gd name="T24" fmla="*/ 27 w 56"/>
                  <a:gd name="T25" fmla="*/ 4 h 212"/>
                  <a:gd name="T26" fmla="*/ 22 w 56"/>
                  <a:gd name="T27" fmla="*/ 4 h 212"/>
                  <a:gd name="T28" fmla="*/ 18 w 56"/>
                  <a:gd name="T29" fmla="*/ 5 h 212"/>
                  <a:gd name="T30" fmla="*/ 12 w 56"/>
                  <a:gd name="T31" fmla="*/ 6 h 212"/>
                  <a:gd name="T32" fmla="*/ 7 w 56"/>
                  <a:gd name="T33" fmla="*/ 6 h 212"/>
                  <a:gd name="T34" fmla="*/ 0 w 56"/>
                  <a:gd name="T35" fmla="*/ 7 h 212"/>
                  <a:gd name="T36" fmla="*/ 3 w 56"/>
                  <a:gd name="T37" fmla="*/ 7 h 2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212">
                    <a:moveTo>
                      <a:pt x="3" y="212"/>
                    </a:moveTo>
                    <a:lnTo>
                      <a:pt x="12" y="176"/>
                    </a:lnTo>
                    <a:lnTo>
                      <a:pt x="22" y="139"/>
                    </a:lnTo>
                    <a:lnTo>
                      <a:pt x="31" y="107"/>
                    </a:lnTo>
                    <a:lnTo>
                      <a:pt x="39" y="76"/>
                    </a:lnTo>
                    <a:lnTo>
                      <a:pt x="46" y="51"/>
                    </a:lnTo>
                    <a:lnTo>
                      <a:pt x="51" y="29"/>
                    </a:lnTo>
                    <a:lnTo>
                      <a:pt x="55" y="13"/>
                    </a:lnTo>
                    <a:lnTo>
                      <a:pt x="56" y="4"/>
                    </a:lnTo>
                    <a:lnTo>
                      <a:pt x="56" y="0"/>
                    </a:lnTo>
                    <a:lnTo>
                      <a:pt x="28" y="99"/>
                    </a:lnTo>
                    <a:lnTo>
                      <a:pt x="28" y="101"/>
                    </a:lnTo>
                    <a:lnTo>
                      <a:pt x="27" y="110"/>
                    </a:lnTo>
                    <a:lnTo>
                      <a:pt x="22" y="125"/>
                    </a:lnTo>
                    <a:lnTo>
                      <a:pt x="18" y="141"/>
                    </a:lnTo>
                    <a:lnTo>
                      <a:pt x="12" y="163"/>
                    </a:lnTo>
                    <a:lnTo>
                      <a:pt x="7" y="186"/>
                    </a:lnTo>
                    <a:lnTo>
                      <a:pt x="0" y="212"/>
                    </a:lnTo>
                    <a:lnTo>
                      <a:pt x="3" y="212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0" name="Freeform 1073"/>
              <p:cNvSpPr>
                <a:spLocks/>
              </p:cNvSpPr>
              <p:nvPr/>
            </p:nvSpPr>
            <p:spPr bwMode="auto">
              <a:xfrm>
                <a:off x="1951" y="1476"/>
                <a:ext cx="31" cy="56"/>
              </a:xfrm>
              <a:custGeom>
                <a:avLst/>
                <a:gdLst>
                  <a:gd name="T0" fmla="*/ 31 w 31"/>
                  <a:gd name="T1" fmla="*/ 0 h 113"/>
                  <a:gd name="T2" fmla="*/ 31 w 31"/>
                  <a:gd name="T3" fmla="*/ 0 h 113"/>
                  <a:gd name="T4" fmla="*/ 30 w 31"/>
                  <a:gd name="T5" fmla="*/ 0 h 113"/>
                  <a:gd name="T6" fmla="*/ 25 w 31"/>
                  <a:gd name="T7" fmla="*/ 0 h 113"/>
                  <a:gd name="T8" fmla="*/ 21 w 31"/>
                  <a:gd name="T9" fmla="*/ 1 h 113"/>
                  <a:gd name="T10" fmla="*/ 15 w 31"/>
                  <a:gd name="T11" fmla="*/ 2 h 113"/>
                  <a:gd name="T12" fmla="*/ 10 w 31"/>
                  <a:gd name="T13" fmla="*/ 2 h 113"/>
                  <a:gd name="T14" fmla="*/ 3 w 31"/>
                  <a:gd name="T15" fmla="*/ 3 h 113"/>
                  <a:gd name="T16" fmla="*/ 0 w 31"/>
                  <a:gd name="T17" fmla="*/ 3 h 113"/>
                  <a:gd name="T18" fmla="*/ 0 w 31"/>
                  <a:gd name="T19" fmla="*/ 3 h 113"/>
                  <a:gd name="T20" fmla="*/ 31 w 31"/>
                  <a:gd name="T21" fmla="*/ 0 h 1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113">
                    <a:moveTo>
                      <a:pt x="31" y="0"/>
                    </a:moveTo>
                    <a:lnTo>
                      <a:pt x="31" y="2"/>
                    </a:lnTo>
                    <a:lnTo>
                      <a:pt x="30" y="11"/>
                    </a:lnTo>
                    <a:lnTo>
                      <a:pt x="25" y="26"/>
                    </a:lnTo>
                    <a:lnTo>
                      <a:pt x="21" y="42"/>
                    </a:lnTo>
                    <a:lnTo>
                      <a:pt x="15" y="64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1" name="Freeform 1074"/>
              <p:cNvSpPr>
                <a:spLocks/>
              </p:cNvSpPr>
              <p:nvPr/>
            </p:nvSpPr>
            <p:spPr bwMode="auto">
              <a:xfrm>
                <a:off x="1951" y="1530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2" name="Freeform 1075"/>
              <p:cNvSpPr>
                <a:spLocks/>
              </p:cNvSpPr>
              <p:nvPr/>
            </p:nvSpPr>
            <p:spPr bwMode="auto">
              <a:xfrm>
                <a:off x="1966" y="896"/>
                <a:ext cx="362" cy="642"/>
              </a:xfrm>
              <a:custGeom>
                <a:avLst/>
                <a:gdLst>
                  <a:gd name="T0" fmla="*/ 19 w 362"/>
                  <a:gd name="T1" fmla="*/ 41 h 1283"/>
                  <a:gd name="T2" fmla="*/ 0 w 362"/>
                  <a:gd name="T3" fmla="*/ 38 h 1283"/>
                  <a:gd name="T4" fmla="*/ 345 w 362"/>
                  <a:gd name="T5" fmla="*/ 0 h 1283"/>
                  <a:gd name="T6" fmla="*/ 362 w 362"/>
                  <a:gd name="T7" fmla="*/ 3 h 1283"/>
                  <a:gd name="T8" fmla="*/ 19 w 362"/>
                  <a:gd name="T9" fmla="*/ 41 h 1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" h="1283">
                    <a:moveTo>
                      <a:pt x="19" y="1283"/>
                    </a:moveTo>
                    <a:lnTo>
                      <a:pt x="0" y="1213"/>
                    </a:lnTo>
                    <a:lnTo>
                      <a:pt x="345" y="0"/>
                    </a:lnTo>
                    <a:lnTo>
                      <a:pt x="362" y="72"/>
                    </a:lnTo>
                    <a:lnTo>
                      <a:pt x="19" y="128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3" name="Freeform 1076"/>
              <p:cNvSpPr>
                <a:spLocks/>
              </p:cNvSpPr>
              <p:nvPr/>
            </p:nvSpPr>
            <p:spPr bwMode="auto">
              <a:xfrm>
                <a:off x="1306" y="665"/>
                <a:ext cx="1005" cy="838"/>
              </a:xfrm>
              <a:custGeom>
                <a:avLst/>
                <a:gdLst>
                  <a:gd name="T0" fmla="*/ 660 w 1005"/>
                  <a:gd name="T1" fmla="*/ 52 h 1677"/>
                  <a:gd name="T2" fmla="*/ 1005 w 1005"/>
                  <a:gd name="T3" fmla="*/ 14 h 1677"/>
                  <a:gd name="T4" fmla="*/ 9 w 1005"/>
                  <a:gd name="T5" fmla="*/ 0 h 1677"/>
                  <a:gd name="T6" fmla="*/ 0 w 1005"/>
                  <a:gd name="T7" fmla="*/ 0 h 1677"/>
                  <a:gd name="T8" fmla="*/ 70 w 1005"/>
                  <a:gd name="T9" fmla="*/ 2 h 1677"/>
                  <a:gd name="T10" fmla="*/ 136 w 1005"/>
                  <a:gd name="T11" fmla="*/ 3 h 1677"/>
                  <a:gd name="T12" fmla="*/ 200 w 1005"/>
                  <a:gd name="T13" fmla="*/ 4 h 1677"/>
                  <a:gd name="T14" fmla="*/ 260 w 1005"/>
                  <a:gd name="T15" fmla="*/ 6 h 1677"/>
                  <a:gd name="T16" fmla="*/ 320 w 1005"/>
                  <a:gd name="T17" fmla="*/ 8 h 1677"/>
                  <a:gd name="T18" fmla="*/ 375 w 1005"/>
                  <a:gd name="T19" fmla="*/ 10 h 1677"/>
                  <a:gd name="T20" fmla="*/ 426 w 1005"/>
                  <a:gd name="T21" fmla="*/ 12 h 1677"/>
                  <a:gd name="T22" fmla="*/ 472 w 1005"/>
                  <a:gd name="T23" fmla="*/ 14 h 1677"/>
                  <a:gd name="T24" fmla="*/ 516 w 1005"/>
                  <a:gd name="T25" fmla="*/ 16 h 1677"/>
                  <a:gd name="T26" fmla="*/ 556 w 1005"/>
                  <a:gd name="T27" fmla="*/ 19 h 1677"/>
                  <a:gd name="T28" fmla="*/ 590 w 1005"/>
                  <a:gd name="T29" fmla="*/ 21 h 1677"/>
                  <a:gd name="T30" fmla="*/ 619 w 1005"/>
                  <a:gd name="T31" fmla="*/ 24 h 1677"/>
                  <a:gd name="T32" fmla="*/ 645 w 1005"/>
                  <a:gd name="T33" fmla="*/ 27 h 1677"/>
                  <a:gd name="T34" fmla="*/ 665 w 1005"/>
                  <a:gd name="T35" fmla="*/ 29 h 1677"/>
                  <a:gd name="T36" fmla="*/ 679 w 1005"/>
                  <a:gd name="T37" fmla="*/ 32 h 1677"/>
                  <a:gd name="T38" fmla="*/ 689 w 1005"/>
                  <a:gd name="T39" fmla="*/ 35 h 1677"/>
                  <a:gd name="T40" fmla="*/ 693 w 1005"/>
                  <a:gd name="T41" fmla="*/ 38 h 1677"/>
                  <a:gd name="T42" fmla="*/ 693 w 1005"/>
                  <a:gd name="T43" fmla="*/ 41 h 1677"/>
                  <a:gd name="T44" fmla="*/ 686 w 1005"/>
                  <a:gd name="T45" fmla="*/ 43 h 1677"/>
                  <a:gd name="T46" fmla="*/ 675 w 1005"/>
                  <a:gd name="T47" fmla="*/ 46 h 1677"/>
                  <a:gd name="T48" fmla="*/ 659 w 1005"/>
                  <a:gd name="T49" fmla="*/ 49 h 1677"/>
                  <a:gd name="T50" fmla="*/ 636 w 1005"/>
                  <a:gd name="T51" fmla="*/ 52 h 1677"/>
                  <a:gd name="T52" fmla="*/ 660 w 1005"/>
                  <a:gd name="T53" fmla="*/ 52 h 16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5" h="1677">
                    <a:moveTo>
                      <a:pt x="660" y="1677"/>
                    </a:moveTo>
                    <a:lnTo>
                      <a:pt x="1005" y="464"/>
                    </a:lnTo>
                    <a:lnTo>
                      <a:pt x="9" y="0"/>
                    </a:lnTo>
                    <a:lnTo>
                      <a:pt x="0" y="29"/>
                    </a:lnTo>
                    <a:lnTo>
                      <a:pt x="70" y="64"/>
                    </a:lnTo>
                    <a:lnTo>
                      <a:pt x="136" y="105"/>
                    </a:lnTo>
                    <a:lnTo>
                      <a:pt x="200" y="153"/>
                    </a:lnTo>
                    <a:lnTo>
                      <a:pt x="260" y="205"/>
                    </a:lnTo>
                    <a:lnTo>
                      <a:pt x="320" y="261"/>
                    </a:lnTo>
                    <a:lnTo>
                      <a:pt x="375" y="325"/>
                    </a:lnTo>
                    <a:lnTo>
                      <a:pt x="426" y="391"/>
                    </a:lnTo>
                    <a:lnTo>
                      <a:pt x="472" y="462"/>
                    </a:lnTo>
                    <a:lnTo>
                      <a:pt x="516" y="536"/>
                    </a:lnTo>
                    <a:lnTo>
                      <a:pt x="556" y="614"/>
                    </a:lnTo>
                    <a:lnTo>
                      <a:pt x="590" y="696"/>
                    </a:lnTo>
                    <a:lnTo>
                      <a:pt x="619" y="779"/>
                    </a:lnTo>
                    <a:lnTo>
                      <a:pt x="645" y="866"/>
                    </a:lnTo>
                    <a:lnTo>
                      <a:pt x="665" y="954"/>
                    </a:lnTo>
                    <a:lnTo>
                      <a:pt x="679" y="1043"/>
                    </a:lnTo>
                    <a:lnTo>
                      <a:pt x="689" y="1134"/>
                    </a:lnTo>
                    <a:lnTo>
                      <a:pt x="693" y="1224"/>
                    </a:lnTo>
                    <a:lnTo>
                      <a:pt x="693" y="1313"/>
                    </a:lnTo>
                    <a:lnTo>
                      <a:pt x="686" y="1403"/>
                    </a:lnTo>
                    <a:lnTo>
                      <a:pt x="675" y="1492"/>
                    </a:lnTo>
                    <a:lnTo>
                      <a:pt x="659" y="1581"/>
                    </a:lnTo>
                    <a:lnTo>
                      <a:pt x="636" y="1666"/>
                    </a:lnTo>
                    <a:lnTo>
                      <a:pt x="660" y="1677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4" name="Freeform 1077"/>
              <p:cNvSpPr>
                <a:spLocks/>
              </p:cNvSpPr>
              <p:nvPr/>
            </p:nvSpPr>
            <p:spPr bwMode="auto">
              <a:xfrm>
                <a:off x="1298" y="679"/>
                <a:ext cx="701" cy="818"/>
              </a:xfrm>
              <a:custGeom>
                <a:avLst/>
                <a:gdLst>
                  <a:gd name="T0" fmla="*/ 8 w 701"/>
                  <a:gd name="T1" fmla="*/ 0 h 1637"/>
                  <a:gd name="T2" fmla="*/ 78 w 701"/>
                  <a:gd name="T3" fmla="*/ 1 h 1637"/>
                  <a:gd name="T4" fmla="*/ 144 w 701"/>
                  <a:gd name="T5" fmla="*/ 2 h 1637"/>
                  <a:gd name="T6" fmla="*/ 208 w 701"/>
                  <a:gd name="T7" fmla="*/ 3 h 1637"/>
                  <a:gd name="T8" fmla="*/ 268 w 701"/>
                  <a:gd name="T9" fmla="*/ 5 h 1637"/>
                  <a:gd name="T10" fmla="*/ 328 w 701"/>
                  <a:gd name="T11" fmla="*/ 7 h 1637"/>
                  <a:gd name="T12" fmla="*/ 383 w 701"/>
                  <a:gd name="T13" fmla="*/ 9 h 1637"/>
                  <a:gd name="T14" fmla="*/ 434 w 701"/>
                  <a:gd name="T15" fmla="*/ 11 h 1637"/>
                  <a:gd name="T16" fmla="*/ 480 w 701"/>
                  <a:gd name="T17" fmla="*/ 13 h 1637"/>
                  <a:gd name="T18" fmla="*/ 524 w 701"/>
                  <a:gd name="T19" fmla="*/ 15 h 1637"/>
                  <a:gd name="T20" fmla="*/ 564 w 701"/>
                  <a:gd name="T21" fmla="*/ 18 h 1637"/>
                  <a:gd name="T22" fmla="*/ 598 w 701"/>
                  <a:gd name="T23" fmla="*/ 20 h 1637"/>
                  <a:gd name="T24" fmla="*/ 627 w 701"/>
                  <a:gd name="T25" fmla="*/ 23 h 1637"/>
                  <a:gd name="T26" fmla="*/ 653 w 701"/>
                  <a:gd name="T27" fmla="*/ 26 h 1637"/>
                  <a:gd name="T28" fmla="*/ 673 w 701"/>
                  <a:gd name="T29" fmla="*/ 28 h 1637"/>
                  <a:gd name="T30" fmla="*/ 687 w 701"/>
                  <a:gd name="T31" fmla="*/ 31 h 1637"/>
                  <a:gd name="T32" fmla="*/ 697 w 701"/>
                  <a:gd name="T33" fmla="*/ 34 h 1637"/>
                  <a:gd name="T34" fmla="*/ 701 w 701"/>
                  <a:gd name="T35" fmla="*/ 37 h 1637"/>
                  <a:gd name="T36" fmla="*/ 701 w 701"/>
                  <a:gd name="T37" fmla="*/ 40 h 1637"/>
                  <a:gd name="T38" fmla="*/ 694 w 701"/>
                  <a:gd name="T39" fmla="*/ 42 h 1637"/>
                  <a:gd name="T40" fmla="*/ 683 w 701"/>
                  <a:gd name="T41" fmla="*/ 45 h 1637"/>
                  <a:gd name="T42" fmla="*/ 667 w 701"/>
                  <a:gd name="T43" fmla="*/ 48 h 1637"/>
                  <a:gd name="T44" fmla="*/ 644 w 701"/>
                  <a:gd name="T45" fmla="*/ 51 h 1637"/>
                  <a:gd name="T46" fmla="*/ 620 w 701"/>
                  <a:gd name="T47" fmla="*/ 50 h 1637"/>
                  <a:gd name="T48" fmla="*/ 643 w 701"/>
                  <a:gd name="T49" fmla="*/ 48 h 1637"/>
                  <a:gd name="T50" fmla="*/ 659 w 701"/>
                  <a:gd name="T51" fmla="*/ 45 h 1637"/>
                  <a:gd name="T52" fmla="*/ 670 w 701"/>
                  <a:gd name="T53" fmla="*/ 42 h 1637"/>
                  <a:gd name="T54" fmla="*/ 676 w 701"/>
                  <a:gd name="T55" fmla="*/ 39 h 1637"/>
                  <a:gd name="T56" fmla="*/ 676 w 701"/>
                  <a:gd name="T57" fmla="*/ 36 h 1637"/>
                  <a:gd name="T58" fmla="*/ 668 w 701"/>
                  <a:gd name="T59" fmla="*/ 33 h 1637"/>
                  <a:gd name="T60" fmla="*/ 657 w 701"/>
                  <a:gd name="T61" fmla="*/ 30 h 1637"/>
                  <a:gd name="T62" fmla="*/ 640 w 701"/>
                  <a:gd name="T63" fmla="*/ 28 h 1637"/>
                  <a:gd name="T64" fmla="*/ 618 w 701"/>
                  <a:gd name="T65" fmla="*/ 25 h 1637"/>
                  <a:gd name="T66" fmla="*/ 591 w 701"/>
                  <a:gd name="T67" fmla="*/ 22 h 1637"/>
                  <a:gd name="T68" fmla="*/ 558 w 701"/>
                  <a:gd name="T69" fmla="*/ 19 h 1637"/>
                  <a:gd name="T70" fmla="*/ 520 w 701"/>
                  <a:gd name="T71" fmla="*/ 17 h 1637"/>
                  <a:gd name="T72" fmla="*/ 478 w 701"/>
                  <a:gd name="T73" fmla="*/ 14 h 1637"/>
                  <a:gd name="T74" fmla="*/ 431 w 701"/>
                  <a:gd name="T75" fmla="*/ 12 h 1637"/>
                  <a:gd name="T76" fmla="*/ 379 w 701"/>
                  <a:gd name="T77" fmla="*/ 10 h 1637"/>
                  <a:gd name="T78" fmla="*/ 324 w 701"/>
                  <a:gd name="T79" fmla="*/ 8 h 1637"/>
                  <a:gd name="T80" fmla="*/ 266 w 701"/>
                  <a:gd name="T81" fmla="*/ 6 h 1637"/>
                  <a:gd name="T82" fmla="*/ 203 w 701"/>
                  <a:gd name="T83" fmla="*/ 4 h 1637"/>
                  <a:gd name="T84" fmla="*/ 138 w 701"/>
                  <a:gd name="T85" fmla="*/ 3 h 1637"/>
                  <a:gd name="T86" fmla="*/ 71 w 701"/>
                  <a:gd name="T87" fmla="*/ 2 h 1637"/>
                  <a:gd name="T88" fmla="*/ 0 w 701"/>
                  <a:gd name="T89" fmla="*/ 0 h 1637"/>
                  <a:gd name="T90" fmla="*/ 8 w 701"/>
                  <a:gd name="T91" fmla="*/ 0 h 16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01" h="1637">
                    <a:moveTo>
                      <a:pt x="8" y="0"/>
                    </a:moveTo>
                    <a:lnTo>
                      <a:pt x="78" y="35"/>
                    </a:lnTo>
                    <a:lnTo>
                      <a:pt x="144" y="76"/>
                    </a:lnTo>
                    <a:lnTo>
                      <a:pt x="208" y="124"/>
                    </a:lnTo>
                    <a:lnTo>
                      <a:pt x="268" y="176"/>
                    </a:lnTo>
                    <a:lnTo>
                      <a:pt x="328" y="232"/>
                    </a:lnTo>
                    <a:lnTo>
                      <a:pt x="383" y="296"/>
                    </a:lnTo>
                    <a:lnTo>
                      <a:pt x="434" y="362"/>
                    </a:lnTo>
                    <a:lnTo>
                      <a:pt x="480" y="433"/>
                    </a:lnTo>
                    <a:lnTo>
                      <a:pt x="524" y="507"/>
                    </a:lnTo>
                    <a:lnTo>
                      <a:pt x="564" y="585"/>
                    </a:lnTo>
                    <a:lnTo>
                      <a:pt x="598" y="667"/>
                    </a:lnTo>
                    <a:lnTo>
                      <a:pt x="627" y="750"/>
                    </a:lnTo>
                    <a:lnTo>
                      <a:pt x="653" y="837"/>
                    </a:lnTo>
                    <a:lnTo>
                      <a:pt x="673" y="925"/>
                    </a:lnTo>
                    <a:lnTo>
                      <a:pt x="687" y="1014"/>
                    </a:lnTo>
                    <a:lnTo>
                      <a:pt x="697" y="1105"/>
                    </a:lnTo>
                    <a:lnTo>
                      <a:pt x="701" y="1195"/>
                    </a:lnTo>
                    <a:lnTo>
                      <a:pt x="701" y="1284"/>
                    </a:lnTo>
                    <a:lnTo>
                      <a:pt x="694" y="1374"/>
                    </a:lnTo>
                    <a:lnTo>
                      <a:pt x="683" y="1463"/>
                    </a:lnTo>
                    <a:lnTo>
                      <a:pt x="667" y="1552"/>
                    </a:lnTo>
                    <a:lnTo>
                      <a:pt x="644" y="1637"/>
                    </a:lnTo>
                    <a:lnTo>
                      <a:pt x="620" y="1626"/>
                    </a:lnTo>
                    <a:lnTo>
                      <a:pt x="643" y="1537"/>
                    </a:lnTo>
                    <a:lnTo>
                      <a:pt x="659" y="1449"/>
                    </a:lnTo>
                    <a:lnTo>
                      <a:pt x="670" y="1358"/>
                    </a:lnTo>
                    <a:lnTo>
                      <a:pt x="676" y="1266"/>
                    </a:lnTo>
                    <a:lnTo>
                      <a:pt x="676" y="1173"/>
                    </a:lnTo>
                    <a:lnTo>
                      <a:pt x="668" y="1081"/>
                    </a:lnTo>
                    <a:lnTo>
                      <a:pt x="657" y="989"/>
                    </a:lnTo>
                    <a:lnTo>
                      <a:pt x="640" y="898"/>
                    </a:lnTo>
                    <a:lnTo>
                      <a:pt x="618" y="810"/>
                    </a:lnTo>
                    <a:lnTo>
                      <a:pt x="591" y="723"/>
                    </a:lnTo>
                    <a:lnTo>
                      <a:pt x="558" y="638"/>
                    </a:lnTo>
                    <a:lnTo>
                      <a:pt x="520" y="556"/>
                    </a:lnTo>
                    <a:lnTo>
                      <a:pt x="478" y="478"/>
                    </a:lnTo>
                    <a:lnTo>
                      <a:pt x="431" y="404"/>
                    </a:lnTo>
                    <a:lnTo>
                      <a:pt x="379" y="335"/>
                    </a:lnTo>
                    <a:lnTo>
                      <a:pt x="324" y="270"/>
                    </a:lnTo>
                    <a:lnTo>
                      <a:pt x="266" y="210"/>
                    </a:lnTo>
                    <a:lnTo>
                      <a:pt x="203" y="156"/>
                    </a:lnTo>
                    <a:lnTo>
                      <a:pt x="138" y="107"/>
                    </a:lnTo>
                    <a:lnTo>
                      <a:pt x="71" y="66"/>
                    </a:lnTo>
                    <a:lnTo>
                      <a:pt x="0" y="2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5" name="Freeform 1078"/>
              <p:cNvSpPr>
                <a:spLocks/>
              </p:cNvSpPr>
              <p:nvPr/>
            </p:nvSpPr>
            <p:spPr bwMode="auto">
              <a:xfrm>
                <a:off x="1289" y="694"/>
                <a:ext cx="685" cy="798"/>
              </a:xfrm>
              <a:custGeom>
                <a:avLst/>
                <a:gdLst>
                  <a:gd name="T0" fmla="*/ 629 w 685"/>
                  <a:gd name="T1" fmla="*/ 49 h 1597"/>
                  <a:gd name="T2" fmla="*/ 652 w 685"/>
                  <a:gd name="T3" fmla="*/ 47 h 1597"/>
                  <a:gd name="T4" fmla="*/ 668 w 685"/>
                  <a:gd name="T5" fmla="*/ 44 h 1597"/>
                  <a:gd name="T6" fmla="*/ 679 w 685"/>
                  <a:gd name="T7" fmla="*/ 41 h 1597"/>
                  <a:gd name="T8" fmla="*/ 685 w 685"/>
                  <a:gd name="T9" fmla="*/ 38 h 1597"/>
                  <a:gd name="T10" fmla="*/ 685 w 685"/>
                  <a:gd name="T11" fmla="*/ 35 h 1597"/>
                  <a:gd name="T12" fmla="*/ 677 w 685"/>
                  <a:gd name="T13" fmla="*/ 32 h 1597"/>
                  <a:gd name="T14" fmla="*/ 666 w 685"/>
                  <a:gd name="T15" fmla="*/ 30 h 1597"/>
                  <a:gd name="T16" fmla="*/ 649 w 685"/>
                  <a:gd name="T17" fmla="*/ 27 h 1597"/>
                  <a:gd name="T18" fmla="*/ 627 w 685"/>
                  <a:gd name="T19" fmla="*/ 24 h 1597"/>
                  <a:gd name="T20" fmla="*/ 600 w 685"/>
                  <a:gd name="T21" fmla="*/ 21 h 1597"/>
                  <a:gd name="T22" fmla="*/ 567 w 685"/>
                  <a:gd name="T23" fmla="*/ 19 h 1597"/>
                  <a:gd name="T24" fmla="*/ 529 w 685"/>
                  <a:gd name="T25" fmla="*/ 16 h 1597"/>
                  <a:gd name="T26" fmla="*/ 487 w 685"/>
                  <a:gd name="T27" fmla="*/ 14 h 1597"/>
                  <a:gd name="T28" fmla="*/ 440 w 685"/>
                  <a:gd name="T29" fmla="*/ 11 h 1597"/>
                  <a:gd name="T30" fmla="*/ 388 w 685"/>
                  <a:gd name="T31" fmla="*/ 9 h 1597"/>
                  <a:gd name="T32" fmla="*/ 333 w 685"/>
                  <a:gd name="T33" fmla="*/ 7 h 1597"/>
                  <a:gd name="T34" fmla="*/ 275 w 685"/>
                  <a:gd name="T35" fmla="*/ 5 h 1597"/>
                  <a:gd name="T36" fmla="*/ 212 w 685"/>
                  <a:gd name="T37" fmla="*/ 3 h 1597"/>
                  <a:gd name="T38" fmla="*/ 147 w 685"/>
                  <a:gd name="T39" fmla="*/ 2 h 1597"/>
                  <a:gd name="T40" fmla="*/ 80 w 685"/>
                  <a:gd name="T41" fmla="*/ 1 h 1597"/>
                  <a:gd name="T42" fmla="*/ 9 w 685"/>
                  <a:gd name="T43" fmla="*/ 0 h 1597"/>
                  <a:gd name="T44" fmla="*/ 0 w 685"/>
                  <a:gd name="T45" fmla="*/ 0 h 1597"/>
                  <a:gd name="T46" fmla="*/ 68 w 685"/>
                  <a:gd name="T47" fmla="*/ 2 h 1597"/>
                  <a:gd name="T48" fmla="*/ 135 w 685"/>
                  <a:gd name="T49" fmla="*/ 3 h 1597"/>
                  <a:gd name="T50" fmla="*/ 198 w 685"/>
                  <a:gd name="T51" fmla="*/ 4 h 1597"/>
                  <a:gd name="T52" fmla="*/ 258 w 685"/>
                  <a:gd name="T53" fmla="*/ 6 h 1597"/>
                  <a:gd name="T54" fmla="*/ 316 w 685"/>
                  <a:gd name="T55" fmla="*/ 8 h 1597"/>
                  <a:gd name="T56" fmla="*/ 369 w 685"/>
                  <a:gd name="T57" fmla="*/ 10 h 1597"/>
                  <a:gd name="T58" fmla="*/ 419 w 685"/>
                  <a:gd name="T59" fmla="*/ 12 h 1597"/>
                  <a:gd name="T60" fmla="*/ 464 w 685"/>
                  <a:gd name="T61" fmla="*/ 14 h 1597"/>
                  <a:gd name="T62" fmla="*/ 506 w 685"/>
                  <a:gd name="T63" fmla="*/ 17 h 1597"/>
                  <a:gd name="T64" fmla="*/ 543 w 685"/>
                  <a:gd name="T65" fmla="*/ 19 h 1597"/>
                  <a:gd name="T66" fmla="*/ 574 w 685"/>
                  <a:gd name="T67" fmla="*/ 22 h 1597"/>
                  <a:gd name="T68" fmla="*/ 601 w 685"/>
                  <a:gd name="T69" fmla="*/ 24 h 1597"/>
                  <a:gd name="T70" fmla="*/ 624 w 685"/>
                  <a:gd name="T71" fmla="*/ 27 h 1597"/>
                  <a:gd name="T72" fmla="*/ 639 w 685"/>
                  <a:gd name="T73" fmla="*/ 30 h 1597"/>
                  <a:gd name="T74" fmla="*/ 651 w 685"/>
                  <a:gd name="T75" fmla="*/ 32 h 1597"/>
                  <a:gd name="T76" fmla="*/ 656 w 685"/>
                  <a:gd name="T77" fmla="*/ 35 h 1597"/>
                  <a:gd name="T78" fmla="*/ 658 w 685"/>
                  <a:gd name="T79" fmla="*/ 38 h 1597"/>
                  <a:gd name="T80" fmla="*/ 652 w 685"/>
                  <a:gd name="T81" fmla="*/ 41 h 1597"/>
                  <a:gd name="T82" fmla="*/ 641 w 685"/>
                  <a:gd name="T83" fmla="*/ 44 h 1597"/>
                  <a:gd name="T84" fmla="*/ 625 w 685"/>
                  <a:gd name="T85" fmla="*/ 46 h 1597"/>
                  <a:gd name="T86" fmla="*/ 604 w 685"/>
                  <a:gd name="T87" fmla="*/ 49 h 1597"/>
                  <a:gd name="T88" fmla="*/ 629 w 685"/>
                  <a:gd name="T89" fmla="*/ 49 h 15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85" h="1597">
                    <a:moveTo>
                      <a:pt x="629" y="1597"/>
                    </a:moveTo>
                    <a:lnTo>
                      <a:pt x="652" y="1508"/>
                    </a:lnTo>
                    <a:lnTo>
                      <a:pt x="668" y="1420"/>
                    </a:lnTo>
                    <a:lnTo>
                      <a:pt x="679" y="1329"/>
                    </a:lnTo>
                    <a:lnTo>
                      <a:pt x="685" y="1237"/>
                    </a:lnTo>
                    <a:lnTo>
                      <a:pt x="685" y="1144"/>
                    </a:lnTo>
                    <a:lnTo>
                      <a:pt x="677" y="1052"/>
                    </a:lnTo>
                    <a:lnTo>
                      <a:pt x="666" y="960"/>
                    </a:lnTo>
                    <a:lnTo>
                      <a:pt x="649" y="869"/>
                    </a:lnTo>
                    <a:lnTo>
                      <a:pt x="627" y="781"/>
                    </a:lnTo>
                    <a:lnTo>
                      <a:pt x="600" y="694"/>
                    </a:lnTo>
                    <a:lnTo>
                      <a:pt x="567" y="609"/>
                    </a:lnTo>
                    <a:lnTo>
                      <a:pt x="529" y="527"/>
                    </a:lnTo>
                    <a:lnTo>
                      <a:pt x="487" y="449"/>
                    </a:lnTo>
                    <a:lnTo>
                      <a:pt x="440" y="375"/>
                    </a:lnTo>
                    <a:lnTo>
                      <a:pt x="388" y="306"/>
                    </a:lnTo>
                    <a:lnTo>
                      <a:pt x="333" y="241"/>
                    </a:lnTo>
                    <a:lnTo>
                      <a:pt x="275" y="181"/>
                    </a:lnTo>
                    <a:lnTo>
                      <a:pt x="212" y="127"/>
                    </a:lnTo>
                    <a:lnTo>
                      <a:pt x="147" y="78"/>
                    </a:lnTo>
                    <a:lnTo>
                      <a:pt x="80" y="37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68" y="67"/>
                    </a:lnTo>
                    <a:lnTo>
                      <a:pt x="135" y="109"/>
                    </a:lnTo>
                    <a:lnTo>
                      <a:pt x="198" y="156"/>
                    </a:lnTo>
                    <a:lnTo>
                      <a:pt x="258" y="209"/>
                    </a:lnTo>
                    <a:lnTo>
                      <a:pt x="316" y="267"/>
                    </a:lnTo>
                    <a:lnTo>
                      <a:pt x="369" y="330"/>
                    </a:lnTo>
                    <a:lnTo>
                      <a:pt x="419" y="397"/>
                    </a:lnTo>
                    <a:lnTo>
                      <a:pt x="464" y="469"/>
                    </a:lnTo>
                    <a:lnTo>
                      <a:pt x="506" y="545"/>
                    </a:lnTo>
                    <a:lnTo>
                      <a:pt x="543" y="623"/>
                    </a:lnTo>
                    <a:lnTo>
                      <a:pt x="574" y="706"/>
                    </a:lnTo>
                    <a:lnTo>
                      <a:pt x="601" y="790"/>
                    </a:lnTo>
                    <a:lnTo>
                      <a:pt x="624" y="877"/>
                    </a:lnTo>
                    <a:lnTo>
                      <a:pt x="639" y="965"/>
                    </a:lnTo>
                    <a:lnTo>
                      <a:pt x="651" y="1054"/>
                    </a:lnTo>
                    <a:lnTo>
                      <a:pt x="656" y="1144"/>
                    </a:lnTo>
                    <a:lnTo>
                      <a:pt x="658" y="1235"/>
                    </a:lnTo>
                    <a:lnTo>
                      <a:pt x="652" y="1324"/>
                    </a:lnTo>
                    <a:lnTo>
                      <a:pt x="641" y="1412"/>
                    </a:lnTo>
                    <a:lnTo>
                      <a:pt x="625" y="1499"/>
                    </a:lnTo>
                    <a:lnTo>
                      <a:pt x="604" y="1584"/>
                    </a:lnTo>
                    <a:lnTo>
                      <a:pt x="629" y="1597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6" name="Freeform 1079"/>
              <p:cNvSpPr>
                <a:spLocks/>
              </p:cNvSpPr>
              <p:nvPr/>
            </p:nvSpPr>
            <p:spPr bwMode="auto">
              <a:xfrm>
                <a:off x="1280" y="709"/>
                <a:ext cx="667" cy="777"/>
              </a:xfrm>
              <a:custGeom>
                <a:avLst/>
                <a:gdLst>
                  <a:gd name="T0" fmla="*/ 9 w 667"/>
                  <a:gd name="T1" fmla="*/ 0 h 1553"/>
                  <a:gd name="T2" fmla="*/ 77 w 667"/>
                  <a:gd name="T3" fmla="*/ 2 h 1553"/>
                  <a:gd name="T4" fmla="*/ 144 w 667"/>
                  <a:gd name="T5" fmla="*/ 3 h 1553"/>
                  <a:gd name="T6" fmla="*/ 207 w 667"/>
                  <a:gd name="T7" fmla="*/ 4 h 1553"/>
                  <a:gd name="T8" fmla="*/ 267 w 667"/>
                  <a:gd name="T9" fmla="*/ 6 h 1553"/>
                  <a:gd name="T10" fmla="*/ 325 w 667"/>
                  <a:gd name="T11" fmla="*/ 8 h 1553"/>
                  <a:gd name="T12" fmla="*/ 378 w 667"/>
                  <a:gd name="T13" fmla="*/ 10 h 1553"/>
                  <a:gd name="T14" fmla="*/ 428 w 667"/>
                  <a:gd name="T15" fmla="*/ 12 h 1553"/>
                  <a:gd name="T16" fmla="*/ 473 w 667"/>
                  <a:gd name="T17" fmla="*/ 14 h 1553"/>
                  <a:gd name="T18" fmla="*/ 515 w 667"/>
                  <a:gd name="T19" fmla="*/ 17 h 1553"/>
                  <a:gd name="T20" fmla="*/ 552 w 667"/>
                  <a:gd name="T21" fmla="*/ 19 h 1553"/>
                  <a:gd name="T22" fmla="*/ 583 w 667"/>
                  <a:gd name="T23" fmla="*/ 22 h 1553"/>
                  <a:gd name="T24" fmla="*/ 610 w 667"/>
                  <a:gd name="T25" fmla="*/ 24 h 1553"/>
                  <a:gd name="T26" fmla="*/ 633 w 667"/>
                  <a:gd name="T27" fmla="*/ 27 h 1553"/>
                  <a:gd name="T28" fmla="*/ 648 w 667"/>
                  <a:gd name="T29" fmla="*/ 30 h 1553"/>
                  <a:gd name="T30" fmla="*/ 660 w 667"/>
                  <a:gd name="T31" fmla="*/ 32 h 1553"/>
                  <a:gd name="T32" fmla="*/ 665 w 667"/>
                  <a:gd name="T33" fmla="*/ 35 h 1553"/>
                  <a:gd name="T34" fmla="*/ 667 w 667"/>
                  <a:gd name="T35" fmla="*/ 38 h 1553"/>
                  <a:gd name="T36" fmla="*/ 661 w 667"/>
                  <a:gd name="T37" fmla="*/ 41 h 1553"/>
                  <a:gd name="T38" fmla="*/ 650 w 667"/>
                  <a:gd name="T39" fmla="*/ 44 h 1553"/>
                  <a:gd name="T40" fmla="*/ 634 w 667"/>
                  <a:gd name="T41" fmla="*/ 46 h 1553"/>
                  <a:gd name="T42" fmla="*/ 613 w 667"/>
                  <a:gd name="T43" fmla="*/ 49 h 1553"/>
                  <a:gd name="T44" fmla="*/ 586 w 667"/>
                  <a:gd name="T45" fmla="*/ 49 h 1553"/>
                  <a:gd name="T46" fmla="*/ 607 w 667"/>
                  <a:gd name="T47" fmla="*/ 46 h 1553"/>
                  <a:gd name="T48" fmla="*/ 623 w 667"/>
                  <a:gd name="T49" fmla="*/ 43 h 1553"/>
                  <a:gd name="T50" fmla="*/ 633 w 667"/>
                  <a:gd name="T51" fmla="*/ 41 h 1553"/>
                  <a:gd name="T52" fmla="*/ 637 w 667"/>
                  <a:gd name="T53" fmla="*/ 38 h 1553"/>
                  <a:gd name="T54" fmla="*/ 637 w 667"/>
                  <a:gd name="T55" fmla="*/ 35 h 1553"/>
                  <a:gd name="T56" fmla="*/ 631 w 667"/>
                  <a:gd name="T57" fmla="*/ 33 h 1553"/>
                  <a:gd name="T58" fmla="*/ 621 w 667"/>
                  <a:gd name="T59" fmla="*/ 30 h 1553"/>
                  <a:gd name="T60" fmla="*/ 604 w 667"/>
                  <a:gd name="T61" fmla="*/ 27 h 1553"/>
                  <a:gd name="T62" fmla="*/ 583 w 667"/>
                  <a:gd name="T63" fmla="*/ 25 h 1553"/>
                  <a:gd name="T64" fmla="*/ 558 w 667"/>
                  <a:gd name="T65" fmla="*/ 22 h 1553"/>
                  <a:gd name="T66" fmla="*/ 527 w 667"/>
                  <a:gd name="T67" fmla="*/ 19 h 1553"/>
                  <a:gd name="T68" fmla="*/ 491 w 667"/>
                  <a:gd name="T69" fmla="*/ 17 h 1553"/>
                  <a:gd name="T70" fmla="*/ 450 w 667"/>
                  <a:gd name="T71" fmla="*/ 15 h 1553"/>
                  <a:gd name="T72" fmla="*/ 407 w 667"/>
                  <a:gd name="T73" fmla="*/ 13 h 1553"/>
                  <a:gd name="T74" fmla="*/ 359 w 667"/>
                  <a:gd name="T75" fmla="*/ 11 h 1553"/>
                  <a:gd name="T76" fmla="*/ 306 w 667"/>
                  <a:gd name="T77" fmla="*/ 9 h 1553"/>
                  <a:gd name="T78" fmla="*/ 250 w 667"/>
                  <a:gd name="T79" fmla="*/ 7 h 1553"/>
                  <a:gd name="T80" fmla="*/ 192 w 667"/>
                  <a:gd name="T81" fmla="*/ 5 h 1553"/>
                  <a:gd name="T82" fmla="*/ 130 w 667"/>
                  <a:gd name="T83" fmla="*/ 4 h 1553"/>
                  <a:gd name="T84" fmla="*/ 66 w 667"/>
                  <a:gd name="T85" fmla="*/ 3 h 1553"/>
                  <a:gd name="T86" fmla="*/ 0 w 667"/>
                  <a:gd name="T87" fmla="*/ 2 h 1553"/>
                  <a:gd name="T88" fmla="*/ 9 w 667"/>
                  <a:gd name="T89" fmla="*/ 0 h 15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67" h="1553">
                    <a:moveTo>
                      <a:pt x="9" y="0"/>
                    </a:moveTo>
                    <a:lnTo>
                      <a:pt x="77" y="36"/>
                    </a:lnTo>
                    <a:lnTo>
                      <a:pt x="144" y="78"/>
                    </a:lnTo>
                    <a:lnTo>
                      <a:pt x="207" y="125"/>
                    </a:lnTo>
                    <a:lnTo>
                      <a:pt x="267" y="178"/>
                    </a:lnTo>
                    <a:lnTo>
                      <a:pt x="325" y="236"/>
                    </a:lnTo>
                    <a:lnTo>
                      <a:pt x="378" y="299"/>
                    </a:lnTo>
                    <a:lnTo>
                      <a:pt x="428" y="366"/>
                    </a:lnTo>
                    <a:lnTo>
                      <a:pt x="473" y="438"/>
                    </a:lnTo>
                    <a:lnTo>
                      <a:pt x="515" y="514"/>
                    </a:lnTo>
                    <a:lnTo>
                      <a:pt x="552" y="592"/>
                    </a:lnTo>
                    <a:lnTo>
                      <a:pt x="583" y="675"/>
                    </a:lnTo>
                    <a:lnTo>
                      <a:pt x="610" y="759"/>
                    </a:lnTo>
                    <a:lnTo>
                      <a:pt x="633" y="846"/>
                    </a:lnTo>
                    <a:lnTo>
                      <a:pt x="648" y="934"/>
                    </a:lnTo>
                    <a:lnTo>
                      <a:pt x="660" y="1023"/>
                    </a:lnTo>
                    <a:lnTo>
                      <a:pt x="665" y="1113"/>
                    </a:lnTo>
                    <a:lnTo>
                      <a:pt x="667" y="1204"/>
                    </a:lnTo>
                    <a:lnTo>
                      <a:pt x="661" y="1293"/>
                    </a:lnTo>
                    <a:lnTo>
                      <a:pt x="650" y="1381"/>
                    </a:lnTo>
                    <a:lnTo>
                      <a:pt x="634" y="1468"/>
                    </a:lnTo>
                    <a:lnTo>
                      <a:pt x="613" y="1553"/>
                    </a:lnTo>
                    <a:lnTo>
                      <a:pt x="586" y="1541"/>
                    </a:lnTo>
                    <a:lnTo>
                      <a:pt x="607" y="1457"/>
                    </a:lnTo>
                    <a:lnTo>
                      <a:pt x="623" y="1374"/>
                    </a:lnTo>
                    <a:lnTo>
                      <a:pt x="633" y="1287"/>
                    </a:lnTo>
                    <a:lnTo>
                      <a:pt x="637" y="1200"/>
                    </a:lnTo>
                    <a:lnTo>
                      <a:pt x="637" y="1113"/>
                    </a:lnTo>
                    <a:lnTo>
                      <a:pt x="631" y="1027"/>
                    </a:lnTo>
                    <a:lnTo>
                      <a:pt x="621" y="940"/>
                    </a:lnTo>
                    <a:lnTo>
                      <a:pt x="604" y="855"/>
                    </a:lnTo>
                    <a:lnTo>
                      <a:pt x="583" y="770"/>
                    </a:lnTo>
                    <a:lnTo>
                      <a:pt x="558" y="688"/>
                    </a:lnTo>
                    <a:lnTo>
                      <a:pt x="527" y="608"/>
                    </a:lnTo>
                    <a:lnTo>
                      <a:pt x="491" y="531"/>
                    </a:lnTo>
                    <a:lnTo>
                      <a:pt x="450" y="458"/>
                    </a:lnTo>
                    <a:lnTo>
                      <a:pt x="407" y="388"/>
                    </a:lnTo>
                    <a:lnTo>
                      <a:pt x="359" y="322"/>
                    </a:lnTo>
                    <a:lnTo>
                      <a:pt x="306" y="261"/>
                    </a:lnTo>
                    <a:lnTo>
                      <a:pt x="250" y="205"/>
                    </a:lnTo>
                    <a:lnTo>
                      <a:pt x="192" y="154"/>
                    </a:lnTo>
                    <a:lnTo>
                      <a:pt x="130" y="107"/>
                    </a:lnTo>
                    <a:lnTo>
                      <a:pt x="66" y="67"/>
                    </a:lnTo>
                    <a:lnTo>
                      <a:pt x="0" y="3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7" name="Freeform 1080"/>
              <p:cNvSpPr>
                <a:spLocks/>
              </p:cNvSpPr>
              <p:nvPr/>
            </p:nvSpPr>
            <p:spPr bwMode="auto">
              <a:xfrm>
                <a:off x="1270" y="725"/>
                <a:ext cx="647" cy="754"/>
              </a:xfrm>
              <a:custGeom>
                <a:avLst/>
                <a:gdLst>
                  <a:gd name="T0" fmla="*/ 596 w 647"/>
                  <a:gd name="T1" fmla="*/ 48 h 1508"/>
                  <a:gd name="T2" fmla="*/ 617 w 647"/>
                  <a:gd name="T3" fmla="*/ 45 h 1508"/>
                  <a:gd name="T4" fmla="*/ 633 w 647"/>
                  <a:gd name="T5" fmla="*/ 42 h 1508"/>
                  <a:gd name="T6" fmla="*/ 643 w 647"/>
                  <a:gd name="T7" fmla="*/ 40 h 1508"/>
                  <a:gd name="T8" fmla="*/ 647 w 647"/>
                  <a:gd name="T9" fmla="*/ 37 h 1508"/>
                  <a:gd name="T10" fmla="*/ 647 w 647"/>
                  <a:gd name="T11" fmla="*/ 34 h 1508"/>
                  <a:gd name="T12" fmla="*/ 641 w 647"/>
                  <a:gd name="T13" fmla="*/ 32 h 1508"/>
                  <a:gd name="T14" fmla="*/ 631 w 647"/>
                  <a:gd name="T15" fmla="*/ 29 h 1508"/>
                  <a:gd name="T16" fmla="*/ 614 w 647"/>
                  <a:gd name="T17" fmla="*/ 26 h 1508"/>
                  <a:gd name="T18" fmla="*/ 593 w 647"/>
                  <a:gd name="T19" fmla="*/ 24 h 1508"/>
                  <a:gd name="T20" fmla="*/ 568 w 647"/>
                  <a:gd name="T21" fmla="*/ 21 h 1508"/>
                  <a:gd name="T22" fmla="*/ 537 w 647"/>
                  <a:gd name="T23" fmla="*/ 18 h 1508"/>
                  <a:gd name="T24" fmla="*/ 501 w 647"/>
                  <a:gd name="T25" fmla="*/ 16 h 1508"/>
                  <a:gd name="T26" fmla="*/ 460 w 647"/>
                  <a:gd name="T27" fmla="*/ 14 h 1508"/>
                  <a:gd name="T28" fmla="*/ 417 w 647"/>
                  <a:gd name="T29" fmla="*/ 12 h 1508"/>
                  <a:gd name="T30" fmla="*/ 369 w 647"/>
                  <a:gd name="T31" fmla="*/ 10 h 1508"/>
                  <a:gd name="T32" fmla="*/ 316 w 647"/>
                  <a:gd name="T33" fmla="*/ 8 h 1508"/>
                  <a:gd name="T34" fmla="*/ 260 w 647"/>
                  <a:gd name="T35" fmla="*/ 6 h 1508"/>
                  <a:gd name="T36" fmla="*/ 202 w 647"/>
                  <a:gd name="T37" fmla="*/ 4 h 1508"/>
                  <a:gd name="T38" fmla="*/ 140 w 647"/>
                  <a:gd name="T39" fmla="*/ 3 h 1508"/>
                  <a:gd name="T40" fmla="*/ 76 w 647"/>
                  <a:gd name="T41" fmla="*/ 2 h 1508"/>
                  <a:gd name="T42" fmla="*/ 10 w 647"/>
                  <a:gd name="T43" fmla="*/ 0 h 1508"/>
                  <a:gd name="T44" fmla="*/ 0 w 647"/>
                  <a:gd name="T45" fmla="*/ 2 h 1508"/>
                  <a:gd name="T46" fmla="*/ 65 w 647"/>
                  <a:gd name="T47" fmla="*/ 3 h 1508"/>
                  <a:gd name="T48" fmla="*/ 125 w 647"/>
                  <a:gd name="T49" fmla="*/ 4 h 1508"/>
                  <a:gd name="T50" fmla="*/ 186 w 647"/>
                  <a:gd name="T51" fmla="*/ 5 h 1508"/>
                  <a:gd name="T52" fmla="*/ 243 w 647"/>
                  <a:gd name="T53" fmla="*/ 7 h 1508"/>
                  <a:gd name="T54" fmla="*/ 296 w 647"/>
                  <a:gd name="T55" fmla="*/ 8 h 1508"/>
                  <a:gd name="T56" fmla="*/ 347 w 647"/>
                  <a:gd name="T57" fmla="*/ 10 h 1508"/>
                  <a:gd name="T58" fmla="*/ 394 w 647"/>
                  <a:gd name="T59" fmla="*/ 12 h 1508"/>
                  <a:gd name="T60" fmla="*/ 436 w 647"/>
                  <a:gd name="T61" fmla="*/ 14 h 1508"/>
                  <a:gd name="T62" fmla="*/ 476 w 647"/>
                  <a:gd name="T63" fmla="*/ 17 h 1508"/>
                  <a:gd name="T64" fmla="*/ 510 w 647"/>
                  <a:gd name="T65" fmla="*/ 19 h 1508"/>
                  <a:gd name="T66" fmla="*/ 540 w 647"/>
                  <a:gd name="T67" fmla="*/ 21 h 1508"/>
                  <a:gd name="T68" fmla="*/ 565 w 647"/>
                  <a:gd name="T69" fmla="*/ 24 h 1508"/>
                  <a:gd name="T70" fmla="*/ 586 w 647"/>
                  <a:gd name="T71" fmla="*/ 26 h 1508"/>
                  <a:gd name="T72" fmla="*/ 602 w 647"/>
                  <a:gd name="T73" fmla="*/ 29 h 1508"/>
                  <a:gd name="T74" fmla="*/ 612 w 647"/>
                  <a:gd name="T75" fmla="*/ 32 h 1508"/>
                  <a:gd name="T76" fmla="*/ 617 w 647"/>
                  <a:gd name="T77" fmla="*/ 34 h 1508"/>
                  <a:gd name="T78" fmla="*/ 617 w 647"/>
                  <a:gd name="T79" fmla="*/ 37 h 1508"/>
                  <a:gd name="T80" fmla="*/ 613 w 647"/>
                  <a:gd name="T81" fmla="*/ 40 h 1508"/>
                  <a:gd name="T82" fmla="*/ 603 w 647"/>
                  <a:gd name="T83" fmla="*/ 42 h 1508"/>
                  <a:gd name="T84" fmla="*/ 588 w 647"/>
                  <a:gd name="T85" fmla="*/ 45 h 1508"/>
                  <a:gd name="T86" fmla="*/ 568 w 647"/>
                  <a:gd name="T87" fmla="*/ 47 h 1508"/>
                  <a:gd name="T88" fmla="*/ 596 w 647"/>
                  <a:gd name="T89" fmla="*/ 48 h 15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7" h="1508">
                    <a:moveTo>
                      <a:pt x="596" y="1508"/>
                    </a:moveTo>
                    <a:lnTo>
                      <a:pt x="617" y="1424"/>
                    </a:lnTo>
                    <a:lnTo>
                      <a:pt x="633" y="1341"/>
                    </a:lnTo>
                    <a:lnTo>
                      <a:pt x="643" y="1254"/>
                    </a:lnTo>
                    <a:lnTo>
                      <a:pt x="647" y="1167"/>
                    </a:lnTo>
                    <a:lnTo>
                      <a:pt x="647" y="1080"/>
                    </a:lnTo>
                    <a:lnTo>
                      <a:pt x="641" y="994"/>
                    </a:lnTo>
                    <a:lnTo>
                      <a:pt x="631" y="907"/>
                    </a:lnTo>
                    <a:lnTo>
                      <a:pt x="614" y="822"/>
                    </a:lnTo>
                    <a:lnTo>
                      <a:pt x="593" y="737"/>
                    </a:lnTo>
                    <a:lnTo>
                      <a:pt x="568" y="655"/>
                    </a:lnTo>
                    <a:lnTo>
                      <a:pt x="537" y="575"/>
                    </a:lnTo>
                    <a:lnTo>
                      <a:pt x="501" y="498"/>
                    </a:lnTo>
                    <a:lnTo>
                      <a:pt x="460" y="425"/>
                    </a:lnTo>
                    <a:lnTo>
                      <a:pt x="417" y="355"/>
                    </a:lnTo>
                    <a:lnTo>
                      <a:pt x="369" y="289"/>
                    </a:lnTo>
                    <a:lnTo>
                      <a:pt x="316" y="228"/>
                    </a:lnTo>
                    <a:lnTo>
                      <a:pt x="260" y="172"/>
                    </a:lnTo>
                    <a:lnTo>
                      <a:pt x="202" y="121"/>
                    </a:lnTo>
                    <a:lnTo>
                      <a:pt x="140" y="74"/>
                    </a:lnTo>
                    <a:lnTo>
                      <a:pt x="76" y="34"/>
                    </a:lnTo>
                    <a:lnTo>
                      <a:pt x="10" y="0"/>
                    </a:lnTo>
                    <a:lnTo>
                      <a:pt x="0" y="34"/>
                    </a:lnTo>
                    <a:lnTo>
                      <a:pt x="65" y="69"/>
                    </a:lnTo>
                    <a:lnTo>
                      <a:pt x="125" y="107"/>
                    </a:lnTo>
                    <a:lnTo>
                      <a:pt x="186" y="152"/>
                    </a:lnTo>
                    <a:lnTo>
                      <a:pt x="243" y="201"/>
                    </a:lnTo>
                    <a:lnTo>
                      <a:pt x="296" y="255"/>
                    </a:lnTo>
                    <a:lnTo>
                      <a:pt x="347" y="315"/>
                    </a:lnTo>
                    <a:lnTo>
                      <a:pt x="394" y="378"/>
                    </a:lnTo>
                    <a:lnTo>
                      <a:pt x="436" y="445"/>
                    </a:lnTo>
                    <a:lnTo>
                      <a:pt x="476" y="517"/>
                    </a:lnTo>
                    <a:lnTo>
                      <a:pt x="510" y="592"/>
                    </a:lnTo>
                    <a:lnTo>
                      <a:pt x="540" y="670"/>
                    </a:lnTo>
                    <a:lnTo>
                      <a:pt x="565" y="747"/>
                    </a:lnTo>
                    <a:lnTo>
                      <a:pt x="586" y="829"/>
                    </a:lnTo>
                    <a:lnTo>
                      <a:pt x="602" y="912"/>
                    </a:lnTo>
                    <a:lnTo>
                      <a:pt x="612" y="997"/>
                    </a:lnTo>
                    <a:lnTo>
                      <a:pt x="617" y="1080"/>
                    </a:lnTo>
                    <a:lnTo>
                      <a:pt x="617" y="1166"/>
                    </a:lnTo>
                    <a:lnTo>
                      <a:pt x="613" y="1249"/>
                    </a:lnTo>
                    <a:lnTo>
                      <a:pt x="603" y="1332"/>
                    </a:lnTo>
                    <a:lnTo>
                      <a:pt x="588" y="1415"/>
                    </a:lnTo>
                    <a:lnTo>
                      <a:pt x="568" y="1495"/>
                    </a:lnTo>
                    <a:lnTo>
                      <a:pt x="596" y="1508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8" name="Freeform 1081"/>
              <p:cNvSpPr>
                <a:spLocks/>
              </p:cNvSpPr>
              <p:nvPr/>
            </p:nvSpPr>
            <p:spPr bwMode="auto">
              <a:xfrm>
                <a:off x="1260" y="743"/>
                <a:ext cx="627" cy="730"/>
              </a:xfrm>
              <a:custGeom>
                <a:avLst/>
                <a:gdLst>
                  <a:gd name="T0" fmla="*/ 10 w 627"/>
                  <a:gd name="T1" fmla="*/ 0 h 1461"/>
                  <a:gd name="T2" fmla="*/ 75 w 627"/>
                  <a:gd name="T3" fmla="*/ 1 h 1461"/>
                  <a:gd name="T4" fmla="*/ 135 w 627"/>
                  <a:gd name="T5" fmla="*/ 2 h 1461"/>
                  <a:gd name="T6" fmla="*/ 196 w 627"/>
                  <a:gd name="T7" fmla="*/ 3 h 1461"/>
                  <a:gd name="T8" fmla="*/ 253 w 627"/>
                  <a:gd name="T9" fmla="*/ 5 h 1461"/>
                  <a:gd name="T10" fmla="*/ 306 w 627"/>
                  <a:gd name="T11" fmla="*/ 6 h 1461"/>
                  <a:gd name="T12" fmla="*/ 357 w 627"/>
                  <a:gd name="T13" fmla="*/ 8 h 1461"/>
                  <a:gd name="T14" fmla="*/ 404 w 627"/>
                  <a:gd name="T15" fmla="*/ 10 h 1461"/>
                  <a:gd name="T16" fmla="*/ 446 w 627"/>
                  <a:gd name="T17" fmla="*/ 12 h 1461"/>
                  <a:gd name="T18" fmla="*/ 486 w 627"/>
                  <a:gd name="T19" fmla="*/ 15 h 1461"/>
                  <a:gd name="T20" fmla="*/ 520 w 627"/>
                  <a:gd name="T21" fmla="*/ 17 h 1461"/>
                  <a:gd name="T22" fmla="*/ 550 w 627"/>
                  <a:gd name="T23" fmla="*/ 19 h 1461"/>
                  <a:gd name="T24" fmla="*/ 575 w 627"/>
                  <a:gd name="T25" fmla="*/ 22 h 1461"/>
                  <a:gd name="T26" fmla="*/ 596 w 627"/>
                  <a:gd name="T27" fmla="*/ 24 h 1461"/>
                  <a:gd name="T28" fmla="*/ 612 w 627"/>
                  <a:gd name="T29" fmla="*/ 27 h 1461"/>
                  <a:gd name="T30" fmla="*/ 622 w 627"/>
                  <a:gd name="T31" fmla="*/ 30 h 1461"/>
                  <a:gd name="T32" fmla="*/ 627 w 627"/>
                  <a:gd name="T33" fmla="*/ 32 h 1461"/>
                  <a:gd name="T34" fmla="*/ 627 w 627"/>
                  <a:gd name="T35" fmla="*/ 35 h 1461"/>
                  <a:gd name="T36" fmla="*/ 623 w 627"/>
                  <a:gd name="T37" fmla="*/ 37 h 1461"/>
                  <a:gd name="T38" fmla="*/ 613 w 627"/>
                  <a:gd name="T39" fmla="*/ 40 h 1461"/>
                  <a:gd name="T40" fmla="*/ 598 w 627"/>
                  <a:gd name="T41" fmla="*/ 43 h 1461"/>
                  <a:gd name="T42" fmla="*/ 578 w 627"/>
                  <a:gd name="T43" fmla="*/ 45 h 1461"/>
                  <a:gd name="T44" fmla="*/ 548 w 627"/>
                  <a:gd name="T45" fmla="*/ 45 h 1461"/>
                  <a:gd name="T46" fmla="*/ 568 w 627"/>
                  <a:gd name="T47" fmla="*/ 42 h 1461"/>
                  <a:gd name="T48" fmla="*/ 583 w 627"/>
                  <a:gd name="T49" fmla="*/ 40 h 1461"/>
                  <a:gd name="T50" fmla="*/ 592 w 627"/>
                  <a:gd name="T51" fmla="*/ 37 h 1461"/>
                  <a:gd name="T52" fmla="*/ 596 w 627"/>
                  <a:gd name="T53" fmla="*/ 34 h 1461"/>
                  <a:gd name="T54" fmla="*/ 595 w 627"/>
                  <a:gd name="T55" fmla="*/ 32 h 1461"/>
                  <a:gd name="T56" fmla="*/ 588 w 627"/>
                  <a:gd name="T57" fmla="*/ 29 h 1461"/>
                  <a:gd name="T58" fmla="*/ 576 w 627"/>
                  <a:gd name="T59" fmla="*/ 26 h 1461"/>
                  <a:gd name="T60" fmla="*/ 558 w 627"/>
                  <a:gd name="T61" fmla="*/ 24 h 1461"/>
                  <a:gd name="T62" fmla="*/ 535 w 627"/>
                  <a:gd name="T63" fmla="*/ 21 h 1461"/>
                  <a:gd name="T64" fmla="*/ 507 w 627"/>
                  <a:gd name="T65" fmla="*/ 19 h 1461"/>
                  <a:gd name="T66" fmla="*/ 475 w 627"/>
                  <a:gd name="T67" fmla="*/ 16 h 1461"/>
                  <a:gd name="T68" fmla="*/ 436 w 627"/>
                  <a:gd name="T69" fmla="*/ 14 h 1461"/>
                  <a:gd name="T70" fmla="*/ 396 w 627"/>
                  <a:gd name="T71" fmla="*/ 12 h 1461"/>
                  <a:gd name="T72" fmla="*/ 349 w 627"/>
                  <a:gd name="T73" fmla="*/ 10 h 1461"/>
                  <a:gd name="T74" fmla="*/ 298 w 627"/>
                  <a:gd name="T75" fmla="*/ 8 h 1461"/>
                  <a:gd name="T76" fmla="*/ 244 w 627"/>
                  <a:gd name="T77" fmla="*/ 6 h 1461"/>
                  <a:gd name="T78" fmla="*/ 188 w 627"/>
                  <a:gd name="T79" fmla="*/ 4 h 1461"/>
                  <a:gd name="T80" fmla="*/ 127 w 627"/>
                  <a:gd name="T81" fmla="*/ 3 h 1461"/>
                  <a:gd name="T82" fmla="*/ 65 w 627"/>
                  <a:gd name="T83" fmla="*/ 2 h 1461"/>
                  <a:gd name="T84" fmla="*/ 0 w 627"/>
                  <a:gd name="T85" fmla="*/ 1 h 1461"/>
                  <a:gd name="T86" fmla="*/ 10 w 627"/>
                  <a:gd name="T87" fmla="*/ 0 h 1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27" h="1461">
                    <a:moveTo>
                      <a:pt x="10" y="0"/>
                    </a:moveTo>
                    <a:lnTo>
                      <a:pt x="75" y="35"/>
                    </a:lnTo>
                    <a:lnTo>
                      <a:pt x="135" y="73"/>
                    </a:lnTo>
                    <a:lnTo>
                      <a:pt x="196" y="118"/>
                    </a:lnTo>
                    <a:lnTo>
                      <a:pt x="253" y="167"/>
                    </a:lnTo>
                    <a:lnTo>
                      <a:pt x="306" y="221"/>
                    </a:lnTo>
                    <a:lnTo>
                      <a:pt x="357" y="281"/>
                    </a:lnTo>
                    <a:lnTo>
                      <a:pt x="404" y="344"/>
                    </a:lnTo>
                    <a:lnTo>
                      <a:pt x="446" y="411"/>
                    </a:lnTo>
                    <a:lnTo>
                      <a:pt x="486" y="483"/>
                    </a:lnTo>
                    <a:lnTo>
                      <a:pt x="520" y="558"/>
                    </a:lnTo>
                    <a:lnTo>
                      <a:pt x="550" y="636"/>
                    </a:lnTo>
                    <a:lnTo>
                      <a:pt x="575" y="713"/>
                    </a:lnTo>
                    <a:lnTo>
                      <a:pt x="596" y="795"/>
                    </a:lnTo>
                    <a:lnTo>
                      <a:pt x="612" y="878"/>
                    </a:lnTo>
                    <a:lnTo>
                      <a:pt x="622" y="963"/>
                    </a:lnTo>
                    <a:lnTo>
                      <a:pt x="627" y="1046"/>
                    </a:lnTo>
                    <a:lnTo>
                      <a:pt x="627" y="1132"/>
                    </a:lnTo>
                    <a:lnTo>
                      <a:pt x="623" y="1215"/>
                    </a:lnTo>
                    <a:lnTo>
                      <a:pt x="613" y="1298"/>
                    </a:lnTo>
                    <a:lnTo>
                      <a:pt x="598" y="1381"/>
                    </a:lnTo>
                    <a:lnTo>
                      <a:pt x="578" y="1461"/>
                    </a:lnTo>
                    <a:lnTo>
                      <a:pt x="548" y="1447"/>
                    </a:lnTo>
                    <a:lnTo>
                      <a:pt x="568" y="1365"/>
                    </a:lnTo>
                    <a:lnTo>
                      <a:pt x="583" y="1282"/>
                    </a:lnTo>
                    <a:lnTo>
                      <a:pt x="592" y="1199"/>
                    </a:lnTo>
                    <a:lnTo>
                      <a:pt x="596" y="1113"/>
                    </a:lnTo>
                    <a:lnTo>
                      <a:pt x="595" y="1027"/>
                    </a:lnTo>
                    <a:lnTo>
                      <a:pt x="588" y="941"/>
                    </a:lnTo>
                    <a:lnTo>
                      <a:pt x="576" y="856"/>
                    </a:lnTo>
                    <a:lnTo>
                      <a:pt x="558" y="773"/>
                    </a:lnTo>
                    <a:lnTo>
                      <a:pt x="535" y="692"/>
                    </a:lnTo>
                    <a:lnTo>
                      <a:pt x="507" y="612"/>
                    </a:lnTo>
                    <a:lnTo>
                      <a:pt x="475" y="534"/>
                    </a:lnTo>
                    <a:lnTo>
                      <a:pt x="436" y="462"/>
                    </a:lnTo>
                    <a:lnTo>
                      <a:pt x="396" y="391"/>
                    </a:lnTo>
                    <a:lnTo>
                      <a:pt x="349" y="326"/>
                    </a:lnTo>
                    <a:lnTo>
                      <a:pt x="298" y="264"/>
                    </a:lnTo>
                    <a:lnTo>
                      <a:pt x="244" y="208"/>
                    </a:lnTo>
                    <a:lnTo>
                      <a:pt x="188" y="156"/>
                    </a:lnTo>
                    <a:lnTo>
                      <a:pt x="127" y="111"/>
                    </a:lnTo>
                    <a:lnTo>
                      <a:pt x="65" y="71"/>
                    </a:lnTo>
                    <a:lnTo>
                      <a:pt x="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29" name="Freeform 1082"/>
              <p:cNvSpPr>
                <a:spLocks/>
              </p:cNvSpPr>
              <p:nvPr/>
            </p:nvSpPr>
            <p:spPr bwMode="auto">
              <a:xfrm>
                <a:off x="1248" y="761"/>
                <a:ext cx="608" cy="705"/>
              </a:xfrm>
              <a:custGeom>
                <a:avLst/>
                <a:gdLst>
                  <a:gd name="T0" fmla="*/ 560 w 608"/>
                  <a:gd name="T1" fmla="*/ 44 h 1411"/>
                  <a:gd name="T2" fmla="*/ 580 w 608"/>
                  <a:gd name="T3" fmla="*/ 41 h 1411"/>
                  <a:gd name="T4" fmla="*/ 595 w 608"/>
                  <a:gd name="T5" fmla="*/ 38 h 1411"/>
                  <a:gd name="T6" fmla="*/ 604 w 608"/>
                  <a:gd name="T7" fmla="*/ 36 h 1411"/>
                  <a:gd name="T8" fmla="*/ 608 w 608"/>
                  <a:gd name="T9" fmla="*/ 33 h 1411"/>
                  <a:gd name="T10" fmla="*/ 607 w 608"/>
                  <a:gd name="T11" fmla="*/ 30 h 1411"/>
                  <a:gd name="T12" fmla="*/ 600 w 608"/>
                  <a:gd name="T13" fmla="*/ 28 h 1411"/>
                  <a:gd name="T14" fmla="*/ 588 w 608"/>
                  <a:gd name="T15" fmla="*/ 25 h 1411"/>
                  <a:gd name="T16" fmla="*/ 570 w 608"/>
                  <a:gd name="T17" fmla="*/ 23 h 1411"/>
                  <a:gd name="T18" fmla="*/ 547 w 608"/>
                  <a:gd name="T19" fmla="*/ 20 h 1411"/>
                  <a:gd name="T20" fmla="*/ 519 w 608"/>
                  <a:gd name="T21" fmla="*/ 18 h 1411"/>
                  <a:gd name="T22" fmla="*/ 487 w 608"/>
                  <a:gd name="T23" fmla="*/ 15 h 1411"/>
                  <a:gd name="T24" fmla="*/ 448 w 608"/>
                  <a:gd name="T25" fmla="*/ 13 h 1411"/>
                  <a:gd name="T26" fmla="*/ 408 w 608"/>
                  <a:gd name="T27" fmla="*/ 11 h 1411"/>
                  <a:gd name="T28" fmla="*/ 361 w 608"/>
                  <a:gd name="T29" fmla="*/ 9 h 1411"/>
                  <a:gd name="T30" fmla="*/ 310 w 608"/>
                  <a:gd name="T31" fmla="*/ 7 h 1411"/>
                  <a:gd name="T32" fmla="*/ 256 w 608"/>
                  <a:gd name="T33" fmla="*/ 5 h 1411"/>
                  <a:gd name="T34" fmla="*/ 200 w 608"/>
                  <a:gd name="T35" fmla="*/ 3 h 1411"/>
                  <a:gd name="T36" fmla="*/ 139 w 608"/>
                  <a:gd name="T37" fmla="*/ 2 h 1411"/>
                  <a:gd name="T38" fmla="*/ 77 w 608"/>
                  <a:gd name="T39" fmla="*/ 1 h 1411"/>
                  <a:gd name="T40" fmla="*/ 12 w 608"/>
                  <a:gd name="T41" fmla="*/ 0 h 1411"/>
                  <a:gd name="T42" fmla="*/ 0 w 608"/>
                  <a:gd name="T43" fmla="*/ 1 h 1411"/>
                  <a:gd name="T44" fmla="*/ 64 w 608"/>
                  <a:gd name="T45" fmla="*/ 2 h 1411"/>
                  <a:gd name="T46" fmla="*/ 123 w 608"/>
                  <a:gd name="T47" fmla="*/ 3 h 1411"/>
                  <a:gd name="T48" fmla="*/ 181 w 608"/>
                  <a:gd name="T49" fmla="*/ 4 h 1411"/>
                  <a:gd name="T50" fmla="*/ 236 w 608"/>
                  <a:gd name="T51" fmla="*/ 6 h 1411"/>
                  <a:gd name="T52" fmla="*/ 289 w 608"/>
                  <a:gd name="T53" fmla="*/ 8 h 1411"/>
                  <a:gd name="T54" fmla="*/ 337 w 608"/>
                  <a:gd name="T55" fmla="*/ 9 h 1411"/>
                  <a:gd name="T56" fmla="*/ 381 w 608"/>
                  <a:gd name="T57" fmla="*/ 11 h 1411"/>
                  <a:gd name="T58" fmla="*/ 422 w 608"/>
                  <a:gd name="T59" fmla="*/ 13 h 1411"/>
                  <a:gd name="T60" fmla="*/ 458 w 608"/>
                  <a:gd name="T61" fmla="*/ 16 h 1411"/>
                  <a:gd name="T62" fmla="*/ 489 w 608"/>
                  <a:gd name="T63" fmla="*/ 18 h 1411"/>
                  <a:gd name="T64" fmla="*/ 516 w 608"/>
                  <a:gd name="T65" fmla="*/ 20 h 1411"/>
                  <a:gd name="T66" fmla="*/ 539 w 608"/>
                  <a:gd name="T67" fmla="*/ 23 h 1411"/>
                  <a:gd name="T68" fmla="*/ 556 w 608"/>
                  <a:gd name="T69" fmla="*/ 25 h 1411"/>
                  <a:gd name="T70" fmla="*/ 567 w 608"/>
                  <a:gd name="T71" fmla="*/ 28 h 1411"/>
                  <a:gd name="T72" fmla="*/ 574 w 608"/>
                  <a:gd name="T73" fmla="*/ 31 h 1411"/>
                  <a:gd name="T74" fmla="*/ 576 w 608"/>
                  <a:gd name="T75" fmla="*/ 33 h 1411"/>
                  <a:gd name="T76" fmla="*/ 571 w 608"/>
                  <a:gd name="T77" fmla="*/ 36 h 1411"/>
                  <a:gd name="T78" fmla="*/ 563 w 608"/>
                  <a:gd name="T79" fmla="*/ 38 h 1411"/>
                  <a:gd name="T80" fmla="*/ 547 w 608"/>
                  <a:gd name="T81" fmla="*/ 41 h 1411"/>
                  <a:gd name="T82" fmla="*/ 529 w 608"/>
                  <a:gd name="T83" fmla="*/ 43 h 1411"/>
                  <a:gd name="T84" fmla="*/ 560 w 608"/>
                  <a:gd name="T85" fmla="*/ 44 h 14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8" h="1411">
                    <a:moveTo>
                      <a:pt x="560" y="1411"/>
                    </a:moveTo>
                    <a:lnTo>
                      <a:pt x="580" y="1329"/>
                    </a:lnTo>
                    <a:lnTo>
                      <a:pt x="595" y="1246"/>
                    </a:lnTo>
                    <a:lnTo>
                      <a:pt x="604" y="1163"/>
                    </a:lnTo>
                    <a:lnTo>
                      <a:pt x="608" y="1077"/>
                    </a:lnTo>
                    <a:lnTo>
                      <a:pt x="607" y="991"/>
                    </a:lnTo>
                    <a:lnTo>
                      <a:pt x="600" y="905"/>
                    </a:lnTo>
                    <a:lnTo>
                      <a:pt x="588" y="820"/>
                    </a:lnTo>
                    <a:lnTo>
                      <a:pt x="570" y="737"/>
                    </a:lnTo>
                    <a:lnTo>
                      <a:pt x="547" y="656"/>
                    </a:lnTo>
                    <a:lnTo>
                      <a:pt x="519" y="576"/>
                    </a:lnTo>
                    <a:lnTo>
                      <a:pt x="487" y="498"/>
                    </a:lnTo>
                    <a:lnTo>
                      <a:pt x="448" y="426"/>
                    </a:lnTo>
                    <a:lnTo>
                      <a:pt x="408" y="355"/>
                    </a:lnTo>
                    <a:lnTo>
                      <a:pt x="361" y="290"/>
                    </a:lnTo>
                    <a:lnTo>
                      <a:pt x="310" y="228"/>
                    </a:lnTo>
                    <a:lnTo>
                      <a:pt x="256" y="172"/>
                    </a:lnTo>
                    <a:lnTo>
                      <a:pt x="200" y="120"/>
                    </a:lnTo>
                    <a:lnTo>
                      <a:pt x="139" y="75"/>
                    </a:lnTo>
                    <a:lnTo>
                      <a:pt x="77" y="35"/>
                    </a:lnTo>
                    <a:lnTo>
                      <a:pt x="12" y="0"/>
                    </a:lnTo>
                    <a:lnTo>
                      <a:pt x="0" y="38"/>
                    </a:lnTo>
                    <a:lnTo>
                      <a:pt x="64" y="71"/>
                    </a:lnTo>
                    <a:lnTo>
                      <a:pt x="123" y="111"/>
                    </a:lnTo>
                    <a:lnTo>
                      <a:pt x="181" y="154"/>
                    </a:lnTo>
                    <a:lnTo>
                      <a:pt x="236" y="203"/>
                    </a:lnTo>
                    <a:lnTo>
                      <a:pt x="289" y="257"/>
                    </a:lnTo>
                    <a:lnTo>
                      <a:pt x="337" y="317"/>
                    </a:lnTo>
                    <a:lnTo>
                      <a:pt x="381" y="381"/>
                    </a:lnTo>
                    <a:lnTo>
                      <a:pt x="422" y="447"/>
                    </a:lnTo>
                    <a:lnTo>
                      <a:pt x="458" y="518"/>
                    </a:lnTo>
                    <a:lnTo>
                      <a:pt x="489" y="592"/>
                    </a:lnTo>
                    <a:lnTo>
                      <a:pt x="516" y="668"/>
                    </a:lnTo>
                    <a:lnTo>
                      <a:pt x="539" y="748"/>
                    </a:lnTo>
                    <a:lnTo>
                      <a:pt x="556" y="828"/>
                    </a:lnTo>
                    <a:lnTo>
                      <a:pt x="567" y="909"/>
                    </a:lnTo>
                    <a:lnTo>
                      <a:pt x="574" y="992"/>
                    </a:lnTo>
                    <a:lnTo>
                      <a:pt x="576" y="1074"/>
                    </a:lnTo>
                    <a:lnTo>
                      <a:pt x="571" y="1157"/>
                    </a:lnTo>
                    <a:lnTo>
                      <a:pt x="563" y="1239"/>
                    </a:lnTo>
                    <a:lnTo>
                      <a:pt x="547" y="1318"/>
                    </a:lnTo>
                    <a:lnTo>
                      <a:pt x="529" y="1396"/>
                    </a:lnTo>
                    <a:lnTo>
                      <a:pt x="560" y="1411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0" name="Freeform 1083"/>
              <p:cNvSpPr>
                <a:spLocks/>
              </p:cNvSpPr>
              <p:nvPr/>
            </p:nvSpPr>
            <p:spPr bwMode="auto">
              <a:xfrm>
                <a:off x="1237" y="780"/>
                <a:ext cx="587" cy="679"/>
              </a:xfrm>
              <a:custGeom>
                <a:avLst/>
                <a:gdLst>
                  <a:gd name="T0" fmla="*/ 11 w 587"/>
                  <a:gd name="T1" fmla="*/ 0 h 1358"/>
                  <a:gd name="T2" fmla="*/ 75 w 587"/>
                  <a:gd name="T3" fmla="*/ 2 h 1358"/>
                  <a:gd name="T4" fmla="*/ 134 w 587"/>
                  <a:gd name="T5" fmla="*/ 3 h 1358"/>
                  <a:gd name="T6" fmla="*/ 192 w 587"/>
                  <a:gd name="T7" fmla="*/ 4 h 1358"/>
                  <a:gd name="T8" fmla="*/ 247 w 587"/>
                  <a:gd name="T9" fmla="*/ 6 h 1358"/>
                  <a:gd name="T10" fmla="*/ 300 w 587"/>
                  <a:gd name="T11" fmla="*/ 7 h 1358"/>
                  <a:gd name="T12" fmla="*/ 348 w 587"/>
                  <a:gd name="T13" fmla="*/ 9 h 1358"/>
                  <a:gd name="T14" fmla="*/ 392 w 587"/>
                  <a:gd name="T15" fmla="*/ 11 h 1358"/>
                  <a:gd name="T16" fmla="*/ 433 w 587"/>
                  <a:gd name="T17" fmla="*/ 13 h 1358"/>
                  <a:gd name="T18" fmla="*/ 469 w 587"/>
                  <a:gd name="T19" fmla="*/ 15 h 1358"/>
                  <a:gd name="T20" fmla="*/ 500 w 587"/>
                  <a:gd name="T21" fmla="*/ 18 h 1358"/>
                  <a:gd name="T22" fmla="*/ 527 w 587"/>
                  <a:gd name="T23" fmla="*/ 20 h 1358"/>
                  <a:gd name="T24" fmla="*/ 550 w 587"/>
                  <a:gd name="T25" fmla="*/ 23 h 1358"/>
                  <a:gd name="T26" fmla="*/ 567 w 587"/>
                  <a:gd name="T27" fmla="*/ 25 h 1358"/>
                  <a:gd name="T28" fmla="*/ 578 w 587"/>
                  <a:gd name="T29" fmla="*/ 28 h 1358"/>
                  <a:gd name="T30" fmla="*/ 585 w 587"/>
                  <a:gd name="T31" fmla="*/ 30 h 1358"/>
                  <a:gd name="T32" fmla="*/ 587 w 587"/>
                  <a:gd name="T33" fmla="*/ 33 h 1358"/>
                  <a:gd name="T34" fmla="*/ 582 w 587"/>
                  <a:gd name="T35" fmla="*/ 35 h 1358"/>
                  <a:gd name="T36" fmla="*/ 574 w 587"/>
                  <a:gd name="T37" fmla="*/ 38 h 1358"/>
                  <a:gd name="T38" fmla="*/ 558 w 587"/>
                  <a:gd name="T39" fmla="*/ 40 h 1358"/>
                  <a:gd name="T40" fmla="*/ 540 w 587"/>
                  <a:gd name="T41" fmla="*/ 43 h 1358"/>
                  <a:gd name="T42" fmla="*/ 506 w 587"/>
                  <a:gd name="T43" fmla="*/ 42 h 1358"/>
                  <a:gd name="T44" fmla="*/ 526 w 587"/>
                  <a:gd name="T45" fmla="*/ 40 h 1358"/>
                  <a:gd name="T46" fmla="*/ 540 w 587"/>
                  <a:gd name="T47" fmla="*/ 37 h 1358"/>
                  <a:gd name="T48" fmla="*/ 549 w 587"/>
                  <a:gd name="T49" fmla="*/ 35 h 1358"/>
                  <a:gd name="T50" fmla="*/ 551 w 587"/>
                  <a:gd name="T51" fmla="*/ 32 h 1358"/>
                  <a:gd name="T52" fmla="*/ 549 w 587"/>
                  <a:gd name="T53" fmla="*/ 30 h 1358"/>
                  <a:gd name="T54" fmla="*/ 540 w 587"/>
                  <a:gd name="T55" fmla="*/ 27 h 1358"/>
                  <a:gd name="T56" fmla="*/ 527 w 587"/>
                  <a:gd name="T57" fmla="*/ 25 h 1358"/>
                  <a:gd name="T58" fmla="*/ 508 w 587"/>
                  <a:gd name="T59" fmla="*/ 22 h 1358"/>
                  <a:gd name="T60" fmla="*/ 484 w 587"/>
                  <a:gd name="T61" fmla="*/ 20 h 1358"/>
                  <a:gd name="T62" fmla="*/ 454 w 587"/>
                  <a:gd name="T63" fmla="*/ 17 h 1358"/>
                  <a:gd name="T64" fmla="*/ 419 w 587"/>
                  <a:gd name="T65" fmla="*/ 15 h 1358"/>
                  <a:gd name="T66" fmla="*/ 380 w 587"/>
                  <a:gd name="T67" fmla="*/ 13 h 1358"/>
                  <a:gd name="T68" fmla="*/ 337 w 587"/>
                  <a:gd name="T69" fmla="*/ 11 h 1358"/>
                  <a:gd name="T70" fmla="*/ 288 w 587"/>
                  <a:gd name="T71" fmla="*/ 9 h 1358"/>
                  <a:gd name="T72" fmla="*/ 238 w 587"/>
                  <a:gd name="T73" fmla="*/ 7 h 1358"/>
                  <a:gd name="T74" fmla="*/ 182 w 587"/>
                  <a:gd name="T75" fmla="*/ 5 h 1358"/>
                  <a:gd name="T76" fmla="*/ 125 w 587"/>
                  <a:gd name="T77" fmla="*/ 4 h 1358"/>
                  <a:gd name="T78" fmla="*/ 64 w 587"/>
                  <a:gd name="T79" fmla="*/ 3 h 1358"/>
                  <a:gd name="T80" fmla="*/ 0 w 587"/>
                  <a:gd name="T81" fmla="*/ 2 h 1358"/>
                  <a:gd name="T82" fmla="*/ 11 w 587"/>
                  <a:gd name="T83" fmla="*/ 0 h 13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87" h="1358">
                    <a:moveTo>
                      <a:pt x="11" y="0"/>
                    </a:moveTo>
                    <a:lnTo>
                      <a:pt x="75" y="33"/>
                    </a:lnTo>
                    <a:lnTo>
                      <a:pt x="134" y="73"/>
                    </a:lnTo>
                    <a:lnTo>
                      <a:pt x="192" y="116"/>
                    </a:lnTo>
                    <a:lnTo>
                      <a:pt x="247" y="165"/>
                    </a:lnTo>
                    <a:lnTo>
                      <a:pt x="300" y="219"/>
                    </a:lnTo>
                    <a:lnTo>
                      <a:pt x="348" y="279"/>
                    </a:lnTo>
                    <a:lnTo>
                      <a:pt x="392" y="343"/>
                    </a:lnTo>
                    <a:lnTo>
                      <a:pt x="433" y="409"/>
                    </a:lnTo>
                    <a:lnTo>
                      <a:pt x="469" y="480"/>
                    </a:lnTo>
                    <a:lnTo>
                      <a:pt x="500" y="554"/>
                    </a:lnTo>
                    <a:lnTo>
                      <a:pt x="527" y="630"/>
                    </a:lnTo>
                    <a:lnTo>
                      <a:pt x="550" y="710"/>
                    </a:lnTo>
                    <a:lnTo>
                      <a:pt x="567" y="790"/>
                    </a:lnTo>
                    <a:lnTo>
                      <a:pt x="578" y="871"/>
                    </a:lnTo>
                    <a:lnTo>
                      <a:pt x="585" y="954"/>
                    </a:lnTo>
                    <a:lnTo>
                      <a:pt x="587" y="1036"/>
                    </a:lnTo>
                    <a:lnTo>
                      <a:pt x="582" y="1119"/>
                    </a:lnTo>
                    <a:lnTo>
                      <a:pt x="574" y="1201"/>
                    </a:lnTo>
                    <a:lnTo>
                      <a:pt x="558" y="1280"/>
                    </a:lnTo>
                    <a:lnTo>
                      <a:pt x="540" y="1358"/>
                    </a:lnTo>
                    <a:lnTo>
                      <a:pt x="506" y="1342"/>
                    </a:lnTo>
                    <a:lnTo>
                      <a:pt x="526" y="1264"/>
                    </a:lnTo>
                    <a:lnTo>
                      <a:pt x="540" y="1182"/>
                    </a:lnTo>
                    <a:lnTo>
                      <a:pt x="549" y="1101"/>
                    </a:lnTo>
                    <a:lnTo>
                      <a:pt x="551" y="1018"/>
                    </a:lnTo>
                    <a:lnTo>
                      <a:pt x="549" y="934"/>
                    </a:lnTo>
                    <a:lnTo>
                      <a:pt x="540" y="851"/>
                    </a:lnTo>
                    <a:lnTo>
                      <a:pt x="527" y="770"/>
                    </a:lnTo>
                    <a:lnTo>
                      <a:pt x="508" y="688"/>
                    </a:lnTo>
                    <a:lnTo>
                      <a:pt x="484" y="610"/>
                    </a:lnTo>
                    <a:lnTo>
                      <a:pt x="454" y="534"/>
                    </a:lnTo>
                    <a:lnTo>
                      <a:pt x="419" y="462"/>
                    </a:lnTo>
                    <a:lnTo>
                      <a:pt x="380" y="391"/>
                    </a:lnTo>
                    <a:lnTo>
                      <a:pt x="337" y="326"/>
                    </a:lnTo>
                    <a:lnTo>
                      <a:pt x="288" y="265"/>
                    </a:lnTo>
                    <a:lnTo>
                      <a:pt x="238" y="209"/>
                    </a:lnTo>
                    <a:lnTo>
                      <a:pt x="182" y="158"/>
                    </a:lnTo>
                    <a:lnTo>
                      <a:pt x="125" y="113"/>
                    </a:lnTo>
                    <a:lnTo>
                      <a:pt x="64" y="75"/>
                    </a:lnTo>
                    <a:lnTo>
                      <a:pt x="0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1" name="Freeform 1084"/>
              <p:cNvSpPr>
                <a:spLocks/>
              </p:cNvSpPr>
              <p:nvPr/>
            </p:nvSpPr>
            <p:spPr bwMode="auto">
              <a:xfrm>
                <a:off x="1226" y="801"/>
                <a:ext cx="562" cy="649"/>
              </a:xfrm>
              <a:custGeom>
                <a:avLst/>
                <a:gdLst>
                  <a:gd name="T0" fmla="*/ 517 w 562"/>
                  <a:gd name="T1" fmla="*/ 40 h 1300"/>
                  <a:gd name="T2" fmla="*/ 537 w 562"/>
                  <a:gd name="T3" fmla="*/ 38 h 1300"/>
                  <a:gd name="T4" fmla="*/ 551 w 562"/>
                  <a:gd name="T5" fmla="*/ 35 h 1300"/>
                  <a:gd name="T6" fmla="*/ 560 w 562"/>
                  <a:gd name="T7" fmla="*/ 33 h 1300"/>
                  <a:gd name="T8" fmla="*/ 562 w 562"/>
                  <a:gd name="T9" fmla="*/ 30 h 1300"/>
                  <a:gd name="T10" fmla="*/ 560 w 562"/>
                  <a:gd name="T11" fmla="*/ 27 h 1300"/>
                  <a:gd name="T12" fmla="*/ 551 w 562"/>
                  <a:gd name="T13" fmla="*/ 25 h 1300"/>
                  <a:gd name="T14" fmla="*/ 538 w 562"/>
                  <a:gd name="T15" fmla="*/ 22 h 1300"/>
                  <a:gd name="T16" fmla="*/ 519 w 562"/>
                  <a:gd name="T17" fmla="*/ 20 h 1300"/>
                  <a:gd name="T18" fmla="*/ 495 w 562"/>
                  <a:gd name="T19" fmla="*/ 17 h 1300"/>
                  <a:gd name="T20" fmla="*/ 465 w 562"/>
                  <a:gd name="T21" fmla="*/ 15 h 1300"/>
                  <a:gd name="T22" fmla="*/ 430 w 562"/>
                  <a:gd name="T23" fmla="*/ 13 h 1300"/>
                  <a:gd name="T24" fmla="*/ 391 w 562"/>
                  <a:gd name="T25" fmla="*/ 10 h 1300"/>
                  <a:gd name="T26" fmla="*/ 348 w 562"/>
                  <a:gd name="T27" fmla="*/ 8 h 1300"/>
                  <a:gd name="T28" fmla="*/ 299 w 562"/>
                  <a:gd name="T29" fmla="*/ 6 h 1300"/>
                  <a:gd name="T30" fmla="*/ 249 w 562"/>
                  <a:gd name="T31" fmla="*/ 5 h 1300"/>
                  <a:gd name="T32" fmla="*/ 193 w 562"/>
                  <a:gd name="T33" fmla="*/ 3 h 1300"/>
                  <a:gd name="T34" fmla="*/ 136 w 562"/>
                  <a:gd name="T35" fmla="*/ 2 h 1300"/>
                  <a:gd name="T36" fmla="*/ 75 w 562"/>
                  <a:gd name="T37" fmla="*/ 1 h 1300"/>
                  <a:gd name="T38" fmla="*/ 11 w 562"/>
                  <a:gd name="T39" fmla="*/ 0 h 1300"/>
                  <a:gd name="T40" fmla="*/ 0 w 562"/>
                  <a:gd name="T41" fmla="*/ 1 h 1300"/>
                  <a:gd name="T42" fmla="*/ 59 w 562"/>
                  <a:gd name="T43" fmla="*/ 2 h 1300"/>
                  <a:gd name="T44" fmla="*/ 117 w 562"/>
                  <a:gd name="T45" fmla="*/ 3 h 1300"/>
                  <a:gd name="T46" fmla="*/ 172 w 562"/>
                  <a:gd name="T47" fmla="*/ 4 h 1300"/>
                  <a:gd name="T48" fmla="*/ 226 w 562"/>
                  <a:gd name="T49" fmla="*/ 6 h 1300"/>
                  <a:gd name="T50" fmla="*/ 274 w 562"/>
                  <a:gd name="T51" fmla="*/ 7 h 1300"/>
                  <a:gd name="T52" fmla="*/ 321 w 562"/>
                  <a:gd name="T53" fmla="*/ 9 h 1300"/>
                  <a:gd name="T54" fmla="*/ 362 w 562"/>
                  <a:gd name="T55" fmla="*/ 11 h 1300"/>
                  <a:gd name="T56" fmla="*/ 400 w 562"/>
                  <a:gd name="T57" fmla="*/ 13 h 1300"/>
                  <a:gd name="T58" fmla="*/ 432 w 562"/>
                  <a:gd name="T59" fmla="*/ 16 h 1300"/>
                  <a:gd name="T60" fmla="*/ 461 w 562"/>
                  <a:gd name="T61" fmla="*/ 18 h 1300"/>
                  <a:gd name="T62" fmla="*/ 483 w 562"/>
                  <a:gd name="T63" fmla="*/ 20 h 1300"/>
                  <a:gd name="T64" fmla="*/ 502 w 562"/>
                  <a:gd name="T65" fmla="*/ 23 h 1300"/>
                  <a:gd name="T66" fmla="*/ 516 w 562"/>
                  <a:gd name="T67" fmla="*/ 25 h 1300"/>
                  <a:gd name="T68" fmla="*/ 523 w 562"/>
                  <a:gd name="T69" fmla="*/ 27 h 1300"/>
                  <a:gd name="T70" fmla="*/ 526 w 562"/>
                  <a:gd name="T71" fmla="*/ 30 h 1300"/>
                  <a:gd name="T72" fmla="*/ 523 w 562"/>
                  <a:gd name="T73" fmla="*/ 32 h 1300"/>
                  <a:gd name="T74" fmla="*/ 514 w 562"/>
                  <a:gd name="T75" fmla="*/ 35 h 1300"/>
                  <a:gd name="T76" fmla="*/ 502 w 562"/>
                  <a:gd name="T77" fmla="*/ 37 h 1300"/>
                  <a:gd name="T78" fmla="*/ 483 w 562"/>
                  <a:gd name="T79" fmla="*/ 40 h 1300"/>
                  <a:gd name="T80" fmla="*/ 517 w 562"/>
                  <a:gd name="T81" fmla="*/ 40 h 1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2" h="1300">
                    <a:moveTo>
                      <a:pt x="517" y="1300"/>
                    </a:moveTo>
                    <a:lnTo>
                      <a:pt x="537" y="1222"/>
                    </a:lnTo>
                    <a:lnTo>
                      <a:pt x="551" y="1140"/>
                    </a:lnTo>
                    <a:lnTo>
                      <a:pt x="560" y="1059"/>
                    </a:lnTo>
                    <a:lnTo>
                      <a:pt x="562" y="976"/>
                    </a:lnTo>
                    <a:lnTo>
                      <a:pt x="560" y="892"/>
                    </a:lnTo>
                    <a:lnTo>
                      <a:pt x="551" y="809"/>
                    </a:lnTo>
                    <a:lnTo>
                      <a:pt x="538" y="728"/>
                    </a:lnTo>
                    <a:lnTo>
                      <a:pt x="519" y="646"/>
                    </a:lnTo>
                    <a:lnTo>
                      <a:pt x="495" y="568"/>
                    </a:lnTo>
                    <a:lnTo>
                      <a:pt x="465" y="492"/>
                    </a:lnTo>
                    <a:lnTo>
                      <a:pt x="430" y="420"/>
                    </a:lnTo>
                    <a:lnTo>
                      <a:pt x="391" y="349"/>
                    </a:lnTo>
                    <a:lnTo>
                      <a:pt x="348" y="284"/>
                    </a:lnTo>
                    <a:lnTo>
                      <a:pt x="299" y="223"/>
                    </a:lnTo>
                    <a:lnTo>
                      <a:pt x="249" y="167"/>
                    </a:lnTo>
                    <a:lnTo>
                      <a:pt x="193" y="116"/>
                    </a:lnTo>
                    <a:lnTo>
                      <a:pt x="136" y="71"/>
                    </a:lnTo>
                    <a:lnTo>
                      <a:pt x="75" y="33"/>
                    </a:lnTo>
                    <a:lnTo>
                      <a:pt x="11" y="0"/>
                    </a:lnTo>
                    <a:lnTo>
                      <a:pt x="0" y="42"/>
                    </a:lnTo>
                    <a:lnTo>
                      <a:pt x="59" y="74"/>
                    </a:lnTo>
                    <a:lnTo>
                      <a:pt x="117" y="110"/>
                    </a:lnTo>
                    <a:lnTo>
                      <a:pt x="172" y="154"/>
                    </a:lnTo>
                    <a:lnTo>
                      <a:pt x="226" y="203"/>
                    </a:lnTo>
                    <a:lnTo>
                      <a:pt x="274" y="255"/>
                    </a:lnTo>
                    <a:lnTo>
                      <a:pt x="321" y="313"/>
                    </a:lnTo>
                    <a:lnTo>
                      <a:pt x="362" y="377"/>
                    </a:lnTo>
                    <a:lnTo>
                      <a:pt x="400" y="444"/>
                    </a:lnTo>
                    <a:lnTo>
                      <a:pt x="432" y="512"/>
                    </a:lnTo>
                    <a:lnTo>
                      <a:pt x="461" y="585"/>
                    </a:lnTo>
                    <a:lnTo>
                      <a:pt x="483" y="661"/>
                    </a:lnTo>
                    <a:lnTo>
                      <a:pt x="502" y="737"/>
                    </a:lnTo>
                    <a:lnTo>
                      <a:pt x="516" y="815"/>
                    </a:lnTo>
                    <a:lnTo>
                      <a:pt x="523" y="894"/>
                    </a:lnTo>
                    <a:lnTo>
                      <a:pt x="526" y="974"/>
                    </a:lnTo>
                    <a:lnTo>
                      <a:pt x="523" y="1054"/>
                    </a:lnTo>
                    <a:lnTo>
                      <a:pt x="514" y="1131"/>
                    </a:lnTo>
                    <a:lnTo>
                      <a:pt x="502" y="1209"/>
                    </a:lnTo>
                    <a:lnTo>
                      <a:pt x="483" y="1283"/>
                    </a:lnTo>
                    <a:lnTo>
                      <a:pt x="517" y="1300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2" name="Freeform 1085"/>
              <p:cNvSpPr>
                <a:spLocks/>
              </p:cNvSpPr>
              <p:nvPr/>
            </p:nvSpPr>
            <p:spPr bwMode="auto">
              <a:xfrm>
                <a:off x="1213" y="821"/>
                <a:ext cx="539" cy="621"/>
              </a:xfrm>
              <a:custGeom>
                <a:avLst/>
                <a:gdLst>
                  <a:gd name="T0" fmla="*/ 13 w 539"/>
                  <a:gd name="T1" fmla="*/ 0 h 1241"/>
                  <a:gd name="T2" fmla="*/ 72 w 539"/>
                  <a:gd name="T3" fmla="*/ 1 h 1241"/>
                  <a:gd name="T4" fmla="*/ 130 w 539"/>
                  <a:gd name="T5" fmla="*/ 3 h 1241"/>
                  <a:gd name="T6" fmla="*/ 185 w 539"/>
                  <a:gd name="T7" fmla="*/ 4 h 1241"/>
                  <a:gd name="T8" fmla="*/ 239 w 539"/>
                  <a:gd name="T9" fmla="*/ 6 h 1241"/>
                  <a:gd name="T10" fmla="*/ 287 w 539"/>
                  <a:gd name="T11" fmla="*/ 7 h 1241"/>
                  <a:gd name="T12" fmla="*/ 334 w 539"/>
                  <a:gd name="T13" fmla="*/ 9 h 1241"/>
                  <a:gd name="T14" fmla="*/ 375 w 539"/>
                  <a:gd name="T15" fmla="*/ 11 h 1241"/>
                  <a:gd name="T16" fmla="*/ 413 w 539"/>
                  <a:gd name="T17" fmla="*/ 13 h 1241"/>
                  <a:gd name="T18" fmla="*/ 445 w 539"/>
                  <a:gd name="T19" fmla="*/ 15 h 1241"/>
                  <a:gd name="T20" fmla="*/ 474 w 539"/>
                  <a:gd name="T21" fmla="*/ 17 h 1241"/>
                  <a:gd name="T22" fmla="*/ 496 w 539"/>
                  <a:gd name="T23" fmla="*/ 20 h 1241"/>
                  <a:gd name="T24" fmla="*/ 515 w 539"/>
                  <a:gd name="T25" fmla="*/ 22 h 1241"/>
                  <a:gd name="T26" fmla="*/ 529 w 539"/>
                  <a:gd name="T27" fmla="*/ 25 h 1241"/>
                  <a:gd name="T28" fmla="*/ 536 w 539"/>
                  <a:gd name="T29" fmla="*/ 27 h 1241"/>
                  <a:gd name="T30" fmla="*/ 539 w 539"/>
                  <a:gd name="T31" fmla="*/ 30 h 1241"/>
                  <a:gd name="T32" fmla="*/ 536 w 539"/>
                  <a:gd name="T33" fmla="*/ 32 h 1241"/>
                  <a:gd name="T34" fmla="*/ 527 w 539"/>
                  <a:gd name="T35" fmla="*/ 35 h 1241"/>
                  <a:gd name="T36" fmla="*/ 515 w 539"/>
                  <a:gd name="T37" fmla="*/ 37 h 1241"/>
                  <a:gd name="T38" fmla="*/ 496 w 539"/>
                  <a:gd name="T39" fmla="*/ 39 h 1241"/>
                  <a:gd name="T40" fmla="*/ 458 w 539"/>
                  <a:gd name="T41" fmla="*/ 39 h 1241"/>
                  <a:gd name="T42" fmla="*/ 476 w 539"/>
                  <a:gd name="T43" fmla="*/ 37 h 1241"/>
                  <a:gd name="T44" fmla="*/ 489 w 539"/>
                  <a:gd name="T45" fmla="*/ 34 h 1241"/>
                  <a:gd name="T46" fmla="*/ 496 w 539"/>
                  <a:gd name="T47" fmla="*/ 32 h 1241"/>
                  <a:gd name="T48" fmla="*/ 499 w 539"/>
                  <a:gd name="T49" fmla="*/ 30 h 1241"/>
                  <a:gd name="T50" fmla="*/ 496 w 539"/>
                  <a:gd name="T51" fmla="*/ 27 h 1241"/>
                  <a:gd name="T52" fmla="*/ 489 w 539"/>
                  <a:gd name="T53" fmla="*/ 25 h 1241"/>
                  <a:gd name="T54" fmla="*/ 476 w 539"/>
                  <a:gd name="T55" fmla="*/ 23 h 1241"/>
                  <a:gd name="T56" fmla="*/ 459 w 539"/>
                  <a:gd name="T57" fmla="*/ 20 h 1241"/>
                  <a:gd name="T58" fmla="*/ 437 w 539"/>
                  <a:gd name="T59" fmla="*/ 18 h 1241"/>
                  <a:gd name="T60" fmla="*/ 410 w 539"/>
                  <a:gd name="T61" fmla="*/ 16 h 1241"/>
                  <a:gd name="T62" fmla="*/ 379 w 539"/>
                  <a:gd name="T63" fmla="*/ 14 h 1241"/>
                  <a:gd name="T64" fmla="*/ 344 w 539"/>
                  <a:gd name="T65" fmla="*/ 12 h 1241"/>
                  <a:gd name="T66" fmla="*/ 304 w 539"/>
                  <a:gd name="T67" fmla="*/ 10 h 1241"/>
                  <a:gd name="T68" fmla="*/ 262 w 539"/>
                  <a:gd name="T69" fmla="*/ 8 h 1241"/>
                  <a:gd name="T70" fmla="*/ 215 w 539"/>
                  <a:gd name="T71" fmla="*/ 7 h 1241"/>
                  <a:gd name="T72" fmla="*/ 164 w 539"/>
                  <a:gd name="T73" fmla="*/ 5 h 1241"/>
                  <a:gd name="T74" fmla="*/ 112 w 539"/>
                  <a:gd name="T75" fmla="*/ 4 h 1241"/>
                  <a:gd name="T76" fmla="*/ 57 w 539"/>
                  <a:gd name="T77" fmla="*/ 3 h 1241"/>
                  <a:gd name="T78" fmla="*/ 0 w 539"/>
                  <a:gd name="T79" fmla="*/ 2 h 1241"/>
                  <a:gd name="T80" fmla="*/ 13 w 539"/>
                  <a:gd name="T81" fmla="*/ 0 h 12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9" h="1241">
                    <a:moveTo>
                      <a:pt x="13" y="0"/>
                    </a:moveTo>
                    <a:lnTo>
                      <a:pt x="72" y="32"/>
                    </a:lnTo>
                    <a:lnTo>
                      <a:pt x="130" y="68"/>
                    </a:lnTo>
                    <a:lnTo>
                      <a:pt x="185" y="112"/>
                    </a:lnTo>
                    <a:lnTo>
                      <a:pt x="239" y="161"/>
                    </a:lnTo>
                    <a:lnTo>
                      <a:pt x="287" y="213"/>
                    </a:lnTo>
                    <a:lnTo>
                      <a:pt x="334" y="271"/>
                    </a:lnTo>
                    <a:lnTo>
                      <a:pt x="375" y="335"/>
                    </a:lnTo>
                    <a:lnTo>
                      <a:pt x="413" y="402"/>
                    </a:lnTo>
                    <a:lnTo>
                      <a:pt x="445" y="470"/>
                    </a:lnTo>
                    <a:lnTo>
                      <a:pt x="474" y="543"/>
                    </a:lnTo>
                    <a:lnTo>
                      <a:pt x="496" y="619"/>
                    </a:lnTo>
                    <a:lnTo>
                      <a:pt x="515" y="695"/>
                    </a:lnTo>
                    <a:lnTo>
                      <a:pt x="529" y="773"/>
                    </a:lnTo>
                    <a:lnTo>
                      <a:pt x="536" y="852"/>
                    </a:lnTo>
                    <a:lnTo>
                      <a:pt x="539" y="932"/>
                    </a:lnTo>
                    <a:lnTo>
                      <a:pt x="536" y="1012"/>
                    </a:lnTo>
                    <a:lnTo>
                      <a:pt x="527" y="1089"/>
                    </a:lnTo>
                    <a:lnTo>
                      <a:pt x="515" y="1167"/>
                    </a:lnTo>
                    <a:lnTo>
                      <a:pt x="496" y="1241"/>
                    </a:lnTo>
                    <a:lnTo>
                      <a:pt x="458" y="1225"/>
                    </a:lnTo>
                    <a:lnTo>
                      <a:pt x="476" y="1153"/>
                    </a:lnTo>
                    <a:lnTo>
                      <a:pt x="489" y="1080"/>
                    </a:lnTo>
                    <a:lnTo>
                      <a:pt x="496" y="1006"/>
                    </a:lnTo>
                    <a:lnTo>
                      <a:pt x="499" y="930"/>
                    </a:lnTo>
                    <a:lnTo>
                      <a:pt x="496" y="854"/>
                    </a:lnTo>
                    <a:lnTo>
                      <a:pt x="489" y="780"/>
                    </a:lnTo>
                    <a:lnTo>
                      <a:pt x="476" y="706"/>
                    </a:lnTo>
                    <a:lnTo>
                      <a:pt x="459" y="631"/>
                    </a:lnTo>
                    <a:lnTo>
                      <a:pt x="437" y="561"/>
                    </a:lnTo>
                    <a:lnTo>
                      <a:pt x="410" y="492"/>
                    </a:lnTo>
                    <a:lnTo>
                      <a:pt x="379" y="425"/>
                    </a:lnTo>
                    <a:lnTo>
                      <a:pt x="344" y="364"/>
                    </a:lnTo>
                    <a:lnTo>
                      <a:pt x="304" y="304"/>
                    </a:lnTo>
                    <a:lnTo>
                      <a:pt x="262" y="248"/>
                    </a:lnTo>
                    <a:lnTo>
                      <a:pt x="215" y="197"/>
                    </a:lnTo>
                    <a:lnTo>
                      <a:pt x="164" y="152"/>
                    </a:lnTo>
                    <a:lnTo>
                      <a:pt x="112" y="110"/>
                    </a:lnTo>
                    <a:lnTo>
                      <a:pt x="57" y="74"/>
                    </a:lnTo>
                    <a:lnTo>
                      <a:pt x="0" y="4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3" name="Freeform 1086"/>
              <p:cNvSpPr>
                <a:spLocks/>
              </p:cNvSpPr>
              <p:nvPr/>
            </p:nvSpPr>
            <p:spPr bwMode="auto">
              <a:xfrm>
                <a:off x="1199" y="844"/>
                <a:ext cx="513" cy="590"/>
              </a:xfrm>
              <a:custGeom>
                <a:avLst/>
                <a:gdLst>
                  <a:gd name="T0" fmla="*/ 472 w 513"/>
                  <a:gd name="T1" fmla="*/ 37 h 1180"/>
                  <a:gd name="T2" fmla="*/ 490 w 513"/>
                  <a:gd name="T3" fmla="*/ 35 h 1180"/>
                  <a:gd name="T4" fmla="*/ 503 w 513"/>
                  <a:gd name="T5" fmla="*/ 33 h 1180"/>
                  <a:gd name="T6" fmla="*/ 510 w 513"/>
                  <a:gd name="T7" fmla="*/ 31 h 1180"/>
                  <a:gd name="T8" fmla="*/ 513 w 513"/>
                  <a:gd name="T9" fmla="*/ 28 h 1180"/>
                  <a:gd name="T10" fmla="*/ 510 w 513"/>
                  <a:gd name="T11" fmla="*/ 26 h 1180"/>
                  <a:gd name="T12" fmla="*/ 503 w 513"/>
                  <a:gd name="T13" fmla="*/ 23 h 1180"/>
                  <a:gd name="T14" fmla="*/ 490 w 513"/>
                  <a:gd name="T15" fmla="*/ 21 h 1180"/>
                  <a:gd name="T16" fmla="*/ 473 w 513"/>
                  <a:gd name="T17" fmla="*/ 19 h 1180"/>
                  <a:gd name="T18" fmla="*/ 451 w 513"/>
                  <a:gd name="T19" fmla="*/ 17 h 1180"/>
                  <a:gd name="T20" fmla="*/ 424 w 513"/>
                  <a:gd name="T21" fmla="*/ 14 h 1180"/>
                  <a:gd name="T22" fmla="*/ 393 w 513"/>
                  <a:gd name="T23" fmla="*/ 12 h 1180"/>
                  <a:gd name="T24" fmla="*/ 358 w 513"/>
                  <a:gd name="T25" fmla="*/ 10 h 1180"/>
                  <a:gd name="T26" fmla="*/ 318 w 513"/>
                  <a:gd name="T27" fmla="*/ 9 h 1180"/>
                  <a:gd name="T28" fmla="*/ 276 w 513"/>
                  <a:gd name="T29" fmla="*/ 7 h 1180"/>
                  <a:gd name="T30" fmla="*/ 229 w 513"/>
                  <a:gd name="T31" fmla="*/ 5 h 1180"/>
                  <a:gd name="T32" fmla="*/ 178 w 513"/>
                  <a:gd name="T33" fmla="*/ 4 h 1180"/>
                  <a:gd name="T34" fmla="*/ 126 w 513"/>
                  <a:gd name="T35" fmla="*/ 3 h 1180"/>
                  <a:gd name="T36" fmla="*/ 71 w 513"/>
                  <a:gd name="T37" fmla="*/ 1 h 1180"/>
                  <a:gd name="T38" fmla="*/ 14 w 513"/>
                  <a:gd name="T39" fmla="*/ 0 h 1180"/>
                  <a:gd name="T40" fmla="*/ 0 w 513"/>
                  <a:gd name="T41" fmla="*/ 2 h 1180"/>
                  <a:gd name="T42" fmla="*/ 56 w 513"/>
                  <a:gd name="T43" fmla="*/ 3 h 1180"/>
                  <a:gd name="T44" fmla="*/ 112 w 513"/>
                  <a:gd name="T45" fmla="*/ 4 h 1180"/>
                  <a:gd name="T46" fmla="*/ 164 w 513"/>
                  <a:gd name="T47" fmla="*/ 5 h 1180"/>
                  <a:gd name="T48" fmla="*/ 213 w 513"/>
                  <a:gd name="T49" fmla="*/ 7 h 1180"/>
                  <a:gd name="T50" fmla="*/ 259 w 513"/>
                  <a:gd name="T51" fmla="*/ 8 h 1180"/>
                  <a:gd name="T52" fmla="*/ 301 w 513"/>
                  <a:gd name="T53" fmla="*/ 10 h 1180"/>
                  <a:gd name="T54" fmla="*/ 339 w 513"/>
                  <a:gd name="T55" fmla="*/ 12 h 1180"/>
                  <a:gd name="T56" fmla="*/ 372 w 513"/>
                  <a:gd name="T57" fmla="*/ 14 h 1180"/>
                  <a:gd name="T58" fmla="*/ 401 w 513"/>
                  <a:gd name="T59" fmla="*/ 16 h 1180"/>
                  <a:gd name="T60" fmla="*/ 425 w 513"/>
                  <a:gd name="T61" fmla="*/ 18 h 1180"/>
                  <a:gd name="T62" fmla="*/ 445 w 513"/>
                  <a:gd name="T63" fmla="*/ 21 h 1180"/>
                  <a:gd name="T64" fmla="*/ 459 w 513"/>
                  <a:gd name="T65" fmla="*/ 23 h 1180"/>
                  <a:gd name="T66" fmla="*/ 468 w 513"/>
                  <a:gd name="T67" fmla="*/ 25 h 1180"/>
                  <a:gd name="T68" fmla="*/ 472 w 513"/>
                  <a:gd name="T69" fmla="*/ 28 h 1180"/>
                  <a:gd name="T70" fmla="*/ 471 w 513"/>
                  <a:gd name="T71" fmla="*/ 30 h 1180"/>
                  <a:gd name="T72" fmla="*/ 464 w 513"/>
                  <a:gd name="T73" fmla="*/ 32 h 1180"/>
                  <a:gd name="T74" fmla="*/ 451 w 513"/>
                  <a:gd name="T75" fmla="*/ 35 h 1180"/>
                  <a:gd name="T76" fmla="*/ 434 w 513"/>
                  <a:gd name="T77" fmla="*/ 37 h 1180"/>
                  <a:gd name="T78" fmla="*/ 472 w 513"/>
                  <a:gd name="T79" fmla="*/ 37 h 1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13" h="1180">
                    <a:moveTo>
                      <a:pt x="472" y="1180"/>
                    </a:moveTo>
                    <a:lnTo>
                      <a:pt x="490" y="1108"/>
                    </a:lnTo>
                    <a:lnTo>
                      <a:pt x="503" y="1035"/>
                    </a:lnTo>
                    <a:lnTo>
                      <a:pt x="510" y="961"/>
                    </a:lnTo>
                    <a:lnTo>
                      <a:pt x="513" y="885"/>
                    </a:lnTo>
                    <a:lnTo>
                      <a:pt x="510" y="809"/>
                    </a:lnTo>
                    <a:lnTo>
                      <a:pt x="503" y="735"/>
                    </a:lnTo>
                    <a:lnTo>
                      <a:pt x="490" y="661"/>
                    </a:lnTo>
                    <a:lnTo>
                      <a:pt x="473" y="586"/>
                    </a:lnTo>
                    <a:lnTo>
                      <a:pt x="451" y="516"/>
                    </a:lnTo>
                    <a:lnTo>
                      <a:pt x="424" y="447"/>
                    </a:lnTo>
                    <a:lnTo>
                      <a:pt x="393" y="380"/>
                    </a:lnTo>
                    <a:lnTo>
                      <a:pt x="358" y="319"/>
                    </a:lnTo>
                    <a:lnTo>
                      <a:pt x="318" y="259"/>
                    </a:lnTo>
                    <a:lnTo>
                      <a:pt x="276" y="203"/>
                    </a:lnTo>
                    <a:lnTo>
                      <a:pt x="229" y="152"/>
                    </a:lnTo>
                    <a:lnTo>
                      <a:pt x="178" y="107"/>
                    </a:lnTo>
                    <a:lnTo>
                      <a:pt x="126" y="65"/>
                    </a:lnTo>
                    <a:lnTo>
                      <a:pt x="71" y="29"/>
                    </a:lnTo>
                    <a:lnTo>
                      <a:pt x="14" y="0"/>
                    </a:lnTo>
                    <a:lnTo>
                      <a:pt x="0" y="47"/>
                    </a:lnTo>
                    <a:lnTo>
                      <a:pt x="56" y="78"/>
                    </a:lnTo>
                    <a:lnTo>
                      <a:pt x="112" y="114"/>
                    </a:lnTo>
                    <a:lnTo>
                      <a:pt x="164" y="156"/>
                    </a:lnTo>
                    <a:lnTo>
                      <a:pt x="213" y="201"/>
                    </a:lnTo>
                    <a:lnTo>
                      <a:pt x="259" y="253"/>
                    </a:lnTo>
                    <a:lnTo>
                      <a:pt x="301" y="309"/>
                    </a:lnTo>
                    <a:lnTo>
                      <a:pt x="339" y="371"/>
                    </a:lnTo>
                    <a:lnTo>
                      <a:pt x="372" y="434"/>
                    </a:lnTo>
                    <a:lnTo>
                      <a:pt x="401" y="501"/>
                    </a:lnTo>
                    <a:lnTo>
                      <a:pt x="425" y="572"/>
                    </a:lnTo>
                    <a:lnTo>
                      <a:pt x="445" y="644"/>
                    </a:lnTo>
                    <a:lnTo>
                      <a:pt x="459" y="717"/>
                    </a:lnTo>
                    <a:lnTo>
                      <a:pt x="468" y="793"/>
                    </a:lnTo>
                    <a:lnTo>
                      <a:pt x="472" y="867"/>
                    </a:lnTo>
                    <a:lnTo>
                      <a:pt x="471" y="943"/>
                    </a:lnTo>
                    <a:lnTo>
                      <a:pt x="464" y="1017"/>
                    </a:lnTo>
                    <a:lnTo>
                      <a:pt x="451" y="1090"/>
                    </a:lnTo>
                    <a:lnTo>
                      <a:pt x="434" y="1162"/>
                    </a:lnTo>
                    <a:lnTo>
                      <a:pt x="472" y="1180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4" name="Freeform 1087"/>
              <p:cNvSpPr>
                <a:spLocks/>
              </p:cNvSpPr>
              <p:nvPr/>
            </p:nvSpPr>
            <p:spPr bwMode="auto">
              <a:xfrm>
                <a:off x="1185" y="867"/>
                <a:ext cx="486" cy="558"/>
              </a:xfrm>
              <a:custGeom>
                <a:avLst/>
                <a:gdLst>
                  <a:gd name="T0" fmla="*/ 14 w 486"/>
                  <a:gd name="T1" fmla="*/ 0 h 1115"/>
                  <a:gd name="T2" fmla="*/ 70 w 486"/>
                  <a:gd name="T3" fmla="*/ 1 h 1115"/>
                  <a:gd name="T4" fmla="*/ 126 w 486"/>
                  <a:gd name="T5" fmla="*/ 3 h 1115"/>
                  <a:gd name="T6" fmla="*/ 178 w 486"/>
                  <a:gd name="T7" fmla="*/ 4 h 1115"/>
                  <a:gd name="T8" fmla="*/ 227 w 486"/>
                  <a:gd name="T9" fmla="*/ 5 h 1115"/>
                  <a:gd name="T10" fmla="*/ 273 w 486"/>
                  <a:gd name="T11" fmla="*/ 7 h 1115"/>
                  <a:gd name="T12" fmla="*/ 315 w 486"/>
                  <a:gd name="T13" fmla="*/ 9 h 1115"/>
                  <a:gd name="T14" fmla="*/ 353 w 486"/>
                  <a:gd name="T15" fmla="*/ 11 h 1115"/>
                  <a:gd name="T16" fmla="*/ 386 w 486"/>
                  <a:gd name="T17" fmla="*/ 13 h 1115"/>
                  <a:gd name="T18" fmla="*/ 415 w 486"/>
                  <a:gd name="T19" fmla="*/ 15 h 1115"/>
                  <a:gd name="T20" fmla="*/ 439 w 486"/>
                  <a:gd name="T21" fmla="*/ 17 h 1115"/>
                  <a:gd name="T22" fmla="*/ 459 w 486"/>
                  <a:gd name="T23" fmla="*/ 19 h 1115"/>
                  <a:gd name="T24" fmla="*/ 473 w 486"/>
                  <a:gd name="T25" fmla="*/ 21 h 1115"/>
                  <a:gd name="T26" fmla="*/ 482 w 486"/>
                  <a:gd name="T27" fmla="*/ 24 h 1115"/>
                  <a:gd name="T28" fmla="*/ 486 w 486"/>
                  <a:gd name="T29" fmla="*/ 26 h 1115"/>
                  <a:gd name="T30" fmla="*/ 485 w 486"/>
                  <a:gd name="T31" fmla="*/ 28 h 1115"/>
                  <a:gd name="T32" fmla="*/ 478 w 486"/>
                  <a:gd name="T33" fmla="*/ 31 h 1115"/>
                  <a:gd name="T34" fmla="*/ 465 w 486"/>
                  <a:gd name="T35" fmla="*/ 33 h 1115"/>
                  <a:gd name="T36" fmla="*/ 448 w 486"/>
                  <a:gd name="T37" fmla="*/ 35 h 1115"/>
                  <a:gd name="T38" fmla="*/ 405 w 486"/>
                  <a:gd name="T39" fmla="*/ 35 h 1115"/>
                  <a:gd name="T40" fmla="*/ 422 w 486"/>
                  <a:gd name="T41" fmla="*/ 33 h 1115"/>
                  <a:gd name="T42" fmla="*/ 435 w 486"/>
                  <a:gd name="T43" fmla="*/ 30 h 1115"/>
                  <a:gd name="T44" fmla="*/ 441 w 486"/>
                  <a:gd name="T45" fmla="*/ 28 h 1115"/>
                  <a:gd name="T46" fmla="*/ 441 w 486"/>
                  <a:gd name="T47" fmla="*/ 26 h 1115"/>
                  <a:gd name="T48" fmla="*/ 437 w 486"/>
                  <a:gd name="T49" fmla="*/ 23 h 1115"/>
                  <a:gd name="T50" fmla="*/ 425 w 486"/>
                  <a:gd name="T51" fmla="*/ 21 h 1115"/>
                  <a:gd name="T52" fmla="*/ 410 w 486"/>
                  <a:gd name="T53" fmla="*/ 19 h 1115"/>
                  <a:gd name="T54" fmla="*/ 389 w 486"/>
                  <a:gd name="T55" fmla="*/ 16 h 1115"/>
                  <a:gd name="T56" fmla="*/ 362 w 486"/>
                  <a:gd name="T57" fmla="*/ 14 h 1115"/>
                  <a:gd name="T58" fmla="*/ 331 w 486"/>
                  <a:gd name="T59" fmla="*/ 12 h 1115"/>
                  <a:gd name="T60" fmla="*/ 294 w 486"/>
                  <a:gd name="T61" fmla="*/ 10 h 1115"/>
                  <a:gd name="T62" fmla="*/ 254 w 486"/>
                  <a:gd name="T63" fmla="*/ 9 h 1115"/>
                  <a:gd name="T64" fmla="*/ 209 w 486"/>
                  <a:gd name="T65" fmla="*/ 7 h 1115"/>
                  <a:gd name="T66" fmla="*/ 161 w 486"/>
                  <a:gd name="T67" fmla="*/ 5 h 1115"/>
                  <a:gd name="T68" fmla="*/ 110 w 486"/>
                  <a:gd name="T69" fmla="*/ 4 h 1115"/>
                  <a:gd name="T70" fmla="*/ 56 w 486"/>
                  <a:gd name="T71" fmla="*/ 3 h 1115"/>
                  <a:gd name="T72" fmla="*/ 0 w 486"/>
                  <a:gd name="T73" fmla="*/ 2 h 1115"/>
                  <a:gd name="T74" fmla="*/ 14 w 486"/>
                  <a:gd name="T75" fmla="*/ 0 h 11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6" h="1115">
                    <a:moveTo>
                      <a:pt x="14" y="0"/>
                    </a:moveTo>
                    <a:lnTo>
                      <a:pt x="70" y="31"/>
                    </a:lnTo>
                    <a:lnTo>
                      <a:pt x="126" y="67"/>
                    </a:lnTo>
                    <a:lnTo>
                      <a:pt x="178" y="109"/>
                    </a:lnTo>
                    <a:lnTo>
                      <a:pt x="227" y="154"/>
                    </a:lnTo>
                    <a:lnTo>
                      <a:pt x="273" y="206"/>
                    </a:lnTo>
                    <a:lnTo>
                      <a:pt x="315" y="262"/>
                    </a:lnTo>
                    <a:lnTo>
                      <a:pt x="353" y="324"/>
                    </a:lnTo>
                    <a:lnTo>
                      <a:pt x="386" y="387"/>
                    </a:lnTo>
                    <a:lnTo>
                      <a:pt x="415" y="454"/>
                    </a:lnTo>
                    <a:lnTo>
                      <a:pt x="439" y="525"/>
                    </a:lnTo>
                    <a:lnTo>
                      <a:pt x="459" y="597"/>
                    </a:lnTo>
                    <a:lnTo>
                      <a:pt x="473" y="670"/>
                    </a:lnTo>
                    <a:lnTo>
                      <a:pt x="482" y="746"/>
                    </a:lnTo>
                    <a:lnTo>
                      <a:pt x="486" y="820"/>
                    </a:lnTo>
                    <a:lnTo>
                      <a:pt x="485" y="896"/>
                    </a:lnTo>
                    <a:lnTo>
                      <a:pt x="478" y="970"/>
                    </a:lnTo>
                    <a:lnTo>
                      <a:pt x="465" y="1043"/>
                    </a:lnTo>
                    <a:lnTo>
                      <a:pt x="448" y="1115"/>
                    </a:lnTo>
                    <a:lnTo>
                      <a:pt x="405" y="1095"/>
                    </a:lnTo>
                    <a:lnTo>
                      <a:pt x="422" y="1025"/>
                    </a:lnTo>
                    <a:lnTo>
                      <a:pt x="435" y="952"/>
                    </a:lnTo>
                    <a:lnTo>
                      <a:pt x="441" y="878"/>
                    </a:lnTo>
                    <a:lnTo>
                      <a:pt x="441" y="804"/>
                    </a:lnTo>
                    <a:lnTo>
                      <a:pt x="437" y="728"/>
                    </a:lnTo>
                    <a:lnTo>
                      <a:pt x="425" y="655"/>
                    </a:lnTo>
                    <a:lnTo>
                      <a:pt x="410" y="583"/>
                    </a:lnTo>
                    <a:lnTo>
                      <a:pt x="389" y="510"/>
                    </a:lnTo>
                    <a:lnTo>
                      <a:pt x="362" y="443"/>
                    </a:lnTo>
                    <a:lnTo>
                      <a:pt x="331" y="378"/>
                    </a:lnTo>
                    <a:lnTo>
                      <a:pt x="294" y="317"/>
                    </a:lnTo>
                    <a:lnTo>
                      <a:pt x="254" y="259"/>
                    </a:lnTo>
                    <a:lnTo>
                      <a:pt x="209" y="206"/>
                    </a:lnTo>
                    <a:lnTo>
                      <a:pt x="161" y="159"/>
                    </a:lnTo>
                    <a:lnTo>
                      <a:pt x="110" y="118"/>
                    </a:lnTo>
                    <a:lnTo>
                      <a:pt x="56" y="81"/>
                    </a:lnTo>
                    <a:lnTo>
                      <a:pt x="0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5" name="Freeform 1088"/>
              <p:cNvSpPr>
                <a:spLocks/>
              </p:cNvSpPr>
              <p:nvPr/>
            </p:nvSpPr>
            <p:spPr bwMode="auto">
              <a:xfrm>
                <a:off x="1169" y="893"/>
                <a:ext cx="457" cy="522"/>
              </a:xfrm>
              <a:custGeom>
                <a:avLst/>
                <a:gdLst>
                  <a:gd name="T0" fmla="*/ 421 w 457"/>
                  <a:gd name="T1" fmla="*/ 33 h 1044"/>
                  <a:gd name="T2" fmla="*/ 438 w 457"/>
                  <a:gd name="T3" fmla="*/ 31 h 1044"/>
                  <a:gd name="T4" fmla="*/ 451 w 457"/>
                  <a:gd name="T5" fmla="*/ 29 h 1044"/>
                  <a:gd name="T6" fmla="*/ 457 w 457"/>
                  <a:gd name="T7" fmla="*/ 26 h 1044"/>
                  <a:gd name="T8" fmla="*/ 457 w 457"/>
                  <a:gd name="T9" fmla="*/ 24 h 1044"/>
                  <a:gd name="T10" fmla="*/ 453 w 457"/>
                  <a:gd name="T11" fmla="*/ 22 h 1044"/>
                  <a:gd name="T12" fmla="*/ 441 w 457"/>
                  <a:gd name="T13" fmla="*/ 19 h 1044"/>
                  <a:gd name="T14" fmla="*/ 426 w 457"/>
                  <a:gd name="T15" fmla="*/ 17 h 1044"/>
                  <a:gd name="T16" fmla="*/ 405 w 457"/>
                  <a:gd name="T17" fmla="*/ 15 h 1044"/>
                  <a:gd name="T18" fmla="*/ 378 w 457"/>
                  <a:gd name="T19" fmla="*/ 13 h 1044"/>
                  <a:gd name="T20" fmla="*/ 347 w 457"/>
                  <a:gd name="T21" fmla="*/ 11 h 1044"/>
                  <a:gd name="T22" fmla="*/ 310 w 457"/>
                  <a:gd name="T23" fmla="*/ 9 h 1044"/>
                  <a:gd name="T24" fmla="*/ 270 w 457"/>
                  <a:gd name="T25" fmla="*/ 7 h 1044"/>
                  <a:gd name="T26" fmla="*/ 225 w 457"/>
                  <a:gd name="T27" fmla="*/ 5 h 1044"/>
                  <a:gd name="T28" fmla="*/ 177 w 457"/>
                  <a:gd name="T29" fmla="*/ 4 h 1044"/>
                  <a:gd name="T30" fmla="*/ 126 w 457"/>
                  <a:gd name="T31" fmla="*/ 3 h 1044"/>
                  <a:gd name="T32" fmla="*/ 72 w 457"/>
                  <a:gd name="T33" fmla="*/ 1 h 1044"/>
                  <a:gd name="T34" fmla="*/ 16 w 457"/>
                  <a:gd name="T35" fmla="*/ 0 h 1044"/>
                  <a:gd name="T36" fmla="*/ 0 w 457"/>
                  <a:gd name="T37" fmla="*/ 2 h 1044"/>
                  <a:gd name="T38" fmla="*/ 53 w 457"/>
                  <a:gd name="T39" fmla="*/ 3 h 1044"/>
                  <a:gd name="T40" fmla="*/ 103 w 457"/>
                  <a:gd name="T41" fmla="*/ 4 h 1044"/>
                  <a:gd name="T42" fmla="*/ 150 w 457"/>
                  <a:gd name="T43" fmla="*/ 5 h 1044"/>
                  <a:gd name="T44" fmla="*/ 195 w 457"/>
                  <a:gd name="T45" fmla="*/ 7 h 1044"/>
                  <a:gd name="T46" fmla="*/ 236 w 457"/>
                  <a:gd name="T47" fmla="*/ 8 h 1044"/>
                  <a:gd name="T48" fmla="*/ 274 w 457"/>
                  <a:gd name="T49" fmla="*/ 10 h 1044"/>
                  <a:gd name="T50" fmla="*/ 307 w 457"/>
                  <a:gd name="T51" fmla="*/ 12 h 1044"/>
                  <a:gd name="T52" fmla="*/ 337 w 457"/>
                  <a:gd name="T53" fmla="*/ 14 h 1044"/>
                  <a:gd name="T54" fmla="*/ 361 w 457"/>
                  <a:gd name="T55" fmla="*/ 16 h 1044"/>
                  <a:gd name="T56" fmla="*/ 380 w 457"/>
                  <a:gd name="T57" fmla="*/ 18 h 1044"/>
                  <a:gd name="T58" fmla="*/ 396 w 457"/>
                  <a:gd name="T59" fmla="*/ 20 h 1044"/>
                  <a:gd name="T60" fmla="*/ 406 w 457"/>
                  <a:gd name="T61" fmla="*/ 22 h 1044"/>
                  <a:gd name="T62" fmla="*/ 410 w 457"/>
                  <a:gd name="T63" fmla="*/ 24 h 1044"/>
                  <a:gd name="T64" fmla="*/ 410 w 457"/>
                  <a:gd name="T65" fmla="*/ 26 h 1044"/>
                  <a:gd name="T66" fmla="*/ 405 w 457"/>
                  <a:gd name="T67" fmla="*/ 28 h 1044"/>
                  <a:gd name="T68" fmla="*/ 393 w 457"/>
                  <a:gd name="T69" fmla="*/ 30 h 1044"/>
                  <a:gd name="T70" fmla="*/ 378 w 457"/>
                  <a:gd name="T71" fmla="*/ 32 h 1044"/>
                  <a:gd name="T72" fmla="*/ 421 w 457"/>
                  <a:gd name="T73" fmla="*/ 33 h 10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7" h="1044">
                    <a:moveTo>
                      <a:pt x="421" y="1044"/>
                    </a:moveTo>
                    <a:lnTo>
                      <a:pt x="438" y="974"/>
                    </a:lnTo>
                    <a:lnTo>
                      <a:pt x="451" y="901"/>
                    </a:lnTo>
                    <a:lnTo>
                      <a:pt x="457" y="827"/>
                    </a:lnTo>
                    <a:lnTo>
                      <a:pt x="457" y="753"/>
                    </a:lnTo>
                    <a:lnTo>
                      <a:pt x="453" y="677"/>
                    </a:lnTo>
                    <a:lnTo>
                      <a:pt x="441" y="604"/>
                    </a:lnTo>
                    <a:lnTo>
                      <a:pt x="426" y="532"/>
                    </a:lnTo>
                    <a:lnTo>
                      <a:pt x="405" y="459"/>
                    </a:lnTo>
                    <a:lnTo>
                      <a:pt x="378" y="392"/>
                    </a:lnTo>
                    <a:lnTo>
                      <a:pt x="347" y="327"/>
                    </a:lnTo>
                    <a:lnTo>
                      <a:pt x="310" y="266"/>
                    </a:lnTo>
                    <a:lnTo>
                      <a:pt x="270" y="208"/>
                    </a:lnTo>
                    <a:lnTo>
                      <a:pt x="225" y="155"/>
                    </a:lnTo>
                    <a:lnTo>
                      <a:pt x="177" y="108"/>
                    </a:lnTo>
                    <a:lnTo>
                      <a:pt x="126" y="67"/>
                    </a:lnTo>
                    <a:lnTo>
                      <a:pt x="72" y="30"/>
                    </a:lnTo>
                    <a:lnTo>
                      <a:pt x="16" y="0"/>
                    </a:lnTo>
                    <a:lnTo>
                      <a:pt x="0" y="54"/>
                    </a:lnTo>
                    <a:lnTo>
                      <a:pt x="53" y="81"/>
                    </a:lnTo>
                    <a:lnTo>
                      <a:pt x="103" y="116"/>
                    </a:lnTo>
                    <a:lnTo>
                      <a:pt x="150" y="154"/>
                    </a:lnTo>
                    <a:lnTo>
                      <a:pt x="195" y="199"/>
                    </a:lnTo>
                    <a:lnTo>
                      <a:pt x="236" y="248"/>
                    </a:lnTo>
                    <a:lnTo>
                      <a:pt x="274" y="300"/>
                    </a:lnTo>
                    <a:lnTo>
                      <a:pt x="307" y="358"/>
                    </a:lnTo>
                    <a:lnTo>
                      <a:pt x="337" y="418"/>
                    </a:lnTo>
                    <a:lnTo>
                      <a:pt x="361" y="481"/>
                    </a:lnTo>
                    <a:lnTo>
                      <a:pt x="380" y="546"/>
                    </a:lnTo>
                    <a:lnTo>
                      <a:pt x="396" y="615"/>
                    </a:lnTo>
                    <a:lnTo>
                      <a:pt x="406" y="684"/>
                    </a:lnTo>
                    <a:lnTo>
                      <a:pt x="410" y="753"/>
                    </a:lnTo>
                    <a:lnTo>
                      <a:pt x="410" y="822"/>
                    </a:lnTo>
                    <a:lnTo>
                      <a:pt x="405" y="890"/>
                    </a:lnTo>
                    <a:lnTo>
                      <a:pt x="393" y="957"/>
                    </a:lnTo>
                    <a:lnTo>
                      <a:pt x="378" y="1024"/>
                    </a:lnTo>
                    <a:lnTo>
                      <a:pt x="421" y="1044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6" name="Freeform 1089"/>
              <p:cNvSpPr>
                <a:spLocks/>
              </p:cNvSpPr>
              <p:nvPr/>
            </p:nvSpPr>
            <p:spPr bwMode="auto">
              <a:xfrm>
                <a:off x="1154" y="920"/>
                <a:ext cx="425" cy="485"/>
              </a:xfrm>
              <a:custGeom>
                <a:avLst/>
                <a:gdLst>
                  <a:gd name="T0" fmla="*/ 15 w 425"/>
                  <a:gd name="T1" fmla="*/ 0 h 970"/>
                  <a:gd name="T2" fmla="*/ 68 w 425"/>
                  <a:gd name="T3" fmla="*/ 1 h 970"/>
                  <a:gd name="T4" fmla="*/ 118 w 425"/>
                  <a:gd name="T5" fmla="*/ 2 h 970"/>
                  <a:gd name="T6" fmla="*/ 165 w 425"/>
                  <a:gd name="T7" fmla="*/ 4 h 970"/>
                  <a:gd name="T8" fmla="*/ 210 w 425"/>
                  <a:gd name="T9" fmla="*/ 5 h 970"/>
                  <a:gd name="T10" fmla="*/ 251 w 425"/>
                  <a:gd name="T11" fmla="*/ 7 h 970"/>
                  <a:gd name="T12" fmla="*/ 289 w 425"/>
                  <a:gd name="T13" fmla="*/ 8 h 970"/>
                  <a:gd name="T14" fmla="*/ 322 w 425"/>
                  <a:gd name="T15" fmla="*/ 10 h 970"/>
                  <a:gd name="T16" fmla="*/ 352 w 425"/>
                  <a:gd name="T17" fmla="*/ 12 h 970"/>
                  <a:gd name="T18" fmla="*/ 376 w 425"/>
                  <a:gd name="T19" fmla="*/ 14 h 970"/>
                  <a:gd name="T20" fmla="*/ 395 w 425"/>
                  <a:gd name="T21" fmla="*/ 16 h 970"/>
                  <a:gd name="T22" fmla="*/ 411 w 425"/>
                  <a:gd name="T23" fmla="*/ 18 h 970"/>
                  <a:gd name="T24" fmla="*/ 421 w 425"/>
                  <a:gd name="T25" fmla="*/ 20 h 970"/>
                  <a:gd name="T26" fmla="*/ 425 w 425"/>
                  <a:gd name="T27" fmla="*/ 22 h 970"/>
                  <a:gd name="T28" fmla="*/ 425 w 425"/>
                  <a:gd name="T29" fmla="*/ 24 h 970"/>
                  <a:gd name="T30" fmla="*/ 420 w 425"/>
                  <a:gd name="T31" fmla="*/ 27 h 970"/>
                  <a:gd name="T32" fmla="*/ 408 w 425"/>
                  <a:gd name="T33" fmla="*/ 29 h 970"/>
                  <a:gd name="T34" fmla="*/ 393 w 425"/>
                  <a:gd name="T35" fmla="*/ 31 h 970"/>
                  <a:gd name="T36" fmla="*/ 345 w 425"/>
                  <a:gd name="T37" fmla="*/ 30 h 970"/>
                  <a:gd name="T38" fmla="*/ 360 w 425"/>
                  <a:gd name="T39" fmla="*/ 28 h 970"/>
                  <a:gd name="T40" fmla="*/ 371 w 425"/>
                  <a:gd name="T41" fmla="*/ 26 h 970"/>
                  <a:gd name="T42" fmla="*/ 376 w 425"/>
                  <a:gd name="T43" fmla="*/ 24 h 970"/>
                  <a:gd name="T44" fmla="*/ 374 w 425"/>
                  <a:gd name="T45" fmla="*/ 22 h 970"/>
                  <a:gd name="T46" fmla="*/ 369 w 425"/>
                  <a:gd name="T47" fmla="*/ 20 h 970"/>
                  <a:gd name="T48" fmla="*/ 357 w 425"/>
                  <a:gd name="T49" fmla="*/ 18 h 970"/>
                  <a:gd name="T50" fmla="*/ 342 w 425"/>
                  <a:gd name="T51" fmla="*/ 16 h 970"/>
                  <a:gd name="T52" fmla="*/ 319 w 425"/>
                  <a:gd name="T53" fmla="*/ 14 h 970"/>
                  <a:gd name="T54" fmla="*/ 294 w 425"/>
                  <a:gd name="T55" fmla="*/ 12 h 970"/>
                  <a:gd name="T56" fmla="*/ 263 w 425"/>
                  <a:gd name="T57" fmla="*/ 10 h 970"/>
                  <a:gd name="T58" fmla="*/ 227 w 425"/>
                  <a:gd name="T59" fmla="*/ 8 h 970"/>
                  <a:gd name="T60" fmla="*/ 188 w 425"/>
                  <a:gd name="T61" fmla="*/ 7 h 970"/>
                  <a:gd name="T62" fmla="*/ 145 w 425"/>
                  <a:gd name="T63" fmla="*/ 5 h 970"/>
                  <a:gd name="T64" fmla="*/ 99 w 425"/>
                  <a:gd name="T65" fmla="*/ 4 h 970"/>
                  <a:gd name="T66" fmla="*/ 51 w 425"/>
                  <a:gd name="T67" fmla="*/ 3 h 970"/>
                  <a:gd name="T68" fmla="*/ 0 w 425"/>
                  <a:gd name="T69" fmla="*/ 2 h 970"/>
                  <a:gd name="T70" fmla="*/ 15 w 425"/>
                  <a:gd name="T71" fmla="*/ 0 h 9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970">
                    <a:moveTo>
                      <a:pt x="15" y="0"/>
                    </a:moveTo>
                    <a:lnTo>
                      <a:pt x="68" y="27"/>
                    </a:lnTo>
                    <a:lnTo>
                      <a:pt x="118" y="62"/>
                    </a:lnTo>
                    <a:lnTo>
                      <a:pt x="165" y="100"/>
                    </a:lnTo>
                    <a:lnTo>
                      <a:pt x="210" y="145"/>
                    </a:lnTo>
                    <a:lnTo>
                      <a:pt x="251" y="194"/>
                    </a:lnTo>
                    <a:lnTo>
                      <a:pt x="289" y="246"/>
                    </a:lnTo>
                    <a:lnTo>
                      <a:pt x="322" y="304"/>
                    </a:lnTo>
                    <a:lnTo>
                      <a:pt x="352" y="364"/>
                    </a:lnTo>
                    <a:lnTo>
                      <a:pt x="376" y="427"/>
                    </a:lnTo>
                    <a:lnTo>
                      <a:pt x="395" y="492"/>
                    </a:lnTo>
                    <a:lnTo>
                      <a:pt x="411" y="561"/>
                    </a:lnTo>
                    <a:lnTo>
                      <a:pt x="421" y="630"/>
                    </a:lnTo>
                    <a:lnTo>
                      <a:pt x="425" y="699"/>
                    </a:lnTo>
                    <a:lnTo>
                      <a:pt x="425" y="768"/>
                    </a:lnTo>
                    <a:lnTo>
                      <a:pt x="420" y="836"/>
                    </a:lnTo>
                    <a:lnTo>
                      <a:pt x="408" y="903"/>
                    </a:lnTo>
                    <a:lnTo>
                      <a:pt x="393" y="970"/>
                    </a:lnTo>
                    <a:lnTo>
                      <a:pt x="345" y="949"/>
                    </a:lnTo>
                    <a:lnTo>
                      <a:pt x="360" y="883"/>
                    </a:lnTo>
                    <a:lnTo>
                      <a:pt x="371" y="818"/>
                    </a:lnTo>
                    <a:lnTo>
                      <a:pt x="376" y="749"/>
                    </a:lnTo>
                    <a:lnTo>
                      <a:pt x="374" y="682"/>
                    </a:lnTo>
                    <a:lnTo>
                      <a:pt x="369" y="615"/>
                    </a:lnTo>
                    <a:lnTo>
                      <a:pt x="357" y="548"/>
                    </a:lnTo>
                    <a:lnTo>
                      <a:pt x="342" y="483"/>
                    </a:lnTo>
                    <a:lnTo>
                      <a:pt x="319" y="420"/>
                    </a:lnTo>
                    <a:lnTo>
                      <a:pt x="294" y="360"/>
                    </a:lnTo>
                    <a:lnTo>
                      <a:pt x="263" y="302"/>
                    </a:lnTo>
                    <a:lnTo>
                      <a:pt x="227" y="250"/>
                    </a:lnTo>
                    <a:lnTo>
                      <a:pt x="188" y="201"/>
                    </a:lnTo>
                    <a:lnTo>
                      <a:pt x="145" y="157"/>
                    </a:lnTo>
                    <a:lnTo>
                      <a:pt x="99" y="118"/>
                    </a:lnTo>
                    <a:lnTo>
                      <a:pt x="51" y="85"/>
                    </a:lnTo>
                    <a:lnTo>
                      <a:pt x="0" y="5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7" name="Freeform 1090"/>
              <p:cNvSpPr>
                <a:spLocks/>
              </p:cNvSpPr>
              <p:nvPr/>
            </p:nvSpPr>
            <p:spPr bwMode="auto">
              <a:xfrm>
                <a:off x="1135" y="949"/>
                <a:ext cx="395" cy="445"/>
              </a:xfrm>
              <a:custGeom>
                <a:avLst/>
                <a:gdLst>
                  <a:gd name="T0" fmla="*/ 364 w 395"/>
                  <a:gd name="T1" fmla="*/ 27 h 891"/>
                  <a:gd name="T2" fmla="*/ 379 w 395"/>
                  <a:gd name="T3" fmla="*/ 25 h 891"/>
                  <a:gd name="T4" fmla="*/ 390 w 395"/>
                  <a:gd name="T5" fmla="*/ 23 h 891"/>
                  <a:gd name="T6" fmla="*/ 395 w 395"/>
                  <a:gd name="T7" fmla="*/ 21 h 891"/>
                  <a:gd name="T8" fmla="*/ 393 w 395"/>
                  <a:gd name="T9" fmla="*/ 19 h 891"/>
                  <a:gd name="T10" fmla="*/ 388 w 395"/>
                  <a:gd name="T11" fmla="*/ 17 h 891"/>
                  <a:gd name="T12" fmla="*/ 376 w 395"/>
                  <a:gd name="T13" fmla="*/ 15 h 891"/>
                  <a:gd name="T14" fmla="*/ 361 w 395"/>
                  <a:gd name="T15" fmla="*/ 13 h 891"/>
                  <a:gd name="T16" fmla="*/ 338 w 395"/>
                  <a:gd name="T17" fmla="*/ 11 h 891"/>
                  <a:gd name="T18" fmla="*/ 313 w 395"/>
                  <a:gd name="T19" fmla="*/ 9 h 891"/>
                  <a:gd name="T20" fmla="*/ 282 w 395"/>
                  <a:gd name="T21" fmla="*/ 7 h 891"/>
                  <a:gd name="T22" fmla="*/ 246 w 395"/>
                  <a:gd name="T23" fmla="*/ 6 h 891"/>
                  <a:gd name="T24" fmla="*/ 207 w 395"/>
                  <a:gd name="T25" fmla="*/ 4 h 891"/>
                  <a:gd name="T26" fmla="*/ 164 w 395"/>
                  <a:gd name="T27" fmla="*/ 3 h 891"/>
                  <a:gd name="T28" fmla="*/ 118 w 395"/>
                  <a:gd name="T29" fmla="*/ 1 h 891"/>
                  <a:gd name="T30" fmla="*/ 70 w 395"/>
                  <a:gd name="T31" fmla="*/ 0 h 891"/>
                  <a:gd name="T32" fmla="*/ 19 w 395"/>
                  <a:gd name="T33" fmla="*/ 0 h 891"/>
                  <a:gd name="T34" fmla="*/ 0 w 395"/>
                  <a:gd name="T35" fmla="*/ 1 h 891"/>
                  <a:gd name="T36" fmla="*/ 50 w 395"/>
                  <a:gd name="T37" fmla="*/ 2 h 891"/>
                  <a:gd name="T38" fmla="*/ 96 w 395"/>
                  <a:gd name="T39" fmla="*/ 3 h 891"/>
                  <a:gd name="T40" fmla="*/ 140 w 395"/>
                  <a:gd name="T41" fmla="*/ 4 h 891"/>
                  <a:gd name="T42" fmla="*/ 181 w 395"/>
                  <a:gd name="T43" fmla="*/ 6 h 891"/>
                  <a:gd name="T44" fmla="*/ 218 w 395"/>
                  <a:gd name="T45" fmla="*/ 7 h 891"/>
                  <a:gd name="T46" fmla="*/ 251 w 395"/>
                  <a:gd name="T47" fmla="*/ 9 h 891"/>
                  <a:gd name="T48" fmla="*/ 279 w 395"/>
                  <a:gd name="T49" fmla="*/ 11 h 891"/>
                  <a:gd name="T50" fmla="*/ 301 w 395"/>
                  <a:gd name="T51" fmla="*/ 13 h 891"/>
                  <a:gd name="T52" fmla="*/ 320 w 395"/>
                  <a:gd name="T53" fmla="*/ 15 h 891"/>
                  <a:gd name="T54" fmla="*/ 333 w 395"/>
                  <a:gd name="T55" fmla="*/ 17 h 891"/>
                  <a:gd name="T56" fmla="*/ 340 w 395"/>
                  <a:gd name="T57" fmla="*/ 19 h 891"/>
                  <a:gd name="T58" fmla="*/ 341 w 395"/>
                  <a:gd name="T59" fmla="*/ 21 h 891"/>
                  <a:gd name="T60" fmla="*/ 338 w 395"/>
                  <a:gd name="T61" fmla="*/ 23 h 891"/>
                  <a:gd name="T62" fmla="*/ 328 w 395"/>
                  <a:gd name="T63" fmla="*/ 25 h 891"/>
                  <a:gd name="T64" fmla="*/ 314 w 395"/>
                  <a:gd name="T65" fmla="*/ 27 h 891"/>
                  <a:gd name="T66" fmla="*/ 364 w 395"/>
                  <a:gd name="T67" fmla="*/ 27 h 8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5" h="891">
                    <a:moveTo>
                      <a:pt x="364" y="891"/>
                    </a:moveTo>
                    <a:lnTo>
                      <a:pt x="379" y="825"/>
                    </a:lnTo>
                    <a:lnTo>
                      <a:pt x="390" y="760"/>
                    </a:lnTo>
                    <a:lnTo>
                      <a:pt x="395" y="691"/>
                    </a:lnTo>
                    <a:lnTo>
                      <a:pt x="393" y="624"/>
                    </a:lnTo>
                    <a:lnTo>
                      <a:pt x="388" y="557"/>
                    </a:lnTo>
                    <a:lnTo>
                      <a:pt x="376" y="490"/>
                    </a:lnTo>
                    <a:lnTo>
                      <a:pt x="361" y="425"/>
                    </a:lnTo>
                    <a:lnTo>
                      <a:pt x="338" y="362"/>
                    </a:lnTo>
                    <a:lnTo>
                      <a:pt x="313" y="302"/>
                    </a:lnTo>
                    <a:lnTo>
                      <a:pt x="282" y="244"/>
                    </a:lnTo>
                    <a:lnTo>
                      <a:pt x="246" y="192"/>
                    </a:lnTo>
                    <a:lnTo>
                      <a:pt x="207" y="143"/>
                    </a:lnTo>
                    <a:lnTo>
                      <a:pt x="164" y="99"/>
                    </a:lnTo>
                    <a:lnTo>
                      <a:pt x="118" y="60"/>
                    </a:lnTo>
                    <a:lnTo>
                      <a:pt x="70" y="27"/>
                    </a:lnTo>
                    <a:lnTo>
                      <a:pt x="19" y="0"/>
                    </a:lnTo>
                    <a:lnTo>
                      <a:pt x="0" y="61"/>
                    </a:lnTo>
                    <a:lnTo>
                      <a:pt x="50" y="87"/>
                    </a:lnTo>
                    <a:lnTo>
                      <a:pt x="96" y="119"/>
                    </a:lnTo>
                    <a:lnTo>
                      <a:pt x="140" y="157"/>
                    </a:lnTo>
                    <a:lnTo>
                      <a:pt x="181" y="203"/>
                    </a:lnTo>
                    <a:lnTo>
                      <a:pt x="218" y="250"/>
                    </a:lnTo>
                    <a:lnTo>
                      <a:pt x="251" y="304"/>
                    </a:lnTo>
                    <a:lnTo>
                      <a:pt x="279" y="360"/>
                    </a:lnTo>
                    <a:lnTo>
                      <a:pt x="301" y="420"/>
                    </a:lnTo>
                    <a:lnTo>
                      <a:pt x="320" y="481"/>
                    </a:lnTo>
                    <a:lnTo>
                      <a:pt x="333" y="545"/>
                    </a:lnTo>
                    <a:lnTo>
                      <a:pt x="340" y="610"/>
                    </a:lnTo>
                    <a:lnTo>
                      <a:pt x="341" y="675"/>
                    </a:lnTo>
                    <a:lnTo>
                      <a:pt x="338" y="740"/>
                    </a:lnTo>
                    <a:lnTo>
                      <a:pt x="328" y="804"/>
                    </a:lnTo>
                    <a:lnTo>
                      <a:pt x="314" y="867"/>
                    </a:lnTo>
                    <a:lnTo>
                      <a:pt x="364" y="891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8" name="Freeform 1091"/>
              <p:cNvSpPr>
                <a:spLocks/>
              </p:cNvSpPr>
              <p:nvPr/>
            </p:nvSpPr>
            <p:spPr bwMode="auto">
              <a:xfrm>
                <a:off x="1117" y="980"/>
                <a:ext cx="359" cy="403"/>
              </a:xfrm>
              <a:custGeom>
                <a:avLst/>
                <a:gdLst>
                  <a:gd name="T0" fmla="*/ 18 w 359"/>
                  <a:gd name="T1" fmla="*/ 0 h 806"/>
                  <a:gd name="T2" fmla="*/ 68 w 359"/>
                  <a:gd name="T3" fmla="*/ 1 h 806"/>
                  <a:gd name="T4" fmla="*/ 114 w 359"/>
                  <a:gd name="T5" fmla="*/ 2 h 806"/>
                  <a:gd name="T6" fmla="*/ 158 w 359"/>
                  <a:gd name="T7" fmla="*/ 3 h 806"/>
                  <a:gd name="T8" fmla="*/ 199 w 359"/>
                  <a:gd name="T9" fmla="*/ 5 h 806"/>
                  <a:gd name="T10" fmla="*/ 236 w 359"/>
                  <a:gd name="T11" fmla="*/ 6 h 806"/>
                  <a:gd name="T12" fmla="*/ 269 w 359"/>
                  <a:gd name="T13" fmla="*/ 8 h 806"/>
                  <a:gd name="T14" fmla="*/ 297 w 359"/>
                  <a:gd name="T15" fmla="*/ 10 h 806"/>
                  <a:gd name="T16" fmla="*/ 319 w 359"/>
                  <a:gd name="T17" fmla="*/ 12 h 806"/>
                  <a:gd name="T18" fmla="*/ 338 w 359"/>
                  <a:gd name="T19" fmla="*/ 14 h 806"/>
                  <a:gd name="T20" fmla="*/ 351 w 359"/>
                  <a:gd name="T21" fmla="*/ 16 h 806"/>
                  <a:gd name="T22" fmla="*/ 358 w 359"/>
                  <a:gd name="T23" fmla="*/ 18 h 806"/>
                  <a:gd name="T24" fmla="*/ 359 w 359"/>
                  <a:gd name="T25" fmla="*/ 20 h 806"/>
                  <a:gd name="T26" fmla="*/ 356 w 359"/>
                  <a:gd name="T27" fmla="*/ 22 h 806"/>
                  <a:gd name="T28" fmla="*/ 346 w 359"/>
                  <a:gd name="T29" fmla="*/ 24 h 806"/>
                  <a:gd name="T30" fmla="*/ 332 w 359"/>
                  <a:gd name="T31" fmla="*/ 26 h 806"/>
                  <a:gd name="T32" fmla="*/ 278 w 359"/>
                  <a:gd name="T33" fmla="*/ 25 h 806"/>
                  <a:gd name="T34" fmla="*/ 291 w 359"/>
                  <a:gd name="T35" fmla="*/ 23 h 806"/>
                  <a:gd name="T36" fmla="*/ 300 w 359"/>
                  <a:gd name="T37" fmla="*/ 21 h 806"/>
                  <a:gd name="T38" fmla="*/ 302 w 359"/>
                  <a:gd name="T39" fmla="*/ 20 h 806"/>
                  <a:gd name="T40" fmla="*/ 301 w 359"/>
                  <a:gd name="T41" fmla="*/ 18 h 806"/>
                  <a:gd name="T42" fmla="*/ 294 w 359"/>
                  <a:gd name="T43" fmla="*/ 16 h 806"/>
                  <a:gd name="T44" fmla="*/ 283 w 359"/>
                  <a:gd name="T45" fmla="*/ 14 h 806"/>
                  <a:gd name="T46" fmla="*/ 267 w 359"/>
                  <a:gd name="T47" fmla="*/ 12 h 806"/>
                  <a:gd name="T48" fmla="*/ 246 w 359"/>
                  <a:gd name="T49" fmla="*/ 11 h 806"/>
                  <a:gd name="T50" fmla="*/ 222 w 359"/>
                  <a:gd name="T51" fmla="*/ 9 h 806"/>
                  <a:gd name="T52" fmla="*/ 192 w 359"/>
                  <a:gd name="T53" fmla="*/ 8 h 806"/>
                  <a:gd name="T54" fmla="*/ 160 w 359"/>
                  <a:gd name="T55" fmla="*/ 6 h 806"/>
                  <a:gd name="T56" fmla="*/ 124 w 359"/>
                  <a:gd name="T57" fmla="*/ 5 h 806"/>
                  <a:gd name="T58" fmla="*/ 85 w 359"/>
                  <a:gd name="T59" fmla="*/ 4 h 806"/>
                  <a:gd name="T60" fmla="*/ 44 w 359"/>
                  <a:gd name="T61" fmla="*/ 3 h 806"/>
                  <a:gd name="T62" fmla="*/ 0 w 359"/>
                  <a:gd name="T63" fmla="*/ 3 h 806"/>
                  <a:gd name="T64" fmla="*/ 18 w 359"/>
                  <a:gd name="T65" fmla="*/ 0 h 8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9" h="806">
                    <a:moveTo>
                      <a:pt x="18" y="0"/>
                    </a:moveTo>
                    <a:lnTo>
                      <a:pt x="68" y="26"/>
                    </a:lnTo>
                    <a:lnTo>
                      <a:pt x="114" y="58"/>
                    </a:lnTo>
                    <a:lnTo>
                      <a:pt x="158" y="96"/>
                    </a:lnTo>
                    <a:lnTo>
                      <a:pt x="199" y="142"/>
                    </a:lnTo>
                    <a:lnTo>
                      <a:pt x="236" y="189"/>
                    </a:lnTo>
                    <a:lnTo>
                      <a:pt x="269" y="243"/>
                    </a:lnTo>
                    <a:lnTo>
                      <a:pt x="297" y="299"/>
                    </a:lnTo>
                    <a:lnTo>
                      <a:pt x="319" y="359"/>
                    </a:lnTo>
                    <a:lnTo>
                      <a:pt x="338" y="420"/>
                    </a:lnTo>
                    <a:lnTo>
                      <a:pt x="351" y="484"/>
                    </a:lnTo>
                    <a:lnTo>
                      <a:pt x="358" y="549"/>
                    </a:lnTo>
                    <a:lnTo>
                      <a:pt x="359" y="614"/>
                    </a:lnTo>
                    <a:lnTo>
                      <a:pt x="356" y="679"/>
                    </a:lnTo>
                    <a:lnTo>
                      <a:pt x="346" y="743"/>
                    </a:lnTo>
                    <a:lnTo>
                      <a:pt x="332" y="806"/>
                    </a:lnTo>
                    <a:lnTo>
                      <a:pt x="278" y="781"/>
                    </a:lnTo>
                    <a:lnTo>
                      <a:pt x="291" y="725"/>
                    </a:lnTo>
                    <a:lnTo>
                      <a:pt x="300" y="668"/>
                    </a:lnTo>
                    <a:lnTo>
                      <a:pt x="302" y="611"/>
                    </a:lnTo>
                    <a:lnTo>
                      <a:pt x="301" y="553"/>
                    </a:lnTo>
                    <a:lnTo>
                      <a:pt x="294" y="495"/>
                    </a:lnTo>
                    <a:lnTo>
                      <a:pt x="283" y="439"/>
                    </a:lnTo>
                    <a:lnTo>
                      <a:pt x="267" y="384"/>
                    </a:lnTo>
                    <a:lnTo>
                      <a:pt x="246" y="330"/>
                    </a:lnTo>
                    <a:lnTo>
                      <a:pt x="222" y="281"/>
                    </a:lnTo>
                    <a:lnTo>
                      <a:pt x="192" y="234"/>
                    </a:lnTo>
                    <a:lnTo>
                      <a:pt x="160" y="191"/>
                    </a:lnTo>
                    <a:lnTo>
                      <a:pt x="124" y="153"/>
                    </a:lnTo>
                    <a:lnTo>
                      <a:pt x="85" y="118"/>
                    </a:lnTo>
                    <a:lnTo>
                      <a:pt x="44" y="89"/>
                    </a:lnTo>
                    <a:lnTo>
                      <a:pt x="0" y="6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39" name="Freeform 1092"/>
              <p:cNvSpPr>
                <a:spLocks/>
              </p:cNvSpPr>
              <p:nvPr/>
            </p:nvSpPr>
            <p:spPr bwMode="auto">
              <a:xfrm>
                <a:off x="1097" y="1012"/>
                <a:ext cx="322" cy="358"/>
              </a:xfrm>
              <a:custGeom>
                <a:avLst/>
                <a:gdLst>
                  <a:gd name="T0" fmla="*/ 298 w 322"/>
                  <a:gd name="T1" fmla="*/ 23 h 715"/>
                  <a:gd name="T2" fmla="*/ 311 w 322"/>
                  <a:gd name="T3" fmla="*/ 21 h 715"/>
                  <a:gd name="T4" fmla="*/ 320 w 322"/>
                  <a:gd name="T5" fmla="*/ 19 h 715"/>
                  <a:gd name="T6" fmla="*/ 322 w 322"/>
                  <a:gd name="T7" fmla="*/ 18 h 715"/>
                  <a:gd name="T8" fmla="*/ 321 w 322"/>
                  <a:gd name="T9" fmla="*/ 16 h 715"/>
                  <a:gd name="T10" fmla="*/ 314 w 322"/>
                  <a:gd name="T11" fmla="*/ 14 h 715"/>
                  <a:gd name="T12" fmla="*/ 303 w 322"/>
                  <a:gd name="T13" fmla="*/ 12 h 715"/>
                  <a:gd name="T14" fmla="*/ 287 w 322"/>
                  <a:gd name="T15" fmla="*/ 10 h 715"/>
                  <a:gd name="T16" fmla="*/ 266 w 322"/>
                  <a:gd name="T17" fmla="*/ 9 h 715"/>
                  <a:gd name="T18" fmla="*/ 242 w 322"/>
                  <a:gd name="T19" fmla="*/ 7 h 715"/>
                  <a:gd name="T20" fmla="*/ 212 w 322"/>
                  <a:gd name="T21" fmla="*/ 6 h 715"/>
                  <a:gd name="T22" fmla="*/ 180 w 322"/>
                  <a:gd name="T23" fmla="*/ 4 h 715"/>
                  <a:gd name="T24" fmla="*/ 144 w 322"/>
                  <a:gd name="T25" fmla="*/ 3 h 715"/>
                  <a:gd name="T26" fmla="*/ 105 w 322"/>
                  <a:gd name="T27" fmla="*/ 2 h 715"/>
                  <a:gd name="T28" fmla="*/ 64 w 322"/>
                  <a:gd name="T29" fmla="*/ 1 h 715"/>
                  <a:gd name="T30" fmla="*/ 20 w 322"/>
                  <a:gd name="T31" fmla="*/ 0 h 715"/>
                  <a:gd name="T32" fmla="*/ 0 w 322"/>
                  <a:gd name="T33" fmla="*/ 3 h 715"/>
                  <a:gd name="T34" fmla="*/ 40 w 322"/>
                  <a:gd name="T35" fmla="*/ 3 h 715"/>
                  <a:gd name="T36" fmla="*/ 78 w 322"/>
                  <a:gd name="T37" fmla="*/ 4 h 715"/>
                  <a:gd name="T38" fmla="*/ 115 w 322"/>
                  <a:gd name="T39" fmla="*/ 5 h 715"/>
                  <a:gd name="T40" fmla="*/ 147 w 322"/>
                  <a:gd name="T41" fmla="*/ 6 h 715"/>
                  <a:gd name="T42" fmla="*/ 175 w 322"/>
                  <a:gd name="T43" fmla="*/ 8 h 715"/>
                  <a:gd name="T44" fmla="*/ 201 w 322"/>
                  <a:gd name="T45" fmla="*/ 9 h 715"/>
                  <a:gd name="T46" fmla="*/ 222 w 322"/>
                  <a:gd name="T47" fmla="*/ 11 h 715"/>
                  <a:gd name="T48" fmla="*/ 239 w 322"/>
                  <a:gd name="T49" fmla="*/ 12 h 715"/>
                  <a:gd name="T50" fmla="*/ 252 w 322"/>
                  <a:gd name="T51" fmla="*/ 14 h 715"/>
                  <a:gd name="T52" fmla="*/ 259 w 322"/>
                  <a:gd name="T53" fmla="*/ 15 h 715"/>
                  <a:gd name="T54" fmla="*/ 262 w 322"/>
                  <a:gd name="T55" fmla="*/ 17 h 715"/>
                  <a:gd name="T56" fmla="*/ 259 w 322"/>
                  <a:gd name="T57" fmla="*/ 19 h 715"/>
                  <a:gd name="T58" fmla="*/ 252 w 322"/>
                  <a:gd name="T59" fmla="*/ 20 h 715"/>
                  <a:gd name="T60" fmla="*/ 240 w 322"/>
                  <a:gd name="T61" fmla="*/ 22 h 715"/>
                  <a:gd name="T62" fmla="*/ 298 w 322"/>
                  <a:gd name="T63" fmla="*/ 23 h 7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2" h="715">
                    <a:moveTo>
                      <a:pt x="298" y="715"/>
                    </a:moveTo>
                    <a:lnTo>
                      <a:pt x="311" y="659"/>
                    </a:lnTo>
                    <a:lnTo>
                      <a:pt x="320" y="602"/>
                    </a:lnTo>
                    <a:lnTo>
                      <a:pt x="322" y="545"/>
                    </a:lnTo>
                    <a:lnTo>
                      <a:pt x="321" y="487"/>
                    </a:lnTo>
                    <a:lnTo>
                      <a:pt x="314" y="429"/>
                    </a:lnTo>
                    <a:lnTo>
                      <a:pt x="303" y="373"/>
                    </a:lnTo>
                    <a:lnTo>
                      <a:pt x="287" y="318"/>
                    </a:lnTo>
                    <a:lnTo>
                      <a:pt x="266" y="264"/>
                    </a:lnTo>
                    <a:lnTo>
                      <a:pt x="242" y="215"/>
                    </a:lnTo>
                    <a:lnTo>
                      <a:pt x="212" y="168"/>
                    </a:lnTo>
                    <a:lnTo>
                      <a:pt x="180" y="125"/>
                    </a:lnTo>
                    <a:lnTo>
                      <a:pt x="144" y="87"/>
                    </a:lnTo>
                    <a:lnTo>
                      <a:pt x="105" y="52"/>
                    </a:lnTo>
                    <a:lnTo>
                      <a:pt x="64" y="23"/>
                    </a:lnTo>
                    <a:lnTo>
                      <a:pt x="20" y="0"/>
                    </a:lnTo>
                    <a:lnTo>
                      <a:pt x="0" y="70"/>
                    </a:lnTo>
                    <a:lnTo>
                      <a:pt x="40" y="92"/>
                    </a:lnTo>
                    <a:lnTo>
                      <a:pt x="78" y="119"/>
                    </a:lnTo>
                    <a:lnTo>
                      <a:pt x="115" y="152"/>
                    </a:lnTo>
                    <a:lnTo>
                      <a:pt x="147" y="188"/>
                    </a:lnTo>
                    <a:lnTo>
                      <a:pt x="175" y="230"/>
                    </a:lnTo>
                    <a:lnTo>
                      <a:pt x="201" y="273"/>
                    </a:lnTo>
                    <a:lnTo>
                      <a:pt x="222" y="322"/>
                    </a:lnTo>
                    <a:lnTo>
                      <a:pt x="239" y="371"/>
                    </a:lnTo>
                    <a:lnTo>
                      <a:pt x="252" y="423"/>
                    </a:lnTo>
                    <a:lnTo>
                      <a:pt x="259" y="476"/>
                    </a:lnTo>
                    <a:lnTo>
                      <a:pt x="262" y="530"/>
                    </a:lnTo>
                    <a:lnTo>
                      <a:pt x="259" y="584"/>
                    </a:lnTo>
                    <a:lnTo>
                      <a:pt x="252" y="637"/>
                    </a:lnTo>
                    <a:lnTo>
                      <a:pt x="240" y="688"/>
                    </a:lnTo>
                    <a:lnTo>
                      <a:pt x="298" y="715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0" name="Freeform 1093"/>
              <p:cNvSpPr>
                <a:spLocks/>
              </p:cNvSpPr>
              <p:nvPr/>
            </p:nvSpPr>
            <p:spPr bwMode="auto">
              <a:xfrm>
                <a:off x="1076" y="1048"/>
                <a:ext cx="283" cy="308"/>
              </a:xfrm>
              <a:custGeom>
                <a:avLst/>
                <a:gdLst>
                  <a:gd name="T0" fmla="*/ 21 w 283"/>
                  <a:gd name="T1" fmla="*/ 0 h 618"/>
                  <a:gd name="T2" fmla="*/ 61 w 283"/>
                  <a:gd name="T3" fmla="*/ 0 h 618"/>
                  <a:gd name="T4" fmla="*/ 99 w 283"/>
                  <a:gd name="T5" fmla="*/ 1 h 618"/>
                  <a:gd name="T6" fmla="*/ 136 w 283"/>
                  <a:gd name="T7" fmla="*/ 2 h 618"/>
                  <a:gd name="T8" fmla="*/ 168 w 283"/>
                  <a:gd name="T9" fmla="*/ 3 h 618"/>
                  <a:gd name="T10" fmla="*/ 196 w 283"/>
                  <a:gd name="T11" fmla="*/ 5 h 618"/>
                  <a:gd name="T12" fmla="*/ 222 w 283"/>
                  <a:gd name="T13" fmla="*/ 6 h 618"/>
                  <a:gd name="T14" fmla="*/ 243 w 283"/>
                  <a:gd name="T15" fmla="*/ 7 h 618"/>
                  <a:gd name="T16" fmla="*/ 260 w 283"/>
                  <a:gd name="T17" fmla="*/ 9 h 618"/>
                  <a:gd name="T18" fmla="*/ 273 w 283"/>
                  <a:gd name="T19" fmla="*/ 11 h 618"/>
                  <a:gd name="T20" fmla="*/ 280 w 283"/>
                  <a:gd name="T21" fmla="*/ 12 h 618"/>
                  <a:gd name="T22" fmla="*/ 283 w 283"/>
                  <a:gd name="T23" fmla="*/ 14 h 618"/>
                  <a:gd name="T24" fmla="*/ 280 w 283"/>
                  <a:gd name="T25" fmla="*/ 16 h 618"/>
                  <a:gd name="T26" fmla="*/ 273 w 283"/>
                  <a:gd name="T27" fmla="*/ 17 h 618"/>
                  <a:gd name="T28" fmla="*/ 261 w 283"/>
                  <a:gd name="T29" fmla="*/ 19 h 618"/>
                  <a:gd name="T30" fmla="*/ 199 w 283"/>
                  <a:gd name="T31" fmla="*/ 18 h 618"/>
                  <a:gd name="T32" fmla="*/ 211 w 283"/>
                  <a:gd name="T33" fmla="*/ 16 h 618"/>
                  <a:gd name="T34" fmla="*/ 216 w 283"/>
                  <a:gd name="T35" fmla="*/ 15 h 618"/>
                  <a:gd name="T36" fmla="*/ 216 w 283"/>
                  <a:gd name="T37" fmla="*/ 13 h 618"/>
                  <a:gd name="T38" fmla="*/ 211 w 283"/>
                  <a:gd name="T39" fmla="*/ 11 h 618"/>
                  <a:gd name="T40" fmla="*/ 201 w 283"/>
                  <a:gd name="T41" fmla="*/ 10 h 618"/>
                  <a:gd name="T42" fmla="*/ 184 w 283"/>
                  <a:gd name="T43" fmla="*/ 8 h 618"/>
                  <a:gd name="T44" fmla="*/ 164 w 283"/>
                  <a:gd name="T45" fmla="*/ 7 h 618"/>
                  <a:gd name="T46" fmla="*/ 139 w 283"/>
                  <a:gd name="T47" fmla="*/ 6 h 618"/>
                  <a:gd name="T48" fmla="*/ 109 w 283"/>
                  <a:gd name="T49" fmla="*/ 4 h 618"/>
                  <a:gd name="T50" fmla="*/ 75 w 283"/>
                  <a:gd name="T51" fmla="*/ 3 h 618"/>
                  <a:gd name="T52" fmla="*/ 38 w 283"/>
                  <a:gd name="T53" fmla="*/ 3 h 618"/>
                  <a:gd name="T54" fmla="*/ 0 w 283"/>
                  <a:gd name="T55" fmla="*/ 2 h 618"/>
                  <a:gd name="T56" fmla="*/ 21 w 283"/>
                  <a:gd name="T57" fmla="*/ 0 h 6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3" h="618">
                    <a:moveTo>
                      <a:pt x="21" y="0"/>
                    </a:moveTo>
                    <a:lnTo>
                      <a:pt x="61" y="22"/>
                    </a:lnTo>
                    <a:lnTo>
                      <a:pt x="99" y="49"/>
                    </a:lnTo>
                    <a:lnTo>
                      <a:pt x="136" y="82"/>
                    </a:lnTo>
                    <a:lnTo>
                      <a:pt x="168" y="118"/>
                    </a:lnTo>
                    <a:lnTo>
                      <a:pt x="196" y="160"/>
                    </a:lnTo>
                    <a:lnTo>
                      <a:pt x="222" y="203"/>
                    </a:lnTo>
                    <a:lnTo>
                      <a:pt x="243" y="252"/>
                    </a:lnTo>
                    <a:lnTo>
                      <a:pt x="260" y="301"/>
                    </a:lnTo>
                    <a:lnTo>
                      <a:pt x="273" y="353"/>
                    </a:lnTo>
                    <a:lnTo>
                      <a:pt x="280" y="406"/>
                    </a:lnTo>
                    <a:lnTo>
                      <a:pt x="283" y="460"/>
                    </a:lnTo>
                    <a:lnTo>
                      <a:pt x="280" y="514"/>
                    </a:lnTo>
                    <a:lnTo>
                      <a:pt x="273" y="567"/>
                    </a:lnTo>
                    <a:lnTo>
                      <a:pt x="261" y="618"/>
                    </a:lnTo>
                    <a:lnTo>
                      <a:pt x="199" y="589"/>
                    </a:lnTo>
                    <a:lnTo>
                      <a:pt x="211" y="538"/>
                    </a:lnTo>
                    <a:lnTo>
                      <a:pt x="216" y="487"/>
                    </a:lnTo>
                    <a:lnTo>
                      <a:pt x="216" y="435"/>
                    </a:lnTo>
                    <a:lnTo>
                      <a:pt x="211" y="384"/>
                    </a:lnTo>
                    <a:lnTo>
                      <a:pt x="201" y="333"/>
                    </a:lnTo>
                    <a:lnTo>
                      <a:pt x="184" y="284"/>
                    </a:lnTo>
                    <a:lnTo>
                      <a:pt x="164" y="239"/>
                    </a:lnTo>
                    <a:lnTo>
                      <a:pt x="139" y="196"/>
                    </a:lnTo>
                    <a:lnTo>
                      <a:pt x="109" y="158"/>
                    </a:lnTo>
                    <a:lnTo>
                      <a:pt x="75" y="125"/>
                    </a:lnTo>
                    <a:lnTo>
                      <a:pt x="38" y="98"/>
                    </a:lnTo>
                    <a:lnTo>
                      <a:pt x="0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1" name="Freeform 1094"/>
              <p:cNvSpPr>
                <a:spLocks/>
              </p:cNvSpPr>
              <p:nvPr/>
            </p:nvSpPr>
            <p:spPr bwMode="auto">
              <a:xfrm>
                <a:off x="1052" y="1086"/>
                <a:ext cx="240" cy="256"/>
              </a:xfrm>
              <a:custGeom>
                <a:avLst/>
                <a:gdLst>
                  <a:gd name="T0" fmla="*/ 223 w 240"/>
                  <a:gd name="T1" fmla="*/ 16 h 513"/>
                  <a:gd name="T2" fmla="*/ 235 w 240"/>
                  <a:gd name="T3" fmla="*/ 14 h 513"/>
                  <a:gd name="T4" fmla="*/ 240 w 240"/>
                  <a:gd name="T5" fmla="*/ 12 h 513"/>
                  <a:gd name="T6" fmla="*/ 240 w 240"/>
                  <a:gd name="T7" fmla="*/ 11 h 513"/>
                  <a:gd name="T8" fmla="*/ 235 w 240"/>
                  <a:gd name="T9" fmla="*/ 9 h 513"/>
                  <a:gd name="T10" fmla="*/ 225 w 240"/>
                  <a:gd name="T11" fmla="*/ 8 h 513"/>
                  <a:gd name="T12" fmla="*/ 208 w 240"/>
                  <a:gd name="T13" fmla="*/ 6 h 513"/>
                  <a:gd name="T14" fmla="*/ 188 w 240"/>
                  <a:gd name="T15" fmla="*/ 5 h 513"/>
                  <a:gd name="T16" fmla="*/ 163 w 240"/>
                  <a:gd name="T17" fmla="*/ 3 h 513"/>
                  <a:gd name="T18" fmla="*/ 133 w 240"/>
                  <a:gd name="T19" fmla="*/ 2 h 513"/>
                  <a:gd name="T20" fmla="*/ 99 w 240"/>
                  <a:gd name="T21" fmla="*/ 1 h 513"/>
                  <a:gd name="T22" fmla="*/ 62 w 240"/>
                  <a:gd name="T23" fmla="*/ 0 h 513"/>
                  <a:gd name="T24" fmla="*/ 24 w 240"/>
                  <a:gd name="T25" fmla="*/ 0 h 513"/>
                  <a:gd name="T26" fmla="*/ 0 w 240"/>
                  <a:gd name="T27" fmla="*/ 2 h 513"/>
                  <a:gd name="T28" fmla="*/ 34 w 240"/>
                  <a:gd name="T29" fmla="*/ 3 h 513"/>
                  <a:gd name="T30" fmla="*/ 64 w 240"/>
                  <a:gd name="T31" fmla="*/ 3 h 513"/>
                  <a:gd name="T32" fmla="*/ 92 w 240"/>
                  <a:gd name="T33" fmla="*/ 4 h 513"/>
                  <a:gd name="T34" fmla="*/ 116 w 240"/>
                  <a:gd name="T35" fmla="*/ 5 h 513"/>
                  <a:gd name="T36" fmla="*/ 136 w 240"/>
                  <a:gd name="T37" fmla="*/ 7 h 513"/>
                  <a:gd name="T38" fmla="*/ 151 w 240"/>
                  <a:gd name="T39" fmla="*/ 8 h 513"/>
                  <a:gd name="T40" fmla="*/ 163 w 240"/>
                  <a:gd name="T41" fmla="*/ 9 h 513"/>
                  <a:gd name="T42" fmla="*/ 168 w 240"/>
                  <a:gd name="T43" fmla="*/ 10 h 513"/>
                  <a:gd name="T44" fmla="*/ 170 w 240"/>
                  <a:gd name="T45" fmla="*/ 12 h 513"/>
                  <a:gd name="T46" fmla="*/ 165 w 240"/>
                  <a:gd name="T47" fmla="*/ 13 h 513"/>
                  <a:gd name="T48" fmla="*/ 155 w 240"/>
                  <a:gd name="T49" fmla="*/ 15 h 513"/>
                  <a:gd name="T50" fmla="*/ 223 w 240"/>
                  <a:gd name="T51" fmla="*/ 16 h 5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0" h="513">
                    <a:moveTo>
                      <a:pt x="223" y="513"/>
                    </a:moveTo>
                    <a:lnTo>
                      <a:pt x="235" y="462"/>
                    </a:lnTo>
                    <a:lnTo>
                      <a:pt x="240" y="411"/>
                    </a:lnTo>
                    <a:lnTo>
                      <a:pt x="240" y="359"/>
                    </a:lnTo>
                    <a:lnTo>
                      <a:pt x="235" y="308"/>
                    </a:lnTo>
                    <a:lnTo>
                      <a:pt x="225" y="257"/>
                    </a:lnTo>
                    <a:lnTo>
                      <a:pt x="208" y="208"/>
                    </a:lnTo>
                    <a:lnTo>
                      <a:pt x="188" y="163"/>
                    </a:lnTo>
                    <a:lnTo>
                      <a:pt x="163" y="120"/>
                    </a:lnTo>
                    <a:lnTo>
                      <a:pt x="133" y="82"/>
                    </a:lnTo>
                    <a:lnTo>
                      <a:pt x="99" y="49"/>
                    </a:lnTo>
                    <a:lnTo>
                      <a:pt x="62" y="22"/>
                    </a:lnTo>
                    <a:lnTo>
                      <a:pt x="24" y="0"/>
                    </a:lnTo>
                    <a:lnTo>
                      <a:pt x="0" y="82"/>
                    </a:lnTo>
                    <a:lnTo>
                      <a:pt x="34" y="100"/>
                    </a:lnTo>
                    <a:lnTo>
                      <a:pt x="64" y="123"/>
                    </a:lnTo>
                    <a:lnTo>
                      <a:pt x="92" y="152"/>
                    </a:lnTo>
                    <a:lnTo>
                      <a:pt x="116" y="187"/>
                    </a:lnTo>
                    <a:lnTo>
                      <a:pt x="136" y="225"/>
                    </a:lnTo>
                    <a:lnTo>
                      <a:pt x="151" y="265"/>
                    </a:lnTo>
                    <a:lnTo>
                      <a:pt x="163" y="306"/>
                    </a:lnTo>
                    <a:lnTo>
                      <a:pt x="168" y="351"/>
                    </a:lnTo>
                    <a:lnTo>
                      <a:pt x="170" y="395"/>
                    </a:lnTo>
                    <a:lnTo>
                      <a:pt x="165" y="438"/>
                    </a:lnTo>
                    <a:lnTo>
                      <a:pt x="155" y="482"/>
                    </a:lnTo>
                    <a:lnTo>
                      <a:pt x="223" y="51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2" name="Freeform 1095"/>
              <p:cNvSpPr>
                <a:spLocks/>
              </p:cNvSpPr>
              <p:nvPr/>
            </p:nvSpPr>
            <p:spPr bwMode="auto">
              <a:xfrm>
                <a:off x="1028" y="1126"/>
                <a:ext cx="194" cy="200"/>
              </a:xfrm>
              <a:custGeom>
                <a:avLst/>
                <a:gdLst>
                  <a:gd name="T0" fmla="*/ 24 w 194"/>
                  <a:gd name="T1" fmla="*/ 0 h 400"/>
                  <a:gd name="T2" fmla="*/ 58 w 194"/>
                  <a:gd name="T3" fmla="*/ 1 h 400"/>
                  <a:gd name="T4" fmla="*/ 88 w 194"/>
                  <a:gd name="T5" fmla="*/ 2 h 400"/>
                  <a:gd name="T6" fmla="*/ 116 w 194"/>
                  <a:gd name="T7" fmla="*/ 3 h 400"/>
                  <a:gd name="T8" fmla="*/ 140 w 194"/>
                  <a:gd name="T9" fmla="*/ 4 h 400"/>
                  <a:gd name="T10" fmla="*/ 160 w 194"/>
                  <a:gd name="T11" fmla="*/ 5 h 400"/>
                  <a:gd name="T12" fmla="*/ 175 w 194"/>
                  <a:gd name="T13" fmla="*/ 6 h 400"/>
                  <a:gd name="T14" fmla="*/ 187 w 194"/>
                  <a:gd name="T15" fmla="*/ 7 h 400"/>
                  <a:gd name="T16" fmla="*/ 192 w 194"/>
                  <a:gd name="T17" fmla="*/ 9 h 400"/>
                  <a:gd name="T18" fmla="*/ 194 w 194"/>
                  <a:gd name="T19" fmla="*/ 10 h 400"/>
                  <a:gd name="T20" fmla="*/ 189 w 194"/>
                  <a:gd name="T21" fmla="*/ 12 h 400"/>
                  <a:gd name="T22" fmla="*/ 179 w 194"/>
                  <a:gd name="T23" fmla="*/ 13 h 400"/>
                  <a:gd name="T24" fmla="*/ 107 w 194"/>
                  <a:gd name="T25" fmla="*/ 12 h 400"/>
                  <a:gd name="T26" fmla="*/ 114 w 194"/>
                  <a:gd name="T27" fmla="*/ 11 h 400"/>
                  <a:gd name="T28" fmla="*/ 117 w 194"/>
                  <a:gd name="T29" fmla="*/ 10 h 400"/>
                  <a:gd name="T30" fmla="*/ 114 w 194"/>
                  <a:gd name="T31" fmla="*/ 8 h 400"/>
                  <a:gd name="T32" fmla="*/ 106 w 194"/>
                  <a:gd name="T33" fmla="*/ 7 h 400"/>
                  <a:gd name="T34" fmla="*/ 92 w 194"/>
                  <a:gd name="T35" fmla="*/ 6 h 400"/>
                  <a:gd name="T36" fmla="*/ 75 w 194"/>
                  <a:gd name="T37" fmla="*/ 5 h 400"/>
                  <a:gd name="T38" fmla="*/ 52 w 194"/>
                  <a:gd name="T39" fmla="*/ 4 h 400"/>
                  <a:gd name="T40" fmla="*/ 27 w 194"/>
                  <a:gd name="T41" fmla="*/ 4 h 400"/>
                  <a:gd name="T42" fmla="*/ 0 w 194"/>
                  <a:gd name="T43" fmla="*/ 3 h 400"/>
                  <a:gd name="T44" fmla="*/ 24 w 194"/>
                  <a:gd name="T45" fmla="*/ 0 h 4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4" h="400">
                    <a:moveTo>
                      <a:pt x="24" y="0"/>
                    </a:moveTo>
                    <a:lnTo>
                      <a:pt x="58" y="18"/>
                    </a:lnTo>
                    <a:lnTo>
                      <a:pt x="88" y="41"/>
                    </a:lnTo>
                    <a:lnTo>
                      <a:pt x="116" y="70"/>
                    </a:lnTo>
                    <a:lnTo>
                      <a:pt x="140" y="105"/>
                    </a:lnTo>
                    <a:lnTo>
                      <a:pt x="160" y="143"/>
                    </a:lnTo>
                    <a:lnTo>
                      <a:pt x="175" y="183"/>
                    </a:lnTo>
                    <a:lnTo>
                      <a:pt x="187" y="224"/>
                    </a:lnTo>
                    <a:lnTo>
                      <a:pt x="192" y="269"/>
                    </a:lnTo>
                    <a:lnTo>
                      <a:pt x="194" y="313"/>
                    </a:lnTo>
                    <a:lnTo>
                      <a:pt x="189" y="356"/>
                    </a:lnTo>
                    <a:lnTo>
                      <a:pt x="179" y="400"/>
                    </a:lnTo>
                    <a:lnTo>
                      <a:pt x="107" y="365"/>
                    </a:lnTo>
                    <a:lnTo>
                      <a:pt x="114" y="329"/>
                    </a:lnTo>
                    <a:lnTo>
                      <a:pt x="117" y="291"/>
                    </a:lnTo>
                    <a:lnTo>
                      <a:pt x="114" y="255"/>
                    </a:lnTo>
                    <a:lnTo>
                      <a:pt x="106" y="219"/>
                    </a:lnTo>
                    <a:lnTo>
                      <a:pt x="92" y="184"/>
                    </a:lnTo>
                    <a:lnTo>
                      <a:pt x="75" y="152"/>
                    </a:lnTo>
                    <a:lnTo>
                      <a:pt x="52" y="125"/>
                    </a:lnTo>
                    <a:lnTo>
                      <a:pt x="27" y="103"/>
                    </a:lnTo>
                    <a:lnTo>
                      <a:pt x="0" y="8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3" name="Freeform 1096"/>
              <p:cNvSpPr>
                <a:spLocks/>
              </p:cNvSpPr>
              <p:nvPr/>
            </p:nvSpPr>
            <p:spPr bwMode="auto">
              <a:xfrm>
                <a:off x="1000" y="1170"/>
                <a:ext cx="145" cy="139"/>
              </a:xfrm>
              <a:custGeom>
                <a:avLst/>
                <a:gdLst>
                  <a:gd name="T0" fmla="*/ 135 w 145"/>
                  <a:gd name="T1" fmla="*/ 9 h 278"/>
                  <a:gd name="T2" fmla="*/ 142 w 145"/>
                  <a:gd name="T3" fmla="*/ 8 h 278"/>
                  <a:gd name="T4" fmla="*/ 145 w 145"/>
                  <a:gd name="T5" fmla="*/ 7 h 278"/>
                  <a:gd name="T6" fmla="*/ 142 w 145"/>
                  <a:gd name="T7" fmla="*/ 6 h 278"/>
                  <a:gd name="T8" fmla="*/ 134 w 145"/>
                  <a:gd name="T9" fmla="*/ 5 h 278"/>
                  <a:gd name="T10" fmla="*/ 120 w 145"/>
                  <a:gd name="T11" fmla="*/ 4 h 278"/>
                  <a:gd name="T12" fmla="*/ 103 w 145"/>
                  <a:gd name="T13" fmla="*/ 3 h 278"/>
                  <a:gd name="T14" fmla="*/ 80 w 145"/>
                  <a:gd name="T15" fmla="*/ 2 h 278"/>
                  <a:gd name="T16" fmla="*/ 55 w 145"/>
                  <a:gd name="T17" fmla="*/ 1 h 278"/>
                  <a:gd name="T18" fmla="*/ 28 w 145"/>
                  <a:gd name="T19" fmla="*/ 0 h 278"/>
                  <a:gd name="T20" fmla="*/ 0 w 145"/>
                  <a:gd name="T21" fmla="*/ 3 h 278"/>
                  <a:gd name="T22" fmla="*/ 19 w 145"/>
                  <a:gd name="T23" fmla="*/ 4 h 278"/>
                  <a:gd name="T24" fmla="*/ 35 w 145"/>
                  <a:gd name="T25" fmla="*/ 4 h 278"/>
                  <a:gd name="T26" fmla="*/ 48 w 145"/>
                  <a:gd name="T27" fmla="*/ 5 h 278"/>
                  <a:gd name="T28" fmla="*/ 56 w 145"/>
                  <a:gd name="T29" fmla="*/ 6 h 278"/>
                  <a:gd name="T30" fmla="*/ 62 w 145"/>
                  <a:gd name="T31" fmla="*/ 6 h 278"/>
                  <a:gd name="T32" fmla="*/ 62 w 145"/>
                  <a:gd name="T33" fmla="*/ 7 h 278"/>
                  <a:gd name="T34" fmla="*/ 58 w 145"/>
                  <a:gd name="T35" fmla="*/ 8 h 278"/>
                  <a:gd name="T36" fmla="*/ 135 w 145"/>
                  <a:gd name="T37" fmla="*/ 9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278">
                    <a:moveTo>
                      <a:pt x="135" y="278"/>
                    </a:moveTo>
                    <a:lnTo>
                      <a:pt x="142" y="242"/>
                    </a:lnTo>
                    <a:lnTo>
                      <a:pt x="145" y="204"/>
                    </a:lnTo>
                    <a:lnTo>
                      <a:pt x="142" y="168"/>
                    </a:lnTo>
                    <a:lnTo>
                      <a:pt x="134" y="132"/>
                    </a:lnTo>
                    <a:lnTo>
                      <a:pt x="120" y="97"/>
                    </a:lnTo>
                    <a:lnTo>
                      <a:pt x="103" y="65"/>
                    </a:lnTo>
                    <a:lnTo>
                      <a:pt x="80" y="38"/>
                    </a:lnTo>
                    <a:lnTo>
                      <a:pt x="55" y="16"/>
                    </a:lnTo>
                    <a:lnTo>
                      <a:pt x="28" y="0"/>
                    </a:lnTo>
                    <a:lnTo>
                      <a:pt x="0" y="96"/>
                    </a:lnTo>
                    <a:lnTo>
                      <a:pt x="19" y="106"/>
                    </a:lnTo>
                    <a:lnTo>
                      <a:pt x="35" y="123"/>
                    </a:lnTo>
                    <a:lnTo>
                      <a:pt x="48" y="144"/>
                    </a:lnTo>
                    <a:lnTo>
                      <a:pt x="56" y="166"/>
                    </a:lnTo>
                    <a:lnTo>
                      <a:pt x="62" y="191"/>
                    </a:lnTo>
                    <a:lnTo>
                      <a:pt x="62" y="217"/>
                    </a:lnTo>
                    <a:lnTo>
                      <a:pt x="58" y="242"/>
                    </a:lnTo>
                    <a:lnTo>
                      <a:pt x="135" y="278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4" name="Freeform 1097"/>
              <p:cNvSpPr>
                <a:spLocks/>
              </p:cNvSpPr>
              <p:nvPr/>
            </p:nvSpPr>
            <p:spPr bwMode="auto">
              <a:xfrm>
                <a:off x="971" y="1218"/>
                <a:ext cx="91" cy="73"/>
              </a:xfrm>
              <a:custGeom>
                <a:avLst/>
                <a:gdLst>
                  <a:gd name="T0" fmla="*/ 29 w 91"/>
                  <a:gd name="T1" fmla="*/ 0 h 146"/>
                  <a:gd name="T2" fmla="*/ 48 w 91"/>
                  <a:gd name="T3" fmla="*/ 1 h 146"/>
                  <a:gd name="T4" fmla="*/ 64 w 91"/>
                  <a:gd name="T5" fmla="*/ 1 h 146"/>
                  <a:gd name="T6" fmla="*/ 77 w 91"/>
                  <a:gd name="T7" fmla="*/ 2 h 146"/>
                  <a:gd name="T8" fmla="*/ 85 w 91"/>
                  <a:gd name="T9" fmla="*/ 3 h 146"/>
                  <a:gd name="T10" fmla="*/ 91 w 91"/>
                  <a:gd name="T11" fmla="*/ 3 h 146"/>
                  <a:gd name="T12" fmla="*/ 91 w 91"/>
                  <a:gd name="T13" fmla="*/ 4 h 146"/>
                  <a:gd name="T14" fmla="*/ 87 w 91"/>
                  <a:gd name="T15" fmla="*/ 5 h 146"/>
                  <a:gd name="T16" fmla="*/ 0 w 91"/>
                  <a:gd name="T17" fmla="*/ 4 h 146"/>
                  <a:gd name="T18" fmla="*/ 0 w 91"/>
                  <a:gd name="T19" fmla="*/ 4 h 146"/>
                  <a:gd name="T20" fmla="*/ 29 w 91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146">
                    <a:moveTo>
                      <a:pt x="29" y="0"/>
                    </a:moveTo>
                    <a:lnTo>
                      <a:pt x="48" y="10"/>
                    </a:lnTo>
                    <a:lnTo>
                      <a:pt x="64" y="27"/>
                    </a:lnTo>
                    <a:lnTo>
                      <a:pt x="77" y="48"/>
                    </a:lnTo>
                    <a:lnTo>
                      <a:pt x="85" y="70"/>
                    </a:lnTo>
                    <a:lnTo>
                      <a:pt x="91" y="95"/>
                    </a:lnTo>
                    <a:lnTo>
                      <a:pt x="91" y="121"/>
                    </a:lnTo>
                    <a:lnTo>
                      <a:pt x="87" y="146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5" name="Freeform 1098"/>
              <p:cNvSpPr>
                <a:spLocks/>
              </p:cNvSpPr>
              <p:nvPr/>
            </p:nvSpPr>
            <p:spPr bwMode="auto">
              <a:xfrm>
                <a:off x="970" y="1269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1 h 3"/>
                  <a:gd name="T8" fmla="*/ 1 w 1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6" name="Freeform 1099"/>
              <p:cNvSpPr>
                <a:spLocks/>
              </p:cNvSpPr>
              <p:nvPr/>
            </p:nvSpPr>
            <p:spPr bwMode="auto">
              <a:xfrm>
                <a:off x="970" y="665"/>
                <a:ext cx="1341" cy="838"/>
              </a:xfrm>
              <a:custGeom>
                <a:avLst/>
                <a:gdLst>
                  <a:gd name="T0" fmla="*/ 996 w 1341"/>
                  <a:gd name="T1" fmla="*/ 52 h 1677"/>
                  <a:gd name="T2" fmla="*/ 0 w 1341"/>
                  <a:gd name="T3" fmla="*/ 37 h 1677"/>
                  <a:gd name="T4" fmla="*/ 345 w 1341"/>
                  <a:gd name="T5" fmla="*/ 0 h 1677"/>
                  <a:gd name="T6" fmla="*/ 1341 w 1341"/>
                  <a:gd name="T7" fmla="*/ 14 h 1677"/>
                  <a:gd name="T8" fmla="*/ 996 w 1341"/>
                  <a:gd name="T9" fmla="*/ 52 h 1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1" h="1677">
                    <a:moveTo>
                      <a:pt x="996" y="1677"/>
                    </a:moveTo>
                    <a:lnTo>
                      <a:pt x="0" y="1212"/>
                    </a:lnTo>
                    <a:lnTo>
                      <a:pt x="345" y="0"/>
                    </a:lnTo>
                    <a:lnTo>
                      <a:pt x="1341" y="464"/>
                    </a:lnTo>
                    <a:lnTo>
                      <a:pt x="996" y="16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7" name="Freeform 1100"/>
              <p:cNvSpPr>
                <a:spLocks/>
              </p:cNvSpPr>
              <p:nvPr/>
            </p:nvSpPr>
            <p:spPr bwMode="auto">
              <a:xfrm>
                <a:off x="1306" y="665"/>
                <a:ext cx="1005" cy="838"/>
              </a:xfrm>
              <a:custGeom>
                <a:avLst/>
                <a:gdLst>
                  <a:gd name="T0" fmla="*/ 660 w 1005"/>
                  <a:gd name="T1" fmla="*/ 52 h 1677"/>
                  <a:gd name="T2" fmla="*/ 1005 w 1005"/>
                  <a:gd name="T3" fmla="*/ 14 h 1677"/>
                  <a:gd name="T4" fmla="*/ 9 w 1005"/>
                  <a:gd name="T5" fmla="*/ 0 h 1677"/>
                  <a:gd name="T6" fmla="*/ 0 w 1005"/>
                  <a:gd name="T7" fmla="*/ 0 h 1677"/>
                  <a:gd name="T8" fmla="*/ 70 w 1005"/>
                  <a:gd name="T9" fmla="*/ 2 h 1677"/>
                  <a:gd name="T10" fmla="*/ 136 w 1005"/>
                  <a:gd name="T11" fmla="*/ 3 h 1677"/>
                  <a:gd name="T12" fmla="*/ 200 w 1005"/>
                  <a:gd name="T13" fmla="*/ 4 h 1677"/>
                  <a:gd name="T14" fmla="*/ 260 w 1005"/>
                  <a:gd name="T15" fmla="*/ 6 h 1677"/>
                  <a:gd name="T16" fmla="*/ 320 w 1005"/>
                  <a:gd name="T17" fmla="*/ 8 h 1677"/>
                  <a:gd name="T18" fmla="*/ 375 w 1005"/>
                  <a:gd name="T19" fmla="*/ 10 h 1677"/>
                  <a:gd name="T20" fmla="*/ 426 w 1005"/>
                  <a:gd name="T21" fmla="*/ 12 h 1677"/>
                  <a:gd name="T22" fmla="*/ 472 w 1005"/>
                  <a:gd name="T23" fmla="*/ 14 h 1677"/>
                  <a:gd name="T24" fmla="*/ 516 w 1005"/>
                  <a:gd name="T25" fmla="*/ 16 h 1677"/>
                  <a:gd name="T26" fmla="*/ 556 w 1005"/>
                  <a:gd name="T27" fmla="*/ 19 h 1677"/>
                  <a:gd name="T28" fmla="*/ 590 w 1005"/>
                  <a:gd name="T29" fmla="*/ 21 h 1677"/>
                  <a:gd name="T30" fmla="*/ 619 w 1005"/>
                  <a:gd name="T31" fmla="*/ 24 h 1677"/>
                  <a:gd name="T32" fmla="*/ 645 w 1005"/>
                  <a:gd name="T33" fmla="*/ 27 h 1677"/>
                  <a:gd name="T34" fmla="*/ 665 w 1005"/>
                  <a:gd name="T35" fmla="*/ 29 h 1677"/>
                  <a:gd name="T36" fmla="*/ 679 w 1005"/>
                  <a:gd name="T37" fmla="*/ 32 h 1677"/>
                  <a:gd name="T38" fmla="*/ 689 w 1005"/>
                  <a:gd name="T39" fmla="*/ 35 h 1677"/>
                  <a:gd name="T40" fmla="*/ 693 w 1005"/>
                  <a:gd name="T41" fmla="*/ 38 h 1677"/>
                  <a:gd name="T42" fmla="*/ 693 w 1005"/>
                  <a:gd name="T43" fmla="*/ 41 h 1677"/>
                  <a:gd name="T44" fmla="*/ 686 w 1005"/>
                  <a:gd name="T45" fmla="*/ 43 h 1677"/>
                  <a:gd name="T46" fmla="*/ 675 w 1005"/>
                  <a:gd name="T47" fmla="*/ 46 h 1677"/>
                  <a:gd name="T48" fmla="*/ 659 w 1005"/>
                  <a:gd name="T49" fmla="*/ 49 h 1677"/>
                  <a:gd name="T50" fmla="*/ 636 w 1005"/>
                  <a:gd name="T51" fmla="*/ 52 h 1677"/>
                  <a:gd name="T52" fmla="*/ 660 w 1005"/>
                  <a:gd name="T53" fmla="*/ 52 h 167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05" h="1677">
                    <a:moveTo>
                      <a:pt x="660" y="1677"/>
                    </a:moveTo>
                    <a:lnTo>
                      <a:pt x="1005" y="464"/>
                    </a:lnTo>
                    <a:lnTo>
                      <a:pt x="9" y="0"/>
                    </a:lnTo>
                    <a:lnTo>
                      <a:pt x="0" y="29"/>
                    </a:lnTo>
                    <a:lnTo>
                      <a:pt x="70" y="64"/>
                    </a:lnTo>
                    <a:lnTo>
                      <a:pt x="136" y="105"/>
                    </a:lnTo>
                    <a:lnTo>
                      <a:pt x="200" y="153"/>
                    </a:lnTo>
                    <a:lnTo>
                      <a:pt x="260" y="205"/>
                    </a:lnTo>
                    <a:lnTo>
                      <a:pt x="320" y="261"/>
                    </a:lnTo>
                    <a:lnTo>
                      <a:pt x="375" y="325"/>
                    </a:lnTo>
                    <a:lnTo>
                      <a:pt x="426" y="391"/>
                    </a:lnTo>
                    <a:lnTo>
                      <a:pt x="472" y="462"/>
                    </a:lnTo>
                    <a:lnTo>
                      <a:pt x="516" y="536"/>
                    </a:lnTo>
                    <a:lnTo>
                      <a:pt x="556" y="614"/>
                    </a:lnTo>
                    <a:lnTo>
                      <a:pt x="590" y="696"/>
                    </a:lnTo>
                    <a:lnTo>
                      <a:pt x="619" y="779"/>
                    </a:lnTo>
                    <a:lnTo>
                      <a:pt x="645" y="866"/>
                    </a:lnTo>
                    <a:lnTo>
                      <a:pt x="665" y="954"/>
                    </a:lnTo>
                    <a:lnTo>
                      <a:pt x="679" y="1043"/>
                    </a:lnTo>
                    <a:lnTo>
                      <a:pt x="689" y="1134"/>
                    </a:lnTo>
                    <a:lnTo>
                      <a:pt x="693" y="1224"/>
                    </a:lnTo>
                    <a:lnTo>
                      <a:pt x="693" y="1313"/>
                    </a:lnTo>
                    <a:lnTo>
                      <a:pt x="686" y="1403"/>
                    </a:lnTo>
                    <a:lnTo>
                      <a:pt x="675" y="1492"/>
                    </a:lnTo>
                    <a:lnTo>
                      <a:pt x="659" y="1581"/>
                    </a:lnTo>
                    <a:lnTo>
                      <a:pt x="636" y="1666"/>
                    </a:lnTo>
                    <a:lnTo>
                      <a:pt x="660" y="1677"/>
                    </a:lnTo>
                    <a:close/>
                  </a:path>
                </a:pathLst>
              </a:custGeom>
              <a:solidFill>
                <a:srgbClr val="CCF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8" name="Freeform 1101"/>
              <p:cNvSpPr>
                <a:spLocks/>
              </p:cNvSpPr>
              <p:nvPr/>
            </p:nvSpPr>
            <p:spPr bwMode="auto">
              <a:xfrm>
                <a:off x="1298" y="679"/>
                <a:ext cx="701" cy="818"/>
              </a:xfrm>
              <a:custGeom>
                <a:avLst/>
                <a:gdLst>
                  <a:gd name="T0" fmla="*/ 8 w 701"/>
                  <a:gd name="T1" fmla="*/ 0 h 1637"/>
                  <a:gd name="T2" fmla="*/ 78 w 701"/>
                  <a:gd name="T3" fmla="*/ 1 h 1637"/>
                  <a:gd name="T4" fmla="*/ 144 w 701"/>
                  <a:gd name="T5" fmla="*/ 2 h 1637"/>
                  <a:gd name="T6" fmla="*/ 208 w 701"/>
                  <a:gd name="T7" fmla="*/ 3 h 1637"/>
                  <a:gd name="T8" fmla="*/ 268 w 701"/>
                  <a:gd name="T9" fmla="*/ 5 h 1637"/>
                  <a:gd name="T10" fmla="*/ 328 w 701"/>
                  <a:gd name="T11" fmla="*/ 7 h 1637"/>
                  <a:gd name="T12" fmla="*/ 383 w 701"/>
                  <a:gd name="T13" fmla="*/ 9 h 1637"/>
                  <a:gd name="T14" fmla="*/ 434 w 701"/>
                  <a:gd name="T15" fmla="*/ 11 h 1637"/>
                  <a:gd name="T16" fmla="*/ 480 w 701"/>
                  <a:gd name="T17" fmla="*/ 13 h 1637"/>
                  <a:gd name="T18" fmla="*/ 524 w 701"/>
                  <a:gd name="T19" fmla="*/ 15 h 1637"/>
                  <a:gd name="T20" fmla="*/ 564 w 701"/>
                  <a:gd name="T21" fmla="*/ 18 h 1637"/>
                  <a:gd name="T22" fmla="*/ 598 w 701"/>
                  <a:gd name="T23" fmla="*/ 20 h 1637"/>
                  <a:gd name="T24" fmla="*/ 627 w 701"/>
                  <a:gd name="T25" fmla="*/ 23 h 1637"/>
                  <a:gd name="T26" fmla="*/ 653 w 701"/>
                  <a:gd name="T27" fmla="*/ 26 h 1637"/>
                  <a:gd name="T28" fmla="*/ 673 w 701"/>
                  <a:gd name="T29" fmla="*/ 28 h 1637"/>
                  <a:gd name="T30" fmla="*/ 687 w 701"/>
                  <a:gd name="T31" fmla="*/ 31 h 1637"/>
                  <a:gd name="T32" fmla="*/ 697 w 701"/>
                  <a:gd name="T33" fmla="*/ 34 h 1637"/>
                  <a:gd name="T34" fmla="*/ 701 w 701"/>
                  <a:gd name="T35" fmla="*/ 37 h 1637"/>
                  <a:gd name="T36" fmla="*/ 701 w 701"/>
                  <a:gd name="T37" fmla="*/ 40 h 1637"/>
                  <a:gd name="T38" fmla="*/ 694 w 701"/>
                  <a:gd name="T39" fmla="*/ 42 h 1637"/>
                  <a:gd name="T40" fmla="*/ 683 w 701"/>
                  <a:gd name="T41" fmla="*/ 45 h 1637"/>
                  <a:gd name="T42" fmla="*/ 667 w 701"/>
                  <a:gd name="T43" fmla="*/ 48 h 1637"/>
                  <a:gd name="T44" fmla="*/ 644 w 701"/>
                  <a:gd name="T45" fmla="*/ 51 h 1637"/>
                  <a:gd name="T46" fmla="*/ 620 w 701"/>
                  <a:gd name="T47" fmla="*/ 50 h 1637"/>
                  <a:gd name="T48" fmla="*/ 643 w 701"/>
                  <a:gd name="T49" fmla="*/ 48 h 1637"/>
                  <a:gd name="T50" fmla="*/ 659 w 701"/>
                  <a:gd name="T51" fmla="*/ 45 h 1637"/>
                  <a:gd name="T52" fmla="*/ 670 w 701"/>
                  <a:gd name="T53" fmla="*/ 42 h 1637"/>
                  <a:gd name="T54" fmla="*/ 676 w 701"/>
                  <a:gd name="T55" fmla="*/ 39 h 1637"/>
                  <a:gd name="T56" fmla="*/ 676 w 701"/>
                  <a:gd name="T57" fmla="*/ 36 h 1637"/>
                  <a:gd name="T58" fmla="*/ 668 w 701"/>
                  <a:gd name="T59" fmla="*/ 33 h 1637"/>
                  <a:gd name="T60" fmla="*/ 657 w 701"/>
                  <a:gd name="T61" fmla="*/ 30 h 1637"/>
                  <a:gd name="T62" fmla="*/ 640 w 701"/>
                  <a:gd name="T63" fmla="*/ 28 h 1637"/>
                  <a:gd name="T64" fmla="*/ 618 w 701"/>
                  <a:gd name="T65" fmla="*/ 25 h 1637"/>
                  <a:gd name="T66" fmla="*/ 591 w 701"/>
                  <a:gd name="T67" fmla="*/ 22 h 1637"/>
                  <a:gd name="T68" fmla="*/ 558 w 701"/>
                  <a:gd name="T69" fmla="*/ 19 h 1637"/>
                  <a:gd name="T70" fmla="*/ 520 w 701"/>
                  <a:gd name="T71" fmla="*/ 17 h 1637"/>
                  <a:gd name="T72" fmla="*/ 478 w 701"/>
                  <a:gd name="T73" fmla="*/ 14 h 1637"/>
                  <a:gd name="T74" fmla="*/ 431 w 701"/>
                  <a:gd name="T75" fmla="*/ 12 h 1637"/>
                  <a:gd name="T76" fmla="*/ 379 w 701"/>
                  <a:gd name="T77" fmla="*/ 10 h 1637"/>
                  <a:gd name="T78" fmla="*/ 324 w 701"/>
                  <a:gd name="T79" fmla="*/ 8 h 1637"/>
                  <a:gd name="T80" fmla="*/ 266 w 701"/>
                  <a:gd name="T81" fmla="*/ 6 h 1637"/>
                  <a:gd name="T82" fmla="*/ 203 w 701"/>
                  <a:gd name="T83" fmla="*/ 4 h 1637"/>
                  <a:gd name="T84" fmla="*/ 138 w 701"/>
                  <a:gd name="T85" fmla="*/ 3 h 1637"/>
                  <a:gd name="T86" fmla="*/ 71 w 701"/>
                  <a:gd name="T87" fmla="*/ 2 h 1637"/>
                  <a:gd name="T88" fmla="*/ 0 w 701"/>
                  <a:gd name="T89" fmla="*/ 0 h 1637"/>
                  <a:gd name="T90" fmla="*/ 8 w 701"/>
                  <a:gd name="T91" fmla="*/ 0 h 16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01" h="1637">
                    <a:moveTo>
                      <a:pt x="8" y="0"/>
                    </a:moveTo>
                    <a:lnTo>
                      <a:pt x="78" y="35"/>
                    </a:lnTo>
                    <a:lnTo>
                      <a:pt x="144" y="76"/>
                    </a:lnTo>
                    <a:lnTo>
                      <a:pt x="208" y="124"/>
                    </a:lnTo>
                    <a:lnTo>
                      <a:pt x="268" y="176"/>
                    </a:lnTo>
                    <a:lnTo>
                      <a:pt x="328" y="232"/>
                    </a:lnTo>
                    <a:lnTo>
                      <a:pt x="383" y="296"/>
                    </a:lnTo>
                    <a:lnTo>
                      <a:pt x="434" y="362"/>
                    </a:lnTo>
                    <a:lnTo>
                      <a:pt x="480" y="433"/>
                    </a:lnTo>
                    <a:lnTo>
                      <a:pt x="524" y="507"/>
                    </a:lnTo>
                    <a:lnTo>
                      <a:pt x="564" y="585"/>
                    </a:lnTo>
                    <a:lnTo>
                      <a:pt x="598" y="667"/>
                    </a:lnTo>
                    <a:lnTo>
                      <a:pt x="627" y="750"/>
                    </a:lnTo>
                    <a:lnTo>
                      <a:pt x="653" y="837"/>
                    </a:lnTo>
                    <a:lnTo>
                      <a:pt x="673" y="925"/>
                    </a:lnTo>
                    <a:lnTo>
                      <a:pt x="687" y="1014"/>
                    </a:lnTo>
                    <a:lnTo>
                      <a:pt x="697" y="1105"/>
                    </a:lnTo>
                    <a:lnTo>
                      <a:pt x="701" y="1195"/>
                    </a:lnTo>
                    <a:lnTo>
                      <a:pt x="701" y="1284"/>
                    </a:lnTo>
                    <a:lnTo>
                      <a:pt x="694" y="1374"/>
                    </a:lnTo>
                    <a:lnTo>
                      <a:pt x="683" y="1463"/>
                    </a:lnTo>
                    <a:lnTo>
                      <a:pt x="667" y="1552"/>
                    </a:lnTo>
                    <a:lnTo>
                      <a:pt x="644" y="1637"/>
                    </a:lnTo>
                    <a:lnTo>
                      <a:pt x="620" y="1626"/>
                    </a:lnTo>
                    <a:lnTo>
                      <a:pt x="643" y="1537"/>
                    </a:lnTo>
                    <a:lnTo>
                      <a:pt x="659" y="1449"/>
                    </a:lnTo>
                    <a:lnTo>
                      <a:pt x="670" y="1358"/>
                    </a:lnTo>
                    <a:lnTo>
                      <a:pt x="676" y="1266"/>
                    </a:lnTo>
                    <a:lnTo>
                      <a:pt x="676" y="1173"/>
                    </a:lnTo>
                    <a:lnTo>
                      <a:pt x="668" y="1081"/>
                    </a:lnTo>
                    <a:lnTo>
                      <a:pt x="657" y="989"/>
                    </a:lnTo>
                    <a:lnTo>
                      <a:pt x="640" y="898"/>
                    </a:lnTo>
                    <a:lnTo>
                      <a:pt x="618" y="810"/>
                    </a:lnTo>
                    <a:lnTo>
                      <a:pt x="591" y="723"/>
                    </a:lnTo>
                    <a:lnTo>
                      <a:pt x="558" y="638"/>
                    </a:lnTo>
                    <a:lnTo>
                      <a:pt x="520" y="556"/>
                    </a:lnTo>
                    <a:lnTo>
                      <a:pt x="478" y="478"/>
                    </a:lnTo>
                    <a:lnTo>
                      <a:pt x="431" y="404"/>
                    </a:lnTo>
                    <a:lnTo>
                      <a:pt x="379" y="335"/>
                    </a:lnTo>
                    <a:lnTo>
                      <a:pt x="324" y="270"/>
                    </a:lnTo>
                    <a:lnTo>
                      <a:pt x="266" y="210"/>
                    </a:lnTo>
                    <a:lnTo>
                      <a:pt x="203" y="156"/>
                    </a:lnTo>
                    <a:lnTo>
                      <a:pt x="138" y="107"/>
                    </a:lnTo>
                    <a:lnTo>
                      <a:pt x="71" y="66"/>
                    </a:lnTo>
                    <a:lnTo>
                      <a:pt x="0" y="2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DF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49" name="Freeform 1102"/>
              <p:cNvSpPr>
                <a:spLocks/>
              </p:cNvSpPr>
              <p:nvPr/>
            </p:nvSpPr>
            <p:spPr bwMode="auto">
              <a:xfrm>
                <a:off x="1289" y="694"/>
                <a:ext cx="685" cy="798"/>
              </a:xfrm>
              <a:custGeom>
                <a:avLst/>
                <a:gdLst>
                  <a:gd name="T0" fmla="*/ 629 w 685"/>
                  <a:gd name="T1" fmla="*/ 49 h 1597"/>
                  <a:gd name="T2" fmla="*/ 652 w 685"/>
                  <a:gd name="T3" fmla="*/ 47 h 1597"/>
                  <a:gd name="T4" fmla="*/ 668 w 685"/>
                  <a:gd name="T5" fmla="*/ 44 h 1597"/>
                  <a:gd name="T6" fmla="*/ 679 w 685"/>
                  <a:gd name="T7" fmla="*/ 41 h 1597"/>
                  <a:gd name="T8" fmla="*/ 685 w 685"/>
                  <a:gd name="T9" fmla="*/ 38 h 1597"/>
                  <a:gd name="T10" fmla="*/ 685 w 685"/>
                  <a:gd name="T11" fmla="*/ 35 h 1597"/>
                  <a:gd name="T12" fmla="*/ 677 w 685"/>
                  <a:gd name="T13" fmla="*/ 32 h 1597"/>
                  <a:gd name="T14" fmla="*/ 666 w 685"/>
                  <a:gd name="T15" fmla="*/ 30 h 1597"/>
                  <a:gd name="T16" fmla="*/ 649 w 685"/>
                  <a:gd name="T17" fmla="*/ 27 h 1597"/>
                  <a:gd name="T18" fmla="*/ 627 w 685"/>
                  <a:gd name="T19" fmla="*/ 24 h 1597"/>
                  <a:gd name="T20" fmla="*/ 600 w 685"/>
                  <a:gd name="T21" fmla="*/ 21 h 1597"/>
                  <a:gd name="T22" fmla="*/ 567 w 685"/>
                  <a:gd name="T23" fmla="*/ 19 h 1597"/>
                  <a:gd name="T24" fmla="*/ 529 w 685"/>
                  <a:gd name="T25" fmla="*/ 16 h 1597"/>
                  <a:gd name="T26" fmla="*/ 487 w 685"/>
                  <a:gd name="T27" fmla="*/ 14 h 1597"/>
                  <a:gd name="T28" fmla="*/ 440 w 685"/>
                  <a:gd name="T29" fmla="*/ 11 h 1597"/>
                  <a:gd name="T30" fmla="*/ 388 w 685"/>
                  <a:gd name="T31" fmla="*/ 9 h 1597"/>
                  <a:gd name="T32" fmla="*/ 333 w 685"/>
                  <a:gd name="T33" fmla="*/ 7 h 1597"/>
                  <a:gd name="T34" fmla="*/ 275 w 685"/>
                  <a:gd name="T35" fmla="*/ 5 h 1597"/>
                  <a:gd name="T36" fmla="*/ 212 w 685"/>
                  <a:gd name="T37" fmla="*/ 3 h 1597"/>
                  <a:gd name="T38" fmla="*/ 147 w 685"/>
                  <a:gd name="T39" fmla="*/ 2 h 1597"/>
                  <a:gd name="T40" fmla="*/ 80 w 685"/>
                  <a:gd name="T41" fmla="*/ 1 h 1597"/>
                  <a:gd name="T42" fmla="*/ 9 w 685"/>
                  <a:gd name="T43" fmla="*/ 0 h 1597"/>
                  <a:gd name="T44" fmla="*/ 0 w 685"/>
                  <a:gd name="T45" fmla="*/ 0 h 1597"/>
                  <a:gd name="T46" fmla="*/ 68 w 685"/>
                  <a:gd name="T47" fmla="*/ 2 h 1597"/>
                  <a:gd name="T48" fmla="*/ 135 w 685"/>
                  <a:gd name="T49" fmla="*/ 3 h 1597"/>
                  <a:gd name="T50" fmla="*/ 198 w 685"/>
                  <a:gd name="T51" fmla="*/ 4 h 1597"/>
                  <a:gd name="T52" fmla="*/ 258 w 685"/>
                  <a:gd name="T53" fmla="*/ 6 h 1597"/>
                  <a:gd name="T54" fmla="*/ 316 w 685"/>
                  <a:gd name="T55" fmla="*/ 8 h 1597"/>
                  <a:gd name="T56" fmla="*/ 369 w 685"/>
                  <a:gd name="T57" fmla="*/ 10 h 1597"/>
                  <a:gd name="T58" fmla="*/ 419 w 685"/>
                  <a:gd name="T59" fmla="*/ 12 h 1597"/>
                  <a:gd name="T60" fmla="*/ 464 w 685"/>
                  <a:gd name="T61" fmla="*/ 14 h 1597"/>
                  <a:gd name="T62" fmla="*/ 506 w 685"/>
                  <a:gd name="T63" fmla="*/ 17 h 1597"/>
                  <a:gd name="T64" fmla="*/ 543 w 685"/>
                  <a:gd name="T65" fmla="*/ 19 h 1597"/>
                  <a:gd name="T66" fmla="*/ 574 w 685"/>
                  <a:gd name="T67" fmla="*/ 22 h 1597"/>
                  <a:gd name="T68" fmla="*/ 601 w 685"/>
                  <a:gd name="T69" fmla="*/ 24 h 1597"/>
                  <a:gd name="T70" fmla="*/ 624 w 685"/>
                  <a:gd name="T71" fmla="*/ 27 h 1597"/>
                  <a:gd name="T72" fmla="*/ 639 w 685"/>
                  <a:gd name="T73" fmla="*/ 30 h 1597"/>
                  <a:gd name="T74" fmla="*/ 651 w 685"/>
                  <a:gd name="T75" fmla="*/ 32 h 1597"/>
                  <a:gd name="T76" fmla="*/ 656 w 685"/>
                  <a:gd name="T77" fmla="*/ 35 h 1597"/>
                  <a:gd name="T78" fmla="*/ 658 w 685"/>
                  <a:gd name="T79" fmla="*/ 38 h 1597"/>
                  <a:gd name="T80" fmla="*/ 652 w 685"/>
                  <a:gd name="T81" fmla="*/ 41 h 1597"/>
                  <a:gd name="T82" fmla="*/ 641 w 685"/>
                  <a:gd name="T83" fmla="*/ 44 h 1597"/>
                  <a:gd name="T84" fmla="*/ 625 w 685"/>
                  <a:gd name="T85" fmla="*/ 46 h 1597"/>
                  <a:gd name="T86" fmla="*/ 604 w 685"/>
                  <a:gd name="T87" fmla="*/ 49 h 1597"/>
                  <a:gd name="T88" fmla="*/ 629 w 685"/>
                  <a:gd name="T89" fmla="*/ 49 h 15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85" h="1597">
                    <a:moveTo>
                      <a:pt x="629" y="1597"/>
                    </a:moveTo>
                    <a:lnTo>
                      <a:pt x="652" y="1508"/>
                    </a:lnTo>
                    <a:lnTo>
                      <a:pt x="668" y="1420"/>
                    </a:lnTo>
                    <a:lnTo>
                      <a:pt x="679" y="1329"/>
                    </a:lnTo>
                    <a:lnTo>
                      <a:pt x="685" y="1237"/>
                    </a:lnTo>
                    <a:lnTo>
                      <a:pt x="685" y="1144"/>
                    </a:lnTo>
                    <a:lnTo>
                      <a:pt x="677" y="1052"/>
                    </a:lnTo>
                    <a:lnTo>
                      <a:pt x="666" y="960"/>
                    </a:lnTo>
                    <a:lnTo>
                      <a:pt x="649" y="869"/>
                    </a:lnTo>
                    <a:lnTo>
                      <a:pt x="627" y="781"/>
                    </a:lnTo>
                    <a:lnTo>
                      <a:pt x="600" y="694"/>
                    </a:lnTo>
                    <a:lnTo>
                      <a:pt x="567" y="609"/>
                    </a:lnTo>
                    <a:lnTo>
                      <a:pt x="529" y="527"/>
                    </a:lnTo>
                    <a:lnTo>
                      <a:pt x="487" y="449"/>
                    </a:lnTo>
                    <a:lnTo>
                      <a:pt x="440" y="375"/>
                    </a:lnTo>
                    <a:lnTo>
                      <a:pt x="388" y="306"/>
                    </a:lnTo>
                    <a:lnTo>
                      <a:pt x="333" y="241"/>
                    </a:lnTo>
                    <a:lnTo>
                      <a:pt x="275" y="181"/>
                    </a:lnTo>
                    <a:lnTo>
                      <a:pt x="212" y="127"/>
                    </a:lnTo>
                    <a:lnTo>
                      <a:pt x="147" y="78"/>
                    </a:lnTo>
                    <a:lnTo>
                      <a:pt x="80" y="37"/>
                    </a:lnTo>
                    <a:lnTo>
                      <a:pt x="9" y="0"/>
                    </a:lnTo>
                    <a:lnTo>
                      <a:pt x="0" y="31"/>
                    </a:lnTo>
                    <a:lnTo>
                      <a:pt x="68" y="67"/>
                    </a:lnTo>
                    <a:lnTo>
                      <a:pt x="135" y="109"/>
                    </a:lnTo>
                    <a:lnTo>
                      <a:pt x="198" y="156"/>
                    </a:lnTo>
                    <a:lnTo>
                      <a:pt x="258" y="209"/>
                    </a:lnTo>
                    <a:lnTo>
                      <a:pt x="316" y="267"/>
                    </a:lnTo>
                    <a:lnTo>
                      <a:pt x="369" y="330"/>
                    </a:lnTo>
                    <a:lnTo>
                      <a:pt x="419" y="397"/>
                    </a:lnTo>
                    <a:lnTo>
                      <a:pt x="464" y="469"/>
                    </a:lnTo>
                    <a:lnTo>
                      <a:pt x="506" y="545"/>
                    </a:lnTo>
                    <a:lnTo>
                      <a:pt x="543" y="623"/>
                    </a:lnTo>
                    <a:lnTo>
                      <a:pt x="574" y="706"/>
                    </a:lnTo>
                    <a:lnTo>
                      <a:pt x="601" y="790"/>
                    </a:lnTo>
                    <a:lnTo>
                      <a:pt x="624" y="877"/>
                    </a:lnTo>
                    <a:lnTo>
                      <a:pt x="639" y="965"/>
                    </a:lnTo>
                    <a:lnTo>
                      <a:pt x="651" y="1054"/>
                    </a:lnTo>
                    <a:lnTo>
                      <a:pt x="656" y="1144"/>
                    </a:lnTo>
                    <a:lnTo>
                      <a:pt x="658" y="1235"/>
                    </a:lnTo>
                    <a:lnTo>
                      <a:pt x="652" y="1324"/>
                    </a:lnTo>
                    <a:lnTo>
                      <a:pt x="641" y="1412"/>
                    </a:lnTo>
                    <a:lnTo>
                      <a:pt x="625" y="1499"/>
                    </a:lnTo>
                    <a:lnTo>
                      <a:pt x="604" y="1584"/>
                    </a:lnTo>
                    <a:lnTo>
                      <a:pt x="629" y="1597"/>
                    </a:lnTo>
                    <a:close/>
                  </a:path>
                </a:pathLst>
              </a:custGeom>
              <a:solidFill>
                <a:srgbClr val="CFF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0" name="Freeform 1103"/>
              <p:cNvSpPr>
                <a:spLocks/>
              </p:cNvSpPr>
              <p:nvPr/>
            </p:nvSpPr>
            <p:spPr bwMode="auto">
              <a:xfrm>
                <a:off x="1280" y="709"/>
                <a:ext cx="667" cy="777"/>
              </a:xfrm>
              <a:custGeom>
                <a:avLst/>
                <a:gdLst>
                  <a:gd name="T0" fmla="*/ 9 w 667"/>
                  <a:gd name="T1" fmla="*/ 0 h 1553"/>
                  <a:gd name="T2" fmla="*/ 77 w 667"/>
                  <a:gd name="T3" fmla="*/ 2 h 1553"/>
                  <a:gd name="T4" fmla="*/ 144 w 667"/>
                  <a:gd name="T5" fmla="*/ 3 h 1553"/>
                  <a:gd name="T6" fmla="*/ 207 w 667"/>
                  <a:gd name="T7" fmla="*/ 4 h 1553"/>
                  <a:gd name="T8" fmla="*/ 267 w 667"/>
                  <a:gd name="T9" fmla="*/ 6 h 1553"/>
                  <a:gd name="T10" fmla="*/ 325 w 667"/>
                  <a:gd name="T11" fmla="*/ 8 h 1553"/>
                  <a:gd name="T12" fmla="*/ 378 w 667"/>
                  <a:gd name="T13" fmla="*/ 10 h 1553"/>
                  <a:gd name="T14" fmla="*/ 428 w 667"/>
                  <a:gd name="T15" fmla="*/ 12 h 1553"/>
                  <a:gd name="T16" fmla="*/ 473 w 667"/>
                  <a:gd name="T17" fmla="*/ 14 h 1553"/>
                  <a:gd name="T18" fmla="*/ 515 w 667"/>
                  <a:gd name="T19" fmla="*/ 17 h 1553"/>
                  <a:gd name="T20" fmla="*/ 552 w 667"/>
                  <a:gd name="T21" fmla="*/ 19 h 1553"/>
                  <a:gd name="T22" fmla="*/ 583 w 667"/>
                  <a:gd name="T23" fmla="*/ 22 h 1553"/>
                  <a:gd name="T24" fmla="*/ 610 w 667"/>
                  <a:gd name="T25" fmla="*/ 24 h 1553"/>
                  <a:gd name="T26" fmla="*/ 633 w 667"/>
                  <a:gd name="T27" fmla="*/ 27 h 1553"/>
                  <a:gd name="T28" fmla="*/ 648 w 667"/>
                  <a:gd name="T29" fmla="*/ 30 h 1553"/>
                  <a:gd name="T30" fmla="*/ 660 w 667"/>
                  <a:gd name="T31" fmla="*/ 32 h 1553"/>
                  <a:gd name="T32" fmla="*/ 665 w 667"/>
                  <a:gd name="T33" fmla="*/ 35 h 1553"/>
                  <a:gd name="T34" fmla="*/ 667 w 667"/>
                  <a:gd name="T35" fmla="*/ 38 h 1553"/>
                  <a:gd name="T36" fmla="*/ 661 w 667"/>
                  <a:gd name="T37" fmla="*/ 41 h 1553"/>
                  <a:gd name="T38" fmla="*/ 650 w 667"/>
                  <a:gd name="T39" fmla="*/ 44 h 1553"/>
                  <a:gd name="T40" fmla="*/ 634 w 667"/>
                  <a:gd name="T41" fmla="*/ 46 h 1553"/>
                  <a:gd name="T42" fmla="*/ 613 w 667"/>
                  <a:gd name="T43" fmla="*/ 49 h 1553"/>
                  <a:gd name="T44" fmla="*/ 586 w 667"/>
                  <a:gd name="T45" fmla="*/ 49 h 1553"/>
                  <a:gd name="T46" fmla="*/ 607 w 667"/>
                  <a:gd name="T47" fmla="*/ 46 h 1553"/>
                  <a:gd name="T48" fmla="*/ 623 w 667"/>
                  <a:gd name="T49" fmla="*/ 43 h 1553"/>
                  <a:gd name="T50" fmla="*/ 633 w 667"/>
                  <a:gd name="T51" fmla="*/ 41 h 1553"/>
                  <a:gd name="T52" fmla="*/ 637 w 667"/>
                  <a:gd name="T53" fmla="*/ 38 h 1553"/>
                  <a:gd name="T54" fmla="*/ 637 w 667"/>
                  <a:gd name="T55" fmla="*/ 35 h 1553"/>
                  <a:gd name="T56" fmla="*/ 631 w 667"/>
                  <a:gd name="T57" fmla="*/ 33 h 1553"/>
                  <a:gd name="T58" fmla="*/ 621 w 667"/>
                  <a:gd name="T59" fmla="*/ 30 h 1553"/>
                  <a:gd name="T60" fmla="*/ 604 w 667"/>
                  <a:gd name="T61" fmla="*/ 27 h 1553"/>
                  <a:gd name="T62" fmla="*/ 583 w 667"/>
                  <a:gd name="T63" fmla="*/ 25 h 1553"/>
                  <a:gd name="T64" fmla="*/ 558 w 667"/>
                  <a:gd name="T65" fmla="*/ 22 h 1553"/>
                  <a:gd name="T66" fmla="*/ 527 w 667"/>
                  <a:gd name="T67" fmla="*/ 19 h 1553"/>
                  <a:gd name="T68" fmla="*/ 491 w 667"/>
                  <a:gd name="T69" fmla="*/ 17 h 1553"/>
                  <a:gd name="T70" fmla="*/ 450 w 667"/>
                  <a:gd name="T71" fmla="*/ 15 h 1553"/>
                  <a:gd name="T72" fmla="*/ 407 w 667"/>
                  <a:gd name="T73" fmla="*/ 13 h 1553"/>
                  <a:gd name="T74" fmla="*/ 359 w 667"/>
                  <a:gd name="T75" fmla="*/ 11 h 1553"/>
                  <a:gd name="T76" fmla="*/ 306 w 667"/>
                  <a:gd name="T77" fmla="*/ 9 h 1553"/>
                  <a:gd name="T78" fmla="*/ 250 w 667"/>
                  <a:gd name="T79" fmla="*/ 7 h 1553"/>
                  <a:gd name="T80" fmla="*/ 192 w 667"/>
                  <a:gd name="T81" fmla="*/ 5 h 1553"/>
                  <a:gd name="T82" fmla="*/ 130 w 667"/>
                  <a:gd name="T83" fmla="*/ 4 h 1553"/>
                  <a:gd name="T84" fmla="*/ 66 w 667"/>
                  <a:gd name="T85" fmla="*/ 3 h 1553"/>
                  <a:gd name="T86" fmla="*/ 0 w 667"/>
                  <a:gd name="T87" fmla="*/ 2 h 1553"/>
                  <a:gd name="T88" fmla="*/ 9 w 667"/>
                  <a:gd name="T89" fmla="*/ 0 h 15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67" h="1553">
                    <a:moveTo>
                      <a:pt x="9" y="0"/>
                    </a:moveTo>
                    <a:lnTo>
                      <a:pt x="77" y="36"/>
                    </a:lnTo>
                    <a:lnTo>
                      <a:pt x="144" y="78"/>
                    </a:lnTo>
                    <a:lnTo>
                      <a:pt x="207" y="125"/>
                    </a:lnTo>
                    <a:lnTo>
                      <a:pt x="267" y="178"/>
                    </a:lnTo>
                    <a:lnTo>
                      <a:pt x="325" y="236"/>
                    </a:lnTo>
                    <a:lnTo>
                      <a:pt x="378" y="299"/>
                    </a:lnTo>
                    <a:lnTo>
                      <a:pt x="428" y="366"/>
                    </a:lnTo>
                    <a:lnTo>
                      <a:pt x="473" y="438"/>
                    </a:lnTo>
                    <a:lnTo>
                      <a:pt x="515" y="514"/>
                    </a:lnTo>
                    <a:lnTo>
                      <a:pt x="552" y="592"/>
                    </a:lnTo>
                    <a:lnTo>
                      <a:pt x="583" y="675"/>
                    </a:lnTo>
                    <a:lnTo>
                      <a:pt x="610" y="759"/>
                    </a:lnTo>
                    <a:lnTo>
                      <a:pt x="633" y="846"/>
                    </a:lnTo>
                    <a:lnTo>
                      <a:pt x="648" y="934"/>
                    </a:lnTo>
                    <a:lnTo>
                      <a:pt x="660" y="1023"/>
                    </a:lnTo>
                    <a:lnTo>
                      <a:pt x="665" y="1113"/>
                    </a:lnTo>
                    <a:lnTo>
                      <a:pt x="667" y="1204"/>
                    </a:lnTo>
                    <a:lnTo>
                      <a:pt x="661" y="1293"/>
                    </a:lnTo>
                    <a:lnTo>
                      <a:pt x="650" y="1381"/>
                    </a:lnTo>
                    <a:lnTo>
                      <a:pt x="634" y="1468"/>
                    </a:lnTo>
                    <a:lnTo>
                      <a:pt x="613" y="1553"/>
                    </a:lnTo>
                    <a:lnTo>
                      <a:pt x="586" y="1541"/>
                    </a:lnTo>
                    <a:lnTo>
                      <a:pt x="607" y="1457"/>
                    </a:lnTo>
                    <a:lnTo>
                      <a:pt x="623" y="1374"/>
                    </a:lnTo>
                    <a:lnTo>
                      <a:pt x="633" y="1287"/>
                    </a:lnTo>
                    <a:lnTo>
                      <a:pt x="637" y="1200"/>
                    </a:lnTo>
                    <a:lnTo>
                      <a:pt x="637" y="1113"/>
                    </a:lnTo>
                    <a:lnTo>
                      <a:pt x="631" y="1027"/>
                    </a:lnTo>
                    <a:lnTo>
                      <a:pt x="621" y="940"/>
                    </a:lnTo>
                    <a:lnTo>
                      <a:pt x="604" y="855"/>
                    </a:lnTo>
                    <a:lnTo>
                      <a:pt x="583" y="770"/>
                    </a:lnTo>
                    <a:lnTo>
                      <a:pt x="558" y="688"/>
                    </a:lnTo>
                    <a:lnTo>
                      <a:pt x="527" y="608"/>
                    </a:lnTo>
                    <a:lnTo>
                      <a:pt x="491" y="531"/>
                    </a:lnTo>
                    <a:lnTo>
                      <a:pt x="450" y="458"/>
                    </a:lnTo>
                    <a:lnTo>
                      <a:pt x="407" y="388"/>
                    </a:lnTo>
                    <a:lnTo>
                      <a:pt x="359" y="322"/>
                    </a:lnTo>
                    <a:lnTo>
                      <a:pt x="306" y="261"/>
                    </a:lnTo>
                    <a:lnTo>
                      <a:pt x="250" y="205"/>
                    </a:lnTo>
                    <a:lnTo>
                      <a:pt x="192" y="154"/>
                    </a:lnTo>
                    <a:lnTo>
                      <a:pt x="130" y="107"/>
                    </a:lnTo>
                    <a:lnTo>
                      <a:pt x="66" y="67"/>
                    </a:lnTo>
                    <a:lnTo>
                      <a:pt x="0" y="3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1F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1" name="Freeform 1104"/>
              <p:cNvSpPr>
                <a:spLocks/>
              </p:cNvSpPr>
              <p:nvPr/>
            </p:nvSpPr>
            <p:spPr bwMode="auto">
              <a:xfrm>
                <a:off x="1270" y="725"/>
                <a:ext cx="647" cy="754"/>
              </a:xfrm>
              <a:custGeom>
                <a:avLst/>
                <a:gdLst>
                  <a:gd name="T0" fmla="*/ 596 w 647"/>
                  <a:gd name="T1" fmla="*/ 48 h 1508"/>
                  <a:gd name="T2" fmla="*/ 617 w 647"/>
                  <a:gd name="T3" fmla="*/ 45 h 1508"/>
                  <a:gd name="T4" fmla="*/ 633 w 647"/>
                  <a:gd name="T5" fmla="*/ 42 h 1508"/>
                  <a:gd name="T6" fmla="*/ 643 w 647"/>
                  <a:gd name="T7" fmla="*/ 40 h 1508"/>
                  <a:gd name="T8" fmla="*/ 647 w 647"/>
                  <a:gd name="T9" fmla="*/ 37 h 1508"/>
                  <a:gd name="T10" fmla="*/ 647 w 647"/>
                  <a:gd name="T11" fmla="*/ 34 h 1508"/>
                  <a:gd name="T12" fmla="*/ 641 w 647"/>
                  <a:gd name="T13" fmla="*/ 32 h 1508"/>
                  <a:gd name="T14" fmla="*/ 631 w 647"/>
                  <a:gd name="T15" fmla="*/ 29 h 1508"/>
                  <a:gd name="T16" fmla="*/ 614 w 647"/>
                  <a:gd name="T17" fmla="*/ 26 h 1508"/>
                  <a:gd name="T18" fmla="*/ 593 w 647"/>
                  <a:gd name="T19" fmla="*/ 24 h 1508"/>
                  <a:gd name="T20" fmla="*/ 568 w 647"/>
                  <a:gd name="T21" fmla="*/ 21 h 1508"/>
                  <a:gd name="T22" fmla="*/ 537 w 647"/>
                  <a:gd name="T23" fmla="*/ 18 h 1508"/>
                  <a:gd name="T24" fmla="*/ 501 w 647"/>
                  <a:gd name="T25" fmla="*/ 16 h 1508"/>
                  <a:gd name="T26" fmla="*/ 460 w 647"/>
                  <a:gd name="T27" fmla="*/ 14 h 1508"/>
                  <a:gd name="T28" fmla="*/ 417 w 647"/>
                  <a:gd name="T29" fmla="*/ 12 h 1508"/>
                  <a:gd name="T30" fmla="*/ 369 w 647"/>
                  <a:gd name="T31" fmla="*/ 10 h 1508"/>
                  <a:gd name="T32" fmla="*/ 316 w 647"/>
                  <a:gd name="T33" fmla="*/ 8 h 1508"/>
                  <a:gd name="T34" fmla="*/ 260 w 647"/>
                  <a:gd name="T35" fmla="*/ 6 h 1508"/>
                  <a:gd name="T36" fmla="*/ 202 w 647"/>
                  <a:gd name="T37" fmla="*/ 4 h 1508"/>
                  <a:gd name="T38" fmla="*/ 140 w 647"/>
                  <a:gd name="T39" fmla="*/ 3 h 1508"/>
                  <a:gd name="T40" fmla="*/ 76 w 647"/>
                  <a:gd name="T41" fmla="*/ 2 h 1508"/>
                  <a:gd name="T42" fmla="*/ 10 w 647"/>
                  <a:gd name="T43" fmla="*/ 0 h 1508"/>
                  <a:gd name="T44" fmla="*/ 0 w 647"/>
                  <a:gd name="T45" fmla="*/ 2 h 1508"/>
                  <a:gd name="T46" fmla="*/ 65 w 647"/>
                  <a:gd name="T47" fmla="*/ 3 h 1508"/>
                  <a:gd name="T48" fmla="*/ 125 w 647"/>
                  <a:gd name="T49" fmla="*/ 4 h 1508"/>
                  <a:gd name="T50" fmla="*/ 186 w 647"/>
                  <a:gd name="T51" fmla="*/ 5 h 1508"/>
                  <a:gd name="T52" fmla="*/ 243 w 647"/>
                  <a:gd name="T53" fmla="*/ 7 h 1508"/>
                  <a:gd name="T54" fmla="*/ 296 w 647"/>
                  <a:gd name="T55" fmla="*/ 8 h 1508"/>
                  <a:gd name="T56" fmla="*/ 347 w 647"/>
                  <a:gd name="T57" fmla="*/ 10 h 1508"/>
                  <a:gd name="T58" fmla="*/ 394 w 647"/>
                  <a:gd name="T59" fmla="*/ 12 h 1508"/>
                  <a:gd name="T60" fmla="*/ 436 w 647"/>
                  <a:gd name="T61" fmla="*/ 14 h 1508"/>
                  <a:gd name="T62" fmla="*/ 476 w 647"/>
                  <a:gd name="T63" fmla="*/ 17 h 1508"/>
                  <a:gd name="T64" fmla="*/ 510 w 647"/>
                  <a:gd name="T65" fmla="*/ 19 h 1508"/>
                  <a:gd name="T66" fmla="*/ 540 w 647"/>
                  <a:gd name="T67" fmla="*/ 21 h 1508"/>
                  <a:gd name="T68" fmla="*/ 565 w 647"/>
                  <a:gd name="T69" fmla="*/ 24 h 1508"/>
                  <a:gd name="T70" fmla="*/ 586 w 647"/>
                  <a:gd name="T71" fmla="*/ 26 h 1508"/>
                  <a:gd name="T72" fmla="*/ 602 w 647"/>
                  <a:gd name="T73" fmla="*/ 29 h 1508"/>
                  <a:gd name="T74" fmla="*/ 612 w 647"/>
                  <a:gd name="T75" fmla="*/ 32 h 1508"/>
                  <a:gd name="T76" fmla="*/ 617 w 647"/>
                  <a:gd name="T77" fmla="*/ 34 h 1508"/>
                  <a:gd name="T78" fmla="*/ 617 w 647"/>
                  <a:gd name="T79" fmla="*/ 37 h 1508"/>
                  <a:gd name="T80" fmla="*/ 613 w 647"/>
                  <a:gd name="T81" fmla="*/ 40 h 1508"/>
                  <a:gd name="T82" fmla="*/ 603 w 647"/>
                  <a:gd name="T83" fmla="*/ 42 h 1508"/>
                  <a:gd name="T84" fmla="*/ 588 w 647"/>
                  <a:gd name="T85" fmla="*/ 45 h 1508"/>
                  <a:gd name="T86" fmla="*/ 568 w 647"/>
                  <a:gd name="T87" fmla="*/ 47 h 1508"/>
                  <a:gd name="T88" fmla="*/ 596 w 647"/>
                  <a:gd name="T89" fmla="*/ 48 h 15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47" h="1508">
                    <a:moveTo>
                      <a:pt x="596" y="1508"/>
                    </a:moveTo>
                    <a:lnTo>
                      <a:pt x="617" y="1424"/>
                    </a:lnTo>
                    <a:lnTo>
                      <a:pt x="633" y="1341"/>
                    </a:lnTo>
                    <a:lnTo>
                      <a:pt x="643" y="1254"/>
                    </a:lnTo>
                    <a:lnTo>
                      <a:pt x="647" y="1167"/>
                    </a:lnTo>
                    <a:lnTo>
                      <a:pt x="647" y="1080"/>
                    </a:lnTo>
                    <a:lnTo>
                      <a:pt x="641" y="994"/>
                    </a:lnTo>
                    <a:lnTo>
                      <a:pt x="631" y="907"/>
                    </a:lnTo>
                    <a:lnTo>
                      <a:pt x="614" y="822"/>
                    </a:lnTo>
                    <a:lnTo>
                      <a:pt x="593" y="737"/>
                    </a:lnTo>
                    <a:lnTo>
                      <a:pt x="568" y="655"/>
                    </a:lnTo>
                    <a:lnTo>
                      <a:pt x="537" y="575"/>
                    </a:lnTo>
                    <a:lnTo>
                      <a:pt x="501" y="498"/>
                    </a:lnTo>
                    <a:lnTo>
                      <a:pt x="460" y="425"/>
                    </a:lnTo>
                    <a:lnTo>
                      <a:pt x="417" y="355"/>
                    </a:lnTo>
                    <a:lnTo>
                      <a:pt x="369" y="289"/>
                    </a:lnTo>
                    <a:lnTo>
                      <a:pt x="316" y="228"/>
                    </a:lnTo>
                    <a:lnTo>
                      <a:pt x="260" y="172"/>
                    </a:lnTo>
                    <a:lnTo>
                      <a:pt x="202" y="121"/>
                    </a:lnTo>
                    <a:lnTo>
                      <a:pt x="140" y="74"/>
                    </a:lnTo>
                    <a:lnTo>
                      <a:pt x="76" y="34"/>
                    </a:lnTo>
                    <a:lnTo>
                      <a:pt x="10" y="0"/>
                    </a:lnTo>
                    <a:lnTo>
                      <a:pt x="0" y="34"/>
                    </a:lnTo>
                    <a:lnTo>
                      <a:pt x="65" y="69"/>
                    </a:lnTo>
                    <a:lnTo>
                      <a:pt x="125" y="107"/>
                    </a:lnTo>
                    <a:lnTo>
                      <a:pt x="186" y="152"/>
                    </a:lnTo>
                    <a:lnTo>
                      <a:pt x="243" y="201"/>
                    </a:lnTo>
                    <a:lnTo>
                      <a:pt x="296" y="255"/>
                    </a:lnTo>
                    <a:lnTo>
                      <a:pt x="347" y="315"/>
                    </a:lnTo>
                    <a:lnTo>
                      <a:pt x="394" y="378"/>
                    </a:lnTo>
                    <a:lnTo>
                      <a:pt x="436" y="445"/>
                    </a:lnTo>
                    <a:lnTo>
                      <a:pt x="476" y="517"/>
                    </a:lnTo>
                    <a:lnTo>
                      <a:pt x="510" y="592"/>
                    </a:lnTo>
                    <a:lnTo>
                      <a:pt x="540" y="670"/>
                    </a:lnTo>
                    <a:lnTo>
                      <a:pt x="565" y="747"/>
                    </a:lnTo>
                    <a:lnTo>
                      <a:pt x="586" y="829"/>
                    </a:lnTo>
                    <a:lnTo>
                      <a:pt x="602" y="912"/>
                    </a:lnTo>
                    <a:lnTo>
                      <a:pt x="612" y="997"/>
                    </a:lnTo>
                    <a:lnTo>
                      <a:pt x="617" y="1080"/>
                    </a:lnTo>
                    <a:lnTo>
                      <a:pt x="617" y="1166"/>
                    </a:lnTo>
                    <a:lnTo>
                      <a:pt x="613" y="1249"/>
                    </a:lnTo>
                    <a:lnTo>
                      <a:pt x="603" y="1332"/>
                    </a:lnTo>
                    <a:lnTo>
                      <a:pt x="588" y="1415"/>
                    </a:lnTo>
                    <a:lnTo>
                      <a:pt x="568" y="1495"/>
                    </a:lnTo>
                    <a:lnTo>
                      <a:pt x="596" y="1508"/>
                    </a:lnTo>
                    <a:close/>
                  </a:path>
                </a:pathLst>
              </a:custGeom>
              <a:solidFill>
                <a:srgbClr val="D2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2" name="Freeform 1105"/>
              <p:cNvSpPr>
                <a:spLocks/>
              </p:cNvSpPr>
              <p:nvPr/>
            </p:nvSpPr>
            <p:spPr bwMode="auto">
              <a:xfrm>
                <a:off x="1260" y="743"/>
                <a:ext cx="627" cy="730"/>
              </a:xfrm>
              <a:custGeom>
                <a:avLst/>
                <a:gdLst>
                  <a:gd name="T0" fmla="*/ 10 w 627"/>
                  <a:gd name="T1" fmla="*/ 0 h 1461"/>
                  <a:gd name="T2" fmla="*/ 75 w 627"/>
                  <a:gd name="T3" fmla="*/ 1 h 1461"/>
                  <a:gd name="T4" fmla="*/ 135 w 627"/>
                  <a:gd name="T5" fmla="*/ 2 h 1461"/>
                  <a:gd name="T6" fmla="*/ 196 w 627"/>
                  <a:gd name="T7" fmla="*/ 3 h 1461"/>
                  <a:gd name="T8" fmla="*/ 253 w 627"/>
                  <a:gd name="T9" fmla="*/ 5 h 1461"/>
                  <a:gd name="T10" fmla="*/ 306 w 627"/>
                  <a:gd name="T11" fmla="*/ 6 h 1461"/>
                  <a:gd name="T12" fmla="*/ 357 w 627"/>
                  <a:gd name="T13" fmla="*/ 8 h 1461"/>
                  <a:gd name="T14" fmla="*/ 404 w 627"/>
                  <a:gd name="T15" fmla="*/ 10 h 1461"/>
                  <a:gd name="T16" fmla="*/ 446 w 627"/>
                  <a:gd name="T17" fmla="*/ 12 h 1461"/>
                  <a:gd name="T18" fmla="*/ 486 w 627"/>
                  <a:gd name="T19" fmla="*/ 15 h 1461"/>
                  <a:gd name="T20" fmla="*/ 520 w 627"/>
                  <a:gd name="T21" fmla="*/ 17 h 1461"/>
                  <a:gd name="T22" fmla="*/ 550 w 627"/>
                  <a:gd name="T23" fmla="*/ 19 h 1461"/>
                  <a:gd name="T24" fmla="*/ 575 w 627"/>
                  <a:gd name="T25" fmla="*/ 22 h 1461"/>
                  <a:gd name="T26" fmla="*/ 596 w 627"/>
                  <a:gd name="T27" fmla="*/ 24 h 1461"/>
                  <a:gd name="T28" fmla="*/ 612 w 627"/>
                  <a:gd name="T29" fmla="*/ 27 h 1461"/>
                  <a:gd name="T30" fmla="*/ 622 w 627"/>
                  <a:gd name="T31" fmla="*/ 30 h 1461"/>
                  <a:gd name="T32" fmla="*/ 627 w 627"/>
                  <a:gd name="T33" fmla="*/ 32 h 1461"/>
                  <a:gd name="T34" fmla="*/ 627 w 627"/>
                  <a:gd name="T35" fmla="*/ 35 h 1461"/>
                  <a:gd name="T36" fmla="*/ 623 w 627"/>
                  <a:gd name="T37" fmla="*/ 37 h 1461"/>
                  <a:gd name="T38" fmla="*/ 613 w 627"/>
                  <a:gd name="T39" fmla="*/ 40 h 1461"/>
                  <a:gd name="T40" fmla="*/ 598 w 627"/>
                  <a:gd name="T41" fmla="*/ 43 h 1461"/>
                  <a:gd name="T42" fmla="*/ 578 w 627"/>
                  <a:gd name="T43" fmla="*/ 45 h 1461"/>
                  <a:gd name="T44" fmla="*/ 548 w 627"/>
                  <a:gd name="T45" fmla="*/ 45 h 1461"/>
                  <a:gd name="T46" fmla="*/ 568 w 627"/>
                  <a:gd name="T47" fmla="*/ 42 h 1461"/>
                  <a:gd name="T48" fmla="*/ 583 w 627"/>
                  <a:gd name="T49" fmla="*/ 40 h 1461"/>
                  <a:gd name="T50" fmla="*/ 592 w 627"/>
                  <a:gd name="T51" fmla="*/ 37 h 1461"/>
                  <a:gd name="T52" fmla="*/ 596 w 627"/>
                  <a:gd name="T53" fmla="*/ 34 h 1461"/>
                  <a:gd name="T54" fmla="*/ 595 w 627"/>
                  <a:gd name="T55" fmla="*/ 32 h 1461"/>
                  <a:gd name="T56" fmla="*/ 588 w 627"/>
                  <a:gd name="T57" fmla="*/ 29 h 1461"/>
                  <a:gd name="T58" fmla="*/ 576 w 627"/>
                  <a:gd name="T59" fmla="*/ 26 h 1461"/>
                  <a:gd name="T60" fmla="*/ 558 w 627"/>
                  <a:gd name="T61" fmla="*/ 24 h 1461"/>
                  <a:gd name="T62" fmla="*/ 535 w 627"/>
                  <a:gd name="T63" fmla="*/ 21 h 1461"/>
                  <a:gd name="T64" fmla="*/ 507 w 627"/>
                  <a:gd name="T65" fmla="*/ 19 h 1461"/>
                  <a:gd name="T66" fmla="*/ 475 w 627"/>
                  <a:gd name="T67" fmla="*/ 16 h 1461"/>
                  <a:gd name="T68" fmla="*/ 436 w 627"/>
                  <a:gd name="T69" fmla="*/ 14 h 1461"/>
                  <a:gd name="T70" fmla="*/ 396 w 627"/>
                  <a:gd name="T71" fmla="*/ 12 h 1461"/>
                  <a:gd name="T72" fmla="*/ 349 w 627"/>
                  <a:gd name="T73" fmla="*/ 10 h 1461"/>
                  <a:gd name="T74" fmla="*/ 298 w 627"/>
                  <a:gd name="T75" fmla="*/ 8 h 1461"/>
                  <a:gd name="T76" fmla="*/ 244 w 627"/>
                  <a:gd name="T77" fmla="*/ 6 h 1461"/>
                  <a:gd name="T78" fmla="*/ 188 w 627"/>
                  <a:gd name="T79" fmla="*/ 4 h 1461"/>
                  <a:gd name="T80" fmla="*/ 127 w 627"/>
                  <a:gd name="T81" fmla="*/ 3 h 1461"/>
                  <a:gd name="T82" fmla="*/ 65 w 627"/>
                  <a:gd name="T83" fmla="*/ 2 h 1461"/>
                  <a:gd name="T84" fmla="*/ 0 w 627"/>
                  <a:gd name="T85" fmla="*/ 1 h 1461"/>
                  <a:gd name="T86" fmla="*/ 10 w 627"/>
                  <a:gd name="T87" fmla="*/ 0 h 1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27" h="1461">
                    <a:moveTo>
                      <a:pt x="10" y="0"/>
                    </a:moveTo>
                    <a:lnTo>
                      <a:pt x="75" y="35"/>
                    </a:lnTo>
                    <a:lnTo>
                      <a:pt x="135" y="73"/>
                    </a:lnTo>
                    <a:lnTo>
                      <a:pt x="196" y="118"/>
                    </a:lnTo>
                    <a:lnTo>
                      <a:pt x="253" y="167"/>
                    </a:lnTo>
                    <a:lnTo>
                      <a:pt x="306" y="221"/>
                    </a:lnTo>
                    <a:lnTo>
                      <a:pt x="357" y="281"/>
                    </a:lnTo>
                    <a:lnTo>
                      <a:pt x="404" y="344"/>
                    </a:lnTo>
                    <a:lnTo>
                      <a:pt x="446" y="411"/>
                    </a:lnTo>
                    <a:lnTo>
                      <a:pt x="486" y="483"/>
                    </a:lnTo>
                    <a:lnTo>
                      <a:pt x="520" y="558"/>
                    </a:lnTo>
                    <a:lnTo>
                      <a:pt x="550" y="636"/>
                    </a:lnTo>
                    <a:lnTo>
                      <a:pt x="575" y="713"/>
                    </a:lnTo>
                    <a:lnTo>
                      <a:pt x="596" y="795"/>
                    </a:lnTo>
                    <a:lnTo>
                      <a:pt x="612" y="878"/>
                    </a:lnTo>
                    <a:lnTo>
                      <a:pt x="622" y="963"/>
                    </a:lnTo>
                    <a:lnTo>
                      <a:pt x="627" y="1046"/>
                    </a:lnTo>
                    <a:lnTo>
                      <a:pt x="627" y="1132"/>
                    </a:lnTo>
                    <a:lnTo>
                      <a:pt x="623" y="1215"/>
                    </a:lnTo>
                    <a:lnTo>
                      <a:pt x="613" y="1298"/>
                    </a:lnTo>
                    <a:lnTo>
                      <a:pt x="598" y="1381"/>
                    </a:lnTo>
                    <a:lnTo>
                      <a:pt x="578" y="1461"/>
                    </a:lnTo>
                    <a:lnTo>
                      <a:pt x="548" y="1447"/>
                    </a:lnTo>
                    <a:lnTo>
                      <a:pt x="568" y="1365"/>
                    </a:lnTo>
                    <a:lnTo>
                      <a:pt x="583" y="1282"/>
                    </a:lnTo>
                    <a:lnTo>
                      <a:pt x="592" y="1199"/>
                    </a:lnTo>
                    <a:lnTo>
                      <a:pt x="596" y="1113"/>
                    </a:lnTo>
                    <a:lnTo>
                      <a:pt x="595" y="1027"/>
                    </a:lnTo>
                    <a:lnTo>
                      <a:pt x="588" y="941"/>
                    </a:lnTo>
                    <a:lnTo>
                      <a:pt x="576" y="856"/>
                    </a:lnTo>
                    <a:lnTo>
                      <a:pt x="558" y="773"/>
                    </a:lnTo>
                    <a:lnTo>
                      <a:pt x="535" y="692"/>
                    </a:lnTo>
                    <a:lnTo>
                      <a:pt x="507" y="612"/>
                    </a:lnTo>
                    <a:lnTo>
                      <a:pt x="475" y="534"/>
                    </a:lnTo>
                    <a:lnTo>
                      <a:pt x="436" y="462"/>
                    </a:lnTo>
                    <a:lnTo>
                      <a:pt x="396" y="391"/>
                    </a:lnTo>
                    <a:lnTo>
                      <a:pt x="349" y="326"/>
                    </a:lnTo>
                    <a:lnTo>
                      <a:pt x="298" y="264"/>
                    </a:lnTo>
                    <a:lnTo>
                      <a:pt x="244" y="208"/>
                    </a:lnTo>
                    <a:lnTo>
                      <a:pt x="188" y="156"/>
                    </a:lnTo>
                    <a:lnTo>
                      <a:pt x="127" y="111"/>
                    </a:lnTo>
                    <a:lnTo>
                      <a:pt x="65" y="71"/>
                    </a:lnTo>
                    <a:lnTo>
                      <a:pt x="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4F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3" name="Freeform 1106"/>
              <p:cNvSpPr>
                <a:spLocks/>
              </p:cNvSpPr>
              <p:nvPr/>
            </p:nvSpPr>
            <p:spPr bwMode="auto">
              <a:xfrm>
                <a:off x="1248" y="761"/>
                <a:ext cx="608" cy="705"/>
              </a:xfrm>
              <a:custGeom>
                <a:avLst/>
                <a:gdLst>
                  <a:gd name="T0" fmla="*/ 560 w 608"/>
                  <a:gd name="T1" fmla="*/ 44 h 1411"/>
                  <a:gd name="T2" fmla="*/ 580 w 608"/>
                  <a:gd name="T3" fmla="*/ 41 h 1411"/>
                  <a:gd name="T4" fmla="*/ 595 w 608"/>
                  <a:gd name="T5" fmla="*/ 38 h 1411"/>
                  <a:gd name="T6" fmla="*/ 604 w 608"/>
                  <a:gd name="T7" fmla="*/ 36 h 1411"/>
                  <a:gd name="T8" fmla="*/ 608 w 608"/>
                  <a:gd name="T9" fmla="*/ 33 h 1411"/>
                  <a:gd name="T10" fmla="*/ 607 w 608"/>
                  <a:gd name="T11" fmla="*/ 30 h 1411"/>
                  <a:gd name="T12" fmla="*/ 600 w 608"/>
                  <a:gd name="T13" fmla="*/ 28 h 1411"/>
                  <a:gd name="T14" fmla="*/ 588 w 608"/>
                  <a:gd name="T15" fmla="*/ 25 h 1411"/>
                  <a:gd name="T16" fmla="*/ 570 w 608"/>
                  <a:gd name="T17" fmla="*/ 23 h 1411"/>
                  <a:gd name="T18" fmla="*/ 547 w 608"/>
                  <a:gd name="T19" fmla="*/ 20 h 1411"/>
                  <a:gd name="T20" fmla="*/ 519 w 608"/>
                  <a:gd name="T21" fmla="*/ 18 h 1411"/>
                  <a:gd name="T22" fmla="*/ 487 w 608"/>
                  <a:gd name="T23" fmla="*/ 15 h 1411"/>
                  <a:gd name="T24" fmla="*/ 448 w 608"/>
                  <a:gd name="T25" fmla="*/ 13 h 1411"/>
                  <a:gd name="T26" fmla="*/ 408 w 608"/>
                  <a:gd name="T27" fmla="*/ 11 h 1411"/>
                  <a:gd name="T28" fmla="*/ 361 w 608"/>
                  <a:gd name="T29" fmla="*/ 9 h 1411"/>
                  <a:gd name="T30" fmla="*/ 310 w 608"/>
                  <a:gd name="T31" fmla="*/ 7 h 1411"/>
                  <a:gd name="T32" fmla="*/ 256 w 608"/>
                  <a:gd name="T33" fmla="*/ 5 h 1411"/>
                  <a:gd name="T34" fmla="*/ 200 w 608"/>
                  <a:gd name="T35" fmla="*/ 3 h 1411"/>
                  <a:gd name="T36" fmla="*/ 139 w 608"/>
                  <a:gd name="T37" fmla="*/ 2 h 1411"/>
                  <a:gd name="T38" fmla="*/ 77 w 608"/>
                  <a:gd name="T39" fmla="*/ 1 h 1411"/>
                  <a:gd name="T40" fmla="*/ 12 w 608"/>
                  <a:gd name="T41" fmla="*/ 0 h 1411"/>
                  <a:gd name="T42" fmla="*/ 0 w 608"/>
                  <a:gd name="T43" fmla="*/ 1 h 1411"/>
                  <a:gd name="T44" fmla="*/ 64 w 608"/>
                  <a:gd name="T45" fmla="*/ 2 h 1411"/>
                  <a:gd name="T46" fmla="*/ 123 w 608"/>
                  <a:gd name="T47" fmla="*/ 3 h 1411"/>
                  <a:gd name="T48" fmla="*/ 181 w 608"/>
                  <a:gd name="T49" fmla="*/ 4 h 1411"/>
                  <a:gd name="T50" fmla="*/ 236 w 608"/>
                  <a:gd name="T51" fmla="*/ 6 h 1411"/>
                  <a:gd name="T52" fmla="*/ 289 w 608"/>
                  <a:gd name="T53" fmla="*/ 8 h 1411"/>
                  <a:gd name="T54" fmla="*/ 337 w 608"/>
                  <a:gd name="T55" fmla="*/ 9 h 1411"/>
                  <a:gd name="T56" fmla="*/ 381 w 608"/>
                  <a:gd name="T57" fmla="*/ 11 h 1411"/>
                  <a:gd name="T58" fmla="*/ 422 w 608"/>
                  <a:gd name="T59" fmla="*/ 13 h 1411"/>
                  <a:gd name="T60" fmla="*/ 458 w 608"/>
                  <a:gd name="T61" fmla="*/ 16 h 1411"/>
                  <a:gd name="T62" fmla="*/ 489 w 608"/>
                  <a:gd name="T63" fmla="*/ 18 h 1411"/>
                  <a:gd name="T64" fmla="*/ 516 w 608"/>
                  <a:gd name="T65" fmla="*/ 20 h 1411"/>
                  <a:gd name="T66" fmla="*/ 539 w 608"/>
                  <a:gd name="T67" fmla="*/ 23 h 1411"/>
                  <a:gd name="T68" fmla="*/ 556 w 608"/>
                  <a:gd name="T69" fmla="*/ 25 h 1411"/>
                  <a:gd name="T70" fmla="*/ 567 w 608"/>
                  <a:gd name="T71" fmla="*/ 28 h 1411"/>
                  <a:gd name="T72" fmla="*/ 574 w 608"/>
                  <a:gd name="T73" fmla="*/ 31 h 1411"/>
                  <a:gd name="T74" fmla="*/ 576 w 608"/>
                  <a:gd name="T75" fmla="*/ 33 h 1411"/>
                  <a:gd name="T76" fmla="*/ 571 w 608"/>
                  <a:gd name="T77" fmla="*/ 36 h 1411"/>
                  <a:gd name="T78" fmla="*/ 563 w 608"/>
                  <a:gd name="T79" fmla="*/ 38 h 1411"/>
                  <a:gd name="T80" fmla="*/ 547 w 608"/>
                  <a:gd name="T81" fmla="*/ 41 h 1411"/>
                  <a:gd name="T82" fmla="*/ 529 w 608"/>
                  <a:gd name="T83" fmla="*/ 43 h 1411"/>
                  <a:gd name="T84" fmla="*/ 560 w 608"/>
                  <a:gd name="T85" fmla="*/ 44 h 14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08" h="1411">
                    <a:moveTo>
                      <a:pt x="560" y="1411"/>
                    </a:moveTo>
                    <a:lnTo>
                      <a:pt x="580" y="1329"/>
                    </a:lnTo>
                    <a:lnTo>
                      <a:pt x="595" y="1246"/>
                    </a:lnTo>
                    <a:lnTo>
                      <a:pt x="604" y="1163"/>
                    </a:lnTo>
                    <a:lnTo>
                      <a:pt x="608" y="1077"/>
                    </a:lnTo>
                    <a:lnTo>
                      <a:pt x="607" y="991"/>
                    </a:lnTo>
                    <a:lnTo>
                      <a:pt x="600" y="905"/>
                    </a:lnTo>
                    <a:lnTo>
                      <a:pt x="588" y="820"/>
                    </a:lnTo>
                    <a:lnTo>
                      <a:pt x="570" y="737"/>
                    </a:lnTo>
                    <a:lnTo>
                      <a:pt x="547" y="656"/>
                    </a:lnTo>
                    <a:lnTo>
                      <a:pt x="519" y="576"/>
                    </a:lnTo>
                    <a:lnTo>
                      <a:pt x="487" y="498"/>
                    </a:lnTo>
                    <a:lnTo>
                      <a:pt x="448" y="426"/>
                    </a:lnTo>
                    <a:lnTo>
                      <a:pt x="408" y="355"/>
                    </a:lnTo>
                    <a:lnTo>
                      <a:pt x="361" y="290"/>
                    </a:lnTo>
                    <a:lnTo>
                      <a:pt x="310" y="228"/>
                    </a:lnTo>
                    <a:lnTo>
                      <a:pt x="256" y="172"/>
                    </a:lnTo>
                    <a:lnTo>
                      <a:pt x="200" y="120"/>
                    </a:lnTo>
                    <a:lnTo>
                      <a:pt x="139" y="75"/>
                    </a:lnTo>
                    <a:lnTo>
                      <a:pt x="77" y="35"/>
                    </a:lnTo>
                    <a:lnTo>
                      <a:pt x="12" y="0"/>
                    </a:lnTo>
                    <a:lnTo>
                      <a:pt x="0" y="38"/>
                    </a:lnTo>
                    <a:lnTo>
                      <a:pt x="64" y="71"/>
                    </a:lnTo>
                    <a:lnTo>
                      <a:pt x="123" y="111"/>
                    </a:lnTo>
                    <a:lnTo>
                      <a:pt x="181" y="154"/>
                    </a:lnTo>
                    <a:lnTo>
                      <a:pt x="236" y="203"/>
                    </a:lnTo>
                    <a:lnTo>
                      <a:pt x="289" y="257"/>
                    </a:lnTo>
                    <a:lnTo>
                      <a:pt x="337" y="317"/>
                    </a:lnTo>
                    <a:lnTo>
                      <a:pt x="381" y="381"/>
                    </a:lnTo>
                    <a:lnTo>
                      <a:pt x="422" y="447"/>
                    </a:lnTo>
                    <a:lnTo>
                      <a:pt x="458" y="518"/>
                    </a:lnTo>
                    <a:lnTo>
                      <a:pt x="489" y="592"/>
                    </a:lnTo>
                    <a:lnTo>
                      <a:pt x="516" y="668"/>
                    </a:lnTo>
                    <a:lnTo>
                      <a:pt x="539" y="748"/>
                    </a:lnTo>
                    <a:lnTo>
                      <a:pt x="556" y="828"/>
                    </a:lnTo>
                    <a:lnTo>
                      <a:pt x="567" y="909"/>
                    </a:lnTo>
                    <a:lnTo>
                      <a:pt x="574" y="992"/>
                    </a:lnTo>
                    <a:lnTo>
                      <a:pt x="576" y="1074"/>
                    </a:lnTo>
                    <a:lnTo>
                      <a:pt x="571" y="1157"/>
                    </a:lnTo>
                    <a:lnTo>
                      <a:pt x="563" y="1239"/>
                    </a:lnTo>
                    <a:lnTo>
                      <a:pt x="547" y="1318"/>
                    </a:lnTo>
                    <a:lnTo>
                      <a:pt x="529" y="1396"/>
                    </a:lnTo>
                    <a:lnTo>
                      <a:pt x="560" y="1411"/>
                    </a:lnTo>
                    <a:close/>
                  </a:path>
                </a:pathLst>
              </a:custGeom>
              <a:solidFill>
                <a:srgbClr val="D6F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4" name="Freeform 1107"/>
              <p:cNvSpPr>
                <a:spLocks/>
              </p:cNvSpPr>
              <p:nvPr/>
            </p:nvSpPr>
            <p:spPr bwMode="auto">
              <a:xfrm>
                <a:off x="1237" y="780"/>
                <a:ext cx="587" cy="679"/>
              </a:xfrm>
              <a:custGeom>
                <a:avLst/>
                <a:gdLst>
                  <a:gd name="T0" fmla="*/ 11 w 587"/>
                  <a:gd name="T1" fmla="*/ 0 h 1358"/>
                  <a:gd name="T2" fmla="*/ 75 w 587"/>
                  <a:gd name="T3" fmla="*/ 2 h 1358"/>
                  <a:gd name="T4" fmla="*/ 134 w 587"/>
                  <a:gd name="T5" fmla="*/ 3 h 1358"/>
                  <a:gd name="T6" fmla="*/ 192 w 587"/>
                  <a:gd name="T7" fmla="*/ 4 h 1358"/>
                  <a:gd name="T8" fmla="*/ 247 w 587"/>
                  <a:gd name="T9" fmla="*/ 6 h 1358"/>
                  <a:gd name="T10" fmla="*/ 300 w 587"/>
                  <a:gd name="T11" fmla="*/ 7 h 1358"/>
                  <a:gd name="T12" fmla="*/ 348 w 587"/>
                  <a:gd name="T13" fmla="*/ 9 h 1358"/>
                  <a:gd name="T14" fmla="*/ 392 w 587"/>
                  <a:gd name="T15" fmla="*/ 11 h 1358"/>
                  <a:gd name="T16" fmla="*/ 433 w 587"/>
                  <a:gd name="T17" fmla="*/ 13 h 1358"/>
                  <a:gd name="T18" fmla="*/ 469 w 587"/>
                  <a:gd name="T19" fmla="*/ 15 h 1358"/>
                  <a:gd name="T20" fmla="*/ 500 w 587"/>
                  <a:gd name="T21" fmla="*/ 18 h 1358"/>
                  <a:gd name="T22" fmla="*/ 527 w 587"/>
                  <a:gd name="T23" fmla="*/ 20 h 1358"/>
                  <a:gd name="T24" fmla="*/ 550 w 587"/>
                  <a:gd name="T25" fmla="*/ 23 h 1358"/>
                  <a:gd name="T26" fmla="*/ 567 w 587"/>
                  <a:gd name="T27" fmla="*/ 25 h 1358"/>
                  <a:gd name="T28" fmla="*/ 578 w 587"/>
                  <a:gd name="T29" fmla="*/ 28 h 1358"/>
                  <a:gd name="T30" fmla="*/ 585 w 587"/>
                  <a:gd name="T31" fmla="*/ 30 h 1358"/>
                  <a:gd name="T32" fmla="*/ 587 w 587"/>
                  <a:gd name="T33" fmla="*/ 33 h 1358"/>
                  <a:gd name="T34" fmla="*/ 582 w 587"/>
                  <a:gd name="T35" fmla="*/ 35 h 1358"/>
                  <a:gd name="T36" fmla="*/ 574 w 587"/>
                  <a:gd name="T37" fmla="*/ 38 h 1358"/>
                  <a:gd name="T38" fmla="*/ 558 w 587"/>
                  <a:gd name="T39" fmla="*/ 40 h 1358"/>
                  <a:gd name="T40" fmla="*/ 540 w 587"/>
                  <a:gd name="T41" fmla="*/ 43 h 1358"/>
                  <a:gd name="T42" fmla="*/ 506 w 587"/>
                  <a:gd name="T43" fmla="*/ 42 h 1358"/>
                  <a:gd name="T44" fmla="*/ 526 w 587"/>
                  <a:gd name="T45" fmla="*/ 40 h 1358"/>
                  <a:gd name="T46" fmla="*/ 540 w 587"/>
                  <a:gd name="T47" fmla="*/ 37 h 1358"/>
                  <a:gd name="T48" fmla="*/ 549 w 587"/>
                  <a:gd name="T49" fmla="*/ 35 h 1358"/>
                  <a:gd name="T50" fmla="*/ 551 w 587"/>
                  <a:gd name="T51" fmla="*/ 32 h 1358"/>
                  <a:gd name="T52" fmla="*/ 549 w 587"/>
                  <a:gd name="T53" fmla="*/ 30 h 1358"/>
                  <a:gd name="T54" fmla="*/ 540 w 587"/>
                  <a:gd name="T55" fmla="*/ 27 h 1358"/>
                  <a:gd name="T56" fmla="*/ 527 w 587"/>
                  <a:gd name="T57" fmla="*/ 25 h 1358"/>
                  <a:gd name="T58" fmla="*/ 508 w 587"/>
                  <a:gd name="T59" fmla="*/ 22 h 1358"/>
                  <a:gd name="T60" fmla="*/ 484 w 587"/>
                  <a:gd name="T61" fmla="*/ 20 h 1358"/>
                  <a:gd name="T62" fmla="*/ 454 w 587"/>
                  <a:gd name="T63" fmla="*/ 17 h 1358"/>
                  <a:gd name="T64" fmla="*/ 419 w 587"/>
                  <a:gd name="T65" fmla="*/ 15 h 1358"/>
                  <a:gd name="T66" fmla="*/ 380 w 587"/>
                  <a:gd name="T67" fmla="*/ 13 h 1358"/>
                  <a:gd name="T68" fmla="*/ 337 w 587"/>
                  <a:gd name="T69" fmla="*/ 11 h 1358"/>
                  <a:gd name="T70" fmla="*/ 288 w 587"/>
                  <a:gd name="T71" fmla="*/ 9 h 1358"/>
                  <a:gd name="T72" fmla="*/ 238 w 587"/>
                  <a:gd name="T73" fmla="*/ 7 h 1358"/>
                  <a:gd name="T74" fmla="*/ 182 w 587"/>
                  <a:gd name="T75" fmla="*/ 5 h 1358"/>
                  <a:gd name="T76" fmla="*/ 125 w 587"/>
                  <a:gd name="T77" fmla="*/ 4 h 1358"/>
                  <a:gd name="T78" fmla="*/ 64 w 587"/>
                  <a:gd name="T79" fmla="*/ 3 h 1358"/>
                  <a:gd name="T80" fmla="*/ 0 w 587"/>
                  <a:gd name="T81" fmla="*/ 2 h 1358"/>
                  <a:gd name="T82" fmla="*/ 11 w 587"/>
                  <a:gd name="T83" fmla="*/ 0 h 13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87" h="1358">
                    <a:moveTo>
                      <a:pt x="11" y="0"/>
                    </a:moveTo>
                    <a:lnTo>
                      <a:pt x="75" y="33"/>
                    </a:lnTo>
                    <a:lnTo>
                      <a:pt x="134" y="73"/>
                    </a:lnTo>
                    <a:lnTo>
                      <a:pt x="192" y="116"/>
                    </a:lnTo>
                    <a:lnTo>
                      <a:pt x="247" y="165"/>
                    </a:lnTo>
                    <a:lnTo>
                      <a:pt x="300" y="219"/>
                    </a:lnTo>
                    <a:lnTo>
                      <a:pt x="348" y="279"/>
                    </a:lnTo>
                    <a:lnTo>
                      <a:pt x="392" y="343"/>
                    </a:lnTo>
                    <a:lnTo>
                      <a:pt x="433" y="409"/>
                    </a:lnTo>
                    <a:lnTo>
                      <a:pt x="469" y="480"/>
                    </a:lnTo>
                    <a:lnTo>
                      <a:pt x="500" y="554"/>
                    </a:lnTo>
                    <a:lnTo>
                      <a:pt x="527" y="630"/>
                    </a:lnTo>
                    <a:lnTo>
                      <a:pt x="550" y="710"/>
                    </a:lnTo>
                    <a:lnTo>
                      <a:pt x="567" y="790"/>
                    </a:lnTo>
                    <a:lnTo>
                      <a:pt x="578" y="871"/>
                    </a:lnTo>
                    <a:lnTo>
                      <a:pt x="585" y="954"/>
                    </a:lnTo>
                    <a:lnTo>
                      <a:pt x="587" y="1036"/>
                    </a:lnTo>
                    <a:lnTo>
                      <a:pt x="582" y="1119"/>
                    </a:lnTo>
                    <a:lnTo>
                      <a:pt x="574" y="1201"/>
                    </a:lnTo>
                    <a:lnTo>
                      <a:pt x="558" y="1280"/>
                    </a:lnTo>
                    <a:lnTo>
                      <a:pt x="540" y="1358"/>
                    </a:lnTo>
                    <a:lnTo>
                      <a:pt x="506" y="1342"/>
                    </a:lnTo>
                    <a:lnTo>
                      <a:pt x="526" y="1264"/>
                    </a:lnTo>
                    <a:lnTo>
                      <a:pt x="540" y="1182"/>
                    </a:lnTo>
                    <a:lnTo>
                      <a:pt x="549" y="1101"/>
                    </a:lnTo>
                    <a:lnTo>
                      <a:pt x="551" y="1018"/>
                    </a:lnTo>
                    <a:lnTo>
                      <a:pt x="549" y="934"/>
                    </a:lnTo>
                    <a:lnTo>
                      <a:pt x="540" y="851"/>
                    </a:lnTo>
                    <a:lnTo>
                      <a:pt x="527" y="770"/>
                    </a:lnTo>
                    <a:lnTo>
                      <a:pt x="508" y="688"/>
                    </a:lnTo>
                    <a:lnTo>
                      <a:pt x="484" y="610"/>
                    </a:lnTo>
                    <a:lnTo>
                      <a:pt x="454" y="534"/>
                    </a:lnTo>
                    <a:lnTo>
                      <a:pt x="419" y="462"/>
                    </a:lnTo>
                    <a:lnTo>
                      <a:pt x="380" y="391"/>
                    </a:lnTo>
                    <a:lnTo>
                      <a:pt x="337" y="326"/>
                    </a:lnTo>
                    <a:lnTo>
                      <a:pt x="288" y="265"/>
                    </a:lnTo>
                    <a:lnTo>
                      <a:pt x="238" y="209"/>
                    </a:lnTo>
                    <a:lnTo>
                      <a:pt x="182" y="158"/>
                    </a:lnTo>
                    <a:lnTo>
                      <a:pt x="125" y="113"/>
                    </a:lnTo>
                    <a:lnTo>
                      <a:pt x="64" y="75"/>
                    </a:lnTo>
                    <a:lnTo>
                      <a:pt x="0" y="4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8E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5" name="Freeform 1108"/>
              <p:cNvSpPr>
                <a:spLocks/>
              </p:cNvSpPr>
              <p:nvPr/>
            </p:nvSpPr>
            <p:spPr bwMode="auto">
              <a:xfrm>
                <a:off x="1226" y="801"/>
                <a:ext cx="562" cy="649"/>
              </a:xfrm>
              <a:custGeom>
                <a:avLst/>
                <a:gdLst>
                  <a:gd name="T0" fmla="*/ 517 w 562"/>
                  <a:gd name="T1" fmla="*/ 40 h 1300"/>
                  <a:gd name="T2" fmla="*/ 537 w 562"/>
                  <a:gd name="T3" fmla="*/ 38 h 1300"/>
                  <a:gd name="T4" fmla="*/ 551 w 562"/>
                  <a:gd name="T5" fmla="*/ 35 h 1300"/>
                  <a:gd name="T6" fmla="*/ 560 w 562"/>
                  <a:gd name="T7" fmla="*/ 33 h 1300"/>
                  <a:gd name="T8" fmla="*/ 562 w 562"/>
                  <a:gd name="T9" fmla="*/ 30 h 1300"/>
                  <a:gd name="T10" fmla="*/ 560 w 562"/>
                  <a:gd name="T11" fmla="*/ 27 h 1300"/>
                  <a:gd name="T12" fmla="*/ 551 w 562"/>
                  <a:gd name="T13" fmla="*/ 25 h 1300"/>
                  <a:gd name="T14" fmla="*/ 538 w 562"/>
                  <a:gd name="T15" fmla="*/ 22 h 1300"/>
                  <a:gd name="T16" fmla="*/ 519 w 562"/>
                  <a:gd name="T17" fmla="*/ 20 h 1300"/>
                  <a:gd name="T18" fmla="*/ 495 w 562"/>
                  <a:gd name="T19" fmla="*/ 17 h 1300"/>
                  <a:gd name="T20" fmla="*/ 465 w 562"/>
                  <a:gd name="T21" fmla="*/ 15 h 1300"/>
                  <a:gd name="T22" fmla="*/ 430 w 562"/>
                  <a:gd name="T23" fmla="*/ 13 h 1300"/>
                  <a:gd name="T24" fmla="*/ 391 w 562"/>
                  <a:gd name="T25" fmla="*/ 10 h 1300"/>
                  <a:gd name="T26" fmla="*/ 348 w 562"/>
                  <a:gd name="T27" fmla="*/ 8 h 1300"/>
                  <a:gd name="T28" fmla="*/ 299 w 562"/>
                  <a:gd name="T29" fmla="*/ 6 h 1300"/>
                  <a:gd name="T30" fmla="*/ 249 w 562"/>
                  <a:gd name="T31" fmla="*/ 5 h 1300"/>
                  <a:gd name="T32" fmla="*/ 193 w 562"/>
                  <a:gd name="T33" fmla="*/ 3 h 1300"/>
                  <a:gd name="T34" fmla="*/ 136 w 562"/>
                  <a:gd name="T35" fmla="*/ 2 h 1300"/>
                  <a:gd name="T36" fmla="*/ 75 w 562"/>
                  <a:gd name="T37" fmla="*/ 1 h 1300"/>
                  <a:gd name="T38" fmla="*/ 11 w 562"/>
                  <a:gd name="T39" fmla="*/ 0 h 1300"/>
                  <a:gd name="T40" fmla="*/ 0 w 562"/>
                  <a:gd name="T41" fmla="*/ 1 h 1300"/>
                  <a:gd name="T42" fmla="*/ 59 w 562"/>
                  <a:gd name="T43" fmla="*/ 2 h 1300"/>
                  <a:gd name="T44" fmla="*/ 117 w 562"/>
                  <a:gd name="T45" fmla="*/ 3 h 1300"/>
                  <a:gd name="T46" fmla="*/ 172 w 562"/>
                  <a:gd name="T47" fmla="*/ 4 h 1300"/>
                  <a:gd name="T48" fmla="*/ 226 w 562"/>
                  <a:gd name="T49" fmla="*/ 6 h 1300"/>
                  <a:gd name="T50" fmla="*/ 274 w 562"/>
                  <a:gd name="T51" fmla="*/ 7 h 1300"/>
                  <a:gd name="T52" fmla="*/ 321 w 562"/>
                  <a:gd name="T53" fmla="*/ 9 h 1300"/>
                  <a:gd name="T54" fmla="*/ 362 w 562"/>
                  <a:gd name="T55" fmla="*/ 11 h 1300"/>
                  <a:gd name="T56" fmla="*/ 400 w 562"/>
                  <a:gd name="T57" fmla="*/ 13 h 1300"/>
                  <a:gd name="T58" fmla="*/ 432 w 562"/>
                  <a:gd name="T59" fmla="*/ 16 h 1300"/>
                  <a:gd name="T60" fmla="*/ 461 w 562"/>
                  <a:gd name="T61" fmla="*/ 18 h 1300"/>
                  <a:gd name="T62" fmla="*/ 483 w 562"/>
                  <a:gd name="T63" fmla="*/ 20 h 1300"/>
                  <a:gd name="T64" fmla="*/ 502 w 562"/>
                  <a:gd name="T65" fmla="*/ 23 h 1300"/>
                  <a:gd name="T66" fmla="*/ 516 w 562"/>
                  <a:gd name="T67" fmla="*/ 25 h 1300"/>
                  <a:gd name="T68" fmla="*/ 523 w 562"/>
                  <a:gd name="T69" fmla="*/ 27 h 1300"/>
                  <a:gd name="T70" fmla="*/ 526 w 562"/>
                  <a:gd name="T71" fmla="*/ 30 h 1300"/>
                  <a:gd name="T72" fmla="*/ 523 w 562"/>
                  <a:gd name="T73" fmla="*/ 32 h 1300"/>
                  <a:gd name="T74" fmla="*/ 514 w 562"/>
                  <a:gd name="T75" fmla="*/ 35 h 1300"/>
                  <a:gd name="T76" fmla="*/ 502 w 562"/>
                  <a:gd name="T77" fmla="*/ 37 h 1300"/>
                  <a:gd name="T78" fmla="*/ 483 w 562"/>
                  <a:gd name="T79" fmla="*/ 40 h 1300"/>
                  <a:gd name="T80" fmla="*/ 517 w 562"/>
                  <a:gd name="T81" fmla="*/ 40 h 13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62" h="1300">
                    <a:moveTo>
                      <a:pt x="517" y="1300"/>
                    </a:moveTo>
                    <a:lnTo>
                      <a:pt x="537" y="1222"/>
                    </a:lnTo>
                    <a:lnTo>
                      <a:pt x="551" y="1140"/>
                    </a:lnTo>
                    <a:lnTo>
                      <a:pt x="560" y="1059"/>
                    </a:lnTo>
                    <a:lnTo>
                      <a:pt x="562" y="976"/>
                    </a:lnTo>
                    <a:lnTo>
                      <a:pt x="560" y="892"/>
                    </a:lnTo>
                    <a:lnTo>
                      <a:pt x="551" y="809"/>
                    </a:lnTo>
                    <a:lnTo>
                      <a:pt x="538" y="728"/>
                    </a:lnTo>
                    <a:lnTo>
                      <a:pt x="519" y="646"/>
                    </a:lnTo>
                    <a:lnTo>
                      <a:pt x="495" y="568"/>
                    </a:lnTo>
                    <a:lnTo>
                      <a:pt x="465" y="492"/>
                    </a:lnTo>
                    <a:lnTo>
                      <a:pt x="430" y="420"/>
                    </a:lnTo>
                    <a:lnTo>
                      <a:pt x="391" y="349"/>
                    </a:lnTo>
                    <a:lnTo>
                      <a:pt x="348" y="284"/>
                    </a:lnTo>
                    <a:lnTo>
                      <a:pt x="299" y="223"/>
                    </a:lnTo>
                    <a:lnTo>
                      <a:pt x="249" y="167"/>
                    </a:lnTo>
                    <a:lnTo>
                      <a:pt x="193" y="116"/>
                    </a:lnTo>
                    <a:lnTo>
                      <a:pt x="136" y="71"/>
                    </a:lnTo>
                    <a:lnTo>
                      <a:pt x="75" y="33"/>
                    </a:lnTo>
                    <a:lnTo>
                      <a:pt x="11" y="0"/>
                    </a:lnTo>
                    <a:lnTo>
                      <a:pt x="0" y="42"/>
                    </a:lnTo>
                    <a:lnTo>
                      <a:pt x="59" y="74"/>
                    </a:lnTo>
                    <a:lnTo>
                      <a:pt x="117" y="110"/>
                    </a:lnTo>
                    <a:lnTo>
                      <a:pt x="172" y="154"/>
                    </a:lnTo>
                    <a:lnTo>
                      <a:pt x="226" y="203"/>
                    </a:lnTo>
                    <a:lnTo>
                      <a:pt x="274" y="255"/>
                    </a:lnTo>
                    <a:lnTo>
                      <a:pt x="321" y="313"/>
                    </a:lnTo>
                    <a:lnTo>
                      <a:pt x="362" y="377"/>
                    </a:lnTo>
                    <a:lnTo>
                      <a:pt x="400" y="444"/>
                    </a:lnTo>
                    <a:lnTo>
                      <a:pt x="432" y="512"/>
                    </a:lnTo>
                    <a:lnTo>
                      <a:pt x="461" y="585"/>
                    </a:lnTo>
                    <a:lnTo>
                      <a:pt x="483" y="661"/>
                    </a:lnTo>
                    <a:lnTo>
                      <a:pt x="502" y="737"/>
                    </a:lnTo>
                    <a:lnTo>
                      <a:pt x="516" y="815"/>
                    </a:lnTo>
                    <a:lnTo>
                      <a:pt x="523" y="894"/>
                    </a:lnTo>
                    <a:lnTo>
                      <a:pt x="526" y="974"/>
                    </a:lnTo>
                    <a:lnTo>
                      <a:pt x="523" y="1054"/>
                    </a:lnTo>
                    <a:lnTo>
                      <a:pt x="514" y="1131"/>
                    </a:lnTo>
                    <a:lnTo>
                      <a:pt x="502" y="1209"/>
                    </a:lnTo>
                    <a:lnTo>
                      <a:pt x="483" y="1283"/>
                    </a:lnTo>
                    <a:lnTo>
                      <a:pt x="517" y="1300"/>
                    </a:lnTo>
                    <a:close/>
                  </a:path>
                </a:pathLst>
              </a:custGeom>
              <a:solidFill>
                <a:srgbClr val="D9E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6" name="Freeform 1109"/>
              <p:cNvSpPr>
                <a:spLocks/>
              </p:cNvSpPr>
              <p:nvPr/>
            </p:nvSpPr>
            <p:spPr bwMode="auto">
              <a:xfrm>
                <a:off x="1213" y="821"/>
                <a:ext cx="539" cy="621"/>
              </a:xfrm>
              <a:custGeom>
                <a:avLst/>
                <a:gdLst>
                  <a:gd name="T0" fmla="*/ 13 w 539"/>
                  <a:gd name="T1" fmla="*/ 0 h 1241"/>
                  <a:gd name="T2" fmla="*/ 72 w 539"/>
                  <a:gd name="T3" fmla="*/ 1 h 1241"/>
                  <a:gd name="T4" fmla="*/ 130 w 539"/>
                  <a:gd name="T5" fmla="*/ 3 h 1241"/>
                  <a:gd name="T6" fmla="*/ 185 w 539"/>
                  <a:gd name="T7" fmla="*/ 4 h 1241"/>
                  <a:gd name="T8" fmla="*/ 239 w 539"/>
                  <a:gd name="T9" fmla="*/ 6 h 1241"/>
                  <a:gd name="T10" fmla="*/ 287 w 539"/>
                  <a:gd name="T11" fmla="*/ 7 h 1241"/>
                  <a:gd name="T12" fmla="*/ 334 w 539"/>
                  <a:gd name="T13" fmla="*/ 9 h 1241"/>
                  <a:gd name="T14" fmla="*/ 375 w 539"/>
                  <a:gd name="T15" fmla="*/ 11 h 1241"/>
                  <a:gd name="T16" fmla="*/ 413 w 539"/>
                  <a:gd name="T17" fmla="*/ 13 h 1241"/>
                  <a:gd name="T18" fmla="*/ 445 w 539"/>
                  <a:gd name="T19" fmla="*/ 15 h 1241"/>
                  <a:gd name="T20" fmla="*/ 474 w 539"/>
                  <a:gd name="T21" fmla="*/ 17 h 1241"/>
                  <a:gd name="T22" fmla="*/ 496 w 539"/>
                  <a:gd name="T23" fmla="*/ 20 h 1241"/>
                  <a:gd name="T24" fmla="*/ 515 w 539"/>
                  <a:gd name="T25" fmla="*/ 22 h 1241"/>
                  <a:gd name="T26" fmla="*/ 529 w 539"/>
                  <a:gd name="T27" fmla="*/ 25 h 1241"/>
                  <a:gd name="T28" fmla="*/ 536 w 539"/>
                  <a:gd name="T29" fmla="*/ 27 h 1241"/>
                  <a:gd name="T30" fmla="*/ 539 w 539"/>
                  <a:gd name="T31" fmla="*/ 30 h 1241"/>
                  <a:gd name="T32" fmla="*/ 536 w 539"/>
                  <a:gd name="T33" fmla="*/ 32 h 1241"/>
                  <a:gd name="T34" fmla="*/ 527 w 539"/>
                  <a:gd name="T35" fmla="*/ 35 h 1241"/>
                  <a:gd name="T36" fmla="*/ 515 w 539"/>
                  <a:gd name="T37" fmla="*/ 37 h 1241"/>
                  <a:gd name="T38" fmla="*/ 496 w 539"/>
                  <a:gd name="T39" fmla="*/ 39 h 1241"/>
                  <a:gd name="T40" fmla="*/ 458 w 539"/>
                  <a:gd name="T41" fmla="*/ 39 h 1241"/>
                  <a:gd name="T42" fmla="*/ 476 w 539"/>
                  <a:gd name="T43" fmla="*/ 37 h 1241"/>
                  <a:gd name="T44" fmla="*/ 489 w 539"/>
                  <a:gd name="T45" fmla="*/ 34 h 1241"/>
                  <a:gd name="T46" fmla="*/ 496 w 539"/>
                  <a:gd name="T47" fmla="*/ 32 h 1241"/>
                  <a:gd name="T48" fmla="*/ 499 w 539"/>
                  <a:gd name="T49" fmla="*/ 30 h 1241"/>
                  <a:gd name="T50" fmla="*/ 496 w 539"/>
                  <a:gd name="T51" fmla="*/ 27 h 1241"/>
                  <a:gd name="T52" fmla="*/ 489 w 539"/>
                  <a:gd name="T53" fmla="*/ 25 h 1241"/>
                  <a:gd name="T54" fmla="*/ 476 w 539"/>
                  <a:gd name="T55" fmla="*/ 23 h 1241"/>
                  <a:gd name="T56" fmla="*/ 459 w 539"/>
                  <a:gd name="T57" fmla="*/ 20 h 1241"/>
                  <a:gd name="T58" fmla="*/ 437 w 539"/>
                  <a:gd name="T59" fmla="*/ 18 h 1241"/>
                  <a:gd name="T60" fmla="*/ 410 w 539"/>
                  <a:gd name="T61" fmla="*/ 16 h 1241"/>
                  <a:gd name="T62" fmla="*/ 379 w 539"/>
                  <a:gd name="T63" fmla="*/ 14 h 1241"/>
                  <a:gd name="T64" fmla="*/ 344 w 539"/>
                  <a:gd name="T65" fmla="*/ 12 h 1241"/>
                  <a:gd name="T66" fmla="*/ 304 w 539"/>
                  <a:gd name="T67" fmla="*/ 10 h 1241"/>
                  <a:gd name="T68" fmla="*/ 262 w 539"/>
                  <a:gd name="T69" fmla="*/ 8 h 1241"/>
                  <a:gd name="T70" fmla="*/ 215 w 539"/>
                  <a:gd name="T71" fmla="*/ 7 h 1241"/>
                  <a:gd name="T72" fmla="*/ 164 w 539"/>
                  <a:gd name="T73" fmla="*/ 5 h 1241"/>
                  <a:gd name="T74" fmla="*/ 112 w 539"/>
                  <a:gd name="T75" fmla="*/ 4 h 1241"/>
                  <a:gd name="T76" fmla="*/ 57 w 539"/>
                  <a:gd name="T77" fmla="*/ 3 h 1241"/>
                  <a:gd name="T78" fmla="*/ 0 w 539"/>
                  <a:gd name="T79" fmla="*/ 2 h 1241"/>
                  <a:gd name="T80" fmla="*/ 13 w 539"/>
                  <a:gd name="T81" fmla="*/ 0 h 12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9" h="1241">
                    <a:moveTo>
                      <a:pt x="13" y="0"/>
                    </a:moveTo>
                    <a:lnTo>
                      <a:pt x="72" y="32"/>
                    </a:lnTo>
                    <a:lnTo>
                      <a:pt x="130" y="68"/>
                    </a:lnTo>
                    <a:lnTo>
                      <a:pt x="185" y="112"/>
                    </a:lnTo>
                    <a:lnTo>
                      <a:pt x="239" y="161"/>
                    </a:lnTo>
                    <a:lnTo>
                      <a:pt x="287" y="213"/>
                    </a:lnTo>
                    <a:lnTo>
                      <a:pt x="334" y="271"/>
                    </a:lnTo>
                    <a:lnTo>
                      <a:pt x="375" y="335"/>
                    </a:lnTo>
                    <a:lnTo>
                      <a:pt x="413" y="402"/>
                    </a:lnTo>
                    <a:lnTo>
                      <a:pt x="445" y="470"/>
                    </a:lnTo>
                    <a:lnTo>
                      <a:pt x="474" y="543"/>
                    </a:lnTo>
                    <a:lnTo>
                      <a:pt x="496" y="619"/>
                    </a:lnTo>
                    <a:lnTo>
                      <a:pt x="515" y="695"/>
                    </a:lnTo>
                    <a:lnTo>
                      <a:pt x="529" y="773"/>
                    </a:lnTo>
                    <a:lnTo>
                      <a:pt x="536" y="852"/>
                    </a:lnTo>
                    <a:lnTo>
                      <a:pt x="539" y="932"/>
                    </a:lnTo>
                    <a:lnTo>
                      <a:pt x="536" y="1012"/>
                    </a:lnTo>
                    <a:lnTo>
                      <a:pt x="527" y="1089"/>
                    </a:lnTo>
                    <a:lnTo>
                      <a:pt x="515" y="1167"/>
                    </a:lnTo>
                    <a:lnTo>
                      <a:pt x="496" y="1241"/>
                    </a:lnTo>
                    <a:lnTo>
                      <a:pt x="458" y="1225"/>
                    </a:lnTo>
                    <a:lnTo>
                      <a:pt x="476" y="1153"/>
                    </a:lnTo>
                    <a:lnTo>
                      <a:pt x="489" y="1080"/>
                    </a:lnTo>
                    <a:lnTo>
                      <a:pt x="496" y="1006"/>
                    </a:lnTo>
                    <a:lnTo>
                      <a:pt x="499" y="930"/>
                    </a:lnTo>
                    <a:lnTo>
                      <a:pt x="496" y="854"/>
                    </a:lnTo>
                    <a:lnTo>
                      <a:pt x="489" y="780"/>
                    </a:lnTo>
                    <a:lnTo>
                      <a:pt x="476" y="706"/>
                    </a:lnTo>
                    <a:lnTo>
                      <a:pt x="459" y="631"/>
                    </a:lnTo>
                    <a:lnTo>
                      <a:pt x="437" y="561"/>
                    </a:lnTo>
                    <a:lnTo>
                      <a:pt x="410" y="492"/>
                    </a:lnTo>
                    <a:lnTo>
                      <a:pt x="379" y="425"/>
                    </a:lnTo>
                    <a:lnTo>
                      <a:pt x="344" y="364"/>
                    </a:lnTo>
                    <a:lnTo>
                      <a:pt x="304" y="304"/>
                    </a:lnTo>
                    <a:lnTo>
                      <a:pt x="262" y="248"/>
                    </a:lnTo>
                    <a:lnTo>
                      <a:pt x="215" y="197"/>
                    </a:lnTo>
                    <a:lnTo>
                      <a:pt x="164" y="152"/>
                    </a:lnTo>
                    <a:lnTo>
                      <a:pt x="112" y="110"/>
                    </a:lnTo>
                    <a:lnTo>
                      <a:pt x="57" y="74"/>
                    </a:lnTo>
                    <a:lnTo>
                      <a:pt x="0" y="4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BE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7" name="Freeform 1110"/>
              <p:cNvSpPr>
                <a:spLocks/>
              </p:cNvSpPr>
              <p:nvPr/>
            </p:nvSpPr>
            <p:spPr bwMode="auto">
              <a:xfrm>
                <a:off x="1199" y="844"/>
                <a:ext cx="513" cy="590"/>
              </a:xfrm>
              <a:custGeom>
                <a:avLst/>
                <a:gdLst>
                  <a:gd name="T0" fmla="*/ 472 w 513"/>
                  <a:gd name="T1" fmla="*/ 37 h 1180"/>
                  <a:gd name="T2" fmla="*/ 490 w 513"/>
                  <a:gd name="T3" fmla="*/ 35 h 1180"/>
                  <a:gd name="T4" fmla="*/ 503 w 513"/>
                  <a:gd name="T5" fmla="*/ 33 h 1180"/>
                  <a:gd name="T6" fmla="*/ 510 w 513"/>
                  <a:gd name="T7" fmla="*/ 31 h 1180"/>
                  <a:gd name="T8" fmla="*/ 513 w 513"/>
                  <a:gd name="T9" fmla="*/ 28 h 1180"/>
                  <a:gd name="T10" fmla="*/ 510 w 513"/>
                  <a:gd name="T11" fmla="*/ 26 h 1180"/>
                  <a:gd name="T12" fmla="*/ 503 w 513"/>
                  <a:gd name="T13" fmla="*/ 23 h 1180"/>
                  <a:gd name="T14" fmla="*/ 490 w 513"/>
                  <a:gd name="T15" fmla="*/ 21 h 1180"/>
                  <a:gd name="T16" fmla="*/ 473 w 513"/>
                  <a:gd name="T17" fmla="*/ 19 h 1180"/>
                  <a:gd name="T18" fmla="*/ 451 w 513"/>
                  <a:gd name="T19" fmla="*/ 17 h 1180"/>
                  <a:gd name="T20" fmla="*/ 424 w 513"/>
                  <a:gd name="T21" fmla="*/ 14 h 1180"/>
                  <a:gd name="T22" fmla="*/ 393 w 513"/>
                  <a:gd name="T23" fmla="*/ 12 h 1180"/>
                  <a:gd name="T24" fmla="*/ 358 w 513"/>
                  <a:gd name="T25" fmla="*/ 10 h 1180"/>
                  <a:gd name="T26" fmla="*/ 318 w 513"/>
                  <a:gd name="T27" fmla="*/ 9 h 1180"/>
                  <a:gd name="T28" fmla="*/ 276 w 513"/>
                  <a:gd name="T29" fmla="*/ 7 h 1180"/>
                  <a:gd name="T30" fmla="*/ 229 w 513"/>
                  <a:gd name="T31" fmla="*/ 5 h 1180"/>
                  <a:gd name="T32" fmla="*/ 178 w 513"/>
                  <a:gd name="T33" fmla="*/ 4 h 1180"/>
                  <a:gd name="T34" fmla="*/ 126 w 513"/>
                  <a:gd name="T35" fmla="*/ 3 h 1180"/>
                  <a:gd name="T36" fmla="*/ 71 w 513"/>
                  <a:gd name="T37" fmla="*/ 1 h 1180"/>
                  <a:gd name="T38" fmla="*/ 14 w 513"/>
                  <a:gd name="T39" fmla="*/ 0 h 1180"/>
                  <a:gd name="T40" fmla="*/ 0 w 513"/>
                  <a:gd name="T41" fmla="*/ 2 h 1180"/>
                  <a:gd name="T42" fmla="*/ 56 w 513"/>
                  <a:gd name="T43" fmla="*/ 3 h 1180"/>
                  <a:gd name="T44" fmla="*/ 112 w 513"/>
                  <a:gd name="T45" fmla="*/ 4 h 1180"/>
                  <a:gd name="T46" fmla="*/ 164 w 513"/>
                  <a:gd name="T47" fmla="*/ 5 h 1180"/>
                  <a:gd name="T48" fmla="*/ 213 w 513"/>
                  <a:gd name="T49" fmla="*/ 7 h 1180"/>
                  <a:gd name="T50" fmla="*/ 259 w 513"/>
                  <a:gd name="T51" fmla="*/ 8 h 1180"/>
                  <a:gd name="T52" fmla="*/ 301 w 513"/>
                  <a:gd name="T53" fmla="*/ 10 h 1180"/>
                  <a:gd name="T54" fmla="*/ 339 w 513"/>
                  <a:gd name="T55" fmla="*/ 12 h 1180"/>
                  <a:gd name="T56" fmla="*/ 372 w 513"/>
                  <a:gd name="T57" fmla="*/ 14 h 1180"/>
                  <a:gd name="T58" fmla="*/ 401 w 513"/>
                  <a:gd name="T59" fmla="*/ 16 h 1180"/>
                  <a:gd name="T60" fmla="*/ 425 w 513"/>
                  <a:gd name="T61" fmla="*/ 18 h 1180"/>
                  <a:gd name="T62" fmla="*/ 445 w 513"/>
                  <a:gd name="T63" fmla="*/ 21 h 1180"/>
                  <a:gd name="T64" fmla="*/ 459 w 513"/>
                  <a:gd name="T65" fmla="*/ 23 h 1180"/>
                  <a:gd name="T66" fmla="*/ 468 w 513"/>
                  <a:gd name="T67" fmla="*/ 25 h 1180"/>
                  <a:gd name="T68" fmla="*/ 472 w 513"/>
                  <a:gd name="T69" fmla="*/ 28 h 1180"/>
                  <a:gd name="T70" fmla="*/ 471 w 513"/>
                  <a:gd name="T71" fmla="*/ 30 h 1180"/>
                  <a:gd name="T72" fmla="*/ 464 w 513"/>
                  <a:gd name="T73" fmla="*/ 32 h 1180"/>
                  <a:gd name="T74" fmla="*/ 451 w 513"/>
                  <a:gd name="T75" fmla="*/ 35 h 1180"/>
                  <a:gd name="T76" fmla="*/ 434 w 513"/>
                  <a:gd name="T77" fmla="*/ 37 h 1180"/>
                  <a:gd name="T78" fmla="*/ 472 w 513"/>
                  <a:gd name="T79" fmla="*/ 37 h 1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13" h="1180">
                    <a:moveTo>
                      <a:pt x="472" y="1180"/>
                    </a:moveTo>
                    <a:lnTo>
                      <a:pt x="490" y="1108"/>
                    </a:lnTo>
                    <a:lnTo>
                      <a:pt x="503" y="1035"/>
                    </a:lnTo>
                    <a:lnTo>
                      <a:pt x="510" y="961"/>
                    </a:lnTo>
                    <a:lnTo>
                      <a:pt x="513" y="885"/>
                    </a:lnTo>
                    <a:lnTo>
                      <a:pt x="510" y="809"/>
                    </a:lnTo>
                    <a:lnTo>
                      <a:pt x="503" y="735"/>
                    </a:lnTo>
                    <a:lnTo>
                      <a:pt x="490" y="661"/>
                    </a:lnTo>
                    <a:lnTo>
                      <a:pt x="473" y="586"/>
                    </a:lnTo>
                    <a:lnTo>
                      <a:pt x="451" y="516"/>
                    </a:lnTo>
                    <a:lnTo>
                      <a:pt x="424" y="447"/>
                    </a:lnTo>
                    <a:lnTo>
                      <a:pt x="393" y="380"/>
                    </a:lnTo>
                    <a:lnTo>
                      <a:pt x="358" y="319"/>
                    </a:lnTo>
                    <a:lnTo>
                      <a:pt x="318" y="259"/>
                    </a:lnTo>
                    <a:lnTo>
                      <a:pt x="276" y="203"/>
                    </a:lnTo>
                    <a:lnTo>
                      <a:pt x="229" y="152"/>
                    </a:lnTo>
                    <a:lnTo>
                      <a:pt x="178" y="107"/>
                    </a:lnTo>
                    <a:lnTo>
                      <a:pt x="126" y="65"/>
                    </a:lnTo>
                    <a:lnTo>
                      <a:pt x="71" y="29"/>
                    </a:lnTo>
                    <a:lnTo>
                      <a:pt x="14" y="0"/>
                    </a:lnTo>
                    <a:lnTo>
                      <a:pt x="0" y="47"/>
                    </a:lnTo>
                    <a:lnTo>
                      <a:pt x="56" y="78"/>
                    </a:lnTo>
                    <a:lnTo>
                      <a:pt x="112" y="114"/>
                    </a:lnTo>
                    <a:lnTo>
                      <a:pt x="164" y="156"/>
                    </a:lnTo>
                    <a:lnTo>
                      <a:pt x="213" y="201"/>
                    </a:lnTo>
                    <a:lnTo>
                      <a:pt x="259" y="253"/>
                    </a:lnTo>
                    <a:lnTo>
                      <a:pt x="301" y="309"/>
                    </a:lnTo>
                    <a:lnTo>
                      <a:pt x="339" y="371"/>
                    </a:lnTo>
                    <a:lnTo>
                      <a:pt x="372" y="434"/>
                    </a:lnTo>
                    <a:lnTo>
                      <a:pt x="401" y="501"/>
                    </a:lnTo>
                    <a:lnTo>
                      <a:pt x="425" y="572"/>
                    </a:lnTo>
                    <a:lnTo>
                      <a:pt x="445" y="644"/>
                    </a:lnTo>
                    <a:lnTo>
                      <a:pt x="459" y="717"/>
                    </a:lnTo>
                    <a:lnTo>
                      <a:pt x="468" y="793"/>
                    </a:lnTo>
                    <a:lnTo>
                      <a:pt x="472" y="867"/>
                    </a:lnTo>
                    <a:lnTo>
                      <a:pt x="471" y="943"/>
                    </a:lnTo>
                    <a:lnTo>
                      <a:pt x="464" y="1017"/>
                    </a:lnTo>
                    <a:lnTo>
                      <a:pt x="451" y="1090"/>
                    </a:lnTo>
                    <a:lnTo>
                      <a:pt x="434" y="1162"/>
                    </a:lnTo>
                    <a:lnTo>
                      <a:pt x="472" y="1180"/>
                    </a:lnTo>
                    <a:close/>
                  </a:path>
                </a:pathLst>
              </a:custGeom>
              <a:solidFill>
                <a:srgbClr val="DDE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8" name="Freeform 1111"/>
              <p:cNvSpPr>
                <a:spLocks/>
              </p:cNvSpPr>
              <p:nvPr/>
            </p:nvSpPr>
            <p:spPr bwMode="auto">
              <a:xfrm>
                <a:off x="1185" y="867"/>
                <a:ext cx="486" cy="558"/>
              </a:xfrm>
              <a:custGeom>
                <a:avLst/>
                <a:gdLst>
                  <a:gd name="T0" fmla="*/ 14 w 486"/>
                  <a:gd name="T1" fmla="*/ 0 h 1115"/>
                  <a:gd name="T2" fmla="*/ 70 w 486"/>
                  <a:gd name="T3" fmla="*/ 1 h 1115"/>
                  <a:gd name="T4" fmla="*/ 126 w 486"/>
                  <a:gd name="T5" fmla="*/ 3 h 1115"/>
                  <a:gd name="T6" fmla="*/ 178 w 486"/>
                  <a:gd name="T7" fmla="*/ 4 h 1115"/>
                  <a:gd name="T8" fmla="*/ 227 w 486"/>
                  <a:gd name="T9" fmla="*/ 5 h 1115"/>
                  <a:gd name="T10" fmla="*/ 273 w 486"/>
                  <a:gd name="T11" fmla="*/ 7 h 1115"/>
                  <a:gd name="T12" fmla="*/ 315 w 486"/>
                  <a:gd name="T13" fmla="*/ 9 h 1115"/>
                  <a:gd name="T14" fmla="*/ 353 w 486"/>
                  <a:gd name="T15" fmla="*/ 11 h 1115"/>
                  <a:gd name="T16" fmla="*/ 386 w 486"/>
                  <a:gd name="T17" fmla="*/ 13 h 1115"/>
                  <a:gd name="T18" fmla="*/ 415 w 486"/>
                  <a:gd name="T19" fmla="*/ 15 h 1115"/>
                  <a:gd name="T20" fmla="*/ 439 w 486"/>
                  <a:gd name="T21" fmla="*/ 17 h 1115"/>
                  <a:gd name="T22" fmla="*/ 459 w 486"/>
                  <a:gd name="T23" fmla="*/ 19 h 1115"/>
                  <a:gd name="T24" fmla="*/ 473 w 486"/>
                  <a:gd name="T25" fmla="*/ 21 h 1115"/>
                  <a:gd name="T26" fmla="*/ 482 w 486"/>
                  <a:gd name="T27" fmla="*/ 24 h 1115"/>
                  <a:gd name="T28" fmla="*/ 486 w 486"/>
                  <a:gd name="T29" fmla="*/ 26 h 1115"/>
                  <a:gd name="T30" fmla="*/ 485 w 486"/>
                  <a:gd name="T31" fmla="*/ 28 h 1115"/>
                  <a:gd name="T32" fmla="*/ 478 w 486"/>
                  <a:gd name="T33" fmla="*/ 31 h 1115"/>
                  <a:gd name="T34" fmla="*/ 465 w 486"/>
                  <a:gd name="T35" fmla="*/ 33 h 1115"/>
                  <a:gd name="T36" fmla="*/ 448 w 486"/>
                  <a:gd name="T37" fmla="*/ 35 h 1115"/>
                  <a:gd name="T38" fmla="*/ 405 w 486"/>
                  <a:gd name="T39" fmla="*/ 35 h 1115"/>
                  <a:gd name="T40" fmla="*/ 422 w 486"/>
                  <a:gd name="T41" fmla="*/ 33 h 1115"/>
                  <a:gd name="T42" fmla="*/ 435 w 486"/>
                  <a:gd name="T43" fmla="*/ 30 h 1115"/>
                  <a:gd name="T44" fmla="*/ 441 w 486"/>
                  <a:gd name="T45" fmla="*/ 28 h 1115"/>
                  <a:gd name="T46" fmla="*/ 441 w 486"/>
                  <a:gd name="T47" fmla="*/ 26 h 1115"/>
                  <a:gd name="T48" fmla="*/ 437 w 486"/>
                  <a:gd name="T49" fmla="*/ 23 h 1115"/>
                  <a:gd name="T50" fmla="*/ 425 w 486"/>
                  <a:gd name="T51" fmla="*/ 21 h 1115"/>
                  <a:gd name="T52" fmla="*/ 410 w 486"/>
                  <a:gd name="T53" fmla="*/ 19 h 1115"/>
                  <a:gd name="T54" fmla="*/ 389 w 486"/>
                  <a:gd name="T55" fmla="*/ 16 h 1115"/>
                  <a:gd name="T56" fmla="*/ 362 w 486"/>
                  <a:gd name="T57" fmla="*/ 14 h 1115"/>
                  <a:gd name="T58" fmla="*/ 331 w 486"/>
                  <a:gd name="T59" fmla="*/ 12 h 1115"/>
                  <a:gd name="T60" fmla="*/ 294 w 486"/>
                  <a:gd name="T61" fmla="*/ 10 h 1115"/>
                  <a:gd name="T62" fmla="*/ 254 w 486"/>
                  <a:gd name="T63" fmla="*/ 9 h 1115"/>
                  <a:gd name="T64" fmla="*/ 209 w 486"/>
                  <a:gd name="T65" fmla="*/ 7 h 1115"/>
                  <a:gd name="T66" fmla="*/ 161 w 486"/>
                  <a:gd name="T67" fmla="*/ 5 h 1115"/>
                  <a:gd name="T68" fmla="*/ 110 w 486"/>
                  <a:gd name="T69" fmla="*/ 4 h 1115"/>
                  <a:gd name="T70" fmla="*/ 56 w 486"/>
                  <a:gd name="T71" fmla="*/ 3 h 1115"/>
                  <a:gd name="T72" fmla="*/ 0 w 486"/>
                  <a:gd name="T73" fmla="*/ 2 h 1115"/>
                  <a:gd name="T74" fmla="*/ 14 w 486"/>
                  <a:gd name="T75" fmla="*/ 0 h 11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6" h="1115">
                    <a:moveTo>
                      <a:pt x="14" y="0"/>
                    </a:moveTo>
                    <a:lnTo>
                      <a:pt x="70" y="31"/>
                    </a:lnTo>
                    <a:lnTo>
                      <a:pt x="126" y="67"/>
                    </a:lnTo>
                    <a:lnTo>
                      <a:pt x="178" y="109"/>
                    </a:lnTo>
                    <a:lnTo>
                      <a:pt x="227" y="154"/>
                    </a:lnTo>
                    <a:lnTo>
                      <a:pt x="273" y="206"/>
                    </a:lnTo>
                    <a:lnTo>
                      <a:pt x="315" y="262"/>
                    </a:lnTo>
                    <a:lnTo>
                      <a:pt x="353" y="324"/>
                    </a:lnTo>
                    <a:lnTo>
                      <a:pt x="386" y="387"/>
                    </a:lnTo>
                    <a:lnTo>
                      <a:pt x="415" y="454"/>
                    </a:lnTo>
                    <a:lnTo>
                      <a:pt x="439" y="525"/>
                    </a:lnTo>
                    <a:lnTo>
                      <a:pt x="459" y="597"/>
                    </a:lnTo>
                    <a:lnTo>
                      <a:pt x="473" y="670"/>
                    </a:lnTo>
                    <a:lnTo>
                      <a:pt x="482" y="746"/>
                    </a:lnTo>
                    <a:lnTo>
                      <a:pt x="486" y="820"/>
                    </a:lnTo>
                    <a:lnTo>
                      <a:pt x="485" y="896"/>
                    </a:lnTo>
                    <a:lnTo>
                      <a:pt x="478" y="970"/>
                    </a:lnTo>
                    <a:lnTo>
                      <a:pt x="465" y="1043"/>
                    </a:lnTo>
                    <a:lnTo>
                      <a:pt x="448" y="1115"/>
                    </a:lnTo>
                    <a:lnTo>
                      <a:pt x="405" y="1095"/>
                    </a:lnTo>
                    <a:lnTo>
                      <a:pt x="422" y="1025"/>
                    </a:lnTo>
                    <a:lnTo>
                      <a:pt x="435" y="952"/>
                    </a:lnTo>
                    <a:lnTo>
                      <a:pt x="441" y="878"/>
                    </a:lnTo>
                    <a:lnTo>
                      <a:pt x="441" y="804"/>
                    </a:lnTo>
                    <a:lnTo>
                      <a:pt x="437" y="728"/>
                    </a:lnTo>
                    <a:lnTo>
                      <a:pt x="425" y="655"/>
                    </a:lnTo>
                    <a:lnTo>
                      <a:pt x="410" y="583"/>
                    </a:lnTo>
                    <a:lnTo>
                      <a:pt x="389" y="510"/>
                    </a:lnTo>
                    <a:lnTo>
                      <a:pt x="362" y="443"/>
                    </a:lnTo>
                    <a:lnTo>
                      <a:pt x="331" y="378"/>
                    </a:lnTo>
                    <a:lnTo>
                      <a:pt x="294" y="317"/>
                    </a:lnTo>
                    <a:lnTo>
                      <a:pt x="254" y="259"/>
                    </a:lnTo>
                    <a:lnTo>
                      <a:pt x="209" y="206"/>
                    </a:lnTo>
                    <a:lnTo>
                      <a:pt x="161" y="159"/>
                    </a:lnTo>
                    <a:lnTo>
                      <a:pt x="110" y="118"/>
                    </a:lnTo>
                    <a:lnTo>
                      <a:pt x="56" y="81"/>
                    </a:lnTo>
                    <a:lnTo>
                      <a:pt x="0" y="5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FE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59" name="Freeform 1112"/>
              <p:cNvSpPr>
                <a:spLocks/>
              </p:cNvSpPr>
              <p:nvPr/>
            </p:nvSpPr>
            <p:spPr bwMode="auto">
              <a:xfrm>
                <a:off x="1169" y="893"/>
                <a:ext cx="457" cy="522"/>
              </a:xfrm>
              <a:custGeom>
                <a:avLst/>
                <a:gdLst>
                  <a:gd name="T0" fmla="*/ 421 w 457"/>
                  <a:gd name="T1" fmla="*/ 33 h 1044"/>
                  <a:gd name="T2" fmla="*/ 438 w 457"/>
                  <a:gd name="T3" fmla="*/ 31 h 1044"/>
                  <a:gd name="T4" fmla="*/ 451 w 457"/>
                  <a:gd name="T5" fmla="*/ 29 h 1044"/>
                  <a:gd name="T6" fmla="*/ 457 w 457"/>
                  <a:gd name="T7" fmla="*/ 26 h 1044"/>
                  <a:gd name="T8" fmla="*/ 457 w 457"/>
                  <a:gd name="T9" fmla="*/ 24 h 1044"/>
                  <a:gd name="T10" fmla="*/ 453 w 457"/>
                  <a:gd name="T11" fmla="*/ 22 h 1044"/>
                  <a:gd name="T12" fmla="*/ 441 w 457"/>
                  <a:gd name="T13" fmla="*/ 19 h 1044"/>
                  <a:gd name="T14" fmla="*/ 426 w 457"/>
                  <a:gd name="T15" fmla="*/ 17 h 1044"/>
                  <a:gd name="T16" fmla="*/ 405 w 457"/>
                  <a:gd name="T17" fmla="*/ 15 h 1044"/>
                  <a:gd name="T18" fmla="*/ 378 w 457"/>
                  <a:gd name="T19" fmla="*/ 13 h 1044"/>
                  <a:gd name="T20" fmla="*/ 347 w 457"/>
                  <a:gd name="T21" fmla="*/ 11 h 1044"/>
                  <a:gd name="T22" fmla="*/ 310 w 457"/>
                  <a:gd name="T23" fmla="*/ 9 h 1044"/>
                  <a:gd name="T24" fmla="*/ 270 w 457"/>
                  <a:gd name="T25" fmla="*/ 7 h 1044"/>
                  <a:gd name="T26" fmla="*/ 225 w 457"/>
                  <a:gd name="T27" fmla="*/ 5 h 1044"/>
                  <a:gd name="T28" fmla="*/ 177 w 457"/>
                  <a:gd name="T29" fmla="*/ 4 h 1044"/>
                  <a:gd name="T30" fmla="*/ 126 w 457"/>
                  <a:gd name="T31" fmla="*/ 3 h 1044"/>
                  <a:gd name="T32" fmla="*/ 72 w 457"/>
                  <a:gd name="T33" fmla="*/ 1 h 1044"/>
                  <a:gd name="T34" fmla="*/ 16 w 457"/>
                  <a:gd name="T35" fmla="*/ 0 h 1044"/>
                  <a:gd name="T36" fmla="*/ 0 w 457"/>
                  <a:gd name="T37" fmla="*/ 2 h 1044"/>
                  <a:gd name="T38" fmla="*/ 53 w 457"/>
                  <a:gd name="T39" fmla="*/ 3 h 1044"/>
                  <a:gd name="T40" fmla="*/ 103 w 457"/>
                  <a:gd name="T41" fmla="*/ 4 h 1044"/>
                  <a:gd name="T42" fmla="*/ 150 w 457"/>
                  <a:gd name="T43" fmla="*/ 5 h 1044"/>
                  <a:gd name="T44" fmla="*/ 195 w 457"/>
                  <a:gd name="T45" fmla="*/ 7 h 1044"/>
                  <a:gd name="T46" fmla="*/ 236 w 457"/>
                  <a:gd name="T47" fmla="*/ 8 h 1044"/>
                  <a:gd name="T48" fmla="*/ 274 w 457"/>
                  <a:gd name="T49" fmla="*/ 10 h 1044"/>
                  <a:gd name="T50" fmla="*/ 307 w 457"/>
                  <a:gd name="T51" fmla="*/ 12 h 1044"/>
                  <a:gd name="T52" fmla="*/ 337 w 457"/>
                  <a:gd name="T53" fmla="*/ 14 h 1044"/>
                  <a:gd name="T54" fmla="*/ 361 w 457"/>
                  <a:gd name="T55" fmla="*/ 16 h 1044"/>
                  <a:gd name="T56" fmla="*/ 380 w 457"/>
                  <a:gd name="T57" fmla="*/ 18 h 1044"/>
                  <a:gd name="T58" fmla="*/ 396 w 457"/>
                  <a:gd name="T59" fmla="*/ 20 h 1044"/>
                  <a:gd name="T60" fmla="*/ 406 w 457"/>
                  <a:gd name="T61" fmla="*/ 22 h 1044"/>
                  <a:gd name="T62" fmla="*/ 410 w 457"/>
                  <a:gd name="T63" fmla="*/ 24 h 1044"/>
                  <a:gd name="T64" fmla="*/ 410 w 457"/>
                  <a:gd name="T65" fmla="*/ 26 h 1044"/>
                  <a:gd name="T66" fmla="*/ 405 w 457"/>
                  <a:gd name="T67" fmla="*/ 28 h 1044"/>
                  <a:gd name="T68" fmla="*/ 393 w 457"/>
                  <a:gd name="T69" fmla="*/ 30 h 1044"/>
                  <a:gd name="T70" fmla="*/ 378 w 457"/>
                  <a:gd name="T71" fmla="*/ 32 h 1044"/>
                  <a:gd name="T72" fmla="*/ 421 w 457"/>
                  <a:gd name="T73" fmla="*/ 33 h 10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7" h="1044">
                    <a:moveTo>
                      <a:pt x="421" y="1044"/>
                    </a:moveTo>
                    <a:lnTo>
                      <a:pt x="438" y="974"/>
                    </a:lnTo>
                    <a:lnTo>
                      <a:pt x="451" y="901"/>
                    </a:lnTo>
                    <a:lnTo>
                      <a:pt x="457" y="827"/>
                    </a:lnTo>
                    <a:lnTo>
                      <a:pt x="457" y="753"/>
                    </a:lnTo>
                    <a:lnTo>
                      <a:pt x="453" y="677"/>
                    </a:lnTo>
                    <a:lnTo>
                      <a:pt x="441" y="604"/>
                    </a:lnTo>
                    <a:lnTo>
                      <a:pt x="426" y="532"/>
                    </a:lnTo>
                    <a:lnTo>
                      <a:pt x="405" y="459"/>
                    </a:lnTo>
                    <a:lnTo>
                      <a:pt x="378" y="392"/>
                    </a:lnTo>
                    <a:lnTo>
                      <a:pt x="347" y="327"/>
                    </a:lnTo>
                    <a:lnTo>
                      <a:pt x="310" y="266"/>
                    </a:lnTo>
                    <a:lnTo>
                      <a:pt x="270" y="208"/>
                    </a:lnTo>
                    <a:lnTo>
                      <a:pt x="225" y="155"/>
                    </a:lnTo>
                    <a:lnTo>
                      <a:pt x="177" y="108"/>
                    </a:lnTo>
                    <a:lnTo>
                      <a:pt x="126" y="67"/>
                    </a:lnTo>
                    <a:lnTo>
                      <a:pt x="72" y="30"/>
                    </a:lnTo>
                    <a:lnTo>
                      <a:pt x="16" y="0"/>
                    </a:lnTo>
                    <a:lnTo>
                      <a:pt x="0" y="54"/>
                    </a:lnTo>
                    <a:lnTo>
                      <a:pt x="53" y="81"/>
                    </a:lnTo>
                    <a:lnTo>
                      <a:pt x="103" y="116"/>
                    </a:lnTo>
                    <a:lnTo>
                      <a:pt x="150" y="154"/>
                    </a:lnTo>
                    <a:lnTo>
                      <a:pt x="195" y="199"/>
                    </a:lnTo>
                    <a:lnTo>
                      <a:pt x="236" y="248"/>
                    </a:lnTo>
                    <a:lnTo>
                      <a:pt x="274" y="300"/>
                    </a:lnTo>
                    <a:lnTo>
                      <a:pt x="307" y="358"/>
                    </a:lnTo>
                    <a:lnTo>
                      <a:pt x="337" y="418"/>
                    </a:lnTo>
                    <a:lnTo>
                      <a:pt x="361" y="481"/>
                    </a:lnTo>
                    <a:lnTo>
                      <a:pt x="380" y="546"/>
                    </a:lnTo>
                    <a:lnTo>
                      <a:pt x="396" y="615"/>
                    </a:lnTo>
                    <a:lnTo>
                      <a:pt x="406" y="684"/>
                    </a:lnTo>
                    <a:lnTo>
                      <a:pt x="410" y="753"/>
                    </a:lnTo>
                    <a:lnTo>
                      <a:pt x="410" y="822"/>
                    </a:lnTo>
                    <a:lnTo>
                      <a:pt x="405" y="890"/>
                    </a:lnTo>
                    <a:lnTo>
                      <a:pt x="393" y="957"/>
                    </a:lnTo>
                    <a:lnTo>
                      <a:pt x="378" y="1024"/>
                    </a:lnTo>
                    <a:lnTo>
                      <a:pt x="421" y="1044"/>
                    </a:lnTo>
                    <a:close/>
                  </a:path>
                </a:pathLst>
              </a:custGeom>
              <a:solidFill>
                <a:srgbClr val="E0E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0" name="Freeform 1113"/>
              <p:cNvSpPr>
                <a:spLocks/>
              </p:cNvSpPr>
              <p:nvPr/>
            </p:nvSpPr>
            <p:spPr bwMode="auto">
              <a:xfrm>
                <a:off x="1154" y="920"/>
                <a:ext cx="425" cy="485"/>
              </a:xfrm>
              <a:custGeom>
                <a:avLst/>
                <a:gdLst>
                  <a:gd name="T0" fmla="*/ 15 w 425"/>
                  <a:gd name="T1" fmla="*/ 0 h 970"/>
                  <a:gd name="T2" fmla="*/ 68 w 425"/>
                  <a:gd name="T3" fmla="*/ 1 h 970"/>
                  <a:gd name="T4" fmla="*/ 118 w 425"/>
                  <a:gd name="T5" fmla="*/ 2 h 970"/>
                  <a:gd name="T6" fmla="*/ 165 w 425"/>
                  <a:gd name="T7" fmla="*/ 4 h 970"/>
                  <a:gd name="T8" fmla="*/ 210 w 425"/>
                  <a:gd name="T9" fmla="*/ 5 h 970"/>
                  <a:gd name="T10" fmla="*/ 251 w 425"/>
                  <a:gd name="T11" fmla="*/ 7 h 970"/>
                  <a:gd name="T12" fmla="*/ 289 w 425"/>
                  <a:gd name="T13" fmla="*/ 8 h 970"/>
                  <a:gd name="T14" fmla="*/ 322 w 425"/>
                  <a:gd name="T15" fmla="*/ 10 h 970"/>
                  <a:gd name="T16" fmla="*/ 352 w 425"/>
                  <a:gd name="T17" fmla="*/ 12 h 970"/>
                  <a:gd name="T18" fmla="*/ 376 w 425"/>
                  <a:gd name="T19" fmla="*/ 14 h 970"/>
                  <a:gd name="T20" fmla="*/ 395 w 425"/>
                  <a:gd name="T21" fmla="*/ 16 h 970"/>
                  <a:gd name="T22" fmla="*/ 411 w 425"/>
                  <a:gd name="T23" fmla="*/ 18 h 970"/>
                  <a:gd name="T24" fmla="*/ 421 w 425"/>
                  <a:gd name="T25" fmla="*/ 20 h 970"/>
                  <a:gd name="T26" fmla="*/ 425 w 425"/>
                  <a:gd name="T27" fmla="*/ 22 h 970"/>
                  <a:gd name="T28" fmla="*/ 425 w 425"/>
                  <a:gd name="T29" fmla="*/ 24 h 970"/>
                  <a:gd name="T30" fmla="*/ 420 w 425"/>
                  <a:gd name="T31" fmla="*/ 27 h 970"/>
                  <a:gd name="T32" fmla="*/ 408 w 425"/>
                  <a:gd name="T33" fmla="*/ 29 h 970"/>
                  <a:gd name="T34" fmla="*/ 393 w 425"/>
                  <a:gd name="T35" fmla="*/ 31 h 970"/>
                  <a:gd name="T36" fmla="*/ 345 w 425"/>
                  <a:gd name="T37" fmla="*/ 30 h 970"/>
                  <a:gd name="T38" fmla="*/ 360 w 425"/>
                  <a:gd name="T39" fmla="*/ 28 h 970"/>
                  <a:gd name="T40" fmla="*/ 371 w 425"/>
                  <a:gd name="T41" fmla="*/ 26 h 970"/>
                  <a:gd name="T42" fmla="*/ 376 w 425"/>
                  <a:gd name="T43" fmla="*/ 24 h 970"/>
                  <a:gd name="T44" fmla="*/ 374 w 425"/>
                  <a:gd name="T45" fmla="*/ 22 h 970"/>
                  <a:gd name="T46" fmla="*/ 369 w 425"/>
                  <a:gd name="T47" fmla="*/ 20 h 970"/>
                  <a:gd name="T48" fmla="*/ 357 w 425"/>
                  <a:gd name="T49" fmla="*/ 18 h 970"/>
                  <a:gd name="T50" fmla="*/ 342 w 425"/>
                  <a:gd name="T51" fmla="*/ 16 h 970"/>
                  <a:gd name="T52" fmla="*/ 319 w 425"/>
                  <a:gd name="T53" fmla="*/ 14 h 970"/>
                  <a:gd name="T54" fmla="*/ 294 w 425"/>
                  <a:gd name="T55" fmla="*/ 12 h 970"/>
                  <a:gd name="T56" fmla="*/ 263 w 425"/>
                  <a:gd name="T57" fmla="*/ 10 h 970"/>
                  <a:gd name="T58" fmla="*/ 227 w 425"/>
                  <a:gd name="T59" fmla="*/ 8 h 970"/>
                  <a:gd name="T60" fmla="*/ 188 w 425"/>
                  <a:gd name="T61" fmla="*/ 7 h 970"/>
                  <a:gd name="T62" fmla="*/ 145 w 425"/>
                  <a:gd name="T63" fmla="*/ 5 h 970"/>
                  <a:gd name="T64" fmla="*/ 99 w 425"/>
                  <a:gd name="T65" fmla="*/ 4 h 970"/>
                  <a:gd name="T66" fmla="*/ 51 w 425"/>
                  <a:gd name="T67" fmla="*/ 3 h 970"/>
                  <a:gd name="T68" fmla="*/ 0 w 425"/>
                  <a:gd name="T69" fmla="*/ 2 h 970"/>
                  <a:gd name="T70" fmla="*/ 15 w 425"/>
                  <a:gd name="T71" fmla="*/ 0 h 9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25" h="970">
                    <a:moveTo>
                      <a:pt x="15" y="0"/>
                    </a:moveTo>
                    <a:lnTo>
                      <a:pt x="68" y="27"/>
                    </a:lnTo>
                    <a:lnTo>
                      <a:pt x="118" y="62"/>
                    </a:lnTo>
                    <a:lnTo>
                      <a:pt x="165" y="100"/>
                    </a:lnTo>
                    <a:lnTo>
                      <a:pt x="210" y="145"/>
                    </a:lnTo>
                    <a:lnTo>
                      <a:pt x="251" y="194"/>
                    </a:lnTo>
                    <a:lnTo>
                      <a:pt x="289" y="246"/>
                    </a:lnTo>
                    <a:lnTo>
                      <a:pt x="322" y="304"/>
                    </a:lnTo>
                    <a:lnTo>
                      <a:pt x="352" y="364"/>
                    </a:lnTo>
                    <a:lnTo>
                      <a:pt x="376" y="427"/>
                    </a:lnTo>
                    <a:lnTo>
                      <a:pt x="395" y="492"/>
                    </a:lnTo>
                    <a:lnTo>
                      <a:pt x="411" y="561"/>
                    </a:lnTo>
                    <a:lnTo>
                      <a:pt x="421" y="630"/>
                    </a:lnTo>
                    <a:lnTo>
                      <a:pt x="425" y="699"/>
                    </a:lnTo>
                    <a:lnTo>
                      <a:pt x="425" y="768"/>
                    </a:lnTo>
                    <a:lnTo>
                      <a:pt x="420" y="836"/>
                    </a:lnTo>
                    <a:lnTo>
                      <a:pt x="408" y="903"/>
                    </a:lnTo>
                    <a:lnTo>
                      <a:pt x="393" y="970"/>
                    </a:lnTo>
                    <a:lnTo>
                      <a:pt x="345" y="949"/>
                    </a:lnTo>
                    <a:lnTo>
                      <a:pt x="360" y="883"/>
                    </a:lnTo>
                    <a:lnTo>
                      <a:pt x="371" y="818"/>
                    </a:lnTo>
                    <a:lnTo>
                      <a:pt x="376" y="749"/>
                    </a:lnTo>
                    <a:lnTo>
                      <a:pt x="374" y="682"/>
                    </a:lnTo>
                    <a:lnTo>
                      <a:pt x="369" y="615"/>
                    </a:lnTo>
                    <a:lnTo>
                      <a:pt x="357" y="548"/>
                    </a:lnTo>
                    <a:lnTo>
                      <a:pt x="342" y="483"/>
                    </a:lnTo>
                    <a:lnTo>
                      <a:pt x="319" y="420"/>
                    </a:lnTo>
                    <a:lnTo>
                      <a:pt x="294" y="360"/>
                    </a:lnTo>
                    <a:lnTo>
                      <a:pt x="263" y="302"/>
                    </a:lnTo>
                    <a:lnTo>
                      <a:pt x="227" y="250"/>
                    </a:lnTo>
                    <a:lnTo>
                      <a:pt x="188" y="201"/>
                    </a:lnTo>
                    <a:lnTo>
                      <a:pt x="145" y="157"/>
                    </a:lnTo>
                    <a:lnTo>
                      <a:pt x="99" y="118"/>
                    </a:lnTo>
                    <a:lnTo>
                      <a:pt x="51" y="85"/>
                    </a:lnTo>
                    <a:lnTo>
                      <a:pt x="0" y="5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2E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1" name="Freeform 1114"/>
              <p:cNvSpPr>
                <a:spLocks/>
              </p:cNvSpPr>
              <p:nvPr/>
            </p:nvSpPr>
            <p:spPr bwMode="auto">
              <a:xfrm>
                <a:off x="1135" y="949"/>
                <a:ext cx="395" cy="445"/>
              </a:xfrm>
              <a:custGeom>
                <a:avLst/>
                <a:gdLst>
                  <a:gd name="T0" fmla="*/ 364 w 395"/>
                  <a:gd name="T1" fmla="*/ 27 h 891"/>
                  <a:gd name="T2" fmla="*/ 379 w 395"/>
                  <a:gd name="T3" fmla="*/ 25 h 891"/>
                  <a:gd name="T4" fmla="*/ 390 w 395"/>
                  <a:gd name="T5" fmla="*/ 23 h 891"/>
                  <a:gd name="T6" fmla="*/ 395 w 395"/>
                  <a:gd name="T7" fmla="*/ 21 h 891"/>
                  <a:gd name="T8" fmla="*/ 393 w 395"/>
                  <a:gd name="T9" fmla="*/ 19 h 891"/>
                  <a:gd name="T10" fmla="*/ 388 w 395"/>
                  <a:gd name="T11" fmla="*/ 17 h 891"/>
                  <a:gd name="T12" fmla="*/ 376 w 395"/>
                  <a:gd name="T13" fmla="*/ 15 h 891"/>
                  <a:gd name="T14" fmla="*/ 361 w 395"/>
                  <a:gd name="T15" fmla="*/ 13 h 891"/>
                  <a:gd name="T16" fmla="*/ 338 w 395"/>
                  <a:gd name="T17" fmla="*/ 11 h 891"/>
                  <a:gd name="T18" fmla="*/ 313 w 395"/>
                  <a:gd name="T19" fmla="*/ 9 h 891"/>
                  <a:gd name="T20" fmla="*/ 282 w 395"/>
                  <a:gd name="T21" fmla="*/ 7 h 891"/>
                  <a:gd name="T22" fmla="*/ 246 w 395"/>
                  <a:gd name="T23" fmla="*/ 6 h 891"/>
                  <a:gd name="T24" fmla="*/ 207 w 395"/>
                  <a:gd name="T25" fmla="*/ 4 h 891"/>
                  <a:gd name="T26" fmla="*/ 164 w 395"/>
                  <a:gd name="T27" fmla="*/ 3 h 891"/>
                  <a:gd name="T28" fmla="*/ 118 w 395"/>
                  <a:gd name="T29" fmla="*/ 1 h 891"/>
                  <a:gd name="T30" fmla="*/ 70 w 395"/>
                  <a:gd name="T31" fmla="*/ 0 h 891"/>
                  <a:gd name="T32" fmla="*/ 19 w 395"/>
                  <a:gd name="T33" fmla="*/ 0 h 891"/>
                  <a:gd name="T34" fmla="*/ 0 w 395"/>
                  <a:gd name="T35" fmla="*/ 1 h 891"/>
                  <a:gd name="T36" fmla="*/ 50 w 395"/>
                  <a:gd name="T37" fmla="*/ 2 h 891"/>
                  <a:gd name="T38" fmla="*/ 96 w 395"/>
                  <a:gd name="T39" fmla="*/ 3 h 891"/>
                  <a:gd name="T40" fmla="*/ 140 w 395"/>
                  <a:gd name="T41" fmla="*/ 4 h 891"/>
                  <a:gd name="T42" fmla="*/ 181 w 395"/>
                  <a:gd name="T43" fmla="*/ 6 h 891"/>
                  <a:gd name="T44" fmla="*/ 218 w 395"/>
                  <a:gd name="T45" fmla="*/ 7 h 891"/>
                  <a:gd name="T46" fmla="*/ 251 w 395"/>
                  <a:gd name="T47" fmla="*/ 9 h 891"/>
                  <a:gd name="T48" fmla="*/ 279 w 395"/>
                  <a:gd name="T49" fmla="*/ 11 h 891"/>
                  <a:gd name="T50" fmla="*/ 301 w 395"/>
                  <a:gd name="T51" fmla="*/ 13 h 891"/>
                  <a:gd name="T52" fmla="*/ 320 w 395"/>
                  <a:gd name="T53" fmla="*/ 15 h 891"/>
                  <a:gd name="T54" fmla="*/ 333 w 395"/>
                  <a:gd name="T55" fmla="*/ 17 h 891"/>
                  <a:gd name="T56" fmla="*/ 340 w 395"/>
                  <a:gd name="T57" fmla="*/ 19 h 891"/>
                  <a:gd name="T58" fmla="*/ 341 w 395"/>
                  <a:gd name="T59" fmla="*/ 21 h 891"/>
                  <a:gd name="T60" fmla="*/ 338 w 395"/>
                  <a:gd name="T61" fmla="*/ 23 h 891"/>
                  <a:gd name="T62" fmla="*/ 328 w 395"/>
                  <a:gd name="T63" fmla="*/ 25 h 891"/>
                  <a:gd name="T64" fmla="*/ 314 w 395"/>
                  <a:gd name="T65" fmla="*/ 27 h 891"/>
                  <a:gd name="T66" fmla="*/ 364 w 395"/>
                  <a:gd name="T67" fmla="*/ 27 h 89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5" h="891">
                    <a:moveTo>
                      <a:pt x="364" y="891"/>
                    </a:moveTo>
                    <a:lnTo>
                      <a:pt x="379" y="825"/>
                    </a:lnTo>
                    <a:lnTo>
                      <a:pt x="390" y="760"/>
                    </a:lnTo>
                    <a:lnTo>
                      <a:pt x="395" y="691"/>
                    </a:lnTo>
                    <a:lnTo>
                      <a:pt x="393" y="624"/>
                    </a:lnTo>
                    <a:lnTo>
                      <a:pt x="388" y="557"/>
                    </a:lnTo>
                    <a:lnTo>
                      <a:pt x="376" y="490"/>
                    </a:lnTo>
                    <a:lnTo>
                      <a:pt x="361" y="425"/>
                    </a:lnTo>
                    <a:lnTo>
                      <a:pt x="338" y="362"/>
                    </a:lnTo>
                    <a:lnTo>
                      <a:pt x="313" y="302"/>
                    </a:lnTo>
                    <a:lnTo>
                      <a:pt x="282" y="244"/>
                    </a:lnTo>
                    <a:lnTo>
                      <a:pt x="246" y="192"/>
                    </a:lnTo>
                    <a:lnTo>
                      <a:pt x="207" y="143"/>
                    </a:lnTo>
                    <a:lnTo>
                      <a:pt x="164" y="99"/>
                    </a:lnTo>
                    <a:lnTo>
                      <a:pt x="118" y="60"/>
                    </a:lnTo>
                    <a:lnTo>
                      <a:pt x="70" y="27"/>
                    </a:lnTo>
                    <a:lnTo>
                      <a:pt x="19" y="0"/>
                    </a:lnTo>
                    <a:lnTo>
                      <a:pt x="0" y="61"/>
                    </a:lnTo>
                    <a:lnTo>
                      <a:pt x="50" y="87"/>
                    </a:lnTo>
                    <a:lnTo>
                      <a:pt x="96" y="119"/>
                    </a:lnTo>
                    <a:lnTo>
                      <a:pt x="140" y="157"/>
                    </a:lnTo>
                    <a:lnTo>
                      <a:pt x="181" y="203"/>
                    </a:lnTo>
                    <a:lnTo>
                      <a:pt x="218" y="250"/>
                    </a:lnTo>
                    <a:lnTo>
                      <a:pt x="251" y="304"/>
                    </a:lnTo>
                    <a:lnTo>
                      <a:pt x="279" y="360"/>
                    </a:lnTo>
                    <a:lnTo>
                      <a:pt x="301" y="420"/>
                    </a:lnTo>
                    <a:lnTo>
                      <a:pt x="320" y="481"/>
                    </a:lnTo>
                    <a:lnTo>
                      <a:pt x="333" y="545"/>
                    </a:lnTo>
                    <a:lnTo>
                      <a:pt x="340" y="610"/>
                    </a:lnTo>
                    <a:lnTo>
                      <a:pt x="341" y="675"/>
                    </a:lnTo>
                    <a:lnTo>
                      <a:pt x="338" y="740"/>
                    </a:lnTo>
                    <a:lnTo>
                      <a:pt x="328" y="804"/>
                    </a:lnTo>
                    <a:lnTo>
                      <a:pt x="314" y="867"/>
                    </a:lnTo>
                    <a:lnTo>
                      <a:pt x="364" y="891"/>
                    </a:lnTo>
                    <a:close/>
                  </a:path>
                </a:pathLst>
              </a:custGeom>
              <a:solidFill>
                <a:srgbClr val="E4EC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2" name="Freeform 1115"/>
              <p:cNvSpPr>
                <a:spLocks/>
              </p:cNvSpPr>
              <p:nvPr/>
            </p:nvSpPr>
            <p:spPr bwMode="auto">
              <a:xfrm>
                <a:off x="1117" y="980"/>
                <a:ext cx="359" cy="403"/>
              </a:xfrm>
              <a:custGeom>
                <a:avLst/>
                <a:gdLst>
                  <a:gd name="T0" fmla="*/ 18 w 359"/>
                  <a:gd name="T1" fmla="*/ 0 h 806"/>
                  <a:gd name="T2" fmla="*/ 68 w 359"/>
                  <a:gd name="T3" fmla="*/ 1 h 806"/>
                  <a:gd name="T4" fmla="*/ 114 w 359"/>
                  <a:gd name="T5" fmla="*/ 2 h 806"/>
                  <a:gd name="T6" fmla="*/ 158 w 359"/>
                  <a:gd name="T7" fmla="*/ 3 h 806"/>
                  <a:gd name="T8" fmla="*/ 199 w 359"/>
                  <a:gd name="T9" fmla="*/ 5 h 806"/>
                  <a:gd name="T10" fmla="*/ 236 w 359"/>
                  <a:gd name="T11" fmla="*/ 6 h 806"/>
                  <a:gd name="T12" fmla="*/ 269 w 359"/>
                  <a:gd name="T13" fmla="*/ 8 h 806"/>
                  <a:gd name="T14" fmla="*/ 297 w 359"/>
                  <a:gd name="T15" fmla="*/ 10 h 806"/>
                  <a:gd name="T16" fmla="*/ 319 w 359"/>
                  <a:gd name="T17" fmla="*/ 12 h 806"/>
                  <a:gd name="T18" fmla="*/ 338 w 359"/>
                  <a:gd name="T19" fmla="*/ 14 h 806"/>
                  <a:gd name="T20" fmla="*/ 351 w 359"/>
                  <a:gd name="T21" fmla="*/ 16 h 806"/>
                  <a:gd name="T22" fmla="*/ 358 w 359"/>
                  <a:gd name="T23" fmla="*/ 18 h 806"/>
                  <a:gd name="T24" fmla="*/ 359 w 359"/>
                  <a:gd name="T25" fmla="*/ 20 h 806"/>
                  <a:gd name="T26" fmla="*/ 356 w 359"/>
                  <a:gd name="T27" fmla="*/ 22 h 806"/>
                  <a:gd name="T28" fmla="*/ 346 w 359"/>
                  <a:gd name="T29" fmla="*/ 24 h 806"/>
                  <a:gd name="T30" fmla="*/ 332 w 359"/>
                  <a:gd name="T31" fmla="*/ 26 h 806"/>
                  <a:gd name="T32" fmla="*/ 278 w 359"/>
                  <a:gd name="T33" fmla="*/ 25 h 806"/>
                  <a:gd name="T34" fmla="*/ 291 w 359"/>
                  <a:gd name="T35" fmla="*/ 23 h 806"/>
                  <a:gd name="T36" fmla="*/ 300 w 359"/>
                  <a:gd name="T37" fmla="*/ 21 h 806"/>
                  <a:gd name="T38" fmla="*/ 302 w 359"/>
                  <a:gd name="T39" fmla="*/ 20 h 806"/>
                  <a:gd name="T40" fmla="*/ 301 w 359"/>
                  <a:gd name="T41" fmla="*/ 18 h 806"/>
                  <a:gd name="T42" fmla="*/ 294 w 359"/>
                  <a:gd name="T43" fmla="*/ 16 h 806"/>
                  <a:gd name="T44" fmla="*/ 283 w 359"/>
                  <a:gd name="T45" fmla="*/ 14 h 806"/>
                  <a:gd name="T46" fmla="*/ 267 w 359"/>
                  <a:gd name="T47" fmla="*/ 12 h 806"/>
                  <a:gd name="T48" fmla="*/ 246 w 359"/>
                  <a:gd name="T49" fmla="*/ 11 h 806"/>
                  <a:gd name="T50" fmla="*/ 222 w 359"/>
                  <a:gd name="T51" fmla="*/ 9 h 806"/>
                  <a:gd name="T52" fmla="*/ 192 w 359"/>
                  <a:gd name="T53" fmla="*/ 8 h 806"/>
                  <a:gd name="T54" fmla="*/ 160 w 359"/>
                  <a:gd name="T55" fmla="*/ 6 h 806"/>
                  <a:gd name="T56" fmla="*/ 124 w 359"/>
                  <a:gd name="T57" fmla="*/ 5 h 806"/>
                  <a:gd name="T58" fmla="*/ 85 w 359"/>
                  <a:gd name="T59" fmla="*/ 4 h 806"/>
                  <a:gd name="T60" fmla="*/ 44 w 359"/>
                  <a:gd name="T61" fmla="*/ 3 h 806"/>
                  <a:gd name="T62" fmla="*/ 0 w 359"/>
                  <a:gd name="T63" fmla="*/ 3 h 806"/>
                  <a:gd name="T64" fmla="*/ 18 w 359"/>
                  <a:gd name="T65" fmla="*/ 0 h 8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9" h="806">
                    <a:moveTo>
                      <a:pt x="18" y="0"/>
                    </a:moveTo>
                    <a:lnTo>
                      <a:pt x="68" y="26"/>
                    </a:lnTo>
                    <a:lnTo>
                      <a:pt x="114" y="58"/>
                    </a:lnTo>
                    <a:lnTo>
                      <a:pt x="158" y="96"/>
                    </a:lnTo>
                    <a:lnTo>
                      <a:pt x="199" y="142"/>
                    </a:lnTo>
                    <a:lnTo>
                      <a:pt x="236" y="189"/>
                    </a:lnTo>
                    <a:lnTo>
                      <a:pt x="269" y="243"/>
                    </a:lnTo>
                    <a:lnTo>
                      <a:pt x="297" y="299"/>
                    </a:lnTo>
                    <a:lnTo>
                      <a:pt x="319" y="359"/>
                    </a:lnTo>
                    <a:lnTo>
                      <a:pt x="338" y="420"/>
                    </a:lnTo>
                    <a:lnTo>
                      <a:pt x="351" y="484"/>
                    </a:lnTo>
                    <a:lnTo>
                      <a:pt x="358" y="549"/>
                    </a:lnTo>
                    <a:lnTo>
                      <a:pt x="359" y="614"/>
                    </a:lnTo>
                    <a:lnTo>
                      <a:pt x="356" y="679"/>
                    </a:lnTo>
                    <a:lnTo>
                      <a:pt x="346" y="743"/>
                    </a:lnTo>
                    <a:lnTo>
                      <a:pt x="332" y="806"/>
                    </a:lnTo>
                    <a:lnTo>
                      <a:pt x="278" y="781"/>
                    </a:lnTo>
                    <a:lnTo>
                      <a:pt x="291" y="725"/>
                    </a:lnTo>
                    <a:lnTo>
                      <a:pt x="300" y="668"/>
                    </a:lnTo>
                    <a:lnTo>
                      <a:pt x="302" y="611"/>
                    </a:lnTo>
                    <a:lnTo>
                      <a:pt x="301" y="553"/>
                    </a:lnTo>
                    <a:lnTo>
                      <a:pt x="294" y="495"/>
                    </a:lnTo>
                    <a:lnTo>
                      <a:pt x="283" y="439"/>
                    </a:lnTo>
                    <a:lnTo>
                      <a:pt x="267" y="384"/>
                    </a:lnTo>
                    <a:lnTo>
                      <a:pt x="246" y="330"/>
                    </a:lnTo>
                    <a:lnTo>
                      <a:pt x="222" y="281"/>
                    </a:lnTo>
                    <a:lnTo>
                      <a:pt x="192" y="234"/>
                    </a:lnTo>
                    <a:lnTo>
                      <a:pt x="160" y="191"/>
                    </a:lnTo>
                    <a:lnTo>
                      <a:pt x="124" y="153"/>
                    </a:lnTo>
                    <a:lnTo>
                      <a:pt x="85" y="118"/>
                    </a:lnTo>
                    <a:lnTo>
                      <a:pt x="44" y="89"/>
                    </a:lnTo>
                    <a:lnTo>
                      <a:pt x="0" y="6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6E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3" name="Freeform 1116"/>
              <p:cNvSpPr>
                <a:spLocks/>
              </p:cNvSpPr>
              <p:nvPr/>
            </p:nvSpPr>
            <p:spPr bwMode="auto">
              <a:xfrm>
                <a:off x="1097" y="1012"/>
                <a:ext cx="322" cy="358"/>
              </a:xfrm>
              <a:custGeom>
                <a:avLst/>
                <a:gdLst>
                  <a:gd name="T0" fmla="*/ 298 w 322"/>
                  <a:gd name="T1" fmla="*/ 23 h 715"/>
                  <a:gd name="T2" fmla="*/ 311 w 322"/>
                  <a:gd name="T3" fmla="*/ 21 h 715"/>
                  <a:gd name="T4" fmla="*/ 320 w 322"/>
                  <a:gd name="T5" fmla="*/ 19 h 715"/>
                  <a:gd name="T6" fmla="*/ 322 w 322"/>
                  <a:gd name="T7" fmla="*/ 18 h 715"/>
                  <a:gd name="T8" fmla="*/ 321 w 322"/>
                  <a:gd name="T9" fmla="*/ 16 h 715"/>
                  <a:gd name="T10" fmla="*/ 314 w 322"/>
                  <a:gd name="T11" fmla="*/ 14 h 715"/>
                  <a:gd name="T12" fmla="*/ 303 w 322"/>
                  <a:gd name="T13" fmla="*/ 12 h 715"/>
                  <a:gd name="T14" fmla="*/ 287 w 322"/>
                  <a:gd name="T15" fmla="*/ 10 h 715"/>
                  <a:gd name="T16" fmla="*/ 266 w 322"/>
                  <a:gd name="T17" fmla="*/ 9 h 715"/>
                  <a:gd name="T18" fmla="*/ 242 w 322"/>
                  <a:gd name="T19" fmla="*/ 7 h 715"/>
                  <a:gd name="T20" fmla="*/ 212 w 322"/>
                  <a:gd name="T21" fmla="*/ 6 h 715"/>
                  <a:gd name="T22" fmla="*/ 180 w 322"/>
                  <a:gd name="T23" fmla="*/ 4 h 715"/>
                  <a:gd name="T24" fmla="*/ 144 w 322"/>
                  <a:gd name="T25" fmla="*/ 3 h 715"/>
                  <a:gd name="T26" fmla="*/ 105 w 322"/>
                  <a:gd name="T27" fmla="*/ 2 h 715"/>
                  <a:gd name="T28" fmla="*/ 64 w 322"/>
                  <a:gd name="T29" fmla="*/ 1 h 715"/>
                  <a:gd name="T30" fmla="*/ 20 w 322"/>
                  <a:gd name="T31" fmla="*/ 0 h 715"/>
                  <a:gd name="T32" fmla="*/ 0 w 322"/>
                  <a:gd name="T33" fmla="*/ 3 h 715"/>
                  <a:gd name="T34" fmla="*/ 40 w 322"/>
                  <a:gd name="T35" fmla="*/ 3 h 715"/>
                  <a:gd name="T36" fmla="*/ 78 w 322"/>
                  <a:gd name="T37" fmla="*/ 4 h 715"/>
                  <a:gd name="T38" fmla="*/ 115 w 322"/>
                  <a:gd name="T39" fmla="*/ 5 h 715"/>
                  <a:gd name="T40" fmla="*/ 147 w 322"/>
                  <a:gd name="T41" fmla="*/ 6 h 715"/>
                  <a:gd name="T42" fmla="*/ 175 w 322"/>
                  <a:gd name="T43" fmla="*/ 8 h 715"/>
                  <a:gd name="T44" fmla="*/ 201 w 322"/>
                  <a:gd name="T45" fmla="*/ 9 h 715"/>
                  <a:gd name="T46" fmla="*/ 222 w 322"/>
                  <a:gd name="T47" fmla="*/ 11 h 715"/>
                  <a:gd name="T48" fmla="*/ 239 w 322"/>
                  <a:gd name="T49" fmla="*/ 12 h 715"/>
                  <a:gd name="T50" fmla="*/ 252 w 322"/>
                  <a:gd name="T51" fmla="*/ 14 h 715"/>
                  <a:gd name="T52" fmla="*/ 259 w 322"/>
                  <a:gd name="T53" fmla="*/ 15 h 715"/>
                  <a:gd name="T54" fmla="*/ 262 w 322"/>
                  <a:gd name="T55" fmla="*/ 17 h 715"/>
                  <a:gd name="T56" fmla="*/ 259 w 322"/>
                  <a:gd name="T57" fmla="*/ 19 h 715"/>
                  <a:gd name="T58" fmla="*/ 252 w 322"/>
                  <a:gd name="T59" fmla="*/ 20 h 715"/>
                  <a:gd name="T60" fmla="*/ 240 w 322"/>
                  <a:gd name="T61" fmla="*/ 22 h 715"/>
                  <a:gd name="T62" fmla="*/ 298 w 322"/>
                  <a:gd name="T63" fmla="*/ 23 h 7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2" h="715">
                    <a:moveTo>
                      <a:pt x="298" y="715"/>
                    </a:moveTo>
                    <a:lnTo>
                      <a:pt x="311" y="659"/>
                    </a:lnTo>
                    <a:lnTo>
                      <a:pt x="320" y="602"/>
                    </a:lnTo>
                    <a:lnTo>
                      <a:pt x="322" y="545"/>
                    </a:lnTo>
                    <a:lnTo>
                      <a:pt x="321" y="487"/>
                    </a:lnTo>
                    <a:lnTo>
                      <a:pt x="314" y="429"/>
                    </a:lnTo>
                    <a:lnTo>
                      <a:pt x="303" y="373"/>
                    </a:lnTo>
                    <a:lnTo>
                      <a:pt x="287" y="318"/>
                    </a:lnTo>
                    <a:lnTo>
                      <a:pt x="266" y="264"/>
                    </a:lnTo>
                    <a:lnTo>
                      <a:pt x="242" y="215"/>
                    </a:lnTo>
                    <a:lnTo>
                      <a:pt x="212" y="168"/>
                    </a:lnTo>
                    <a:lnTo>
                      <a:pt x="180" y="125"/>
                    </a:lnTo>
                    <a:lnTo>
                      <a:pt x="144" y="87"/>
                    </a:lnTo>
                    <a:lnTo>
                      <a:pt x="105" y="52"/>
                    </a:lnTo>
                    <a:lnTo>
                      <a:pt x="64" y="23"/>
                    </a:lnTo>
                    <a:lnTo>
                      <a:pt x="20" y="0"/>
                    </a:lnTo>
                    <a:lnTo>
                      <a:pt x="0" y="70"/>
                    </a:lnTo>
                    <a:lnTo>
                      <a:pt x="40" y="92"/>
                    </a:lnTo>
                    <a:lnTo>
                      <a:pt x="78" y="119"/>
                    </a:lnTo>
                    <a:lnTo>
                      <a:pt x="115" y="152"/>
                    </a:lnTo>
                    <a:lnTo>
                      <a:pt x="147" y="188"/>
                    </a:lnTo>
                    <a:lnTo>
                      <a:pt x="175" y="230"/>
                    </a:lnTo>
                    <a:lnTo>
                      <a:pt x="201" y="273"/>
                    </a:lnTo>
                    <a:lnTo>
                      <a:pt x="222" y="322"/>
                    </a:lnTo>
                    <a:lnTo>
                      <a:pt x="239" y="371"/>
                    </a:lnTo>
                    <a:lnTo>
                      <a:pt x="252" y="423"/>
                    </a:lnTo>
                    <a:lnTo>
                      <a:pt x="259" y="476"/>
                    </a:lnTo>
                    <a:lnTo>
                      <a:pt x="262" y="530"/>
                    </a:lnTo>
                    <a:lnTo>
                      <a:pt x="259" y="584"/>
                    </a:lnTo>
                    <a:lnTo>
                      <a:pt x="252" y="637"/>
                    </a:lnTo>
                    <a:lnTo>
                      <a:pt x="240" y="688"/>
                    </a:lnTo>
                    <a:lnTo>
                      <a:pt x="298" y="715"/>
                    </a:lnTo>
                    <a:close/>
                  </a:path>
                </a:pathLst>
              </a:custGeom>
              <a:solidFill>
                <a:srgbClr val="E7E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4" name="Freeform 1117"/>
              <p:cNvSpPr>
                <a:spLocks/>
              </p:cNvSpPr>
              <p:nvPr/>
            </p:nvSpPr>
            <p:spPr bwMode="auto">
              <a:xfrm>
                <a:off x="1076" y="1048"/>
                <a:ext cx="283" cy="308"/>
              </a:xfrm>
              <a:custGeom>
                <a:avLst/>
                <a:gdLst>
                  <a:gd name="T0" fmla="*/ 21 w 283"/>
                  <a:gd name="T1" fmla="*/ 0 h 618"/>
                  <a:gd name="T2" fmla="*/ 61 w 283"/>
                  <a:gd name="T3" fmla="*/ 0 h 618"/>
                  <a:gd name="T4" fmla="*/ 99 w 283"/>
                  <a:gd name="T5" fmla="*/ 1 h 618"/>
                  <a:gd name="T6" fmla="*/ 136 w 283"/>
                  <a:gd name="T7" fmla="*/ 2 h 618"/>
                  <a:gd name="T8" fmla="*/ 168 w 283"/>
                  <a:gd name="T9" fmla="*/ 3 h 618"/>
                  <a:gd name="T10" fmla="*/ 196 w 283"/>
                  <a:gd name="T11" fmla="*/ 5 h 618"/>
                  <a:gd name="T12" fmla="*/ 222 w 283"/>
                  <a:gd name="T13" fmla="*/ 6 h 618"/>
                  <a:gd name="T14" fmla="*/ 243 w 283"/>
                  <a:gd name="T15" fmla="*/ 7 h 618"/>
                  <a:gd name="T16" fmla="*/ 260 w 283"/>
                  <a:gd name="T17" fmla="*/ 9 h 618"/>
                  <a:gd name="T18" fmla="*/ 273 w 283"/>
                  <a:gd name="T19" fmla="*/ 11 h 618"/>
                  <a:gd name="T20" fmla="*/ 280 w 283"/>
                  <a:gd name="T21" fmla="*/ 12 h 618"/>
                  <a:gd name="T22" fmla="*/ 283 w 283"/>
                  <a:gd name="T23" fmla="*/ 14 h 618"/>
                  <a:gd name="T24" fmla="*/ 280 w 283"/>
                  <a:gd name="T25" fmla="*/ 16 h 618"/>
                  <a:gd name="T26" fmla="*/ 273 w 283"/>
                  <a:gd name="T27" fmla="*/ 17 h 618"/>
                  <a:gd name="T28" fmla="*/ 261 w 283"/>
                  <a:gd name="T29" fmla="*/ 19 h 618"/>
                  <a:gd name="T30" fmla="*/ 199 w 283"/>
                  <a:gd name="T31" fmla="*/ 18 h 618"/>
                  <a:gd name="T32" fmla="*/ 211 w 283"/>
                  <a:gd name="T33" fmla="*/ 16 h 618"/>
                  <a:gd name="T34" fmla="*/ 216 w 283"/>
                  <a:gd name="T35" fmla="*/ 15 h 618"/>
                  <a:gd name="T36" fmla="*/ 216 w 283"/>
                  <a:gd name="T37" fmla="*/ 13 h 618"/>
                  <a:gd name="T38" fmla="*/ 211 w 283"/>
                  <a:gd name="T39" fmla="*/ 11 h 618"/>
                  <a:gd name="T40" fmla="*/ 201 w 283"/>
                  <a:gd name="T41" fmla="*/ 10 h 618"/>
                  <a:gd name="T42" fmla="*/ 184 w 283"/>
                  <a:gd name="T43" fmla="*/ 8 h 618"/>
                  <a:gd name="T44" fmla="*/ 164 w 283"/>
                  <a:gd name="T45" fmla="*/ 7 h 618"/>
                  <a:gd name="T46" fmla="*/ 139 w 283"/>
                  <a:gd name="T47" fmla="*/ 6 h 618"/>
                  <a:gd name="T48" fmla="*/ 109 w 283"/>
                  <a:gd name="T49" fmla="*/ 4 h 618"/>
                  <a:gd name="T50" fmla="*/ 75 w 283"/>
                  <a:gd name="T51" fmla="*/ 3 h 618"/>
                  <a:gd name="T52" fmla="*/ 38 w 283"/>
                  <a:gd name="T53" fmla="*/ 3 h 618"/>
                  <a:gd name="T54" fmla="*/ 0 w 283"/>
                  <a:gd name="T55" fmla="*/ 2 h 618"/>
                  <a:gd name="T56" fmla="*/ 21 w 283"/>
                  <a:gd name="T57" fmla="*/ 0 h 6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3" h="618">
                    <a:moveTo>
                      <a:pt x="21" y="0"/>
                    </a:moveTo>
                    <a:lnTo>
                      <a:pt x="61" y="22"/>
                    </a:lnTo>
                    <a:lnTo>
                      <a:pt x="99" y="49"/>
                    </a:lnTo>
                    <a:lnTo>
                      <a:pt x="136" y="82"/>
                    </a:lnTo>
                    <a:lnTo>
                      <a:pt x="168" y="118"/>
                    </a:lnTo>
                    <a:lnTo>
                      <a:pt x="196" y="160"/>
                    </a:lnTo>
                    <a:lnTo>
                      <a:pt x="222" y="203"/>
                    </a:lnTo>
                    <a:lnTo>
                      <a:pt x="243" y="252"/>
                    </a:lnTo>
                    <a:lnTo>
                      <a:pt x="260" y="301"/>
                    </a:lnTo>
                    <a:lnTo>
                      <a:pt x="273" y="353"/>
                    </a:lnTo>
                    <a:lnTo>
                      <a:pt x="280" y="406"/>
                    </a:lnTo>
                    <a:lnTo>
                      <a:pt x="283" y="460"/>
                    </a:lnTo>
                    <a:lnTo>
                      <a:pt x="280" y="514"/>
                    </a:lnTo>
                    <a:lnTo>
                      <a:pt x="273" y="567"/>
                    </a:lnTo>
                    <a:lnTo>
                      <a:pt x="261" y="618"/>
                    </a:lnTo>
                    <a:lnTo>
                      <a:pt x="199" y="589"/>
                    </a:lnTo>
                    <a:lnTo>
                      <a:pt x="211" y="538"/>
                    </a:lnTo>
                    <a:lnTo>
                      <a:pt x="216" y="487"/>
                    </a:lnTo>
                    <a:lnTo>
                      <a:pt x="216" y="435"/>
                    </a:lnTo>
                    <a:lnTo>
                      <a:pt x="211" y="384"/>
                    </a:lnTo>
                    <a:lnTo>
                      <a:pt x="201" y="333"/>
                    </a:lnTo>
                    <a:lnTo>
                      <a:pt x="184" y="284"/>
                    </a:lnTo>
                    <a:lnTo>
                      <a:pt x="164" y="239"/>
                    </a:lnTo>
                    <a:lnTo>
                      <a:pt x="139" y="196"/>
                    </a:lnTo>
                    <a:lnTo>
                      <a:pt x="109" y="158"/>
                    </a:lnTo>
                    <a:lnTo>
                      <a:pt x="75" y="125"/>
                    </a:lnTo>
                    <a:lnTo>
                      <a:pt x="38" y="98"/>
                    </a:lnTo>
                    <a:lnTo>
                      <a:pt x="0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9E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5" name="Freeform 1118"/>
              <p:cNvSpPr>
                <a:spLocks/>
              </p:cNvSpPr>
              <p:nvPr/>
            </p:nvSpPr>
            <p:spPr bwMode="auto">
              <a:xfrm>
                <a:off x="1052" y="1086"/>
                <a:ext cx="240" cy="256"/>
              </a:xfrm>
              <a:custGeom>
                <a:avLst/>
                <a:gdLst>
                  <a:gd name="T0" fmla="*/ 223 w 240"/>
                  <a:gd name="T1" fmla="*/ 16 h 513"/>
                  <a:gd name="T2" fmla="*/ 235 w 240"/>
                  <a:gd name="T3" fmla="*/ 14 h 513"/>
                  <a:gd name="T4" fmla="*/ 240 w 240"/>
                  <a:gd name="T5" fmla="*/ 12 h 513"/>
                  <a:gd name="T6" fmla="*/ 240 w 240"/>
                  <a:gd name="T7" fmla="*/ 11 h 513"/>
                  <a:gd name="T8" fmla="*/ 235 w 240"/>
                  <a:gd name="T9" fmla="*/ 9 h 513"/>
                  <a:gd name="T10" fmla="*/ 225 w 240"/>
                  <a:gd name="T11" fmla="*/ 8 h 513"/>
                  <a:gd name="T12" fmla="*/ 208 w 240"/>
                  <a:gd name="T13" fmla="*/ 6 h 513"/>
                  <a:gd name="T14" fmla="*/ 188 w 240"/>
                  <a:gd name="T15" fmla="*/ 5 h 513"/>
                  <a:gd name="T16" fmla="*/ 163 w 240"/>
                  <a:gd name="T17" fmla="*/ 3 h 513"/>
                  <a:gd name="T18" fmla="*/ 133 w 240"/>
                  <a:gd name="T19" fmla="*/ 2 h 513"/>
                  <a:gd name="T20" fmla="*/ 99 w 240"/>
                  <a:gd name="T21" fmla="*/ 1 h 513"/>
                  <a:gd name="T22" fmla="*/ 62 w 240"/>
                  <a:gd name="T23" fmla="*/ 0 h 513"/>
                  <a:gd name="T24" fmla="*/ 24 w 240"/>
                  <a:gd name="T25" fmla="*/ 0 h 513"/>
                  <a:gd name="T26" fmla="*/ 0 w 240"/>
                  <a:gd name="T27" fmla="*/ 2 h 513"/>
                  <a:gd name="T28" fmla="*/ 34 w 240"/>
                  <a:gd name="T29" fmla="*/ 3 h 513"/>
                  <a:gd name="T30" fmla="*/ 64 w 240"/>
                  <a:gd name="T31" fmla="*/ 3 h 513"/>
                  <a:gd name="T32" fmla="*/ 92 w 240"/>
                  <a:gd name="T33" fmla="*/ 4 h 513"/>
                  <a:gd name="T34" fmla="*/ 116 w 240"/>
                  <a:gd name="T35" fmla="*/ 5 h 513"/>
                  <a:gd name="T36" fmla="*/ 136 w 240"/>
                  <a:gd name="T37" fmla="*/ 7 h 513"/>
                  <a:gd name="T38" fmla="*/ 151 w 240"/>
                  <a:gd name="T39" fmla="*/ 8 h 513"/>
                  <a:gd name="T40" fmla="*/ 163 w 240"/>
                  <a:gd name="T41" fmla="*/ 9 h 513"/>
                  <a:gd name="T42" fmla="*/ 168 w 240"/>
                  <a:gd name="T43" fmla="*/ 10 h 513"/>
                  <a:gd name="T44" fmla="*/ 170 w 240"/>
                  <a:gd name="T45" fmla="*/ 12 h 513"/>
                  <a:gd name="T46" fmla="*/ 165 w 240"/>
                  <a:gd name="T47" fmla="*/ 13 h 513"/>
                  <a:gd name="T48" fmla="*/ 155 w 240"/>
                  <a:gd name="T49" fmla="*/ 15 h 513"/>
                  <a:gd name="T50" fmla="*/ 223 w 240"/>
                  <a:gd name="T51" fmla="*/ 16 h 5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0" h="513">
                    <a:moveTo>
                      <a:pt x="223" y="513"/>
                    </a:moveTo>
                    <a:lnTo>
                      <a:pt x="235" y="462"/>
                    </a:lnTo>
                    <a:lnTo>
                      <a:pt x="240" y="411"/>
                    </a:lnTo>
                    <a:lnTo>
                      <a:pt x="240" y="359"/>
                    </a:lnTo>
                    <a:lnTo>
                      <a:pt x="235" y="308"/>
                    </a:lnTo>
                    <a:lnTo>
                      <a:pt x="225" y="257"/>
                    </a:lnTo>
                    <a:lnTo>
                      <a:pt x="208" y="208"/>
                    </a:lnTo>
                    <a:lnTo>
                      <a:pt x="188" y="163"/>
                    </a:lnTo>
                    <a:lnTo>
                      <a:pt x="163" y="120"/>
                    </a:lnTo>
                    <a:lnTo>
                      <a:pt x="133" y="82"/>
                    </a:lnTo>
                    <a:lnTo>
                      <a:pt x="99" y="49"/>
                    </a:lnTo>
                    <a:lnTo>
                      <a:pt x="62" y="22"/>
                    </a:lnTo>
                    <a:lnTo>
                      <a:pt x="24" y="0"/>
                    </a:lnTo>
                    <a:lnTo>
                      <a:pt x="0" y="82"/>
                    </a:lnTo>
                    <a:lnTo>
                      <a:pt x="34" y="100"/>
                    </a:lnTo>
                    <a:lnTo>
                      <a:pt x="64" y="123"/>
                    </a:lnTo>
                    <a:lnTo>
                      <a:pt x="92" y="152"/>
                    </a:lnTo>
                    <a:lnTo>
                      <a:pt x="116" y="187"/>
                    </a:lnTo>
                    <a:lnTo>
                      <a:pt x="136" y="225"/>
                    </a:lnTo>
                    <a:lnTo>
                      <a:pt x="151" y="265"/>
                    </a:lnTo>
                    <a:lnTo>
                      <a:pt x="163" y="306"/>
                    </a:lnTo>
                    <a:lnTo>
                      <a:pt x="168" y="351"/>
                    </a:lnTo>
                    <a:lnTo>
                      <a:pt x="170" y="395"/>
                    </a:lnTo>
                    <a:lnTo>
                      <a:pt x="165" y="438"/>
                    </a:lnTo>
                    <a:lnTo>
                      <a:pt x="155" y="482"/>
                    </a:lnTo>
                    <a:lnTo>
                      <a:pt x="223" y="513"/>
                    </a:lnTo>
                    <a:close/>
                  </a:path>
                </a:pathLst>
              </a:custGeom>
              <a:solidFill>
                <a:srgbClr val="EBE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6" name="Freeform 1119"/>
              <p:cNvSpPr>
                <a:spLocks/>
              </p:cNvSpPr>
              <p:nvPr/>
            </p:nvSpPr>
            <p:spPr bwMode="auto">
              <a:xfrm>
                <a:off x="1028" y="1126"/>
                <a:ext cx="194" cy="200"/>
              </a:xfrm>
              <a:custGeom>
                <a:avLst/>
                <a:gdLst>
                  <a:gd name="T0" fmla="*/ 24 w 194"/>
                  <a:gd name="T1" fmla="*/ 0 h 400"/>
                  <a:gd name="T2" fmla="*/ 58 w 194"/>
                  <a:gd name="T3" fmla="*/ 1 h 400"/>
                  <a:gd name="T4" fmla="*/ 88 w 194"/>
                  <a:gd name="T5" fmla="*/ 2 h 400"/>
                  <a:gd name="T6" fmla="*/ 116 w 194"/>
                  <a:gd name="T7" fmla="*/ 3 h 400"/>
                  <a:gd name="T8" fmla="*/ 140 w 194"/>
                  <a:gd name="T9" fmla="*/ 4 h 400"/>
                  <a:gd name="T10" fmla="*/ 160 w 194"/>
                  <a:gd name="T11" fmla="*/ 5 h 400"/>
                  <a:gd name="T12" fmla="*/ 175 w 194"/>
                  <a:gd name="T13" fmla="*/ 6 h 400"/>
                  <a:gd name="T14" fmla="*/ 187 w 194"/>
                  <a:gd name="T15" fmla="*/ 7 h 400"/>
                  <a:gd name="T16" fmla="*/ 192 w 194"/>
                  <a:gd name="T17" fmla="*/ 9 h 400"/>
                  <a:gd name="T18" fmla="*/ 194 w 194"/>
                  <a:gd name="T19" fmla="*/ 10 h 400"/>
                  <a:gd name="T20" fmla="*/ 189 w 194"/>
                  <a:gd name="T21" fmla="*/ 12 h 400"/>
                  <a:gd name="T22" fmla="*/ 179 w 194"/>
                  <a:gd name="T23" fmla="*/ 13 h 400"/>
                  <a:gd name="T24" fmla="*/ 107 w 194"/>
                  <a:gd name="T25" fmla="*/ 12 h 400"/>
                  <a:gd name="T26" fmla="*/ 114 w 194"/>
                  <a:gd name="T27" fmla="*/ 11 h 400"/>
                  <a:gd name="T28" fmla="*/ 117 w 194"/>
                  <a:gd name="T29" fmla="*/ 10 h 400"/>
                  <a:gd name="T30" fmla="*/ 114 w 194"/>
                  <a:gd name="T31" fmla="*/ 8 h 400"/>
                  <a:gd name="T32" fmla="*/ 106 w 194"/>
                  <a:gd name="T33" fmla="*/ 7 h 400"/>
                  <a:gd name="T34" fmla="*/ 92 w 194"/>
                  <a:gd name="T35" fmla="*/ 6 h 400"/>
                  <a:gd name="T36" fmla="*/ 75 w 194"/>
                  <a:gd name="T37" fmla="*/ 5 h 400"/>
                  <a:gd name="T38" fmla="*/ 52 w 194"/>
                  <a:gd name="T39" fmla="*/ 4 h 400"/>
                  <a:gd name="T40" fmla="*/ 27 w 194"/>
                  <a:gd name="T41" fmla="*/ 4 h 400"/>
                  <a:gd name="T42" fmla="*/ 0 w 194"/>
                  <a:gd name="T43" fmla="*/ 3 h 400"/>
                  <a:gd name="T44" fmla="*/ 24 w 194"/>
                  <a:gd name="T45" fmla="*/ 0 h 4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4" h="400">
                    <a:moveTo>
                      <a:pt x="24" y="0"/>
                    </a:moveTo>
                    <a:lnTo>
                      <a:pt x="58" y="18"/>
                    </a:lnTo>
                    <a:lnTo>
                      <a:pt x="88" y="41"/>
                    </a:lnTo>
                    <a:lnTo>
                      <a:pt x="116" y="70"/>
                    </a:lnTo>
                    <a:lnTo>
                      <a:pt x="140" y="105"/>
                    </a:lnTo>
                    <a:lnTo>
                      <a:pt x="160" y="143"/>
                    </a:lnTo>
                    <a:lnTo>
                      <a:pt x="175" y="183"/>
                    </a:lnTo>
                    <a:lnTo>
                      <a:pt x="187" y="224"/>
                    </a:lnTo>
                    <a:lnTo>
                      <a:pt x="192" y="269"/>
                    </a:lnTo>
                    <a:lnTo>
                      <a:pt x="194" y="313"/>
                    </a:lnTo>
                    <a:lnTo>
                      <a:pt x="189" y="356"/>
                    </a:lnTo>
                    <a:lnTo>
                      <a:pt x="179" y="400"/>
                    </a:lnTo>
                    <a:lnTo>
                      <a:pt x="107" y="365"/>
                    </a:lnTo>
                    <a:lnTo>
                      <a:pt x="114" y="329"/>
                    </a:lnTo>
                    <a:lnTo>
                      <a:pt x="117" y="291"/>
                    </a:lnTo>
                    <a:lnTo>
                      <a:pt x="114" y="255"/>
                    </a:lnTo>
                    <a:lnTo>
                      <a:pt x="106" y="219"/>
                    </a:lnTo>
                    <a:lnTo>
                      <a:pt x="92" y="184"/>
                    </a:lnTo>
                    <a:lnTo>
                      <a:pt x="75" y="152"/>
                    </a:lnTo>
                    <a:lnTo>
                      <a:pt x="52" y="125"/>
                    </a:lnTo>
                    <a:lnTo>
                      <a:pt x="27" y="103"/>
                    </a:lnTo>
                    <a:lnTo>
                      <a:pt x="0" y="8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7" name="Freeform 1120"/>
              <p:cNvSpPr>
                <a:spLocks/>
              </p:cNvSpPr>
              <p:nvPr/>
            </p:nvSpPr>
            <p:spPr bwMode="auto">
              <a:xfrm>
                <a:off x="1000" y="1170"/>
                <a:ext cx="145" cy="139"/>
              </a:xfrm>
              <a:custGeom>
                <a:avLst/>
                <a:gdLst>
                  <a:gd name="T0" fmla="*/ 135 w 145"/>
                  <a:gd name="T1" fmla="*/ 9 h 278"/>
                  <a:gd name="T2" fmla="*/ 142 w 145"/>
                  <a:gd name="T3" fmla="*/ 8 h 278"/>
                  <a:gd name="T4" fmla="*/ 145 w 145"/>
                  <a:gd name="T5" fmla="*/ 7 h 278"/>
                  <a:gd name="T6" fmla="*/ 142 w 145"/>
                  <a:gd name="T7" fmla="*/ 6 h 278"/>
                  <a:gd name="T8" fmla="*/ 134 w 145"/>
                  <a:gd name="T9" fmla="*/ 5 h 278"/>
                  <a:gd name="T10" fmla="*/ 120 w 145"/>
                  <a:gd name="T11" fmla="*/ 4 h 278"/>
                  <a:gd name="T12" fmla="*/ 103 w 145"/>
                  <a:gd name="T13" fmla="*/ 3 h 278"/>
                  <a:gd name="T14" fmla="*/ 80 w 145"/>
                  <a:gd name="T15" fmla="*/ 2 h 278"/>
                  <a:gd name="T16" fmla="*/ 55 w 145"/>
                  <a:gd name="T17" fmla="*/ 1 h 278"/>
                  <a:gd name="T18" fmla="*/ 28 w 145"/>
                  <a:gd name="T19" fmla="*/ 0 h 278"/>
                  <a:gd name="T20" fmla="*/ 0 w 145"/>
                  <a:gd name="T21" fmla="*/ 3 h 278"/>
                  <a:gd name="T22" fmla="*/ 19 w 145"/>
                  <a:gd name="T23" fmla="*/ 4 h 278"/>
                  <a:gd name="T24" fmla="*/ 35 w 145"/>
                  <a:gd name="T25" fmla="*/ 4 h 278"/>
                  <a:gd name="T26" fmla="*/ 48 w 145"/>
                  <a:gd name="T27" fmla="*/ 5 h 278"/>
                  <a:gd name="T28" fmla="*/ 56 w 145"/>
                  <a:gd name="T29" fmla="*/ 6 h 278"/>
                  <a:gd name="T30" fmla="*/ 62 w 145"/>
                  <a:gd name="T31" fmla="*/ 6 h 278"/>
                  <a:gd name="T32" fmla="*/ 62 w 145"/>
                  <a:gd name="T33" fmla="*/ 7 h 278"/>
                  <a:gd name="T34" fmla="*/ 58 w 145"/>
                  <a:gd name="T35" fmla="*/ 8 h 278"/>
                  <a:gd name="T36" fmla="*/ 135 w 145"/>
                  <a:gd name="T37" fmla="*/ 9 h 2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278">
                    <a:moveTo>
                      <a:pt x="135" y="278"/>
                    </a:moveTo>
                    <a:lnTo>
                      <a:pt x="142" y="242"/>
                    </a:lnTo>
                    <a:lnTo>
                      <a:pt x="145" y="204"/>
                    </a:lnTo>
                    <a:lnTo>
                      <a:pt x="142" y="168"/>
                    </a:lnTo>
                    <a:lnTo>
                      <a:pt x="134" y="132"/>
                    </a:lnTo>
                    <a:lnTo>
                      <a:pt x="120" y="97"/>
                    </a:lnTo>
                    <a:lnTo>
                      <a:pt x="103" y="65"/>
                    </a:lnTo>
                    <a:lnTo>
                      <a:pt x="80" y="38"/>
                    </a:lnTo>
                    <a:lnTo>
                      <a:pt x="55" y="16"/>
                    </a:lnTo>
                    <a:lnTo>
                      <a:pt x="28" y="0"/>
                    </a:lnTo>
                    <a:lnTo>
                      <a:pt x="0" y="96"/>
                    </a:lnTo>
                    <a:lnTo>
                      <a:pt x="19" y="106"/>
                    </a:lnTo>
                    <a:lnTo>
                      <a:pt x="35" y="123"/>
                    </a:lnTo>
                    <a:lnTo>
                      <a:pt x="48" y="144"/>
                    </a:lnTo>
                    <a:lnTo>
                      <a:pt x="56" y="166"/>
                    </a:lnTo>
                    <a:lnTo>
                      <a:pt x="62" y="191"/>
                    </a:lnTo>
                    <a:lnTo>
                      <a:pt x="62" y="217"/>
                    </a:lnTo>
                    <a:lnTo>
                      <a:pt x="58" y="242"/>
                    </a:lnTo>
                    <a:lnTo>
                      <a:pt x="135" y="278"/>
                    </a:lnTo>
                    <a:close/>
                  </a:path>
                </a:pathLst>
              </a:custGeom>
              <a:solidFill>
                <a:srgbClr val="EFE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8" name="Freeform 1121"/>
              <p:cNvSpPr>
                <a:spLocks/>
              </p:cNvSpPr>
              <p:nvPr/>
            </p:nvSpPr>
            <p:spPr bwMode="auto">
              <a:xfrm>
                <a:off x="971" y="1218"/>
                <a:ext cx="91" cy="73"/>
              </a:xfrm>
              <a:custGeom>
                <a:avLst/>
                <a:gdLst>
                  <a:gd name="T0" fmla="*/ 29 w 91"/>
                  <a:gd name="T1" fmla="*/ 0 h 146"/>
                  <a:gd name="T2" fmla="*/ 48 w 91"/>
                  <a:gd name="T3" fmla="*/ 1 h 146"/>
                  <a:gd name="T4" fmla="*/ 64 w 91"/>
                  <a:gd name="T5" fmla="*/ 1 h 146"/>
                  <a:gd name="T6" fmla="*/ 77 w 91"/>
                  <a:gd name="T7" fmla="*/ 2 h 146"/>
                  <a:gd name="T8" fmla="*/ 85 w 91"/>
                  <a:gd name="T9" fmla="*/ 3 h 146"/>
                  <a:gd name="T10" fmla="*/ 91 w 91"/>
                  <a:gd name="T11" fmla="*/ 3 h 146"/>
                  <a:gd name="T12" fmla="*/ 91 w 91"/>
                  <a:gd name="T13" fmla="*/ 4 h 146"/>
                  <a:gd name="T14" fmla="*/ 87 w 91"/>
                  <a:gd name="T15" fmla="*/ 5 h 146"/>
                  <a:gd name="T16" fmla="*/ 0 w 91"/>
                  <a:gd name="T17" fmla="*/ 4 h 146"/>
                  <a:gd name="T18" fmla="*/ 0 w 91"/>
                  <a:gd name="T19" fmla="*/ 4 h 146"/>
                  <a:gd name="T20" fmla="*/ 29 w 91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1" h="146">
                    <a:moveTo>
                      <a:pt x="29" y="0"/>
                    </a:moveTo>
                    <a:lnTo>
                      <a:pt x="48" y="10"/>
                    </a:lnTo>
                    <a:lnTo>
                      <a:pt x="64" y="27"/>
                    </a:lnTo>
                    <a:lnTo>
                      <a:pt x="77" y="48"/>
                    </a:lnTo>
                    <a:lnTo>
                      <a:pt x="85" y="70"/>
                    </a:lnTo>
                    <a:lnTo>
                      <a:pt x="91" y="95"/>
                    </a:lnTo>
                    <a:lnTo>
                      <a:pt x="91" y="121"/>
                    </a:lnTo>
                    <a:lnTo>
                      <a:pt x="87" y="146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0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69" name="Freeform 1122"/>
              <p:cNvSpPr>
                <a:spLocks/>
              </p:cNvSpPr>
              <p:nvPr/>
            </p:nvSpPr>
            <p:spPr bwMode="auto">
              <a:xfrm>
                <a:off x="970" y="1269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1 h 3"/>
                  <a:gd name="T8" fmla="*/ 1 w 1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1E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0" name="Freeform 1123"/>
              <p:cNvSpPr>
                <a:spLocks/>
              </p:cNvSpPr>
              <p:nvPr/>
            </p:nvSpPr>
            <p:spPr bwMode="auto">
              <a:xfrm>
                <a:off x="970" y="665"/>
                <a:ext cx="1341" cy="838"/>
              </a:xfrm>
              <a:custGeom>
                <a:avLst/>
                <a:gdLst>
                  <a:gd name="T0" fmla="*/ 996 w 1341"/>
                  <a:gd name="T1" fmla="*/ 52 h 1677"/>
                  <a:gd name="T2" fmla="*/ 0 w 1341"/>
                  <a:gd name="T3" fmla="*/ 37 h 1677"/>
                  <a:gd name="T4" fmla="*/ 345 w 1341"/>
                  <a:gd name="T5" fmla="*/ 0 h 1677"/>
                  <a:gd name="T6" fmla="*/ 1341 w 1341"/>
                  <a:gd name="T7" fmla="*/ 14 h 1677"/>
                  <a:gd name="T8" fmla="*/ 996 w 1341"/>
                  <a:gd name="T9" fmla="*/ 52 h 1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1" h="1677">
                    <a:moveTo>
                      <a:pt x="996" y="1677"/>
                    </a:moveTo>
                    <a:lnTo>
                      <a:pt x="0" y="1212"/>
                    </a:lnTo>
                    <a:lnTo>
                      <a:pt x="345" y="0"/>
                    </a:lnTo>
                    <a:lnTo>
                      <a:pt x="1341" y="464"/>
                    </a:lnTo>
                    <a:lnTo>
                      <a:pt x="996" y="16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1" name="Freeform 1124"/>
              <p:cNvSpPr>
                <a:spLocks/>
              </p:cNvSpPr>
              <p:nvPr/>
            </p:nvSpPr>
            <p:spPr bwMode="auto">
              <a:xfrm>
                <a:off x="953" y="1241"/>
                <a:ext cx="1030" cy="268"/>
              </a:xfrm>
              <a:custGeom>
                <a:avLst/>
                <a:gdLst>
                  <a:gd name="T0" fmla="*/ 1015 w 1030"/>
                  <a:gd name="T1" fmla="*/ 17 h 535"/>
                  <a:gd name="T2" fmla="*/ 1030 w 1030"/>
                  <a:gd name="T3" fmla="*/ 15 h 535"/>
                  <a:gd name="T4" fmla="*/ 0 w 1030"/>
                  <a:gd name="T5" fmla="*/ 0 h 535"/>
                  <a:gd name="T6" fmla="*/ 0 w 1030"/>
                  <a:gd name="T7" fmla="*/ 0 h 535"/>
                  <a:gd name="T8" fmla="*/ 72 w 1030"/>
                  <a:gd name="T9" fmla="*/ 2 h 535"/>
                  <a:gd name="T10" fmla="*/ 143 w 1030"/>
                  <a:gd name="T11" fmla="*/ 3 h 535"/>
                  <a:gd name="T12" fmla="*/ 213 w 1030"/>
                  <a:gd name="T13" fmla="*/ 4 h 535"/>
                  <a:gd name="T14" fmla="*/ 283 w 1030"/>
                  <a:gd name="T15" fmla="*/ 5 h 535"/>
                  <a:gd name="T16" fmla="*/ 351 w 1030"/>
                  <a:gd name="T17" fmla="*/ 6 h 535"/>
                  <a:gd name="T18" fmla="*/ 417 w 1030"/>
                  <a:gd name="T19" fmla="*/ 7 h 535"/>
                  <a:gd name="T20" fmla="*/ 481 w 1030"/>
                  <a:gd name="T21" fmla="*/ 8 h 535"/>
                  <a:gd name="T22" fmla="*/ 541 w 1030"/>
                  <a:gd name="T23" fmla="*/ 9 h 535"/>
                  <a:gd name="T24" fmla="*/ 599 w 1030"/>
                  <a:gd name="T25" fmla="*/ 10 h 535"/>
                  <a:gd name="T26" fmla="*/ 654 w 1030"/>
                  <a:gd name="T27" fmla="*/ 10 h 535"/>
                  <a:gd name="T28" fmla="*/ 707 w 1030"/>
                  <a:gd name="T29" fmla="*/ 11 h 535"/>
                  <a:gd name="T30" fmla="*/ 755 w 1030"/>
                  <a:gd name="T31" fmla="*/ 12 h 535"/>
                  <a:gd name="T32" fmla="*/ 799 w 1030"/>
                  <a:gd name="T33" fmla="*/ 13 h 535"/>
                  <a:gd name="T34" fmla="*/ 840 w 1030"/>
                  <a:gd name="T35" fmla="*/ 14 h 535"/>
                  <a:gd name="T36" fmla="*/ 875 w 1030"/>
                  <a:gd name="T37" fmla="*/ 14 h 535"/>
                  <a:gd name="T38" fmla="*/ 906 w 1030"/>
                  <a:gd name="T39" fmla="*/ 15 h 535"/>
                  <a:gd name="T40" fmla="*/ 933 w 1030"/>
                  <a:gd name="T41" fmla="*/ 15 h 535"/>
                  <a:gd name="T42" fmla="*/ 954 w 1030"/>
                  <a:gd name="T43" fmla="*/ 16 h 535"/>
                  <a:gd name="T44" fmla="*/ 971 w 1030"/>
                  <a:gd name="T45" fmla="*/ 16 h 535"/>
                  <a:gd name="T46" fmla="*/ 982 w 1030"/>
                  <a:gd name="T47" fmla="*/ 16 h 535"/>
                  <a:gd name="T48" fmla="*/ 989 w 1030"/>
                  <a:gd name="T49" fmla="*/ 17 h 535"/>
                  <a:gd name="T50" fmla="*/ 991 w 1030"/>
                  <a:gd name="T51" fmla="*/ 17 h 535"/>
                  <a:gd name="T52" fmla="*/ 1015 w 1030"/>
                  <a:gd name="T53" fmla="*/ 17 h 5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0" h="535">
                    <a:moveTo>
                      <a:pt x="1015" y="535"/>
                    </a:moveTo>
                    <a:lnTo>
                      <a:pt x="1030" y="479"/>
                    </a:lnTo>
                    <a:lnTo>
                      <a:pt x="0" y="0"/>
                    </a:lnTo>
                    <a:lnTo>
                      <a:pt x="72" y="34"/>
                    </a:lnTo>
                    <a:lnTo>
                      <a:pt x="143" y="67"/>
                    </a:lnTo>
                    <a:lnTo>
                      <a:pt x="213" y="101"/>
                    </a:lnTo>
                    <a:lnTo>
                      <a:pt x="283" y="134"/>
                    </a:lnTo>
                    <a:lnTo>
                      <a:pt x="351" y="168"/>
                    </a:lnTo>
                    <a:lnTo>
                      <a:pt x="417" y="201"/>
                    </a:lnTo>
                    <a:lnTo>
                      <a:pt x="481" y="231"/>
                    </a:lnTo>
                    <a:lnTo>
                      <a:pt x="541" y="262"/>
                    </a:lnTo>
                    <a:lnTo>
                      <a:pt x="599" y="291"/>
                    </a:lnTo>
                    <a:lnTo>
                      <a:pt x="654" y="320"/>
                    </a:lnTo>
                    <a:lnTo>
                      <a:pt x="707" y="347"/>
                    </a:lnTo>
                    <a:lnTo>
                      <a:pt x="755" y="373"/>
                    </a:lnTo>
                    <a:lnTo>
                      <a:pt x="799" y="398"/>
                    </a:lnTo>
                    <a:lnTo>
                      <a:pt x="840" y="420"/>
                    </a:lnTo>
                    <a:lnTo>
                      <a:pt x="875" y="440"/>
                    </a:lnTo>
                    <a:lnTo>
                      <a:pt x="906" y="458"/>
                    </a:lnTo>
                    <a:lnTo>
                      <a:pt x="933" y="476"/>
                    </a:lnTo>
                    <a:lnTo>
                      <a:pt x="954" y="488"/>
                    </a:lnTo>
                    <a:lnTo>
                      <a:pt x="971" y="501"/>
                    </a:lnTo>
                    <a:lnTo>
                      <a:pt x="982" y="510"/>
                    </a:lnTo>
                    <a:lnTo>
                      <a:pt x="989" y="519"/>
                    </a:lnTo>
                    <a:lnTo>
                      <a:pt x="991" y="523"/>
                    </a:lnTo>
                    <a:lnTo>
                      <a:pt x="1015" y="535"/>
                    </a:lnTo>
                    <a:close/>
                  </a:path>
                </a:pathLst>
              </a:custGeom>
              <a:solidFill>
                <a:srgbClr val="BC4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2" name="Freeform 1125"/>
              <p:cNvSpPr>
                <a:spLocks/>
              </p:cNvSpPr>
              <p:nvPr/>
            </p:nvSpPr>
            <p:spPr bwMode="auto">
              <a:xfrm>
                <a:off x="953" y="1241"/>
                <a:ext cx="991" cy="262"/>
              </a:xfrm>
              <a:custGeom>
                <a:avLst/>
                <a:gdLst>
                  <a:gd name="T0" fmla="*/ 0 w 991"/>
                  <a:gd name="T1" fmla="*/ 0 h 523"/>
                  <a:gd name="T2" fmla="*/ 72 w 991"/>
                  <a:gd name="T3" fmla="*/ 2 h 523"/>
                  <a:gd name="T4" fmla="*/ 143 w 991"/>
                  <a:gd name="T5" fmla="*/ 3 h 523"/>
                  <a:gd name="T6" fmla="*/ 213 w 991"/>
                  <a:gd name="T7" fmla="*/ 4 h 523"/>
                  <a:gd name="T8" fmla="*/ 283 w 991"/>
                  <a:gd name="T9" fmla="*/ 5 h 523"/>
                  <a:gd name="T10" fmla="*/ 351 w 991"/>
                  <a:gd name="T11" fmla="*/ 6 h 523"/>
                  <a:gd name="T12" fmla="*/ 417 w 991"/>
                  <a:gd name="T13" fmla="*/ 7 h 523"/>
                  <a:gd name="T14" fmla="*/ 481 w 991"/>
                  <a:gd name="T15" fmla="*/ 8 h 523"/>
                  <a:gd name="T16" fmla="*/ 541 w 991"/>
                  <a:gd name="T17" fmla="*/ 9 h 523"/>
                  <a:gd name="T18" fmla="*/ 599 w 991"/>
                  <a:gd name="T19" fmla="*/ 10 h 523"/>
                  <a:gd name="T20" fmla="*/ 654 w 991"/>
                  <a:gd name="T21" fmla="*/ 10 h 523"/>
                  <a:gd name="T22" fmla="*/ 707 w 991"/>
                  <a:gd name="T23" fmla="*/ 11 h 523"/>
                  <a:gd name="T24" fmla="*/ 755 w 991"/>
                  <a:gd name="T25" fmla="*/ 12 h 523"/>
                  <a:gd name="T26" fmla="*/ 799 w 991"/>
                  <a:gd name="T27" fmla="*/ 13 h 523"/>
                  <a:gd name="T28" fmla="*/ 840 w 991"/>
                  <a:gd name="T29" fmla="*/ 14 h 523"/>
                  <a:gd name="T30" fmla="*/ 875 w 991"/>
                  <a:gd name="T31" fmla="*/ 14 h 523"/>
                  <a:gd name="T32" fmla="*/ 906 w 991"/>
                  <a:gd name="T33" fmla="*/ 15 h 523"/>
                  <a:gd name="T34" fmla="*/ 933 w 991"/>
                  <a:gd name="T35" fmla="*/ 15 h 523"/>
                  <a:gd name="T36" fmla="*/ 954 w 991"/>
                  <a:gd name="T37" fmla="*/ 16 h 523"/>
                  <a:gd name="T38" fmla="*/ 971 w 991"/>
                  <a:gd name="T39" fmla="*/ 16 h 523"/>
                  <a:gd name="T40" fmla="*/ 982 w 991"/>
                  <a:gd name="T41" fmla="*/ 16 h 523"/>
                  <a:gd name="T42" fmla="*/ 989 w 991"/>
                  <a:gd name="T43" fmla="*/ 17 h 523"/>
                  <a:gd name="T44" fmla="*/ 991 w 991"/>
                  <a:gd name="T45" fmla="*/ 17 h 523"/>
                  <a:gd name="T46" fmla="*/ 965 w 991"/>
                  <a:gd name="T47" fmla="*/ 16 h 523"/>
                  <a:gd name="T48" fmla="*/ 964 w 991"/>
                  <a:gd name="T49" fmla="*/ 16 h 523"/>
                  <a:gd name="T50" fmla="*/ 957 w 991"/>
                  <a:gd name="T51" fmla="*/ 16 h 523"/>
                  <a:gd name="T52" fmla="*/ 946 w 991"/>
                  <a:gd name="T53" fmla="*/ 16 h 523"/>
                  <a:gd name="T54" fmla="*/ 930 w 991"/>
                  <a:gd name="T55" fmla="*/ 15 h 523"/>
                  <a:gd name="T56" fmla="*/ 909 w 991"/>
                  <a:gd name="T57" fmla="*/ 15 h 523"/>
                  <a:gd name="T58" fmla="*/ 883 w 991"/>
                  <a:gd name="T59" fmla="*/ 15 h 523"/>
                  <a:gd name="T60" fmla="*/ 852 w 991"/>
                  <a:gd name="T61" fmla="*/ 14 h 523"/>
                  <a:gd name="T62" fmla="*/ 817 w 991"/>
                  <a:gd name="T63" fmla="*/ 13 h 523"/>
                  <a:gd name="T64" fmla="*/ 779 w 991"/>
                  <a:gd name="T65" fmla="*/ 13 h 523"/>
                  <a:gd name="T66" fmla="*/ 735 w 991"/>
                  <a:gd name="T67" fmla="*/ 12 h 523"/>
                  <a:gd name="T68" fmla="*/ 688 w 991"/>
                  <a:gd name="T69" fmla="*/ 11 h 523"/>
                  <a:gd name="T70" fmla="*/ 637 w 991"/>
                  <a:gd name="T71" fmla="*/ 10 h 523"/>
                  <a:gd name="T72" fmla="*/ 584 w 991"/>
                  <a:gd name="T73" fmla="*/ 9 h 523"/>
                  <a:gd name="T74" fmla="*/ 527 w 991"/>
                  <a:gd name="T75" fmla="*/ 9 h 523"/>
                  <a:gd name="T76" fmla="*/ 468 w 991"/>
                  <a:gd name="T77" fmla="*/ 8 h 523"/>
                  <a:gd name="T78" fmla="*/ 406 w 991"/>
                  <a:gd name="T79" fmla="*/ 7 h 523"/>
                  <a:gd name="T80" fmla="*/ 342 w 991"/>
                  <a:gd name="T81" fmla="*/ 6 h 523"/>
                  <a:gd name="T82" fmla="*/ 276 w 991"/>
                  <a:gd name="T83" fmla="*/ 5 h 523"/>
                  <a:gd name="T84" fmla="*/ 208 w 991"/>
                  <a:gd name="T85" fmla="*/ 4 h 523"/>
                  <a:gd name="T86" fmla="*/ 139 w 991"/>
                  <a:gd name="T87" fmla="*/ 3 h 523"/>
                  <a:gd name="T88" fmla="*/ 69 w 991"/>
                  <a:gd name="T89" fmla="*/ 2 h 523"/>
                  <a:gd name="T90" fmla="*/ 0 w 991"/>
                  <a:gd name="T91" fmla="*/ 1 h 523"/>
                  <a:gd name="T92" fmla="*/ 0 w 991"/>
                  <a:gd name="T93" fmla="*/ 0 h 5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91" h="523">
                    <a:moveTo>
                      <a:pt x="0" y="0"/>
                    </a:moveTo>
                    <a:lnTo>
                      <a:pt x="72" y="34"/>
                    </a:lnTo>
                    <a:lnTo>
                      <a:pt x="143" y="67"/>
                    </a:lnTo>
                    <a:lnTo>
                      <a:pt x="213" y="101"/>
                    </a:lnTo>
                    <a:lnTo>
                      <a:pt x="283" y="134"/>
                    </a:lnTo>
                    <a:lnTo>
                      <a:pt x="351" y="168"/>
                    </a:lnTo>
                    <a:lnTo>
                      <a:pt x="417" y="201"/>
                    </a:lnTo>
                    <a:lnTo>
                      <a:pt x="481" y="231"/>
                    </a:lnTo>
                    <a:lnTo>
                      <a:pt x="541" y="262"/>
                    </a:lnTo>
                    <a:lnTo>
                      <a:pt x="599" y="291"/>
                    </a:lnTo>
                    <a:lnTo>
                      <a:pt x="654" y="320"/>
                    </a:lnTo>
                    <a:lnTo>
                      <a:pt x="707" y="347"/>
                    </a:lnTo>
                    <a:lnTo>
                      <a:pt x="755" y="373"/>
                    </a:lnTo>
                    <a:lnTo>
                      <a:pt x="799" y="398"/>
                    </a:lnTo>
                    <a:lnTo>
                      <a:pt x="840" y="420"/>
                    </a:lnTo>
                    <a:lnTo>
                      <a:pt x="875" y="440"/>
                    </a:lnTo>
                    <a:lnTo>
                      <a:pt x="906" y="458"/>
                    </a:lnTo>
                    <a:lnTo>
                      <a:pt x="933" y="476"/>
                    </a:lnTo>
                    <a:lnTo>
                      <a:pt x="954" y="488"/>
                    </a:lnTo>
                    <a:lnTo>
                      <a:pt x="971" y="501"/>
                    </a:lnTo>
                    <a:lnTo>
                      <a:pt x="982" y="510"/>
                    </a:lnTo>
                    <a:lnTo>
                      <a:pt x="989" y="519"/>
                    </a:lnTo>
                    <a:lnTo>
                      <a:pt x="991" y="523"/>
                    </a:lnTo>
                    <a:lnTo>
                      <a:pt x="965" y="512"/>
                    </a:lnTo>
                    <a:lnTo>
                      <a:pt x="964" y="506"/>
                    </a:lnTo>
                    <a:lnTo>
                      <a:pt x="957" y="499"/>
                    </a:lnTo>
                    <a:lnTo>
                      <a:pt x="946" y="490"/>
                    </a:lnTo>
                    <a:lnTo>
                      <a:pt x="930" y="478"/>
                    </a:lnTo>
                    <a:lnTo>
                      <a:pt x="909" y="465"/>
                    </a:lnTo>
                    <a:lnTo>
                      <a:pt x="883" y="449"/>
                    </a:lnTo>
                    <a:lnTo>
                      <a:pt x="852" y="430"/>
                    </a:lnTo>
                    <a:lnTo>
                      <a:pt x="817" y="411"/>
                    </a:lnTo>
                    <a:lnTo>
                      <a:pt x="779" y="389"/>
                    </a:lnTo>
                    <a:lnTo>
                      <a:pt x="735" y="365"/>
                    </a:lnTo>
                    <a:lnTo>
                      <a:pt x="688" y="340"/>
                    </a:lnTo>
                    <a:lnTo>
                      <a:pt x="637" y="315"/>
                    </a:lnTo>
                    <a:lnTo>
                      <a:pt x="584" y="286"/>
                    </a:lnTo>
                    <a:lnTo>
                      <a:pt x="527" y="257"/>
                    </a:lnTo>
                    <a:lnTo>
                      <a:pt x="468" y="228"/>
                    </a:lnTo>
                    <a:lnTo>
                      <a:pt x="406" y="197"/>
                    </a:lnTo>
                    <a:lnTo>
                      <a:pt x="342" y="164"/>
                    </a:lnTo>
                    <a:lnTo>
                      <a:pt x="276" y="132"/>
                    </a:lnTo>
                    <a:lnTo>
                      <a:pt x="208" y="99"/>
                    </a:lnTo>
                    <a:lnTo>
                      <a:pt x="139" y="67"/>
                    </a:lnTo>
                    <a:lnTo>
                      <a:pt x="69" y="3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4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3" name="Freeform 1126"/>
              <p:cNvSpPr>
                <a:spLocks/>
              </p:cNvSpPr>
              <p:nvPr/>
            </p:nvSpPr>
            <p:spPr bwMode="auto">
              <a:xfrm>
                <a:off x="953" y="1242"/>
                <a:ext cx="965" cy="255"/>
              </a:xfrm>
              <a:custGeom>
                <a:avLst/>
                <a:gdLst>
                  <a:gd name="T0" fmla="*/ 965 w 965"/>
                  <a:gd name="T1" fmla="*/ 15 h 511"/>
                  <a:gd name="T2" fmla="*/ 964 w 965"/>
                  <a:gd name="T3" fmla="*/ 15 h 511"/>
                  <a:gd name="T4" fmla="*/ 957 w 965"/>
                  <a:gd name="T5" fmla="*/ 15 h 511"/>
                  <a:gd name="T6" fmla="*/ 946 w 965"/>
                  <a:gd name="T7" fmla="*/ 15 h 511"/>
                  <a:gd name="T8" fmla="*/ 930 w 965"/>
                  <a:gd name="T9" fmla="*/ 14 h 511"/>
                  <a:gd name="T10" fmla="*/ 909 w 965"/>
                  <a:gd name="T11" fmla="*/ 14 h 511"/>
                  <a:gd name="T12" fmla="*/ 883 w 965"/>
                  <a:gd name="T13" fmla="*/ 14 h 511"/>
                  <a:gd name="T14" fmla="*/ 852 w 965"/>
                  <a:gd name="T15" fmla="*/ 13 h 511"/>
                  <a:gd name="T16" fmla="*/ 817 w 965"/>
                  <a:gd name="T17" fmla="*/ 12 h 511"/>
                  <a:gd name="T18" fmla="*/ 779 w 965"/>
                  <a:gd name="T19" fmla="*/ 12 h 511"/>
                  <a:gd name="T20" fmla="*/ 735 w 965"/>
                  <a:gd name="T21" fmla="*/ 11 h 511"/>
                  <a:gd name="T22" fmla="*/ 688 w 965"/>
                  <a:gd name="T23" fmla="*/ 10 h 511"/>
                  <a:gd name="T24" fmla="*/ 637 w 965"/>
                  <a:gd name="T25" fmla="*/ 9 h 511"/>
                  <a:gd name="T26" fmla="*/ 584 w 965"/>
                  <a:gd name="T27" fmla="*/ 8 h 511"/>
                  <a:gd name="T28" fmla="*/ 527 w 965"/>
                  <a:gd name="T29" fmla="*/ 8 h 511"/>
                  <a:gd name="T30" fmla="*/ 468 w 965"/>
                  <a:gd name="T31" fmla="*/ 7 h 511"/>
                  <a:gd name="T32" fmla="*/ 406 w 965"/>
                  <a:gd name="T33" fmla="*/ 6 h 511"/>
                  <a:gd name="T34" fmla="*/ 342 w 965"/>
                  <a:gd name="T35" fmla="*/ 5 h 511"/>
                  <a:gd name="T36" fmla="*/ 276 w 965"/>
                  <a:gd name="T37" fmla="*/ 4 h 511"/>
                  <a:gd name="T38" fmla="*/ 208 w 965"/>
                  <a:gd name="T39" fmla="*/ 3 h 511"/>
                  <a:gd name="T40" fmla="*/ 139 w 965"/>
                  <a:gd name="T41" fmla="*/ 2 h 511"/>
                  <a:gd name="T42" fmla="*/ 69 w 965"/>
                  <a:gd name="T43" fmla="*/ 1 h 511"/>
                  <a:gd name="T44" fmla="*/ 0 w 965"/>
                  <a:gd name="T45" fmla="*/ 0 h 511"/>
                  <a:gd name="T46" fmla="*/ 0 w 965"/>
                  <a:gd name="T47" fmla="*/ 0 h 511"/>
                  <a:gd name="T48" fmla="*/ 68 w 965"/>
                  <a:gd name="T49" fmla="*/ 1 h 511"/>
                  <a:gd name="T50" fmla="*/ 136 w 965"/>
                  <a:gd name="T51" fmla="*/ 2 h 511"/>
                  <a:gd name="T52" fmla="*/ 202 w 965"/>
                  <a:gd name="T53" fmla="*/ 3 h 511"/>
                  <a:gd name="T54" fmla="*/ 267 w 965"/>
                  <a:gd name="T55" fmla="*/ 4 h 511"/>
                  <a:gd name="T56" fmla="*/ 332 w 965"/>
                  <a:gd name="T57" fmla="*/ 5 h 511"/>
                  <a:gd name="T58" fmla="*/ 394 w 965"/>
                  <a:gd name="T59" fmla="*/ 5 h 511"/>
                  <a:gd name="T60" fmla="*/ 455 w 965"/>
                  <a:gd name="T61" fmla="*/ 6 h 511"/>
                  <a:gd name="T62" fmla="*/ 513 w 965"/>
                  <a:gd name="T63" fmla="*/ 7 h 511"/>
                  <a:gd name="T64" fmla="*/ 568 w 965"/>
                  <a:gd name="T65" fmla="*/ 8 h 511"/>
                  <a:gd name="T66" fmla="*/ 621 w 965"/>
                  <a:gd name="T67" fmla="*/ 9 h 511"/>
                  <a:gd name="T68" fmla="*/ 670 w 965"/>
                  <a:gd name="T69" fmla="*/ 10 h 511"/>
                  <a:gd name="T70" fmla="*/ 715 w 965"/>
                  <a:gd name="T71" fmla="*/ 11 h 511"/>
                  <a:gd name="T72" fmla="*/ 758 w 965"/>
                  <a:gd name="T73" fmla="*/ 11 h 511"/>
                  <a:gd name="T74" fmla="*/ 796 w 965"/>
                  <a:gd name="T75" fmla="*/ 12 h 511"/>
                  <a:gd name="T76" fmla="*/ 828 w 965"/>
                  <a:gd name="T77" fmla="*/ 13 h 511"/>
                  <a:gd name="T78" fmla="*/ 858 w 965"/>
                  <a:gd name="T79" fmla="*/ 13 h 511"/>
                  <a:gd name="T80" fmla="*/ 883 w 965"/>
                  <a:gd name="T81" fmla="*/ 14 h 511"/>
                  <a:gd name="T82" fmla="*/ 905 w 965"/>
                  <a:gd name="T83" fmla="*/ 14 h 511"/>
                  <a:gd name="T84" fmla="*/ 920 w 965"/>
                  <a:gd name="T85" fmla="*/ 14 h 511"/>
                  <a:gd name="T86" fmla="*/ 931 w 965"/>
                  <a:gd name="T87" fmla="*/ 15 h 511"/>
                  <a:gd name="T88" fmla="*/ 937 w 965"/>
                  <a:gd name="T89" fmla="*/ 15 h 511"/>
                  <a:gd name="T90" fmla="*/ 939 w 965"/>
                  <a:gd name="T91" fmla="*/ 15 h 511"/>
                  <a:gd name="T92" fmla="*/ 965 w 965"/>
                  <a:gd name="T93" fmla="*/ 15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65" h="511">
                    <a:moveTo>
                      <a:pt x="965" y="511"/>
                    </a:moveTo>
                    <a:lnTo>
                      <a:pt x="964" y="505"/>
                    </a:lnTo>
                    <a:lnTo>
                      <a:pt x="957" y="498"/>
                    </a:lnTo>
                    <a:lnTo>
                      <a:pt x="946" y="489"/>
                    </a:lnTo>
                    <a:lnTo>
                      <a:pt x="930" y="477"/>
                    </a:lnTo>
                    <a:lnTo>
                      <a:pt x="909" y="464"/>
                    </a:lnTo>
                    <a:lnTo>
                      <a:pt x="883" y="448"/>
                    </a:lnTo>
                    <a:lnTo>
                      <a:pt x="852" y="429"/>
                    </a:lnTo>
                    <a:lnTo>
                      <a:pt x="817" y="410"/>
                    </a:lnTo>
                    <a:lnTo>
                      <a:pt x="779" y="388"/>
                    </a:lnTo>
                    <a:lnTo>
                      <a:pt x="735" y="364"/>
                    </a:lnTo>
                    <a:lnTo>
                      <a:pt x="688" y="339"/>
                    </a:lnTo>
                    <a:lnTo>
                      <a:pt x="637" y="314"/>
                    </a:lnTo>
                    <a:lnTo>
                      <a:pt x="584" y="285"/>
                    </a:lnTo>
                    <a:lnTo>
                      <a:pt x="527" y="256"/>
                    </a:lnTo>
                    <a:lnTo>
                      <a:pt x="468" y="227"/>
                    </a:lnTo>
                    <a:lnTo>
                      <a:pt x="406" y="196"/>
                    </a:lnTo>
                    <a:lnTo>
                      <a:pt x="342" y="163"/>
                    </a:lnTo>
                    <a:lnTo>
                      <a:pt x="276" y="131"/>
                    </a:lnTo>
                    <a:lnTo>
                      <a:pt x="208" y="98"/>
                    </a:lnTo>
                    <a:lnTo>
                      <a:pt x="139" y="66"/>
                    </a:lnTo>
                    <a:lnTo>
                      <a:pt x="69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8" y="33"/>
                    </a:lnTo>
                    <a:lnTo>
                      <a:pt x="136" y="66"/>
                    </a:lnTo>
                    <a:lnTo>
                      <a:pt x="202" y="98"/>
                    </a:lnTo>
                    <a:lnTo>
                      <a:pt x="267" y="129"/>
                    </a:lnTo>
                    <a:lnTo>
                      <a:pt x="332" y="160"/>
                    </a:lnTo>
                    <a:lnTo>
                      <a:pt x="394" y="191"/>
                    </a:lnTo>
                    <a:lnTo>
                      <a:pt x="455" y="221"/>
                    </a:lnTo>
                    <a:lnTo>
                      <a:pt x="513" y="250"/>
                    </a:lnTo>
                    <a:lnTo>
                      <a:pt x="568" y="279"/>
                    </a:lnTo>
                    <a:lnTo>
                      <a:pt x="621" y="306"/>
                    </a:lnTo>
                    <a:lnTo>
                      <a:pt x="670" y="332"/>
                    </a:lnTo>
                    <a:lnTo>
                      <a:pt x="715" y="355"/>
                    </a:lnTo>
                    <a:lnTo>
                      <a:pt x="758" y="379"/>
                    </a:lnTo>
                    <a:lnTo>
                      <a:pt x="796" y="400"/>
                    </a:lnTo>
                    <a:lnTo>
                      <a:pt x="828" y="419"/>
                    </a:lnTo>
                    <a:lnTo>
                      <a:pt x="858" y="437"/>
                    </a:lnTo>
                    <a:lnTo>
                      <a:pt x="883" y="453"/>
                    </a:lnTo>
                    <a:lnTo>
                      <a:pt x="905" y="466"/>
                    </a:lnTo>
                    <a:lnTo>
                      <a:pt x="920" y="477"/>
                    </a:lnTo>
                    <a:lnTo>
                      <a:pt x="931" y="486"/>
                    </a:lnTo>
                    <a:lnTo>
                      <a:pt x="937" y="493"/>
                    </a:lnTo>
                    <a:lnTo>
                      <a:pt x="939" y="498"/>
                    </a:lnTo>
                    <a:lnTo>
                      <a:pt x="965" y="511"/>
                    </a:lnTo>
                    <a:close/>
                  </a:path>
                </a:pathLst>
              </a:custGeom>
              <a:solidFill>
                <a:srgbClr val="C14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4" name="Freeform 1127"/>
              <p:cNvSpPr>
                <a:spLocks/>
              </p:cNvSpPr>
              <p:nvPr/>
            </p:nvSpPr>
            <p:spPr bwMode="auto">
              <a:xfrm>
                <a:off x="952" y="1243"/>
                <a:ext cx="940" cy="248"/>
              </a:xfrm>
              <a:custGeom>
                <a:avLst/>
                <a:gdLst>
                  <a:gd name="T0" fmla="*/ 1 w 940"/>
                  <a:gd name="T1" fmla="*/ 0 h 496"/>
                  <a:gd name="T2" fmla="*/ 69 w 940"/>
                  <a:gd name="T3" fmla="*/ 1 h 496"/>
                  <a:gd name="T4" fmla="*/ 137 w 940"/>
                  <a:gd name="T5" fmla="*/ 2 h 496"/>
                  <a:gd name="T6" fmla="*/ 203 w 940"/>
                  <a:gd name="T7" fmla="*/ 3 h 496"/>
                  <a:gd name="T8" fmla="*/ 268 w 940"/>
                  <a:gd name="T9" fmla="*/ 4 h 496"/>
                  <a:gd name="T10" fmla="*/ 333 w 940"/>
                  <a:gd name="T11" fmla="*/ 5 h 496"/>
                  <a:gd name="T12" fmla="*/ 395 w 940"/>
                  <a:gd name="T13" fmla="*/ 6 h 496"/>
                  <a:gd name="T14" fmla="*/ 456 w 940"/>
                  <a:gd name="T15" fmla="*/ 7 h 496"/>
                  <a:gd name="T16" fmla="*/ 514 w 940"/>
                  <a:gd name="T17" fmla="*/ 8 h 496"/>
                  <a:gd name="T18" fmla="*/ 569 w 940"/>
                  <a:gd name="T19" fmla="*/ 9 h 496"/>
                  <a:gd name="T20" fmla="*/ 622 w 940"/>
                  <a:gd name="T21" fmla="*/ 10 h 496"/>
                  <a:gd name="T22" fmla="*/ 671 w 940"/>
                  <a:gd name="T23" fmla="*/ 11 h 496"/>
                  <a:gd name="T24" fmla="*/ 716 w 940"/>
                  <a:gd name="T25" fmla="*/ 12 h 496"/>
                  <a:gd name="T26" fmla="*/ 759 w 940"/>
                  <a:gd name="T27" fmla="*/ 12 h 496"/>
                  <a:gd name="T28" fmla="*/ 797 w 940"/>
                  <a:gd name="T29" fmla="*/ 13 h 496"/>
                  <a:gd name="T30" fmla="*/ 829 w 940"/>
                  <a:gd name="T31" fmla="*/ 14 h 496"/>
                  <a:gd name="T32" fmla="*/ 859 w 940"/>
                  <a:gd name="T33" fmla="*/ 14 h 496"/>
                  <a:gd name="T34" fmla="*/ 884 w 940"/>
                  <a:gd name="T35" fmla="*/ 15 h 496"/>
                  <a:gd name="T36" fmla="*/ 906 w 940"/>
                  <a:gd name="T37" fmla="*/ 15 h 496"/>
                  <a:gd name="T38" fmla="*/ 921 w 940"/>
                  <a:gd name="T39" fmla="*/ 15 h 496"/>
                  <a:gd name="T40" fmla="*/ 932 w 940"/>
                  <a:gd name="T41" fmla="*/ 16 h 496"/>
                  <a:gd name="T42" fmla="*/ 938 w 940"/>
                  <a:gd name="T43" fmla="*/ 16 h 496"/>
                  <a:gd name="T44" fmla="*/ 940 w 940"/>
                  <a:gd name="T45" fmla="*/ 16 h 496"/>
                  <a:gd name="T46" fmla="*/ 911 w 940"/>
                  <a:gd name="T47" fmla="*/ 16 h 496"/>
                  <a:gd name="T48" fmla="*/ 910 w 940"/>
                  <a:gd name="T49" fmla="*/ 15 h 496"/>
                  <a:gd name="T50" fmla="*/ 904 w 940"/>
                  <a:gd name="T51" fmla="*/ 15 h 496"/>
                  <a:gd name="T52" fmla="*/ 891 w 940"/>
                  <a:gd name="T53" fmla="*/ 15 h 496"/>
                  <a:gd name="T54" fmla="*/ 875 w 940"/>
                  <a:gd name="T55" fmla="*/ 15 h 496"/>
                  <a:gd name="T56" fmla="*/ 853 w 940"/>
                  <a:gd name="T57" fmla="*/ 14 h 496"/>
                  <a:gd name="T58" fmla="*/ 826 w 940"/>
                  <a:gd name="T59" fmla="*/ 14 h 496"/>
                  <a:gd name="T60" fmla="*/ 795 w 940"/>
                  <a:gd name="T61" fmla="*/ 13 h 496"/>
                  <a:gd name="T62" fmla="*/ 759 w 940"/>
                  <a:gd name="T63" fmla="*/ 12 h 496"/>
                  <a:gd name="T64" fmla="*/ 719 w 940"/>
                  <a:gd name="T65" fmla="*/ 12 h 496"/>
                  <a:gd name="T66" fmla="*/ 674 w 940"/>
                  <a:gd name="T67" fmla="*/ 11 h 496"/>
                  <a:gd name="T68" fmla="*/ 626 w 940"/>
                  <a:gd name="T69" fmla="*/ 10 h 496"/>
                  <a:gd name="T70" fmla="*/ 575 w 940"/>
                  <a:gd name="T71" fmla="*/ 9 h 496"/>
                  <a:gd name="T72" fmla="*/ 520 w 940"/>
                  <a:gd name="T73" fmla="*/ 8 h 496"/>
                  <a:gd name="T74" fmla="*/ 462 w 940"/>
                  <a:gd name="T75" fmla="*/ 8 h 496"/>
                  <a:gd name="T76" fmla="*/ 401 w 940"/>
                  <a:gd name="T77" fmla="*/ 7 h 496"/>
                  <a:gd name="T78" fmla="*/ 337 w 940"/>
                  <a:gd name="T79" fmla="*/ 6 h 496"/>
                  <a:gd name="T80" fmla="*/ 272 w 940"/>
                  <a:gd name="T81" fmla="*/ 5 h 496"/>
                  <a:gd name="T82" fmla="*/ 206 w 940"/>
                  <a:gd name="T83" fmla="*/ 4 h 496"/>
                  <a:gd name="T84" fmla="*/ 138 w 940"/>
                  <a:gd name="T85" fmla="*/ 3 h 496"/>
                  <a:gd name="T86" fmla="*/ 69 w 940"/>
                  <a:gd name="T87" fmla="*/ 2 h 496"/>
                  <a:gd name="T88" fmla="*/ 0 w 940"/>
                  <a:gd name="T89" fmla="*/ 1 h 496"/>
                  <a:gd name="T90" fmla="*/ 1 w 940"/>
                  <a:gd name="T91" fmla="*/ 0 h 4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40" h="496">
                    <a:moveTo>
                      <a:pt x="1" y="0"/>
                    </a:moveTo>
                    <a:lnTo>
                      <a:pt x="69" y="31"/>
                    </a:lnTo>
                    <a:lnTo>
                      <a:pt x="137" y="64"/>
                    </a:lnTo>
                    <a:lnTo>
                      <a:pt x="203" y="96"/>
                    </a:lnTo>
                    <a:lnTo>
                      <a:pt x="268" y="127"/>
                    </a:lnTo>
                    <a:lnTo>
                      <a:pt x="333" y="158"/>
                    </a:lnTo>
                    <a:lnTo>
                      <a:pt x="395" y="189"/>
                    </a:lnTo>
                    <a:lnTo>
                      <a:pt x="456" y="219"/>
                    </a:lnTo>
                    <a:lnTo>
                      <a:pt x="514" y="248"/>
                    </a:lnTo>
                    <a:lnTo>
                      <a:pt x="569" y="277"/>
                    </a:lnTo>
                    <a:lnTo>
                      <a:pt x="622" y="304"/>
                    </a:lnTo>
                    <a:lnTo>
                      <a:pt x="671" y="330"/>
                    </a:lnTo>
                    <a:lnTo>
                      <a:pt x="716" y="353"/>
                    </a:lnTo>
                    <a:lnTo>
                      <a:pt x="759" y="377"/>
                    </a:lnTo>
                    <a:lnTo>
                      <a:pt x="797" y="398"/>
                    </a:lnTo>
                    <a:lnTo>
                      <a:pt x="829" y="417"/>
                    </a:lnTo>
                    <a:lnTo>
                      <a:pt x="859" y="435"/>
                    </a:lnTo>
                    <a:lnTo>
                      <a:pt x="884" y="451"/>
                    </a:lnTo>
                    <a:lnTo>
                      <a:pt x="906" y="464"/>
                    </a:lnTo>
                    <a:lnTo>
                      <a:pt x="921" y="475"/>
                    </a:lnTo>
                    <a:lnTo>
                      <a:pt x="932" y="484"/>
                    </a:lnTo>
                    <a:lnTo>
                      <a:pt x="938" y="491"/>
                    </a:lnTo>
                    <a:lnTo>
                      <a:pt x="940" y="496"/>
                    </a:lnTo>
                    <a:lnTo>
                      <a:pt x="911" y="484"/>
                    </a:lnTo>
                    <a:lnTo>
                      <a:pt x="910" y="478"/>
                    </a:lnTo>
                    <a:lnTo>
                      <a:pt x="904" y="471"/>
                    </a:lnTo>
                    <a:lnTo>
                      <a:pt x="891" y="462"/>
                    </a:lnTo>
                    <a:lnTo>
                      <a:pt x="875" y="449"/>
                    </a:lnTo>
                    <a:lnTo>
                      <a:pt x="853" y="435"/>
                    </a:lnTo>
                    <a:lnTo>
                      <a:pt x="826" y="418"/>
                    </a:lnTo>
                    <a:lnTo>
                      <a:pt x="795" y="400"/>
                    </a:lnTo>
                    <a:lnTo>
                      <a:pt x="759" y="380"/>
                    </a:lnTo>
                    <a:lnTo>
                      <a:pt x="719" y="359"/>
                    </a:lnTo>
                    <a:lnTo>
                      <a:pt x="674" y="333"/>
                    </a:lnTo>
                    <a:lnTo>
                      <a:pt x="626" y="308"/>
                    </a:lnTo>
                    <a:lnTo>
                      <a:pt x="575" y="281"/>
                    </a:lnTo>
                    <a:lnTo>
                      <a:pt x="520" y="254"/>
                    </a:lnTo>
                    <a:lnTo>
                      <a:pt x="462" y="225"/>
                    </a:lnTo>
                    <a:lnTo>
                      <a:pt x="401" y="194"/>
                    </a:lnTo>
                    <a:lnTo>
                      <a:pt x="337" y="163"/>
                    </a:lnTo>
                    <a:lnTo>
                      <a:pt x="272" y="131"/>
                    </a:lnTo>
                    <a:lnTo>
                      <a:pt x="206" y="98"/>
                    </a:lnTo>
                    <a:lnTo>
                      <a:pt x="138" y="65"/>
                    </a:lnTo>
                    <a:lnTo>
                      <a:pt x="69" y="3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351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5" name="Freeform 1128"/>
              <p:cNvSpPr>
                <a:spLocks/>
              </p:cNvSpPr>
              <p:nvPr/>
            </p:nvSpPr>
            <p:spPr bwMode="auto">
              <a:xfrm>
                <a:off x="952" y="1244"/>
                <a:ext cx="911" cy="241"/>
              </a:xfrm>
              <a:custGeom>
                <a:avLst/>
                <a:gdLst>
                  <a:gd name="T0" fmla="*/ 911 w 911"/>
                  <a:gd name="T1" fmla="*/ 16 h 482"/>
                  <a:gd name="T2" fmla="*/ 910 w 911"/>
                  <a:gd name="T3" fmla="*/ 15 h 482"/>
                  <a:gd name="T4" fmla="*/ 904 w 911"/>
                  <a:gd name="T5" fmla="*/ 15 h 482"/>
                  <a:gd name="T6" fmla="*/ 891 w 911"/>
                  <a:gd name="T7" fmla="*/ 15 h 482"/>
                  <a:gd name="T8" fmla="*/ 875 w 911"/>
                  <a:gd name="T9" fmla="*/ 14 h 482"/>
                  <a:gd name="T10" fmla="*/ 853 w 911"/>
                  <a:gd name="T11" fmla="*/ 14 h 482"/>
                  <a:gd name="T12" fmla="*/ 826 w 911"/>
                  <a:gd name="T13" fmla="*/ 13 h 482"/>
                  <a:gd name="T14" fmla="*/ 795 w 911"/>
                  <a:gd name="T15" fmla="*/ 13 h 482"/>
                  <a:gd name="T16" fmla="*/ 759 w 911"/>
                  <a:gd name="T17" fmla="*/ 12 h 482"/>
                  <a:gd name="T18" fmla="*/ 719 w 911"/>
                  <a:gd name="T19" fmla="*/ 12 h 482"/>
                  <a:gd name="T20" fmla="*/ 674 w 911"/>
                  <a:gd name="T21" fmla="*/ 11 h 482"/>
                  <a:gd name="T22" fmla="*/ 626 w 911"/>
                  <a:gd name="T23" fmla="*/ 10 h 482"/>
                  <a:gd name="T24" fmla="*/ 575 w 911"/>
                  <a:gd name="T25" fmla="*/ 9 h 482"/>
                  <a:gd name="T26" fmla="*/ 520 w 911"/>
                  <a:gd name="T27" fmla="*/ 8 h 482"/>
                  <a:gd name="T28" fmla="*/ 462 w 911"/>
                  <a:gd name="T29" fmla="*/ 7 h 482"/>
                  <a:gd name="T30" fmla="*/ 401 w 911"/>
                  <a:gd name="T31" fmla="*/ 6 h 482"/>
                  <a:gd name="T32" fmla="*/ 337 w 911"/>
                  <a:gd name="T33" fmla="*/ 6 h 482"/>
                  <a:gd name="T34" fmla="*/ 272 w 911"/>
                  <a:gd name="T35" fmla="*/ 5 h 482"/>
                  <a:gd name="T36" fmla="*/ 206 w 911"/>
                  <a:gd name="T37" fmla="*/ 3 h 482"/>
                  <a:gd name="T38" fmla="*/ 138 w 911"/>
                  <a:gd name="T39" fmla="*/ 2 h 482"/>
                  <a:gd name="T40" fmla="*/ 69 w 911"/>
                  <a:gd name="T41" fmla="*/ 2 h 482"/>
                  <a:gd name="T42" fmla="*/ 0 w 911"/>
                  <a:gd name="T43" fmla="*/ 0 h 482"/>
                  <a:gd name="T44" fmla="*/ 0 w 911"/>
                  <a:gd name="T45" fmla="*/ 1 h 482"/>
                  <a:gd name="T46" fmla="*/ 66 w 911"/>
                  <a:gd name="T47" fmla="*/ 2 h 482"/>
                  <a:gd name="T48" fmla="*/ 132 w 911"/>
                  <a:gd name="T49" fmla="*/ 2 h 482"/>
                  <a:gd name="T50" fmla="*/ 199 w 911"/>
                  <a:gd name="T51" fmla="*/ 3 h 482"/>
                  <a:gd name="T52" fmla="*/ 264 w 911"/>
                  <a:gd name="T53" fmla="*/ 4 h 482"/>
                  <a:gd name="T54" fmla="*/ 326 w 911"/>
                  <a:gd name="T55" fmla="*/ 5 h 482"/>
                  <a:gd name="T56" fmla="*/ 387 w 911"/>
                  <a:gd name="T57" fmla="*/ 6 h 482"/>
                  <a:gd name="T58" fmla="*/ 446 w 911"/>
                  <a:gd name="T59" fmla="*/ 7 h 482"/>
                  <a:gd name="T60" fmla="*/ 503 w 911"/>
                  <a:gd name="T61" fmla="*/ 8 h 482"/>
                  <a:gd name="T62" fmla="*/ 555 w 911"/>
                  <a:gd name="T63" fmla="*/ 9 h 482"/>
                  <a:gd name="T64" fmla="*/ 606 w 911"/>
                  <a:gd name="T65" fmla="*/ 10 h 482"/>
                  <a:gd name="T66" fmla="*/ 653 w 911"/>
                  <a:gd name="T67" fmla="*/ 11 h 482"/>
                  <a:gd name="T68" fmla="*/ 695 w 911"/>
                  <a:gd name="T69" fmla="*/ 11 h 482"/>
                  <a:gd name="T70" fmla="*/ 735 w 911"/>
                  <a:gd name="T71" fmla="*/ 12 h 482"/>
                  <a:gd name="T72" fmla="*/ 770 w 911"/>
                  <a:gd name="T73" fmla="*/ 13 h 482"/>
                  <a:gd name="T74" fmla="*/ 800 w 911"/>
                  <a:gd name="T75" fmla="*/ 13 h 482"/>
                  <a:gd name="T76" fmla="*/ 825 w 911"/>
                  <a:gd name="T77" fmla="*/ 14 h 482"/>
                  <a:gd name="T78" fmla="*/ 846 w 911"/>
                  <a:gd name="T79" fmla="*/ 14 h 482"/>
                  <a:gd name="T80" fmla="*/ 863 w 911"/>
                  <a:gd name="T81" fmla="*/ 14 h 482"/>
                  <a:gd name="T82" fmla="*/ 875 w 911"/>
                  <a:gd name="T83" fmla="*/ 15 h 482"/>
                  <a:gd name="T84" fmla="*/ 882 w 911"/>
                  <a:gd name="T85" fmla="*/ 15 h 482"/>
                  <a:gd name="T86" fmla="*/ 883 w 911"/>
                  <a:gd name="T87" fmla="*/ 15 h 482"/>
                  <a:gd name="T88" fmla="*/ 911 w 911"/>
                  <a:gd name="T89" fmla="*/ 16 h 4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1" h="482">
                    <a:moveTo>
                      <a:pt x="911" y="482"/>
                    </a:moveTo>
                    <a:lnTo>
                      <a:pt x="910" y="476"/>
                    </a:lnTo>
                    <a:lnTo>
                      <a:pt x="904" y="469"/>
                    </a:lnTo>
                    <a:lnTo>
                      <a:pt x="891" y="460"/>
                    </a:lnTo>
                    <a:lnTo>
                      <a:pt x="875" y="447"/>
                    </a:lnTo>
                    <a:lnTo>
                      <a:pt x="853" y="433"/>
                    </a:lnTo>
                    <a:lnTo>
                      <a:pt x="826" y="416"/>
                    </a:lnTo>
                    <a:lnTo>
                      <a:pt x="795" y="398"/>
                    </a:lnTo>
                    <a:lnTo>
                      <a:pt x="759" y="378"/>
                    </a:lnTo>
                    <a:lnTo>
                      <a:pt x="719" y="357"/>
                    </a:lnTo>
                    <a:lnTo>
                      <a:pt x="674" y="331"/>
                    </a:lnTo>
                    <a:lnTo>
                      <a:pt x="626" y="306"/>
                    </a:lnTo>
                    <a:lnTo>
                      <a:pt x="575" y="279"/>
                    </a:lnTo>
                    <a:lnTo>
                      <a:pt x="520" y="252"/>
                    </a:lnTo>
                    <a:lnTo>
                      <a:pt x="462" y="223"/>
                    </a:lnTo>
                    <a:lnTo>
                      <a:pt x="401" y="192"/>
                    </a:lnTo>
                    <a:lnTo>
                      <a:pt x="337" y="161"/>
                    </a:lnTo>
                    <a:lnTo>
                      <a:pt x="272" y="129"/>
                    </a:lnTo>
                    <a:lnTo>
                      <a:pt x="206" y="96"/>
                    </a:lnTo>
                    <a:lnTo>
                      <a:pt x="138" y="63"/>
                    </a:lnTo>
                    <a:lnTo>
                      <a:pt x="69" y="3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6" y="33"/>
                    </a:lnTo>
                    <a:lnTo>
                      <a:pt x="132" y="63"/>
                    </a:lnTo>
                    <a:lnTo>
                      <a:pt x="199" y="96"/>
                    </a:lnTo>
                    <a:lnTo>
                      <a:pt x="264" y="127"/>
                    </a:lnTo>
                    <a:lnTo>
                      <a:pt x="326" y="158"/>
                    </a:lnTo>
                    <a:lnTo>
                      <a:pt x="387" y="187"/>
                    </a:lnTo>
                    <a:lnTo>
                      <a:pt x="446" y="217"/>
                    </a:lnTo>
                    <a:lnTo>
                      <a:pt x="503" y="244"/>
                    </a:lnTo>
                    <a:lnTo>
                      <a:pt x="555" y="272"/>
                    </a:lnTo>
                    <a:lnTo>
                      <a:pt x="606" y="299"/>
                    </a:lnTo>
                    <a:lnTo>
                      <a:pt x="653" y="322"/>
                    </a:lnTo>
                    <a:lnTo>
                      <a:pt x="695" y="346"/>
                    </a:lnTo>
                    <a:lnTo>
                      <a:pt x="735" y="368"/>
                    </a:lnTo>
                    <a:lnTo>
                      <a:pt x="770" y="387"/>
                    </a:lnTo>
                    <a:lnTo>
                      <a:pt x="800" y="406"/>
                    </a:lnTo>
                    <a:lnTo>
                      <a:pt x="825" y="422"/>
                    </a:lnTo>
                    <a:lnTo>
                      <a:pt x="846" y="435"/>
                    </a:lnTo>
                    <a:lnTo>
                      <a:pt x="863" y="447"/>
                    </a:lnTo>
                    <a:lnTo>
                      <a:pt x="875" y="456"/>
                    </a:lnTo>
                    <a:lnTo>
                      <a:pt x="882" y="463"/>
                    </a:lnTo>
                    <a:lnTo>
                      <a:pt x="883" y="467"/>
                    </a:lnTo>
                    <a:lnTo>
                      <a:pt x="911" y="482"/>
                    </a:lnTo>
                    <a:close/>
                  </a:path>
                </a:pathLst>
              </a:custGeom>
              <a:solidFill>
                <a:srgbClr val="C655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6" name="Freeform 1129"/>
              <p:cNvSpPr>
                <a:spLocks/>
              </p:cNvSpPr>
              <p:nvPr/>
            </p:nvSpPr>
            <p:spPr bwMode="auto">
              <a:xfrm>
                <a:off x="952" y="1245"/>
                <a:ext cx="883" cy="233"/>
              </a:xfrm>
              <a:custGeom>
                <a:avLst/>
                <a:gdLst>
                  <a:gd name="T0" fmla="*/ 0 w 883"/>
                  <a:gd name="T1" fmla="*/ 0 h 465"/>
                  <a:gd name="T2" fmla="*/ 66 w 883"/>
                  <a:gd name="T3" fmla="*/ 1 h 465"/>
                  <a:gd name="T4" fmla="*/ 132 w 883"/>
                  <a:gd name="T5" fmla="*/ 2 h 465"/>
                  <a:gd name="T6" fmla="*/ 199 w 883"/>
                  <a:gd name="T7" fmla="*/ 3 h 465"/>
                  <a:gd name="T8" fmla="*/ 264 w 883"/>
                  <a:gd name="T9" fmla="*/ 4 h 465"/>
                  <a:gd name="T10" fmla="*/ 326 w 883"/>
                  <a:gd name="T11" fmla="*/ 5 h 465"/>
                  <a:gd name="T12" fmla="*/ 387 w 883"/>
                  <a:gd name="T13" fmla="*/ 6 h 465"/>
                  <a:gd name="T14" fmla="*/ 446 w 883"/>
                  <a:gd name="T15" fmla="*/ 7 h 465"/>
                  <a:gd name="T16" fmla="*/ 503 w 883"/>
                  <a:gd name="T17" fmla="*/ 8 h 465"/>
                  <a:gd name="T18" fmla="*/ 555 w 883"/>
                  <a:gd name="T19" fmla="*/ 9 h 465"/>
                  <a:gd name="T20" fmla="*/ 606 w 883"/>
                  <a:gd name="T21" fmla="*/ 10 h 465"/>
                  <a:gd name="T22" fmla="*/ 653 w 883"/>
                  <a:gd name="T23" fmla="*/ 10 h 465"/>
                  <a:gd name="T24" fmla="*/ 695 w 883"/>
                  <a:gd name="T25" fmla="*/ 11 h 465"/>
                  <a:gd name="T26" fmla="*/ 735 w 883"/>
                  <a:gd name="T27" fmla="*/ 12 h 465"/>
                  <a:gd name="T28" fmla="*/ 770 w 883"/>
                  <a:gd name="T29" fmla="*/ 13 h 465"/>
                  <a:gd name="T30" fmla="*/ 800 w 883"/>
                  <a:gd name="T31" fmla="*/ 13 h 465"/>
                  <a:gd name="T32" fmla="*/ 825 w 883"/>
                  <a:gd name="T33" fmla="*/ 14 h 465"/>
                  <a:gd name="T34" fmla="*/ 846 w 883"/>
                  <a:gd name="T35" fmla="*/ 14 h 465"/>
                  <a:gd name="T36" fmla="*/ 863 w 883"/>
                  <a:gd name="T37" fmla="*/ 14 h 465"/>
                  <a:gd name="T38" fmla="*/ 875 w 883"/>
                  <a:gd name="T39" fmla="*/ 15 h 465"/>
                  <a:gd name="T40" fmla="*/ 882 w 883"/>
                  <a:gd name="T41" fmla="*/ 15 h 465"/>
                  <a:gd name="T42" fmla="*/ 883 w 883"/>
                  <a:gd name="T43" fmla="*/ 15 h 465"/>
                  <a:gd name="T44" fmla="*/ 852 w 883"/>
                  <a:gd name="T45" fmla="*/ 15 h 465"/>
                  <a:gd name="T46" fmla="*/ 850 w 883"/>
                  <a:gd name="T47" fmla="*/ 14 h 465"/>
                  <a:gd name="T48" fmla="*/ 843 w 883"/>
                  <a:gd name="T49" fmla="*/ 14 h 465"/>
                  <a:gd name="T50" fmla="*/ 834 w 883"/>
                  <a:gd name="T51" fmla="*/ 14 h 465"/>
                  <a:gd name="T52" fmla="*/ 817 w 883"/>
                  <a:gd name="T53" fmla="*/ 14 h 465"/>
                  <a:gd name="T54" fmla="*/ 797 w 883"/>
                  <a:gd name="T55" fmla="*/ 13 h 465"/>
                  <a:gd name="T56" fmla="*/ 771 w 883"/>
                  <a:gd name="T57" fmla="*/ 13 h 465"/>
                  <a:gd name="T58" fmla="*/ 743 w 883"/>
                  <a:gd name="T59" fmla="*/ 12 h 465"/>
                  <a:gd name="T60" fmla="*/ 709 w 883"/>
                  <a:gd name="T61" fmla="*/ 12 h 465"/>
                  <a:gd name="T62" fmla="*/ 671 w 883"/>
                  <a:gd name="T63" fmla="*/ 11 h 465"/>
                  <a:gd name="T64" fmla="*/ 630 w 883"/>
                  <a:gd name="T65" fmla="*/ 10 h 465"/>
                  <a:gd name="T66" fmla="*/ 585 w 883"/>
                  <a:gd name="T67" fmla="*/ 9 h 465"/>
                  <a:gd name="T68" fmla="*/ 537 w 883"/>
                  <a:gd name="T69" fmla="*/ 9 h 465"/>
                  <a:gd name="T70" fmla="*/ 484 w 883"/>
                  <a:gd name="T71" fmla="*/ 8 h 465"/>
                  <a:gd name="T72" fmla="*/ 431 w 883"/>
                  <a:gd name="T73" fmla="*/ 7 h 465"/>
                  <a:gd name="T74" fmla="*/ 374 w 883"/>
                  <a:gd name="T75" fmla="*/ 6 h 465"/>
                  <a:gd name="T76" fmla="*/ 315 w 883"/>
                  <a:gd name="T77" fmla="*/ 5 h 465"/>
                  <a:gd name="T78" fmla="*/ 254 w 883"/>
                  <a:gd name="T79" fmla="*/ 4 h 465"/>
                  <a:gd name="T80" fmla="*/ 192 w 883"/>
                  <a:gd name="T81" fmla="*/ 3 h 465"/>
                  <a:gd name="T82" fmla="*/ 128 w 883"/>
                  <a:gd name="T83" fmla="*/ 2 h 465"/>
                  <a:gd name="T84" fmla="*/ 63 w 883"/>
                  <a:gd name="T85" fmla="*/ 1 h 465"/>
                  <a:gd name="T86" fmla="*/ 0 w 883"/>
                  <a:gd name="T87" fmla="*/ 0 h 465"/>
                  <a:gd name="T88" fmla="*/ 0 w 883"/>
                  <a:gd name="T89" fmla="*/ 0 h 4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883" h="465">
                    <a:moveTo>
                      <a:pt x="0" y="0"/>
                    </a:moveTo>
                    <a:lnTo>
                      <a:pt x="66" y="31"/>
                    </a:lnTo>
                    <a:lnTo>
                      <a:pt x="132" y="61"/>
                    </a:lnTo>
                    <a:lnTo>
                      <a:pt x="199" y="94"/>
                    </a:lnTo>
                    <a:lnTo>
                      <a:pt x="264" y="125"/>
                    </a:lnTo>
                    <a:lnTo>
                      <a:pt x="326" y="156"/>
                    </a:lnTo>
                    <a:lnTo>
                      <a:pt x="387" y="185"/>
                    </a:lnTo>
                    <a:lnTo>
                      <a:pt x="446" y="215"/>
                    </a:lnTo>
                    <a:lnTo>
                      <a:pt x="503" y="242"/>
                    </a:lnTo>
                    <a:lnTo>
                      <a:pt x="555" y="270"/>
                    </a:lnTo>
                    <a:lnTo>
                      <a:pt x="606" y="297"/>
                    </a:lnTo>
                    <a:lnTo>
                      <a:pt x="653" y="320"/>
                    </a:lnTo>
                    <a:lnTo>
                      <a:pt x="695" y="344"/>
                    </a:lnTo>
                    <a:lnTo>
                      <a:pt x="735" y="366"/>
                    </a:lnTo>
                    <a:lnTo>
                      <a:pt x="770" y="385"/>
                    </a:lnTo>
                    <a:lnTo>
                      <a:pt x="800" y="404"/>
                    </a:lnTo>
                    <a:lnTo>
                      <a:pt x="825" y="420"/>
                    </a:lnTo>
                    <a:lnTo>
                      <a:pt x="846" y="433"/>
                    </a:lnTo>
                    <a:lnTo>
                      <a:pt x="863" y="445"/>
                    </a:lnTo>
                    <a:lnTo>
                      <a:pt x="875" y="454"/>
                    </a:lnTo>
                    <a:lnTo>
                      <a:pt x="882" y="461"/>
                    </a:lnTo>
                    <a:lnTo>
                      <a:pt x="883" y="465"/>
                    </a:lnTo>
                    <a:lnTo>
                      <a:pt x="852" y="451"/>
                    </a:lnTo>
                    <a:lnTo>
                      <a:pt x="850" y="447"/>
                    </a:lnTo>
                    <a:lnTo>
                      <a:pt x="843" y="440"/>
                    </a:lnTo>
                    <a:lnTo>
                      <a:pt x="834" y="431"/>
                    </a:lnTo>
                    <a:lnTo>
                      <a:pt x="817" y="420"/>
                    </a:lnTo>
                    <a:lnTo>
                      <a:pt x="797" y="407"/>
                    </a:lnTo>
                    <a:lnTo>
                      <a:pt x="771" y="391"/>
                    </a:lnTo>
                    <a:lnTo>
                      <a:pt x="743" y="375"/>
                    </a:lnTo>
                    <a:lnTo>
                      <a:pt x="709" y="355"/>
                    </a:lnTo>
                    <a:lnTo>
                      <a:pt x="671" y="335"/>
                    </a:lnTo>
                    <a:lnTo>
                      <a:pt x="630" y="311"/>
                    </a:lnTo>
                    <a:lnTo>
                      <a:pt x="585" y="288"/>
                    </a:lnTo>
                    <a:lnTo>
                      <a:pt x="537" y="262"/>
                    </a:lnTo>
                    <a:lnTo>
                      <a:pt x="484" y="237"/>
                    </a:lnTo>
                    <a:lnTo>
                      <a:pt x="431" y="208"/>
                    </a:lnTo>
                    <a:lnTo>
                      <a:pt x="374" y="181"/>
                    </a:lnTo>
                    <a:lnTo>
                      <a:pt x="315" y="152"/>
                    </a:lnTo>
                    <a:lnTo>
                      <a:pt x="254" y="121"/>
                    </a:lnTo>
                    <a:lnTo>
                      <a:pt x="192" y="92"/>
                    </a:lnTo>
                    <a:lnTo>
                      <a:pt x="128" y="61"/>
                    </a:lnTo>
                    <a:lnTo>
                      <a:pt x="6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5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7" name="Freeform 1130"/>
              <p:cNvSpPr>
                <a:spLocks/>
              </p:cNvSpPr>
              <p:nvPr/>
            </p:nvSpPr>
            <p:spPr bwMode="auto">
              <a:xfrm>
                <a:off x="950" y="1245"/>
                <a:ext cx="854" cy="225"/>
              </a:xfrm>
              <a:custGeom>
                <a:avLst/>
                <a:gdLst>
                  <a:gd name="T0" fmla="*/ 854 w 854"/>
                  <a:gd name="T1" fmla="*/ 14 h 451"/>
                  <a:gd name="T2" fmla="*/ 852 w 854"/>
                  <a:gd name="T3" fmla="*/ 13 h 451"/>
                  <a:gd name="T4" fmla="*/ 845 w 854"/>
                  <a:gd name="T5" fmla="*/ 13 h 451"/>
                  <a:gd name="T6" fmla="*/ 836 w 854"/>
                  <a:gd name="T7" fmla="*/ 13 h 451"/>
                  <a:gd name="T8" fmla="*/ 819 w 854"/>
                  <a:gd name="T9" fmla="*/ 13 h 451"/>
                  <a:gd name="T10" fmla="*/ 799 w 854"/>
                  <a:gd name="T11" fmla="*/ 12 h 451"/>
                  <a:gd name="T12" fmla="*/ 773 w 854"/>
                  <a:gd name="T13" fmla="*/ 12 h 451"/>
                  <a:gd name="T14" fmla="*/ 745 w 854"/>
                  <a:gd name="T15" fmla="*/ 11 h 451"/>
                  <a:gd name="T16" fmla="*/ 711 w 854"/>
                  <a:gd name="T17" fmla="*/ 11 h 451"/>
                  <a:gd name="T18" fmla="*/ 673 w 854"/>
                  <a:gd name="T19" fmla="*/ 10 h 451"/>
                  <a:gd name="T20" fmla="*/ 632 w 854"/>
                  <a:gd name="T21" fmla="*/ 9 h 451"/>
                  <a:gd name="T22" fmla="*/ 587 w 854"/>
                  <a:gd name="T23" fmla="*/ 9 h 451"/>
                  <a:gd name="T24" fmla="*/ 539 w 854"/>
                  <a:gd name="T25" fmla="*/ 8 h 451"/>
                  <a:gd name="T26" fmla="*/ 486 w 854"/>
                  <a:gd name="T27" fmla="*/ 7 h 451"/>
                  <a:gd name="T28" fmla="*/ 433 w 854"/>
                  <a:gd name="T29" fmla="*/ 6 h 451"/>
                  <a:gd name="T30" fmla="*/ 376 w 854"/>
                  <a:gd name="T31" fmla="*/ 5 h 451"/>
                  <a:gd name="T32" fmla="*/ 317 w 854"/>
                  <a:gd name="T33" fmla="*/ 4 h 451"/>
                  <a:gd name="T34" fmla="*/ 256 w 854"/>
                  <a:gd name="T35" fmla="*/ 3 h 451"/>
                  <a:gd name="T36" fmla="*/ 194 w 854"/>
                  <a:gd name="T37" fmla="*/ 2 h 451"/>
                  <a:gd name="T38" fmla="*/ 130 w 854"/>
                  <a:gd name="T39" fmla="*/ 1 h 451"/>
                  <a:gd name="T40" fmla="*/ 65 w 854"/>
                  <a:gd name="T41" fmla="*/ 0 h 451"/>
                  <a:gd name="T42" fmla="*/ 2 w 854"/>
                  <a:gd name="T43" fmla="*/ 0 h 451"/>
                  <a:gd name="T44" fmla="*/ 0 w 854"/>
                  <a:gd name="T45" fmla="*/ 0 h 451"/>
                  <a:gd name="T46" fmla="*/ 67 w 854"/>
                  <a:gd name="T47" fmla="*/ 1 h 451"/>
                  <a:gd name="T48" fmla="*/ 130 w 854"/>
                  <a:gd name="T49" fmla="*/ 1 h 451"/>
                  <a:gd name="T50" fmla="*/ 195 w 854"/>
                  <a:gd name="T51" fmla="*/ 2 h 451"/>
                  <a:gd name="T52" fmla="*/ 257 w 854"/>
                  <a:gd name="T53" fmla="*/ 3 h 451"/>
                  <a:gd name="T54" fmla="*/ 318 w 854"/>
                  <a:gd name="T55" fmla="*/ 4 h 451"/>
                  <a:gd name="T56" fmla="*/ 378 w 854"/>
                  <a:gd name="T57" fmla="*/ 5 h 451"/>
                  <a:gd name="T58" fmla="*/ 434 w 854"/>
                  <a:gd name="T59" fmla="*/ 6 h 451"/>
                  <a:gd name="T60" fmla="*/ 488 w 854"/>
                  <a:gd name="T61" fmla="*/ 7 h 451"/>
                  <a:gd name="T62" fmla="*/ 539 w 854"/>
                  <a:gd name="T63" fmla="*/ 8 h 451"/>
                  <a:gd name="T64" fmla="*/ 587 w 854"/>
                  <a:gd name="T65" fmla="*/ 9 h 451"/>
                  <a:gd name="T66" fmla="*/ 631 w 854"/>
                  <a:gd name="T67" fmla="*/ 9 h 451"/>
                  <a:gd name="T68" fmla="*/ 670 w 854"/>
                  <a:gd name="T69" fmla="*/ 10 h 451"/>
                  <a:gd name="T70" fmla="*/ 706 w 854"/>
                  <a:gd name="T71" fmla="*/ 11 h 451"/>
                  <a:gd name="T72" fmla="*/ 737 w 854"/>
                  <a:gd name="T73" fmla="*/ 11 h 451"/>
                  <a:gd name="T74" fmla="*/ 763 w 854"/>
                  <a:gd name="T75" fmla="*/ 12 h 451"/>
                  <a:gd name="T76" fmla="*/ 785 w 854"/>
                  <a:gd name="T77" fmla="*/ 12 h 451"/>
                  <a:gd name="T78" fmla="*/ 802 w 854"/>
                  <a:gd name="T79" fmla="*/ 12 h 451"/>
                  <a:gd name="T80" fmla="*/ 813 w 854"/>
                  <a:gd name="T81" fmla="*/ 13 h 451"/>
                  <a:gd name="T82" fmla="*/ 820 w 854"/>
                  <a:gd name="T83" fmla="*/ 13 h 451"/>
                  <a:gd name="T84" fmla="*/ 821 w 854"/>
                  <a:gd name="T85" fmla="*/ 13 h 451"/>
                  <a:gd name="T86" fmla="*/ 854 w 854"/>
                  <a:gd name="T87" fmla="*/ 14 h 4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54" h="451">
                    <a:moveTo>
                      <a:pt x="854" y="451"/>
                    </a:moveTo>
                    <a:lnTo>
                      <a:pt x="852" y="447"/>
                    </a:lnTo>
                    <a:lnTo>
                      <a:pt x="845" y="440"/>
                    </a:lnTo>
                    <a:lnTo>
                      <a:pt x="836" y="431"/>
                    </a:lnTo>
                    <a:lnTo>
                      <a:pt x="819" y="420"/>
                    </a:lnTo>
                    <a:lnTo>
                      <a:pt x="799" y="407"/>
                    </a:lnTo>
                    <a:lnTo>
                      <a:pt x="773" y="391"/>
                    </a:lnTo>
                    <a:lnTo>
                      <a:pt x="745" y="375"/>
                    </a:lnTo>
                    <a:lnTo>
                      <a:pt x="711" y="355"/>
                    </a:lnTo>
                    <a:lnTo>
                      <a:pt x="673" y="335"/>
                    </a:lnTo>
                    <a:lnTo>
                      <a:pt x="632" y="311"/>
                    </a:lnTo>
                    <a:lnTo>
                      <a:pt x="587" y="288"/>
                    </a:lnTo>
                    <a:lnTo>
                      <a:pt x="539" y="262"/>
                    </a:lnTo>
                    <a:lnTo>
                      <a:pt x="486" y="237"/>
                    </a:lnTo>
                    <a:lnTo>
                      <a:pt x="433" y="208"/>
                    </a:lnTo>
                    <a:lnTo>
                      <a:pt x="376" y="181"/>
                    </a:lnTo>
                    <a:lnTo>
                      <a:pt x="317" y="152"/>
                    </a:lnTo>
                    <a:lnTo>
                      <a:pt x="256" y="121"/>
                    </a:lnTo>
                    <a:lnTo>
                      <a:pt x="194" y="92"/>
                    </a:lnTo>
                    <a:lnTo>
                      <a:pt x="130" y="61"/>
                    </a:lnTo>
                    <a:lnTo>
                      <a:pt x="65" y="3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7" y="32"/>
                    </a:lnTo>
                    <a:lnTo>
                      <a:pt x="130" y="63"/>
                    </a:lnTo>
                    <a:lnTo>
                      <a:pt x="195" y="94"/>
                    </a:lnTo>
                    <a:lnTo>
                      <a:pt x="257" y="125"/>
                    </a:lnTo>
                    <a:lnTo>
                      <a:pt x="318" y="154"/>
                    </a:lnTo>
                    <a:lnTo>
                      <a:pt x="378" y="185"/>
                    </a:lnTo>
                    <a:lnTo>
                      <a:pt x="434" y="212"/>
                    </a:lnTo>
                    <a:lnTo>
                      <a:pt x="488" y="239"/>
                    </a:lnTo>
                    <a:lnTo>
                      <a:pt x="539" y="266"/>
                    </a:lnTo>
                    <a:lnTo>
                      <a:pt x="587" y="291"/>
                    </a:lnTo>
                    <a:lnTo>
                      <a:pt x="631" y="313"/>
                    </a:lnTo>
                    <a:lnTo>
                      <a:pt x="670" y="335"/>
                    </a:lnTo>
                    <a:lnTo>
                      <a:pt x="706" y="355"/>
                    </a:lnTo>
                    <a:lnTo>
                      <a:pt x="737" y="373"/>
                    </a:lnTo>
                    <a:lnTo>
                      <a:pt x="763" y="389"/>
                    </a:lnTo>
                    <a:lnTo>
                      <a:pt x="785" y="404"/>
                    </a:lnTo>
                    <a:lnTo>
                      <a:pt x="802" y="414"/>
                    </a:lnTo>
                    <a:lnTo>
                      <a:pt x="813" y="425"/>
                    </a:lnTo>
                    <a:lnTo>
                      <a:pt x="820" y="431"/>
                    </a:lnTo>
                    <a:lnTo>
                      <a:pt x="821" y="436"/>
                    </a:lnTo>
                    <a:lnTo>
                      <a:pt x="854" y="451"/>
                    </a:lnTo>
                    <a:close/>
                  </a:path>
                </a:pathLst>
              </a:custGeom>
              <a:solidFill>
                <a:srgbClr val="CB5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4678" name="Freeform 1131"/>
              <p:cNvSpPr>
                <a:spLocks/>
              </p:cNvSpPr>
              <p:nvPr/>
            </p:nvSpPr>
            <p:spPr bwMode="auto">
              <a:xfrm>
                <a:off x="950" y="1246"/>
                <a:ext cx="821" cy="217"/>
              </a:xfrm>
              <a:custGeom>
                <a:avLst/>
                <a:gdLst>
                  <a:gd name="T0" fmla="*/ 0 w 821"/>
                  <a:gd name="T1" fmla="*/ 0 h 434"/>
                  <a:gd name="T2" fmla="*/ 67 w 821"/>
                  <a:gd name="T3" fmla="*/ 1 h 434"/>
                  <a:gd name="T4" fmla="*/ 130 w 821"/>
                  <a:gd name="T5" fmla="*/ 2 h 434"/>
                  <a:gd name="T6" fmla="*/ 195 w 821"/>
                  <a:gd name="T7" fmla="*/ 3 h 434"/>
                  <a:gd name="T8" fmla="*/ 257 w 821"/>
                  <a:gd name="T9" fmla="*/ 4 h 434"/>
                  <a:gd name="T10" fmla="*/ 318 w 821"/>
                  <a:gd name="T11" fmla="*/ 5 h 434"/>
                  <a:gd name="T12" fmla="*/ 378 w 821"/>
                  <a:gd name="T13" fmla="*/ 6 h 434"/>
                  <a:gd name="T14" fmla="*/ 434 w 821"/>
                  <a:gd name="T15" fmla="*/ 7 h 434"/>
                  <a:gd name="T16" fmla="*/ 488 w 821"/>
                  <a:gd name="T17" fmla="*/ 8 h 434"/>
                  <a:gd name="T18" fmla="*/ 539 w 821"/>
                  <a:gd name="T19" fmla="*/ 9 h 434"/>
                  <a:gd name="T20" fmla="*/ 587 w 821"/>
                  <a:gd name="T21" fmla="*/ 10 h 434"/>
                  <a:gd name="T22" fmla="*/ 631 w 821"/>
                  <a:gd name="T23" fmla="*/ 10 h 434"/>
                  <a:gd name="T24" fmla="*/ 670 w 821"/>
                  <a:gd name="T25" fmla="*/ 11 h 434"/>
                  <a:gd name="T26" fmla="*/ 706 w 821"/>
                  <a:gd name="T27" fmla="*/ 12 h 434"/>
                  <a:gd name="T28" fmla="*/ 737 w 821"/>
                  <a:gd name="T29" fmla="*/ 12 h 434"/>
                  <a:gd name="T30" fmla="*/ 763 w 821"/>
                  <a:gd name="T31" fmla="*/ 13 h 434"/>
                  <a:gd name="T32" fmla="*/ 785 w 821"/>
                  <a:gd name="T33" fmla="*/ 13 h 434"/>
                  <a:gd name="T34" fmla="*/ 802 w 821"/>
                  <a:gd name="T35" fmla="*/ 13 h 434"/>
                  <a:gd name="T36" fmla="*/ 813 w 821"/>
                  <a:gd name="T37" fmla="*/ 14 h 434"/>
                  <a:gd name="T38" fmla="*/ 820 w 821"/>
                  <a:gd name="T39" fmla="*/ 14 h 434"/>
                  <a:gd name="T40" fmla="*/ 821 w 821"/>
                  <a:gd name="T41" fmla="*/ 14 h 434"/>
                  <a:gd name="T42" fmla="*/ 787 w 821"/>
                  <a:gd name="T43" fmla="*/ 14 h 434"/>
                  <a:gd name="T44" fmla="*/ 786 w 821"/>
                  <a:gd name="T45" fmla="*/ 13 h 434"/>
                  <a:gd name="T46" fmla="*/ 779 w 821"/>
                  <a:gd name="T47" fmla="*/ 13 h 434"/>
                  <a:gd name="T48" fmla="*/ 768 w 821"/>
                  <a:gd name="T49" fmla="*/ 13 h 434"/>
                  <a:gd name="T50" fmla="*/ 752 w 821"/>
                  <a:gd name="T51" fmla="*/ 13 h 434"/>
                  <a:gd name="T52" fmla="*/ 731 w 821"/>
                  <a:gd name="T53" fmla="*/ 12 h 434"/>
                  <a:gd name="T54" fmla="*/ 706 w 821"/>
                  <a:gd name="T55" fmla="*/ 12 h 434"/>
                  <a:gd name="T56" fmla="*/ 676 w 821"/>
                  <a:gd name="T57" fmla="*/ 11 h 434"/>
                  <a:gd name="T58" fmla="*/ 642 w 821"/>
                  <a:gd name="T59" fmla="*/ 11 h 434"/>
                  <a:gd name="T60" fmla="*/ 604 w 821"/>
                  <a:gd name="T61" fmla="*/ 10 h 434"/>
                  <a:gd name="T62" fmla="*/ 561 w 821"/>
                  <a:gd name="T63" fmla="*/ 9 h 434"/>
                  <a:gd name="T64" fmla="*/ 516 w 821"/>
                  <a:gd name="T65" fmla="*/ 8 h 434"/>
                  <a:gd name="T66" fmla="*/ 468 w 821"/>
                  <a:gd name="T67" fmla="*/ 8 h 434"/>
                  <a:gd name="T68" fmla="*/ 416 w 821"/>
                  <a:gd name="T69" fmla="*/ 7 h 434"/>
                  <a:gd name="T70" fmla="*/ 362 w 821"/>
                  <a:gd name="T71" fmla="*/ 6 h 434"/>
                  <a:gd name="T72" fmla="*/ 305 w 821"/>
                  <a:gd name="T73" fmla="*/ 5 h 434"/>
                  <a:gd name="T74" fmla="*/ 246 w 821"/>
                  <a:gd name="T75" fmla="*/ 4 h 434"/>
                  <a:gd name="T76" fmla="*/ 187 w 821"/>
                  <a:gd name="T77" fmla="*/ 3 h 434"/>
                  <a:gd name="T78" fmla="*/ 125 w 821"/>
                  <a:gd name="T79" fmla="*/ 2 h 434"/>
                  <a:gd name="T80" fmla="*/ 62 w 821"/>
                  <a:gd name="T81" fmla="*/ 1 h 434"/>
                  <a:gd name="T82" fmla="*/ 0 w 821"/>
                  <a:gd name="T83" fmla="*/ 1 h 434"/>
                  <a:gd name="T84" fmla="*/ 0 w 821"/>
                  <a:gd name="T85" fmla="*/ 0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21" h="434">
                    <a:moveTo>
                      <a:pt x="0" y="0"/>
                    </a:moveTo>
                    <a:lnTo>
                      <a:pt x="67" y="30"/>
                    </a:lnTo>
                    <a:lnTo>
                      <a:pt x="130" y="61"/>
                    </a:lnTo>
                    <a:lnTo>
                      <a:pt x="195" y="92"/>
                    </a:lnTo>
                    <a:lnTo>
                      <a:pt x="257" y="123"/>
                    </a:lnTo>
                    <a:lnTo>
                      <a:pt x="318" y="152"/>
                    </a:lnTo>
                    <a:lnTo>
                      <a:pt x="378" y="183"/>
                    </a:lnTo>
                    <a:lnTo>
                      <a:pt x="434" y="210"/>
                    </a:lnTo>
                    <a:lnTo>
                      <a:pt x="488" y="237"/>
                    </a:lnTo>
                    <a:lnTo>
                      <a:pt x="539" y="264"/>
                    </a:lnTo>
                    <a:lnTo>
                      <a:pt x="587" y="289"/>
                    </a:lnTo>
                    <a:lnTo>
                      <a:pt x="631" y="311"/>
                    </a:lnTo>
                    <a:lnTo>
                      <a:pt x="670" y="333"/>
                    </a:lnTo>
                    <a:lnTo>
                      <a:pt x="706" y="353"/>
                    </a:lnTo>
                    <a:lnTo>
                      <a:pt x="737" y="371"/>
                    </a:lnTo>
                    <a:lnTo>
                      <a:pt x="763" y="387"/>
                    </a:lnTo>
                    <a:lnTo>
                      <a:pt x="785" y="402"/>
                    </a:lnTo>
                    <a:lnTo>
                      <a:pt x="802" y="412"/>
                    </a:lnTo>
                    <a:lnTo>
                      <a:pt x="813" y="423"/>
                    </a:lnTo>
                    <a:lnTo>
                      <a:pt x="820" y="429"/>
                    </a:lnTo>
                    <a:lnTo>
                      <a:pt x="821" y="434"/>
                    </a:lnTo>
                    <a:lnTo>
                      <a:pt x="787" y="418"/>
                    </a:lnTo>
                    <a:lnTo>
                      <a:pt x="786" y="414"/>
                    </a:lnTo>
                    <a:lnTo>
                      <a:pt x="779" y="407"/>
                    </a:lnTo>
                    <a:lnTo>
                      <a:pt x="768" y="398"/>
                    </a:lnTo>
                    <a:lnTo>
                      <a:pt x="752" y="387"/>
                    </a:lnTo>
                    <a:lnTo>
                      <a:pt x="731" y="373"/>
                    </a:lnTo>
                    <a:lnTo>
                      <a:pt x="706" y="358"/>
                    </a:lnTo>
                    <a:lnTo>
                      <a:pt x="676" y="340"/>
                    </a:lnTo>
                    <a:lnTo>
                      <a:pt x="642" y="322"/>
                    </a:lnTo>
                    <a:lnTo>
                      <a:pt x="604" y="300"/>
                    </a:lnTo>
                    <a:lnTo>
                      <a:pt x="561" y="278"/>
                    </a:lnTo>
                    <a:lnTo>
                      <a:pt x="516" y="255"/>
                    </a:lnTo>
                    <a:lnTo>
                      <a:pt x="468" y="230"/>
                    </a:lnTo>
                    <a:lnTo>
                      <a:pt x="416" y="204"/>
                    </a:lnTo>
                    <a:lnTo>
                      <a:pt x="362" y="177"/>
                    </a:lnTo>
                    <a:lnTo>
                      <a:pt x="305" y="148"/>
                    </a:lnTo>
                    <a:lnTo>
                      <a:pt x="246" y="119"/>
                    </a:lnTo>
                    <a:lnTo>
                      <a:pt x="187" y="90"/>
                    </a:lnTo>
                    <a:lnTo>
                      <a:pt x="125" y="61"/>
                    </a:lnTo>
                    <a:lnTo>
                      <a:pt x="62" y="3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63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604335" name="Freeform 1132"/>
            <p:cNvSpPr>
              <a:spLocks/>
            </p:cNvSpPr>
            <p:nvPr/>
          </p:nvSpPr>
          <p:spPr bwMode="auto">
            <a:xfrm>
              <a:off x="950" y="1247"/>
              <a:ext cx="787" cy="208"/>
            </a:xfrm>
            <a:custGeom>
              <a:avLst/>
              <a:gdLst>
                <a:gd name="T0" fmla="*/ 787 w 787"/>
                <a:gd name="T1" fmla="*/ 13 h 417"/>
                <a:gd name="T2" fmla="*/ 786 w 787"/>
                <a:gd name="T3" fmla="*/ 12 h 417"/>
                <a:gd name="T4" fmla="*/ 779 w 787"/>
                <a:gd name="T5" fmla="*/ 12 h 417"/>
                <a:gd name="T6" fmla="*/ 768 w 787"/>
                <a:gd name="T7" fmla="*/ 12 h 417"/>
                <a:gd name="T8" fmla="*/ 752 w 787"/>
                <a:gd name="T9" fmla="*/ 12 h 417"/>
                <a:gd name="T10" fmla="*/ 731 w 787"/>
                <a:gd name="T11" fmla="*/ 11 h 417"/>
                <a:gd name="T12" fmla="*/ 706 w 787"/>
                <a:gd name="T13" fmla="*/ 11 h 417"/>
                <a:gd name="T14" fmla="*/ 676 w 787"/>
                <a:gd name="T15" fmla="*/ 10 h 417"/>
                <a:gd name="T16" fmla="*/ 642 w 787"/>
                <a:gd name="T17" fmla="*/ 10 h 417"/>
                <a:gd name="T18" fmla="*/ 604 w 787"/>
                <a:gd name="T19" fmla="*/ 9 h 417"/>
                <a:gd name="T20" fmla="*/ 561 w 787"/>
                <a:gd name="T21" fmla="*/ 8 h 417"/>
                <a:gd name="T22" fmla="*/ 516 w 787"/>
                <a:gd name="T23" fmla="*/ 7 h 417"/>
                <a:gd name="T24" fmla="*/ 468 w 787"/>
                <a:gd name="T25" fmla="*/ 7 h 417"/>
                <a:gd name="T26" fmla="*/ 416 w 787"/>
                <a:gd name="T27" fmla="*/ 6 h 417"/>
                <a:gd name="T28" fmla="*/ 362 w 787"/>
                <a:gd name="T29" fmla="*/ 5 h 417"/>
                <a:gd name="T30" fmla="*/ 305 w 787"/>
                <a:gd name="T31" fmla="*/ 4 h 417"/>
                <a:gd name="T32" fmla="*/ 246 w 787"/>
                <a:gd name="T33" fmla="*/ 3 h 417"/>
                <a:gd name="T34" fmla="*/ 187 w 787"/>
                <a:gd name="T35" fmla="*/ 2 h 417"/>
                <a:gd name="T36" fmla="*/ 125 w 787"/>
                <a:gd name="T37" fmla="*/ 1 h 417"/>
                <a:gd name="T38" fmla="*/ 62 w 787"/>
                <a:gd name="T39" fmla="*/ 0 h 417"/>
                <a:gd name="T40" fmla="*/ 0 w 787"/>
                <a:gd name="T41" fmla="*/ 0 h 417"/>
                <a:gd name="T42" fmla="*/ 0 w 787"/>
                <a:gd name="T43" fmla="*/ 0 h 417"/>
                <a:gd name="T44" fmla="*/ 62 w 787"/>
                <a:gd name="T45" fmla="*/ 1 h 417"/>
                <a:gd name="T46" fmla="*/ 125 w 787"/>
                <a:gd name="T47" fmla="*/ 1 h 417"/>
                <a:gd name="T48" fmla="*/ 187 w 787"/>
                <a:gd name="T49" fmla="*/ 2 h 417"/>
                <a:gd name="T50" fmla="*/ 246 w 787"/>
                <a:gd name="T51" fmla="*/ 3 h 417"/>
                <a:gd name="T52" fmla="*/ 305 w 787"/>
                <a:gd name="T53" fmla="*/ 4 h 417"/>
                <a:gd name="T54" fmla="*/ 362 w 787"/>
                <a:gd name="T55" fmla="*/ 5 h 417"/>
                <a:gd name="T56" fmla="*/ 414 w 787"/>
                <a:gd name="T57" fmla="*/ 6 h 417"/>
                <a:gd name="T58" fmla="*/ 465 w 787"/>
                <a:gd name="T59" fmla="*/ 7 h 417"/>
                <a:gd name="T60" fmla="*/ 513 w 787"/>
                <a:gd name="T61" fmla="*/ 8 h 417"/>
                <a:gd name="T62" fmla="*/ 557 w 787"/>
                <a:gd name="T63" fmla="*/ 8 h 417"/>
                <a:gd name="T64" fmla="*/ 597 w 787"/>
                <a:gd name="T65" fmla="*/ 9 h 417"/>
                <a:gd name="T66" fmla="*/ 633 w 787"/>
                <a:gd name="T67" fmla="*/ 9 h 417"/>
                <a:gd name="T68" fmla="*/ 665 w 787"/>
                <a:gd name="T69" fmla="*/ 10 h 417"/>
                <a:gd name="T70" fmla="*/ 691 w 787"/>
                <a:gd name="T71" fmla="*/ 11 h 417"/>
                <a:gd name="T72" fmla="*/ 714 w 787"/>
                <a:gd name="T73" fmla="*/ 11 h 417"/>
                <a:gd name="T74" fmla="*/ 731 w 787"/>
                <a:gd name="T75" fmla="*/ 11 h 417"/>
                <a:gd name="T76" fmla="*/ 742 w 787"/>
                <a:gd name="T77" fmla="*/ 12 h 417"/>
                <a:gd name="T78" fmla="*/ 749 w 787"/>
                <a:gd name="T79" fmla="*/ 12 h 417"/>
                <a:gd name="T80" fmla="*/ 751 w 787"/>
                <a:gd name="T81" fmla="*/ 12 h 417"/>
                <a:gd name="T82" fmla="*/ 787 w 787"/>
                <a:gd name="T83" fmla="*/ 13 h 4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87" h="417">
                  <a:moveTo>
                    <a:pt x="787" y="417"/>
                  </a:moveTo>
                  <a:lnTo>
                    <a:pt x="786" y="413"/>
                  </a:lnTo>
                  <a:lnTo>
                    <a:pt x="779" y="406"/>
                  </a:lnTo>
                  <a:lnTo>
                    <a:pt x="768" y="397"/>
                  </a:lnTo>
                  <a:lnTo>
                    <a:pt x="752" y="386"/>
                  </a:lnTo>
                  <a:lnTo>
                    <a:pt x="731" y="372"/>
                  </a:lnTo>
                  <a:lnTo>
                    <a:pt x="706" y="357"/>
                  </a:lnTo>
                  <a:lnTo>
                    <a:pt x="676" y="339"/>
                  </a:lnTo>
                  <a:lnTo>
                    <a:pt x="642" y="321"/>
                  </a:lnTo>
                  <a:lnTo>
                    <a:pt x="604" y="299"/>
                  </a:lnTo>
                  <a:lnTo>
                    <a:pt x="561" y="277"/>
                  </a:lnTo>
                  <a:lnTo>
                    <a:pt x="516" y="254"/>
                  </a:lnTo>
                  <a:lnTo>
                    <a:pt x="468" y="229"/>
                  </a:lnTo>
                  <a:lnTo>
                    <a:pt x="416" y="203"/>
                  </a:lnTo>
                  <a:lnTo>
                    <a:pt x="362" y="176"/>
                  </a:lnTo>
                  <a:lnTo>
                    <a:pt x="305" y="147"/>
                  </a:lnTo>
                  <a:lnTo>
                    <a:pt x="246" y="118"/>
                  </a:lnTo>
                  <a:lnTo>
                    <a:pt x="187" y="89"/>
                  </a:lnTo>
                  <a:lnTo>
                    <a:pt x="125" y="60"/>
                  </a:lnTo>
                  <a:lnTo>
                    <a:pt x="62" y="31"/>
                  </a:lnTo>
                  <a:lnTo>
                    <a:pt x="0" y="0"/>
                  </a:lnTo>
                  <a:lnTo>
                    <a:pt x="0" y="4"/>
                  </a:lnTo>
                  <a:lnTo>
                    <a:pt x="62" y="33"/>
                  </a:lnTo>
                  <a:lnTo>
                    <a:pt x="125" y="62"/>
                  </a:lnTo>
                  <a:lnTo>
                    <a:pt x="187" y="91"/>
                  </a:lnTo>
                  <a:lnTo>
                    <a:pt x="246" y="122"/>
                  </a:lnTo>
                  <a:lnTo>
                    <a:pt x="305" y="149"/>
                  </a:lnTo>
                  <a:lnTo>
                    <a:pt x="362" y="178"/>
                  </a:lnTo>
                  <a:lnTo>
                    <a:pt x="414" y="205"/>
                  </a:lnTo>
                  <a:lnTo>
                    <a:pt x="465" y="230"/>
                  </a:lnTo>
                  <a:lnTo>
                    <a:pt x="513" y="256"/>
                  </a:lnTo>
                  <a:lnTo>
                    <a:pt x="557" y="279"/>
                  </a:lnTo>
                  <a:lnTo>
                    <a:pt x="597" y="299"/>
                  </a:lnTo>
                  <a:lnTo>
                    <a:pt x="633" y="319"/>
                  </a:lnTo>
                  <a:lnTo>
                    <a:pt x="665" y="337"/>
                  </a:lnTo>
                  <a:lnTo>
                    <a:pt x="691" y="353"/>
                  </a:lnTo>
                  <a:lnTo>
                    <a:pt x="714" y="368"/>
                  </a:lnTo>
                  <a:lnTo>
                    <a:pt x="731" y="379"/>
                  </a:lnTo>
                  <a:lnTo>
                    <a:pt x="742" y="390"/>
                  </a:lnTo>
                  <a:lnTo>
                    <a:pt x="749" y="395"/>
                  </a:lnTo>
                  <a:lnTo>
                    <a:pt x="751" y="401"/>
                  </a:lnTo>
                  <a:lnTo>
                    <a:pt x="787" y="417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36" name="Freeform 1133"/>
            <p:cNvSpPr>
              <a:spLocks/>
            </p:cNvSpPr>
            <p:nvPr/>
          </p:nvSpPr>
          <p:spPr bwMode="auto">
            <a:xfrm>
              <a:off x="949" y="1249"/>
              <a:ext cx="752" cy="198"/>
            </a:xfrm>
            <a:custGeom>
              <a:avLst/>
              <a:gdLst>
                <a:gd name="T0" fmla="*/ 1 w 752"/>
                <a:gd name="T1" fmla="*/ 0 h 397"/>
                <a:gd name="T2" fmla="*/ 63 w 752"/>
                <a:gd name="T3" fmla="*/ 0 h 397"/>
                <a:gd name="T4" fmla="*/ 126 w 752"/>
                <a:gd name="T5" fmla="*/ 1 h 397"/>
                <a:gd name="T6" fmla="*/ 188 w 752"/>
                <a:gd name="T7" fmla="*/ 2 h 397"/>
                <a:gd name="T8" fmla="*/ 247 w 752"/>
                <a:gd name="T9" fmla="*/ 3 h 397"/>
                <a:gd name="T10" fmla="*/ 306 w 752"/>
                <a:gd name="T11" fmla="*/ 4 h 397"/>
                <a:gd name="T12" fmla="*/ 363 w 752"/>
                <a:gd name="T13" fmla="*/ 5 h 397"/>
                <a:gd name="T14" fmla="*/ 415 w 752"/>
                <a:gd name="T15" fmla="*/ 6 h 397"/>
                <a:gd name="T16" fmla="*/ 466 w 752"/>
                <a:gd name="T17" fmla="*/ 7 h 397"/>
                <a:gd name="T18" fmla="*/ 514 w 752"/>
                <a:gd name="T19" fmla="*/ 7 h 397"/>
                <a:gd name="T20" fmla="*/ 558 w 752"/>
                <a:gd name="T21" fmla="*/ 8 h 397"/>
                <a:gd name="T22" fmla="*/ 598 w 752"/>
                <a:gd name="T23" fmla="*/ 9 h 397"/>
                <a:gd name="T24" fmla="*/ 634 w 752"/>
                <a:gd name="T25" fmla="*/ 9 h 397"/>
                <a:gd name="T26" fmla="*/ 666 w 752"/>
                <a:gd name="T27" fmla="*/ 10 h 397"/>
                <a:gd name="T28" fmla="*/ 692 w 752"/>
                <a:gd name="T29" fmla="*/ 10 h 397"/>
                <a:gd name="T30" fmla="*/ 715 w 752"/>
                <a:gd name="T31" fmla="*/ 11 h 397"/>
                <a:gd name="T32" fmla="*/ 732 w 752"/>
                <a:gd name="T33" fmla="*/ 11 h 397"/>
                <a:gd name="T34" fmla="*/ 743 w 752"/>
                <a:gd name="T35" fmla="*/ 12 h 397"/>
                <a:gd name="T36" fmla="*/ 750 w 752"/>
                <a:gd name="T37" fmla="*/ 12 h 397"/>
                <a:gd name="T38" fmla="*/ 752 w 752"/>
                <a:gd name="T39" fmla="*/ 12 h 397"/>
                <a:gd name="T40" fmla="*/ 714 w 752"/>
                <a:gd name="T41" fmla="*/ 11 h 397"/>
                <a:gd name="T42" fmla="*/ 712 w 752"/>
                <a:gd name="T43" fmla="*/ 11 h 397"/>
                <a:gd name="T44" fmla="*/ 705 w 752"/>
                <a:gd name="T45" fmla="*/ 11 h 397"/>
                <a:gd name="T46" fmla="*/ 694 w 752"/>
                <a:gd name="T47" fmla="*/ 11 h 397"/>
                <a:gd name="T48" fmla="*/ 678 w 752"/>
                <a:gd name="T49" fmla="*/ 10 h 397"/>
                <a:gd name="T50" fmla="*/ 657 w 752"/>
                <a:gd name="T51" fmla="*/ 10 h 397"/>
                <a:gd name="T52" fmla="*/ 632 w 752"/>
                <a:gd name="T53" fmla="*/ 9 h 397"/>
                <a:gd name="T54" fmla="*/ 602 w 752"/>
                <a:gd name="T55" fmla="*/ 9 h 397"/>
                <a:gd name="T56" fmla="*/ 568 w 752"/>
                <a:gd name="T57" fmla="*/ 8 h 397"/>
                <a:gd name="T58" fmla="*/ 530 w 752"/>
                <a:gd name="T59" fmla="*/ 8 h 397"/>
                <a:gd name="T60" fmla="*/ 487 w 752"/>
                <a:gd name="T61" fmla="*/ 7 h 397"/>
                <a:gd name="T62" fmla="*/ 442 w 752"/>
                <a:gd name="T63" fmla="*/ 6 h 397"/>
                <a:gd name="T64" fmla="*/ 394 w 752"/>
                <a:gd name="T65" fmla="*/ 6 h 397"/>
                <a:gd name="T66" fmla="*/ 343 w 752"/>
                <a:gd name="T67" fmla="*/ 5 h 397"/>
                <a:gd name="T68" fmla="*/ 290 w 752"/>
                <a:gd name="T69" fmla="*/ 4 h 397"/>
                <a:gd name="T70" fmla="*/ 234 w 752"/>
                <a:gd name="T71" fmla="*/ 3 h 397"/>
                <a:gd name="T72" fmla="*/ 178 w 752"/>
                <a:gd name="T73" fmla="*/ 2 h 397"/>
                <a:gd name="T74" fmla="*/ 119 w 752"/>
                <a:gd name="T75" fmla="*/ 1 h 397"/>
                <a:gd name="T76" fmla="*/ 59 w 752"/>
                <a:gd name="T77" fmla="*/ 0 h 397"/>
                <a:gd name="T78" fmla="*/ 0 w 752"/>
                <a:gd name="T79" fmla="*/ 0 h 397"/>
                <a:gd name="T80" fmla="*/ 1 w 752"/>
                <a:gd name="T81" fmla="*/ 0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2" h="397">
                  <a:moveTo>
                    <a:pt x="1" y="0"/>
                  </a:moveTo>
                  <a:lnTo>
                    <a:pt x="63" y="29"/>
                  </a:lnTo>
                  <a:lnTo>
                    <a:pt x="126" y="58"/>
                  </a:lnTo>
                  <a:lnTo>
                    <a:pt x="188" y="87"/>
                  </a:lnTo>
                  <a:lnTo>
                    <a:pt x="247" y="118"/>
                  </a:lnTo>
                  <a:lnTo>
                    <a:pt x="306" y="145"/>
                  </a:lnTo>
                  <a:lnTo>
                    <a:pt x="363" y="174"/>
                  </a:lnTo>
                  <a:lnTo>
                    <a:pt x="415" y="201"/>
                  </a:lnTo>
                  <a:lnTo>
                    <a:pt x="466" y="226"/>
                  </a:lnTo>
                  <a:lnTo>
                    <a:pt x="514" y="252"/>
                  </a:lnTo>
                  <a:lnTo>
                    <a:pt x="558" y="275"/>
                  </a:lnTo>
                  <a:lnTo>
                    <a:pt x="598" y="295"/>
                  </a:lnTo>
                  <a:lnTo>
                    <a:pt x="634" y="315"/>
                  </a:lnTo>
                  <a:lnTo>
                    <a:pt x="666" y="333"/>
                  </a:lnTo>
                  <a:lnTo>
                    <a:pt x="692" y="349"/>
                  </a:lnTo>
                  <a:lnTo>
                    <a:pt x="715" y="364"/>
                  </a:lnTo>
                  <a:lnTo>
                    <a:pt x="732" y="375"/>
                  </a:lnTo>
                  <a:lnTo>
                    <a:pt x="743" y="386"/>
                  </a:lnTo>
                  <a:lnTo>
                    <a:pt x="750" y="391"/>
                  </a:lnTo>
                  <a:lnTo>
                    <a:pt x="752" y="397"/>
                  </a:lnTo>
                  <a:lnTo>
                    <a:pt x="714" y="378"/>
                  </a:lnTo>
                  <a:lnTo>
                    <a:pt x="712" y="375"/>
                  </a:lnTo>
                  <a:lnTo>
                    <a:pt x="705" y="368"/>
                  </a:lnTo>
                  <a:lnTo>
                    <a:pt x="694" y="359"/>
                  </a:lnTo>
                  <a:lnTo>
                    <a:pt x="678" y="348"/>
                  </a:lnTo>
                  <a:lnTo>
                    <a:pt x="657" y="335"/>
                  </a:lnTo>
                  <a:lnTo>
                    <a:pt x="632" y="319"/>
                  </a:lnTo>
                  <a:lnTo>
                    <a:pt x="602" y="302"/>
                  </a:lnTo>
                  <a:lnTo>
                    <a:pt x="568" y="283"/>
                  </a:lnTo>
                  <a:lnTo>
                    <a:pt x="530" y="263"/>
                  </a:lnTo>
                  <a:lnTo>
                    <a:pt x="487" y="241"/>
                  </a:lnTo>
                  <a:lnTo>
                    <a:pt x="442" y="217"/>
                  </a:lnTo>
                  <a:lnTo>
                    <a:pt x="394" y="192"/>
                  </a:lnTo>
                  <a:lnTo>
                    <a:pt x="343" y="167"/>
                  </a:lnTo>
                  <a:lnTo>
                    <a:pt x="290" y="141"/>
                  </a:lnTo>
                  <a:lnTo>
                    <a:pt x="234" y="112"/>
                  </a:lnTo>
                  <a:lnTo>
                    <a:pt x="178" y="85"/>
                  </a:lnTo>
                  <a:lnTo>
                    <a:pt x="119" y="58"/>
                  </a:lnTo>
                  <a:lnTo>
                    <a:pt x="59" y="29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37" name="Freeform 1134"/>
            <p:cNvSpPr>
              <a:spLocks/>
            </p:cNvSpPr>
            <p:nvPr/>
          </p:nvSpPr>
          <p:spPr bwMode="auto">
            <a:xfrm>
              <a:off x="949" y="1249"/>
              <a:ext cx="714" cy="189"/>
            </a:xfrm>
            <a:custGeom>
              <a:avLst/>
              <a:gdLst>
                <a:gd name="T0" fmla="*/ 714 w 714"/>
                <a:gd name="T1" fmla="*/ 12 h 376"/>
                <a:gd name="T2" fmla="*/ 712 w 714"/>
                <a:gd name="T3" fmla="*/ 12 h 376"/>
                <a:gd name="T4" fmla="*/ 705 w 714"/>
                <a:gd name="T5" fmla="*/ 12 h 376"/>
                <a:gd name="T6" fmla="*/ 694 w 714"/>
                <a:gd name="T7" fmla="*/ 12 h 376"/>
                <a:gd name="T8" fmla="*/ 678 w 714"/>
                <a:gd name="T9" fmla="*/ 11 h 376"/>
                <a:gd name="T10" fmla="*/ 657 w 714"/>
                <a:gd name="T11" fmla="*/ 11 h 376"/>
                <a:gd name="T12" fmla="*/ 632 w 714"/>
                <a:gd name="T13" fmla="*/ 10 h 376"/>
                <a:gd name="T14" fmla="*/ 602 w 714"/>
                <a:gd name="T15" fmla="*/ 10 h 376"/>
                <a:gd name="T16" fmla="*/ 568 w 714"/>
                <a:gd name="T17" fmla="*/ 9 h 376"/>
                <a:gd name="T18" fmla="*/ 530 w 714"/>
                <a:gd name="T19" fmla="*/ 9 h 376"/>
                <a:gd name="T20" fmla="*/ 487 w 714"/>
                <a:gd name="T21" fmla="*/ 8 h 376"/>
                <a:gd name="T22" fmla="*/ 442 w 714"/>
                <a:gd name="T23" fmla="*/ 7 h 376"/>
                <a:gd name="T24" fmla="*/ 394 w 714"/>
                <a:gd name="T25" fmla="*/ 6 h 376"/>
                <a:gd name="T26" fmla="*/ 343 w 714"/>
                <a:gd name="T27" fmla="*/ 6 h 376"/>
                <a:gd name="T28" fmla="*/ 290 w 714"/>
                <a:gd name="T29" fmla="*/ 5 h 376"/>
                <a:gd name="T30" fmla="*/ 234 w 714"/>
                <a:gd name="T31" fmla="*/ 4 h 376"/>
                <a:gd name="T32" fmla="*/ 178 w 714"/>
                <a:gd name="T33" fmla="*/ 3 h 376"/>
                <a:gd name="T34" fmla="*/ 119 w 714"/>
                <a:gd name="T35" fmla="*/ 2 h 376"/>
                <a:gd name="T36" fmla="*/ 59 w 714"/>
                <a:gd name="T37" fmla="*/ 1 h 376"/>
                <a:gd name="T38" fmla="*/ 0 w 714"/>
                <a:gd name="T39" fmla="*/ 0 h 376"/>
                <a:gd name="T40" fmla="*/ 0 w 714"/>
                <a:gd name="T41" fmla="*/ 1 h 376"/>
                <a:gd name="T42" fmla="*/ 59 w 714"/>
                <a:gd name="T43" fmla="*/ 1 h 376"/>
                <a:gd name="T44" fmla="*/ 119 w 714"/>
                <a:gd name="T45" fmla="*/ 2 h 376"/>
                <a:gd name="T46" fmla="*/ 176 w 714"/>
                <a:gd name="T47" fmla="*/ 3 h 376"/>
                <a:gd name="T48" fmla="*/ 233 w 714"/>
                <a:gd name="T49" fmla="*/ 4 h 376"/>
                <a:gd name="T50" fmla="*/ 288 w 714"/>
                <a:gd name="T51" fmla="*/ 5 h 376"/>
                <a:gd name="T52" fmla="*/ 340 w 714"/>
                <a:gd name="T53" fmla="*/ 6 h 376"/>
                <a:gd name="T54" fmla="*/ 390 w 714"/>
                <a:gd name="T55" fmla="*/ 7 h 376"/>
                <a:gd name="T56" fmla="*/ 437 w 714"/>
                <a:gd name="T57" fmla="*/ 7 h 376"/>
                <a:gd name="T58" fmla="*/ 480 w 714"/>
                <a:gd name="T59" fmla="*/ 8 h 376"/>
                <a:gd name="T60" fmla="*/ 520 w 714"/>
                <a:gd name="T61" fmla="*/ 9 h 376"/>
                <a:gd name="T62" fmla="*/ 555 w 714"/>
                <a:gd name="T63" fmla="*/ 9 h 376"/>
                <a:gd name="T64" fmla="*/ 586 w 714"/>
                <a:gd name="T65" fmla="*/ 10 h 376"/>
                <a:gd name="T66" fmla="*/ 613 w 714"/>
                <a:gd name="T67" fmla="*/ 10 h 376"/>
                <a:gd name="T68" fmla="*/ 636 w 714"/>
                <a:gd name="T69" fmla="*/ 11 h 376"/>
                <a:gd name="T70" fmla="*/ 653 w 714"/>
                <a:gd name="T71" fmla="*/ 11 h 376"/>
                <a:gd name="T72" fmla="*/ 664 w 714"/>
                <a:gd name="T73" fmla="*/ 11 h 376"/>
                <a:gd name="T74" fmla="*/ 671 w 714"/>
                <a:gd name="T75" fmla="*/ 12 h 376"/>
                <a:gd name="T76" fmla="*/ 673 w 714"/>
                <a:gd name="T77" fmla="*/ 12 h 376"/>
                <a:gd name="T78" fmla="*/ 714 w 714"/>
                <a:gd name="T79" fmla="*/ 12 h 3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4" h="376">
                  <a:moveTo>
                    <a:pt x="714" y="376"/>
                  </a:moveTo>
                  <a:lnTo>
                    <a:pt x="712" y="373"/>
                  </a:lnTo>
                  <a:lnTo>
                    <a:pt x="705" y="366"/>
                  </a:lnTo>
                  <a:lnTo>
                    <a:pt x="694" y="357"/>
                  </a:lnTo>
                  <a:lnTo>
                    <a:pt x="678" y="346"/>
                  </a:lnTo>
                  <a:lnTo>
                    <a:pt x="657" y="333"/>
                  </a:lnTo>
                  <a:lnTo>
                    <a:pt x="632" y="317"/>
                  </a:lnTo>
                  <a:lnTo>
                    <a:pt x="602" y="300"/>
                  </a:lnTo>
                  <a:lnTo>
                    <a:pt x="568" y="281"/>
                  </a:lnTo>
                  <a:lnTo>
                    <a:pt x="530" y="261"/>
                  </a:lnTo>
                  <a:lnTo>
                    <a:pt x="487" y="239"/>
                  </a:lnTo>
                  <a:lnTo>
                    <a:pt x="442" y="215"/>
                  </a:lnTo>
                  <a:lnTo>
                    <a:pt x="394" y="190"/>
                  </a:lnTo>
                  <a:lnTo>
                    <a:pt x="343" y="165"/>
                  </a:lnTo>
                  <a:lnTo>
                    <a:pt x="290" y="139"/>
                  </a:lnTo>
                  <a:lnTo>
                    <a:pt x="234" y="110"/>
                  </a:lnTo>
                  <a:lnTo>
                    <a:pt x="178" y="83"/>
                  </a:lnTo>
                  <a:lnTo>
                    <a:pt x="119" y="56"/>
                  </a:lnTo>
                  <a:lnTo>
                    <a:pt x="59" y="27"/>
                  </a:lnTo>
                  <a:lnTo>
                    <a:pt x="0" y="0"/>
                  </a:lnTo>
                  <a:lnTo>
                    <a:pt x="0" y="2"/>
                  </a:lnTo>
                  <a:lnTo>
                    <a:pt x="59" y="29"/>
                  </a:lnTo>
                  <a:lnTo>
                    <a:pt x="119" y="58"/>
                  </a:lnTo>
                  <a:lnTo>
                    <a:pt x="176" y="85"/>
                  </a:lnTo>
                  <a:lnTo>
                    <a:pt x="233" y="112"/>
                  </a:lnTo>
                  <a:lnTo>
                    <a:pt x="288" y="139"/>
                  </a:lnTo>
                  <a:lnTo>
                    <a:pt x="340" y="166"/>
                  </a:lnTo>
                  <a:lnTo>
                    <a:pt x="390" y="192"/>
                  </a:lnTo>
                  <a:lnTo>
                    <a:pt x="437" y="215"/>
                  </a:lnTo>
                  <a:lnTo>
                    <a:pt x="480" y="239"/>
                  </a:lnTo>
                  <a:lnTo>
                    <a:pt x="520" y="259"/>
                  </a:lnTo>
                  <a:lnTo>
                    <a:pt x="555" y="279"/>
                  </a:lnTo>
                  <a:lnTo>
                    <a:pt x="586" y="297"/>
                  </a:lnTo>
                  <a:lnTo>
                    <a:pt x="613" y="313"/>
                  </a:lnTo>
                  <a:lnTo>
                    <a:pt x="636" y="326"/>
                  </a:lnTo>
                  <a:lnTo>
                    <a:pt x="653" y="337"/>
                  </a:lnTo>
                  <a:lnTo>
                    <a:pt x="664" y="346"/>
                  </a:lnTo>
                  <a:lnTo>
                    <a:pt x="671" y="353"/>
                  </a:lnTo>
                  <a:lnTo>
                    <a:pt x="673" y="358"/>
                  </a:lnTo>
                  <a:lnTo>
                    <a:pt x="714" y="376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38" name="Freeform 1135"/>
            <p:cNvSpPr>
              <a:spLocks/>
            </p:cNvSpPr>
            <p:nvPr/>
          </p:nvSpPr>
          <p:spPr bwMode="auto">
            <a:xfrm>
              <a:off x="947" y="1250"/>
              <a:ext cx="675" cy="179"/>
            </a:xfrm>
            <a:custGeom>
              <a:avLst/>
              <a:gdLst>
                <a:gd name="T0" fmla="*/ 2 w 675"/>
                <a:gd name="T1" fmla="*/ 0 h 356"/>
                <a:gd name="T2" fmla="*/ 61 w 675"/>
                <a:gd name="T3" fmla="*/ 1 h 356"/>
                <a:gd name="T4" fmla="*/ 121 w 675"/>
                <a:gd name="T5" fmla="*/ 2 h 356"/>
                <a:gd name="T6" fmla="*/ 178 w 675"/>
                <a:gd name="T7" fmla="*/ 3 h 356"/>
                <a:gd name="T8" fmla="*/ 235 w 675"/>
                <a:gd name="T9" fmla="*/ 4 h 356"/>
                <a:gd name="T10" fmla="*/ 290 w 675"/>
                <a:gd name="T11" fmla="*/ 5 h 356"/>
                <a:gd name="T12" fmla="*/ 342 w 675"/>
                <a:gd name="T13" fmla="*/ 6 h 356"/>
                <a:gd name="T14" fmla="*/ 392 w 675"/>
                <a:gd name="T15" fmla="*/ 6 h 356"/>
                <a:gd name="T16" fmla="*/ 439 w 675"/>
                <a:gd name="T17" fmla="*/ 7 h 356"/>
                <a:gd name="T18" fmla="*/ 482 w 675"/>
                <a:gd name="T19" fmla="*/ 8 h 356"/>
                <a:gd name="T20" fmla="*/ 522 w 675"/>
                <a:gd name="T21" fmla="*/ 9 h 356"/>
                <a:gd name="T22" fmla="*/ 557 w 675"/>
                <a:gd name="T23" fmla="*/ 9 h 356"/>
                <a:gd name="T24" fmla="*/ 588 w 675"/>
                <a:gd name="T25" fmla="*/ 10 h 356"/>
                <a:gd name="T26" fmla="*/ 615 w 675"/>
                <a:gd name="T27" fmla="*/ 10 h 356"/>
                <a:gd name="T28" fmla="*/ 638 w 675"/>
                <a:gd name="T29" fmla="*/ 11 h 356"/>
                <a:gd name="T30" fmla="*/ 655 w 675"/>
                <a:gd name="T31" fmla="*/ 11 h 356"/>
                <a:gd name="T32" fmla="*/ 666 w 675"/>
                <a:gd name="T33" fmla="*/ 11 h 356"/>
                <a:gd name="T34" fmla="*/ 673 w 675"/>
                <a:gd name="T35" fmla="*/ 11 h 356"/>
                <a:gd name="T36" fmla="*/ 675 w 675"/>
                <a:gd name="T37" fmla="*/ 12 h 356"/>
                <a:gd name="T38" fmla="*/ 632 w 675"/>
                <a:gd name="T39" fmla="*/ 11 h 356"/>
                <a:gd name="T40" fmla="*/ 631 w 675"/>
                <a:gd name="T41" fmla="*/ 11 h 356"/>
                <a:gd name="T42" fmla="*/ 624 w 675"/>
                <a:gd name="T43" fmla="*/ 11 h 356"/>
                <a:gd name="T44" fmla="*/ 612 w 675"/>
                <a:gd name="T45" fmla="*/ 10 h 356"/>
                <a:gd name="T46" fmla="*/ 597 w 675"/>
                <a:gd name="T47" fmla="*/ 10 h 356"/>
                <a:gd name="T48" fmla="*/ 576 w 675"/>
                <a:gd name="T49" fmla="*/ 10 h 356"/>
                <a:gd name="T50" fmla="*/ 552 w 675"/>
                <a:gd name="T51" fmla="*/ 9 h 356"/>
                <a:gd name="T52" fmla="*/ 522 w 675"/>
                <a:gd name="T53" fmla="*/ 9 h 356"/>
                <a:gd name="T54" fmla="*/ 488 w 675"/>
                <a:gd name="T55" fmla="*/ 8 h 356"/>
                <a:gd name="T56" fmla="*/ 451 w 675"/>
                <a:gd name="T57" fmla="*/ 8 h 356"/>
                <a:gd name="T58" fmla="*/ 410 w 675"/>
                <a:gd name="T59" fmla="*/ 7 h 356"/>
                <a:gd name="T60" fmla="*/ 366 w 675"/>
                <a:gd name="T61" fmla="*/ 6 h 356"/>
                <a:gd name="T62" fmla="*/ 320 w 675"/>
                <a:gd name="T63" fmla="*/ 5 h 356"/>
                <a:gd name="T64" fmla="*/ 270 w 675"/>
                <a:gd name="T65" fmla="*/ 5 h 356"/>
                <a:gd name="T66" fmla="*/ 219 w 675"/>
                <a:gd name="T67" fmla="*/ 4 h 356"/>
                <a:gd name="T68" fmla="*/ 166 w 675"/>
                <a:gd name="T69" fmla="*/ 3 h 356"/>
                <a:gd name="T70" fmla="*/ 112 w 675"/>
                <a:gd name="T71" fmla="*/ 2 h 356"/>
                <a:gd name="T72" fmla="*/ 57 w 675"/>
                <a:gd name="T73" fmla="*/ 1 h 356"/>
                <a:gd name="T74" fmla="*/ 0 w 675"/>
                <a:gd name="T75" fmla="*/ 1 h 356"/>
                <a:gd name="T76" fmla="*/ 2 w 675"/>
                <a:gd name="T77" fmla="*/ 0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5" h="356">
                  <a:moveTo>
                    <a:pt x="2" y="0"/>
                  </a:moveTo>
                  <a:lnTo>
                    <a:pt x="61" y="27"/>
                  </a:lnTo>
                  <a:lnTo>
                    <a:pt x="121" y="56"/>
                  </a:lnTo>
                  <a:lnTo>
                    <a:pt x="178" y="83"/>
                  </a:lnTo>
                  <a:lnTo>
                    <a:pt x="235" y="110"/>
                  </a:lnTo>
                  <a:lnTo>
                    <a:pt x="290" y="137"/>
                  </a:lnTo>
                  <a:lnTo>
                    <a:pt x="342" y="164"/>
                  </a:lnTo>
                  <a:lnTo>
                    <a:pt x="392" y="190"/>
                  </a:lnTo>
                  <a:lnTo>
                    <a:pt x="439" y="213"/>
                  </a:lnTo>
                  <a:lnTo>
                    <a:pt x="482" y="237"/>
                  </a:lnTo>
                  <a:lnTo>
                    <a:pt x="522" y="257"/>
                  </a:lnTo>
                  <a:lnTo>
                    <a:pt x="557" y="277"/>
                  </a:lnTo>
                  <a:lnTo>
                    <a:pt x="588" y="295"/>
                  </a:lnTo>
                  <a:lnTo>
                    <a:pt x="615" y="311"/>
                  </a:lnTo>
                  <a:lnTo>
                    <a:pt x="638" y="324"/>
                  </a:lnTo>
                  <a:lnTo>
                    <a:pt x="655" y="335"/>
                  </a:lnTo>
                  <a:lnTo>
                    <a:pt x="666" y="344"/>
                  </a:lnTo>
                  <a:lnTo>
                    <a:pt x="673" y="351"/>
                  </a:lnTo>
                  <a:lnTo>
                    <a:pt x="675" y="356"/>
                  </a:lnTo>
                  <a:lnTo>
                    <a:pt x="632" y="336"/>
                  </a:lnTo>
                  <a:lnTo>
                    <a:pt x="631" y="331"/>
                  </a:lnTo>
                  <a:lnTo>
                    <a:pt x="624" y="326"/>
                  </a:lnTo>
                  <a:lnTo>
                    <a:pt x="612" y="317"/>
                  </a:lnTo>
                  <a:lnTo>
                    <a:pt x="597" y="306"/>
                  </a:lnTo>
                  <a:lnTo>
                    <a:pt x="576" y="293"/>
                  </a:lnTo>
                  <a:lnTo>
                    <a:pt x="552" y="279"/>
                  </a:lnTo>
                  <a:lnTo>
                    <a:pt x="522" y="262"/>
                  </a:lnTo>
                  <a:lnTo>
                    <a:pt x="488" y="244"/>
                  </a:lnTo>
                  <a:lnTo>
                    <a:pt x="451" y="224"/>
                  </a:lnTo>
                  <a:lnTo>
                    <a:pt x="410" y="202"/>
                  </a:lnTo>
                  <a:lnTo>
                    <a:pt x="366" y="179"/>
                  </a:lnTo>
                  <a:lnTo>
                    <a:pt x="320" y="155"/>
                  </a:lnTo>
                  <a:lnTo>
                    <a:pt x="270" y="132"/>
                  </a:lnTo>
                  <a:lnTo>
                    <a:pt x="219" y="107"/>
                  </a:lnTo>
                  <a:lnTo>
                    <a:pt x="166" y="81"/>
                  </a:lnTo>
                  <a:lnTo>
                    <a:pt x="112" y="54"/>
                  </a:lnTo>
                  <a:lnTo>
                    <a:pt x="57" y="29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39" name="Freeform 1136"/>
            <p:cNvSpPr>
              <a:spLocks/>
            </p:cNvSpPr>
            <p:nvPr/>
          </p:nvSpPr>
          <p:spPr bwMode="auto">
            <a:xfrm>
              <a:off x="947" y="1251"/>
              <a:ext cx="632" cy="168"/>
            </a:xfrm>
            <a:custGeom>
              <a:avLst/>
              <a:gdLst>
                <a:gd name="T0" fmla="*/ 632 w 632"/>
                <a:gd name="T1" fmla="*/ 11 h 334"/>
                <a:gd name="T2" fmla="*/ 631 w 632"/>
                <a:gd name="T3" fmla="*/ 11 h 334"/>
                <a:gd name="T4" fmla="*/ 624 w 632"/>
                <a:gd name="T5" fmla="*/ 11 h 334"/>
                <a:gd name="T6" fmla="*/ 612 w 632"/>
                <a:gd name="T7" fmla="*/ 10 h 334"/>
                <a:gd name="T8" fmla="*/ 597 w 632"/>
                <a:gd name="T9" fmla="*/ 10 h 334"/>
                <a:gd name="T10" fmla="*/ 576 w 632"/>
                <a:gd name="T11" fmla="*/ 10 h 334"/>
                <a:gd name="T12" fmla="*/ 552 w 632"/>
                <a:gd name="T13" fmla="*/ 9 h 334"/>
                <a:gd name="T14" fmla="*/ 522 w 632"/>
                <a:gd name="T15" fmla="*/ 9 h 334"/>
                <a:gd name="T16" fmla="*/ 488 w 632"/>
                <a:gd name="T17" fmla="*/ 8 h 334"/>
                <a:gd name="T18" fmla="*/ 451 w 632"/>
                <a:gd name="T19" fmla="*/ 7 h 334"/>
                <a:gd name="T20" fmla="*/ 410 w 632"/>
                <a:gd name="T21" fmla="*/ 7 h 334"/>
                <a:gd name="T22" fmla="*/ 366 w 632"/>
                <a:gd name="T23" fmla="*/ 6 h 334"/>
                <a:gd name="T24" fmla="*/ 320 w 632"/>
                <a:gd name="T25" fmla="*/ 5 h 334"/>
                <a:gd name="T26" fmla="*/ 270 w 632"/>
                <a:gd name="T27" fmla="*/ 5 h 334"/>
                <a:gd name="T28" fmla="*/ 219 w 632"/>
                <a:gd name="T29" fmla="*/ 4 h 334"/>
                <a:gd name="T30" fmla="*/ 166 w 632"/>
                <a:gd name="T31" fmla="*/ 3 h 334"/>
                <a:gd name="T32" fmla="*/ 112 w 632"/>
                <a:gd name="T33" fmla="*/ 2 h 334"/>
                <a:gd name="T34" fmla="*/ 57 w 632"/>
                <a:gd name="T35" fmla="*/ 1 h 334"/>
                <a:gd name="T36" fmla="*/ 0 w 632"/>
                <a:gd name="T37" fmla="*/ 0 h 334"/>
                <a:gd name="T38" fmla="*/ 0 w 632"/>
                <a:gd name="T39" fmla="*/ 1 h 334"/>
                <a:gd name="T40" fmla="*/ 55 w 632"/>
                <a:gd name="T41" fmla="*/ 1 h 334"/>
                <a:gd name="T42" fmla="*/ 109 w 632"/>
                <a:gd name="T43" fmla="*/ 2 h 334"/>
                <a:gd name="T44" fmla="*/ 163 w 632"/>
                <a:gd name="T45" fmla="*/ 3 h 334"/>
                <a:gd name="T46" fmla="*/ 214 w 632"/>
                <a:gd name="T47" fmla="*/ 4 h 334"/>
                <a:gd name="T48" fmla="*/ 265 w 632"/>
                <a:gd name="T49" fmla="*/ 5 h 334"/>
                <a:gd name="T50" fmla="*/ 313 w 632"/>
                <a:gd name="T51" fmla="*/ 5 h 334"/>
                <a:gd name="T52" fmla="*/ 357 w 632"/>
                <a:gd name="T53" fmla="*/ 6 h 334"/>
                <a:gd name="T54" fmla="*/ 399 w 632"/>
                <a:gd name="T55" fmla="*/ 7 h 334"/>
                <a:gd name="T56" fmla="*/ 437 w 632"/>
                <a:gd name="T57" fmla="*/ 7 h 334"/>
                <a:gd name="T58" fmla="*/ 471 w 632"/>
                <a:gd name="T59" fmla="*/ 8 h 334"/>
                <a:gd name="T60" fmla="*/ 502 w 632"/>
                <a:gd name="T61" fmla="*/ 8 h 334"/>
                <a:gd name="T62" fmla="*/ 528 w 632"/>
                <a:gd name="T63" fmla="*/ 9 h 334"/>
                <a:gd name="T64" fmla="*/ 549 w 632"/>
                <a:gd name="T65" fmla="*/ 9 h 334"/>
                <a:gd name="T66" fmla="*/ 566 w 632"/>
                <a:gd name="T67" fmla="*/ 10 h 334"/>
                <a:gd name="T68" fmla="*/ 578 w 632"/>
                <a:gd name="T69" fmla="*/ 10 h 334"/>
                <a:gd name="T70" fmla="*/ 584 w 632"/>
                <a:gd name="T71" fmla="*/ 10 h 334"/>
                <a:gd name="T72" fmla="*/ 587 w 632"/>
                <a:gd name="T73" fmla="*/ 10 h 334"/>
                <a:gd name="T74" fmla="*/ 632 w 632"/>
                <a:gd name="T75" fmla="*/ 1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2" h="334">
                  <a:moveTo>
                    <a:pt x="632" y="334"/>
                  </a:moveTo>
                  <a:lnTo>
                    <a:pt x="631" y="329"/>
                  </a:lnTo>
                  <a:lnTo>
                    <a:pt x="624" y="324"/>
                  </a:lnTo>
                  <a:lnTo>
                    <a:pt x="612" y="315"/>
                  </a:lnTo>
                  <a:lnTo>
                    <a:pt x="597" y="304"/>
                  </a:lnTo>
                  <a:lnTo>
                    <a:pt x="576" y="291"/>
                  </a:lnTo>
                  <a:lnTo>
                    <a:pt x="552" y="277"/>
                  </a:lnTo>
                  <a:lnTo>
                    <a:pt x="522" y="260"/>
                  </a:lnTo>
                  <a:lnTo>
                    <a:pt x="488" y="242"/>
                  </a:lnTo>
                  <a:lnTo>
                    <a:pt x="451" y="222"/>
                  </a:lnTo>
                  <a:lnTo>
                    <a:pt x="410" y="200"/>
                  </a:lnTo>
                  <a:lnTo>
                    <a:pt x="366" y="177"/>
                  </a:lnTo>
                  <a:lnTo>
                    <a:pt x="320" y="153"/>
                  </a:lnTo>
                  <a:lnTo>
                    <a:pt x="270" y="130"/>
                  </a:lnTo>
                  <a:lnTo>
                    <a:pt x="219" y="105"/>
                  </a:lnTo>
                  <a:lnTo>
                    <a:pt x="166" y="79"/>
                  </a:lnTo>
                  <a:lnTo>
                    <a:pt x="112" y="52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28"/>
                  </a:lnTo>
                  <a:lnTo>
                    <a:pt x="109" y="54"/>
                  </a:lnTo>
                  <a:lnTo>
                    <a:pt x="163" y="79"/>
                  </a:lnTo>
                  <a:lnTo>
                    <a:pt x="214" y="105"/>
                  </a:lnTo>
                  <a:lnTo>
                    <a:pt x="265" y="130"/>
                  </a:lnTo>
                  <a:lnTo>
                    <a:pt x="313" y="153"/>
                  </a:lnTo>
                  <a:lnTo>
                    <a:pt x="357" y="177"/>
                  </a:lnTo>
                  <a:lnTo>
                    <a:pt x="399" y="199"/>
                  </a:lnTo>
                  <a:lnTo>
                    <a:pt x="437" y="219"/>
                  </a:lnTo>
                  <a:lnTo>
                    <a:pt x="471" y="237"/>
                  </a:lnTo>
                  <a:lnTo>
                    <a:pt x="502" y="253"/>
                  </a:lnTo>
                  <a:lnTo>
                    <a:pt x="528" y="269"/>
                  </a:lnTo>
                  <a:lnTo>
                    <a:pt x="549" y="282"/>
                  </a:lnTo>
                  <a:lnTo>
                    <a:pt x="566" y="293"/>
                  </a:lnTo>
                  <a:lnTo>
                    <a:pt x="578" y="302"/>
                  </a:lnTo>
                  <a:lnTo>
                    <a:pt x="584" y="309"/>
                  </a:lnTo>
                  <a:lnTo>
                    <a:pt x="587" y="313"/>
                  </a:lnTo>
                  <a:lnTo>
                    <a:pt x="632" y="334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0" name="Freeform 1137"/>
            <p:cNvSpPr>
              <a:spLocks/>
            </p:cNvSpPr>
            <p:nvPr/>
          </p:nvSpPr>
          <p:spPr bwMode="auto">
            <a:xfrm>
              <a:off x="946" y="1253"/>
              <a:ext cx="588" cy="155"/>
            </a:xfrm>
            <a:custGeom>
              <a:avLst/>
              <a:gdLst>
                <a:gd name="T0" fmla="*/ 1 w 588"/>
                <a:gd name="T1" fmla="*/ 0 h 310"/>
                <a:gd name="T2" fmla="*/ 56 w 588"/>
                <a:gd name="T3" fmla="*/ 1 h 310"/>
                <a:gd name="T4" fmla="*/ 110 w 588"/>
                <a:gd name="T5" fmla="*/ 2 h 310"/>
                <a:gd name="T6" fmla="*/ 164 w 588"/>
                <a:gd name="T7" fmla="*/ 3 h 310"/>
                <a:gd name="T8" fmla="*/ 215 w 588"/>
                <a:gd name="T9" fmla="*/ 4 h 310"/>
                <a:gd name="T10" fmla="*/ 266 w 588"/>
                <a:gd name="T11" fmla="*/ 4 h 310"/>
                <a:gd name="T12" fmla="*/ 314 w 588"/>
                <a:gd name="T13" fmla="*/ 5 h 310"/>
                <a:gd name="T14" fmla="*/ 358 w 588"/>
                <a:gd name="T15" fmla="*/ 6 h 310"/>
                <a:gd name="T16" fmla="*/ 400 w 588"/>
                <a:gd name="T17" fmla="*/ 7 h 310"/>
                <a:gd name="T18" fmla="*/ 438 w 588"/>
                <a:gd name="T19" fmla="*/ 7 h 310"/>
                <a:gd name="T20" fmla="*/ 472 w 588"/>
                <a:gd name="T21" fmla="*/ 8 h 310"/>
                <a:gd name="T22" fmla="*/ 503 w 588"/>
                <a:gd name="T23" fmla="*/ 8 h 310"/>
                <a:gd name="T24" fmla="*/ 529 w 588"/>
                <a:gd name="T25" fmla="*/ 9 h 310"/>
                <a:gd name="T26" fmla="*/ 550 w 588"/>
                <a:gd name="T27" fmla="*/ 9 h 310"/>
                <a:gd name="T28" fmla="*/ 567 w 588"/>
                <a:gd name="T29" fmla="*/ 10 h 310"/>
                <a:gd name="T30" fmla="*/ 579 w 588"/>
                <a:gd name="T31" fmla="*/ 10 h 310"/>
                <a:gd name="T32" fmla="*/ 585 w 588"/>
                <a:gd name="T33" fmla="*/ 10 h 310"/>
                <a:gd name="T34" fmla="*/ 588 w 588"/>
                <a:gd name="T35" fmla="*/ 10 h 310"/>
                <a:gd name="T36" fmla="*/ 538 w 588"/>
                <a:gd name="T37" fmla="*/ 9 h 310"/>
                <a:gd name="T38" fmla="*/ 537 w 588"/>
                <a:gd name="T39" fmla="*/ 9 h 310"/>
                <a:gd name="T40" fmla="*/ 530 w 588"/>
                <a:gd name="T41" fmla="*/ 9 h 310"/>
                <a:gd name="T42" fmla="*/ 517 w 588"/>
                <a:gd name="T43" fmla="*/ 9 h 310"/>
                <a:gd name="T44" fmla="*/ 500 w 588"/>
                <a:gd name="T45" fmla="*/ 8 h 310"/>
                <a:gd name="T46" fmla="*/ 478 w 588"/>
                <a:gd name="T47" fmla="*/ 8 h 310"/>
                <a:gd name="T48" fmla="*/ 451 w 588"/>
                <a:gd name="T49" fmla="*/ 8 h 310"/>
                <a:gd name="T50" fmla="*/ 420 w 588"/>
                <a:gd name="T51" fmla="*/ 7 h 310"/>
                <a:gd name="T52" fmla="*/ 384 w 588"/>
                <a:gd name="T53" fmla="*/ 6 h 310"/>
                <a:gd name="T54" fmla="*/ 345 w 588"/>
                <a:gd name="T55" fmla="*/ 6 h 310"/>
                <a:gd name="T56" fmla="*/ 302 w 588"/>
                <a:gd name="T57" fmla="*/ 5 h 310"/>
                <a:gd name="T58" fmla="*/ 257 w 588"/>
                <a:gd name="T59" fmla="*/ 4 h 310"/>
                <a:gd name="T60" fmla="*/ 209 w 588"/>
                <a:gd name="T61" fmla="*/ 4 h 310"/>
                <a:gd name="T62" fmla="*/ 158 w 588"/>
                <a:gd name="T63" fmla="*/ 3 h 310"/>
                <a:gd name="T64" fmla="*/ 107 w 588"/>
                <a:gd name="T65" fmla="*/ 2 h 310"/>
                <a:gd name="T66" fmla="*/ 54 w 588"/>
                <a:gd name="T67" fmla="*/ 1 h 310"/>
                <a:gd name="T68" fmla="*/ 0 w 588"/>
                <a:gd name="T69" fmla="*/ 1 h 310"/>
                <a:gd name="T70" fmla="*/ 1 w 588"/>
                <a:gd name="T71" fmla="*/ 0 h 3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8" h="310">
                  <a:moveTo>
                    <a:pt x="1" y="0"/>
                  </a:moveTo>
                  <a:lnTo>
                    <a:pt x="56" y="25"/>
                  </a:lnTo>
                  <a:lnTo>
                    <a:pt x="110" y="51"/>
                  </a:lnTo>
                  <a:lnTo>
                    <a:pt x="164" y="76"/>
                  </a:lnTo>
                  <a:lnTo>
                    <a:pt x="215" y="102"/>
                  </a:lnTo>
                  <a:lnTo>
                    <a:pt x="266" y="127"/>
                  </a:lnTo>
                  <a:lnTo>
                    <a:pt x="314" y="150"/>
                  </a:lnTo>
                  <a:lnTo>
                    <a:pt x="358" y="174"/>
                  </a:lnTo>
                  <a:lnTo>
                    <a:pt x="400" y="196"/>
                  </a:lnTo>
                  <a:lnTo>
                    <a:pt x="438" y="216"/>
                  </a:lnTo>
                  <a:lnTo>
                    <a:pt x="472" y="234"/>
                  </a:lnTo>
                  <a:lnTo>
                    <a:pt x="503" y="250"/>
                  </a:lnTo>
                  <a:lnTo>
                    <a:pt x="529" y="266"/>
                  </a:lnTo>
                  <a:lnTo>
                    <a:pt x="550" y="279"/>
                  </a:lnTo>
                  <a:lnTo>
                    <a:pt x="567" y="290"/>
                  </a:lnTo>
                  <a:lnTo>
                    <a:pt x="579" y="299"/>
                  </a:lnTo>
                  <a:lnTo>
                    <a:pt x="585" y="306"/>
                  </a:lnTo>
                  <a:lnTo>
                    <a:pt x="588" y="310"/>
                  </a:lnTo>
                  <a:lnTo>
                    <a:pt x="538" y="286"/>
                  </a:lnTo>
                  <a:lnTo>
                    <a:pt x="537" y="283"/>
                  </a:lnTo>
                  <a:lnTo>
                    <a:pt x="530" y="275"/>
                  </a:lnTo>
                  <a:lnTo>
                    <a:pt x="517" y="266"/>
                  </a:lnTo>
                  <a:lnTo>
                    <a:pt x="500" y="255"/>
                  </a:lnTo>
                  <a:lnTo>
                    <a:pt x="478" y="243"/>
                  </a:lnTo>
                  <a:lnTo>
                    <a:pt x="451" y="226"/>
                  </a:lnTo>
                  <a:lnTo>
                    <a:pt x="420" y="210"/>
                  </a:lnTo>
                  <a:lnTo>
                    <a:pt x="384" y="190"/>
                  </a:lnTo>
                  <a:lnTo>
                    <a:pt x="345" y="170"/>
                  </a:lnTo>
                  <a:lnTo>
                    <a:pt x="302" y="149"/>
                  </a:lnTo>
                  <a:lnTo>
                    <a:pt x="257" y="125"/>
                  </a:lnTo>
                  <a:lnTo>
                    <a:pt x="209" y="102"/>
                  </a:lnTo>
                  <a:lnTo>
                    <a:pt x="158" y="78"/>
                  </a:lnTo>
                  <a:lnTo>
                    <a:pt x="107" y="53"/>
                  </a:lnTo>
                  <a:lnTo>
                    <a:pt x="54" y="27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1" name="Freeform 1138"/>
            <p:cNvSpPr>
              <a:spLocks/>
            </p:cNvSpPr>
            <p:nvPr/>
          </p:nvSpPr>
          <p:spPr bwMode="auto">
            <a:xfrm>
              <a:off x="946" y="1254"/>
              <a:ext cx="538" cy="142"/>
            </a:xfrm>
            <a:custGeom>
              <a:avLst/>
              <a:gdLst>
                <a:gd name="T0" fmla="*/ 538 w 538"/>
                <a:gd name="T1" fmla="*/ 9 h 284"/>
                <a:gd name="T2" fmla="*/ 537 w 538"/>
                <a:gd name="T3" fmla="*/ 9 h 284"/>
                <a:gd name="T4" fmla="*/ 530 w 538"/>
                <a:gd name="T5" fmla="*/ 9 h 284"/>
                <a:gd name="T6" fmla="*/ 517 w 538"/>
                <a:gd name="T7" fmla="*/ 9 h 284"/>
                <a:gd name="T8" fmla="*/ 500 w 538"/>
                <a:gd name="T9" fmla="*/ 8 h 284"/>
                <a:gd name="T10" fmla="*/ 478 w 538"/>
                <a:gd name="T11" fmla="*/ 8 h 284"/>
                <a:gd name="T12" fmla="*/ 451 w 538"/>
                <a:gd name="T13" fmla="*/ 7 h 284"/>
                <a:gd name="T14" fmla="*/ 420 w 538"/>
                <a:gd name="T15" fmla="*/ 7 h 284"/>
                <a:gd name="T16" fmla="*/ 384 w 538"/>
                <a:gd name="T17" fmla="*/ 6 h 284"/>
                <a:gd name="T18" fmla="*/ 345 w 538"/>
                <a:gd name="T19" fmla="*/ 6 h 284"/>
                <a:gd name="T20" fmla="*/ 302 w 538"/>
                <a:gd name="T21" fmla="*/ 5 h 284"/>
                <a:gd name="T22" fmla="*/ 257 w 538"/>
                <a:gd name="T23" fmla="*/ 4 h 284"/>
                <a:gd name="T24" fmla="*/ 209 w 538"/>
                <a:gd name="T25" fmla="*/ 4 h 284"/>
                <a:gd name="T26" fmla="*/ 158 w 538"/>
                <a:gd name="T27" fmla="*/ 3 h 284"/>
                <a:gd name="T28" fmla="*/ 107 w 538"/>
                <a:gd name="T29" fmla="*/ 2 h 284"/>
                <a:gd name="T30" fmla="*/ 54 w 538"/>
                <a:gd name="T31" fmla="*/ 1 h 284"/>
                <a:gd name="T32" fmla="*/ 0 w 538"/>
                <a:gd name="T33" fmla="*/ 0 h 284"/>
                <a:gd name="T34" fmla="*/ 0 w 538"/>
                <a:gd name="T35" fmla="*/ 1 h 284"/>
                <a:gd name="T36" fmla="*/ 48 w 538"/>
                <a:gd name="T37" fmla="*/ 1 h 284"/>
                <a:gd name="T38" fmla="*/ 96 w 538"/>
                <a:gd name="T39" fmla="*/ 2 h 284"/>
                <a:gd name="T40" fmla="*/ 143 w 538"/>
                <a:gd name="T41" fmla="*/ 3 h 284"/>
                <a:gd name="T42" fmla="*/ 188 w 538"/>
                <a:gd name="T43" fmla="*/ 3 h 284"/>
                <a:gd name="T44" fmla="*/ 232 w 538"/>
                <a:gd name="T45" fmla="*/ 4 h 284"/>
                <a:gd name="T46" fmla="*/ 273 w 538"/>
                <a:gd name="T47" fmla="*/ 5 h 284"/>
                <a:gd name="T48" fmla="*/ 311 w 538"/>
                <a:gd name="T49" fmla="*/ 5 h 284"/>
                <a:gd name="T50" fmla="*/ 348 w 538"/>
                <a:gd name="T51" fmla="*/ 6 h 284"/>
                <a:gd name="T52" fmla="*/ 379 w 538"/>
                <a:gd name="T53" fmla="*/ 6 h 284"/>
                <a:gd name="T54" fmla="*/ 407 w 538"/>
                <a:gd name="T55" fmla="*/ 7 h 284"/>
                <a:gd name="T56" fmla="*/ 431 w 538"/>
                <a:gd name="T57" fmla="*/ 7 h 284"/>
                <a:gd name="T58" fmla="*/ 452 w 538"/>
                <a:gd name="T59" fmla="*/ 8 h 284"/>
                <a:gd name="T60" fmla="*/ 468 w 538"/>
                <a:gd name="T61" fmla="*/ 8 h 284"/>
                <a:gd name="T62" fmla="*/ 479 w 538"/>
                <a:gd name="T63" fmla="*/ 8 h 284"/>
                <a:gd name="T64" fmla="*/ 485 w 538"/>
                <a:gd name="T65" fmla="*/ 9 h 284"/>
                <a:gd name="T66" fmla="*/ 486 w 538"/>
                <a:gd name="T67" fmla="*/ 9 h 284"/>
                <a:gd name="T68" fmla="*/ 538 w 538"/>
                <a:gd name="T69" fmla="*/ 9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" h="284">
                  <a:moveTo>
                    <a:pt x="538" y="284"/>
                  </a:moveTo>
                  <a:lnTo>
                    <a:pt x="537" y="281"/>
                  </a:lnTo>
                  <a:lnTo>
                    <a:pt x="530" y="273"/>
                  </a:lnTo>
                  <a:lnTo>
                    <a:pt x="517" y="264"/>
                  </a:lnTo>
                  <a:lnTo>
                    <a:pt x="500" y="253"/>
                  </a:lnTo>
                  <a:lnTo>
                    <a:pt x="478" y="241"/>
                  </a:lnTo>
                  <a:lnTo>
                    <a:pt x="451" y="224"/>
                  </a:lnTo>
                  <a:lnTo>
                    <a:pt x="420" y="208"/>
                  </a:lnTo>
                  <a:lnTo>
                    <a:pt x="384" y="188"/>
                  </a:lnTo>
                  <a:lnTo>
                    <a:pt x="345" y="168"/>
                  </a:lnTo>
                  <a:lnTo>
                    <a:pt x="302" y="147"/>
                  </a:lnTo>
                  <a:lnTo>
                    <a:pt x="257" y="123"/>
                  </a:lnTo>
                  <a:lnTo>
                    <a:pt x="209" y="100"/>
                  </a:lnTo>
                  <a:lnTo>
                    <a:pt x="158" y="76"/>
                  </a:lnTo>
                  <a:lnTo>
                    <a:pt x="107" y="51"/>
                  </a:lnTo>
                  <a:lnTo>
                    <a:pt x="54" y="25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25"/>
                  </a:lnTo>
                  <a:lnTo>
                    <a:pt x="96" y="49"/>
                  </a:lnTo>
                  <a:lnTo>
                    <a:pt x="143" y="71"/>
                  </a:lnTo>
                  <a:lnTo>
                    <a:pt x="188" y="92"/>
                  </a:lnTo>
                  <a:lnTo>
                    <a:pt x="232" y="114"/>
                  </a:lnTo>
                  <a:lnTo>
                    <a:pt x="273" y="136"/>
                  </a:lnTo>
                  <a:lnTo>
                    <a:pt x="311" y="156"/>
                  </a:lnTo>
                  <a:lnTo>
                    <a:pt x="348" y="174"/>
                  </a:lnTo>
                  <a:lnTo>
                    <a:pt x="379" y="192"/>
                  </a:lnTo>
                  <a:lnTo>
                    <a:pt x="407" y="206"/>
                  </a:lnTo>
                  <a:lnTo>
                    <a:pt x="431" y="221"/>
                  </a:lnTo>
                  <a:lnTo>
                    <a:pt x="452" y="232"/>
                  </a:lnTo>
                  <a:lnTo>
                    <a:pt x="468" y="243"/>
                  </a:lnTo>
                  <a:lnTo>
                    <a:pt x="479" y="252"/>
                  </a:lnTo>
                  <a:lnTo>
                    <a:pt x="485" y="257"/>
                  </a:lnTo>
                  <a:lnTo>
                    <a:pt x="486" y="261"/>
                  </a:lnTo>
                  <a:lnTo>
                    <a:pt x="538" y="284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2" name="Freeform 1139"/>
            <p:cNvSpPr>
              <a:spLocks/>
            </p:cNvSpPr>
            <p:nvPr/>
          </p:nvSpPr>
          <p:spPr bwMode="auto">
            <a:xfrm>
              <a:off x="945" y="1256"/>
              <a:ext cx="487" cy="128"/>
            </a:xfrm>
            <a:custGeom>
              <a:avLst/>
              <a:gdLst>
                <a:gd name="T0" fmla="*/ 1 w 487"/>
                <a:gd name="T1" fmla="*/ 0 h 257"/>
                <a:gd name="T2" fmla="*/ 49 w 487"/>
                <a:gd name="T3" fmla="*/ 0 h 257"/>
                <a:gd name="T4" fmla="*/ 97 w 487"/>
                <a:gd name="T5" fmla="*/ 1 h 257"/>
                <a:gd name="T6" fmla="*/ 144 w 487"/>
                <a:gd name="T7" fmla="*/ 2 h 257"/>
                <a:gd name="T8" fmla="*/ 189 w 487"/>
                <a:gd name="T9" fmla="*/ 2 h 257"/>
                <a:gd name="T10" fmla="*/ 233 w 487"/>
                <a:gd name="T11" fmla="*/ 3 h 257"/>
                <a:gd name="T12" fmla="*/ 274 w 487"/>
                <a:gd name="T13" fmla="*/ 4 h 257"/>
                <a:gd name="T14" fmla="*/ 312 w 487"/>
                <a:gd name="T15" fmla="*/ 4 h 257"/>
                <a:gd name="T16" fmla="*/ 349 w 487"/>
                <a:gd name="T17" fmla="*/ 5 h 257"/>
                <a:gd name="T18" fmla="*/ 380 w 487"/>
                <a:gd name="T19" fmla="*/ 5 h 257"/>
                <a:gd name="T20" fmla="*/ 408 w 487"/>
                <a:gd name="T21" fmla="*/ 6 h 257"/>
                <a:gd name="T22" fmla="*/ 432 w 487"/>
                <a:gd name="T23" fmla="*/ 6 h 257"/>
                <a:gd name="T24" fmla="*/ 453 w 487"/>
                <a:gd name="T25" fmla="*/ 7 h 257"/>
                <a:gd name="T26" fmla="*/ 469 w 487"/>
                <a:gd name="T27" fmla="*/ 7 h 257"/>
                <a:gd name="T28" fmla="*/ 480 w 487"/>
                <a:gd name="T29" fmla="*/ 7 h 257"/>
                <a:gd name="T30" fmla="*/ 486 w 487"/>
                <a:gd name="T31" fmla="*/ 7 h 257"/>
                <a:gd name="T32" fmla="*/ 487 w 487"/>
                <a:gd name="T33" fmla="*/ 8 h 257"/>
                <a:gd name="T34" fmla="*/ 432 w 487"/>
                <a:gd name="T35" fmla="*/ 7 h 257"/>
                <a:gd name="T36" fmla="*/ 431 w 487"/>
                <a:gd name="T37" fmla="*/ 7 h 257"/>
                <a:gd name="T38" fmla="*/ 424 w 487"/>
                <a:gd name="T39" fmla="*/ 6 h 257"/>
                <a:gd name="T40" fmla="*/ 412 w 487"/>
                <a:gd name="T41" fmla="*/ 6 h 257"/>
                <a:gd name="T42" fmla="*/ 397 w 487"/>
                <a:gd name="T43" fmla="*/ 6 h 257"/>
                <a:gd name="T44" fmla="*/ 377 w 487"/>
                <a:gd name="T45" fmla="*/ 5 h 257"/>
                <a:gd name="T46" fmla="*/ 351 w 487"/>
                <a:gd name="T47" fmla="*/ 5 h 257"/>
                <a:gd name="T48" fmla="*/ 323 w 487"/>
                <a:gd name="T49" fmla="*/ 5 h 257"/>
                <a:gd name="T50" fmla="*/ 292 w 487"/>
                <a:gd name="T51" fmla="*/ 4 h 257"/>
                <a:gd name="T52" fmla="*/ 257 w 487"/>
                <a:gd name="T53" fmla="*/ 3 h 257"/>
                <a:gd name="T54" fmla="*/ 219 w 487"/>
                <a:gd name="T55" fmla="*/ 3 h 257"/>
                <a:gd name="T56" fmla="*/ 178 w 487"/>
                <a:gd name="T57" fmla="*/ 2 h 257"/>
                <a:gd name="T58" fmla="*/ 135 w 487"/>
                <a:gd name="T59" fmla="*/ 2 h 257"/>
                <a:gd name="T60" fmla="*/ 90 w 487"/>
                <a:gd name="T61" fmla="*/ 1 h 257"/>
                <a:gd name="T62" fmla="*/ 45 w 487"/>
                <a:gd name="T63" fmla="*/ 0 h 257"/>
                <a:gd name="T64" fmla="*/ 0 w 487"/>
                <a:gd name="T65" fmla="*/ 0 h 257"/>
                <a:gd name="T66" fmla="*/ 1 w 487"/>
                <a:gd name="T67" fmla="*/ 0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7" h="257">
                  <a:moveTo>
                    <a:pt x="1" y="0"/>
                  </a:moveTo>
                  <a:lnTo>
                    <a:pt x="49" y="21"/>
                  </a:lnTo>
                  <a:lnTo>
                    <a:pt x="97" y="45"/>
                  </a:lnTo>
                  <a:lnTo>
                    <a:pt x="144" y="67"/>
                  </a:lnTo>
                  <a:lnTo>
                    <a:pt x="189" y="88"/>
                  </a:lnTo>
                  <a:lnTo>
                    <a:pt x="233" y="110"/>
                  </a:lnTo>
                  <a:lnTo>
                    <a:pt x="274" y="132"/>
                  </a:lnTo>
                  <a:lnTo>
                    <a:pt x="312" y="152"/>
                  </a:lnTo>
                  <a:lnTo>
                    <a:pt x="349" y="170"/>
                  </a:lnTo>
                  <a:lnTo>
                    <a:pt x="380" y="188"/>
                  </a:lnTo>
                  <a:lnTo>
                    <a:pt x="408" y="202"/>
                  </a:lnTo>
                  <a:lnTo>
                    <a:pt x="432" y="217"/>
                  </a:lnTo>
                  <a:lnTo>
                    <a:pt x="453" y="228"/>
                  </a:lnTo>
                  <a:lnTo>
                    <a:pt x="469" y="239"/>
                  </a:lnTo>
                  <a:lnTo>
                    <a:pt x="480" y="248"/>
                  </a:lnTo>
                  <a:lnTo>
                    <a:pt x="486" y="253"/>
                  </a:lnTo>
                  <a:lnTo>
                    <a:pt x="487" y="257"/>
                  </a:lnTo>
                  <a:lnTo>
                    <a:pt x="432" y="231"/>
                  </a:lnTo>
                  <a:lnTo>
                    <a:pt x="431" y="228"/>
                  </a:lnTo>
                  <a:lnTo>
                    <a:pt x="424" y="220"/>
                  </a:lnTo>
                  <a:lnTo>
                    <a:pt x="412" y="213"/>
                  </a:lnTo>
                  <a:lnTo>
                    <a:pt x="397" y="202"/>
                  </a:lnTo>
                  <a:lnTo>
                    <a:pt x="377" y="191"/>
                  </a:lnTo>
                  <a:lnTo>
                    <a:pt x="351" y="177"/>
                  </a:lnTo>
                  <a:lnTo>
                    <a:pt x="323" y="163"/>
                  </a:lnTo>
                  <a:lnTo>
                    <a:pt x="292" y="144"/>
                  </a:lnTo>
                  <a:lnTo>
                    <a:pt x="257" y="126"/>
                  </a:lnTo>
                  <a:lnTo>
                    <a:pt x="219" y="108"/>
                  </a:lnTo>
                  <a:lnTo>
                    <a:pt x="178" y="86"/>
                  </a:lnTo>
                  <a:lnTo>
                    <a:pt x="135" y="67"/>
                  </a:lnTo>
                  <a:lnTo>
                    <a:pt x="90" y="45"/>
                  </a:lnTo>
                  <a:lnTo>
                    <a:pt x="45" y="2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3" name="Freeform 1140"/>
            <p:cNvSpPr>
              <a:spLocks/>
            </p:cNvSpPr>
            <p:nvPr/>
          </p:nvSpPr>
          <p:spPr bwMode="auto">
            <a:xfrm>
              <a:off x="943" y="1257"/>
              <a:ext cx="434" cy="115"/>
            </a:xfrm>
            <a:custGeom>
              <a:avLst/>
              <a:gdLst>
                <a:gd name="T0" fmla="*/ 434 w 434"/>
                <a:gd name="T1" fmla="*/ 8 h 230"/>
                <a:gd name="T2" fmla="*/ 433 w 434"/>
                <a:gd name="T3" fmla="*/ 8 h 230"/>
                <a:gd name="T4" fmla="*/ 426 w 434"/>
                <a:gd name="T5" fmla="*/ 7 h 230"/>
                <a:gd name="T6" fmla="*/ 414 w 434"/>
                <a:gd name="T7" fmla="*/ 7 h 230"/>
                <a:gd name="T8" fmla="*/ 399 w 434"/>
                <a:gd name="T9" fmla="*/ 7 h 230"/>
                <a:gd name="T10" fmla="*/ 379 w 434"/>
                <a:gd name="T11" fmla="*/ 6 h 230"/>
                <a:gd name="T12" fmla="*/ 353 w 434"/>
                <a:gd name="T13" fmla="*/ 6 h 230"/>
                <a:gd name="T14" fmla="*/ 325 w 434"/>
                <a:gd name="T15" fmla="*/ 6 h 230"/>
                <a:gd name="T16" fmla="*/ 294 w 434"/>
                <a:gd name="T17" fmla="*/ 5 h 230"/>
                <a:gd name="T18" fmla="*/ 259 w 434"/>
                <a:gd name="T19" fmla="*/ 4 h 230"/>
                <a:gd name="T20" fmla="*/ 221 w 434"/>
                <a:gd name="T21" fmla="*/ 4 h 230"/>
                <a:gd name="T22" fmla="*/ 180 w 434"/>
                <a:gd name="T23" fmla="*/ 3 h 230"/>
                <a:gd name="T24" fmla="*/ 137 w 434"/>
                <a:gd name="T25" fmla="*/ 3 h 230"/>
                <a:gd name="T26" fmla="*/ 92 w 434"/>
                <a:gd name="T27" fmla="*/ 2 h 230"/>
                <a:gd name="T28" fmla="*/ 47 w 434"/>
                <a:gd name="T29" fmla="*/ 1 h 230"/>
                <a:gd name="T30" fmla="*/ 2 w 434"/>
                <a:gd name="T31" fmla="*/ 0 h 230"/>
                <a:gd name="T32" fmla="*/ 0 w 434"/>
                <a:gd name="T33" fmla="*/ 1 h 230"/>
                <a:gd name="T34" fmla="*/ 43 w 434"/>
                <a:gd name="T35" fmla="*/ 1 h 230"/>
                <a:gd name="T36" fmla="*/ 85 w 434"/>
                <a:gd name="T37" fmla="*/ 2 h 230"/>
                <a:gd name="T38" fmla="*/ 126 w 434"/>
                <a:gd name="T39" fmla="*/ 2 h 230"/>
                <a:gd name="T40" fmla="*/ 164 w 434"/>
                <a:gd name="T41" fmla="*/ 3 h 230"/>
                <a:gd name="T42" fmla="*/ 201 w 434"/>
                <a:gd name="T43" fmla="*/ 4 h 230"/>
                <a:gd name="T44" fmla="*/ 236 w 434"/>
                <a:gd name="T45" fmla="*/ 4 h 230"/>
                <a:gd name="T46" fmla="*/ 267 w 434"/>
                <a:gd name="T47" fmla="*/ 5 h 230"/>
                <a:gd name="T48" fmla="*/ 296 w 434"/>
                <a:gd name="T49" fmla="*/ 5 h 230"/>
                <a:gd name="T50" fmla="*/ 320 w 434"/>
                <a:gd name="T51" fmla="*/ 6 h 230"/>
                <a:gd name="T52" fmla="*/ 339 w 434"/>
                <a:gd name="T53" fmla="*/ 6 h 230"/>
                <a:gd name="T54" fmla="*/ 355 w 434"/>
                <a:gd name="T55" fmla="*/ 6 h 230"/>
                <a:gd name="T56" fmla="*/ 366 w 434"/>
                <a:gd name="T57" fmla="*/ 6 h 230"/>
                <a:gd name="T58" fmla="*/ 372 w 434"/>
                <a:gd name="T59" fmla="*/ 7 h 230"/>
                <a:gd name="T60" fmla="*/ 375 w 434"/>
                <a:gd name="T61" fmla="*/ 7 h 230"/>
                <a:gd name="T62" fmla="*/ 434 w 434"/>
                <a:gd name="T63" fmla="*/ 8 h 2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4" h="230">
                  <a:moveTo>
                    <a:pt x="434" y="230"/>
                  </a:moveTo>
                  <a:lnTo>
                    <a:pt x="433" y="227"/>
                  </a:lnTo>
                  <a:lnTo>
                    <a:pt x="426" y="219"/>
                  </a:lnTo>
                  <a:lnTo>
                    <a:pt x="414" y="212"/>
                  </a:lnTo>
                  <a:lnTo>
                    <a:pt x="399" y="201"/>
                  </a:lnTo>
                  <a:lnTo>
                    <a:pt x="379" y="190"/>
                  </a:lnTo>
                  <a:lnTo>
                    <a:pt x="353" y="176"/>
                  </a:lnTo>
                  <a:lnTo>
                    <a:pt x="325" y="162"/>
                  </a:lnTo>
                  <a:lnTo>
                    <a:pt x="294" y="143"/>
                  </a:lnTo>
                  <a:lnTo>
                    <a:pt x="259" y="125"/>
                  </a:lnTo>
                  <a:lnTo>
                    <a:pt x="221" y="107"/>
                  </a:lnTo>
                  <a:lnTo>
                    <a:pt x="180" y="85"/>
                  </a:lnTo>
                  <a:lnTo>
                    <a:pt x="137" y="66"/>
                  </a:lnTo>
                  <a:lnTo>
                    <a:pt x="92" y="44"/>
                  </a:lnTo>
                  <a:lnTo>
                    <a:pt x="47" y="2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3" y="24"/>
                  </a:lnTo>
                  <a:lnTo>
                    <a:pt x="85" y="44"/>
                  </a:lnTo>
                  <a:lnTo>
                    <a:pt x="126" y="64"/>
                  </a:lnTo>
                  <a:lnTo>
                    <a:pt x="164" y="84"/>
                  </a:lnTo>
                  <a:lnTo>
                    <a:pt x="201" y="102"/>
                  </a:lnTo>
                  <a:lnTo>
                    <a:pt x="236" y="118"/>
                  </a:lnTo>
                  <a:lnTo>
                    <a:pt x="267" y="134"/>
                  </a:lnTo>
                  <a:lnTo>
                    <a:pt x="296" y="151"/>
                  </a:lnTo>
                  <a:lnTo>
                    <a:pt x="320" y="163"/>
                  </a:lnTo>
                  <a:lnTo>
                    <a:pt x="339" y="176"/>
                  </a:lnTo>
                  <a:lnTo>
                    <a:pt x="355" y="185"/>
                  </a:lnTo>
                  <a:lnTo>
                    <a:pt x="366" y="192"/>
                  </a:lnTo>
                  <a:lnTo>
                    <a:pt x="372" y="198"/>
                  </a:lnTo>
                  <a:lnTo>
                    <a:pt x="375" y="201"/>
                  </a:lnTo>
                  <a:lnTo>
                    <a:pt x="434" y="230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4" name="Freeform 1141"/>
            <p:cNvSpPr>
              <a:spLocks/>
            </p:cNvSpPr>
            <p:nvPr/>
          </p:nvSpPr>
          <p:spPr bwMode="auto">
            <a:xfrm>
              <a:off x="943" y="1259"/>
              <a:ext cx="375" cy="98"/>
            </a:xfrm>
            <a:custGeom>
              <a:avLst/>
              <a:gdLst>
                <a:gd name="T0" fmla="*/ 0 w 375"/>
                <a:gd name="T1" fmla="*/ 0 h 197"/>
                <a:gd name="T2" fmla="*/ 43 w 375"/>
                <a:gd name="T3" fmla="*/ 0 h 197"/>
                <a:gd name="T4" fmla="*/ 85 w 375"/>
                <a:gd name="T5" fmla="*/ 1 h 197"/>
                <a:gd name="T6" fmla="*/ 126 w 375"/>
                <a:gd name="T7" fmla="*/ 1 h 197"/>
                <a:gd name="T8" fmla="*/ 164 w 375"/>
                <a:gd name="T9" fmla="*/ 2 h 197"/>
                <a:gd name="T10" fmla="*/ 201 w 375"/>
                <a:gd name="T11" fmla="*/ 3 h 197"/>
                <a:gd name="T12" fmla="*/ 236 w 375"/>
                <a:gd name="T13" fmla="*/ 3 h 197"/>
                <a:gd name="T14" fmla="*/ 267 w 375"/>
                <a:gd name="T15" fmla="*/ 4 h 197"/>
                <a:gd name="T16" fmla="*/ 296 w 375"/>
                <a:gd name="T17" fmla="*/ 4 h 197"/>
                <a:gd name="T18" fmla="*/ 320 w 375"/>
                <a:gd name="T19" fmla="*/ 4 h 197"/>
                <a:gd name="T20" fmla="*/ 339 w 375"/>
                <a:gd name="T21" fmla="*/ 5 h 197"/>
                <a:gd name="T22" fmla="*/ 355 w 375"/>
                <a:gd name="T23" fmla="*/ 5 h 197"/>
                <a:gd name="T24" fmla="*/ 366 w 375"/>
                <a:gd name="T25" fmla="*/ 5 h 197"/>
                <a:gd name="T26" fmla="*/ 372 w 375"/>
                <a:gd name="T27" fmla="*/ 6 h 197"/>
                <a:gd name="T28" fmla="*/ 375 w 375"/>
                <a:gd name="T29" fmla="*/ 6 h 197"/>
                <a:gd name="T30" fmla="*/ 310 w 375"/>
                <a:gd name="T31" fmla="*/ 5 h 197"/>
                <a:gd name="T32" fmla="*/ 308 w 375"/>
                <a:gd name="T33" fmla="*/ 5 h 197"/>
                <a:gd name="T34" fmla="*/ 301 w 375"/>
                <a:gd name="T35" fmla="*/ 4 h 197"/>
                <a:gd name="T36" fmla="*/ 291 w 375"/>
                <a:gd name="T37" fmla="*/ 4 h 197"/>
                <a:gd name="T38" fmla="*/ 276 w 375"/>
                <a:gd name="T39" fmla="*/ 4 h 197"/>
                <a:gd name="T40" fmla="*/ 257 w 375"/>
                <a:gd name="T41" fmla="*/ 4 h 197"/>
                <a:gd name="T42" fmla="*/ 233 w 375"/>
                <a:gd name="T43" fmla="*/ 3 h 197"/>
                <a:gd name="T44" fmla="*/ 208 w 375"/>
                <a:gd name="T45" fmla="*/ 3 h 197"/>
                <a:gd name="T46" fmla="*/ 178 w 375"/>
                <a:gd name="T47" fmla="*/ 2 h 197"/>
                <a:gd name="T48" fmla="*/ 146 w 375"/>
                <a:gd name="T49" fmla="*/ 2 h 197"/>
                <a:gd name="T50" fmla="*/ 110 w 375"/>
                <a:gd name="T51" fmla="*/ 1 h 197"/>
                <a:gd name="T52" fmla="*/ 75 w 375"/>
                <a:gd name="T53" fmla="*/ 1 h 197"/>
                <a:gd name="T54" fmla="*/ 37 w 375"/>
                <a:gd name="T55" fmla="*/ 0 h 197"/>
                <a:gd name="T56" fmla="*/ 0 w 375"/>
                <a:gd name="T57" fmla="*/ 0 h 197"/>
                <a:gd name="T58" fmla="*/ 0 w 375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5" h="197">
                  <a:moveTo>
                    <a:pt x="0" y="0"/>
                  </a:moveTo>
                  <a:lnTo>
                    <a:pt x="43" y="20"/>
                  </a:lnTo>
                  <a:lnTo>
                    <a:pt x="85" y="40"/>
                  </a:lnTo>
                  <a:lnTo>
                    <a:pt x="126" y="60"/>
                  </a:lnTo>
                  <a:lnTo>
                    <a:pt x="164" y="80"/>
                  </a:lnTo>
                  <a:lnTo>
                    <a:pt x="201" y="98"/>
                  </a:lnTo>
                  <a:lnTo>
                    <a:pt x="236" y="114"/>
                  </a:lnTo>
                  <a:lnTo>
                    <a:pt x="267" y="130"/>
                  </a:lnTo>
                  <a:lnTo>
                    <a:pt x="296" y="147"/>
                  </a:lnTo>
                  <a:lnTo>
                    <a:pt x="320" y="159"/>
                  </a:lnTo>
                  <a:lnTo>
                    <a:pt x="339" y="172"/>
                  </a:lnTo>
                  <a:lnTo>
                    <a:pt x="355" y="181"/>
                  </a:lnTo>
                  <a:lnTo>
                    <a:pt x="366" y="188"/>
                  </a:lnTo>
                  <a:lnTo>
                    <a:pt x="372" y="194"/>
                  </a:lnTo>
                  <a:lnTo>
                    <a:pt x="375" y="197"/>
                  </a:lnTo>
                  <a:lnTo>
                    <a:pt x="310" y="168"/>
                  </a:lnTo>
                  <a:lnTo>
                    <a:pt x="308" y="165"/>
                  </a:lnTo>
                  <a:lnTo>
                    <a:pt x="301" y="159"/>
                  </a:lnTo>
                  <a:lnTo>
                    <a:pt x="291" y="152"/>
                  </a:lnTo>
                  <a:lnTo>
                    <a:pt x="276" y="143"/>
                  </a:lnTo>
                  <a:lnTo>
                    <a:pt x="257" y="132"/>
                  </a:lnTo>
                  <a:lnTo>
                    <a:pt x="233" y="119"/>
                  </a:lnTo>
                  <a:lnTo>
                    <a:pt x="208" y="105"/>
                  </a:lnTo>
                  <a:lnTo>
                    <a:pt x="178" y="91"/>
                  </a:lnTo>
                  <a:lnTo>
                    <a:pt x="146" y="74"/>
                  </a:lnTo>
                  <a:lnTo>
                    <a:pt x="110" y="56"/>
                  </a:lnTo>
                  <a:lnTo>
                    <a:pt x="75" y="40"/>
                  </a:lnTo>
                  <a:lnTo>
                    <a:pt x="37" y="2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5" name="Freeform 1142"/>
            <p:cNvSpPr>
              <a:spLocks/>
            </p:cNvSpPr>
            <p:nvPr/>
          </p:nvSpPr>
          <p:spPr bwMode="auto">
            <a:xfrm>
              <a:off x="942" y="1260"/>
              <a:ext cx="311" cy="83"/>
            </a:xfrm>
            <a:custGeom>
              <a:avLst/>
              <a:gdLst>
                <a:gd name="T0" fmla="*/ 311 w 311"/>
                <a:gd name="T1" fmla="*/ 6 h 164"/>
                <a:gd name="T2" fmla="*/ 309 w 311"/>
                <a:gd name="T3" fmla="*/ 6 h 164"/>
                <a:gd name="T4" fmla="*/ 302 w 311"/>
                <a:gd name="T5" fmla="*/ 5 h 164"/>
                <a:gd name="T6" fmla="*/ 292 w 311"/>
                <a:gd name="T7" fmla="*/ 5 h 164"/>
                <a:gd name="T8" fmla="*/ 277 w 311"/>
                <a:gd name="T9" fmla="*/ 5 h 164"/>
                <a:gd name="T10" fmla="*/ 258 w 311"/>
                <a:gd name="T11" fmla="*/ 5 h 164"/>
                <a:gd name="T12" fmla="*/ 234 w 311"/>
                <a:gd name="T13" fmla="*/ 4 h 164"/>
                <a:gd name="T14" fmla="*/ 209 w 311"/>
                <a:gd name="T15" fmla="*/ 4 h 164"/>
                <a:gd name="T16" fmla="*/ 179 w 311"/>
                <a:gd name="T17" fmla="*/ 3 h 164"/>
                <a:gd name="T18" fmla="*/ 147 w 311"/>
                <a:gd name="T19" fmla="*/ 3 h 164"/>
                <a:gd name="T20" fmla="*/ 111 w 311"/>
                <a:gd name="T21" fmla="*/ 2 h 164"/>
                <a:gd name="T22" fmla="*/ 76 w 311"/>
                <a:gd name="T23" fmla="*/ 2 h 164"/>
                <a:gd name="T24" fmla="*/ 38 w 311"/>
                <a:gd name="T25" fmla="*/ 1 h 164"/>
                <a:gd name="T26" fmla="*/ 1 w 311"/>
                <a:gd name="T27" fmla="*/ 0 h 164"/>
                <a:gd name="T28" fmla="*/ 0 w 311"/>
                <a:gd name="T29" fmla="*/ 1 h 164"/>
                <a:gd name="T30" fmla="*/ 35 w 311"/>
                <a:gd name="T31" fmla="*/ 1 h 164"/>
                <a:gd name="T32" fmla="*/ 69 w 311"/>
                <a:gd name="T33" fmla="*/ 2 h 164"/>
                <a:gd name="T34" fmla="*/ 101 w 311"/>
                <a:gd name="T35" fmla="*/ 2 h 164"/>
                <a:gd name="T36" fmla="*/ 131 w 311"/>
                <a:gd name="T37" fmla="*/ 3 h 164"/>
                <a:gd name="T38" fmla="*/ 159 w 311"/>
                <a:gd name="T39" fmla="*/ 3 h 164"/>
                <a:gd name="T40" fmla="*/ 183 w 311"/>
                <a:gd name="T41" fmla="*/ 3 h 164"/>
                <a:gd name="T42" fmla="*/ 205 w 311"/>
                <a:gd name="T43" fmla="*/ 4 h 164"/>
                <a:gd name="T44" fmla="*/ 220 w 311"/>
                <a:gd name="T45" fmla="*/ 4 h 164"/>
                <a:gd name="T46" fmla="*/ 233 w 311"/>
                <a:gd name="T47" fmla="*/ 4 h 164"/>
                <a:gd name="T48" fmla="*/ 240 w 311"/>
                <a:gd name="T49" fmla="*/ 5 h 164"/>
                <a:gd name="T50" fmla="*/ 241 w 311"/>
                <a:gd name="T51" fmla="*/ 5 h 164"/>
                <a:gd name="T52" fmla="*/ 311 w 311"/>
                <a:gd name="T53" fmla="*/ 6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1" h="164">
                  <a:moveTo>
                    <a:pt x="311" y="164"/>
                  </a:moveTo>
                  <a:lnTo>
                    <a:pt x="309" y="161"/>
                  </a:lnTo>
                  <a:lnTo>
                    <a:pt x="302" y="155"/>
                  </a:lnTo>
                  <a:lnTo>
                    <a:pt x="292" y="148"/>
                  </a:lnTo>
                  <a:lnTo>
                    <a:pt x="277" y="139"/>
                  </a:lnTo>
                  <a:lnTo>
                    <a:pt x="258" y="128"/>
                  </a:lnTo>
                  <a:lnTo>
                    <a:pt x="234" y="115"/>
                  </a:lnTo>
                  <a:lnTo>
                    <a:pt x="209" y="101"/>
                  </a:lnTo>
                  <a:lnTo>
                    <a:pt x="179" y="87"/>
                  </a:lnTo>
                  <a:lnTo>
                    <a:pt x="147" y="70"/>
                  </a:lnTo>
                  <a:lnTo>
                    <a:pt x="111" y="52"/>
                  </a:lnTo>
                  <a:lnTo>
                    <a:pt x="76" y="36"/>
                  </a:lnTo>
                  <a:lnTo>
                    <a:pt x="38" y="18"/>
                  </a:lnTo>
                  <a:lnTo>
                    <a:pt x="1" y="0"/>
                  </a:lnTo>
                  <a:lnTo>
                    <a:pt x="0" y="3"/>
                  </a:lnTo>
                  <a:lnTo>
                    <a:pt x="35" y="20"/>
                  </a:lnTo>
                  <a:lnTo>
                    <a:pt x="69" y="36"/>
                  </a:lnTo>
                  <a:lnTo>
                    <a:pt x="101" y="52"/>
                  </a:lnTo>
                  <a:lnTo>
                    <a:pt x="131" y="67"/>
                  </a:lnTo>
                  <a:lnTo>
                    <a:pt x="159" y="81"/>
                  </a:lnTo>
                  <a:lnTo>
                    <a:pt x="183" y="94"/>
                  </a:lnTo>
                  <a:lnTo>
                    <a:pt x="205" y="106"/>
                  </a:lnTo>
                  <a:lnTo>
                    <a:pt x="220" y="115"/>
                  </a:lnTo>
                  <a:lnTo>
                    <a:pt x="233" y="123"/>
                  </a:lnTo>
                  <a:lnTo>
                    <a:pt x="240" y="128"/>
                  </a:lnTo>
                  <a:lnTo>
                    <a:pt x="241" y="132"/>
                  </a:lnTo>
                  <a:lnTo>
                    <a:pt x="311" y="164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6" name="Freeform 1143"/>
            <p:cNvSpPr>
              <a:spLocks/>
            </p:cNvSpPr>
            <p:nvPr/>
          </p:nvSpPr>
          <p:spPr bwMode="auto">
            <a:xfrm>
              <a:off x="940" y="1262"/>
              <a:ext cx="243" cy="64"/>
            </a:xfrm>
            <a:custGeom>
              <a:avLst/>
              <a:gdLst>
                <a:gd name="T0" fmla="*/ 2 w 243"/>
                <a:gd name="T1" fmla="*/ 0 h 129"/>
                <a:gd name="T2" fmla="*/ 37 w 243"/>
                <a:gd name="T3" fmla="*/ 0 h 129"/>
                <a:gd name="T4" fmla="*/ 71 w 243"/>
                <a:gd name="T5" fmla="*/ 1 h 129"/>
                <a:gd name="T6" fmla="*/ 103 w 243"/>
                <a:gd name="T7" fmla="*/ 1 h 129"/>
                <a:gd name="T8" fmla="*/ 133 w 243"/>
                <a:gd name="T9" fmla="*/ 2 h 129"/>
                <a:gd name="T10" fmla="*/ 161 w 243"/>
                <a:gd name="T11" fmla="*/ 2 h 129"/>
                <a:gd name="T12" fmla="*/ 185 w 243"/>
                <a:gd name="T13" fmla="*/ 2 h 129"/>
                <a:gd name="T14" fmla="*/ 207 w 243"/>
                <a:gd name="T15" fmla="*/ 3 h 129"/>
                <a:gd name="T16" fmla="*/ 222 w 243"/>
                <a:gd name="T17" fmla="*/ 3 h 129"/>
                <a:gd name="T18" fmla="*/ 235 w 243"/>
                <a:gd name="T19" fmla="*/ 3 h 129"/>
                <a:gd name="T20" fmla="*/ 242 w 243"/>
                <a:gd name="T21" fmla="*/ 3 h 129"/>
                <a:gd name="T22" fmla="*/ 243 w 243"/>
                <a:gd name="T23" fmla="*/ 4 h 129"/>
                <a:gd name="T24" fmla="*/ 168 w 243"/>
                <a:gd name="T25" fmla="*/ 2 h 129"/>
                <a:gd name="T26" fmla="*/ 167 w 243"/>
                <a:gd name="T27" fmla="*/ 2 h 129"/>
                <a:gd name="T28" fmla="*/ 159 w 243"/>
                <a:gd name="T29" fmla="*/ 2 h 129"/>
                <a:gd name="T30" fmla="*/ 147 w 243"/>
                <a:gd name="T31" fmla="*/ 2 h 129"/>
                <a:gd name="T32" fmla="*/ 130 w 243"/>
                <a:gd name="T33" fmla="*/ 2 h 129"/>
                <a:gd name="T34" fmla="*/ 109 w 243"/>
                <a:gd name="T35" fmla="*/ 1 h 129"/>
                <a:gd name="T36" fmla="*/ 85 w 243"/>
                <a:gd name="T37" fmla="*/ 1 h 129"/>
                <a:gd name="T38" fmla="*/ 58 w 243"/>
                <a:gd name="T39" fmla="*/ 1 h 129"/>
                <a:gd name="T40" fmla="*/ 30 w 243"/>
                <a:gd name="T41" fmla="*/ 0 h 129"/>
                <a:gd name="T42" fmla="*/ 0 w 243"/>
                <a:gd name="T43" fmla="*/ 0 h 129"/>
                <a:gd name="T44" fmla="*/ 2 w 243"/>
                <a:gd name="T45" fmla="*/ 0 h 1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129">
                  <a:moveTo>
                    <a:pt x="2" y="0"/>
                  </a:moveTo>
                  <a:lnTo>
                    <a:pt x="37" y="17"/>
                  </a:lnTo>
                  <a:lnTo>
                    <a:pt x="71" y="33"/>
                  </a:lnTo>
                  <a:lnTo>
                    <a:pt x="103" y="49"/>
                  </a:lnTo>
                  <a:lnTo>
                    <a:pt x="133" y="64"/>
                  </a:lnTo>
                  <a:lnTo>
                    <a:pt x="161" y="78"/>
                  </a:lnTo>
                  <a:lnTo>
                    <a:pt x="185" y="91"/>
                  </a:lnTo>
                  <a:lnTo>
                    <a:pt x="207" y="103"/>
                  </a:lnTo>
                  <a:lnTo>
                    <a:pt x="222" y="112"/>
                  </a:lnTo>
                  <a:lnTo>
                    <a:pt x="235" y="120"/>
                  </a:lnTo>
                  <a:lnTo>
                    <a:pt x="242" y="125"/>
                  </a:lnTo>
                  <a:lnTo>
                    <a:pt x="243" y="129"/>
                  </a:lnTo>
                  <a:lnTo>
                    <a:pt x="168" y="93"/>
                  </a:lnTo>
                  <a:lnTo>
                    <a:pt x="167" y="91"/>
                  </a:lnTo>
                  <a:lnTo>
                    <a:pt x="159" y="85"/>
                  </a:lnTo>
                  <a:lnTo>
                    <a:pt x="147" y="78"/>
                  </a:lnTo>
                  <a:lnTo>
                    <a:pt x="130" y="69"/>
                  </a:lnTo>
                  <a:lnTo>
                    <a:pt x="109" y="58"/>
                  </a:lnTo>
                  <a:lnTo>
                    <a:pt x="85" y="46"/>
                  </a:lnTo>
                  <a:lnTo>
                    <a:pt x="58" y="33"/>
                  </a:lnTo>
                  <a:lnTo>
                    <a:pt x="30" y="1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7" name="Freeform 1144"/>
            <p:cNvSpPr>
              <a:spLocks/>
            </p:cNvSpPr>
            <p:nvPr/>
          </p:nvSpPr>
          <p:spPr bwMode="auto">
            <a:xfrm>
              <a:off x="939" y="1264"/>
              <a:ext cx="169" cy="44"/>
            </a:xfrm>
            <a:custGeom>
              <a:avLst/>
              <a:gdLst>
                <a:gd name="T0" fmla="*/ 169 w 169"/>
                <a:gd name="T1" fmla="*/ 2 h 89"/>
                <a:gd name="T2" fmla="*/ 168 w 169"/>
                <a:gd name="T3" fmla="*/ 2 h 89"/>
                <a:gd name="T4" fmla="*/ 160 w 169"/>
                <a:gd name="T5" fmla="*/ 2 h 89"/>
                <a:gd name="T6" fmla="*/ 148 w 169"/>
                <a:gd name="T7" fmla="*/ 2 h 89"/>
                <a:gd name="T8" fmla="*/ 131 w 169"/>
                <a:gd name="T9" fmla="*/ 2 h 89"/>
                <a:gd name="T10" fmla="*/ 110 w 169"/>
                <a:gd name="T11" fmla="*/ 1 h 89"/>
                <a:gd name="T12" fmla="*/ 86 w 169"/>
                <a:gd name="T13" fmla="*/ 1 h 89"/>
                <a:gd name="T14" fmla="*/ 59 w 169"/>
                <a:gd name="T15" fmla="*/ 0 h 89"/>
                <a:gd name="T16" fmla="*/ 31 w 169"/>
                <a:gd name="T17" fmla="*/ 0 h 89"/>
                <a:gd name="T18" fmla="*/ 1 w 169"/>
                <a:gd name="T19" fmla="*/ 0 h 89"/>
                <a:gd name="T20" fmla="*/ 0 w 169"/>
                <a:gd name="T21" fmla="*/ 0 h 89"/>
                <a:gd name="T22" fmla="*/ 20 w 169"/>
                <a:gd name="T23" fmla="*/ 0 h 89"/>
                <a:gd name="T24" fmla="*/ 39 w 169"/>
                <a:gd name="T25" fmla="*/ 0 h 89"/>
                <a:gd name="T26" fmla="*/ 56 w 169"/>
                <a:gd name="T27" fmla="*/ 1 h 89"/>
                <a:gd name="T28" fmla="*/ 69 w 169"/>
                <a:gd name="T29" fmla="*/ 1 h 89"/>
                <a:gd name="T30" fmla="*/ 80 w 169"/>
                <a:gd name="T31" fmla="*/ 1 h 89"/>
                <a:gd name="T32" fmla="*/ 86 w 169"/>
                <a:gd name="T33" fmla="*/ 1 h 89"/>
                <a:gd name="T34" fmla="*/ 89 w 169"/>
                <a:gd name="T35" fmla="*/ 1 h 89"/>
                <a:gd name="T36" fmla="*/ 169 w 169"/>
                <a:gd name="T37" fmla="*/ 2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" h="89">
                  <a:moveTo>
                    <a:pt x="169" y="89"/>
                  </a:moveTo>
                  <a:lnTo>
                    <a:pt x="168" y="87"/>
                  </a:lnTo>
                  <a:lnTo>
                    <a:pt x="160" y="81"/>
                  </a:lnTo>
                  <a:lnTo>
                    <a:pt x="148" y="74"/>
                  </a:lnTo>
                  <a:lnTo>
                    <a:pt x="131" y="65"/>
                  </a:lnTo>
                  <a:lnTo>
                    <a:pt x="110" y="54"/>
                  </a:lnTo>
                  <a:lnTo>
                    <a:pt x="86" y="42"/>
                  </a:lnTo>
                  <a:lnTo>
                    <a:pt x="59" y="29"/>
                  </a:lnTo>
                  <a:lnTo>
                    <a:pt x="31" y="14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4"/>
                  </a:lnTo>
                  <a:lnTo>
                    <a:pt x="39" y="23"/>
                  </a:lnTo>
                  <a:lnTo>
                    <a:pt x="56" y="32"/>
                  </a:lnTo>
                  <a:lnTo>
                    <a:pt x="69" y="40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89" y="52"/>
                  </a:lnTo>
                  <a:lnTo>
                    <a:pt x="169" y="89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8" name="Freeform 1145"/>
            <p:cNvSpPr>
              <a:spLocks/>
            </p:cNvSpPr>
            <p:nvPr/>
          </p:nvSpPr>
          <p:spPr bwMode="auto">
            <a:xfrm>
              <a:off x="937" y="1267"/>
              <a:ext cx="91" cy="23"/>
            </a:xfrm>
            <a:custGeom>
              <a:avLst/>
              <a:gdLst>
                <a:gd name="T0" fmla="*/ 2 w 91"/>
                <a:gd name="T1" fmla="*/ 0 h 47"/>
                <a:gd name="T2" fmla="*/ 22 w 91"/>
                <a:gd name="T3" fmla="*/ 0 h 47"/>
                <a:gd name="T4" fmla="*/ 41 w 91"/>
                <a:gd name="T5" fmla="*/ 0 h 47"/>
                <a:gd name="T6" fmla="*/ 58 w 91"/>
                <a:gd name="T7" fmla="*/ 0 h 47"/>
                <a:gd name="T8" fmla="*/ 71 w 91"/>
                <a:gd name="T9" fmla="*/ 1 h 47"/>
                <a:gd name="T10" fmla="*/ 82 w 91"/>
                <a:gd name="T11" fmla="*/ 1 h 47"/>
                <a:gd name="T12" fmla="*/ 88 w 91"/>
                <a:gd name="T13" fmla="*/ 1 h 47"/>
                <a:gd name="T14" fmla="*/ 91 w 91"/>
                <a:gd name="T15" fmla="*/ 1 h 47"/>
                <a:gd name="T16" fmla="*/ 2 w 91"/>
                <a:gd name="T17" fmla="*/ 0 h 47"/>
                <a:gd name="T18" fmla="*/ 0 w 91"/>
                <a:gd name="T19" fmla="*/ 0 h 47"/>
                <a:gd name="T20" fmla="*/ 2 w 9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" h="47">
                  <a:moveTo>
                    <a:pt x="2" y="0"/>
                  </a:moveTo>
                  <a:lnTo>
                    <a:pt x="22" y="9"/>
                  </a:lnTo>
                  <a:lnTo>
                    <a:pt x="41" y="18"/>
                  </a:lnTo>
                  <a:lnTo>
                    <a:pt x="58" y="27"/>
                  </a:lnTo>
                  <a:lnTo>
                    <a:pt x="71" y="35"/>
                  </a:lnTo>
                  <a:lnTo>
                    <a:pt x="82" y="40"/>
                  </a:lnTo>
                  <a:lnTo>
                    <a:pt x="88" y="44"/>
                  </a:lnTo>
                  <a:lnTo>
                    <a:pt x="91" y="4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49" name="Freeform 1146"/>
            <p:cNvSpPr>
              <a:spLocks/>
            </p:cNvSpPr>
            <p:nvPr/>
          </p:nvSpPr>
          <p:spPr bwMode="auto">
            <a:xfrm>
              <a:off x="937" y="1268"/>
              <a:ext cx="2" cy="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3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0" name="Freeform 1147"/>
            <p:cNvSpPr>
              <a:spLocks/>
            </p:cNvSpPr>
            <p:nvPr/>
          </p:nvSpPr>
          <p:spPr bwMode="auto">
            <a:xfrm>
              <a:off x="953" y="1241"/>
              <a:ext cx="1015" cy="268"/>
            </a:xfrm>
            <a:custGeom>
              <a:avLst/>
              <a:gdLst>
                <a:gd name="T0" fmla="*/ 996 w 1015"/>
                <a:gd name="T1" fmla="*/ 15 h 535"/>
                <a:gd name="T2" fmla="*/ 0 w 1015"/>
                <a:gd name="T3" fmla="*/ 0 h 535"/>
                <a:gd name="T4" fmla="*/ 18 w 1015"/>
                <a:gd name="T5" fmla="*/ 3 h 535"/>
                <a:gd name="T6" fmla="*/ 1015 w 1015"/>
                <a:gd name="T7" fmla="*/ 17 h 535"/>
                <a:gd name="T8" fmla="*/ 996 w 1015"/>
                <a:gd name="T9" fmla="*/ 15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" h="535">
                  <a:moveTo>
                    <a:pt x="996" y="463"/>
                  </a:moveTo>
                  <a:lnTo>
                    <a:pt x="0" y="0"/>
                  </a:lnTo>
                  <a:lnTo>
                    <a:pt x="18" y="70"/>
                  </a:lnTo>
                  <a:lnTo>
                    <a:pt x="1015" y="535"/>
                  </a:lnTo>
                  <a:lnTo>
                    <a:pt x="996" y="4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1" name="Freeform 1148"/>
            <p:cNvSpPr>
              <a:spLocks/>
            </p:cNvSpPr>
            <p:nvPr/>
          </p:nvSpPr>
          <p:spPr bwMode="auto">
            <a:xfrm>
              <a:off x="953" y="1241"/>
              <a:ext cx="1030" cy="268"/>
            </a:xfrm>
            <a:custGeom>
              <a:avLst/>
              <a:gdLst>
                <a:gd name="T0" fmla="*/ 1015 w 1030"/>
                <a:gd name="T1" fmla="*/ 17 h 535"/>
                <a:gd name="T2" fmla="*/ 1030 w 1030"/>
                <a:gd name="T3" fmla="*/ 15 h 535"/>
                <a:gd name="T4" fmla="*/ 0 w 1030"/>
                <a:gd name="T5" fmla="*/ 0 h 535"/>
                <a:gd name="T6" fmla="*/ 0 w 1030"/>
                <a:gd name="T7" fmla="*/ 0 h 535"/>
                <a:gd name="T8" fmla="*/ 72 w 1030"/>
                <a:gd name="T9" fmla="*/ 2 h 535"/>
                <a:gd name="T10" fmla="*/ 143 w 1030"/>
                <a:gd name="T11" fmla="*/ 3 h 535"/>
                <a:gd name="T12" fmla="*/ 213 w 1030"/>
                <a:gd name="T13" fmla="*/ 4 h 535"/>
                <a:gd name="T14" fmla="*/ 283 w 1030"/>
                <a:gd name="T15" fmla="*/ 5 h 535"/>
                <a:gd name="T16" fmla="*/ 351 w 1030"/>
                <a:gd name="T17" fmla="*/ 6 h 535"/>
                <a:gd name="T18" fmla="*/ 417 w 1030"/>
                <a:gd name="T19" fmla="*/ 7 h 535"/>
                <a:gd name="T20" fmla="*/ 481 w 1030"/>
                <a:gd name="T21" fmla="*/ 8 h 535"/>
                <a:gd name="T22" fmla="*/ 541 w 1030"/>
                <a:gd name="T23" fmla="*/ 9 h 535"/>
                <a:gd name="T24" fmla="*/ 599 w 1030"/>
                <a:gd name="T25" fmla="*/ 10 h 535"/>
                <a:gd name="T26" fmla="*/ 654 w 1030"/>
                <a:gd name="T27" fmla="*/ 10 h 535"/>
                <a:gd name="T28" fmla="*/ 707 w 1030"/>
                <a:gd name="T29" fmla="*/ 11 h 535"/>
                <a:gd name="T30" fmla="*/ 755 w 1030"/>
                <a:gd name="T31" fmla="*/ 12 h 535"/>
                <a:gd name="T32" fmla="*/ 799 w 1030"/>
                <a:gd name="T33" fmla="*/ 13 h 535"/>
                <a:gd name="T34" fmla="*/ 840 w 1030"/>
                <a:gd name="T35" fmla="*/ 14 h 535"/>
                <a:gd name="T36" fmla="*/ 875 w 1030"/>
                <a:gd name="T37" fmla="*/ 14 h 535"/>
                <a:gd name="T38" fmla="*/ 906 w 1030"/>
                <a:gd name="T39" fmla="*/ 15 h 535"/>
                <a:gd name="T40" fmla="*/ 933 w 1030"/>
                <a:gd name="T41" fmla="*/ 15 h 535"/>
                <a:gd name="T42" fmla="*/ 954 w 1030"/>
                <a:gd name="T43" fmla="*/ 16 h 535"/>
                <a:gd name="T44" fmla="*/ 971 w 1030"/>
                <a:gd name="T45" fmla="*/ 16 h 535"/>
                <a:gd name="T46" fmla="*/ 982 w 1030"/>
                <a:gd name="T47" fmla="*/ 16 h 535"/>
                <a:gd name="T48" fmla="*/ 989 w 1030"/>
                <a:gd name="T49" fmla="*/ 17 h 535"/>
                <a:gd name="T50" fmla="*/ 991 w 1030"/>
                <a:gd name="T51" fmla="*/ 17 h 535"/>
                <a:gd name="T52" fmla="*/ 1015 w 1030"/>
                <a:gd name="T53" fmla="*/ 17 h 5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30" h="535">
                  <a:moveTo>
                    <a:pt x="1015" y="535"/>
                  </a:moveTo>
                  <a:lnTo>
                    <a:pt x="1030" y="479"/>
                  </a:lnTo>
                  <a:lnTo>
                    <a:pt x="0" y="0"/>
                  </a:lnTo>
                  <a:lnTo>
                    <a:pt x="72" y="34"/>
                  </a:lnTo>
                  <a:lnTo>
                    <a:pt x="143" y="67"/>
                  </a:lnTo>
                  <a:lnTo>
                    <a:pt x="213" y="101"/>
                  </a:lnTo>
                  <a:lnTo>
                    <a:pt x="283" y="134"/>
                  </a:lnTo>
                  <a:lnTo>
                    <a:pt x="351" y="168"/>
                  </a:lnTo>
                  <a:lnTo>
                    <a:pt x="417" y="201"/>
                  </a:lnTo>
                  <a:lnTo>
                    <a:pt x="481" y="231"/>
                  </a:lnTo>
                  <a:lnTo>
                    <a:pt x="541" y="262"/>
                  </a:lnTo>
                  <a:lnTo>
                    <a:pt x="599" y="291"/>
                  </a:lnTo>
                  <a:lnTo>
                    <a:pt x="654" y="320"/>
                  </a:lnTo>
                  <a:lnTo>
                    <a:pt x="707" y="347"/>
                  </a:lnTo>
                  <a:lnTo>
                    <a:pt x="755" y="373"/>
                  </a:lnTo>
                  <a:lnTo>
                    <a:pt x="799" y="398"/>
                  </a:lnTo>
                  <a:lnTo>
                    <a:pt x="840" y="420"/>
                  </a:lnTo>
                  <a:lnTo>
                    <a:pt x="875" y="440"/>
                  </a:lnTo>
                  <a:lnTo>
                    <a:pt x="906" y="458"/>
                  </a:lnTo>
                  <a:lnTo>
                    <a:pt x="933" y="476"/>
                  </a:lnTo>
                  <a:lnTo>
                    <a:pt x="954" y="488"/>
                  </a:lnTo>
                  <a:lnTo>
                    <a:pt x="971" y="501"/>
                  </a:lnTo>
                  <a:lnTo>
                    <a:pt x="982" y="510"/>
                  </a:lnTo>
                  <a:lnTo>
                    <a:pt x="989" y="519"/>
                  </a:lnTo>
                  <a:lnTo>
                    <a:pt x="991" y="523"/>
                  </a:lnTo>
                  <a:lnTo>
                    <a:pt x="1015" y="535"/>
                  </a:lnTo>
                  <a:close/>
                </a:path>
              </a:pathLst>
            </a:custGeom>
            <a:solidFill>
              <a:srgbClr val="BC4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2" name="Freeform 1149"/>
            <p:cNvSpPr>
              <a:spLocks/>
            </p:cNvSpPr>
            <p:nvPr/>
          </p:nvSpPr>
          <p:spPr bwMode="auto">
            <a:xfrm>
              <a:off x="953" y="1241"/>
              <a:ext cx="991" cy="262"/>
            </a:xfrm>
            <a:custGeom>
              <a:avLst/>
              <a:gdLst>
                <a:gd name="T0" fmla="*/ 0 w 991"/>
                <a:gd name="T1" fmla="*/ 0 h 523"/>
                <a:gd name="T2" fmla="*/ 72 w 991"/>
                <a:gd name="T3" fmla="*/ 2 h 523"/>
                <a:gd name="T4" fmla="*/ 143 w 991"/>
                <a:gd name="T5" fmla="*/ 3 h 523"/>
                <a:gd name="T6" fmla="*/ 213 w 991"/>
                <a:gd name="T7" fmla="*/ 4 h 523"/>
                <a:gd name="T8" fmla="*/ 283 w 991"/>
                <a:gd name="T9" fmla="*/ 5 h 523"/>
                <a:gd name="T10" fmla="*/ 351 w 991"/>
                <a:gd name="T11" fmla="*/ 6 h 523"/>
                <a:gd name="T12" fmla="*/ 417 w 991"/>
                <a:gd name="T13" fmla="*/ 7 h 523"/>
                <a:gd name="T14" fmla="*/ 481 w 991"/>
                <a:gd name="T15" fmla="*/ 8 h 523"/>
                <a:gd name="T16" fmla="*/ 541 w 991"/>
                <a:gd name="T17" fmla="*/ 9 h 523"/>
                <a:gd name="T18" fmla="*/ 599 w 991"/>
                <a:gd name="T19" fmla="*/ 10 h 523"/>
                <a:gd name="T20" fmla="*/ 654 w 991"/>
                <a:gd name="T21" fmla="*/ 10 h 523"/>
                <a:gd name="T22" fmla="*/ 707 w 991"/>
                <a:gd name="T23" fmla="*/ 11 h 523"/>
                <a:gd name="T24" fmla="*/ 755 w 991"/>
                <a:gd name="T25" fmla="*/ 12 h 523"/>
                <a:gd name="T26" fmla="*/ 799 w 991"/>
                <a:gd name="T27" fmla="*/ 13 h 523"/>
                <a:gd name="T28" fmla="*/ 840 w 991"/>
                <a:gd name="T29" fmla="*/ 14 h 523"/>
                <a:gd name="T30" fmla="*/ 875 w 991"/>
                <a:gd name="T31" fmla="*/ 14 h 523"/>
                <a:gd name="T32" fmla="*/ 906 w 991"/>
                <a:gd name="T33" fmla="*/ 15 h 523"/>
                <a:gd name="T34" fmla="*/ 933 w 991"/>
                <a:gd name="T35" fmla="*/ 15 h 523"/>
                <a:gd name="T36" fmla="*/ 954 w 991"/>
                <a:gd name="T37" fmla="*/ 16 h 523"/>
                <a:gd name="T38" fmla="*/ 971 w 991"/>
                <a:gd name="T39" fmla="*/ 16 h 523"/>
                <a:gd name="T40" fmla="*/ 982 w 991"/>
                <a:gd name="T41" fmla="*/ 16 h 523"/>
                <a:gd name="T42" fmla="*/ 989 w 991"/>
                <a:gd name="T43" fmla="*/ 17 h 523"/>
                <a:gd name="T44" fmla="*/ 991 w 991"/>
                <a:gd name="T45" fmla="*/ 17 h 523"/>
                <a:gd name="T46" fmla="*/ 965 w 991"/>
                <a:gd name="T47" fmla="*/ 16 h 523"/>
                <a:gd name="T48" fmla="*/ 964 w 991"/>
                <a:gd name="T49" fmla="*/ 16 h 523"/>
                <a:gd name="T50" fmla="*/ 957 w 991"/>
                <a:gd name="T51" fmla="*/ 16 h 523"/>
                <a:gd name="T52" fmla="*/ 946 w 991"/>
                <a:gd name="T53" fmla="*/ 16 h 523"/>
                <a:gd name="T54" fmla="*/ 930 w 991"/>
                <a:gd name="T55" fmla="*/ 15 h 523"/>
                <a:gd name="T56" fmla="*/ 909 w 991"/>
                <a:gd name="T57" fmla="*/ 15 h 523"/>
                <a:gd name="T58" fmla="*/ 883 w 991"/>
                <a:gd name="T59" fmla="*/ 15 h 523"/>
                <a:gd name="T60" fmla="*/ 852 w 991"/>
                <a:gd name="T61" fmla="*/ 14 h 523"/>
                <a:gd name="T62" fmla="*/ 817 w 991"/>
                <a:gd name="T63" fmla="*/ 13 h 523"/>
                <a:gd name="T64" fmla="*/ 779 w 991"/>
                <a:gd name="T65" fmla="*/ 13 h 523"/>
                <a:gd name="T66" fmla="*/ 735 w 991"/>
                <a:gd name="T67" fmla="*/ 12 h 523"/>
                <a:gd name="T68" fmla="*/ 688 w 991"/>
                <a:gd name="T69" fmla="*/ 11 h 523"/>
                <a:gd name="T70" fmla="*/ 637 w 991"/>
                <a:gd name="T71" fmla="*/ 10 h 523"/>
                <a:gd name="T72" fmla="*/ 584 w 991"/>
                <a:gd name="T73" fmla="*/ 9 h 523"/>
                <a:gd name="T74" fmla="*/ 527 w 991"/>
                <a:gd name="T75" fmla="*/ 9 h 523"/>
                <a:gd name="T76" fmla="*/ 468 w 991"/>
                <a:gd name="T77" fmla="*/ 8 h 523"/>
                <a:gd name="T78" fmla="*/ 406 w 991"/>
                <a:gd name="T79" fmla="*/ 7 h 523"/>
                <a:gd name="T80" fmla="*/ 342 w 991"/>
                <a:gd name="T81" fmla="*/ 6 h 523"/>
                <a:gd name="T82" fmla="*/ 276 w 991"/>
                <a:gd name="T83" fmla="*/ 5 h 523"/>
                <a:gd name="T84" fmla="*/ 208 w 991"/>
                <a:gd name="T85" fmla="*/ 4 h 523"/>
                <a:gd name="T86" fmla="*/ 139 w 991"/>
                <a:gd name="T87" fmla="*/ 3 h 523"/>
                <a:gd name="T88" fmla="*/ 69 w 991"/>
                <a:gd name="T89" fmla="*/ 2 h 523"/>
                <a:gd name="T90" fmla="*/ 0 w 991"/>
                <a:gd name="T91" fmla="*/ 1 h 523"/>
                <a:gd name="T92" fmla="*/ 0 w 991"/>
                <a:gd name="T93" fmla="*/ 0 h 5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1" h="523">
                  <a:moveTo>
                    <a:pt x="0" y="0"/>
                  </a:moveTo>
                  <a:lnTo>
                    <a:pt x="72" y="34"/>
                  </a:lnTo>
                  <a:lnTo>
                    <a:pt x="143" y="67"/>
                  </a:lnTo>
                  <a:lnTo>
                    <a:pt x="213" y="101"/>
                  </a:lnTo>
                  <a:lnTo>
                    <a:pt x="283" y="134"/>
                  </a:lnTo>
                  <a:lnTo>
                    <a:pt x="351" y="168"/>
                  </a:lnTo>
                  <a:lnTo>
                    <a:pt x="417" y="201"/>
                  </a:lnTo>
                  <a:lnTo>
                    <a:pt x="481" y="231"/>
                  </a:lnTo>
                  <a:lnTo>
                    <a:pt x="541" y="262"/>
                  </a:lnTo>
                  <a:lnTo>
                    <a:pt x="599" y="291"/>
                  </a:lnTo>
                  <a:lnTo>
                    <a:pt x="654" y="320"/>
                  </a:lnTo>
                  <a:lnTo>
                    <a:pt x="707" y="347"/>
                  </a:lnTo>
                  <a:lnTo>
                    <a:pt x="755" y="373"/>
                  </a:lnTo>
                  <a:lnTo>
                    <a:pt x="799" y="398"/>
                  </a:lnTo>
                  <a:lnTo>
                    <a:pt x="840" y="420"/>
                  </a:lnTo>
                  <a:lnTo>
                    <a:pt x="875" y="440"/>
                  </a:lnTo>
                  <a:lnTo>
                    <a:pt x="906" y="458"/>
                  </a:lnTo>
                  <a:lnTo>
                    <a:pt x="933" y="476"/>
                  </a:lnTo>
                  <a:lnTo>
                    <a:pt x="954" y="488"/>
                  </a:lnTo>
                  <a:lnTo>
                    <a:pt x="971" y="501"/>
                  </a:lnTo>
                  <a:lnTo>
                    <a:pt x="982" y="510"/>
                  </a:lnTo>
                  <a:lnTo>
                    <a:pt x="989" y="519"/>
                  </a:lnTo>
                  <a:lnTo>
                    <a:pt x="991" y="523"/>
                  </a:lnTo>
                  <a:lnTo>
                    <a:pt x="965" y="512"/>
                  </a:lnTo>
                  <a:lnTo>
                    <a:pt x="964" y="506"/>
                  </a:lnTo>
                  <a:lnTo>
                    <a:pt x="957" y="499"/>
                  </a:lnTo>
                  <a:lnTo>
                    <a:pt x="946" y="490"/>
                  </a:lnTo>
                  <a:lnTo>
                    <a:pt x="930" y="478"/>
                  </a:lnTo>
                  <a:lnTo>
                    <a:pt x="909" y="465"/>
                  </a:lnTo>
                  <a:lnTo>
                    <a:pt x="883" y="449"/>
                  </a:lnTo>
                  <a:lnTo>
                    <a:pt x="852" y="430"/>
                  </a:lnTo>
                  <a:lnTo>
                    <a:pt x="817" y="411"/>
                  </a:lnTo>
                  <a:lnTo>
                    <a:pt x="779" y="389"/>
                  </a:lnTo>
                  <a:lnTo>
                    <a:pt x="735" y="365"/>
                  </a:lnTo>
                  <a:lnTo>
                    <a:pt x="688" y="340"/>
                  </a:lnTo>
                  <a:lnTo>
                    <a:pt x="637" y="315"/>
                  </a:lnTo>
                  <a:lnTo>
                    <a:pt x="584" y="286"/>
                  </a:lnTo>
                  <a:lnTo>
                    <a:pt x="527" y="257"/>
                  </a:lnTo>
                  <a:lnTo>
                    <a:pt x="468" y="228"/>
                  </a:lnTo>
                  <a:lnTo>
                    <a:pt x="406" y="197"/>
                  </a:lnTo>
                  <a:lnTo>
                    <a:pt x="342" y="164"/>
                  </a:lnTo>
                  <a:lnTo>
                    <a:pt x="276" y="132"/>
                  </a:lnTo>
                  <a:lnTo>
                    <a:pt x="208" y="99"/>
                  </a:lnTo>
                  <a:lnTo>
                    <a:pt x="139" y="67"/>
                  </a:lnTo>
                  <a:lnTo>
                    <a:pt x="69" y="3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4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3" name="Freeform 1150"/>
            <p:cNvSpPr>
              <a:spLocks/>
            </p:cNvSpPr>
            <p:nvPr/>
          </p:nvSpPr>
          <p:spPr bwMode="auto">
            <a:xfrm>
              <a:off x="953" y="1242"/>
              <a:ext cx="965" cy="255"/>
            </a:xfrm>
            <a:custGeom>
              <a:avLst/>
              <a:gdLst>
                <a:gd name="T0" fmla="*/ 965 w 965"/>
                <a:gd name="T1" fmla="*/ 15 h 511"/>
                <a:gd name="T2" fmla="*/ 964 w 965"/>
                <a:gd name="T3" fmla="*/ 15 h 511"/>
                <a:gd name="T4" fmla="*/ 957 w 965"/>
                <a:gd name="T5" fmla="*/ 15 h 511"/>
                <a:gd name="T6" fmla="*/ 946 w 965"/>
                <a:gd name="T7" fmla="*/ 15 h 511"/>
                <a:gd name="T8" fmla="*/ 930 w 965"/>
                <a:gd name="T9" fmla="*/ 14 h 511"/>
                <a:gd name="T10" fmla="*/ 909 w 965"/>
                <a:gd name="T11" fmla="*/ 14 h 511"/>
                <a:gd name="T12" fmla="*/ 883 w 965"/>
                <a:gd name="T13" fmla="*/ 14 h 511"/>
                <a:gd name="T14" fmla="*/ 852 w 965"/>
                <a:gd name="T15" fmla="*/ 13 h 511"/>
                <a:gd name="T16" fmla="*/ 817 w 965"/>
                <a:gd name="T17" fmla="*/ 12 h 511"/>
                <a:gd name="T18" fmla="*/ 779 w 965"/>
                <a:gd name="T19" fmla="*/ 12 h 511"/>
                <a:gd name="T20" fmla="*/ 735 w 965"/>
                <a:gd name="T21" fmla="*/ 11 h 511"/>
                <a:gd name="T22" fmla="*/ 688 w 965"/>
                <a:gd name="T23" fmla="*/ 10 h 511"/>
                <a:gd name="T24" fmla="*/ 637 w 965"/>
                <a:gd name="T25" fmla="*/ 9 h 511"/>
                <a:gd name="T26" fmla="*/ 584 w 965"/>
                <a:gd name="T27" fmla="*/ 8 h 511"/>
                <a:gd name="T28" fmla="*/ 527 w 965"/>
                <a:gd name="T29" fmla="*/ 8 h 511"/>
                <a:gd name="T30" fmla="*/ 468 w 965"/>
                <a:gd name="T31" fmla="*/ 7 h 511"/>
                <a:gd name="T32" fmla="*/ 406 w 965"/>
                <a:gd name="T33" fmla="*/ 6 h 511"/>
                <a:gd name="T34" fmla="*/ 342 w 965"/>
                <a:gd name="T35" fmla="*/ 5 h 511"/>
                <a:gd name="T36" fmla="*/ 276 w 965"/>
                <a:gd name="T37" fmla="*/ 4 h 511"/>
                <a:gd name="T38" fmla="*/ 208 w 965"/>
                <a:gd name="T39" fmla="*/ 3 h 511"/>
                <a:gd name="T40" fmla="*/ 139 w 965"/>
                <a:gd name="T41" fmla="*/ 2 h 511"/>
                <a:gd name="T42" fmla="*/ 69 w 965"/>
                <a:gd name="T43" fmla="*/ 1 h 511"/>
                <a:gd name="T44" fmla="*/ 0 w 965"/>
                <a:gd name="T45" fmla="*/ 0 h 511"/>
                <a:gd name="T46" fmla="*/ 0 w 965"/>
                <a:gd name="T47" fmla="*/ 0 h 511"/>
                <a:gd name="T48" fmla="*/ 68 w 965"/>
                <a:gd name="T49" fmla="*/ 1 h 511"/>
                <a:gd name="T50" fmla="*/ 136 w 965"/>
                <a:gd name="T51" fmla="*/ 2 h 511"/>
                <a:gd name="T52" fmla="*/ 202 w 965"/>
                <a:gd name="T53" fmla="*/ 3 h 511"/>
                <a:gd name="T54" fmla="*/ 267 w 965"/>
                <a:gd name="T55" fmla="*/ 4 h 511"/>
                <a:gd name="T56" fmla="*/ 332 w 965"/>
                <a:gd name="T57" fmla="*/ 5 h 511"/>
                <a:gd name="T58" fmla="*/ 394 w 965"/>
                <a:gd name="T59" fmla="*/ 5 h 511"/>
                <a:gd name="T60" fmla="*/ 455 w 965"/>
                <a:gd name="T61" fmla="*/ 6 h 511"/>
                <a:gd name="T62" fmla="*/ 513 w 965"/>
                <a:gd name="T63" fmla="*/ 7 h 511"/>
                <a:gd name="T64" fmla="*/ 568 w 965"/>
                <a:gd name="T65" fmla="*/ 8 h 511"/>
                <a:gd name="T66" fmla="*/ 621 w 965"/>
                <a:gd name="T67" fmla="*/ 9 h 511"/>
                <a:gd name="T68" fmla="*/ 670 w 965"/>
                <a:gd name="T69" fmla="*/ 10 h 511"/>
                <a:gd name="T70" fmla="*/ 715 w 965"/>
                <a:gd name="T71" fmla="*/ 11 h 511"/>
                <a:gd name="T72" fmla="*/ 758 w 965"/>
                <a:gd name="T73" fmla="*/ 11 h 511"/>
                <a:gd name="T74" fmla="*/ 796 w 965"/>
                <a:gd name="T75" fmla="*/ 12 h 511"/>
                <a:gd name="T76" fmla="*/ 828 w 965"/>
                <a:gd name="T77" fmla="*/ 13 h 511"/>
                <a:gd name="T78" fmla="*/ 858 w 965"/>
                <a:gd name="T79" fmla="*/ 13 h 511"/>
                <a:gd name="T80" fmla="*/ 883 w 965"/>
                <a:gd name="T81" fmla="*/ 14 h 511"/>
                <a:gd name="T82" fmla="*/ 905 w 965"/>
                <a:gd name="T83" fmla="*/ 14 h 511"/>
                <a:gd name="T84" fmla="*/ 920 w 965"/>
                <a:gd name="T85" fmla="*/ 14 h 511"/>
                <a:gd name="T86" fmla="*/ 931 w 965"/>
                <a:gd name="T87" fmla="*/ 15 h 511"/>
                <a:gd name="T88" fmla="*/ 937 w 965"/>
                <a:gd name="T89" fmla="*/ 15 h 511"/>
                <a:gd name="T90" fmla="*/ 939 w 965"/>
                <a:gd name="T91" fmla="*/ 15 h 511"/>
                <a:gd name="T92" fmla="*/ 965 w 965"/>
                <a:gd name="T93" fmla="*/ 15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5" h="511">
                  <a:moveTo>
                    <a:pt x="965" y="511"/>
                  </a:moveTo>
                  <a:lnTo>
                    <a:pt x="964" y="505"/>
                  </a:lnTo>
                  <a:lnTo>
                    <a:pt x="957" y="498"/>
                  </a:lnTo>
                  <a:lnTo>
                    <a:pt x="946" y="489"/>
                  </a:lnTo>
                  <a:lnTo>
                    <a:pt x="930" y="477"/>
                  </a:lnTo>
                  <a:lnTo>
                    <a:pt x="909" y="464"/>
                  </a:lnTo>
                  <a:lnTo>
                    <a:pt x="883" y="448"/>
                  </a:lnTo>
                  <a:lnTo>
                    <a:pt x="852" y="429"/>
                  </a:lnTo>
                  <a:lnTo>
                    <a:pt x="817" y="410"/>
                  </a:lnTo>
                  <a:lnTo>
                    <a:pt x="779" y="388"/>
                  </a:lnTo>
                  <a:lnTo>
                    <a:pt x="735" y="364"/>
                  </a:lnTo>
                  <a:lnTo>
                    <a:pt x="688" y="339"/>
                  </a:lnTo>
                  <a:lnTo>
                    <a:pt x="637" y="314"/>
                  </a:lnTo>
                  <a:lnTo>
                    <a:pt x="584" y="285"/>
                  </a:lnTo>
                  <a:lnTo>
                    <a:pt x="527" y="256"/>
                  </a:lnTo>
                  <a:lnTo>
                    <a:pt x="468" y="227"/>
                  </a:lnTo>
                  <a:lnTo>
                    <a:pt x="406" y="196"/>
                  </a:lnTo>
                  <a:lnTo>
                    <a:pt x="342" y="163"/>
                  </a:lnTo>
                  <a:lnTo>
                    <a:pt x="276" y="131"/>
                  </a:lnTo>
                  <a:lnTo>
                    <a:pt x="208" y="98"/>
                  </a:lnTo>
                  <a:lnTo>
                    <a:pt x="139" y="66"/>
                  </a:lnTo>
                  <a:lnTo>
                    <a:pt x="69" y="33"/>
                  </a:lnTo>
                  <a:lnTo>
                    <a:pt x="0" y="0"/>
                  </a:lnTo>
                  <a:lnTo>
                    <a:pt x="0" y="2"/>
                  </a:lnTo>
                  <a:lnTo>
                    <a:pt x="68" y="33"/>
                  </a:lnTo>
                  <a:lnTo>
                    <a:pt x="136" y="66"/>
                  </a:lnTo>
                  <a:lnTo>
                    <a:pt x="202" y="98"/>
                  </a:lnTo>
                  <a:lnTo>
                    <a:pt x="267" y="129"/>
                  </a:lnTo>
                  <a:lnTo>
                    <a:pt x="332" y="160"/>
                  </a:lnTo>
                  <a:lnTo>
                    <a:pt x="394" y="191"/>
                  </a:lnTo>
                  <a:lnTo>
                    <a:pt x="455" y="221"/>
                  </a:lnTo>
                  <a:lnTo>
                    <a:pt x="513" y="250"/>
                  </a:lnTo>
                  <a:lnTo>
                    <a:pt x="568" y="279"/>
                  </a:lnTo>
                  <a:lnTo>
                    <a:pt x="621" y="306"/>
                  </a:lnTo>
                  <a:lnTo>
                    <a:pt x="670" y="332"/>
                  </a:lnTo>
                  <a:lnTo>
                    <a:pt x="715" y="355"/>
                  </a:lnTo>
                  <a:lnTo>
                    <a:pt x="758" y="379"/>
                  </a:lnTo>
                  <a:lnTo>
                    <a:pt x="796" y="400"/>
                  </a:lnTo>
                  <a:lnTo>
                    <a:pt x="828" y="419"/>
                  </a:lnTo>
                  <a:lnTo>
                    <a:pt x="858" y="437"/>
                  </a:lnTo>
                  <a:lnTo>
                    <a:pt x="883" y="453"/>
                  </a:lnTo>
                  <a:lnTo>
                    <a:pt x="905" y="466"/>
                  </a:lnTo>
                  <a:lnTo>
                    <a:pt x="920" y="477"/>
                  </a:lnTo>
                  <a:lnTo>
                    <a:pt x="931" y="486"/>
                  </a:lnTo>
                  <a:lnTo>
                    <a:pt x="937" y="493"/>
                  </a:lnTo>
                  <a:lnTo>
                    <a:pt x="939" y="498"/>
                  </a:lnTo>
                  <a:lnTo>
                    <a:pt x="965" y="511"/>
                  </a:lnTo>
                  <a:close/>
                </a:path>
              </a:pathLst>
            </a:custGeom>
            <a:solidFill>
              <a:srgbClr val="C14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4" name="Freeform 1151"/>
            <p:cNvSpPr>
              <a:spLocks/>
            </p:cNvSpPr>
            <p:nvPr/>
          </p:nvSpPr>
          <p:spPr bwMode="auto">
            <a:xfrm>
              <a:off x="952" y="1243"/>
              <a:ext cx="940" cy="248"/>
            </a:xfrm>
            <a:custGeom>
              <a:avLst/>
              <a:gdLst>
                <a:gd name="T0" fmla="*/ 1 w 940"/>
                <a:gd name="T1" fmla="*/ 0 h 496"/>
                <a:gd name="T2" fmla="*/ 69 w 940"/>
                <a:gd name="T3" fmla="*/ 1 h 496"/>
                <a:gd name="T4" fmla="*/ 137 w 940"/>
                <a:gd name="T5" fmla="*/ 2 h 496"/>
                <a:gd name="T6" fmla="*/ 203 w 940"/>
                <a:gd name="T7" fmla="*/ 3 h 496"/>
                <a:gd name="T8" fmla="*/ 268 w 940"/>
                <a:gd name="T9" fmla="*/ 4 h 496"/>
                <a:gd name="T10" fmla="*/ 333 w 940"/>
                <a:gd name="T11" fmla="*/ 5 h 496"/>
                <a:gd name="T12" fmla="*/ 395 w 940"/>
                <a:gd name="T13" fmla="*/ 6 h 496"/>
                <a:gd name="T14" fmla="*/ 456 w 940"/>
                <a:gd name="T15" fmla="*/ 7 h 496"/>
                <a:gd name="T16" fmla="*/ 514 w 940"/>
                <a:gd name="T17" fmla="*/ 8 h 496"/>
                <a:gd name="T18" fmla="*/ 569 w 940"/>
                <a:gd name="T19" fmla="*/ 9 h 496"/>
                <a:gd name="T20" fmla="*/ 622 w 940"/>
                <a:gd name="T21" fmla="*/ 10 h 496"/>
                <a:gd name="T22" fmla="*/ 671 w 940"/>
                <a:gd name="T23" fmla="*/ 11 h 496"/>
                <a:gd name="T24" fmla="*/ 716 w 940"/>
                <a:gd name="T25" fmla="*/ 12 h 496"/>
                <a:gd name="T26" fmla="*/ 759 w 940"/>
                <a:gd name="T27" fmla="*/ 12 h 496"/>
                <a:gd name="T28" fmla="*/ 797 w 940"/>
                <a:gd name="T29" fmla="*/ 13 h 496"/>
                <a:gd name="T30" fmla="*/ 829 w 940"/>
                <a:gd name="T31" fmla="*/ 14 h 496"/>
                <a:gd name="T32" fmla="*/ 859 w 940"/>
                <a:gd name="T33" fmla="*/ 14 h 496"/>
                <a:gd name="T34" fmla="*/ 884 w 940"/>
                <a:gd name="T35" fmla="*/ 15 h 496"/>
                <a:gd name="T36" fmla="*/ 906 w 940"/>
                <a:gd name="T37" fmla="*/ 15 h 496"/>
                <a:gd name="T38" fmla="*/ 921 w 940"/>
                <a:gd name="T39" fmla="*/ 15 h 496"/>
                <a:gd name="T40" fmla="*/ 932 w 940"/>
                <a:gd name="T41" fmla="*/ 16 h 496"/>
                <a:gd name="T42" fmla="*/ 938 w 940"/>
                <a:gd name="T43" fmla="*/ 16 h 496"/>
                <a:gd name="T44" fmla="*/ 940 w 940"/>
                <a:gd name="T45" fmla="*/ 16 h 496"/>
                <a:gd name="T46" fmla="*/ 911 w 940"/>
                <a:gd name="T47" fmla="*/ 16 h 496"/>
                <a:gd name="T48" fmla="*/ 910 w 940"/>
                <a:gd name="T49" fmla="*/ 15 h 496"/>
                <a:gd name="T50" fmla="*/ 904 w 940"/>
                <a:gd name="T51" fmla="*/ 15 h 496"/>
                <a:gd name="T52" fmla="*/ 891 w 940"/>
                <a:gd name="T53" fmla="*/ 15 h 496"/>
                <a:gd name="T54" fmla="*/ 875 w 940"/>
                <a:gd name="T55" fmla="*/ 15 h 496"/>
                <a:gd name="T56" fmla="*/ 853 w 940"/>
                <a:gd name="T57" fmla="*/ 14 h 496"/>
                <a:gd name="T58" fmla="*/ 826 w 940"/>
                <a:gd name="T59" fmla="*/ 14 h 496"/>
                <a:gd name="T60" fmla="*/ 795 w 940"/>
                <a:gd name="T61" fmla="*/ 13 h 496"/>
                <a:gd name="T62" fmla="*/ 759 w 940"/>
                <a:gd name="T63" fmla="*/ 12 h 496"/>
                <a:gd name="T64" fmla="*/ 719 w 940"/>
                <a:gd name="T65" fmla="*/ 12 h 496"/>
                <a:gd name="T66" fmla="*/ 674 w 940"/>
                <a:gd name="T67" fmla="*/ 11 h 496"/>
                <a:gd name="T68" fmla="*/ 626 w 940"/>
                <a:gd name="T69" fmla="*/ 10 h 496"/>
                <a:gd name="T70" fmla="*/ 575 w 940"/>
                <a:gd name="T71" fmla="*/ 9 h 496"/>
                <a:gd name="T72" fmla="*/ 520 w 940"/>
                <a:gd name="T73" fmla="*/ 8 h 496"/>
                <a:gd name="T74" fmla="*/ 462 w 940"/>
                <a:gd name="T75" fmla="*/ 8 h 496"/>
                <a:gd name="T76" fmla="*/ 401 w 940"/>
                <a:gd name="T77" fmla="*/ 7 h 496"/>
                <a:gd name="T78" fmla="*/ 337 w 940"/>
                <a:gd name="T79" fmla="*/ 6 h 496"/>
                <a:gd name="T80" fmla="*/ 272 w 940"/>
                <a:gd name="T81" fmla="*/ 5 h 496"/>
                <a:gd name="T82" fmla="*/ 206 w 940"/>
                <a:gd name="T83" fmla="*/ 4 h 496"/>
                <a:gd name="T84" fmla="*/ 138 w 940"/>
                <a:gd name="T85" fmla="*/ 3 h 496"/>
                <a:gd name="T86" fmla="*/ 69 w 940"/>
                <a:gd name="T87" fmla="*/ 2 h 496"/>
                <a:gd name="T88" fmla="*/ 0 w 940"/>
                <a:gd name="T89" fmla="*/ 1 h 496"/>
                <a:gd name="T90" fmla="*/ 1 w 940"/>
                <a:gd name="T91" fmla="*/ 0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0" h="496">
                  <a:moveTo>
                    <a:pt x="1" y="0"/>
                  </a:moveTo>
                  <a:lnTo>
                    <a:pt x="69" y="31"/>
                  </a:lnTo>
                  <a:lnTo>
                    <a:pt x="137" y="64"/>
                  </a:lnTo>
                  <a:lnTo>
                    <a:pt x="203" y="96"/>
                  </a:lnTo>
                  <a:lnTo>
                    <a:pt x="268" y="127"/>
                  </a:lnTo>
                  <a:lnTo>
                    <a:pt x="333" y="158"/>
                  </a:lnTo>
                  <a:lnTo>
                    <a:pt x="395" y="189"/>
                  </a:lnTo>
                  <a:lnTo>
                    <a:pt x="456" y="219"/>
                  </a:lnTo>
                  <a:lnTo>
                    <a:pt x="514" y="248"/>
                  </a:lnTo>
                  <a:lnTo>
                    <a:pt x="569" y="277"/>
                  </a:lnTo>
                  <a:lnTo>
                    <a:pt x="622" y="304"/>
                  </a:lnTo>
                  <a:lnTo>
                    <a:pt x="671" y="330"/>
                  </a:lnTo>
                  <a:lnTo>
                    <a:pt x="716" y="353"/>
                  </a:lnTo>
                  <a:lnTo>
                    <a:pt x="759" y="377"/>
                  </a:lnTo>
                  <a:lnTo>
                    <a:pt x="797" y="398"/>
                  </a:lnTo>
                  <a:lnTo>
                    <a:pt x="829" y="417"/>
                  </a:lnTo>
                  <a:lnTo>
                    <a:pt x="859" y="435"/>
                  </a:lnTo>
                  <a:lnTo>
                    <a:pt x="884" y="451"/>
                  </a:lnTo>
                  <a:lnTo>
                    <a:pt x="906" y="464"/>
                  </a:lnTo>
                  <a:lnTo>
                    <a:pt x="921" y="475"/>
                  </a:lnTo>
                  <a:lnTo>
                    <a:pt x="932" y="484"/>
                  </a:lnTo>
                  <a:lnTo>
                    <a:pt x="938" y="491"/>
                  </a:lnTo>
                  <a:lnTo>
                    <a:pt x="940" y="496"/>
                  </a:lnTo>
                  <a:lnTo>
                    <a:pt x="911" y="484"/>
                  </a:lnTo>
                  <a:lnTo>
                    <a:pt x="910" y="478"/>
                  </a:lnTo>
                  <a:lnTo>
                    <a:pt x="904" y="471"/>
                  </a:lnTo>
                  <a:lnTo>
                    <a:pt x="891" y="462"/>
                  </a:lnTo>
                  <a:lnTo>
                    <a:pt x="875" y="449"/>
                  </a:lnTo>
                  <a:lnTo>
                    <a:pt x="853" y="435"/>
                  </a:lnTo>
                  <a:lnTo>
                    <a:pt x="826" y="418"/>
                  </a:lnTo>
                  <a:lnTo>
                    <a:pt x="795" y="400"/>
                  </a:lnTo>
                  <a:lnTo>
                    <a:pt x="759" y="380"/>
                  </a:lnTo>
                  <a:lnTo>
                    <a:pt x="719" y="359"/>
                  </a:lnTo>
                  <a:lnTo>
                    <a:pt x="674" y="333"/>
                  </a:lnTo>
                  <a:lnTo>
                    <a:pt x="626" y="308"/>
                  </a:lnTo>
                  <a:lnTo>
                    <a:pt x="575" y="281"/>
                  </a:lnTo>
                  <a:lnTo>
                    <a:pt x="520" y="254"/>
                  </a:lnTo>
                  <a:lnTo>
                    <a:pt x="462" y="225"/>
                  </a:lnTo>
                  <a:lnTo>
                    <a:pt x="401" y="194"/>
                  </a:lnTo>
                  <a:lnTo>
                    <a:pt x="337" y="163"/>
                  </a:lnTo>
                  <a:lnTo>
                    <a:pt x="272" y="131"/>
                  </a:lnTo>
                  <a:lnTo>
                    <a:pt x="206" y="98"/>
                  </a:lnTo>
                  <a:lnTo>
                    <a:pt x="138" y="65"/>
                  </a:lnTo>
                  <a:lnTo>
                    <a:pt x="69" y="3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5" name="Freeform 1152"/>
            <p:cNvSpPr>
              <a:spLocks/>
            </p:cNvSpPr>
            <p:nvPr/>
          </p:nvSpPr>
          <p:spPr bwMode="auto">
            <a:xfrm>
              <a:off x="952" y="1244"/>
              <a:ext cx="911" cy="241"/>
            </a:xfrm>
            <a:custGeom>
              <a:avLst/>
              <a:gdLst>
                <a:gd name="T0" fmla="*/ 911 w 911"/>
                <a:gd name="T1" fmla="*/ 16 h 482"/>
                <a:gd name="T2" fmla="*/ 910 w 911"/>
                <a:gd name="T3" fmla="*/ 15 h 482"/>
                <a:gd name="T4" fmla="*/ 904 w 911"/>
                <a:gd name="T5" fmla="*/ 15 h 482"/>
                <a:gd name="T6" fmla="*/ 891 w 911"/>
                <a:gd name="T7" fmla="*/ 15 h 482"/>
                <a:gd name="T8" fmla="*/ 875 w 911"/>
                <a:gd name="T9" fmla="*/ 14 h 482"/>
                <a:gd name="T10" fmla="*/ 853 w 911"/>
                <a:gd name="T11" fmla="*/ 14 h 482"/>
                <a:gd name="T12" fmla="*/ 826 w 911"/>
                <a:gd name="T13" fmla="*/ 13 h 482"/>
                <a:gd name="T14" fmla="*/ 795 w 911"/>
                <a:gd name="T15" fmla="*/ 13 h 482"/>
                <a:gd name="T16" fmla="*/ 759 w 911"/>
                <a:gd name="T17" fmla="*/ 12 h 482"/>
                <a:gd name="T18" fmla="*/ 719 w 911"/>
                <a:gd name="T19" fmla="*/ 12 h 482"/>
                <a:gd name="T20" fmla="*/ 674 w 911"/>
                <a:gd name="T21" fmla="*/ 11 h 482"/>
                <a:gd name="T22" fmla="*/ 626 w 911"/>
                <a:gd name="T23" fmla="*/ 10 h 482"/>
                <a:gd name="T24" fmla="*/ 575 w 911"/>
                <a:gd name="T25" fmla="*/ 9 h 482"/>
                <a:gd name="T26" fmla="*/ 520 w 911"/>
                <a:gd name="T27" fmla="*/ 8 h 482"/>
                <a:gd name="T28" fmla="*/ 462 w 911"/>
                <a:gd name="T29" fmla="*/ 7 h 482"/>
                <a:gd name="T30" fmla="*/ 401 w 911"/>
                <a:gd name="T31" fmla="*/ 6 h 482"/>
                <a:gd name="T32" fmla="*/ 337 w 911"/>
                <a:gd name="T33" fmla="*/ 6 h 482"/>
                <a:gd name="T34" fmla="*/ 272 w 911"/>
                <a:gd name="T35" fmla="*/ 5 h 482"/>
                <a:gd name="T36" fmla="*/ 206 w 911"/>
                <a:gd name="T37" fmla="*/ 3 h 482"/>
                <a:gd name="T38" fmla="*/ 138 w 911"/>
                <a:gd name="T39" fmla="*/ 2 h 482"/>
                <a:gd name="T40" fmla="*/ 69 w 911"/>
                <a:gd name="T41" fmla="*/ 2 h 482"/>
                <a:gd name="T42" fmla="*/ 0 w 911"/>
                <a:gd name="T43" fmla="*/ 0 h 482"/>
                <a:gd name="T44" fmla="*/ 0 w 911"/>
                <a:gd name="T45" fmla="*/ 1 h 482"/>
                <a:gd name="T46" fmla="*/ 66 w 911"/>
                <a:gd name="T47" fmla="*/ 2 h 482"/>
                <a:gd name="T48" fmla="*/ 132 w 911"/>
                <a:gd name="T49" fmla="*/ 2 h 482"/>
                <a:gd name="T50" fmla="*/ 199 w 911"/>
                <a:gd name="T51" fmla="*/ 3 h 482"/>
                <a:gd name="T52" fmla="*/ 264 w 911"/>
                <a:gd name="T53" fmla="*/ 4 h 482"/>
                <a:gd name="T54" fmla="*/ 326 w 911"/>
                <a:gd name="T55" fmla="*/ 5 h 482"/>
                <a:gd name="T56" fmla="*/ 387 w 911"/>
                <a:gd name="T57" fmla="*/ 6 h 482"/>
                <a:gd name="T58" fmla="*/ 446 w 911"/>
                <a:gd name="T59" fmla="*/ 7 h 482"/>
                <a:gd name="T60" fmla="*/ 503 w 911"/>
                <a:gd name="T61" fmla="*/ 8 h 482"/>
                <a:gd name="T62" fmla="*/ 555 w 911"/>
                <a:gd name="T63" fmla="*/ 9 h 482"/>
                <a:gd name="T64" fmla="*/ 606 w 911"/>
                <a:gd name="T65" fmla="*/ 10 h 482"/>
                <a:gd name="T66" fmla="*/ 653 w 911"/>
                <a:gd name="T67" fmla="*/ 11 h 482"/>
                <a:gd name="T68" fmla="*/ 695 w 911"/>
                <a:gd name="T69" fmla="*/ 11 h 482"/>
                <a:gd name="T70" fmla="*/ 735 w 911"/>
                <a:gd name="T71" fmla="*/ 12 h 482"/>
                <a:gd name="T72" fmla="*/ 770 w 911"/>
                <a:gd name="T73" fmla="*/ 13 h 482"/>
                <a:gd name="T74" fmla="*/ 800 w 911"/>
                <a:gd name="T75" fmla="*/ 13 h 482"/>
                <a:gd name="T76" fmla="*/ 825 w 911"/>
                <a:gd name="T77" fmla="*/ 14 h 482"/>
                <a:gd name="T78" fmla="*/ 846 w 911"/>
                <a:gd name="T79" fmla="*/ 14 h 482"/>
                <a:gd name="T80" fmla="*/ 863 w 911"/>
                <a:gd name="T81" fmla="*/ 14 h 482"/>
                <a:gd name="T82" fmla="*/ 875 w 911"/>
                <a:gd name="T83" fmla="*/ 15 h 482"/>
                <a:gd name="T84" fmla="*/ 882 w 911"/>
                <a:gd name="T85" fmla="*/ 15 h 482"/>
                <a:gd name="T86" fmla="*/ 883 w 911"/>
                <a:gd name="T87" fmla="*/ 15 h 482"/>
                <a:gd name="T88" fmla="*/ 911 w 911"/>
                <a:gd name="T89" fmla="*/ 16 h 4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11" h="482">
                  <a:moveTo>
                    <a:pt x="911" y="482"/>
                  </a:moveTo>
                  <a:lnTo>
                    <a:pt x="910" y="476"/>
                  </a:lnTo>
                  <a:lnTo>
                    <a:pt x="904" y="469"/>
                  </a:lnTo>
                  <a:lnTo>
                    <a:pt x="891" y="460"/>
                  </a:lnTo>
                  <a:lnTo>
                    <a:pt x="875" y="447"/>
                  </a:lnTo>
                  <a:lnTo>
                    <a:pt x="853" y="433"/>
                  </a:lnTo>
                  <a:lnTo>
                    <a:pt x="826" y="416"/>
                  </a:lnTo>
                  <a:lnTo>
                    <a:pt x="795" y="398"/>
                  </a:lnTo>
                  <a:lnTo>
                    <a:pt x="759" y="378"/>
                  </a:lnTo>
                  <a:lnTo>
                    <a:pt x="719" y="357"/>
                  </a:lnTo>
                  <a:lnTo>
                    <a:pt x="674" y="331"/>
                  </a:lnTo>
                  <a:lnTo>
                    <a:pt x="626" y="306"/>
                  </a:lnTo>
                  <a:lnTo>
                    <a:pt x="575" y="279"/>
                  </a:lnTo>
                  <a:lnTo>
                    <a:pt x="520" y="252"/>
                  </a:lnTo>
                  <a:lnTo>
                    <a:pt x="462" y="223"/>
                  </a:lnTo>
                  <a:lnTo>
                    <a:pt x="401" y="192"/>
                  </a:lnTo>
                  <a:lnTo>
                    <a:pt x="337" y="161"/>
                  </a:lnTo>
                  <a:lnTo>
                    <a:pt x="272" y="129"/>
                  </a:lnTo>
                  <a:lnTo>
                    <a:pt x="206" y="96"/>
                  </a:lnTo>
                  <a:lnTo>
                    <a:pt x="138" y="63"/>
                  </a:lnTo>
                  <a:lnTo>
                    <a:pt x="69" y="33"/>
                  </a:lnTo>
                  <a:lnTo>
                    <a:pt x="0" y="0"/>
                  </a:lnTo>
                  <a:lnTo>
                    <a:pt x="0" y="2"/>
                  </a:lnTo>
                  <a:lnTo>
                    <a:pt x="66" y="33"/>
                  </a:lnTo>
                  <a:lnTo>
                    <a:pt x="132" y="63"/>
                  </a:lnTo>
                  <a:lnTo>
                    <a:pt x="199" y="96"/>
                  </a:lnTo>
                  <a:lnTo>
                    <a:pt x="264" y="127"/>
                  </a:lnTo>
                  <a:lnTo>
                    <a:pt x="326" y="158"/>
                  </a:lnTo>
                  <a:lnTo>
                    <a:pt x="387" y="187"/>
                  </a:lnTo>
                  <a:lnTo>
                    <a:pt x="446" y="217"/>
                  </a:lnTo>
                  <a:lnTo>
                    <a:pt x="503" y="244"/>
                  </a:lnTo>
                  <a:lnTo>
                    <a:pt x="555" y="272"/>
                  </a:lnTo>
                  <a:lnTo>
                    <a:pt x="606" y="299"/>
                  </a:lnTo>
                  <a:lnTo>
                    <a:pt x="653" y="322"/>
                  </a:lnTo>
                  <a:lnTo>
                    <a:pt x="695" y="346"/>
                  </a:lnTo>
                  <a:lnTo>
                    <a:pt x="735" y="368"/>
                  </a:lnTo>
                  <a:lnTo>
                    <a:pt x="770" y="387"/>
                  </a:lnTo>
                  <a:lnTo>
                    <a:pt x="800" y="406"/>
                  </a:lnTo>
                  <a:lnTo>
                    <a:pt x="825" y="422"/>
                  </a:lnTo>
                  <a:lnTo>
                    <a:pt x="846" y="435"/>
                  </a:lnTo>
                  <a:lnTo>
                    <a:pt x="863" y="447"/>
                  </a:lnTo>
                  <a:lnTo>
                    <a:pt x="875" y="456"/>
                  </a:lnTo>
                  <a:lnTo>
                    <a:pt x="882" y="463"/>
                  </a:lnTo>
                  <a:lnTo>
                    <a:pt x="883" y="467"/>
                  </a:lnTo>
                  <a:lnTo>
                    <a:pt x="911" y="482"/>
                  </a:lnTo>
                  <a:close/>
                </a:path>
              </a:pathLst>
            </a:custGeom>
            <a:solidFill>
              <a:srgbClr val="C65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6" name="Freeform 1153"/>
            <p:cNvSpPr>
              <a:spLocks/>
            </p:cNvSpPr>
            <p:nvPr/>
          </p:nvSpPr>
          <p:spPr bwMode="auto">
            <a:xfrm>
              <a:off x="952" y="1245"/>
              <a:ext cx="883" cy="233"/>
            </a:xfrm>
            <a:custGeom>
              <a:avLst/>
              <a:gdLst>
                <a:gd name="T0" fmla="*/ 0 w 883"/>
                <a:gd name="T1" fmla="*/ 0 h 465"/>
                <a:gd name="T2" fmla="*/ 66 w 883"/>
                <a:gd name="T3" fmla="*/ 1 h 465"/>
                <a:gd name="T4" fmla="*/ 132 w 883"/>
                <a:gd name="T5" fmla="*/ 2 h 465"/>
                <a:gd name="T6" fmla="*/ 199 w 883"/>
                <a:gd name="T7" fmla="*/ 3 h 465"/>
                <a:gd name="T8" fmla="*/ 264 w 883"/>
                <a:gd name="T9" fmla="*/ 4 h 465"/>
                <a:gd name="T10" fmla="*/ 326 w 883"/>
                <a:gd name="T11" fmla="*/ 5 h 465"/>
                <a:gd name="T12" fmla="*/ 387 w 883"/>
                <a:gd name="T13" fmla="*/ 6 h 465"/>
                <a:gd name="T14" fmla="*/ 446 w 883"/>
                <a:gd name="T15" fmla="*/ 7 h 465"/>
                <a:gd name="T16" fmla="*/ 503 w 883"/>
                <a:gd name="T17" fmla="*/ 8 h 465"/>
                <a:gd name="T18" fmla="*/ 555 w 883"/>
                <a:gd name="T19" fmla="*/ 9 h 465"/>
                <a:gd name="T20" fmla="*/ 606 w 883"/>
                <a:gd name="T21" fmla="*/ 10 h 465"/>
                <a:gd name="T22" fmla="*/ 653 w 883"/>
                <a:gd name="T23" fmla="*/ 10 h 465"/>
                <a:gd name="T24" fmla="*/ 695 w 883"/>
                <a:gd name="T25" fmla="*/ 11 h 465"/>
                <a:gd name="T26" fmla="*/ 735 w 883"/>
                <a:gd name="T27" fmla="*/ 12 h 465"/>
                <a:gd name="T28" fmla="*/ 770 w 883"/>
                <a:gd name="T29" fmla="*/ 13 h 465"/>
                <a:gd name="T30" fmla="*/ 800 w 883"/>
                <a:gd name="T31" fmla="*/ 13 h 465"/>
                <a:gd name="T32" fmla="*/ 825 w 883"/>
                <a:gd name="T33" fmla="*/ 14 h 465"/>
                <a:gd name="T34" fmla="*/ 846 w 883"/>
                <a:gd name="T35" fmla="*/ 14 h 465"/>
                <a:gd name="T36" fmla="*/ 863 w 883"/>
                <a:gd name="T37" fmla="*/ 14 h 465"/>
                <a:gd name="T38" fmla="*/ 875 w 883"/>
                <a:gd name="T39" fmla="*/ 15 h 465"/>
                <a:gd name="T40" fmla="*/ 882 w 883"/>
                <a:gd name="T41" fmla="*/ 15 h 465"/>
                <a:gd name="T42" fmla="*/ 883 w 883"/>
                <a:gd name="T43" fmla="*/ 15 h 465"/>
                <a:gd name="T44" fmla="*/ 852 w 883"/>
                <a:gd name="T45" fmla="*/ 15 h 465"/>
                <a:gd name="T46" fmla="*/ 850 w 883"/>
                <a:gd name="T47" fmla="*/ 14 h 465"/>
                <a:gd name="T48" fmla="*/ 843 w 883"/>
                <a:gd name="T49" fmla="*/ 14 h 465"/>
                <a:gd name="T50" fmla="*/ 834 w 883"/>
                <a:gd name="T51" fmla="*/ 14 h 465"/>
                <a:gd name="T52" fmla="*/ 817 w 883"/>
                <a:gd name="T53" fmla="*/ 14 h 465"/>
                <a:gd name="T54" fmla="*/ 797 w 883"/>
                <a:gd name="T55" fmla="*/ 13 h 465"/>
                <a:gd name="T56" fmla="*/ 771 w 883"/>
                <a:gd name="T57" fmla="*/ 13 h 465"/>
                <a:gd name="T58" fmla="*/ 743 w 883"/>
                <a:gd name="T59" fmla="*/ 12 h 465"/>
                <a:gd name="T60" fmla="*/ 709 w 883"/>
                <a:gd name="T61" fmla="*/ 12 h 465"/>
                <a:gd name="T62" fmla="*/ 671 w 883"/>
                <a:gd name="T63" fmla="*/ 11 h 465"/>
                <a:gd name="T64" fmla="*/ 630 w 883"/>
                <a:gd name="T65" fmla="*/ 10 h 465"/>
                <a:gd name="T66" fmla="*/ 585 w 883"/>
                <a:gd name="T67" fmla="*/ 9 h 465"/>
                <a:gd name="T68" fmla="*/ 537 w 883"/>
                <a:gd name="T69" fmla="*/ 9 h 465"/>
                <a:gd name="T70" fmla="*/ 484 w 883"/>
                <a:gd name="T71" fmla="*/ 8 h 465"/>
                <a:gd name="T72" fmla="*/ 431 w 883"/>
                <a:gd name="T73" fmla="*/ 7 h 465"/>
                <a:gd name="T74" fmla="*/ 374 w 883"/>
                <a:gd name="T75" fmla="*/ 6 h 465"/>
                <a:gd name="T76" fmla="*/ 315 w 883"/>
                <a:gd name="T77" fmla="*/ 5 h 465"/>
                <a:gd name="T78" fmla="*/ 254 w 883"/>
                <a:gd name="T79" fmla="*/ 4 h 465"/>
                <a:gd name="T80" fmla="*/ 192 w 883"/>
                <a:gd name="T81" fmla="*/ 3 h 465"/>
                <a:gd name="T82" fmla="*/ 128 w 883"/>
                <a:gd name="T83" fmla="*/ 2 h 465"/>
                <a:gd name="T84" fmla="*/ 63 w 883"/>
                <a:gd name="T85" fmla="*/ 1 h 465"/>
                <a:gd name="T86" fmla="*/ 0 w 883"/>
                <a:gd name="T87" fmla="*/ 0 h 465"/>
                <a:gd name="T88" fmla="*/ 0 w 883"/>
                <a:gd name="T89" fmla="*/ 0 h 4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3" h="465">
                  <a:moveTo>
                    <a:pt x="0" y="0"/>
                  </a:moveTo>
                  <a:lnTo>
                    <a:pt x="66" y="31"/>
                  </a:lnTo>
                  <a:lnTo>
                    <a:pt x="132" y="61"/>
                  </a:lnTo>
                  <a:lnTo>
                    <a:pt x="199" y="94"/>
                  </a:lnTo>
                  <a:lnTo>
                    <a:pt x="264" y="125"/>
                  </a:lnTo>
                  <a:lnTo>
                    <a:pt x="326" y="156"/>
                  </a:lnTo>
                  <a:lnTo>
                    <a:pt x="387" y="185"/>
                  </a:lnTo>
                  <a:lnTo>
                    <a:pt x="446" y="215"/>
                  </a:lnTo>
                  <a:lnTo>
                    <a:pt x="503" y="242"/>
                  </a:lnTo>
                  <a:lnTo>
                    <a:pt x="555" y="270"/>
                  </a:lnTo>
                  <a:lnTo>
                    <a:pt x="606" y="297"/>
                  </a:lnTo>
                  <a:lnTo>
                    <a:pt x="653" y="320"/>
                  </a:lnTo>
                  <a:lnTo>
                    <a:pt x="695" y="344"/>
                  </a:lnTo>
                  <a:lnTo>
                    <a:pt x="735" y="366"/>
                  </a:lnTo>
                  <a:lnTo>
                    <a:pt x="770" y="385"/>
                  </a:lnTo>
                  <a:lnTo>
                    <a:pt x="800" y="404"/>
                  </a:lnTo>
                  <a:lnTo>
                    <a:pt x="825" y="420"/>
                  </a:lnTo>
                  <a:lnTo>
                    <a:pt x="846" y="433"/>
                  </a:lnTo>
                  <a:lnTo>
                    <a:pt x="863" y="445"/>
                  </a:lnTo>
                  <a:lnTo>
                    <a:pt x="875" y="454"/>
                  </a:lnTo>
                  <a:lnTo>
                    <a:pt x="882" y="461"/>
                  </a:lnTo>
                  <a:lnTo>
                    <a:pt x="883" y="465"/>
                  </a:lnTo>
                  <a:lnTo>
                    <a:pt x="852" y="451"/>
                  </a:lnTo>
                  <a:lnTo>
                    <a:pt x="850" y="447"/>
                  </a:lnTo>
                  <a:lnTo>
                    <a:pt x="843" y="440"/>
                  </a:lnTo>
                  <a:lnTo>
                    <a:pt x="834" y="431"/>
                  </a:lnTo>
                  <a:lnTo>
                    <a:pt x="817" y="420"/>
                  </a:lnTo>
                  <a:lnTo>
                    <a:pt x="797" y="407"/>
                  </a:lnTo>
                  <a:lnTo>
                    <a:pt x="771" y="391"/>
                  </a:lnTo>
                  <a:lnTo>
                    <a:pt x="743" y="375"/>
                  </a:lnTo>
                  <a:lnTo>
                    <a:pt x="709" y="355"/>
                  </a:lnTo>
                  <a:lnTo>
                    <a:pt x="671" y="335"/>
                  </a:lnTo>
                  <a:lnTo>
                    <a:pt x="630" y="311"/>
                  </a:lnTo>
                  <a:lnTo>
                    <a:pt x="585" y="288"/>
                  </a:lnTo>
                  <a:lnTo>
                    <a:pt x="537" y="262"/>
                  </a:lnTo>
                  <a:lnTo>
                    <a:pt x="484" y="237"/>
                  </a:lnTo>
                  <a:lnTo>
                    <a:pt x="431" y="208"/>
                  </a:lnTo>
                  <a:lnTo>
                    <a:pt x="374" y="181"/>
                  </a:lnTo>
                  <a:lnTo>
                    <a:pt x="315" y="152"/>
                  </a:lnTo>
                  <a:lnTo>
                    <a:pt x="254" y="121"/>
                  </a:lnTo>
                  <a:lnTo>
                    <a:pt x="192" y="92"/>
                  </a:lnTo>
                  <a:lnTo>
                    <a:pt x="128" y="61"/>
                  </a:lnTo>
                  <a:lnTo>
                    <a:pt x="63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5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7" name="Freeform 1154"/>
            <p:cNvSpPr>
              <a:spLocks/>
            </p:cNvSpPr>
            <p:nvPr/>
          </p:nvSpPr>
          <p:spPr bwMode="auto">
            <a:xfrm>
              <a:off x="950" y="1245"/>
              <a:ext cx="854" cy="225"/>
            </a:xfrm>
            <a:custGeom>
              <a:avLst/>
              <a:gdLst>
                <a:gd name="T0" fmla="*/ 854 w 854"/>
                <a:gd name="T1" fmla="*/ 14 h 451"/>
                <a:gd name="T2" fmla="*/ 852 w 854"/>
                <a:gd name="T3" fmla="*/ 13 h 451"/>
                <a:gd name="T4" fmla="*/ 845 w 854"/>
                <a:gd name="T5" fmla="*/ 13 h 451"/>
                <a:gd name="T6" fmla="*/ 836 w 854"/>
                <a:gd name="T7" fmla="*/ 13 h 451"/>
                <a:gd name="T8" fmla="*/ 819 w 854"/>
                <a:gd name="T9" fmla="*/ 13 h 451"/>
                <a:gd name="T10" fmla="*/ 799 w 854"/>
                <a:gd name="T11" fmla="*/ 12 h 451"/>
                <a:gd name="T12" fmla="*/ 773 w 854"/>
                <a:gd name="T13" fmla="*/ 12 h 451"/>
                <a:gd name="T14" fmla="*/ 745 w 854"/>
                <a:gd name="T15" fmla="*/ 11 h 451"/>
                <a:gd name="T16" fmla="*/ 711 w 854"/>
                <a:gd name="T17" fmla="*/ 11 h 451"/>
                <a:gd name="T18" fmla="*/ 673 w 854"/>
                <a:gd name="T19" fmla="*/ 10 h 451"/>
                <a:gd name="T20" fmla="*/ 632 w 854"/>
                <a:gd name="T21" fmla="*/ 9 h 451"/>
                <a:gd name="T22" fmla="*/ 587 w 854"/>
                <a:gd name="T23" fmla="*/ 9 h 451"/>
                <a:gd name="T24" fmla="*/ 539 w 854"/>
                <a:gd name="T25" fmla="*/ 8 h 451"/>
                <a:gd name="T26" fmla="*/ 486 w 854"/>
                <a:gd name="T27" fmla="*/ 7 h 451"/>
                <a:gd name="T28" fmla="*/ 433 w 854"/>
                <a:gd name="T29" fmla="*/ 6 h 451"/>
                <a:gd name="T30" fmla="*/ 376 w 854"/>
                <a:gd name="T31" fmla="*/ 5 h 451"/>
                <a:gd name="T32" fmla="*/ 317 w 854"/>
                <a:gd name="T33" fmla="*/ 4 h 451"/>
                <a:gd name="T34" fmla="*/ 256 w 854"/>
                <a:gd name="T35" fmla="*/ 3 h 451"/>
                <a:gd name="T36" fmla="*/ 194 w 854"/>
                <a:gd name="T37" fmla="*/ 2 h 451"/>
                <a:gd name="T38" fmla="*/ 130 w 854"/>
                <a:gd name="T39" fmla="*/ 1 h 451"/>
                <a:gd name="T40" fmla="*/ 65 w 854"/>
                <a:gd name="T41" fmla="*/ 0 h 451"/>
                <a:gd name="T42" fmla="*/ 2 w 854"/>
                <a:gd name="T43" fmla="*/ 0 h 451"/>
                <a:gd name="T44" fmla="*/ 0 w 854"/>
                <a:gd name="T45" fmla="*/ 0 h 451"/>
                <a:gd name="T46" fmla="*/ 67 w 854"/>
                <a:gd name="T47" fmla="*/ 1 h 451"/>
                <a:gd name="T48" fmla="*/ 130 w 854"/>
                <a:gd name="T49" fmla="*/ 1 h 451"/>
                <a:gd name="T50" fmla="*/ 195 w 854"/>
                <a:gd name="T51" fmla="*/ 2 h 451"/>
                <a:gd name="T52" fmla="*/ 257 w 854"/>
                <a:gd name="T53" fmla="*/ 3 h 451"/>
                <a:gd name="T54" fmla="*/ 318 w 854"/>
                <a:gd name="T55" fmla="*/ 4 h 451"/>
                <a:gd name="T56" fmla="*/ 378 w 854"/>
                <a:gd name="T57" fmla="*/ 5 h 451"/>
                <a:gd name="T58" fmla="*/ 434 w 854"/>
                <a:gd name="T59" fmla="*/ 6 h 451"/>
                <a:gd name="T60" fmla="*/ 488 w 854"/>
                <a:gd name="T61" fmla="*/ 7 h 451"/>
                <a:gd name="T62" fmla="*/ 539 w 854"/>
                <a:gd name="T63" fmla="*/ 8 h 451"/>
                <a:gd name="T64" fmla="*/ 587 w 854"/>
                <a:gd name="T65" fmla="*/ 9 h 451"/>
                <a:gd name="T66" fmla="*/ 631 w 854"/>
                <a:gd name="T67" fmla="*/ 9 h 451"/>
                <a:gd name="T68" fmla="*/ 670 w 854"/>
                <a:gd name="T69" fmla="*/ 10 h 451"/>
                <a:gd name="T70" fmla="*/ 706 w 854"/>
                <a:gd name="T71" fmla="*/ 11 h 451"/>
                <a:gd name="T72" fmla="*/ 737 w 854"/>
                <a:gd name="T73" fmla="*/ 11 h 451"/>
                <a:gd name="T74" fmla="*/ 763 w 854"/>
                <a:gd name="T75" fmla="*/ 12 h 451"/>
                <a:gd name="T76" fmla="*/ 785 w 854"/>
                <a:gd name="T77" fmla="*/ 12 h 451"/>
                <a:gd name="T78" fmla="*/ 802 w 854"/>
                <a:gd name="T79" fmla="*/ 12 h 451"/>
                <a:gd name="T80" fmla="*/ 813 w 854"/>
                <a:gd name="T81" fmla="*/ 13 h 451"/>
                <a:gd name="T82" fmla="*/ 820 w 854"/>
                <a:gd name="T83" fmla="*/ 13 h 451"/>
                <a:gd name="T84" fmla="*/ 821 w 854"/>
                <a:gd name="T85" fmla="*/ 13 h 451"/>
                <a:gd name="T86" fmla="*/ 854 w 854"/>
                <a:gd name="T87" fmla="*/ 14 h 4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54" h="451">
                  <a:moveTo>
                    <a:pt x="854" y="451"/>
                  </a:moveTo>
                  <a:lnTo>
                    <a:pt x="852" y="447"/>
                  </a:lnTo>
                  <a:lnTo>
                    <a:pt x="845" y="440"/>
                  </a:lnTo>
                  <a:lnTo>
                    <a:pt x="836" y="431"/>
                  </a:lnTo>
                  <a:lnTo>
                    <a:pt x="819" y="420"/>
                  </a:lnTo>
                  <a:lnTo>
                    <a:pt x="799" y="407"/>
                  </a:lnTo>
                  <a:lnTo>
                    <a:pt x="773" y="391"/>
                  </a:lnTo>
                  <a:lnTo>
                    <a:pt x="745" y="375"/>
                  </a:lnTo>
                  <a:lnTo>
                    <a:pt x="711" y="355"/>
                  </a:lnTo>
                  <a:lnTo>
                    <a:pt x="673" y="335"/>
                  </a:lnTo>
                  <a:lnTo>
                    <a:pt x="632" y="311"/>
                  </a:lnTo>
                  <a:lnTo>
                    <a:pt x="587" y="288"/>
                  </a:lnTo>
                  <a:lnTo>
                    <a:pt x="539" y="262"/>
                  </a:lnTo>
                  <a:lnTo>
                    <a:pt x="486" y="237"/>
                  </a:lnTo>
                  <a:lnTo>
                    <a:pt x="433" y="208"/>
                  </a:lnTo>
                  <a:lnTo>
                    <a:pt x="376" y="181"/>
                  </a:lnTo>
                  <a:lnTo>
                    <a:pt x="317" y="152"/>
                  </a:lnTo>
                  <a:lnTo>
                    <a:pt x="256" y="121"/>
                  </a:lnTo>
                  <a:lnTo>
                    <a:pt x="194" y="92"/>
                  </a:lnTo>
                  <a:lnTo>
                    <a:pt x="130" y="61"/>
                  </a:lnTo>
                  <a:lnTo>
                    <a:pt x="65" y="31"/>
                  </a:lnTo>
                  <a:lnTo>
                    <a:pt x="2" y="0"/>
                  </a:lnTo>
                  <a:lnTo>
                    <a:pt x="0" y="2"/>
                  </a:lnTo>
                  <a:lnTo>
                    <a:pt x="67" y="32"/>
                  </a:lnTo>
                  <a:lnTo>
                    <a:pt x="130" y="63"/>
                  </a:lnTo>
                  <a:lnTo>
                    <a:pt x="195" y="94"/>
                  </a:lnTo>
                  <a:lnTo>
                    <a:pt x="257" y="125"/>
                  </a:lnTo>
                  <a:lnTo>
                    <a:pt x="318" y="154"/>
                  </a:lnTo>
                  <a:lnTo>
                    <a:pt x="378" y="185"/>
                  </a:lnTo>
                  <a:lnTo>
                    <a:pt x="434" y="212"/>
                  </a:lnTo>
                  <a:lnTo>
                    <a:pt x="488" y="239"/>
                  </a:lnTo>
                  <a:lnTo>
                    <a:pt x="539" y="266"/>
                  </a:lnTo>
                  <a:lnTo>
                    <a:pt x="587" y="291"/>
                  </a:lnTo>
                  <a:lnTo>
                    <a:pt x="631" y="313"/>
                  </a:lnTo>
                  <a:lnTo>
                    <a:pt x="670" y="335"/>
                  </a:lnTo>
                  <a:lnTo>
                    <a:pt x="706" y="355"/>
                  </a:lnTo>
                  <a:lnTo>
                    <a:pt x="737" y="373"/>
                  </a:lnTo>
                  <a:lnTo>
                    <a:pt x="763" y="389"/>
                  </a:lnTo>
                  <a:lnTo>
                    <a:pt x="785" y="404"/>
                  </a:lnTo>
                  <a:lnTo>
                    <a:pt x="802" y="414"/>
                  </a:lnTo>
                  <a:lnTo>
                    <a:pt x="813" y="425"/>
                  </a:lnTo>
                  <a:lnTo>
                    <a:pt x="820" y="431"/>
                  </a:lnTo>
                  <a:lnTo>
                    <a:pt x="821" y="436"/>
                  </a:lnTo>
                  <a:lnTo>
                    <a:pt x="854" y="451"/>
                  </a:lnTo>
                  <a:close/>
                </a:path>
              </a:pathLst>
            </a:custGeom>
            <a:solidFill>
              <a:srgbClr val="CB5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8" name="Freeform 1155"/>
            <p:cNvSpPr>
              <a:spLocks/>
            </p:cNvSpPr>
            <p:nvPr/>
          </p:nvSpPr>
          <p:spPr bwMode="auto">
            <a:xfrm>
              <a:off x="950" y="1246"/>
              <a:ext cx="821" cy="217"/>
            </a:xfrm>
            <a:custGeom>
              <a:avLst/>
              <a:gdLst>
                <a:gd name="T0" fmla="*/ 0 w 821"/>
                <a:gd name="T1" fmla="*/ 0 h 434"/>
                <a:gd name="T2" fmla="*/ 67 w 821"/>
                <a:gd name="T3" fmla="*/ 1 h 434"/>
                <a:gd name="T4" fmla="*/ 130 w 821"/>
                <a:gd name="T5" fmla="*/ 2 h 434"/>
                <a:gd name="T6" fmla="*/ 195 w 821"/>
                <a:gd name="T7" fmla="*/ 3 h 434"/>
                <a:gd name="T8" fmla="*/ 257 w 821"/>
                <a:gd name="T9" fmla="*/ 4 h 434"/>
                <a:gd name="T10" fmla="*/ 318 w 821"/>
                <a:gd name="T11" fmla="*/ 5 h 434"/>
                <a:gd name="T12" fmla="*/ 378 w 821"/>
                <a:gd name="T13" fmla="*/ 6 h 434"/>
                <a:gd name="T14" fmla="*/ 434 w 821"/>
                <a:gd name="T15" fmla="*/ 7 h 434"/>
                <a:gd name="T16" fmla="*/ 488 w 821"/>
                <a:gd name="T17" fmla="*/ 8 h 434"/>
                <a:gd name="T18" fmla="*/ 539 w 821"/>
                <a:gd name="T19" fmla="*/ 9 h 434"/>
                <a:gd name="T20" fmla="*/ 587 w 821"/>
                <a:gd name="T21" fmla="*/ 10 h 434"/>
                <a:gd name="T22" fmla="*/ 631 w 821"/>
                <a:gd name="T23" fmla="*/ 10 h 434"/>
                <a:gd name="T24" fmla="*/ 670 w 821"/>
                <a:gd name="T25" fmla="*/ 11 h 434"/>
                <a:gd name="T26" fmla="*/ 706 w 821"/>
                <a:gd name="T27" fmla="*/ 12 h 434"/>
                <a:gd name="T28" fmla="*/ 737 w 821"/>
                <a:gd name="T29" fmla="*/ 12 h 434"/>
                <a:gd name="T30" fmla="*/ 763 w 821"/>
                <a:gd name="T31" fmla="*/ 13 h 434"/>
                <a:gd name="T32" fmla="*/ 785 w 821"/>
                <a:gd name="T33" fmla="*/ 13 h 434"/>
                <a:gd name="T34" fmla="*/ 802 w 821"/>
                <a:gd name="T35" fmla="*/ 13 h 434"/>
                <a:gd name="T36" fmla="*/ 813 w 821"/>
                <a:gd name="T37" fmla="*/ 14 h 434"/>
                <a:gd name="T38" fmla="*/ 820 w 821"/>
                <a:gd name="T39" fmla="*/ 14 h 434"/>
                <a:gd name="T40" fmla="*/ 821 w 821"/>
                <a:gd name="T41" fmla="*/ 14 h 434"/>
                <a:gd name="T42" fmla="*/ 787 w 821"/>
                <a:gd name="T43" fmla="*/ 14 h 434"/>
                <a:gd name="T44" fmla="*/ 786 w 821"/>
                <a:gd name="T45" fmla="*/ 13 h 434"/>
                <a:gd name="T46" fmla="*/ 779 w 821"/>
                <a:gd name="T47" fmla="*/ 13 h 434"/>
                <a:gd name="T48" fmla="*/ 768 w 821"/>
                <a:gd name="T49" fmla="*/ 13 h 434"/>
                <a:gd name="T50" fmla="*/ 752 w 821"/>
                <a:gd name="T51" fmla="*/ 13 h 434"/>
                <a:gd name="T52" fmla="*/ 731 w 821"/>
                <a:gd name="T53" fmla="*/ 12 h 434"/>
                <a:gd name="T54" fmla="*/ 706 w 821"/>
                <a:gd name="T55" fmla="*/ 12 h 434"/>
                <a:gd name="T56" fmla="*/ 676 w 821"/>
                <a:gd name="T57" fmla="*/ 11 h 434"/>
                <a:gd name="T58" fmla="*/ 642 w 821"/>
                <a:gd name="T59" fmla="*/ 11 h 434"/>
                <a:gd name="T60" fmla="*/ 604 w 821"/>
                <a:gd name="T61" fmla="*/ 10 h 434"/>
                <a:gd name="T62" fmla="*/ 561 w 821"/>
                <a:gd name="T63" fmla="*/ 9 h 434"/>
                <a:gd name="T64" fmla="*/ 516 w 821"/>
                <a:gd name="T65" fmla="*/ 8 h 434"/>
                <a:gd name="T66" fmla="*/ 468 w 821"/>
                <a:gd name="T67" fmla="*/ 8 h 434"/>
                <a:gd name="T68" fmla="*/ 416 w 821"/>
                <a:gd name="T69" fmla="*/ 7 h 434"/>
                <a:gd name="T70" fmla="*/ 362 w 821"/>
                <a:gd name="T71" fmla="*/ 6 h 434"/>
                <a:gd name="T72" fmla="*/ 305 w 821"/>
                <a:gd name="T73" fmla="*/ 5 h 434"/>
                <a:gd name="T74" fmla="*/ 246 w 821"/>
                <a:gd name="T75" fmla="*/ 4 h 434"/>
                <a:gd name="T76" fmla="*/ 187 w 821"/>
                <a:gd name="T77" fmla="*/ 3 h 434"/>
                <a:gd name="T78" fmla="*/ 125 w 821"/>
                <a:gd name="T79" fmla="*/ 2 h 434"/>
                <a:gd name="T80" fmla="*/ 62 w 821"/>
                <a:gd name="T81" fmla="*/ 1 h 434"/>
                <a:gd name="T82" fmla="*/ 0 w 821"/>
                <a:gd name="T83" fmla="*/ 1 h 434"/>
                <a:gd name="T84" fmla="*/ 0 w 821"/>
                <a:gd name="T85" fmla="*/ 0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21" h="434">
                  <a:moveTo>
                    <a:pt x="0" y="0"/>
                  </a:moveTo>
                  <a:lnTo>
                    <a:pt x="67" y="30"/>
                  </a:lnTo>
                  <a:lnTo>
                    <a:pt x="130" y="61"/>
                  </a:lnTo>
                  <a:lnTo>
                    <a:pt x="195" y="92"/>
                  </a:lnTo>
                  <a:lnTo>
                    <a:pt x="257" y="123"/>
                  </a:lnTo>
                  <a:lnTo>
                    <a:pt x="318" y="152"/>
                  </a:lnTo>
                  <a:lnTo>
                    <a:pt x="378" y="183"/>
                  </a:lnTo>
                  <a:lnTo>
                    <a:pt x="434" y="210"/>
                  </a:lnTo>
                  <a:lnTo>
                    <a:pt x="488" y="237"/>
                  </a:lnTo>
                  <a:lnTo>
                    <a:pt x="539" y="264"/>
                  </a:lnTo>
                  <a:lnTo>
                    <a:pt x="587" y="289"/>
                  </a:lnTo>
                  <a:lnTo>
                    <a:pt x="631" y="311"/>
                  </a:lnTo>
                  <a:lnTo>
                    <a:pt x="670" y="333"/>
                  </a:lnTo>
                  <a:lnTo>
                    <a:pt x="706" y="353"/>
                  </a:lnTo>
                  <a:lnTo>
                    <a:pt x="737" y="371"/>
                  </a:lnTo>
                  <a:lnTo>
                    <a:pt x="763" y="387"/>
                  </a:lnTo>
                  <a:lnTo>
                    <a:pt x="785" y="402"/>
                  </a:lnTo>
                  <a:lnTo>
                    <a:pt x="802" y="412"/>
                  </a:lnTo>
                  <a:lnTo>
                    <a:pt x="813" y="423"/>
                  </a:lnTo>
                  <a:lnTo>
                    <a:pt x="820" y="429"/>
                  </a:lnTo>
                  <a:lnTo>
                    <a:pt x="821" y="434"/>
                  </a:lnTo>
                  <a:lnTo>
                    <a:pt x="787" y="418"/>
                  </a:lnTo>
                  <a:lnTo>
                    <a:pt x="786" y="414"/>
                  </a:lnTo>
                  <a:lnTo>
                    <a:pt x="779" y="407"/>
                  </a:lnTo>
                  <a:lnTo>
                    <a:pt x="768" y="398"/>
                  </a:lnTo>
                  <a:lnTo>
                    <a:pt x="752" y="387"/>
                  </a:lnTo>
                  <a:lnTo>
                    <a:pt x="731" y="373"/>
                  </a:lnTo>
                  <a:lnTo>
                    <a:pt x="706" y="358"/>
                  </a:lnTo>
                  <a:lnTo>
                    <a:pt x="676" y="340"/>
                  </a:lnTo>
                  <a:lnTo>
                    <a:pt x="642" y="322"/>
                  </a:lnTo>
                  <a:lnTo>
                    <a:pt x="604" y="300"/>
                  </a:lnTo>
                  <a:lnTo>
                    <a:pt x="561" y="278"/>
                  </a:lnTo>
                  <a:lnTo>
                    <a:pt x="516" y="255"/>
                  </a:lnTo>
                  <a:lnTo>
                    <a:pt x="468" y="230"/>
                  </a:lnTo>
                  <a:lnTo>
                    <a:pt x="416" y="204"/>
                  </a:lnTo>
                  <a:lnTo>
                    <a:pt x="362" y="177"/>
                  </a:lnTo>
                  <a:lnTo>
                    <a:pt x="305" y="148"/>
                  </a:lnTo>
                  <a:lnTo>
                    <a:pt x="246" y="119"/>
                  </a:lnTo>
                  <a:lnTo>
                    <a:pt x="187" y="90"/>
                  </a:lnTo>
                  <a:lnTo>
                    <a:pt x="125" y="61"/>
                  </a:lnTo>
                  <a:lnTo>
                    <a:pt x="6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59" name="Freeform 1156"/>
            <p:cNvSpPr>
              <a:spLocks/>
            </p:cNvSpPr>
            <p:nvPr/>
          </p:nvSpPr>
          <p:spPr bwMode="auto">
            <a:xfrm>
              <a:off x="950" y="1247"/>
              <a:ext cx="787" cy="208"/>
            </a:xfrm>
            <a:custGeom>
              <a:avLst/>
              <a:gdLst>
                <a:gd name="T0" fmla="*/ 787 w 787"/>
                <a:gd name="T1" fmla="*/ 13 h 417"/>
                <a:gd name="T2" fmla="*/ 786 w 787"/>
                <a:gd name="T3" fmla="*/ 12 h 417"/>
                <a:gd name="T4" fmla="*/ 779 w 787"/>
                <a:gd name="T5" fmla="*/ 12 h 417"/>
                <a:gd name="T6" fmla="*/ 768 w 787"/>
                <a:gd name="T7" fmla="*/ 12 h 417"/>
                <a:gd name="T8" fmla="*/ 752 w 787"/>
                <a:gd name="T9" fmla="*/ 12 h 417"/>
                <a:gd name="T10" fmla="*/ 731 w 787"/>
                <a:gd name="T11" fmla="*/ 11 h 417"/>
                <a:gd name="T12" fmla="*/ 706 w 787"/>
                <a:gd name="T13" fmla="*/ 11 h 417"/>
                <a:gd name="T14" fmla="*/ 676 w 787"/>
                <a:gd name="T15" fmla="*/ 10 h 417"/>
                <a:gd name="T16" fmla="*/ 642 w 787"/>
                <a:gd name="T17" fmla="*/ 10 h 417"/>
                <a:gd name="T18" fmla="*/ 604 w 787"/>
                <a:gd name="T19" fmla="*/ 9 h 417"/>
                <a:gd name="T20" fmla="*/ 561 w 787"/>
                <a:gd name="T21" fmla="*/ 8 h 417"/>
                <a:gd name="T22" fmla="*/ 516 w 787"/>
                <a:gd name="T23" fmla="*/ 7 h 417"/>
                <a:gd name="T24" fmla="*/ 468 w 787"/>
                <a:gd name="T25" fmla="*/ 7 h 417"/>
                <a:gd name="T26" fmla="*/ 416 w 787"/>
                <a:gd name="T27" fmla="*/ 6 h 417"/>
                <a:gd name="T28" fmla="*/ 362 w 787"/>
                <a:gd name="T29" fmla="*/ 5 h 417"/>
                <a:gd name="T30" fmla="*/ 305 w 787"/>
                <a:gd name="T31" fmla="*/ 4 h 417"/>
                <a:gd name="T32" fmla="*/ 246 w 787"/>
                <a:gd name="T33" fmla="*/ 3 h 417"/>
                <a:gd name="T34" fmla="*/ 187 w 787"/>
                <a:gd name="T35" fmla="*/ 2 h 417"/>
                <a:gd name="T36" fmla="*/ 125 w 787"/>
                <a:gd name="T37" fmla="*/ 1 h 417"/>
                <a:gd name="T38" fmla="*/ 62 w 787"/>
                <a:gd name="T39" fmla="*/ 0 h 417"/>
                <a:gd name="T40" fmla="*/ 0 w 787"/>
                <a:gd name="T41" fmla="*/ 0 h 417"/>
                <a:gd name="T42" fmla="*/ 0 w 787"/>
                <a:gd name="T43" fmla="*/ 0 h 417"/>
                <a:gd name="T44" fmla="*/ 62 w 787"/>
                <a:gd name="T45" fmla="*/ 1 h 417"/>
                <a:gd name="T46" fmla="*/ 125 w 787"/>
                <a:gd name="T47" fmla="*/ 1 h 417"/>
                <a:gd name="T48" fmla="*/ 187 w 787"/>
                <a:gd name="T49" fmla="*/ 2 h 417"/>
                <a:gd name="T50" fmla="*/ 246 w 787"/>
                <a:gd name="T51" fmla="*/ 3 h 417"/>
                <a:gd name="T52" fmla="*/ 305 w 787"/>
                <a:gd name="T53" fmla="*/ 4 h 417"/>
                <a:gd name="T54" fmla="*/ 362 w 787"/>
                <a:gd name="T55" fmla="*/ 5 h 417"/>
                <a:gd name="T56" fmla="*/ 414 w 787"/>
                <a:gd name="T57" fmla="*/ 6 h 417"/>
                <a:gd name="T58" fmla="*/ 465 w 787"/>
                <a:gd name="T59" fmla="*/ 7 h 417"/>
                <a:gd name="T60" fmla="*/ 513 w 787"/>
                <a:gd name="T61" fmla="*/ 8 h 417"/>
                <a:gd name="T62" fmla="*/ 557 w 787"/>
                <a:gd name="T63" fmla="*/ 8 h 417"/>
                <a:gd name="T64" fmla="*/ 597 w 787"/>
                <a:gd name="T65" fmla="*/ 9 h 417"/>
                <a:gd name="T66" fmla="*/ 633 w 787"/>
                <a:gd name="T67" fmla="*/ 9 h 417"/>
                <a:gd name="T68" fmla="*/ 665 w 787"/>
                <a:gd name="T69" fmla="*/ 10 h 417"/>
                <a:gd name="T70" fmla="*/ 691 w 787"/>
                <a:gd name="T71" fmla="*/ 11 h 417"/>
                <a:gd name="T72" fmla="*/ 714 w 787"/>
                <a:gd name="T73" fmla="*/ 11 h 417"/>
                <a:gd name="T74" fmla="*/ 731 w 787"/>
                <a:gd name="T75" fmla="*/ 11 h 417"/>
                <a:gd name="T76" fmla="*/ 742 w 787"/>
                <a:gd name="T77" fmla="*/ 12 h 417"/>
                <a:gd name="T78" fmla="*/ 749 w 787"/>
                <a:gd name="T79" fmla="*/ 12 h 417"/>
                <a:gd name="T80" fmla="*/ 751 w 787"/>
                <a:gd name="T81" fmla="*/ 12 h 417"/>
                <a:gd name="T82" fmla="*/ 787 w 787"/>
                <a:gd name="T83" fmla="*/ 13 h 4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87" h="417">
                  <a:moveTo>
                    <a:pt x="787" y="417"/>
                  </a:moveTo>
                  <a:lnTo>
                    <a:pt x="786" y="413"/>
                  </a:lnTo>
                  <a:lnTo>
                    <a:pt x="779" y="406"/>
                  </a:lnTo>
                  <a:lnTo>
                    <a:pt x="768" y="397"/>
                  </a:lnTo>
                  <a:lnTo>
                    <a:pt x="752" y="386"/>
                  </a:lnTo>
                  <a:lnTo>
                    <a:pt x="731" y="372"/>
                  </a:lnTo>
                  <a:lnTo>
                    <a:pt x="706" y="357"/>
                  </a:lnTo>
                  <a:lnTo>
                    <a:pt x="676" y="339"/>
                  </a:lnTo>
                  <a:lnTo>
                    <a:pt x="642" y="321"/>
                  </a:lnTo>
                  <a:lnTo>
                    <a:pt x="604" y="299"/>
                  </a:lnTo>
                  <a:lnTo>
                    <a:pt x="561" y="277"/>
                  </a:lnTo>
                  <a:lnTo>
                    <a:pt x="516" y="254"/>
                  </a:lnTo>
                  <a:lnTo>
                    <a:pt x="468" y="229"/>
                  </a:lnTo>
                  <a:lnTo>
                    <a:pt x="416" y="203"/>
                  </a:lnTo>
                  <a:lnTo>
                    <a:pt x="362" y="176"/>
                  </a:lnTo>
                  <a:lnTo>
                    <a:pt x="305" y="147"/>
                  </a:lnTo>
                  <a:lnTo>
                    <a:pt x="246" y="118"/>
                  </a:lnTo>
                  <a:lnTo>
                    <a:pt x="187" y="89"/>
                  </a:lnTo>
                  <a:lnTo>
                    <a:pt x="125" y="60"/>
                  </a:lnTo>
                  <a:lnTo>
                    <a:pt x="62" y="31"/>
                  </a:lnTo>
                  <a:lnTo>
                    <a:pt x="0" y="0"/>
                  </a:lnTo>
                  <a:lnTo>
                    <a:pt x="0" y="4"/>
                  </a:lnTo>
                  <a:lnTo>
                    <a:pt x="62" y="33"/>
                  </a:lnTo>
                  <a:lnTo>
                    <a:pt x="125" y="62"/>
                  </a:lnTo>
                  <a:lnTo>
                    <a:pt x="187" y="91"/>
                  </a:lnTo>
                  <a:lnTo>
                    <a:pt x="246" y="122"/>
                  </a:lnTo>
                  <a:lnTo>
                    <a:pt x="305" y="149"/>
                  </a:lnTo>
                  <a:lnTo>
                    <a:pt x="362" y="178"/>
                  </a:lnTo>
                  <a:lnTo>
                    <a:pt x="414" y="205"/>
                  </a:lnTo>
                  <a:lnTo>
                    <a:pt x="465" y="230"/>
                  </a:lnTo>
                  <a:lnTo>
                    <a:pt x="513" y="256"/>
                  </a:lnTo>
                  <a:lnTo>
                    <a:pt x="557" y="279"/>
                  </a:lnTo>
                  <a:lnTo>
                    <a:pt x="597" y="299"/>
                  </a:lnTo>
                  <a:lnTo>
                    <a:pt x="633" y="319"/>
                  </a:lnTo>
                  <a:lnTo>
                    <a:pt x="665" y="337"/>
                  </a:lnTo>
                  <a:lnTo>
                    <a:pt x="691" y="353"/>
                  </a:lnTo>
                  <a:lnTo>
                    <a:pt x="714" y="368"/>
                  </a:lnTo>
                  <a:lnTo>
                    <a:pt x="731" y="379"/>
                  </a:lnTo>
                  <a:lnTo>
                    <a:pt x="742" y="390"/>
                  </a:lnTo>
                  <a:lnTo>
                    <a:pt x="749" y="395"/>
                  </a:lnTo>
                  <a:lnTo>
                    <a:pt x="751" y="401"/>
                  </a:lnTo>
                  <a:lnTo>
                    <a:pt x="787" y="417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0" name="Freeform 1157"/>
            <p:cNvSpPr>
              <a:spLocks/>
            </p:cNvSpPr>
            <p:nvPr/>
          </p:nvSpPr>
          <p:spPr bwMode="auto">
            <a:xfrm>
              <a:off x="949" y="1249"/>
              <a:ext cx="752" cy="198"/>
            </a:xfrm>
            <a:custGeom>
              <a:avLst/>
              <a:gdLst>
                <a:gd name="T0" fmla="*/ 1 w 752"/>
                <a:gd name="T1" fmla="*/ 0 h 397"/>
                <a:gd name="T2" fmla="*/ 63 w 752"/>
                <a:gd name="T3" fmla="*/ 0 h 397"/>
                <a:gd name="T4" fmla="*/ 126 w 752"/>
                <a:gd name="T5" fmla="*/ 1 h 397"/>
                <a:gd name="T6" fmla="*/ 188 w 752"/>
                <a:gd name="T7" fmla="*/ 2 h 397"/>
                <a:gd name="T8" fmla="*/ 247 w 752"/>
                <a:gd name="T9" fmla="*/ 3 h 397"/>
                <a:gd name="T10" fmla="*/ 306 w 752"/>
                <a:gd name="T11" fmla="*/ 4 h 397"/>
                <a:gd name="T12" fmla="*/ 363 w 752"/>
                <a:gd name="T13" fmla="*/ 5 h 397"/>
                <a:gd name="T14" fmla="*/ 415 w 752"/>
                <a:gd name="T15" fmla="*/ 6 h 397"/>
                <a:gd name="T16" fmla="*/ 466 w 752"/>
                <a:gd name="T17" fmla="*/ 7 h 397"/>
                <a:gd name="T18" fmla="*/ 514 w 752"/>
                <a:gd name="T19" fmla="*/ 7 h 397"/>
                <a:gd name="T20" fmla="*/ 558 w 752"/>
                <a:gd name="T21" fmla="*/ 8 h 397"/>
                <a:gd name="T22" fmla="*/ 598 w 752"/>
                <a:gd name="T23" fmla="*/ 9 h 397"/>
                <a:gd name="T24" fmla="*/ 634 w 752"/>
                <a:gd name="T25" fmla="*/ 9 h 397"/>
                <a:gd name="T26" fmla="*/ 666 w 752"/>
                <a:gd name="T27" fmla="*/ 10 h 397"/>
                <a:gd name="T28" fmla="*/ 692 w 752"/>
                <a:gd name="T29" fmla="*/ 10 h 397"/>
                <a:gd name="T30" fmla="*/ 715 w 752"/>
                <a:gd name="T31" fmla="*/ 11 h 397"/>
                <a:gd name="T32" fmla="*/ 732 w 752"/>
                <a:gd name="T33" fmla="*/ 11 h 397"/>
                <a:gd name="T34" fmla="*/ 743 w 752"/>
                <a:gd name="T35" fmla="*/ 12 h 397"/>
                <a:gd name="T36" fmla="*/ 750 w 752"/>
                <a:gd name="T37" fmla="*/ 12 h 397"/>
                <a:gd name="T38" fmla="*/ 752 w 752"/>
                <a:gd name="T39" fmla="*/ 12 h 397"/>
                <a:gd name="T40" fmla="*/ 714 w 752"/>
                <a:gd name="T41" fmla="*/ 11 h 397"/>
                <a:gd name="T42" fmla="*/ 712 w 752"/>
                <a:gd name="T43" fmla="*/ 11 h 397"/>
                <a:gd name="T44" fmla="*/ 705 w 752"/>
                <a:gd name="T45" fmla="*/ 11 h 397"/>
                <a:gd name="T46" fmla="*/ 694 w 752"/>
                <a:gd name="T47" fmla="*/ 11 h 397"/>
                <a:gd name="T48" fmla="*/ 678 w 752"/>
                <a:gd name="T49" fmla="*/ 10 h 397"/>
                <a:gd name="T50" fmla="*/ 657 w 752"/>
                <a:gd name="T51" fmla="*/ 10 h 397"/>
                <a:gd name="T52" fmla="*/ 632 w 752"/>
                <a:gd name="T53" fmla="*/ 9 h 397"/>
                <a:gd name="T54" fmla="*/ 602 w 752"/>
                <a:gd name="T55" fmla="*/ 9 h 397"/>
                <a:gd name="T56" fmla="*/ 568 w 752"/>
                <a:gd name="T57" fmla="*/ 8 h 397"/>
                <a:gd name="T58" fmla="*/ 530 w 752"/>
                <a:gd name="T59" fmla="*/ 8 h 397"/>
                <a:gd name="T60" fmla="*/ 487 w 752"/>
                <a:gd name="T61" fmla="*/ 7 h 397"/>
                <a:gd name="T62" fmla="*/ 442 w 752"/>
                <a:gd name="T63" fmla="*/ 6 h 397"/>
                <a:gd name="T64" fmla="*/ 394 w 752"/>
                <a:gd name="T65" fmla="*/ 6 h 397"/>
                <a:gd name="T66" fmla="*/ 343 w 752"/>
                <a:gd name="T67" fmla="*/ 5 h 397"/>
                <a:gd name="T68" fmla="*/ 290 w 752"/>
                <a:gd name="T69" fmla="*/ 4 h 397"/>
                <a:gd name="T70" fmla="*/ 234 w 752"/>
                <a:gd name="T71" fmla="*/ 3 h 397"/>
                <a:gd name="T72" fmla="*/ 178 w 752"/>
                <a:gd name="T73" fmla="*/ 2 h 397"/>
                <a:gd name="T74" fmla="*/ 119 w 752"/>
                <a:gd name="T75" fmla="*/ 1 h 397"/>
                <a:gd name="T76" fmla="*/ 59 w 752"/>
                <a:gd name="T77" fmla="*/ 0 h 397"/>
                <a:gd name="T78" fmla="*/ 0 w 752"/>
                <a:gd name="T79" fmla="*/ 0 h 397"/>
                <a:gd name="T80" fmla="*/ 1 w 752"/>
                <a:gd name="T81" fmla="*/ 0 h 3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52" h="397">
                  <a:moveTo>
                    <a:pt x="1" y="0"/>
                  </a:moveTo>
                  <a:lnTo>
                    <a:pt x="63" y="29"/>
                  </a:lnTo>
                  <a:lnTo>
                    <a:pt x="126" y="58"/>
                  </a:lnTo>
                  <a:lnTo>
                    <a:pt x="188" y="87"/>
                  </a:lnTo>
                  <a:lnTo>
                    <a:pt x="247" y="118"/>
                  </a:lnTo>
                  <a:lnTo>
                    <a:pt x="306" y="145"/>
                  </a:lnTo>
                  <a:lnTo>
                    <a:pt x="363" y="174"/>
                  </a:lnTo>
                  <a:lnTo>
                    <a:pt x="415" y="201"/>
                  </a:lnTo>
                  <a:lnTo>
                    <a:pt x="466" y="226"/>
                  </a:lnTo>
                  <a:lnTo>
                    <a:pt x="514" y="252"/>
                  </a:lnTo>
                  <a:lnTo>
                    <a:pt x="558" y="275"/>
                  </a:lnTo>
                  <a:lnTo>
                    <a:pt x="598" y="295"/>
                  </a:lnTo>
                  <a:lnTo>
                    <a:pt x="634" y="315"/>
                  </a:lnTo>
                  <a:lnTo>
                    <a:pt x="666" y="333"/>
                  </a:lnTo>
                  <a:lnTo>
                    <a:pt x="692" y="349"/>
                  </a:lnTo>
                  <a:lnTo>
                    <a:pt x="715" y="364"/>
                  </a:lnTo>
                  <a:lnTo>
                    <a:pt x="732" y="375"/>
                  </a:lnTo>
                  <a:lnTo>
                    <a:pt x="743" y="386"/>
                  </a:lnTo>
                  <a:lnTo>
                    <a:pt x="750" y="391"/>
                  </a:lnTo>
                  <a:lnTo>
                    <a:pt x="752" y="397"/>
                  </a:lnTo>
                  <a:lnTo>
                    <a:pt x="714" y="378"/>
                  </a:lnTo>
                  <a:lnTo>
                    <a:pt x="712" y="375"/>
                  </a:lnTo>
                  <a:lnTo>
                    <a:pt x="705" y="368"/>
                  </a:lnTo>
                  <a:lnTo>
                    <a:pt x="694" y="359"/>
                  </a:lnTo>
                  <a:lnTo>
                    <a:pt x="678" y="348"/>
                  </a:lnTo>
                  <a:lnTo>
                    <a:pt x="657" y="335"/>
                  </a:lnTo>
                  <a:lnTo>
                    <a:pt x="632" y="319"/>
                  </a:lnTo>
                  <a:lnTo>
                    <a:pt x="602" y="302"/>
                  </a:lnTo>
                  <a:lnTo>
                    <a:pt x="568" y="283"/>
                  </a:lnTo>
                  <a:lnTo>
                    <a:pt x="530" y="263"/>
                  </a:lnTo>
                  <a:lnTo>
                    <a:pt x="487" y="241"/>
                  </a:lnTo>
                  <a:lnTo>
                    <a:pt x="442" y="217"/>
                  </a:lnTo>
                  <a:lnTo>
                    <a:pt x="394" y="192"/>
                  </a:lnTo>
                  <a:lnTo>
                    <a:pt x="343" y="167"/>
                  </a:lnTo>
                  <a:lnTo>
                    <a:pt x="290" y="141"/>
                  </a:lnTo>
                  <a:lnTo>
                    <a:pt x="234" y="112"/>
                  </a:lnTo>
                  <a:lnTo>
                    <a:pt x="178" y="85"/>
                  </a:lnTo>
                  <a:lnTo>
                    <a:pt x="119" y="58"/>
                  </a:lnTo>
                  <a:lnTo>
                    <a:pt x="59" y="29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1" name="Freeform 1158"/>
            <p:cNvSpPr>
              <a:spLocks/>
            </p:cNvSpPr>
            <p:nvPr/>
          </p:nvSpPr>
          <p:spPr bwMode="auto">
            <a:xfrm>
              <a:off x="949" y="1249"/>
              <a:ext cx="714" cy="189"/>
            </a:xfrm>
            <a:custGeom>
              <a:avLst/>
              <a:gdLst>
                <a:gd name="T0" fmla="*/ 714 w 714"/>
                <a:gd name="T1" fmla="*/ 12 h 376"/>
                <a:gd name="T2" fmla="*/ 712 w 714"/>
                <a:gd name="T3" fmla="*/ 12 h 376"/>
                <a:gd name="T4" fmla="*/ 705 w 714"/>
                <a:gd name="T5" fmla="*/ 12 h 376"/>
                <a:gd name="T6" fmla="*/ 694 w 714"/>
                <a:gd name="T7" fmla="*/ 12 h 376"/>
                <a:gd name="T8" fmla="*/ 678 w 714"/>
                <a:gd name="T9" fmla="*/ 11 h 376"/>
                <a:gd name="T10" fmla="*/ 657 w 714"/>
                <a:gd name="T11" fmla="*/ 11 h 376"/>
                <a:gd name="T12" fmla="*/ 632 w 714"/>
                <a:gd name="T13" fmla="*/ 10 h 376"/>
                <a:gd name="T14" fmla="*/ 602 w 714"/>
                <a:gd name="T15" fmla="*/ 10 h 376"/>
                <a:gd name="T16" fmla="*/ 568 w 714"/>
                <a:gd name="T17" fmla="*/ 9 h 376"/>
                <a:gd name="T18" fmla="*/ 530 w 714"/>
                <a:gd name="T19" fmla="*/ 9 h 376"/>
                <a:gd name="T20" fmla="*/ 487 w 714"/>
                <a:gd name="T21" fmla="*/ 8 h 376"/>
                <a:gd name="T22" fmla="*/ 442 w 714"/>
                <a:gd name="T23" fmla="*/ 7 h 376"/>
                <a:gd name="T24" fmla="*/ 394 w 714"/>
                <a:gd name="T25" fmla="*/ 6 h 376"/>
                <a:gd name="T26" fmla="*/ 343 w 714"/>
                <a:gd name="T27" fmla="*/ 6 h 376"/>
                <a:gd name="T28" fmla="*/ 290 w 714"/>
                <a:gd name="T29" fmla="*/ 5 h 376"/>
                <a:gd name="T30" fmla="*/ 234 w 714"/>
                <a:gd name="T31" fmla="*/ 4 h 376"/>
                <a:gd name="T32" fmla="*/ 178 w 714"/>
                <a:gd name="T33" fmla="*/ 3 h 376"/>
                <a:gd name="T34" fmla="*/ 119 w 714"/>
                <a:gd name="T35" fmla="*/ 2 h 376"/>
                <a:gd name="T36" fmla="*/ 59 w 714"/>
                <a:gd name="T37" fmla="*/ 1 h 376"/>
                <a:gd name="T38" fmla="*/ 0 w 714"/>
                <a:gd name="T39" fmla="*/ 0 h 376"/>
                <a:gd name="T40" fmla="*/ 0 w 714"/>
                <a:gd name="T41" fmla="*/ 1 h 376"/>
                <a:gd name="T42" fmla="*/ 59 w 714"/>
                <a:gd name="T43" fmla="*/ 1 h 376"/>
                <a:gd name="T44" fmla="*/ 119 w 714"/>
                <a:gd name="T45" fmla="*/ 2 h 376"/>
                <a:gd name="T46" fmla="*/ 176 w 714"/>
                <a:gd name="T47" fmla="*/ 3 h 376"/>
                <a:gd name="T48" fmla="*/ 233 w 714"/>
                <a:gd name="T49" fmla="*/ 4 h 376"/>
                <a:gd name="T50" fmla="*/ 288 w 714"/>
                <a:gd name="T51" fmla="*/ 5 h 376"/>
                <a:gd name="T52" fmla="*/ 340 w 714"/>
                <a:gd name="T53" fmla="*/ 6 h 376"/>
                <a:gd name="T54" fmla="*/ 390 w 714"/>
                <a:gd name="T55" fmla="*/ 7 h 376"/>
                <a:gd name="T56" fmla="*/ 437 w 714"/>
                <a:gd name="T57" fmla="*/ 7 h 376"/>
                <a:gd name="T58" fmla="*/ 480 w 714"/>
                <a:gd name="T59" fmla="*/ 8 h 376"/>
                <a:gd name="T60" fmla="*/ 520 w 714"/>
                <a:gd name="T61" fmla="*/ 9 h 376"/>
                <a:gd name="T62" fmla="*/ 555 w 714"/>
                <a:gd name="T63" fmla="*/ 9 h 376"/>
                <a:gd name="T64" fmla="*/ 586 w 714"/>
                <a:gd name="T65" fmla="*/ 10 h 376"/>
                <a:gd name="T66" fmla="*/ 613 w 714"/>
                <a:gd name="T67" fmla="*/ 10 h 376"/>
                <a:gd name="T68" fmla="*/ 636 w 714"/>
                <a:gd name="T69" fmla="*/ 11 h 376"/>
                <a:gd name="T70" fmla="*/ 653 w 714"/>
                <a:gd name="T71" fmla="*/ 11 h 376"/>
                <a:gd name="T72" fmla="*/ 664 w 714"/>
                <a:gd name="T73" fmla="*/ 11 h 376"/>
                <a:gd name="T74" fmla="*/ 671 w 714"/>
                <a:gd name="T75" fmla="*/ 12 h 376"/>
                <a:gd name="T76" fmla="*/ 673 w 714"/>
                <a:gd name="T77" fmla="*/ 12 h 376"/>
                <a:gd name="T78" fmla="*/ 714 w 714"/>
                <a:gd name="T79" fmla="*/ 12 h 3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14" h="376">
                  <a:moveTo>
                    <a:pt x="714" y="376"/>
                  </a:moveTo>
                  <a:lnTo>
                    <a:pt x="712" y="373"/>
                  </a:lnTo>
                  <a:lnTo>
                    <a:pt x="705" y="366"/>
                  </a:lnTo>
                  <a:lnTo>
                    <a:pt x="694" y="357"/>
                  </a:lnTo>
                  <a:lnTo>
                    <a:pt x="678" y="346"/>
                  </a:lnTo>
                  <a:lnTo>
                    <a:pt x="657" y="333"/>
                  </a:lnTo>
                  <a:lnTo>
                    <a:pt x="632" y="317"/>
                  </a:lnTo>
                  <a:lnTo>
                    <a:pt x="602" y="300"/>
                  </a:lnTo>
                  <a:lnTo>
                    <a:pt x="568" y="281"/>
                  </a:lnTo>
                  <a:lnTo>
                    <a:pt x="530" y="261"/>
                  </a:lnTo>
                  <a:lnTo>
                    <a:pt x="487" y="239"/>
                  </a:lnTo>
                  <a:lnTo>
                    <a:pt x="442" y="215"/>
                  </a:lnTo>
                  <a:lnTo>
                    <a:pt x="394" y="190"/>
                  </a:lnTo>
                  <a:lnTo>
                    <a:pt x="343" y="165"/>
                  </a:lnTo>
                  <a:lnTo>
                    <a:pt x="290" y="139"/>
                  </a:lnTo>
                  <a:lnTo>
                    <a:pt x="234" y="110"/>
                  </a:lnTo>
                  <a:lnTo>
                    <a:pt x="178" y="83"/>
                  </a:lnTo>
                  <a:lnTo>
                    <a:pt x="119" y="56"/>
                  </a:lnTo>
                  <a:lnTo>
                    <a:pt x="59" y="27"/>
                  </a:lnTo>
                  <a:lnTo>
                    <a:pt x="0" y="0"/>
                  </a:lnTo>
                  <a:lnTo>
                    <a:pt x="0" y="2"/>
                  </a:lnTo>
                  <a:lnTo>
                    <a:pt x="59" y="29"/>
                  </a:lnTo>
                  <a:lnTo>
                    <a:pt x="119" y="58"/>
                  </a:lnTo>
                  <a:lnTo>
                    <a:pt x="176" y="85"/>
                  </a:lnTo>
                  <a:lnTo>
                    <a:pt x="233" y="112"/>
                  </a:lnTo>
                  <a:lnTo>
                    <a:pt x="288" y="139"/>
                  </a:lnTo>
                  <a:lnTo>
                    <a:pt x="340" y="166"/>
                  </a:lnTo>
                  <a:lnTo>
                    <a:pt x="390" y="192"/>
                  </a:lnTo>
                  <a:lnTo>
                    <a:pt x="437" y="215"/>
                  </a:lnTo>
                  <a:lnTo>
                    <a:pt x="480" y="239"/>
                  </a:lnTo>
                  <a:lnTo>
                    <a:pt x="520" y="259"/>
                  </a:lnTo>
                  <a:lnTo>
                    <a:pt x="555" y="279"/>
                  </a:lnTo>
                  <a:lnTo>
                    <a:pt x="586" y="297"/>
                  </a:lnTo>
                  <a:lnTo>
                    <a:pt x="613" y="313"/>
                  </a:lnTo>
                  <a:lnTo>
                    <a:pt x="636" y="326"/>
                  </a:lnTo>
                  <a:lnTo>
                    <a:pt x="653" y="337"/>
                  </a:lnTo>
                  <a:lnTo>
                    <a:pt x="664" y="346"/>
                  </a:lnTo>
                  <a:lnTo>
                    <a:pt x="671" y="353"/>
                  </a:lnTo>
                  <a:lnTo>
                    <a:pt x="673" y="358"/>
                  </a:lnTo>
                  <a:lnTo>
                    <a:pt x="714" y="376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2" name="Freeform 1159"/>
            <p:cNvSpPr>
              <a:spLocks/>
            </p:cNvSpPr>
            <p:nvPr/>
          </p:nvSpPr>
          <p:spPr bwMode="auto">
            <a:xfrm>
              <a:off x="947" y="1250"/>
              <a:ext cx="675" cy="179"/>
            </a:xfrm>
            <a:custGeom>
              <a:avLst/>
              <a:gdLst>
                <a:gd name="T0" fmla="*/ 2 w 675"/>
                <a:gd name="T1" fmla="*/ 0 h 356"/>
                <a:gd name="T2" fmla="*/ 61 w 675"/>
                <a:gd name="T3" fmla="*/ 1 h 356"/>
                <a:gd name="T4" fmla="*/ 121 w 675"/>
                <a:gd name="T5" fmla="*/ 2 h 356"/>
                <a:gd name="T6" fmla="*/ 178 w 675"/>
                <a:gd name="T7" fmla="*/ 3 h 356"/>
                <a:gd name="T8" fmla="*/ 235 w 675"/>
                <a:gd name="T9" fmla="*/ 4 h 356"/>
                <a:gd name="T10" fmla="*/ 290 w 675"/>
                <a:gd name="T11" fmla="*/ 5 h 356"/>
                <a:gd name="T12" fmla="*/ 342 w 675"/>
                <a:gd name="T13" fmla="*/ 6 h 356"/>
                <a:gd name="T14" fmla="*/ 392 w 675"/>
                <a:gd name="T15" fmla="*/ 6 h 356"/>
                <a:gd name="T16" fmla="*/ 439 w 675"/>
                <a:gd name="T17" fmla="*/ 7 h 356"/>
                <a:gd name="T18" fmla="*/ 482 w 675"/>
                <a:gd name="T19" fmla="*/ 8 h 356"/>
                <a:gd name="T20" fmla="*/ 522 w 675"/>
                <a:gd name="T21" fmla="*/ 9 h 356"/>
                <a:gd name="T22" fmla="*/ 557 w 675"/>
                <a:gd name="T23" fmla="*/ 9 h 356"/>
                <a:gd name="T24" fmla="*/ 588 w 675"/>
                <a:gd name="T25" fmla="*/ 10 h 356"/>
                <a:gd name="T26" fmla="*/ 615 w 675"/>
                <a:gd name="T27" fmla="*/ 10 h 356"/>
                <a:gd name="T28" fmla="*/ 638 w 675"/>
                <a:gd name="T29" fmla="*/ 11 h 356"/>
                <a:gd name="T30" fmla="*/ 655 w 675"/>
                <a:gd name="T31" fmla="*/ 11 h 356"/>
                <a:gd name="T32" fmla="*/ 666 w 675"/>
                <a:gd name="T33" fmla="*/ 11 h 356"/>
                <a:gd name="T34" fmla="*/ 673 w 675"/>
                <a:gd name="T35" fmla="*/ 11 h 356"/>
                <a:gd name="T36" fmla="*/ 675 w 675"/>
                <a:gd name="T37" fmla="*/ 12 h 356"/>
                <a:gd name="T38" fmla="*/ 632 w 675"/>
                <a:gd name="T39" fmla="*/ 11 h 356"/>
                <a:gd name="T40" fmla="*/ 631 w 675"/>
                <a:gd name="T41" fmla="*/ 11 h 356"/>
                <a:gd name="T42" fmla="*/ 624 w 675"/>
                <a:gd name="T43" fmla="*/ 11 h 356"/>
                <a:gd name="T44" fmla="*/ 612 w 675"/>
                <a:gd name="T45" fmla="*/ 10 h 356"/>
                <a:gd name="T46" fmla="*/ 597 w 675"/>
                <a:gd name="T47" fmla="*/ 10 h 356"/>
                <a:gd name="T48" fmla="*/ 576 w 675"/>
                <a:gd name="T49" fmla="*/ 10 h 356"/>
                <a:gd name="T50" fmla="*/ 552 w 675"/>
                <a:gd name="T51" fmla="*/ 9 h 356"/>
                <a:gd name="T52" fmla="*/ 522 w 675"/>
                <a:gd name="T53" fmla="*/ 9 h 356"/>
                <a:gd name="T54" fmla="*/ 488 w 675"/>
                <a:gd name="T55" fmla="*/ 8 h 356"/>
                <a:gd name="T56" fmla="*/ 451 w 675"/>
                <a:gd name="T57" fmla="*/ 8 h 356"/>
                <a:gd name="T58" fmla="*/ 410 w 675"/>
                <a:gd name="T59" fmla="*/ 7 h 356"/>
                <a:gd name="T60" fmla="*/ 366 w 675"/>
                <a:gd name="T61" fmla="*/ 6 h 356"/>
                <a:gd name="T62" fmla="*/ 320 w 675"/>
                <a:gd name="T63" fmla="*/ 5 h 356"/>
                <a:gd name="T64" fmla="*/ 270 w 675"/>
                <a:gd name="T65" fmla="*/ 5 h 356"/>
                <a:gd name="T66" fmla="*/ 219 w 675"/>
                <a:gd name="T67" fmla="*/ 4 h 356"/>
                <a:gd name="T68" fmla="*/ 166 w 675"/>
                <a:gd name="T69" fmla="*/ 3 h 356"/>
                <a:gd name="T70" fmla="*/ 112 w 675"/>
                <a:gd name="T71" fmla="*/ 2 h 356"/>
                <a:gd name="T72" fmla="*/ 57 w 675"/>
                <a:gd name="T73" fmla="*/ 1 h 356"/>
                <a:gd name="T74" fmla="*/ 0 w 675"/>
                <a:gd name="T75" fmla="*/ 1 h 356"/>
                <a:gd name="T76" fmla="*/ 2 w 675"/>
                <a:gd name="T77" fmla="*/ 0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75" h="356">
                  <a:moveTo>
                    <a:pt x="2" y="0"/>
                  </a:moveTo>
                  <a:lnTo>
                    <a:pt x="61" y="27"/>
                  </a:lnTo>
                  <a:lnTo>
                    <a:pt x="121" y="56"/>
                  </a:lnTo>
                  <a:lnTo>
                    <a:pt x="178" y="83"/>
                  </a:lnTo>
                  <a:lnTo>
                    <a:pt x="235" y="110"/>
                  </a:lnTo>
                  <a:lnTo>
                    <a:pt x="290" y="137"/>
                  </a:lnTo>
                  <a:lnTo>
                    <a:pt x="342" y="164"/>
                  </a:lnTo>
                  <a:lnTo>
                    <a:pt x="392" y="190"/>
                  </a:lnTo>
                  <a:lnTo>
                    <a:pt x="439" y="213"/>
                  </a:lnTo>
                  <a:lnTo>
                    <a:pt x="482" y="237"/>
                  </a:lnTo>
                  <a:lnTo>
                    <a:pt x="522" y="257"/>
                  </a:lnTo>
                  <a:lnTo>
                    <a:pt x="557" y="277"/>
                  </a:lnTo>
                  <a:lnTo>
                    <a:pt x="588" y="295"/>
                  </a:lnTo>
                  <a:lnTo>
                    <a:pt x="615" y="311"/>
                  </a:lnTo>
                  <a:lnTo>
                    <a:pt x="638" y="324"/>
                  </a:lnTo>
                  <a:lnTo>
                    <a:pt x="655" y="335"/>
                  </a:lnTo>
                  <a:lnTo>
                    <a:pt x="666" y="344"/>
                  </a:lnTo>
                  <a:lnTo>
                    <a:pt x="673" y="351"/>
                  </a:lnTo>
                  <a:lnTo>
                    <a:pt x="675" y="356"/>
                  </a:lnTo>
                  <a:lnTo>
                    <a:pt x="632" y="336"/>
                  </a:lnTo>
                  <a:lnTo>
                    <a:pt x="631" y="331"/>
                  </a:lnTo>
                  <a:lnTo>
                    <a:pt x="624" y="326"/>
                  </a:lnTo>
                  <a:lnTo>
                    <a:pt x="612" y="317"/>
                  </a:lnTo>
                  <a:lnTo>
                    <a:pt x="597" y="306"/>
                  </a:lnTo>
                  <a:lnTo>
                    <a:pt x="576" y="293"/>
                  </a:lnTo>
                  <a:lnTo>
                    <a:pt x="552" y="279"/>
                  </a:lnTo>
                  <a:lnTo>
                    <a:pt x="522" y="262"/>
                  </a:lnTo>
                  <a:lnTo>
                    <a:pt x="488" y="244"/>
                  </a:lnTo>
                  <a:lnTo>
                    <a:pt x="451" y="224"/>
                  </a:lnTo>
                  <a:lnTo>
                    <a:pt x="410" y="202"/>
                  </a:lnTo>
                  <a:lnTo>
                    <a:pt x="366" y="179"/>
                  </a:lnTo>
                  <a:lnTo>
                    <a:pt x="320" y="155"/>
                  </a:lnTo>
                  <a:lnTo>
                    <a:pt x="270" y="132"/>
                  </a:lnTo>
                  <a:lnTo>
                    <a:pt x="219" y="107"/>
                  </a:lnTo>
                  <a:lnTo>
                    <a:pt x="166" y="81"/>
                  </a:lnTo>
                  <a:lnTo>
                    <a:pt x="112" y="54"/>
                  </a:lnTo>
                  <a:lnTo>
                    <a:pt x="57" y="29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3" name="Freeform 1160"/>
            <p:cNvSpPr>
              <a:spLocks/>
            </p:cNvSpPr>
            <p:nvPr/>
          </p:nvSpPr>
          <p:spPr bwMode="auto">
            <a:xfrm>
              <a:off x="947" y="1251"/>
              <a:ext cx="632" cy="168"/>
            </a:xfrm>
            <a:custGeom>
              <a:avLst/>
              <a:gdLst>
                <a:gd name="T0" fmla="*/ 632 w 632"/>
                <a:gd name="T1" fmla="*/ 11 h 334"/>
                <a:gd name="T2" fmla="*/ 631 w 632"/>
                <a:gd name="T3" fmla="*/ 11 h 334"/>
                <a:gd name="T4" fmla="*/ 624 w 632"/>
                <a:gd name="T5" fmla="*/ 11 h 334"/>
                <a:gd name="T6" fmla="*/ 612 w 632"/>
                <a:gd name="T7" fmla="*/ 10 h 334"/>
                <a:gd name="T8" fmla="*/ 597 w 632"/>
                <a:gd name="T9" fmla="*/ 10 h 334"/>
                <a:gd name="T10" fmla="*/ 576 w 632"/>
                <a:gd name="T11" fmla="*/ 10 h 334"/>
                <a:gd name="T12" fmla="*/ 552 w 632"/>
                <a:gd name="T13" fmla="*/ 9 h 334"/>
                <a:gd name="T14" fmla="*/ 522 w 632"/>
                <a:gd name="T15" fmla="*/ 9 h 334"/>
                <a:gd name="T16" fmla="*/ 488 w 632"/>
                <a:gd name="T17" fmla="*/ 8 h 334"/>
                <a:gd name="T18" fmla="*/ 451 w 632"/>
                <a:gd name="T19" fmla="*/ 7 h 334"/>
                <a:gd name="T20" fmla="*/ 410 w 632"/>
                <a:gd name="T21" fmla="*/ 7 h 334"/>
                <a:gd name="T22" fmla="*/ 366 w 632"/>
                <a:gd name="T23" fmla="*/ 6 h 334"/>
                <a:gd name="T24" fmla="*/ 320 w 632"/>
                <a:gd name="T25" fmla="*/ 5 h 334"/>
                <a:gd name="T26" fmla="*/ 270 w 632"/>
                <a:gd name="T27" fmla="*/ 5 h 334"/>
                <a:gd name="T28" fmla="*/ 219 w 632"/>
                <a:gd name="T29" fmla="*/ 4 h 334"/>
                <a:gd name="T30" fmla="*/ 166 w 632"/>
                <a:gd name="T31" fmla="*/ 3 h 334"/>
                <a:gd name="T32" fmla="*/ 112 w 632"/>
                <a:gd name="T33" fmla="*/ 2 h 334"/>
                <a:gd name="T34" fmla="*/ 57 w 632"/>
                <a:gd name="T35" fmla="*/ 1 h 334"/>
                <a:gd name="T36" fmla="*/ 0 w 632"/>
                <a:gd name="T37" fmla="*/ 0 h 334"/>
                <a:gd name="T38" fmla="*/ 0 w 632"/>
                <a:gd name="T39" fmla="*/ 1 h 334"/>
                <a:gd name="T40" fmla="*/ 55 w 632"/>
                <a:gd name="T41" fmla="*/ 1 h 334"/>
                <a:gd name="T42" fmla="*/ 109 w 632"/>
                <a:gd name="T43" fmla="*/ 2 h 334"/>
                <a:gd name="T44" fmla="*/ 163 w 632"/>
                <a:gd name="T45" fmla="*/ 3 h 334"/>
                <a:gd name="T46" fmla="*/ 214 w 632"/>
                <a:gd name="T47" fmla="*/ 4 h 334"/>
                <a:gd name="T48" fmla="*/ 265 w 632"/>
                <a:gd name="T49" fmla="*/ 5 h 334"/>
                <a:gd name="T50" fmla="*/ 313 w 632"/>
                <a:gd name="T51" fmla="*/ 5 h 334"/>
                <a:gd name="T52" fmla="*/ 357 w 632"/>
                <a:gd name="T53" fmla="*/ 6 h 334"/>
                <a:gd name="T54" fmla="*/ 399 w 632"/>
                <a:gd name="T55" fmla="*/ 7 h 334"/>
                <a:gd name="T56" fmla="*/ 437 w 632"/>
                <a:gd name="T57" fmla="*/ 7 h 334"/>
                <a:gd name="T58" fmla="*/ 471 w 632"/>
                <a:gd name="T59" fmla="*/ 8 h 334"/>
                <a:gd name="T60" fmla="*/ 502 w 632"/>
                <a:gd name="T61" fmla="*/ 8 h 334"/>
                <a:gd name="T62" fmla="*/ 528 w 632"/>
                <a:gd name="T63" fmla="*/ 9 h 334"/>
                <a:gd name="T64" fmla="*/ 549 w 632"/>
                <a:gd name="T65" fmla="*/ 9 h 334"/>
                <a:gd name="T66" fmla="*/ 566 w 632"/>
                <a:gd name="T67" fmla="*/ 10 h 334"/>
                <a:gd name="T68" fmla="*/ 578 w 632"/>
                <a:gd name="T69" fmla="*/ 10 h 334"/>
                <a:gd name="T70" fmla="*/ 584 w 632"/>
                <a:gd name="T71" fmla="*/ 10 h 334"/>
                <a:gd name="T72" fmla="*/ 587 w 632"/>
                <a:gd name="T73" fmla="*/ 10 h 334"/>
                <a:gd name="T74" fmla="*/ 632 w 632"/>
                <a:gd name="T75" fmla="*/ 1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2" h="334">
                  <a:moveTo>
                    <a:pt x="632" y="334"/>
                  </a:moveTo>
                  <a:lnTo>
                    <a:pt x="631" y="329"/>
                  </a:lnTo>
                  <a:lnTo>
                    <a:pt x="624" y="324"/>
                  </a:lnTo>
                  <a:lnTo>
                    <a:pt x="612" y="315"/>
                  </a:lnTo>
                  <a:lnTo>
                    <a:pt x="597" y="304"/>
                  </a:lnTo>
                  <a:lnTo>
                    <a:pt x="576" y="291"/>
                  </a:lnTo>
                  <a:lnTo>
                    <a:pt x="552" y="277"/>
                  </a:lnTo>
                  <a:lnTo>
                    <a:pt x="522" y="260"/>
                  </a:lnTo>
                  <a:lnTo>
                    <a:pt x="488" y="242"/>
                  </a:lnTo>
                  <a:lnTo>
                    <a:pt x="451" y="222"/>
                  </a:lnTo>
                  <a:lnTo>
                    <a:pt x="410" y="200"/>
                  </a:lnTo>
                  <a:lnTo>
                    <a:pt x="366" y="177"/>
                  </a:lnTo>
                  <a:lnTo>
                    <a:pt x="320" y="153"/>
                  </a:lnTo>
                  <a:lnTo>
                    <a:pt x="270" y="130"/>
                  </a:lnTo>
                  <a:lnTo>
                    <a:pt x="219" y="105"/>
                  </a:lnTo>
                  <a:lnTo>
                    <a:pt x="166" y="79"/>
                  </a:lnTo>
                  <a:lnTo>
                    <a:pt x="112" y="52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0" y="3"/>
                  </a:lnTo>
                  <a:lnTo>
                    <a:pt x="55" y="28"/>
                  </a:lnTo>
                  <a:lnTo>
                    <a:pt x="109" y="54"/>
                  </a:lnTo>
                  <a:lnTo>
                    <a:pt x="163" y="79"/>
                  </a:lnTo>
                  <a:lnTo>
                    <a:pt x="214" y="105"/>
                  </a:lnTo>
                  <a:lnTo>
                    <a:pt x="265" y="130"/>
                  </a:lnTo>
                  <a:lnTo>
                    <a:pt x="313" y="153"/>
                  </a:lnTo>
                  <a:lnTo>
                    <a:pt x="357" y="177"/>
                  </a:lnTo>
                  <a:lnTo>
                    <a:pt x="399" y="199"/>
                  </a:lnTo>
                  <a:lnTo>
                    <a:pt x="437" y="219"/>
                  </a:lnTo>
                  <a:lnTo>
                    <a:pt x="471" y="237"/>
                  </a:lnTo>
                  <a:lnTo>
                    <a:pt x="502" y="253"/>
                  </a:lnTo>
                  <a:lnTo>
                    <a:pt x="528" y="269"/>
                  </a:lnTo>
                  <a:lnTo>
                    <a:pt x="549" y="282"/>
                  </a:lnTo>
                  <a:lnTo>
                    <a:pt x="566" y="293"/>
                  </a:lnTo>
                  <a:lnTo>
                    <a:pt x="578" y="302"/>
                  </a:lnTo>
                  <a:lnTo>
                    <a:pt x="584" y="309"/>
                  </a:lnTo>
                  <a:lnTo>
                    <a:pt x="587" y="313"/>
                  </a:lnTo>
                  <a:lnTo>
                    <a:pt x="632" y="334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4" name="Freeform 1161"/>
            <p:cNvSpPr>
              <a:spLocks/>
            </p:cNvSpPr>
            <p:nvPr/>
          </p:nvSpPr>
          <p:spPr bwMode="auto">
            <a:xfrm>
              <a:off x="946" y="1253"/>
              <a:ext cx="588" cy="155"/>
            </a:xfrm>
            <a:custGeom>
              <a:avLst/>
              <a:gdLst>
                <a:gd name="T0" fmla="*/ 1 w 588"/>
                <a:gd name="T1" fmla="*/ 0 h 310"/>
                <a:gd name="T2" fmla="*/ 56 w 588"/>
                <a:gd name="T3" fmla="*/ 1 h 310"/>
                <a:gd name="T4" fmla="*/ 110 w 588"/>
                <a:gd name="T5" fmla="*/ 2 h 310"/>
                <a:gd name="T6" fmla="*/ 164 w 588"/>
                <a:gd name="T7" fmla="*/ 3 h 310"/>
                <a:gd name="T8" fmla="*/ 215 w 588"/>
                <a:gd name="T9" fmla="*/ 4 h 310"/>
                <a:gd name="T10" fmla="*/ 266 w 588"/>
                <a:gd name="T11" fmla="*/ 4 h 310"/>
                <a:gd name="T12" fmla="*/ 314 w 588"/>
                <a:gd name="T13" fmla="*/ 5 h 310"/>
                <a:gd name="T14" fmla="*/ 358 w 588"/>
                <a:gd name="T15" fmla="*/ 6 h 310"/>
                <a:gd name="T16" fmla="*/ 400 w 588"/>
                <a:gd name="T17" fmla="*/ 7 h 310"/>
                <a:gd name="T18" fmla="*/ 438 w 588"/>
                <a:gd name="T19" fmla="*/ 7 h 310"/>
                <a:gd name="T20" fmla="*/ 472 w 588"/>
                <a:gd name="T21" fmla="*/ 8 h 310"/>
                <a:gd name="T22" fmla="*/ 503 w 588"/>
                <a:gd name="T23" fmla="*/ 8 h 310"/>
                <a:gd name="T24" fmla="*/ 529 w 588"/>
                <a:gd name="T25" fmla="*/ 9 h 310"/>
                <a:gd name="T26" fmla="*/ 550 w 588"/>
                <a:gd name="T27" fmla="*/ 9 h 310"/>
                <a:gd name="T28" fmla="*/ 567 w 588"/>
                <a:gd name="T29" fmla="*/ 10 h 310"/>
                <a:gd name="T30" fmla="*/ 579 w 588"/>
                <a:gd name="T31" fmla="*/ 10 h 310"/>
                <a:gd name="T32" fmla="*/ 585 w 588"/>
                <a:gd name="T33" fmla="*/ 10 h 310"/>
                <a:gd name="T34" fmla="*/ 588 w 588"/>
                <a:gd name="T35" fmla="*/ 10 h 310"/>
                <a:gd name="T36" fmla="*/ 538 w 588"/>
                <a:gd name="T37" fmla="*/ 9 h 310"/>
                <a:gd name="T38" fmla="*/ 537 w 588"/>
                <a:gd name="T39" fmla="*/ 9 h 310"/>
                <a:gd name="T40" fmla="*/ 530 w 588"/>
                <a:gd name="T41" fmla="*/ 9 h 310"/>
                <a:gd name="T42" fmla="*/ 517 w 588"/>
                <a:gd name="T43" fmla="*/ 9 h 310"/>
                <a:gd name="T44" fmla="*/ 500 w 588"/>
                <a:gd name="T45" fmla="*/ 8 h 310"/>
                <a:gd name="T46" fmla="*/ 478 w 588"/>
                <a:gd name="T47" fmla="*/ 8 h 310"/>
                <a:gd name="T48" fmla="*/ 451 w 588"/>
                <a:gd name="T49" fmla="*/ 8 h 310"/>
                <a:gd name="T50" fmla="*/ 420 w 588"/>
                <a:gd name="T51" fmla="*/ 7 h 310"/>
                <a:gd name="T52" fmla="*/ 384 w 588"/>
                <a:gd name="T53" fmla="*/ 6 h 310"/>
                <a:gd name="T54" fmla="*/ 345 w 588"/>
                <a:gd name="T55" fmla="*/ 6 h 310"/>
                <a:gd name="T56" fmla="*/ 302 w 588"/>
                <a:gd name="T57" fmla="*/ 5 h 310"/>
                <a:gd name="T58" fmla="*/ 257 w 588"/>
                <a:gd name="T59" fmla="*/ 4 h 310"/>
                <a:gd name="T60" fmla="*/ 209 w 588"/>
                <a:gd name="T61" fmla="*/ 4 h 310"/>
                <a:gd name="T62" fmla="*/ 158 w 588"/>
                <a:gd name="T63" fmla="*/ 3 h 310"/>
                <a:gd name="T64" fmla="*/ 107 w 588"/>
                <a:gd name="T65" fmla="*/ 2 h 310"/>
                <a:gd name="T66" fmla="*/ 54 w 588"/>
                <a:gd name="T67" fmla="*/ 1 h 310"/>
                <a:gd name="T68" fmla="*/ 0 w 588"/>
                <a:gd name="T69" fmla="*/ 1 h 310"/>
                <a:gd name="T70" fmla="*/ 1 w 588"/>
                <a:gd name="T71" fmla="*/ 0 h 3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8" h="310">
                  <a:moveTo>
                    <a:pt x="1" y="0"/>
                  </a:moveTo>
                  <a:lnTo>
                    <a:pt x="56" y="25"/>
                  </a:lnTo>
                  <a:lnTo>
                    <a:pt x="110" y="51"/>
                  </a:lnTo>
                  <a:lnTo>
                    <a:pt x="164" y="76"/>
                  </a:lnTo>
                  <a:lnTo>
                    <a:pt x="215" y="102"/>
                  </a:lnTo>
                  <a:lnTo>
                    <a:pt x="266" y="127"/>
                  </a:lnTo>
                  <a:lnTo>
                    <a:pt x="314" y="150"/>
                  </a:lnTo>
                  <a:lnTo>
                    <a:pt x="358" y="174"/>
                  </a:lnTo>
                  <a:lnTo>
                    <a:pt x="400" y="196"/>
                  </a:lnTo>
                  <a:lnTo>
                    <a:pt x="438" y="216"/>
                  </a:lnTo>
                  <a:lnTo>
                    <a:pt x="472" y="234"/>
                  </a:lnTo>
                  <a:lnTo>
                    <a:pt x="503" y="250"/>
                  </a:lnTo>
                  <a:lnTo>
                    <a:pt x="529" y="266"/>
                  </a:lnTo>
                  <a:lnTo>
                    <a:pt x="550" y="279"/>
                  </a:lnTo>
                  <a:lnTo>
                    <a:pt x="567" y="290"/>
                  </a:lnTo>
                  <a:lnTo>
                    <a:pt x="579" y="299"/>
                  </a:lnTo>
                  <a:lnTo>
                    <a:pt x="585" y="306"/>
                  </a:lnTo>
                  <a:lnTo>
                    <a:pt x="588" y="310"/>
                  </a:lnTo>
                  <a:lnTo>
                    <a:pt x="538" y="286"/>
                  </a:lnTo>
                  <a:lnTo>
                    <a:pt x="537" y="283"/>
                  </a:lnTo>
                  <a:lnTo>
                    <a:pt x="530" y="275"/>
                  </a:lnTo>
                  <a:lnTo>
                    <a:pt x="517" y="266"/>
                  </a:lnTo>
                  <a:lnTo>
                    <a:pt x="500" y="255"/>
                  </a:lnTo>
                  <a:lnTo>
                    <a:pt x="478" y="243"/>
                  </a:lnTo>
                  <a:lnTo>
                    <a:pt x="451" y="226"/>
                  </a:lnTo>
                  <a:lnTo>
                    <a:pt x="420" y="210"/>
                  </a:lnTo>
                  <a:lnTo>
                    <a:pt x="384" y="190"/>
                  </a:lnTo>
                  <a:lnTo>
                    <a:pt x="345" y="170"/>
                  </a:lnTo>
                  <a:lnTo>
                    <a:pt x="302" y="149"/>
                  </a:lnTo>
                  <a:lnTo>
                    <a:pt x="257" y="125"/>
                  </a:lnTo>
                  <a:lnTo>
                    <a:pt x="209" y="102"/>
                  </a:lnTo>
                  <a:lnTo>
                    <a:pt x="158" y="78"/>
                  </a:lnTo>
                  <a:lnTo>
                    <a:pt x="107" y="53"/>
                  </a:lnTo>
                  <a:lnTo>
                    <a:pt x="54" y="27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5" name="Freeform 1162"/>
            <p:cNvSpPr>
              <a:spLocks/>
            </p:cNvSpPr>
            <p:nvPr/>
          </p:nvSpPr>
          <p:spPr bwMode="auto">
            <a:xfrm>
              <a:off x="946" y="1254"/>
              <a:ext cx="538" cy="142"/>
            </a:xfrm>
            <a:custGeom>
              <a:avLst/>
              <a:gdLst>
                <a:gd name="T0" fmla="*/ 538 w 538"/>
                <a:gd name="T1" fmla="*/ 9 h 284"/>
                <a:gd name="T2" fmla="*/ 537 w 538"/>
                <a:gd name="T3" fmla="*/ 9 h 284"/>
                <a:gd name="T4" fmla="*/ 530 w 538"/>
                <a:gd name="T5" fmla="*/ 9 h 284"/>
                <a:gd name="T6" fmla="*/ 517 w 538"/>
                <a:gd name="T7" fmla="*/ 9 h 284"/>
                <a:gd name="T8" fmla="*/ 500 w 538"/>
                <a:gd name="T9" fmla="*/ 8 h 284"/>
                <a:gd name="T10" fmla="*/ 478 w 538"/>
                <a:gd name="T11" fmla="*/ 8 h 284"/>
                <a:gd name="T12" fmla="*/ 451 w 538"/>
                <a:gd name="T13" fmla="*/ 7 h 284"/>
                <a:gd name="T14" fmla="*/ 420 w 538"/>
                <a:gd name="T15" fmla="*/ 7 h 284"/>
                <a:gd name="T16" fmla="*/ 384 w 538"/>
                <a:gd name="T17" fmla="*/ 6 h 284"/>
                <a:gd name="T18" fmla="*/ 345 w 538"/>
                <a:gd name="T19" fmla="*/ 6 h 284"/>
                <a:gd name="T20" fmla="*/ 302 w 538"/>
                <a:gd name="T21" fmla="*/ 5 h 284"/>
                <a:gd name="T22" fmla="*/ 257 w 538"/>
                <a:gd name="T23" fmla="*/ 4 h 284"/>
                <a:gd name="T24" fmla="*/ 209 w 538"/>
                <a:gd name="T25" fmla="*/ 4 h 284"/>
                <a:gd name="T26" fmla="*/ 158 w 538"/>
                <a:gd name="T27" fmla="*/ 3 h 284"/>
                <a:gd name="T28" fmla="*/ 107 w 538"/>
                <a:gd name="T29" fmla="*/ 2 h 284"/>
                <a:gd name="T30" fmla="*/ 54 w 538"/>
                <a:gd name="T31" fmla="*/ 1 h 284"/>
                <a:gd name="T32" fmla="*/ 0 w 538"/>
                <a:gd name="T33" fmla="*/ 0 h 284"/>
                <a:gd name="T34" fmla="*/ 0 w 538"/>
                <a:gd name="T35" fmla="*/ 1 h 284"/>
                <a:gd name="T36" fmla="*/ 48 w 538"/>
                <a:gd name="T37" fmla="*/ 1 h 284"/>
                <a:gd name="T38" fmla="*/ 96 w 538"/>
                <a:gd name="T39" fmla="*/ 2 h 284"/>
                <a:gd name="T40" fmla="*/ 143 w 538"/>
                <a:gd name="T41" fmla="*/ 3 h 284"/>
                <a:gd name="T42" fmla="*/ 188 w 538"/>
                <a:gd name="T43" fmla="*/ 3 h 284"/>
                <a:gd name="T44" fmla="*/ 232 w 538"/>
                <a:gd name="T45" fmla="*/ 4 h 284"/>
                <a:gd name="T46" fmla="*/ 273 w 538"/>
                <a:gd name="T47" fmla="*/ 5 h 284"/>
                <a:gd name="T48" fmla="*/ 311 w 538"/>
                <a:gd name="T49" fmla="*/ 5 h 284"/>
                <a:gd name="T50" fmla="*/ 348 w 538"/>
                <a:gd name="T51" fmla="*/ 6 h 284"/>
                <a:gd name="T52" fmla="*/ 379 w 538"/>
                <a:gd name="T53" fmla="*/ 6 h 284"/>
                <a:gd name="T54" fmla="*/ 407 w 538"/>
                <a:gd name="T55" fmla="*/ 7 h 284"/>
                <a:gd name="T56" fmla="*/ 431 w 538"/>
                <a:gd name="T57" fmla="*/ 7 h 284"/>
                <a:gd name="T58" fmla="*/ 452 w 538"/>
                <a:gd name="T59" fmla="*/ 8 h 284"/>
                <a:gd name="T60" fmla="*/ 468 w 538"/>
                <a:gd name="T61" fmla="*/ 8 h 284"/>
                <a:gd name="T62" fmla="*/ 479 w 538"/>
                <a:gd name="T63" fmla="*/ 8 h 284"/>
                <a:gd name="T64" fmla="*/ 485 w 538"/>
                <a:gd name="T65" fmla="*/ 9 h 284"/>
                <a:gd name="T66" fmla="*/ 486 w 538"/>
                <a:gd name="T67" fmla="*/ 9 h 284"/>
                <a:gd name="T68" fmla="*/ 538 w 538"/>
                <a:gd name="T69" fmla="*/ 9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" h="284">
                  <a:moveTo>
                    <a:pt x="538" y="284"/>
                  </a:moveTo>
                  <a:lnTo>
                    <a:pt x="537" y="281"/>
                  </a:lnTo>
                  <a:lnTo>
                    <a:pt x="530" y="273"/>
                  </a:lnTo>
                  <a:lnTo>
                    <a:pt x="517" y="264"/>
                  </a:lnTo>
                  <a:lnTo>
                    <a:pt x="500" y="253"/>
                  </a:lnTo>
                  <a:lnTo>
                    <a:pt x="478" y="241"/>
                  </a:lnTo>
                  <a:lnTo>
                    <a:pt x="451" y="224"/>
                  </a:lnTo>
                  <a:lnTo>
                    <a:pt x="420" y="208"/>
                  </a:lnTo>
                  <a:lnTo>
                    <a:pt x="384" y="188"/>
                  </a:lnTo>
                  <a:lnTo>
                    <a:pt x="345" y="168"/>
                  </a:lnTo>
                  <a:lnTo>
                    <a:pt x="302" y="147"/>
                  </a:lnTo>
                  <a:lnTo>
                    <a:pt x="257" y="123"/>
                  </a:lnTo>
                  <a:lnTo>
                    <a:pt x="209" y="100"/>
                  </a:lnTo>
                  <a:lnTo>
                    <a:pt x="158" y="76"/>
                  </a:lnTo>
                  <a:lnTo>
                    <a:pt x="107" y="51"/>
                  </a:lnTo>
                  <a:lnTo>
                    <a:pt x="54" y="25"/>
                  </a:lnTo>
                  <a:lnTo>
                    <a:pt x="0" y="0"/>
                  </a:lnTo>
                  <a:lnTo>
                    <a:pt x="0" y="4"/>
                  </a:lnTo>
                  <a:lnTo>
                    <a:pt x="48" y="25"/>
                  </a:lnTo>
                  <a:lnTo>
                    <a:pt x="96" y="49"/>
                  </a:lnTo>
                  <a:lnTo>
                    <a:pt x="143" y="71"/>
                  </a:lnTo>
                  <a:lnTo>
                    <a:pt x="188" y="92"/>
                  </a:lnTo>
                  <a:lnTo>
                    <a:pt x="232" y="114"/>
                  </a:lnTo>
                  <a:lnTo>
                    <a:pt x="273" y="136"/>
                  </a:lnTo>
                  <a:lnTo>
                    <a:pt x="311" y="156"/>
                  </a:lnTo>
                  <a:lnTo>
                    <a:pt x="348" y="174"/>
                  </a:lnTo>
                  <a:lnTo>
                    <a:pt x="379" y="192"/>
                  </a:lnTo>
                  <a:lnTo>
                    <a:pt x="407" y="206"/>
                  </a:lnTo>
                  <a:lnTo>
                    <a:pt x="431" y="221"/>
                  </a:lnTo>
                  <a:lnTo>
                    <a:pt x="452" y="232"/>
                  </a:lnTo>
                  <a:lnTo>
                    <a:pt x="468" y="243"/>
                  </a:lnTo>
                  <a:lnTo>
                    <a:pt x="479" y="252"/>
                  </a:lnTo>
                  <a:lnTo>
                    <a:pt x="485" y="257"/>
                  </a:lnTo>
                  <a:lnTo>
                    <a:pt x="486" y="261"/>
                  </a:lnTo>
                  <a:lnTo>
                    <a:pt x="538" y="284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6" name="Freeform 1163"/>
            <p:cNvSpPr>
              <a:spLocks/>
            </p:cNvSpPr>
            <p:nvPr/>
          </p:nvSpPr>
          <p:spPr bwMode="auto">
            <a:xfrm>
              <a:off x="945" y="1256"/>
              <a:ext cx="487" cy="128"/>
            </a:xfrm>
            <a:custGeom>
              <a:avLst/>
              <a:gdLst>
                <a:gd name="T0" fmla="*/ 1 w 487"/>
                <a:gd name="T1" fmla="*/ 0 h 257"/>
                <a:gd name="T2" fmla="*/ 49 w 487"/>
                <a:gd name="T3" fmla="*/ 0 h 257"/>
                <a:gd name="T4" fmla="*/ 97 w 487"/>
                <a:gd name="T5" fmla="*/ 1 h 257"/>
                <a:gd name="T6" fmla="*/ 144 w 487"/>
                <a:gd name="T7" fmla="*/ 2 h 257"/>
                <a:gd name="T8" fmla="*/ 189 w 487"/>
                <a:gd name="T9" fmla="*/ 2 h 257"/>
                <a:gd name="T10" fmla="*/ 233 w 487"/>
                <a:gd name="T11" fmla="*/ 3 h 257"/>
                <a:gd name="T12" fmla="*/ 274 w 487"/>
                <a:gd name="T13" fmla="*/ 4 h 257"/>
                <a:gd name="T14" fmla="*/ 312 w 487"/>
                <a:gd name="T15" fmla="*/ 4 h 257"/>
                <a:gd name="T16" fmla="*/ 349 w 487"/>
                <a:gd name="T17" fmla="*/ 5 h 257"/>
                <a:gd name="T18" fmla="*/ 380 w 487"/>
                <a:gd name="T19" fmla="*/ 5 h 257"/>
                <a:gd name="T20" fmla="*/ 408 w 487"/>
                <a:gd name="T21" fmla="*/ 6 h 257"/>
                <a:gd name="T22" fmla="*/ 432 w 487"/>
                <a:gd name="T23" fmla="*/ 6 h 257"/>
                <a:gd name="T24" fmla="*/ 453 w 487"/>
                <a:gd name="T25" fmla="*/ 7 h 257"/>
                <a:gd name="T26" fmla="*/ 469 w 487"/>
                <a:gd name="T27" fmla="*/ 7 h 257"/>
                <a:gd name="T28" fmla="*/ 480 w 487"/>
                <a:gd name="T29" fmla="*/ 7 h 257"/>
                <a:gd name="T30" fmla="*/ 486 w 487"/>
                <a:gd name="T31" fmla="*/ 7 h 257"/>
                <a:gd name="T32" fmla="*/ 487 w 487"/>
                <a:gd name="T33" fmla="*/ 8 h 257"/>
                <a:gd name="T34" fmla="*/ 432 w 487"/>
                <a:gd name="T35" fmla="*/ 7 h 257"/>
                <a:gd name="T36" fmla="*/ 431 w 487"/>
                <a:gd name="T37" fmla="*/ 7 h 257"/>
                <a:gd name="T38" fmla="*/ 424 w 487"/>
                <a:gd name="T39" fmla="*/ 6 h 257"/>
                <a:gd name="T40" fmla="*/ 412 w 487"/>
                <a:gd name="T41" fmla="*/ 6 h 257"/>
                <a:gd name="T42" fmla="*/ 397 w 487"/>
                <a:gd name="T43" fmla="*/ 6 h 257"/>
                <a:gd name="T44" fmla="*/ 377 w 487"/>
                <a:gd name="T45" fmla="*/ 5 h 257"/>
                <a:gd name="T46" fmla="*/ 351 w 487"/>
                <a:gd name="T47" fmla="*/ 5 h 257"/>
                <a:gd name="T48" fmla="*/ 323 w 487"/>
                <a:gd name="T49" fmla="*/ 5 h 257"/>
                <a:gd name="T50" fmla="*/ 292 w 487"/>
                <a:gd name="T51" fmla="*/ 4 h 257"/>
                <a:gd name="T52" fmla="*/ 257 w 487"/>
                <a:gd name="T53" fmla="*/ 3 h 257"/>
                <a:gd name="T54" fmla="*/ 219 w 487"/>
                <a:gd name="T55" fmla="*/ 3 h 257"/>
                <a:gd name="T56" fmla="*/ 178 w 487"/>
                <a:gd name="T57" fmla="*/ 2 h 257"/>
                <a:gd name="T58" fmla="*/ 135 w 487"/>
                <a:gd name="T59" fmla="*/ 2 h 257"/>
                <a:gd name="T60" fmla="*/ 90 w 487"/>
                <a:gd name="T61" fmla="*/ 1 h 257"/>
                <a:gd name="T62" fmla="*/ 45 w 487"/>
                <a:gd name="T63" fmla="*/ 0 h 257"/>
                <a:gd name="T64" fmla="*/ 0 w 487"/>
                <a:gd name="T65" fmla="*/ 0 h 257"/>
                <a:gd name="T66" fmla="*/ 1 w 487"/>
                <a:gd name="T67" fmla="*/ 0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7" h="257">
                  <a:moveTo>
                    <a:pt x="1" y="0"/>
                  </a:moveTo>
                  <a:lnTo>
                    <a:pt x="49" y="21"/>
                  </a:lnTo>
                  <a:lnTo>
                    <a:pt x="97" y="45"/>
                  </a:lnTo>
                  <a:lnTo>
                    <a:pt x="144" y="67"/>
                  </a:lnTo>
                  <a:lnTo>
                    <a:pt x="189" y="88"/>
                  </a:lnTo>
                  <a:lnTo>
                    <a:pt x="233" y="110"/>
                  </a:lnTo>
                  <a:lnTo>
                    <a:pt x="274" y="132"/>
                  </a:lnTo>
                  <a:lnTo>
                    <a:pt x="312" y="152"/>
                  </a:lnTo>
                  <a:lnTo>
                    <a:pt x="349" y="170"/>
                  </a:lnTo>
                  <a:lnTo>
                    <a:pt x="380" y="188"/>
                  </a:lnTo>
                  <a:lnTo>
                    <a:pt x="408" y="202"/>
                  </a:lnTo>
                  <a:lnTo>
                    <a:pt x="432" y="217"/>
                  </a:lnTo>
                  <a:lnTo>
                    <a:pt x="453" y="228"/>
                  </a:lnTo>
                  <a:lnTo>
                    <a:pt x="469" y="239"/>
                  </a:lnTo>
                  <a:lnTo>
                    <a:pt x="480" y="248"/>
                  </a:lnTo>
                  <a:lnTo>
                    <a:pt x="486" y="253"/>
                  </a:lnTo>
                  <a:lnTo>
                    <a:pt x="487" y="257"/>
                  </a:lnTo>
                  <a:lnTo>
                    <a:pt x="432" y="231"/>
                  </a:lnTo>
                  <a:lnTo>
                    <a:pt x="431" y="228"/>
                  </a:lnTo>
                  <a:lnTo>
                    <a:pt x="424" y="220"/>
                  </a:lnTo>
                  <a:lnTo>
                    <a:pt x="412" y="213"/>
                  </a:lnTo>
                  <a:lnTo>
                    <a:pt x="397" y="202"/>
                  </a:lnTo>
                  <a:lnTo>
                    <a:pt x="377" y="191"/>
                  </a:lnTo>
                  <a:lnTo>
                    <a:pt x="351" y="177"/>
                  </a:lnTo>
                  <a:lnTo>
                    <a:pt x="323" y="163"/>
                  </a:lnTo>
                  <a:lnTo>
                    <a:pt x="292" y="144"/>
                  </a:lnTo>
                  <a:lnTo>
                    <a:pt x="257" y="126"/>
                  </a:lnTo>
                  <a:lnTo>
                    <a:pt x="219" y="108"/>
                  </a:lnTo>
                  <a:lnTo>
                    <a:pt x="178" y="86"/>
                  </a:lnTo>
                  <a:lnTo>
                    <a:pt x="135" y="67"/>
                  </a:lnTo>
                  <a:lnTo>
                    <a:pt x="90" y="45"/>
                  </a:lnTo>
                  <a:lnTo>
                    <a:pt x="45" y="2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7" name="Freeform 1164"/>
            <p:cNvSpPr>
              <a:spLocks/>
            </p:cNvSpPr>
            <p:nvPr/>
          </p:nvSpPr>
          <p:spPr bwMode="auto">
            <a:xfrm>
              <a:off x="943" y="1257"/>
              <a:ext cx="434" cy="115"/>
            </a:xfrm>
            <a:custGeom>
              <a:avLst/>
              <a:gdLst>
                <a:gd name="T0" fmla="*/ 434 w 434"/>
                <a:gd name="T1" fmla="*/ 8 h 230"/>
                <a:gd name="T2" fmla="*/ 433 w 434"/>
                <a:gd name="T3" fmla="*/ 8 h 230"/>
                <a:gd name="T4" fmla="*/ 426 w 434"/>
                <a:gd name="T5" fmla="*/ 7 h 230"/>
                <a:gd name="T6" fmla="*/ 414 w 434"/>
                <a:gd name="T7" fmla="*/ 7 h 230"/>
                <a:gd name="T8" fmla="*/ 399 w 434"/>
                <a:gd name="T9" fmla="*/ 7 h 230"/>
                <a:gd name="T10" fmla="*/ 379 w 434"/>
                <a:gd name="T11" fmla="*/ 6 h 230"/>
                <a:gd name="T12" fmla="*/ 353 w 434"/>
                <a:gd name="T13" fmla="*/ 6 h 230"/>
                <a:gd name="T14" fmla="*/ 325 w 434"/>
                <a:gd name="T15" fmla="*/ 6 h 230"/>
                <a:gd name="T16" fmla="*/ 294 w 434"/>
                <a:gd name="T17" fmla="*/ 5 h 230"/>
                <a:gd name="T18" fmla="*/ 259 w 434"/>
                <a:gd name="T19" fmla="*/ 4 h 230"/>
                <a:gd name="T20" fmla="*/ 221 w 434"/>
                <a:gd name="T21" fmla="*/ 4 h 230"/>
                <a:gd name="T22" fmla="*/ 180 w 434"/>
                <a:gd name="T23" fmla="*/ 3 h 230"/>
                <a:gd name="T24" fmla="*/ 137 w 434"/>
                <a:gd name="T25" fmla="*/ 3 h 230"/>
                <a:gd name="T26" fmla="*/ 92 w 434"/>
                <a:gd name="T27" fmla="*/ 2 h 230"/>
                <a:gd name="T28" fmla="*/ 47 w 434"/>
                <a:gd name="T29" fmla="*/ 1 h 230"/>
                <a:gd name="T30" fmla="*/ 2 w 434"/>
                <a:gd name="T31" fmla="*/ 0 h 230"/>
                <a:gd name="T32" fmla="*/ 0 w 434"/>
                <a:gd name="T33" fmla="*/ 1 h 230"/>
                <a:gd name="T34" fmla="*/ 43 w 434"/>
                <a:gd name="T35" fmla="*/ 1 h 230"/>
                <a:gd name="T36" fmla="*/ 85 w 434"/>
                <a:gd name="T37" fmla="*/ 2 h 230"/>
                <a:gd name="T38" fmla="*/ 126 w 434"/>
                <a:gd name="T39" fmla="*/ 2 h 230"/>
                <a:gd name="T40" fmla="*/ 164 w 434"/>
                <a:gd name="T41" fmla="*/ 3 h 230"/>
                <a:gd name="T42" fmla="*/ 201 w 434"/>
                <a:gd name="T43" fmla="*/ 4 h 230"/>
                <a:gd name="T44" fmla="*/ 236 w 434"/>
                <a:gd name="T45" fmla="*/ 4 h 230"/>
                <a:gd name="T46" fmla="*/ 267 w 434"/>
                <a:gd name="T47" fmla="*/ 5 h 230"/>
                <a:gd name="T48" fmla="*/ 296 w 434"/>
                <a:gd name="T49" fmla="*/ 5 h 230"/>
                <a:gd name="T50" fmla="*/ 320 w 434"/>
                <a:gd name="T51" fmla="*/ 6 h 230"/>
                <a:gd name="T52" fmla="*/ 339 w 434"/>
                <a:gd name="T53" fmla="*/ 6 h 230"/>
                <a:gd name="T54" fmla="*/ 355 w 434"/>
                <a:gd name="T55" fmla="*/ 6 h 230"/>
                <a:gd name="T56" fmla="*/ 366 w 434"/>
                <a:gd name="T57" fmla="*/ 6 h 230"/>
                <a:gd name="T58" fmla="*/ 372 w 434"/>
                <a:gd name="T59" fmla="*/ 7 h 230"/>
                <a:gd name="T60" fmla="*/ 375 w 434"/>
                <a:gd name="T61" fmla="*/ 7 h 230"/>
                <a:gd name="T62" fmla="*/ 434 w 434"/>
                <a:gd name="T63" fmla="*/ 8 h 2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4" h="230">
                  <a:moveTo>
                    <a:pt x="434" y="230"/>
                  </a:moveTo>
                  <a:lnTo>
                    <a:pt x="433" y="227"/>
                  </a:lnTo>
                  <a:lnTo>
                    <a:pt x="426" y="219"/>
                  </a:lnTo>
                  <a:lnTo>
                    <a:pt x="414" y="212"/>
                  </a:lnTo>
                  <a:lnTo>
                    <a:pt x="399" y="201"/>
                  </a:lnTo>
                  <a:lnTo>
                    <a:pt x="379" y="190"/>
                  </a:lnTo>
                  <a:lnTo>
                    <a:pt x="353" y="176"/>
                  </a:lnTo>
                  <a:lnTo>
                    <a:pt x="325" y="162"/>
                  </a:lnTo>
                  <a:lnTo>
                    <a:pt x="294" y="143"/>
                  </a:lnTo>
                  <a:lnTo>
                    <a:pt x="259" y="125"/>
                  </a:lnTo>
                  <a:lnTo>
                    <a:pt x="221" y="107"/>
                  </a:lnTo>
                  <a:lnTo>
                    <a:pt x="180" y="85"/>
                  </a:lnTo>
                  <a:lnTo>
                    <a:pt x="137" y="66"/>
                  </a:lnTo>
                  <a:lnTo>
                    <a:pt x="92" y="44"/>
                  </a:lnTo>
                  <a:lnTo>
                    <a:pt x="47" y="22"/>
                  </a:lnTo>
                  <a:lnTo>
                    <a:pt x="2" y="0"/>
                  </a:lnTo>
                  <a:lnTo>
                    <a:pt x="0" y="4"/>
                  </a:lnTo>
                  <a:lnTo>
                    <a:pt x="43" y="24"/>
                  </a:lnTo>
                  <a:lnTo>
                    <a:pt x="85" y="44"/>
                  </a:lnTo>
                  <a:lnTo>
                    <a:pt x="126" y="64"/>
                  </a:lnTo>
                  <a:lnTo>
                    <a:pt x="164" y="84"/>
                  </a:lnTo>
                  <a:lnTo>
                    <a:pt x="201" y="102"/>
                  </a:lnTo>
                  <a:lnTo>
                    <a:pt x="236" y="118"/>
                  </a:lnTo>
                  <a:lnTo>
                    <a:pt x="267" y="134"/>
                  </a:lnTo>
                  <a:lnTo>
                    <a:pt x="296" y="151"/>
                  </a:lnTo>
                  <a:lnTo>
                    <a:pt x="320" y="163"/>
                  </a:lnTo>
                  <a:lnTo>
                    <a:pt x="339" y="176"/>
                  </a:lnTo>
                  <a:lnTo>
                    <a:pt x="355" y="185"/>
                  </a:lnTo>
                  <a:lnTo>
                    <a:pt x="366" y="192"/>
                  </a:lnTo>
                  <a:lnTo>
                    <a:pt x="372" y="198"/>
                  </a:lnTo>
                  <a:lnTo>
                    <a:pt x="375" y="201"/>
                  </a:lnTo>
                  <a:lnTo>
                    <a:pt x="434" y="230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8" name="Freeform 1165"/>
            <p:cNvSpPr>
              <a:spLocks/>
            </p:cNvSpPr>
            <p:nvPr/>
          </p:nvSpPr>
          <p:spPr bwMode="auto">
            <a:xfrm>
              <a:off x="943" y="1259"/>
              <a:ext cx="375" cy="98"/>
            </a:xfrm>
            <a:custGeom>
              <a:avLst/>
              <a:gdLst>
                <a:gd name="T0" fmla="*/ 0 w 375"/>
                <a:gd name="T1" fmla="*/ 0 h 197"/>
                <a:gd name="T2" fmla="*/ 43 w 375"/>
                <a:gd name="T3" fmla="*/ 0 h 197"/>
                <a:gd name="T4" fmla="*/ 85 w 375"/>
                <a:gd name="T5" fmla="*/ 1 h 197"/>
                <a:gd name="T6" fmla="*/ 126 w 375"/>
                <a:gd name="T7" fmla="*/ 1 h 197"/>
                <a:gd name="T8" fmla="*/ 164 w 375"/>
                <a:gd name="T9" fmla="*/ 2 h 197"/>
                <a:gd name="T10" fmla="*/ 201 w 375"/>
                <a:gd name="T11" fmla="*/ 3 h 197"/>
                <a:gd name="T12" fmla="*/ 236 w 375"/>
                <a:gd name="T13" fmla="*/ 3 h 197"/>
                <a:gd name="T14" fmla="*/ 267 w 375"/>
                <a:gd name="T15" fmla="*/ 4 h 197"/>
                <a:gd name="T16" fmla="*/ 296 w 375"/>
                <a:gd name="T17" fmla="*/ 4 h 197"/>
                <a:gd name="T18" fmla="*/ 320 w 375"/>
                <a:gd name="T19" fmla="*/ 4 h 197"/>
                <a:gd name="T20" fmla="*/ 339 w 375"/>
                <a:gd name="T21" fmla="*/ 5 h 197"/>
                <a:gd name="T22" fmla="*/ 355 w 375"/>
                <a:gd name="T23" fmla="*/ 5 h 197"/>
                <a:gd name="T24" fmla="*/ 366 w 375"/>
                <a:gd name="T25" fmla="*/ 5 h 197"/>
                <a:gd name="T26" fmla="*/ 372 w 375"/>
                <a:gd name="T27" fmla="*/ 6 h 197"/>
                <a:gd name="T28" fmla="*/ 375 w 375"/>
                <a:gd name="T29" fmla="*/ 6 h 197"/>
                <a:gd name="T30" fmla="*/ 310 w 375"/>
                <a:gd name="T31" fmla="*/ 5 h 197"/>
                <a:gd name="T32" fmla="*/ 308 w 375"/>
                <a:gd name="T33" fmla="*/ 5 h 197"/>
                <a:gd name="T34" fmla="*/ 301 w 375"/>
                <a:gd name="T35" fmla="*/ 4 h 197"/>
                <a:gd name="T36" fmla="*/ 291 w 375"/>
                <a:gd name="T37" fmla="*/ 4 h 197"/>
                <a:gd name="T38" fmla="*/ 276 w 375"/>
                <a:gd name="T39" fmla="*/ 4 h 197"/>
                <a:gd name="T40" fmla="*/ 257 w 375"/>
                <a:gd name="T41" fmla="*/ 4 h 197"/>
                <a:gd name="T42" fmla="*/ 233 w 375"/>
                <a:gd name="T43" fmla="*/ 3 h 197"/>
                <a:gd name="T44" fmla="*/ 208 w 375"/>
                <a:gd name="T45" fmla="*/ 3 h 197"/>
                <a:gd name="T46" fmla="*/ 178 w 375"/>
                <a:gd name="T47" fmla="*/ 2 h 197"/>
                <a:gd name="T48" fmla="*/ 146 w 375"/>
                <a:gd name="T49" fmla="*/ 2 h 197"/>
                <a:gd name="T50" fmla="*/ 110 w 375"/>
                <a:gd name="T51" fmla="*/ 1 h 197"/>
                <a:gd name="T52" fmla="*/ 75 w 375"/>
                <a:gd name="T53" fmla="*/ 1 h 197"/>
                <a:gd name="T54" fmla="*/ 37 w 375"/>
                <a:gd name="T55" fmla="*/ 0 h 197"/>
                <a:gd name="T56" fmla="*/ 0 w 375"/>
                <a:gd name="T57" fmla="*/ 0 h 197"/>
                <a:gd name="T58" fmla="*/ 0 w 375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5" h="197">
                  <a:moveTo>
                    <a:pt x="0" y="0"/>
                  </a:moveTo>
                  <a:lnTo>
                    <a:pt x="43" y="20"/>
                  </a:lnTo>
                  <a:lnTo>
                    <a:pt x="85" y="40"/>
                  </a:lnTo>
                  <a:lnTo>
                    <a:pt x="126" y="60"/>
                  </a:lnTo>
                  <a:lnTo>
                    <a:pt x="164" y="80"/>
                  </a:lnTo>
                  <a:lnTo>
                    <a:pt x="201" y="98"/>
                  </a:lnTo>
                  <a:lnTo>
                    <a:pt x="236" y="114"/>
                  </a:lnTo>
                  <a:lnTo>
                    <a:pt x="267" y="130"/>
                  </a:lnTo>
                  <a:lnTo>
                    <a:pt x="296" y="147"/>
                  </a:lnTo>
                  <a:lnTo>
                    <a:pt x="320" y="159"/>
                  </a:lnTo>
                  <a:lnTo>
                    <a:pt x="339" y="172"/>
                  </a:lnTo>
                  <a:lnTo>
                    <a:pt x="355" y="181"/>
                  </a:lnTo>
                  <a:lnTo>
                    <a:pt x="366" y="188"/>
                  </a:lnTo>
                  <a:lnTo>
                    <a:pt x="372" y="194"/>
                  </a:lnTo>
                  <a:lnTo>
                    <a:pt x="375" y="197"/>
                  </a:lnTo>
                  <a:lnTo>
                    <a:pt x="310" y="168"/>
                  </a:lnTo>
                  <a:lnTo>
                    <a:pt x="308" y="165"/>
                  </a:lnTo>
                  <a:lnTo>
                    <a:pt x="301" y="159"/>
                  </a:lnTo>
                  <a:lnTo>
                    <a:pt x="291" y="152"/>
                  </a:lnTo>
                  <a:lnTo>
                    <a:pt x="276" y="143"/>
                  </a:lnTo>
                  <a:lnTo>
                    <a:pt x="257" y="132"/>
                  </a:lnTo>
                  <a:lnTo>
                    <a:pt x="233" y="119"/>
                  </a:lnTo>
                  <a:lnTo>
                    <a:pt x="208" y="105"/>
                  </a:lnTo>
                  <a:lnTo>
                    <a:pt x="178" y="91"/>
                  </a:lnTo>
                  <a:lnTo>
                    <a:pt x="146" y="74"/>
                  </a:lnTo>
                  <a:lnTo>
                    <a:pt x="110" y="56"/>
                  </a:lnTo>
                  <a:lnTo>
                    <a:pt x="75" y="40"/>
                  </a:lnTo>
                  <a:lnTo>
                    <a:pt x="37" y="2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69" name="Freeform 1166"/>
            <p:cNvSpPr>
              <a:spLocks/>
            </p:cNvSpPr>
            <p:nvPr/>
          </p:nvSpPr>
          <p:spPr bwMode="auto">
            <a:xfrm>
              <a:off x="942" y="1260"/>
              <a:ext cx="311" cy="83"/>
            </a:xfrm>
            <a:custGeom>
              <a:avLst/>
              <a:gdLst>
                <a:gd name="T0" fmla="*/ 311 w 311"/>
                <a:gd name="T1" fmla="*/ 6 h 164"/>
                <a:gd name="T2" fmla="*/ 309 w 311"/>
                <a:gd name="T3" fmla="*/ 6 h 164"/>
                <a:gd name="T4" fmla="*/ 302 w 311"/>
                <a:gd name="T5" fmla="*/ 5 h 164"/>
                <a:gd name="T6" fmla="*/ 292 w 311"/>
                <a:gd name="T7" fmla="*/ 5 h 164"/>
                <a:gd name="T8" fmla="*/ 277 w 311"/>
                <a:gd name="T9" fmla="*/ 5 h 164"/>
                <a:gd name="T10" fmla="*/ 258 w 311"/>
                <a:gd name="T11" fmla="*/ 5 h 164"/>
                <a:gd name="T12" fmla="*/ 234 w 311"/>
                <a:gd name="T13" fmla="*/ 4 h 164"/>
                <a:gd name="T14" fmla="*/ 209 w 311"/>
                <a:gd name="T15" fmla="*/ 4 h 164"/>
                <a:gd name="T16" fmla="*/ 179 w 311"/>
                <a:gd name="T17" fmla="*/ 3 h 164"/>
                <a:gd name="T18" fmla="*/ 147 w 311"/>
                <a:gd name="T19" fmla="*/ 3 h 164"/>
                <a:gd name="T20" fmla="*/ 111 w 311"/>
                <a:gd name="T21" fmla="*/ 2 h 164"/>
                <a:gd name="T22" fmla="*/ 76 w 311"/>
                <a:gd name="T23" fmla="*/ 2 h 164"/>
                <a:gd name="T24" fmla="*/ 38 w 311"/>
                <a:gd name="T25" fmla="*/ 1 h 164"/>
                <a:gd name="T26" fmla="*/ 1 w 311"/>
                <a:gd name="T27" fmla="*/ 0 h 164"/>
                <a:gd name="T28" fmla="*/ 0 w 311"/>
                <a:gd name="T29" fmla="*/ 1 h 164"/>
                <a:gd name="T30" fmla="*/ 35 w 311"/>
                <a:gd name="T31" fmla="*/ 1 h 164"/>
                <a:gd name="T32" fmla="*/ 69 w 311"/>
                <a:gd name="T33" fmla="*/ 2 h 164"/>
                <a:gd name="T34" fmla="*/ 101 w 311"/>
                <a:gd name="T35" fmla="*/ 2 h 164"/>
                <a:gd name="T36" fmla="*/ 131 w 311"/>
                <a:gd name="T37" fmla="*/ 3 h 164"/>
                <a:gd name="T38" fmla="*/ 159 w 311"/>
                <a:gd name="T39" fmla="*/ 3 h 164"/>
                <a:gd name="T40" fmla="*/ 183 w 311"/>
                <a:gd name="T41" fmla="*/ 3 h 164"/>
                <a:gd name="T42" fmla="*/ 205 w 311"/>
                <a:gd name="T43" fmla="*/ 4 h 164"/>
                <a:gd name="T44" fmla="*/ 220 w 311"/>
                <a:gd name="T45" fmla="*/ 4 h 164"/>
                <a:gd name="T46" fmla="*/ 233 w 311"/>
                <a:gd name="T47" fmla="*/ 4 h 164"/>
                <a:gd name="T48" fmla="*/ 240 w 311"/>
                <a:gd name="T49" fmla="*/ 5 h 164"/>
                <a:gd name="T50" fmla="*/ 241 w 311"/>
                <a:gd name="T51" fmla="*/ 5 h 164"/>
                <a:gd name="T52" fmla="*/ 311 w 311"/>
                <a:gd name="T53" fmla="*/ 6 h 1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11" h="164">
                  <a:moveTo>
                    <a:pt x="311" y="164"/>
                  </a:moveTo>
                  <a:lnTo>
                    <a:pt x="309" y="161"/>
                  </a:lnTo>
                  <a:lnTo>
                    <a:pt x="302" y="155"/>
                  </a:lnTo>
                  <a:lnTo>
                    <a:pt x="292" y="148"/>
                  </a:lnTo>
                  <a:lnTo>
                    <a:pt x="277" y="139"/>
                  </a:lnTo>
                  <a:lnTo>
                    <a:pt x="258" y="128"/>
                  </a:lnTo>
                  <a:lnTo>
                    <a:pt x="234" y="115"/>
                  </a:lnTo>
                  <a:lnTo>
                    <a:pt x="209" y="101"/>
                  </a:lnTo>
                  <a:lnTo>
                    <a:pt x="179" y="87"/>
                  </a:lnTo>
                  <a:lnTo>
                    <a:pt x="147" y="70"/>
                  </a:lnTo>
                  <a:lnTo>
                    <a:pt x="111" y="52"/>
                  </a:lnTo>
                  <a:lnTo>
                    <a:pt x="76" y="36"/>
                  </a:lnTo>
                  <a:lnTo>
                    <a:pt x="38" y="18"/>
                  </a:lnTo>
                  <a:lnTo>
                    <a:pt x="1" y="0"/>
                  </a:lnTo>
                  <a:lnTo>
                    <a:pt x="0" y="3"/>
                  </a:lnTo>
                  <a:lnTo>
                    <a:pt x="35" y="20"/>
                  </a:lnTo>
                  <a:lnTo>
                    <a:pt x="69" y="36"/>
                  </a:lnTo>
                  <a:lnTo>
                    <a:pt x="101" y="52"/>
                  </a:lnTo>
                  <a:lnTo>
                    <a:pt x="131" y="67"/>
                  </a:lnTo>
                  <a:lnTo>
                    <a:pt x="159" y="81"/>
                  </a:lnTo>
                  <a:lnTo>
                    <a:pt x="183" y="94"/>
                  </a:lnTo>
                  <a:lnTo>
                    <a:pt x="205" y="106"/>
                  </a:lnTo>
                  <a:lnTo>
                    <a:pt x="220" y="115"/>
                  </a:lnTo>
                  <a:lnTo>
                    <a:pt x="233" y="123"/>
                  </a:lnTo>
                  <a:lnTo>
                    <a:pt x="240" y="128"/>
                  </a:lnTo>
                  <a:lnTo>
                    <a:pt x="241" y="132"/>
                  </a:lnTo>
                  <a:lnTo>
                    <a:pt x="311" y="164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0" name="Freeform 1167"/>
            <p:cNvSpPr>
              <a:spLocks/>
            </p:cNvSpPr>
            <p:nvPr/>
          </p:nvSpPr>
          <p:spPr bwMode="auto">
            <a:xfrm>
              <a:off x="940" y="1262"/>
              <a:ext cx="243" cy="64"/>
            </a:xfrm>
            <a:custGeom>
              <a:avLst/>
              <a:gdLst>
                <a:gd name="T0" fmla="*/ 2 w 243"/>
                <a:gd name="T1" fmla="*/ 0 h 129"/>
                <a:gd name="T2" fmla="*/ 37 w 243"/>
                <a:gd name="T3" fmla="*/ 0 h 129"/>
                <a:gd name="T4" fmla="*/ 71 w 243"/>
                <a:gd name="T5" fmla="*/ 1 h 129"/>
                <a:gd name="T6" fmla="*/ 103 w 243"/>
                <a:gd name="T7" fmla="*/ 1 h 129"/>
                <a:gd name="T8" fmla="*/ 133 w 243"/>
                <a:gd name="T9" fmla="*/ 2 h 129"/>
                <a:gd name="T10" fmla="*/ 161 w 243"/>
                <a:gd name="T11" fmla="*/ 2 h 129"/>
                <a:gd name="T12" fmla="*/ 185 w 243"/>
                <a:gd name="T13" fmla="*/ 2 h 129"/>
                <a:gd name="T14" fmla="*/ 207 w 243"/>
                <a:gd name="T15" fmla="*/ 3 h 129"/>
                <a:gd name="T16" fmla="*/ 222 w 243"/>
                <a:gd name="T17" fmla="*/ 3 h 129"/>
                <a:gd name="T18" fmla="*/ 235 w 243"/>
                <a:gd name="T19" fmla="*/ 3 h 129"/>
                <a:gd name="T20" fmla="*/ 242 w 243"/>
                <a:gd name="T21" fmla="*/ 3 h 129"/>
                <a:gd name="T22" fmla="*/ 243 w 243"/>
                <a:gd name="T23" fmla="*/ 4 h 129"/>
                <a:gd name="T24" fmla="*/ 168 w 243"/>
                <a:gd name="T25" fmla="*/ 2 h 129"/>
                <a:gd name="T26" fmla="*/ 167 w 243"/>
                <a:gd name="T27" fmla="*/ 2 h 129"/>
                <a:gd name="T28" fmla="*/ 159 w 243"/>
                <a:gd name="T29" fmla="*/ 2 h 129"/>
                <a:gd name="T30" fmla="*/ 147 w 243"/>
                <a:gd name="T31" fmla="*/ 2 h 129"/>
                <a:gd name="T32" fmla="*/ 130 w 243"/>
                <a:gd name="T33" fmla="*/ 2 h 129"/>
                <a:gd name="T34" fmla="*/ 109 w 243"/>
                <a:gd name="T35" fmla="*/ 1 h 129"/>
                <a:gd name="T36" fmla="*/ 85 w 243"/>
                <a:gd name="T37" fmla="*/ 1 h 129"/>
                <a:gd name="T38" fmla="*/ 58 w 243"/>
                <a:gd name="T39" fmla="*/ 1 h 129"/>
                <a:gd name="T40" fmla="*/ 30 w 243"/>
                <a:gd name="T41" fmla="*/ 0 h 129"/>
                <a:gd name="T42" fmla="*/ 0 w 243"/>
                <a:gd name="T43" fmla="*/ 0 h 129"/>
                <a:gd name="T44" fmla="*/ 2 w 243"/>
                <a:gd name="T45" fmla="*/ 0 h 1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129">
                  <a:moveTo>
                    <a:pt x="2" y="0"/>
                  </a:moveTo>
                  <a:lnTo>
                    <a:pt x="37" y="17"/>
                  </a:lnTo>
                  <a:lnTo>
                    <a:pt x="71" y="33"/>
                  </a:lnTo>
                  <a:lnTo>
                    <a:pt x="103" y="49"/>
                  </a:lnTo>
                  <a:lnTo>
                    <a:pt x="133" y="64"/>
                  </a:lnTo>
                  <a:lnTo>
                    <a:pt x="161" y="78"/>
                  </a:lnTo>
                  <a:lnTo>
                    <a:pt x="185" y="91"/>
                  </a:lnTo>
                  <a:lnTo>
                    <a:pt x="207" y="103"/>
                  </a:lnTo>
                  <a:lnTo>
                    <a:pt x="222" y="112"/>
                  </a:lnTo>
                  <a:lnTo>
                    <a:pt x="235" y="120"/>
                  </a:lnTo>
                  <a:lnTo>
                    <a:pt x="242" y="125"/>
                  </a:lnTo>
                  <a:lnTo>
                    <a:pt x="243" y="129"/>
                  </a:lnTo>
                  <a:lnTo>
                    <a:pt x="168" y="93"/>
                  </a:lnTo>
                  <a:lnTo>
                    <a:pt x="167" y="91"/>
                  </a:lnTo>
                  <a:lnTo>
                    <a:pt x="159" y="85"/>
                  </a:lnTo>
                  <a:lnTo>
                    <a:pt x="147" y="78"/>
                  </a:lnTo>
                  <a:lnTo>
                    <a:pt x="130" y="69"/>
                  </a:lnTo>
                  <a:lnTo>
                    <a:pt x="109" y="58"/>
                  </a:lnTo>
                  <a:lnTo>
                    <a:pt x="85" y="46"/>
                  </a:lnTo>
                  <a:lnTo>
                    <a:pt x="58" y="33"/>
                  </a:lnTo>
                  <a:lnTo>
                    <a:pt x="30" y="1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1" name="Freeform 1168"/>
            <p:cNvSpPr>
              <a:spLocks/>
            </p:cNvSpPr>
            <p:nvPr/>
          </p:nvSpPr>
          <p:spPr bwMode="auto">
            <a:xfrm>
              <a:off x="939" y="1264"/>
              <a:ext cx="169" cy="44"/>
            </a:xfrm>
            <a:custGeom>
              <a:avLst/>
              <a:gdLst>
                <a:gd name="T0" fmla="*/ 169 w 169"/>
                <a:gd name="T1" fmla="*/ 2 h 89"/>
                <a:gd name="T2" fmla="*/ 168 w 169"/>
                <a:gd name="T3" fmla="*/ 2 h 89"/>
                <a:gd name="T4" fmla="*/ 160 w 169"/>
                <a:gd name="T5" fmla="*/ 2 h 89"/>
                <a:gd name="T6" fmla="*/ 148 w 169"/>
                <a:gd name="T7" fmla="*/ 2 h 89"/>
                <a:gd name="T8" fmla="*/ 131 w 169"/>
                <a:gd name="T9" fmla="*/ 2 h 89"/>
                <a:gd name="T10" fmla="*/ 110 w 169"/>
                <a:gd name="T11" fmla="*/ 1 h 89"/>
                <a:gd name="T12" fmla="*/ 86 w 169"/>
                <a:gd name="T13" fmla="*/ 1 h 89"/>
                <a:gd name="T14" fmla="*/ 59 w 169"/>
                <a:gd name="T15" fmla="*/ 0 h 89"/>
                <a:gd name="T16" fmla="*/ 31 w 169"/>
                <a:gd name="T17" fmla="*/ 0 h 89"/>
                <a:gd name="T18" fmla="*/ 1 w 169"/>
                <a:gd name="T19" fmla="*/ 0 h 89"/>
                <a:gd name="T20" fmla="*/ 0 w 169"/>
                <a:gd name="T21" fmla="*/ 0 h 89"/>
                <a:gd name="T22" fmla="*/ 20 w 169"/>
                <a:gd name="T23" fmla="*/ 0 h 89"/>
                <a:gd name="T24" fmla="*/ 39 w 169"/>
                <a:gd name="T25" fmla="*/ 0 h 89"/>
                <a:gd name="T26" fmla="*/ 56 w 169"/>
                <a:gd name="T27" fmla="*/ 1 h 89"/>
                <a:gd name="T28" fmla="*/ 69 w 169"/>
                <a:gd name="T29" fmla="*/ 1 h 89"/>
                <a:gd name="T30" fmla="*/ 80 w 169"/>
                <a:gd name="T31" fmla="*/ 1 h 89"/>
                <a:gd name="T32" fmla="*/ 86 w 169"/>
                <a:gd name="T33" fmla="*/ 1 h 89"/>
                <a:gd name="T34" fmla="*/ 89 w 169"/>
                <a:gd name="T35" fmla="*/ 1 h 89"/>
                <a:gd name="T36" fmla="*/ 169 w 169"/>
                <a:gd name="T37" fmla="*/ 2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9" h="89">
                  <a:moveTo>
                    <a:pt x="169" y="89"/>
                  </a:moveTo>
                  <a:lnTo>
                    <a:pt x="168" y="87"/>
                  </a:lnTo>
                  <a:lnTo>
                    <a:pt x="160" y="81"/>
                  </a:lnTo>
                  <a:lnTo>
                    <a:pt x="148" y="74"/>
                  </a:lnTo>
                  <a:lnTo>
                    <a:pt x="131" y="65"/>
                  </a:lnTo>
                  <a:lnTo>
                    <a:pt x="110" y="54"/>
                  </a:lnTo>
                  <a:lnTo>
                    <a:pt x="86" y="42"/>
                  </a:lnTo>
                  <a:lnTo>
                    <a:pt x="59" y="29"/>
                  </a:lnTo>
                  <a:lnTo>
                    <a:pt x="31" y="14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4"/>
                  </a:lnTo>
                  <a:lnTo>
                    <a:pt x="39" y="23"/>
                  </a:lnTo>
                  <a:lnTo>
                    <a:pt x="56" y="32"/>
                  </a:lnTo>
                  <a:lnTo>
                    <a:pt x="69" y="40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89" y="52"/>
                  </a:lnTo>
                  <a:lnTo>
                    <a:pt x="169" y="89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2" name="Freeform 1169"/>
            <p:cNvSpPr>
              <a:spLocks/>
            </p:cNvSpPr>
            <p:nvPr/>
          </p:nvSpPr>
          <p:spPr bwMode="auto">
            <a:xfrm>
              <a:off x="937" y="1267"/>
              <a:ext cx="91" cy="23"/>
            </a:xfrm>
            <a:custGeom>
              <a:avLst/>
              <a:gdLst>
                <a:gd name="T0" fmla="*/ 2 w 91"/>
                <a:gd name="T1" fmla="*/ 0 h 47"/>
                <a:gd name="T2" fmla="*/ 22 w 91"/>
                <a:gd name="T3" fmla="*/ 0 h 47"/>
                <a:gd name="T4" fmla="*/ 41 w 91"/>
                <a:gd name="T5" fmla="*/ 0 h 47"/>
                <a:gd name="T6" fmla="*/ 58 w 91"/>
                <a:gd name="T7" fmla="*/ 0 h 47"/>
                <a:gd name="T8" fmla="*/ 71 w 91"/>
                <a:gd name="T9" fmla="*/ 1 h 47"/>
                <a:gd name="T10" fmla="*/ 82 w 91"/>
                <a:gd name="T11" fmla="*/ 1 h 47"/>
                <a:gd name="T12" fmla="*/ 88 w 91"/>
                <a:gd name="T13" fmla="*/ 1 h 47"/>
                <a:gd name="T14" fmla="*/ 91 w 91"/>
                <a:gd name="T15" fmla="*/ 1 h 47"/>
                <a:gd name="T16" fmla="*/ 2 w 91"/>
                <a:gd name="T17" fmla="*/ 0 h 47"/>
                <a:gd name="T18" fmla="*/ 0 w 91"/>
                <a:gd name="T19" fmla="*/ 0 h 47"/>
                <a:gd name="T20" fmla="*/ 2 w 9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" h="47">
                  <a:moveTo>
                    <a:pt x="2" y="0"/>
                  </a:moveTo>
                  <a:lnTo>
                    <a:pt x="22" y="9"/>
                  </a:lnTo>
                  <a:lnTo>
                    <a:pt x="41" y="18"/>
                  </a:lnTo>
                  <a:lnTo>
                    <a:pt x="58" y="27"/>
                  </a:lnTo>
                  <a:lnTo>
                    <a:pt x="71" y="35"/>
                  </a:lnTo>
                  <a:lnTo>
                    <a:pt x="82" y="40"/>
                  </a:lnTo>
                  <a:lnTo>
                    <a:pt x="88" y="44"/>
                  </a:lnTo>
                  <a:lnTo>
                    <a:pt x="91" y="4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3" name="Freeform 1170"/>
            <p:cNvSpPr>
              <a:spLocks/>
            </p:cNvSpPr>
            <p:nvPr/>
          </p:nvSpPr>
          <p:spPr bwMode="auto">
            <a:xfrm>
              <a:off x="937" y="1268"/>
              <a:ext cx="2" cy="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3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4" name="Freeform 1171"/>
            <p:cNvSpPr>
              <a:spLocks/>
            </p:cNvSpPr>
            <p:nvPr/>
          </p:nvSpPr>
          <p:spPr bwMode="auto">
            <a:xfrm>
              <a:off x="953" y="1241"/>
              <a:ext cx="1015" cy="268"/>
            </a:xfrm>
            <a:custGeom>
              <a:avLst/>
              <a:gdLst>
                <a:gd name="T0" fmla="*/ 996 w 1015"/>
                <a:gd name="T1" fmla="*/ 15 h 535"/>
                <a:gd name="T2" fmla="*/ 0 w 1015"/>
                <a:gd name="T3" fmla="*/ 0 h 535"/>
                <a:gd name="T4" fmla="*/ 18 w 1015"/>
                <a:gd name="T5" fmla="*/ 3 h 535"/>
                <a:gd name="T6" fmla="*/ 1015 w 1015"/>
                <a:gd name="T7" fmla="*/ 17 h 535"/>
                <a:gd name="T8" fmla="*/ 996 w 1015"/>
                <a:gd name="T9" fmla="*/ 15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5" h="535">
                  <a:moveTo>
                    <a:pt x="996" y="463"/>
                  </a:moveTo>
                  <a:lnTo>
                    <a:pt x="0" y="0"/>
                  </a:lnTo>
                  <a:lnTo>
                    <a:pt x="18" y="70"/>
                  </a:lnTo>
                  <a:lnTo>
                    <a:pt x="1015" y="535"/>
                  </a:lnTo>
                  <a:lnTo>
                    <a:pt x="996" y="46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5" name="Freeform 1172"/>
            <p:cNvSpPr>
              <a:spLocks/>
            </p:cNvSpPr>
            <p:nvPr/>
          </p:nvSpPr>
          <p:spPr bwMode="auto">
            <a:xfrm>
              <a:off x="1966" y="867"/>
              <a:ext cx="362" cy="642"/>
            </a:xfrm>
            <a:custGeom>
              <a:avLst/>
              <a:gdLst>
                <a:gd name="T0" fmla="*/ 2 w 362"/>
                <a:gd name="T1" fmla="*/ 41 h 1283"/>
                <a:gd name="T2" fmla="*/ 362 w 362"/>
                <a:gd name="T3" fmla="*/ 1 h 1283"/>
                <a:gd name="T4" fmla="*/ 328 w 362"/>
                <a:gd name="T5" fmla="*/ 0 h 1283"/>
                <a:gd name="T6" fmla="*/ 320 w 362"/>
                <a:gd name="T7" fmla="*/ 1 h 1283"/>
                <a:gd name="T8" fmla="*/ 321 w 362"/>
                <a:gd name="T9" fmla="*/ 2 h 1283"/>
                <a:gd name="T10" fmla="*/ 321 w 362"/>
                <a:gd name="T11" fmla="*/ 2 h 1283"/>
                <a:gd name="T12" fmla="*/ 318 w 362"/>
                <a:gd name="T13" fmla="*/ 2 h 1283"/>
                <a:gd name="T14" fmla="*/ 314 w 362"/>
                <a:gd name="T15" fmla="*/ 3 h 1283"/>
                <a:gd name="T16" fmla="*/ 309 w 362"/>
                <a:gd name="T17" fmla="*/ 4 h 1283"/>
                <a:gd name="T18" fmla="*/ 302 w 362"/>
                <a:gd name="T19" fmla="*/ 5 h 1283"/>
                <a:gd name="T20" fmla="*/ 293 w 362"/>
                <a:gd name="T21" fmla="*/ 6 h 1283"/>
                <a:gd name="T22" fmla="*/ 282 w 362"/>
                <a:gd name="T23" fmla="*/ 8 h 1283"/>
                <a:gd name="T24" fmla="*/ 269 w 362"/>
                <a:gd name="T25" fmla="*/ 9 h 1283"/>
                <a:gd name="T26" fmla="*/ 255 w 362"/>
                <a:gd name="T27" fmla="*/ 11 h 1283"/>
                <a:gd name="T28" fmla="*/ 239 w 362"/>
                <a:gd name="T29" fmla="*/ 13 h 1283"/>
                <a:gd name="T30" fmla="*/ 224 w 362"/>
                <a:gd name="T31" fmla="*/ 15 h 1283"/>
                <a:gd name="T32" fmla="*/ 205 w 362"/>
                <a:gd name="T33" fmla="*/ 17 h 1283"/>
                <a:gd name="T34" fmla="*/ 186 w 362"/>
                <a:gd name="T35" fmla="*/ 20 h 1283"/>
                <a:gd name="T36" fmla="*/ 166 w 362"/>
                <a:gd name="T37" fmla="*/ 22 h 1283"/>
                <a:gd name="T38" fmla="*/ 145 w 362"/>
                <a:gd name="T39" fmla="*/ 24 h 1283"/>
                <a:gd name="T40" fmla="*/ 122 w 362"/>
                <a:gd name="T41" fmla="*/ 27 h 1283"/>
                <a:gd name="T42" fmla="*/ 98 w 362"/>
                <a:gd name="T43" fmla="*/ 30 h 1283"/>
                <a:gd name="T44" fmla="*/ 75 w 362"/>
                <a:gd name="T45" fmla="*/ 32 h 1283"/>
                <a:gd name="T46" fmla="*/ 50 w 362"/>
                <a:gd name="T47" fmla="*/ 35 h 1283"/>
                <a:gd name="T48" fmla="*/ 26 w 362"/>
                <a:gd name="T49" fmla="*/ 38 h 1283"/>
                <a:gd name="T50" fmla="*/ 0 w 362"/>
                <a:gd name="T51" fmla="*/ 41 h 1283"/>
                <a:gd name="T52" fmla="*/ 2 w 362"/>
                <a:gd name="T53" fmla="*/ 41 h 12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" h="1283">
                  <a:moveTo>
                    <a:pt x="2" y="1283"/>
                  </a:moveTo>
                  <a:lnTo>
                    <a:pt x="362" y="14"/>
                  </a:lnTo>
                  <a:lnTo>
                    <a:pt x="328" y="0"/>
                  </a:lnTo>
                  <a:lnTo>
                    <a:pt x="320" y="29"/>
                  </a:lnTo>
                  <a:lnTo>
                    <a:pt x="321" y="33"/>
                  </a:lnTo>
                  <a:lnTo>
                    <a:pt x="321" y="43"/>
                  </a:lnTo>
                  <a:lnTo>
                    <a:pt x="318" y="60"/>
                  </a:lnTo>
                  <a:lnTo>
                    <a:pt x="314" y="83"/>
                  </a:lnTo>
                  <a:lnTo>
                    <a:pt x="309" y="112"/>
                  </a:lnTo>
                  <a:lnTo>
                    <a:pt x="302" y="147"/>
                  </a:lnTo>
                  <a:lnTo>
                    <a:pt x="293" y="188"/>
                  </a:lnTo>
                  <a:lnTo>
                    <a:pt x="282" y="233"/>
                  </a:lnTo>
                  <a:lnTo>
                    <a:pt x="269" y="284"/>
                  </a:lnTo>
                  <a:lnTo>
                    <a:pt x="255" y="342"/>
                  </a:lnTo>
                  <a:lnTo>
                    <a:pt x="239" y="402"/>
                  </a:lnTo>
                  <a:lnTo>
                    <a:pt x="224" y="467"/>
                  </a:lnTo>
                  <a:lnTo>
                    <a:pt x="205" y="538"/>
                  </a:lnTo>
                  <a:lnTo>
                    <a:pt x="186" y="610"/>
                  </a:lnTo>
                  <a:lnTo>
                    <a:pt x="166" y="688"/>
                  </a:lnTo>
                  <a:lnTo>
                    <a:pt x="145" y="768"/>
                  </a:lnTo>
                  <a:lnTo>
                    <a:pt x="122" y="849"/>
                  </a:lnTo>
                  <a:lnTo>
                    <a:pt x="98" y="932"/>
                  </a:lnTo>
                  <a:lnTo>
                    <a:pt x="75" y="1019"/>
                  </a:lnTo>
                  <a:lnTo>
                    <a:pt x="50" y="1106"/>
                  </a:lnTo>
                  <a:lnTo>
                    <a:pt x="26" y="1195"/>
                  </a:lnTo>
                  <a:lnTo>
                    <a:pt x="0" y="1282"/>
                  </a:lnTo>
                  <a:lnTo>
                    <a:pt x="2" y="1283"/>
                  </a:lnTo>
                  <a:close/>
                </a:path>
              </a:pathLst>
            </a:custGeom>
            <a:solidFill>
              <a:srgbClr val="BC4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6" name="Freeform 1173"/>
            <p:cNvSpPr>
              <a:spLocks/>
            </p:cNvSpPr>
            <p:nvPr/>
          </p:nvSpPr>
          <p:spPr bwMode="auto">
            <a:xfrm>
              <a:off x="1966" y="882"/>
              <a:ext cx="321" cy="626"/>
            </a:xfrm>
            <a:custGeom>
              <a:avLst/>
              <a:gdLst>
                <a:gd name="T0" fmla="*/ 320 w 321"/>
                <a:gd name="T1" fmla="*/ 0 h 1253"/>
                <a:gd name="T2" fmla="*/ 321 w 321"/>
                <a:gd name="T3" fmla="*/ 0 h 1253"/>
                <a:gd name="T4" fmla="*/ 321 w 321"/>
                <a:gd name="T5" fmla="*/ 0 h 1253"/>
                <a:gd name="T6" fmla="*/ 318 w 321"/>
                <a:gd name="T7" fmla="*/ 0 h 1253"/>
                <a:gd name="T8" fmla="*/ 314 w 321"/>
                <a:gd name="T9" fmla="*/ 1 h 1253"/>
                <a:gd name="T10" fmla="*/ 309 w 321"/>
                <a:gd name="T11" fmla="*/ 2 h 1253"/>
                <a:gd name="T12" fmla="*/ 302 w 321"/>
                <a:gd name="T13" fmla="*/ 3 h 1253"/>
                <a:gd name="T14" fmla="*/ 293 w 321"/>
                <a:gd name="T15" fmla="*/ 4 h 1253"/>
                <a:gd name="T16" fmla="*/ 282 w 321"/>
                <a:gd name="T17" fmla="*/ 6 h 1253"/>
                <a:gd name="T18" fmla="*/ 269 w 321"/>
                <a:gd name="T19" fmla="*/ 7 h 1253"/>
                <a:gd name="T20" fmla="*/ 255 w 321"/>
                <a:gd name="T21" fmla="*/ 9 h 1253"/>
                <a:gd name="T22" fmla="*/ 239 w 321"/>
                <a:gd name="T23" fmla="*/ 11 h 1253"/>
                <a:gd name="T24" fmla="*/ 224 w 321"/>
                <a:gd name="T25" fmla="*/ 13 h 1253"/>
                <a:gd name="T26" fmla="*/ 205 w 321"/>
                <a:gd name="T27" fmla="*/ 15 h 1253"/>
                <a:gd name="T28" fmla="*/ 186 w 321"/>
                <a:gd name="T29" fmla="*/ 18 h 1253"/>
                <a:gd name="T30" fmla="*/ 166 w 321"/>
                <a:gd name="T31" fmla="*/ 20 h 1253"/>
                <a:gd name="T32" fmla="*/ 145 w 321"/>
                <a:gd name="T33" fmla="*/ 23 h 1253"/>
                <a:gd name="T34" fmla="*/ 122 w 321"/>
                <a:gd name="T35" fmla="*/ 25 h 1253"/>
                <a:gd name="T36" fmla="*/ 98 w 321"/>
                <a:gd name="T37" fmla="*/ 28 h 1253"/>
                <a:gd name="T38" fmla="*/ 75 w 321"/>
                <a:gd name="T39" fmla="*/ 30 h 1253"/>
                <a:gd name="T40" fmla="*/ 50 w 321"/>
                <a:gd name="T41" fmla="*/ 33 h 1253"/>
                <a:gd name="T42" fmla="*/ 26 w 321"/>
                <a:gd name="T43" fmla="*/ 36 h 1253"/>
                <a:gd name="T44" fmla="*/ 0 w 321"/>
                <a:gd name="T45" fmla="*/ 39 h 1253"/>
                <a:gd name="T46" fmla="*/ 0 w 321"/>
                <a:gd name="T47" fmla="*/ 39 h 1253"/>
                <a:gd name="T48" fmla="*/ 26 w 321"/>
                <a:gd name="T49" fmla="*/ 36 h 1253"/>
                <a:gd name="T50" fmla="*/ 51 w 321"/>
                <a:gd name="T51" fmla="*/ 33 h 1253"/>
                <a:gd name="T52" fmla="*/ 75 w 321"/>
                <a:gd name="T53" fmla="*/ 30 h 1253"/>
                <a:gd name="T54" fmla="*/ 99 w 321"/>
                <a:gd name="T55" fmla="*/ 28 h 1253"/>
                <a:gd name="T56" fmla="*/ 123 w 321"/>
                <a:gd name="T57" fmla="*/ 25 h 1253"/>
                <a:gd name="T58" fmla="*/ 146 w 321"/>
                <a:gd name="T59" fmla="*/ 22 h 1253"/>
                <a:gd name="T60" fmla="*/ 167 w 321"/>
                <a:gd name="T61" fmla="*/ 20 h 1253"/>
                <a:gd name="T62" fmla="*/ 187 w 321"/>
                <a:gd name="T63" fmla="*/ 17 h 1253"/>
                <a:gd name="T64" fmla="*/ 207 w 321"/>
                <a:gd name="T65" fmla="*/ 15 h 1253"/>
                <a:gd name="T66" fmla="*/ 225 w 321"/>
                <a:gd name="T67" fmla="*/ 13 h 1253"/>
                <a:gd name="T68" fmla="*/ 241 w 321"/>
                <a:gd name="T69" fmla="*/ 11 h 1253"/>
                <a:gd name="T70" fmla="*/ 256 w 321"/>
                <a:gd name="T71" fmla="*/ 9 h 1253"/>
                <a:gd name="T72" fmla="*/ 269 w 321"/>
                <a:gd name="T73" fmla="*/ 7 h 1253"/>
                <a:gd name="T74" fmla="*/ 280 w 321"/>
                <a:gd name="T75" fmla="*/ 6 h 1253"/>
                <a:gd name="T76" fmla="*/ 290 w 321"/>
                <a:gd name="T77" fmla="*/ 4 h 1253"/>
                <a:gd name="T78" fmla="*/ 299 w 321"/>
                <a:gd name="T79" fmla="*/ 3 h 1253"/>
                <a:gd name="T80" fmla="*/ 306 w 321"/>
                <a:gd name="T81" fmla="*/ 2 h 1253"/>
                <a:gd name="T82" fmla="*/ 310 w 321"/>
                <a:gd name="T83" fmla="*/ 2 h 1253"/>
                <a:gd name="T84" fmla="*/ 311 w 321"/>
                <a:gd name="T85" fmla="*/ 1 h 1253"/>
                <a:gd name="T86" fmla="*/ 313 w 321"/>
                <a:gd name="T87" fmla="*/ 1 h 1253"/>
                <a:gd name="T88" fmla="*/ 311 w 321"/>
                <a:gd name="T89" fmla="*/ 0 h 1253"/>
                <a:gd name="T90" fmla="*/ 320 w 321"/>
                <a:gd name="T91" fmla="*/ 0 h 1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1" h="1253">
                  <a:moveTo>
                    <a:pt x="320" y="0"/>
                  </a:moveTo>
                  <a:lnTo>
                    <a:pt x="321" y="4"/>
                  </a:lnTo>
                  <a:lnTo>
                    <a:pt x="321" y="14"/>
                  </a:lnTo>
                  <a:lnTo>
                    <a:pt x="318" y="31"/>
                  </a:lnTo>
                  <a:lnTo>
                    <a:pt x="314" y="54"/>
                  </a:lnTo>
                  <a:lnTo>
                    <a:pt x="309" y="83"/>
                  </a:lnTo>
                  <a:lnTo>
                    <a:pt x="302" y="118"/>
                  </a:lnTo>
                  <a:lnTo>
                    <a:pt x="293" y="159"/>
                  </a:lnTo>
                  <a:lnTo>
                    <a:pt x="282" y="204"/>
                  </a:lnTo>
                  <a:lnTo>
                    <a:pt x="269" y="255"/>
                  </a:lnTo>
                  <a:lnTo>
                    <a:pt x="255" y="313"/>
                  </a:lnTo>
                  <a:lnTo>
                    <a:pt x="239" y="373"/>
                  </a:lnTo>
                  <a:lnTo>
                    <a:pt x="224" y="438"/>
                  </a:lnTo>
                  <a:lnTo>
                    <a:pt x="205" y="509"/>
                  </a:lnTo>
                  <a:lnTo>
                    <a:pt x="186" y="581"/>
                  </a:lnTo>
                  <a:lnTo>
                    <a:pt x="166" y="659"/>
                  </a:lnTo>
                  <a:lnTo>
                    <a:pt x="145" y="739"/>
                  </a:lnTo>
                  <a:lnTo>
                    <a:pt x="122" y="820"/>
                  </a:lnTo>
                  <a:lnTo>
                    <a:pt x="98" y="903"/>
                  </a:lnTo>
                  <a:lnTo>
                    <a:pt x="75" y="990"/>
                  </a:lnTo>
                  <a:lnTo>
                    <a:pt x="50" y="1077"/>
                  </a:lnTo>
                  <a:lnTo>
                    <a:pt x="26" y="1166"/>
                  </a:lnTo>
                  <a:lnTo>
                    <a:pt x="0" y="1253"/>
                  </a:lnTo>
                  <a:lnTo>
                    <a:pt x="26" y="1162"/>
                  </a:lnTo>
                  <a:lnTo>
                    <a:pt x="51" y="1073"/>
                  </a:lnTo>
                  <a:lnTo>
                    <a:pt x="75" y="985"/>
                  </a:lnTo>
                  <a:lnTo>
                    <a:pt x="99" y="896"/>
                  </a:lnTo>
                  <a:lnTo>
                    <a:pt x="123" y="811"/>
                  </a:lnTo>
                  <a:lnTo>
                    <a:pt x="146" y="728"/>
                  </a:lnTo>
                  <a:lnTo>
                    <a:pt x="167" y="648"/>
                  </a:lnTo>
                  <a:lnTo>
                    <a:pt x="187" y="570"/>
                  </a:lnTo>
                  <a:lnTo>
                    <a:pt x="207" y="498"/>
                  </a:lnTo>
                  <a:lnTo>
                    <a:pt x="225" y="427"/>
                  </a:lnTo>
                  <a:lnTo>
                    <a:pt x="241" y="364"/>
                  </a:lnTo>
                  <a:lnTo>
                    <a:pt x="256" y="304"/>
                  </a:lnTo>
                  <a:lnTo>
                    <a:pt x="269" y="250"/>
                  </a:lnTo>
                  <a:lnTo>
                    <a:pt x="280" y="201"/>
                  </a:lnTo>
                  <a:lnTo>
                    <a:pt x="290" y="157"/>
                  </a:lnTo>
                  <a:lnTo>
                    <a:pt x="299" y="119"/>
                  </a:lnTo>
                  <a:lnTo>
                    <a:pt x="306" y="89"/>
                  </a:lnTo>
                  <a:lnTo>
                    <a:pt x="310" y="65"/>
                  </a:lnTo>
                  <a:lnTo>
                    <a:pt x="311" y="47"/>
                  </a:lnTo>
                  <a:lnTo>
                    <a:pt x="313" y="36"/>
                  </a:lnTo>
                  <a:lnTo>
                    <a:pt x="311" y="31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BE4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7" name="Freeform 1174"/>
            <p:cNvSpPr>
              <a:spLocks/>
            </p:cNvSpPr>
            <p:nvPr/>
          </p:nvSpPr>
          <p:spPr bwMode="auto">
            <a:xfrm>
              <a:off x="1965" y="897"/>
              <a:ext cx="314" cy="611"/>
            </a:xfrm>
            <a:custGeom>
              <a:avLst/>
              <a:gdLst>
                <a:gd name="T0" fmla="*/ 1 w 314"/>
                <a:gd name="T1" fmla="*/ 39 h 1222"/>
                <a:gd name="T2" fmla="*/ 27 w 314"/>
                <a:gd name="T3" fmla="*/ 36 h 1222"/>
                <a:gd name="T4" fmla="*/ 52 w 314"/>
                <a:gd name="T5" fmla="*/ 33 h 1222"/>
                <a:gd name="T6" fmla="*/ 76 w 314"/>
                <a:gd name="T7" fmla="*/ 30 h 1222"/>
                <a:gd name="T8" fmla="*/ 100 w 314"/>
                <a:gd name="T9" fmla="*/ 28 h 1222"/>
                <a:gd name="T10" fmla="*/ 124 w 314"/>
                <a:gd name="T11" fmla="*/ 25 h 1222"/>
                <a:gd name="T12" fmla="*/ 147 w 314"/>
                <a:gd name="T13" fmla="*/ 22 h 1222"/>
                <a:gd name="T14" fmla="*/ 168 w 314"/>
                <a:gd name="T15" fmla="*/ 20 h 1222"/>
                <a:gd name="T16" fmla="*/ 188 w 314"/>
                <a:gd name="T17" fmla="*/ 17 h 1222"/>
                <a:gd name="T18" fmla="*/ 208 w 314"/>
                <a:gd name="T19" fmla="*/ 15 h 1222"/>
                <a:gd name="T20" fmla="*/ 226 w 314"/>
                <a:gd name="T21" fmla="*/ 13 h 1222"/>
                <a:gd name="T22" fmla="*/ 242 w 314"/>
                <a:gd name="T23" fmla="*/ 11 h 1222"/>
                <a:gd name="T24" fmla="*/ 257 w 314"/>
                <a:gd name="T25" fmla="*/ 9 h 1222"/>
                <a:gd name="T26" fmla="*/ 270 w 314"/>
                <a:gd name="T27" fmla="*/ 7 h 1222"/>
                <a:gd name="T28" fmla="*/ 281 w 314"/>
                <a:gd name="T29" fmla="*/ 6 h 1222"/>
                <a:gd name="T30" fmla="*/ 291 w 314"/>
                <a:gd name="T31" fmla="*/ 4 h 1222"/>
                <a:gd name="T32" fmla="*/ 300 w 314"/>
                <a:gd name="T33" fmla="*/ 3 h 1222"/>
                <a:gd name="T34" fmla="*/ 307 w 314"/>
                <a:gd name="T35" fmla="*/ 2 h 1222"/>
                <a:gd name="T36" fmla="*/ 311 w 314"/>
                <a:gd name="T37" fmla="*/ 2 h 1222"/>
                <a:gd name="T38" fmla="*/ 312 w 314"/>
                <a:gd name="T39" fmla="*/ 1 h 1222"/>
                <a:gd name="T40" fmla="*/ 314 w 314"/>
                <a:gd name="T41" fmla="*/ 1 h 1222"/>
                <a:gd name="T42" fmla="*/ 312 w 314"/>
                <a:gd name="T43" fmla="*/ 0 h 1222"/>
                <a:gd name="T44" fmla="*/ 303 w 314"/>
                <a:gd name="T45" fmla="*/ 1 h 1222"/>
                <a:gd name="T46" fmla="*/ 304 w 314"/>
                <a:gd name="T47" fmla="*/ 2 h 1222"/>
                <a:gd name="T48" fmla="*/ 304 w 314"/>
                <a:gd name="T49" fmla="*/ 2 h 1222"/>
                <a:gd name="T50" fmla="*/ 301 w 314"/>
                <a:gd name="T51" fmla="*/ 3 h 1222"/>
                <a:gd name="T52" fmla="*/ 297 w 314"/>
                <a:gd name="T53" fmla="*/ 3 h 1222"/>
                <a:gd name="T54" fmla="*/ 291 w 314"/>
                <a:gd name="T55" fmla="*/ 4 h 1222"/>
                <a:gd name="T56" fmla="*/ 283 w 314"/>
                <a:gd name="T57" fmla="*/ 5 h 1222"/>
                <a:gd name="T58" fmla="*/ 273 w 314"/>
                <a:gd name="T59" fmla="*/ 7 h 1222"/>
                <a:gd name="T60" fmla="*/ 262 w 314"/>
                <a:gd name="T61" fmla="*/ 8 h 1222"/>
                <a:gd name="T62" fmla="*/ 249 w 314"/>
                <a:gd name="T63" fmla="*/ 10 h 1222"/>
                <a:gd name="T64" fmla="*/ 235 w 314"/>
                <a:gd name="T65" fmla="*/ 12 h 1222"/>
                <a:gd name="T66" fmla="*/ 219 w 314"/>
                <a:gd name="T67" fmla="*/ 14 h 1222"/>
                <a:gd name="T68" fmla="*/ 201 w 314"/>
                <a:gd name="T69" fmla="*/ 16 h 1222"/>
                <a:gd name="T70" fmla="*/ 182 w 314"/>
                <a:gd name="T71" fmla="*/ 18 h 1222"/>
                <a:gd name="T72" fmla="*/ 163 w 314"/>
                <a:gd name="T73" fmla="*/ 20 h 1222"/>
                <a:gd name="T74" fmla="*/ 141 w 314"/>
                <a:gd name="T75" fmla="*/ 23 h 1222"/>
                <a:gd name="T76" fmla="*/ 120 w 314"/>
                <a:gd name="T77" fmla="*/ 25 h 1222"/>
                <a:gd name="T78" fmla="*/ 98 w 314"/>
                <a:gd name="T79" fmla="*/ 28 h 1222"/>
                <a:gd name="T80" fmla="*/ 74 w 314"/>
                <a:gd name="T81" fmla="*/ 30 h 1222"/>
                <a:gd name="T82" fmla="*/ 50 w 314"/>
                <a:gd name="T83" fmla="*/ 33 h 1222"/>
                <a:gd name="T84" fmla="*/ 25 w 314"/>
                <a:gd name="T85" fmla="*/ 36 h 1222"/>
                <a:gd name="T86" fmla="*/ 0 w 314"/>
                <a:gd name="T87" fmla="*/ 39 h 1222"/>
                <a:gd name="T88" fmla="*/ 1 w 314"/>
                <a:gd name="T89" fmla="*/ 39 h 1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4" h="1222">
                  <a:moveTo>
                    <a:pt x="1" y="1222"/>
                  </a:moveTo>
                  <a:lnTo>
                    <a:pt x="27" y="1131"/>
                  </a:lnTo>
                  <a:lnTo>
                    <a:pt x="52" y="1042"/>
                  </a:lnTo>
                  <a:lnTo>
                    <a:pt x="76" y="954"/>
                  </a:lnTo>
                  <a:lnTo>
                    <a:pt x="100" y="865"/>
                  </a:lnTo>
                  <a:lnTo>
                    <a:pt x="124" y="780"/>
                  </a:lnTo>
                  <a:lnTo>
                    <a:pt x="147" y="697"/>
                  </a:lnTo>
                  <a:lnTo>
                    <a:pt x="168" y="617"/>
                  </a:lnTo>
                  <a:lnTo>
                    <a:pt x="188" y="539"/>
                  </a:lnTo>
                  <a:lnTo>
                    <a:pt x="208" y="467"/>
                  </a:lnTo>
                  <a:lnTo>
                    <a:pt x="226" y="396"/>
                  </a:lnTo>
                  <a:lnTo>
                    <a:pt x="242" y="333"/>
                  </a:lnTo>
                  <a:lnTo>
                    <a:pt x="257" y="273"/>
                  </a:lnTo>
                  <a:lnTo>
                    <a:pt x="270" y="219"/>
                  </a:lnTo>
                  <a:lnTo>
                    <a:pt x="281" y="170"/>
                  </a:lnTo>
                  <a:lnTo>
                    <a:pt x="291" y="126"/>
                  </a:lnTo>
                  <a:lnTo>
                    <a:pt x="300" y="88"/>
                  </a:lnTo>
                  <a:lnTo>
                    <a:pt x="307" y="58"/>
                  </a:lnTo>
                  <a:lnTo>
                    <a:pt x="311" y="34"/>
                  </a:lnTo>
                  <a:lnTo>
                    <a:pt x="312" y="16"/>
                  </a:lnTo>
                  <a:lnTo>
                    <a:pt x="314" y="5"/>
                  </a:lnTo>
                  <a:lnTo>
                    <a:pt x="312" y="0"/>
                  </a:lnTo>
                  <a:lnTo>
                    <a:pt x="303" y="32"/>
                  </a:lnTo>
                  <a:lnTo>
                    <a:pt x="304" y="38"/>
                  </a:lnTo>
                  <a:lnTo>
                    <a:pt x="304" y="49"/>
                  </a:lnTo>
                  <a:lnTo>
                    <a:pt x="301" y="65"/>
                  </a:lnTo>
                  <a:lnTo>
                    <a:pt x="297" y="88"/>
                  </a:lnTo>
                  <a:lnTo>
                    <a:pt x="291" y="119"/>
                  </a:lnTo>
                  <a:lnTo>
                    <a:pt x="283" y="155"/>
                  </a:lnTo>
                  <a:lnTo>
                    <a:pt x="273" y="197"/>
                  </a:lnTo>
                  <a:lnTo>
                    <a:pt x="262" y="244"/>
                  </a:lnTo>
                  <a:lnTo>
                    <a:pt x="249" y="298"/>
                  </a:lnTo>
                  <a:lnTo>
                    <a:pt x="235" y="356"/>
                  </a:lnTo>
                  <a:lnTo>
                    <a:pt x="219" y="420"/>
                  </a:lnTo>
                  <a:lnTo>
                    <a:pt x="201" y="487"/>
                  </a:lnTo>
                  <a:lnTo>
                    <a:pt x="182" y="557"/>
                  </a:lnTo>
                  <a:lnTo>
                    <a:pt x="163" y="633"/>
                  </a:lnTo>
                  <a:lnTo>
                    <a:pt x="141" y="711"/>
                  </a:lnTo>
                  <a:lnTo>
                    <a:pt x="120" y="791"/>
                  </a:lnTo>
                  <a:lnTo>
                    <a:pt x="98" y="874"/>
                  </a:lnTo>
                  <a:lnTo>
                    <a:pt x="74" y="959"/>
                  </a:lnTo>
                  <a:lnTo>
                    <a:pt x="50" y="1046"/>
                  </a:lnTo>
                  <a:lnTo>
                    <a:pt x="25" y="1133"/>
                  </a:lnTo>
                  <a:lnTo>
                    <a:pt x="0" y="1222"/>
                  </a:lnTo>
                  <a:lnTo>
                    <a:pt x="1" y="1222"/>
                  </a:lnTo>
                  <a:close/>
                </a:path>
              </a:pathLst>
            </a:custGeom>
            <a:solidFill>
              <a:srgbClr val="C14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8" name="Freeform 1175"/>
            <p:cNvSpPr>
              <a:spLocks/>
            </p:cNvSpPr>
            <p:nvPr/>
          </p:nvSpPr>
          <p:spPr bwMode="auto">
            <a:xfrm>
              <a:off x="1964" y="914"/>
              <a:ext cx="305" cy="594"/>
            </a:xfrm>
            <a:custGeom>
              <a:avLst/>
              <a:gdLst>
                <a:gd name="T0" fmla="*/ 304 w 305"/>
                <a:gd name="T1" fmla="*/ 0 h 1190"/>
                <a:gd name="T2" fmla="*/ 305 w 305"/>
                <a:gd name="T3" fmla="*/ 0 h 1190"/>
                <a:gd name="T4" fmla="*/ 305 w 305"/>
                <a:gd name="T5" fmla="*/ 0 h 1190"/>
                <a:gd name="T6" fmla="*/ 302 w 305"/>
                <a:gd name="T7" fmla="*/ 1 h 1190"/>
                <a:gd name="T8" fmla="*/ 298 w 305"/>
                <a:gd name="T9" fmla="*/ 1 h 1190"/>
                <a:gd name="T10" fmla="*/ 292 w 305"/>
                <a:gd name="T11" fmla="*/ 2 h 1190"/>
                <a:gd name="T12" fmla="*/ 284 w 305"/>
                <a:gd name="T13" fmla="*/ 3 h 1190"/>
                <a:gd name="T14" fmla="*/ 274 w 305"/>
                <a:gd name="T15" fmla="*/ 5 h 1190"/>
                <a:gd name="T16" fmla="*/ 263 w 305"/>
                <a:gd name="T17" fmla="*/ 6 h 1190"/>
                <a:gd name="T18" fmla="*/ 250 w 305"/>
                <a:gd name="T19" fmla="*/ 8 h 1190"/>
                <a:gd name="T20" fmla="*/ 236 w 305"/>
                <a:gd name="T21" fmla="*/ 10 h 1190"/>
                <a:gd name="T22" fmla="*/ 220 w 305"/>
                <a:gd name="T23" fmla="*/ 12 h 1190"/>
                <a:gd name="T24" fmla="*/ 202 w 305"/>
                <a:gd name="T25" fmla="*/ 14 h 1190"/>
                <a:gd name="T26" fmla="*/ 183 w 305"/>
                <a:gd name="T27" fmla="*/ 16 h 1190"/>
                <a:gd name="T28" fmla="*/ 164 w 305"/>
                <a:gd name="T29" fmla="*/ 18 h 1190"/>
                <a:gd name="T30" fmla="*/ 142 w 305"/>
                <a:gd name="T31" fmla="*/ 21 h 1190"/>
                <a:gd name="T32" fmla="*/ 121 w 305"/>
                <a:gd name="T33" fmla="*/ 23 h 1190"/>
                <a:gd name="T34" fmla="*/ 99 w 305"/>
                <a:gd name="T35" fmla="*/ 26 h 1190"/>
                <a:gd name="T36" fmla="*/ 75 w 305"/>
                <a:gd name="T37" fmla="*/ 28 h 1190"/>
                <a:gd name="T38" fmla="*/ 51 w 305"/>
                <a:gd name="T39" fmla="*/ 31 h 1190"/>
                <a:gd name="T40" fmla="*/ 26 w 305"/>
                <a:gd name="T41" fmla="*/ 34 h 1190"/>
                <a:gd name="T42" fmla="*/ 1 w 305"/>
                <a:gd name="T43" fmla="*/ 37 h 1190"/>
                <a:gd name="T44" fmla="*/ 0 w 305"/>
                <a:gd name="T45" fmla="*/ 37 h 1190"/>
                <a:gd name="T46" fmla="*/ 24 w 305"/>
                <a:gd name="T47" fmla="*/ 34 h 1190"/>
                <a:gd name="T48" fmla="*/ 48 w 305"/>
                <a:gd name="T49" fmla="*/ 31 h 1190"/>
                <a:gd name="T50" fmla="*/ 72 w 305"/>
                <a:gd name="T51" fmla="*/ 29 h 1190"/>
                <a:gd name="T52" fmla="*/ 94 w 305"/>
                <a:gd name="T53" fmla="*/ 26 h 1190"/>
                <a:gd name="T54" fmla="*/ 117 w 305"/>
                <a:gd name="T55" fmla="*/ 24 h 1190"/>
                <a:gd name="T56" fmla="*/ 138 w 305"/>
                <a:gd name="T57" fmla="*/ 21 h 1190"/>
                <a:gd name="T58" fmla="*/ 158 w 305"/>
                <a:gd name="T59" fmla="*/ 19 h 1190"/>
                <a:gd name="T60" fmla="*/ 178 w 305"/>
                <a:gd name="T61" fmla="*/ 17 h 1190"/>
                <a:gd name="T62" fmla="*/ 196 w 305"/>
                <a:gd name="T63" fmla="*/ 14 h 1190"/>
                <a:gd name="T64" fmla="*/ 213 w 305"/>
                <a:gd name="T65" fmla="*/ 12 h 1190"/>
                <a:gd name="T66" fmla="*/ 229 w 305"/>
                <a:gd name="T67" fmla="*/ 10 h 1190"/>
                <a:gd name="T68" fmla="*/ 243 w 305"/>
                <a:gd name="T69" fmla="*/ 9 h 1190"/>
                <a:gd name="T70" fmla="*/ 254 w 305"/>
                <a:gd name="T71" fmla="*/ 7 h 1190"/>
                <a:gd name="T72" fmla="*/ 265 w 305"/>
                <a:gd name="T73" fmla="*/ 6 h 1190"/>
                <a:gd name="T74" fmla="*/ 275 w 305"/>
                <a:gd name="T75" fmla="*/ 4 h 1190"/>
                <a:gd name="T76" fmla="*/ 282 w 305"/>
                <a:gd name="T77" fmla="*/ 3 h 1190"/>
                <a:gd name="T78" fmla="*/ 288 w 305"/>
                <a:gd name="T79" fmla="*/ 2 h 1190"/>
                <a:gd name="T80" fmla="*/ 292 w 305"/>
                <a:gd name="T81" fmla="*/ 2 h 1190"/>
                <a:gd name="T82" fmla="*/ 295 w 305"/>
                <a:gd name="T83" fmla="*/ 1 h 1190"/>
                <a:gd name="T84" fmla="*/ 295 w 305"/>
                <a:gd name="T85" fmla="*/ 1 h 1190"/>
                <a:gd name="T86" fmla="*/ 294 w 305"/>
                <a:gd name="T87" fmla="*/ 1 h 1190"/>
                <a:gd name="T88" fmla="*/ 304 w 305"/>
                <a:gd name="T89" fmla="*/ 0 h 1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5" h="1190">
                  <a:moveTo>
                    <a:pt x="304" y="0"/>
                  </a:moveTo>
                  <a:lnTo>
                    <a:pt x="305" y="6"/>
                  </a:lnTo>
                  <a:lnTo>
                    <a:pt x="305" y="17"/>
                  </a:lnTo>
                  <a:lnTo>
                    <a:pt x="302" y="33"/>
                  </a:lnTo>
                  <a:lnTo>
                    <a:pt x="298" y="56"/>
                  </a:lnTo>
                  <a:lnTo>
                    <a:pt x="292" y="87"/>
                  </a:lnTo>
                  <a:lnTo>
                    <a:pt x="284" y="123"/>
                  </a:lnTo>
                  <a:lnTo>
                    <a:pt x="274" y="165"/>
                  </a:lnTo>
                  <a:lnTo>
                    <a:pt x="263" y="212"/>
                  </a:lnTo>
                  <a:lnTo>
                    <a:pt x="250" y="266"/>
                  </a:lnTo>
                  <a:lnTo>
                    <a:pt x="236" y="324"/>
                  </a:lnTo>
                  <a:lnTo>
                    <a:pt x="220" y="388"/>
                  </a:lnTo>
                  <a:lnTo>
                    <a:pt x="202" y="455"/>
                  </a:lnTo>
                  <a:lnTo>
                    <a:pt x="183" y="525"/>
                  </a:lnTo>
                  <a:lnTo>
                    <a:pt x="164" y="601"/>
                  </a:lnTo>
                  <a:lnTo>
                    <a:pt x="142" y="679"/>
                  </a:lnTo>
                  <a:lnTo>
                    <a:pt x="121" y="759"/>
                  </a:lnTo>
                  <a:lnTo>
                    <a:pt x="99" y="842"/>
                  </a:lnTo>
                  <a:lnTo>
                    <a:pt x="75" y="927"/>
                  </a:lnTo>
                  <a:lnTo>
                    <a:pt x="51" y="1014"/>
                  </a:lnTo>
                  <a:lnTo>
                    <a:pt x="26" y="1101"/>
                  </a:lnTo>
                  <a:lnTo>
                    <a:pt x="1" y="1190"/>
                  </a:lnTo>
                  <a:lnTo>
                    <a:pt x="0" y="1190"/>
                  </a:lnTo>
                  <a:lnTo>
                    <a:pt x="24" y="1105"/>
                  </a:lnTo>
                  <a:lnTo>
                    <a:pt x="48" y="1019"/>
                  </a:lnTo>
                  <a:lnTo>
                    <a:pt x="72" y="934"/>
                  </a:lnTo>
                  <a:lnTo>
                    <a:pt x="94" y="853"/>
                  </a:lnTo>
                  <a:lnTo>
                    <a:pt x="117" y="771"/>
                  </a:lnTo>
                  <a:lnTo>
                    <a:pt x="138" y="694"/>
                  </a:lnTo>
                  <a:lnTo>
                    <a:pt x="158" y="618"/>
                  </a:lnTo>
                  <a:lnTo>
                    <a:pt x="178" y="545"/>
                  </a:lnTo>
                  <a:lnTo>
                    <a:pt x="196" y="475"/>
                  </a:lnTo>
                  <a:lnTo>
                    <a:pt x="213" y="409"/>
                  </a:lnTo>
                  <a:lnTo>
                    <a:pt x="229" y="350"/>
                  </a:lnTo>
                  <a:lnTo>
                    <a:pt x="243" y="292"/>
                  </a:lnTo>
                  <a:lnTo>
                    <a:pt x="254" y="241"/>
                  </a:lnTo>
                  <a:lnTo>
                    <a:pt x="265" y="194"/>
                  </a:lnTo>
                  <a:lnTo>
                    <a:pt x="275" y="154"/>
                  </a:lnTo>
                  <a:lnTo>
                    <a:pt x="282" y="118"/>
                  </a:lnTo>
                  <a:lnTo>
                    <a:pt x="288" y="89"/>
                  </a:lnTo>
                  <a:lnTo>
                    <a:pt x="292" y="67"/>
                  </a:lnTo>
                  <a:lnTo>
                    <a:pt x="295" y="49"/>
                  </a:lnTo>
                  <a:lnTo>
                    <a:pt x="295" y="38"/>
                  </a:lnTo>
                  <a:lnTo>
                    <a:pt x="294" y="3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35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79" name="Freeform 1176"/>
            <p:cNvSpPr>
              <a:spLocks/>
            </p:cNvSpPr>
            <p:nvPr/>
          </p:nvSpPr>
          <p:spPr bwMode="auto">
            <a:xfrm>
              <a:off x="1964" y="931"/>
              <a:ext cx="295" cy="577"/>
            </a:xfrm>
            <a:custGeom>
              <a:avLst/>
              <a:gdLst>
                <a:gd name="T0" fmla="*/ 0 w 295"/>
                <a:gd name="T1" fmla="*/ 36 h 1155"/>
                <a:gd name="T2" fmla="*/ 24 w 295"/>
                <a:gd name="T3" fmla="*/ 33 h 1155"/>
                <a:gd name="T4" fmla="*/ 48 w 295"/>
                <a:gd name="T5" fmla="*/ 30 h 1155"/>
                <a:gd name="T6" fmla="*/ 72 w 295"/>
                <a:gd name="T7" fmla="*/ 28 h 1155"/>
                <a:gd name="T8" fmla="*/ 94 w 295"/>
                <a:gd name="T9" fmla="*/ 25 h 1155"/>
                <a:gd name="T10" fmla="*/ 117 w 295"/>
                <a:gd name="T11" fmla="*/ 23 h 1155"/>
                <a:gd name="T12" fmla="*/ 138 w 295"/>
                <a:gd name="T13" fmla="*/ 20 h 1155"/>
                <a:gd name="T14" fmla="*/ 158 w 295"/>
                <a:gd name="T15" fmla="*/ 18 h 1155"/>
                <a:gd name="T16" fmla="*/ 178 w 295"/>
                <a:gd name="T17" fmla="*/ 15 h 1155"/>
                <a:gd name="T18" fmla="*/ 196 w 295"/>
                <a:gd name="T19" fmla="*/ 13 h 1155"/>
                <a:gd name="T20" fmla="*/ 213 w 295"/>
                <a:gd name="T21" fmla="*/ 11 h 1155"/>
                <a:gd name="T22" fmla="*/ 229 w 295"/>
                <a:gd name="T23" fmla="*/ 9 h 1155"/>
                <a:gd name="T24" fmla="*/ 243 w 295"/>
                <a:gd name="T25" fmla="*/ 8 h 1155"/>
                <a:gd name="T26" fmla="*/ 254 w 295"/>
                <a:gd name="T27" fmla="*/ 6 h 1155"/>
                <a:gd name="T28" fmla="*/ 265 w 295"/>
                <a:gd name="T29" fmla="*/ 4 h 1155"/>
                <a:gd name="T30" fmla="*/ 275 w 295"/>
                <a:gd name="T31" fmla="*/ 3 h 1155"/>
                <a:gd name="T32" fmla="*/ 282 w 295"/>
                <a:gd name="T33" fmla="*/ 2 h 1155"/>
                <a:gd name="T34" fmla="*/ 288 w 295"/>
                <a:gd name="T35" fmla="*/ 1 h 1155"/>
                <a:gd name="T36" fmla="*/ 292 w 295"/>
                <a:gd name="T37" fmla="*/ 1 h 1155"/>
                <a:gd name="T38" fmla="*/ 295 w 295"/>
                <a:gd name="T39" fmla="*/ 0 h 1155"/>
                <a:gd name="T40" fmla="*/ 295 w 295"/>
                <a:gd name="T41" fmla="*/ 0 h 1155"/>
                <a:gd name="T42" fmla="*/ 294 w 295"/>
                <a:gd name="T43" fmla="*/ 0 h 1155"/>
                <a:gd name="T44" fmla="*/ 284 w 295"/>
                <a:gd name="T45" fmla="*/ 1 h 1155"/>
                <a:gd name="T46" fmla="*/ 285 w 295"/>
                <a:gd name="T47" fmla="*/ 1 h 1155"/>
                <a:gd name="T48" fmla="*/ 285 w 295"/>
                <a:gd name="T49" fmla="*/ 1 h 1155"/>
                <a:gd name="T50" fmla="*/ 282 w 295"/>
                <a:gd name="T51" fmla="*/ 2 h 1155"/>
                <a:gd name="T52" fmla="*/ 278 w 295"/>
                <a:gd name="T53" fmla="*/ 2 h 1155"/>
                <a:gd name="T54" fmla="*/ 272 w 295"/>
                <a:gd name="T55" fmla="*/ 3 h 1155"/>
                <a:gd name="T56" fmla="*/ 265 w 295"/>
                <a:gd name="T57" fmla="*/ 4 h 1155"/>
                <a:gd name="T58" fmla="*/ 257 w 295"/>
                <a:gd name="T59" fmla="*/ 5 h 1155"/>
                <a:gd name="T60" fmla="*/ 246 w 295"/>
                <a:gd name="T61" fmla="*/ 7 h 1155"/>
                <a:gd name="T62" fmla="*/ 233 w 295"/>
                <a:gd name="T63" fmla="*/ 8 h 1155"/>
                <a:gd name="T64" fmla="*/ 220 w 295"/>
                <a:gd name="T65" fmla="*/ 10 h 1155"/>
                <a:gd name="T66" fmla="*/ 205 w 295"/>
                <a:gd name="T67" fmla="*/ 12 h 1155"/>
                <a:gd name="T68" fmla="*/ 189 w 295"/>
                <a:gd name="T69" fmla="*/ 14 h 1155"/>
                <a:gd name="T70" fmla="*/ 171 w 295"/>
                <a:gd name="T71" fmla="*/ 16 h 1155"/>
                <a:gd name="T72" fmla="*/ 152 w 295"/>
                <a:gd name="T73" fmla="*/ 18 h 1155"/>
                <a:gd name="T74" fmla="*/ 132 w 295"/>
                <a:gd name="T75" fmla="*/ 21 h 1155"/>
                <a:gd name="T76" fmla="*/ 111 w 295"/>
                <a:gd name="T77" fmla="*/ 23 h 1155"/>
                <a:gd name="T78" fmla="*/ 90 w 295"/>
                <a:gd name="T79" fmla="*/ 25 h 1155"/>
                <a:gd name="T80" fmla="*/ 69 w 295"/>
                <a:gd name="T81" fmla="*/ 28 h 1155"/>
                <a:gd name="T82" fmla="*/ 46 w 295"/>
                <a:gd name="T83" fmla="*/ 30 h 1155"/>
                <a:gd name="T84" fmla="*/ 22 w 295"/>
                <a:gd name="T85" fmla="*/ 33 h 1155"/>
                <a:gd name="T86" fmla="*/ 0 w 295"/>
                <a:gd name="T87" fmla="*/ 36 h 1155"/>
                <a:gd name="T88" fmla="*/ 0 w 295"/>
                <a:gd name="T89" fmla="*/ 36 h 11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5" h="1155">
                  <a:moveTo>
                    <a:pt x="0" y="1155"/>
                  </a:moveTo>
                  <a:lnTo>
                    <a:pt x="24" y="1070"/>
                  </a:lnTo>
                  <a:lnTo>
                    <a:pt x="48" y="984"/>
                  </a:lnTo>
                  <a:lnTo>
                    <a:pt x="72" y="899"/>
                  </a:lnTo>
                  <a:lnTo>
                    <a:pt x="94" y="818"/>
                  </a:lnTo>
                  <a:lnTo>
                    <a:pt x="117" y="736"/>
                  </a:lnTo>
                  <a:lnTo>
                    <a:pt x="138" y="659"/>
                  </a:lnTo>
                  <a:lnTo>
                    <a:pt x="158" y="583"/>
                  </a:lnTo>
                  <a:lnTo>
                    <a:pt x="178" y="510"/>
                  </a:lnTo>
                  <a:lnTo>
                    <a:pt x="196" y="440"/>
                  </a:lnTo>
                  <a:lnTo>
                    <a:pt x="213" y="374"/>
                  </a:lnTo>
                  <a:lnTo>
                    <a:pt x="229" y="315"/>
                  </a:lnTo>
                  <a:lnTo>
                    <a:pt x="243" y="257"/>
                  </a:lnTo>
                  <a:lnTo>
                    <a:pt x="254" y="206"/>
                  </a:lnTo>
                  <a:lnTo>
                    <a:pt x="265" y="159"/>
                  </a:lnTo>
                  <a:lnTo>
                    <a:pt x="275" y="119"/>
                  </a:lnTo>
                  <a:lnTo>
                    <a:pt x="282" y="83"/>
                  </a:lnTo>
                  <a:lnTo>
                    <a:pt x="288" y="54"/>
                  </a:lnTo>
                  <a:lnTo>
                    <a:pt x="292" y="32"/>
                  </a:lnTo>
                  <a:lnTo>
                    <a:pt x="295" y="14"/>
                  </a:lnTo>
                  <a:lnTo>
                    <a:pt x="295" y="3"/>
                  </a:lnTo>
                  <a:lnTo>
                    <a:pt x="294" y="0"/>
                  </a:lnTo>
                  <a:lnTo>
                    <a:pt x="284" y="36"/>
                  </a:lnTo>
                  <a:lnTo>
                    <a:pt x="285" y="40"/>
                  </a:lnTo>
                  <a:lnTo>
                    <a:pt x="285" y="50"/>
                  </a:lnTo>
                  <a:lnTo>
                    <a:pt x="282" y="67"/>
                  </a:lnTo>
                  <a:lnTo>
                    <a:pt x="278" y="88"/>
                  </a:lnTo>
                  <a:lnTo>
                    <a:pt x="272" y="117"/>
                  </a:lnTo>
                  <a:lnTo>
                    <a:pt x="265" y="152"/>
                  </a:lnTo>
                  <a:lnTo>
                    <a:pt x="257" y="190"/>
                  </a:lnTo>
                  <a:lnTo>
                    <a:pt x="246" y="235"/>
                  </a:lnTo>
                  <a:lnTo>
                    <a:pt x="233" y="286"/>
                  </a:lnTo>
                  <a:lnTo>
                    <a:pt x="220" y="340"/>
                  </a:lnTo>
                  <a:lnTo>
                    <a:pt x="205" y="400"/>
                  </a:lnTo>
                  <a:lnTo>
                    <a:pt x="189" y="463"/>
                  </a:lnTo>
                  <a:lnTo>
                    <a:pt x="171" y="530"/>
                  </a:lnTo>
                  <a:lnTo>
                    <a:pt x="152" y="601"/>
                  </a:lnTo>
                  <a:lnTo>
                    <a:pt x="132" y="673"/>
                  </a:lnTo>
                  <a:lnTo>
                    <a:pt x="111" y="749"/>
                  </a:lnTo>
                  <a:lnTo>
                    <a:pt x="90" y="827"/>
                  </a:lnTo>
                  <a:lnTo>
                    <a:pt x="69" y="908"/>
                  </a:lnTo>
                  <a:lnTo>
                    <a:pt x="46" y="990"/>
                  </a:lnTo>
                  <a:lnTo>
                    <a:pt x="22" y="1071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C65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0" name="Freeform 1177"/>
            <p:cNvSpPr>
              <a:spLocks/>
            </p:cNvSpPr>
            <p:nvPr/>
          </p:nvSpPr>
          <p:spPr bwMode="auto">
            <a:xfrm>
              <a:off x="1962" y="949"/>
              <a:ext cx="287" cy="559"/>
            </a:xfrm>
            <a:custGeom>
              <a:avLst/>
              <a:gdLst>
                <a:gd name="T0" fmla="*/ 286 w 287"/>
                <a:gd name="T1" fmla="*/ 0 h 1119"/>
                <a:gd name="T2" fmla="*/ 287 w 287"/>
                <a:gd name="T3" fmla="*/ 0 h 1119"/>
                <a:gd name="T4" fmla="*/ 287 w 287"/>
                <a:gd name="T5" fmla="*/ 0 h 1119"/>
                <a:gd name="T6" fmla="*/ 284 w 287"/>
                <a:gd name="T7" fmla="*/ 0 h 1119"/>
                <a:gd name="T8" fmla="*/ 280 w 287"/>
                <a:gd name="T9" fmla="*/ 1 h 1119"/>
                <a:gd name="T10" fmla="*/ 274 w 287"/>
                <a:gd name="T11" fmla="*/ 2 h 1119"/>
                <a:gd name="T12" fmla="*/ 267 w 287"/>
                <a:gd name="T13" fmla="*/ 3 h 1119"/>
                <a:gd name="T14" fmla="*/ 259 w 287"/>
                <a:gd name="T15" fmla="*/ 4 h 1119"/>
                <a:gd name="T16" fmla="*/ 248 w 287"/>
                <a:gd name="T17" fmla="*/ 6 h 1119"/>
                <a:gd name="T18" fmla="*/ 235 w 287"/>
                <a:gd name="T19" fmla="*/ 7 h 1119"/>
                <a:gd name="T20" fmla="*/ 222 w 287"/>
                <a:gd name="T21" fmla="*/ 9 h 1119"/>
                <a:gd name="T22" fmla="*/ 207 w 287"/>
                <a:gd name="T23" fmla="*/ 11 h 1119"/>
                <a:gd name="T24" fmla="*/ 191 w 287"/>
                <a:gd name="T25" fmla="*/ 13 h 1119"/>
                <a:gd name="T26" fmla="*/ 173 w 287"/>
                <a:gd name="T27" fmla="*/ 15 h 1119"/>
                <a:gd name="T28" fmla="*/ 154 w 287"/>
                <a:gd name="T29" fmla="*/ 17 h 1119"/>
                <a:gd name="T30" fmla="*/ 134 w 287"/>
                <a:gd name="T31" fmla="*/ 19 h 1119"/>
                <a:gd name="T32" fmla="*/ 113 w 287"/>
                <a:gd name="T33" fmla="*/ 22 h 1119"/>
                <a:gd name="T34" fmla="*/ 92 w 287"/>
                <a:gd name="T35" fmla="*/ 24 h 1119"/>
                <a:gd name="T36" fmla="*/ 71 w 287"/>
                <a:gd name="T37" fmla="*/ 27 h 1119"/>
                <a:gd name="T38" fmla="*/ 48 w 287"/>
                <a:gd name="T39" fmla="*/ 29 h 1119"/>
                <a:gd name="T40" fmla="*/ 24 w 287"/>
                <a:gd name="T41" fmla="*/ 32 h 1119"/>
                <a:gd name="T42" fmla="*/ 2 w 287"/>
                <a:gd name="T43" fmla="*/ 34 h 1119"/>
                <a:gd name="T44" fmla="*/ 0 w 287"/>
                <a:gd name="T45" fmla="*/ 34 h 1119"/>
                <a:gd name="T46" fmla="*/ 24 w 287"/>
                <a:gd name="T47" fmla="*/ 32 h 1119"/>
                <a:gd name="T48" fmla="*/ 47 w 287"/>
                <a:gd name="T49" fmla="*/ 29 h 1119"/>
                <a:gd name="T50" fmla="*/ 69 w 287"/>
                <a:gd name="T51" fmla="*/ 27 h 1119"/>
                <a:gd name="T52" fmla="*/ 92 w 287"/>
                <a:gd name="T53" fmla="*/ 24 h 1119"/>
                <a:gd name="T54" fmla="*/ 113 w 287"/>
                <a:gd name="T55" fmla="*/ 22 h 1119"/>
                <a:gd name="T56" fmla="*/ 134 w 287"/>
                <a:gd name="T57" fmla="*/ 19 h 1119"/>
                <a:gd name="T58" fmla="*/ 154 w 287"/>
                <a:gd name="T59" fmla="*/ 17 h 1119"/>
                <a:gd name="T60" fmla="*/ 173 w 287"/>
                <a:gd name="T61" fmla="*/ 15 h 1119"/>
                <a:gd name="T62" fmla="*/ 190 w 287"/>
                <a:gd name="T63" fmla="*/ 13 h 1119"/>
                <a:gd name="T64" fmla="*/ 207 w 287"/>
                <a:gd name="T65" fmla="*/ 11 h 1119"/>
                <a:gd name="T66" fmla="*/ 221 w 287"/>
                <a:gd name="T67" fmla="*/ 9 h 1119"/>
                <a:gd name="T68" fmla="*/ 233 w 287"/>
                <a:gd name="T69" fmla="*/ 7 h 1119"/>
                <a:gd name="T70" fmla="*/ 245 w 287"/>
                <a:gd name="T71" fmla="*/ 6 h 1119"/>
                <a:gd name="T72" fmla="*/ 255 w 287"/>
                <a:gd name="T73" fmla="*/ 4 h 1119"/>
                <a:gd name="T74" fmla="*/ 263 w 287"/>
                <a:gd name="T75" fmla="*/ 3 h 1119"/>
                <a:gd name="T76" fmla="*/ 269 w 287"/>
                <a:gd name="T77" fmla="*/ 2 h 1119"/>
                <a:gd name="T78" fmla="*/ 273 w 287"/>
                <a:gd name="T79" fmla="*/ 2 h 1119"/>
                <a:gd name="T80" fmla="*/ 276 w 287"/>
                <a:gd name="T81" fmla="*/ 1 h 1119"/>
                <a:gd name="T82" fmla="*/ 276 w 287"/>
                <a:gd name="T83" fmla="*/ 1 h 1119"/>
                <a:gd name="T84" fmla="*/ 274 w 287"/>
                <a:gd name="T85" fmla="*/ 1 h 1119"/>
                <a:gd name="T86" fmla="*/ 286 w 287"/>
                <a:gd name="T87" fmla="*/ 0 h 1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7" h="1119">
                  <a:moveTo>
                    <a:pt x="286" y="0"/>
                  </a:moveTo>
                  <a:lnTo>
                    <a:pt x="287" y="4"/>
                  </a:lnTo>
                  <a:lnTo>
                    <a:pt x="287" y="14"/>
                  </a:lnTo>
                  <a:lnTo>
                    <a:pt x="284" y="31"/>
                  </a:lnTo>
                  <a:lnTo>
                    <a:pt x="280" y="52"/>
                  </a:lnTo>
                  <a:lnTo>
                    <a:pt x="274" y="81"/>
                  </a:lnTo>
                  <a:lnTo>
                    <a:pt x="267" y="116"/>
                  </a:lnTo>
                  <a:lnTo>
                    <a:pt x="259" y="154"/>
                  </a:lnTo>
                  <a:lnTo>
                    <a:pt x="248" y="199"/>
                  </a:lnTo>
                  <a:lnTo>
                    <a:pt x="235" y="250"/>
                  </a:lnTo>
                  <a:lnTo>
                    <a:pt x="222" y="304"/>
                  </a:lnTo>
                  <a:lnTo>
                    <a:pt x="207" y="364"/>
                  </a:lnTo>
                  <a:lnTo>
                    <a:pt x="191" y="427"/>
                  </a:lnTo>
                  <a:lnTo>
                    <a:pt x="173" y="494"/>
                  </a:lnTo>
                  <a:lnTo>
                    <a:pt x="154" y="565"/>
                  </a:lnTo>
                  <a:lnTo>
                    <a:pt x="134" y="637"/>
                  </a:lnTo>
                  <a:lnTo>
                    <a:pt x="113" y="713"/>
                  </a:lnTo>
                  <a:lnTo>
                    <a:pt x="92" y="791"/>
                  </a:lnTo>
                  <a:lnTo>
                    <a:pt x="71" y="872"/>
                  </a:lnTo>
                  <a:lnTo>
                    <a:pt x="48" y="954"/>
                  </a:lnTo>
                  <a:lnTo>
                    <a:pt x="24" y="1035"/>
                  </a:lnTo>
                  <a:lnTo>
                    <a:pt x="2" y="1119"/>
                  </a:lnTo>
                  <a:lnTo>
                    <a:pt x="0" y="1117"/>
                  </a:lnTo>
                  <a:lnTo>
                    <a:pt x="24" y="1034"/>
                  </a:lnTo>
                  <a:lnTo>
                    <a:pt x="47" y="950"/>
                  </a:lnTo>
                  <a:lnTo>
                    <a:pt x="69" y="869"/>
                  </a:lnTo>
                  <a:lnTo>
                    <a:pt x="92" y="787"/>
                  </a:lnTo>
                  <a:lnTo>
                    <a:pt x="113" y="708"/>
                  </a:lnTo>
                  <a:lnTo>
                    <a:pt x="134" y="632"/>
                  </a:lnTo>
                  <a:lnTo>
                    <a:pt x="154" y="557"/>
                  </a:lnTo>
                  <a:lnTo>
                    <a:pt x="173" y="489"/>
                  </a:lnTo>
                  <a:lnTo>
                    <a:pt x="190" y="422"/>
                  </a:lnTo>
                  <a:lnTo>
                    <a:pt x="207" y="360"/>
                  </a:lnTo>
                  <a:lnTo>
                    <a:pt x="221" y="302"/>
                  </a:lnTo>
                  <a:lnTo>
                    <a:pt x="233" y="250"/>
                  </a:lnTo>
                  <a:lnTo>
                    <a:pt x="245" y="203"/>
                  </a:lnTo>
                  <a:lnTo>
                    <a:pt x="255" y="159"/>
                  </a:lnTo>
                  <a:lnTo>
                    <a:pt x="263" y="125"/>
                  </a:lnTo>
                  <a:lnTo>
                    <a:pt x="269" y="94"/>
                  </a:lnTo>
                  <a:lnTo>
                    <a:pt x="273" y="70"/>
                  </a:lnTo>
                  <a:lnTo>
                    <a:pt x="276" y="52"/>
                  </a:lnTo>
                  <a:lnTo>
                    <a:pt x="276" y="42"/>
                  </a:lnTo>
                  <a:lnTo>
                    <a:pt x="274" y="3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85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1" name="Freeform 1178"/>
            <p:cNvSpPr>
              <a:spLocks/>
            </p:cNvSpPr>
            <p:nvPr/>
          </p:nvSpPr>
          <p:spPr bwMode="auto">
            <a:xfrm>
              <a:off x="1961" y="968"/>
              <a:ext cx="277" cy="539"/>
            </a:xfrm>
            <a:custGeom>
              <a:avLst/>
              <a:gdLst>
                <a:gd name="T0" fmla="*/ 1 w 277"/>
                <a:gd name="T1" fmla="*/ 33 h 1079"/>
                <a:gd name="T2" fmla="*/ 25 w 277"/>
                <a:gd name="T3" fmla="*/ 31 h 1079"/>
                <a:gd name="T4" fmla="*/ 48 w 277"/>
                <a:gd name="T5" fmla="*/ 28 h 1079"/>
                <a:gd name="T6" fmla="*/ 70 w 277"/>
                <a:gd name="T7" fmla="*/ 25 h 1079"/>
                <a:gd name="T8" fmla="*/ 93 w 277"/>
                <a:gd name="T9" fmla="*/ 23 h 1079"/>
                <a:gd name="T10" fmla="*/ 114 w 277"/>
                <a:gd name="T11" fmla="*/ 20 h 1079"/>
                <a:gd name="T12" fmla="*/ 135 w 277"/>
                <a:gd name="T13" fmla="*/ 18 h 1079"/>
                <a:gd name="T14" fmla="*/ 155 w 277"/>
                <a:gd name="T15" fmla="*/ 16 h 1079"/>
                <a:gd name="T16" fmla="*/ 174 w 277"/>
                <a:gd name="T17" fmla="*/ 14 h 1079"/>
                <a:gd name="T18" fmla="*/ 191 w 277"/>
                <a:gd name="T19" fmla="*/ 12 h 1079"/>
                <a:gd name="T20" fmla="*/ 208 w 277"/>
                <a:gd name="T21" fmla="*/ 10 h 1079"/>
                <a:gd name="T22" fmla="*/ 222 w 277"/>
                <a:gd name="T23" fmla="*/ 8 h 1079"/>
                <a:gd name="T24" fmla="*/ 234 w 277"/>
                <a:gd name="T25" fmla="*/ 6 h 1079"/>
                <a:gd name="T26" fmla="*/ 246 w 277"/>
                <a:gd name="T27" fmla="*/ 5 h 1079"/>
                <a:gd name="T28" fmla="*/ 256 w 277"/>
                <a:gd name="T29" fmla="*/ 3 h 1079"/>
                <a:gd name="T30" fmla="*/ 264 w 277"/>
                <a:gd name="T31" fmla="*/ 2 h 1079"/>
                <a:gd name="T32" fmla="*/ 270 w 277"/>
                <a:gd name="T33" fmla="*/ 1 h 1079"/>
                <a:gd name="T34" fmla="*/ 274 w 277"/>
                <a:gd name="T35" fmla="*/ 1 h 1079"/>
                <a:gd name="T36" fmla="*/ 277 w 277"/>
                <a:gd name="T37" fmla="*/ 0 h 1079"/>
                <a:gd name="T38" fmla="*/ 277 w 277"/>
                <a:gd name="T39" fmla="*/ 0 h 1079"/>
                <a:gd name="T40" fmla="*/ 275 w 277"/>
                <a:gd name="T41" fmla="*/ 0 h 1079"/>
                <a:gd name="T42" fmla="*/ 264 w 277"/>
                <a:gd name="T43" fmla="*/ 1 h 1079"/>
                <a:gd name="T44" fmla="*/ 266 w 277"/>
                <a:gd name="T45" fmla="*/ 1 h 1079"/>
                <a:gd name="T46" fmla="*/ 266 w 277"/>
                <a:gd name="T47" fmla="*/ 1 h 1079"/>
                <a:gd name="T48" fmla="*/ 263 w 277"/>
                <a:gd name="T49" fmla="*/ 2 h 1079"/>
                <a:gd name="T50" fmla="*/ 258 w 277"/>
                <a:gd name="T51" fmla="*/ 2 h 1079"/>
                <a:gd name="T52" fmla="*/ 253 w 277"/>
                <a:gd name="T53" fmla="*/ 3 h 1079"/>
                <a:gd name="T54" fmla="*/ 246 w 277"/>
                <a:gd name="T55" fmla="*/ 4 h 1079"/>
                <a:gd name="T56" fmla="*/ 236 w 277"/>
                <a:gd name="T57" fmla="*/ 6 h 1079"/>
                <a:gd name="T58" fmla="*/ 225 w 277"/>
                <a:gd name="T59" fmla="*/ 7 h 1079"/>
                <a:gd name="T60" fmla="*/ 212 w 277"/>
                <a:gd name="T61" fmla="*/ 9 h 1079"/>
                <a:gd name="T62" fmla="*/ 198 w 277"/>
                <a:gd name="T63" fmla="*/ 10 h 1079"/>
                <a:gd name="T64" fmla="*/ 184 w 277"/>
                <a:gd name="T65" fmla="*/ 12 h 1079"/>
                <a:gd name="T66" fmla="*/ 167 w 277"/>
                <a:gd name="T67" fmla="*/ 14 h 1079"/>
                <a:gd name="T68" fmla="*/ 148 w 277"/>
                <a:gd name="T69" fmla="*/ 16 h 1079"/>
                <a:gd name="T70" fmla="*/ 130 w 277"/>
                <a:gd name="T71" fmla="*/ 19 h 1079"/>
                <a:gd name="T72" fmla="*/ 110 w 277"/>
                <a:gd name="T73" fmla="*/ 21 h 1079"/>
                <a:gd name="T74" fmla="*/ 89 w 277"/>
                <a:gd name="T75" fmla="*/ 23 h 1079"/>
                <a:gd name="T76" fmla="*/ 68 w 277"/>
                <a:gd name="T77" fmla="*/ 26 h 1079"/>
                <a:gd name="T78" fmla="*/ 45 w 277"/>
                <a:gd name="T79" fmla="*/ 28 h 1079"/>
                <a:gd name="T80" fmla="*/ 22 w 277"/>
                <a:gd name="T81" fmla="*/ 31 h 1079"/>
                <a:gd name="T82" fmla="*/ 0 w 277"/>
                <a:gd name="T83" fmla="*/ 33 h 1079"/>
                <a:gd name="T84" fmla="*/ 1 w 277"/>
                <a:gd name="T85" fmla="*/ 33 h 10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7" h="1079">
                  <a:moveTo>
                    <a:pt x="1" y="1079"/>
                  </a:moveTo>
                  <a:lnTo>
                    <a:pt x="25" y="996"/>
                  </a:lnTo>
                  <a:lnTo>
                    <a:pt x="48" y="912"/>
                  </a:lnTo>
                  <a:lnTo>
                    <a:pt x="70" y="831"/>
                  </a:lnTo>
                  <a:lnTo>
                    <a:pt x="93" y="749"/>
                  </a:lnTo>
                  <a:lnTo>
                    <a:pt x="114" y="670"/>
                  </a:lnTo>
                  <a:lnTo>
                    <a:pt x="135" y="594"/>
                  </a:lnTo>
                  <a:lnTo>
                    <a:pt x="155" y="519"/>
                  </a:lnTo>
                  <a:lnTo>
                    <a:pt x="174" y="451"/>
                  </a:lnTo>
                  <a:lnTo>
                    <a:pt x="191" y="384"/>
                  </a:lnTo>
                  <a:lnTo>
                    <a:pt x="208" y="322"/>
                  </a:lnTo>
                  <a:lnTo>
                    <a:pt x="222" y="264"/>
                  </a:lnTo>
                  <a:lnTo>
                    <a:pt x="234" y="212"/>
                  </a:lnTo>
                  <a:lnTo>
                    <a:pt x="246" y="165"/>
                  </a:lnTo>
                  <a:lnTo>
                    <a:pt x="256" y="121"/>
                  </a:lnTo>
                  <a:lnTo>
                    <a:pt x="264" y="87"/>
                  </a:lnTo>
                  <a:lnTo>
                    <a:pt x="270" y="56"/>
                  </a:lnTo>
                  <a:lnTo>
                    <a:pt x="274" y="32"/>
                  </a:lnTo>
                  <a:lnTo>
                    <a:pt x="277" y="14"/>
                  </a:lnTo>
                  <a:lnTo>
                    <a:pt x="277" y="4"/>
                  </a:lnTo>
                  <a:lnTo>
                    <a:pt x="275" y="0"/>
                  </a:lnTo>
                  <a:lnTo>
                    <a:pt x="264" y="40"/>
                  </a:lnTo>
                  <a:lnTo>
                    <a:pt x="266" y="43"/>
                  </a:lnTo>
                  <a:lnTo>
                    <a:pt x="266" y="54"/>
                  </a:lnTo>
                  <a:lnTo>
                    <a:pt x="263" y="71"/>
                  </a:lnTo>
                  <a:lnTo>
                    <a:pt x="258" y="94"/>
                  </a:lnTo>
                  <a:lnTo>
                    <a:pt x="253" y="123"/>
                  </a:lnTo>
                  <a:lnTo>
                    <a:pt x="246" y="157"/>
                  </a:lnTo>
                  <a:lnTo>
                    <a:pt x="236" y="197"/>
                  </a:lnTo>
                  <a:lnTo>
                    <a:pt x="225" y="242"/>
                  </a:lnTo>
                  <a:lnTo>
                    <a:pt x="212" y="293"/>
                  </a:lnTo>
                  <a:lnTo>
                    <a:pt x="198" y="349"/>
                  </a:lnTo>
                  <a:lnTo>
                    <a:pt x="184" y="409"/>
                  </a:lnTo>
                  <a:lnTo>
                    <a:pt x="167" y="472"/>
                  </a:lnTo>
                  <a:lnTo>
                    <a:pt x="148" y="541"/>
                  </a:lnTo>
                  <a:lnTo>
                    <a:pt x="130" y="612"/>
                  </a:lnTo>
                  <a:lnTo>
                    <a:pt x="110" y="684"/>
                  </a:lnTo>
                  <a:lnTo>
                    <a:pt x="89" y="760"/>
                  </a:lnTo>
                  <a:lnTo>
                    <a:pt x="68" y="838"/>
                  </a:lnTo>
                  <a:lnTo>
                    <a:pt x="45" y="918"/>
                  </a:lnTo>
                  <a:lnTo>
                    <a:pt x="22" y="997"/>
                  </a:lnTo>
                  <a:lnTo>
                    <a:pt x="0" y="1079"/>
                  </a:lnTo>
                  <a:lnTo>
                    <a:pt x="1" y="1079"/>
                  </a:lnTo>
                  <a:close/>
                </a:path>
              </a:pathLst>
            </a:custGeom>
            <a:solidFill>
              <a:srgbClr val="CB5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2" name="Freeform 1179"/>
            <p:cNvSpPr>
              <a:spLocks/>
            </p:cNvSpPr>
            <p:nvPr/>
          </p:nvSpPr>
          <p:spPr bwMode="auto">
            <a:xfrm>
              <a:off x="1959" y="988"/>
              <a:ext cx="268" cy="519"/>
            </a:xfrm>
            <a:custGeom>
              <a:avLst/>
              <a:gdLst>
                <a:gd name="T0" fmla="*/ 266 w 268"/>
                <a:gd name="T1" fmla="*/ 0 h 1039"/>
                <a:gd name="T2" fmla="*/ 268 w 268"/>
                <a:gd name="T3" fmla="*/ 0 h 1039"/>
                <a:gd name="T4" fmla="*/ 268 w 268"/>
                <a:gd name="T5" fmla="*/ 0 h 1039"/>
                <a:gd name="T6" fmla="*/ 265 w 268"/>
                <a:gd name="T7" fmla="*/ 0 h 1039"/>
                <a:gd name="T8" fmla="*/ 260 w 268"/>
                <a:gd name="T9" fmla="*/ 1 h 1039"/>
                <a:gd name="T10" fmla="*/ 255 w 268"/>
                <a:gd name="T11" fmla="*/ 2 h 1039"/>
                <a:gd name="T12" fmla="*/ 248 w 268"/>
                <a:gd name="T13" fmla="*/ 3 h 1039"/>
                <a:gd name="T14" fmla="*/ 238 w 268"/>
                <a:gd name="T15" fmla="*/ 4 h 1039"/>
                <a:gd name="T16" fmla="*/ 227 w 268"/>
                <a:gd name="T17" fmla="*/ 6 h 1039"/>
                <a:gd name="T18" fmla="*/ 214 w 268"/>
                <a:gd name="T19" fmla="*/ 7 h 1039"/>
                <a:gd name="T20" fmla="*/ 200 w 268"/>
                <a:gd name="T21" fmla="*/ 9 h 1039"/>
                <a:gd name="T22" fmla="*/ 186 w 268"/>
                <a:gd name="T23" fmla="*/ 11 h 1039"/>
                <a:gd name="T24" fmla="*/ 169 w 268"/>
                <a:gd name="T25" fmla="*/ 13 h 1039"/>
                <a:gd name="T26" fmla="*/ 150 w 268"/>
                <a:gd name="T27" fmla="*/ 15 h 1039"/>
                <a:gd name="T28" fmla="*/ 132 w 268"/>
                <a:gd name="T29" fmla="*/ 17 h 1039"/>
                <a:gd name="T30" fmla="*/ 112 w 268"/>
                <a:gd name="T31" fmla="*/ 20 h 1039"/>
                <a:gd name="T32" fmla="*/ 91 w 268"/>
                <a:gd name="T33" fmla="*/ 22 h 1039"/>
                <a:gd name="T34" fmla="*/ 70 w 268"/>
                <a:gd name="T35" fmla="*/ 24 h 1039"/>
                <a:gd name="T36" fmla="*/ 47 w 268"/>
                <a:gd name="T37" fmla="*/ 27 h 1039"/>
                <a:gd name="T38" fmla="*/ 24 w 268"/>
                <a:gd name="T39" fmla="*/ 29 h 1039"/>
                <a:gd name="T40" fmla="*/ 2 w 268"/>
                <a:gd name="T41" fmla="*/ 32 h 1039"/>
                <a:gd name="T42" fmla="*/ 0 w 268"/>
                <a:gd name="T43" fmla="*/ 32 h 1039"/>
                <a:gd name="T44" fmla="*/ 24 w 268"/>
                <a:gd name="T45" fmla="*/ 29 h 1039"/>
                <a:gd name="T46" fmla="*/ 47 w 268"/>
                <a:gd name="T47" fmla="*/ 27 h 1039"/>
                <a:gd name="T48" fmla="*/ 68 w 268"/>
                <a:gd name="T49" fmla="*/ 24 h 1039"/>
                <a:gd name="T50" fmla="*/ 91 w 268"/>
                <a:gd name="T51" fmla="*/ 22 h 1039"/>
                <a:gd name="T52" fmla="*/ 111 w 268"/>
                <a:gd name="T53" fmla="*/ 20 h 1039"/>
                <a:gd name="T54" fmla="*/ 130 w 268"/>
                <a:gd name="T55" fmla="*/ 17 h 1039"/>
                <a:gd name="T56" fmla="*/ 150 w 268"/>
                <a:gd name="T57" fmla="*/ 15 h 1039"/>
                <a:gd name="T58" fmla="*/ 167 w 268"/>
                <a:gd name="T59" fmla="*/ 13 h 1039"/>
                <a:gd name="T60" fmla="*/ 184 w 268"/>
                <a:gd name="T61" fmla="*/ 11 h 1039"/>
                <a:gd name="T62" fmla="*/ 198 w 268"/>
                <a:gd name="T63" fmla="*/ 9 h 1039"/>
                <a:gd name="T64" fmla="*/ 211 w 268"/>
                <a:gd name="T65" fmla="*/ 8 h 1039"/>
                <a:gd name="T66" fmla="*/ 224 w 268"/>
                <a:gd name="T67" fmla="*/ 6 h 1039"/>
                <a:gd name="T68" fmla="*/ 234 w 268"/>
                <a:gd name="T69" fmla="*/ 5 h 1039"/>
                <a:gd name="T70" fmla="*/ 242 w 268"/>
                <a:gd name="T71" fmla="*/ 4 h 1039"/>
                <a:gd name="T72" fmla="*/ 248 w 268"/>
                <a:gd name="T73" fmla="*/ 3 h 1039"/>
                <a:gd name="T74" fmla="*/ 252 w 268"/>
                <a:gd name="T75" fmla="*/ 2 h 1039"/>
                <a:gd name="T76" fmla="*/ 255 w 268"/>
                <a:gd name="T77" fmla="*/ 1 h 1039"/>
                <a:gd name="T78" fmla="*/ 256 w 268"/>
                <a:gd name="T79" fmla="*/ 1 h 1039"/>
                <a:gd name="T80" fmla="*/ 255 w 268"/>
                <a:gd name="T81" fmla="*/ 1 h 1039"/>
                <a:gd name="T82" fmla="*/ 266 w 268"/>
                <a:gd name="T83" fmla="*/ 0 h 10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8" h="1039">
                  <a:moveTo>
                    <a:pt x="266" y="0"/>
                  </a:moveTo>
                  <a:lnTo>
                    <a:pt x="268" y="3"/>
                  </a:lnTo>
                  <a:lnTo>
                    <a:pt x="268" y="14"/>
                  </a:lnTo>
                  <a:lnTo>
                    <a:pt x="265" y="31"/>
                  </a:lnTo>
                  <a:lnTo>
                    <a:pt x="260" y="54"/>
                  </a:lnTo>
                  <a:lnTo>
                    <a:pt x="255" y="83"/>
                  </a:lnTo>
                  <a:lnTo>
                    <a:pt x="248" y="117"/>
                  </a:lnTo>
                  <a:lnTo>
                    <a:pt x="238" y="157"/>
                  </a:lnTo>
                  <a:lnTo>
                    <a:pt x="227" y="202"/>
                  </a:lnTo>
                  <a:lnTo>
                    <a:pt x="214" y="253"/>
                  </a:lnTo>
                  <a:lnTo>
                    <a:pt x="200" y="309"/>
                  </a:lnTo>
                  <a:lnTo>
                    <a:pt x="186" y="369"/>
                  </a:lnTo>
                  <a:lnTo>
                    <a:pt x="169" y="432"/>
                  </a:lnTo>
                  <a:lnTo>
                    <a:pt x="150" y="501"/>
                  </a:lnTo>
                  <a:lnTo>
                    <a:pt x="132" y="572"/>
                  </a:lnTo>
                  <a:lnTo>
                    <a:pt x="112" y="644"/>
                  </a:lnTo>
                  <a:lnTo>
                    <a:pt x="91" y="720"/>
                  </a:lnTo>
                  <a:lnTo>
                    <a:pt x="70" y="798"/>
                  </a:lnTo>
                  <a:lnTo>
                    <a:pt x="47" y="878"/>
                  </a:lnTo>
                  <a:lnTo>
                    <a:pt x="24" y="957"/>
                  </a:lnTo>
                  <a:lnTo>
                    <a:pt x="2" y="1039"/>
                  </a:lnTo>
                  <a:lnTo>
                    <a:pt x="0" y="1039"/>
                  </a:lnTo>
                  <a:lnTo>
                    <a:pt x="24" y="957"/>
                  </a:lnTo>
                  <a:lnTo>
                    <a:pt x="47" y="876"/>
                  </a:lnTo>
                  <a:lnTo>
                    <a:pt x="68" y="796"/>
                  </a:lnTo>
                  <a:lnTo>
                    <a:pt x="91" y="718"/>
                  </a:lnTo>
                  <a:lnTo>
                    <a:pt x="111" y="642"/>
                  </a:lnTo>
                  <a:lnTo>
                    <a:pt x="130" y="568"/>
                  </a:lnTo>
                  <a:lnTo>
                    <a:pt x="150" y="498"/>
                  </a:lnTo>
                  <a:lnTo>
                    <a:pt x="167" y="431"/>
                  </a:lnTo>
                  <a:lnTo>
                    <a:pt x="184" y="369"/>
                  </a:lnTo>
                  <a:lnTo>
                    <a:pt x="198" y="309"/>
                  </a:lnTo>
                  <a:lnTo>
                    <a:pt x="211" y="257"/>
                  </a:lnTo>
                  <a:lnTo>
                    <a:pt x="224" y="208"/>
                  </a:lnTo>
                  <a:lnTo>
                    <a:pt x="234" y="166"/>
                  </a:lnTo>
                  <a:lnTo>
                    <a:pt x="242" y="130"/>
                  </a:lnTo>
                  <a:lnTo>
                    <a:pt x="248" y="99"/>
                  </a:lnTo>
                  <a:lnTo>
                    <a:pt x="252" y="76"/>
                  </a:lnTo>
                  <a:lnTo>
                    <a:pt x="255" y="58"/>
                  </a:lnTo>
                  <a:lnTo>
                    <a:pt x="256" y="47"/>
                  </a:lnTo>
                  <a:lnTo>
                    <a:pt x="255" y="4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E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3" name="Freeform 1180"/>
            <p:cNvSpPr>
              <a:spLocks/>
            </p:cNvSpPr>
            <p:nvPr/>
          </p:nvSpPr>
          <p:spPr bwMode="auto">
            <a:xfrm>
              <a:off x="1959" y="1009"/>
              <a:ext cx="256" cy="498"/>
            </a:xfrm>
            <a:custGeom>
              <a:avLst/>
              <a:gdLst>
                <a:gd name="T0" fmla="*/ 0 w 256"/>
                <a:gd name="T1" fmla="*/ 31 h 998"/>
                <a:gd name="T2" fmla="*/ 24 w 256"/>
                <a:gd name="T3" fmla="*/ 28 h 998"/>
                <a:gd name="T4" fmla="*/ 47 w 256"/>
                <a:gd name="T5" fmla="*/ 26 h 998"/>
                <a:gd name="T6" fmla="*/ 68 w 256"/>
                <a:gd name="T7" fmla="*/ 23 h 998"/>
                <a:gd name="T8" fmla="*/ 91 w 256"/>
                <a:gd name="T9" fmla="*/ 21 h 998"/>
                <a:gd name="T10" fmla="*/ 111 w 256"/>
                <a:gd name="T11" fmla="*/ 18 h 998"/>
                <a:gd name="T12" fmla="*/ 130 w 256"/>
                <a:gd name="T13" fmla="*/ 16 h 998"/>
                <a:gd name="T14" fmla="*/ 150 w 256"/>
                <a:gd name="T15" fmla="*/ 14 h 998"/>
                <a:gd name="T16" fmla="*/ 167 w 256"/>
                <a:gd name="T17" fmla="*/ 12 h 998"/>
                <a:gd name="T18" fmla="*/ 184 w 256"/>
                <a:gd name="T19" fmla="*/ 10 h 998"/>
                <a:gd name="T20" fmla="*/ 198 w 256"/>
                <a:gd name="T21" fmla="*/ 8 h 998"/>
                <a:gd name="T22" fmla="*/ 211 w 256"/>
                <a:gd name="T23" fmla="*/ 6 h 998"/>
                <a:gd name="T24" fmla="*/ 224 w 256"/>
                <a:gd name="T25" fmla="*/ 5 h 998"/>
                <a:gd name="T26" fmla="*/ 234 w 256"/>
                <a:gd name="T27" fmla="*/ 3 h 998"/>
                <a:gd name="T28" fmla="*/ 242 w 256"/>
                <a:gd name="T29" fmla="*/ 2 h 998"/>
                <a:gd name="T30" fmla="*/ 248 w 256"/>
                <a:gd name="T31" fmla="*/ 1 h 998"/>
                <a:gd name="T32" fmla="*/ 252 w 256"/>
                <a:gd name="T33" fmla="*/ 1 h 998"/>
                <a:gd name="T34" fmla="*/ 255 w 256"/>
                <a:gd name="T35" fmla="*/ 0 h 998"/>
                <a:gd name="T36" fmla="*/ 256 w 256"/>
                <a:gd name="T37" fmla="*/ 0 h 998"/>
                <a:gd name="T38" fmla="*/ 255 w 256"/>
                <a:gd name="T39" fmla="*/ 0 h 998"/>
                <a:gd name="T40" fmla="*/ 242 w 256"/>
                <a:gd name="T41" fmla="*/ 1 h 998"/>
                <a:gd name="T42" fmla="*/ 244 w 256"/>
                <a:gd name="T43" fmla="*/ 1 h 998"/>
                <a:gd name="T44" fmla="*/ 242 w 256"/>
                <a:gd name="T45" fmla="*/ 1 h 998"/>
                <a:gd name="T46" fmla="*/ 239 w 256"/>
                <a:gd name="T47" fmla="*/ 2 h 998"/>
                <a:gd name="T48" fmla="*/ 235 w 256"/>
                <a:gd name="T49" fmla="*/ 3 h 998"/>
                <a:gd name="T50" fmla="*/ 229 w 256"/>
                <a:gd name="T51" fmla="*/ 4 h 998"/>
                <a:gd name="T52" fmla="*/ 222 w 256"/>
                <a:gd name="T53" fmla="*/ 5 h 998"/>
                <a:gd name="T54" fmla="*/ 212 w 256"/>
                <a:gd name="T55" fmla="*/ 6 h 998"/>
                <a:gd name="T56" fmla="*/ 201 w 256"/>
                <a:gd name="T57" fmla="*/ 7 h 998"/>
                <a:gd name="T58" fmla="*/ 188 w 256"/>
                <a:gd name="T59" fmla="*/ 9 h 998"/>
                <a:gd name="T60" fmla="*/ 174 w 256"/>
                <a:gd name="T61" fmla="*/ 11 h 998"/>
                <a:gd name="T62" fmla="*/ 159 w 256"/>
                <a:gd name="T63" fmla="*/ 13 h 998"/>
                <a:gd name="T64" fmla="*/ 142 w 256"/>
                <a:gd name="T65" fmla="*/ 15 h 998"/>
                <a:gd name="T66" fmla="*/ 123 w 256"/>
                <a:gd name="T67" fmla="*/ 17 h 998"/>
                <a:gd name="T68" fmla="*/ 105 w 256"/>
                <a:gd name="T69" fmla="*/ 19 h 998"/>
                <a:gd name="T70" fmla="*/ 85 w 256"/>
                <a:gd name="T71" fmla="*/ 21 h 998"/>
                <a:gd name="T72" fmla="*/ 64 w 256"/>
                <a:gd name="T73" fmla="*/ 23 h 998"/>
                <a:gd name="T74" fmla="*/ 43 w 256"/>
                <a:gd name="T75" fmla="*/ 26 h 998"/>
                <a:gd name="T76" fmla="*/ 22 w 256"/>
                <a:gd name="T77" fmla="*/ 28 h 998"/>
                <a:gd name="T78" fmla="*/ 0 w 256"/>
                <a:gd name="T79" fmla="*/ 31 h 998"/>
                <a:gd name="T80" fmla="*/ 0 w 256"/>
                <a:gd name="T81" fmla="*/ 31 h 9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998">
                  <a:moveTo>
                    <a:pt x="0" y="998"/>
                  </a:moveTo>
                  <a:lnTo>
                    <a:pt x="24" y="916"/>
                  </a:lnTo>
                  <a:lnTo>
                    <a:pt x="47" y="835"/>
                  </a:lnTo>
                  <a:lnTo>
                    <a:pt x="68" y="755"/>
                  </a:lnTo>
                  <a:lnTo>
                    <a:pt x="91" y="677"/>
                  </a:lnTo>
                  <a:lnTo>
                    <a:pt x="111" y="601"/>
                  </a:lnTo>
                  <a:lnTo>
                    <a:pt x="130" y="527"/>
                  </a:lnTo>
                  <a:lnTo>
                    <a:pt x="150" y="457"/>
                  </a:lnTo>
                  <a:lnTo>
                    <a:pt x="167" y="390"/>
                  </a:lnTo>
                  <a:lnTo>
                    <a:pt x="184" y="328"/>
                  </a:lnTo>
                  <a:lnTo>
                    <a:pt x="198" y="268"/>
                  </a:lnTo>
                  <a:lnTo>
                    <a:pt x="211" y="216"/>
                  </a:lnTo>
                  <a:lnTo>
                    <a:pt x="224" y="167"/>
                  </a:lnTo>
                  <a:lnTo>
                    <a:pt x="234" y="125"/>
                  </a:lnTo>
                  <a:lnTo>
                    <a:pt x="242" y="89"/>
                  </a:lnTo>
                  <a:lnTo>
                    <a:pt x="248" y="58"/>
                  </a:lnTo>
                  <a:lnTo>
                    <a:pt x="252" y="35"/>
                  </a:lnTo>
                  <a:lnTo>
                    <a:pt x="255" y="17"/>
                  </a:lnTo>
                  <a:lnTo>
                    <a:pt x="256" y="6"/>
                  </a:lnTo>
                  <a:lnTo>
                    <a:pt x="255" y="0"/>
                  </a:lnTo>
                  <a:lnTo>
                    <a:pt x="242" y="46"/>
                  </a:lnTo>
                  <a:lnTo>
                    <a:pt x="244" y="49"/>
                  </a:lnTo>
                  <a:lnTo>
                    <a:pt x="242" y="60"/>
                  </a:lnTo>
                  <a:lnTo>
                    <a:pt x="239" y="76"/>
                  </a:lnTo>
                  <a:lnTo>
                    <a:pt x="235" y="100"/>
                  </a:lnTo>
                  <a:lnTo>
                    <a:pt x="229" y="129"/>
                  </a:lnTo>
                  <a:lnTo>
                    <a:pt x="222" y="163"/>
                  </a:lnTo>
                  <a:lnTo>
                    <a:pt x="212" y="205"/>
                  </a:lnTo>
                  <a:lnTo>
                    <a:pt x="201" y="250"/>
                  </a:lnTo>
                  <a:lnTo>
                    <a:pt x="188" y="301"/>
                  </a:lnTo>
                  <a:lnTo>
                    <a:pt x="174" y="357"/>
                  </a:lnTo>
                  <a:lnTo>
                    <a:pt x="159" y="417"/>
                  </a:lnTo>
                  <a:lnTo>
                    <a:pt x="142" y="480"/>
                  </a:lnTo>
                  <a:lnTo>
                    <a:pt x="123" y="549"/>
                  </a:lnTo>
                  <a:lnTo>
                    <a:pt x="105" y="618"/>
                  </a:lnTo>
                  <a:lnTo>
                    <a:pt x="85" y="690"/>
                  </a:lnTo>
                  <a:lnTo>
                    <a:pt x="64" y="766"/>
                  </a:lnTo>
                  <a:lnTo>
                    <a:pt x="43" y="842"/>
                  </a:lnTo>
                  <a:lnTo>
                    <a:pt x="22" y="918"/>
                  </a:lnTo>
                  <a:lnTo>
                    <a:pt x="0" y="996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4" name="Freeform 1181"/>
            <p:cNvSpPr>
              <a:spLocks/>
            </p:cNvSpPr>
            <p:nvPr/>
          </p:nvSpPr>
          <p:spPr bwMode="auto">
            <a:xfrm>
              <a:off x="1958" y="1031"/>
              <a:ext cx="245" cy="476"/>
            </a:xfrm>
            <a:custGeom>
              <a:avLst/>
              <a:gdLst>
                <a:gd name="T0" fmla="*/ 243 w 245"/>
                <a:gd name="T1" fmla="*/ 0 h 950"/>
                <a:gd name="T2" fmla="*/ 245 w 245"/>
                <a:gd name="T3" fmla="*/ 1 h 950"/>
                <a:gd name="T4" fmla="*/ 243 w 245"/>
                <a:gd name="T5" fmla="*/ 1 h 950"/>
                <a:gd name="T6" fmla="*/ 240 w 245"/>
                <a:gd name="T7" fmla="*/ 1 h 950"/>
                <a:gd name="T8" fmla="*/ 236 w 245"/>
                <a:gd name="T9" fmla="*/ 2 h 950"/>
                <a:gd name="T10" fmla="*/ 230 w 245"/>
                <a:gd name="T11" fmla="*/ 3 h 950"/>
                <a:gd name="T12" fmla="*/ 223 w 245"/>
                <a:gd name="T13" fmla="*/ 4 h 950"/>
                <a:gd name="T14" fmla="*/ 213 w 245"/>
                <a:gd name="T15" fmla="*/ 5 h 950"/>
                <a:gd name="T16" fmla="*/ 202 w 245"/>
                <a:gd name="T17" fmla="*/ 7 h 950"/>
                <a:gd name="T18" fmla="*/ 189 w 245"/>
                <a:gd name="T19" fmla="*/ 8 h 950"/>
                <a:gd name="T20" fmla="*/ 175 w 245"/>
                <a:gd name="T21" fmla="*/ 10 h 950"/>
                <a:gd name="T22" fmla="*/ 160 w 245"/>
                <a:gd name="T23" fmla="*/ 12 h 950"/>
                <a:gd name="T24" fmla="*/ 143 w 245"/>
                <a:gd name="T25" fmla="*/ 14 h 950"/>
                <a:gd name="T26" fmla="*/ 124 w 245"/>
                <a:gd name="T27" fmla="*/ 16 h 950"/>
                <a:gd name="T28" fmla="*/ 106 w 245"/>
                <a:gd name="T29" fmla="*/ 18 h 950"/>
                <a:gd name="T30" fmla="*/ 86 w 245"/>
                <a:gd name="T31" fmla="*/ 21 h 950"/>
                <a:gd name="T32" fmla="*/ 65 w 245"/>
                <a:gd name="T33" fmla="*/ 23 h 950"/>
                <a:gd name="T34" fmla="*/ 44 w 245"/>
                <a:gd name="T35" fmla="*/ 25 h 950"/>
                <a:gd name="T36" fmla="*/ 23 w 245"/>
                <a:gd name="T37" fmla="*/ 28 h 950"/>
                <a:gd name="T38" fmla="*/ 1 w 245"/>
                <a:gd name="T39" fmla="*/ 30 h 950"/>
                <a:gd name="T40" fmla="*/ 0 w 245"/>
                <a:gd name="T41" fmla="*/ 30 h 950"/>
                <a:gd name="T42" fmla="*/ 21 w 245"/>
                <a:gd name="T43" fmla="*/ 28 h 950"/>
                <a:gd name="T44" fmla="*/ 44 w 245"/>
                <a:gd name="T45" fmla="*/ 25 h 950"/>
                <a:gd name="T46" fmla="*/ 65 w 245"/>
                <a:gd name="T47" fmla="*/ 23 h 950"/>
                <a:gd name="T48" fmla="*/ 85 w 245"/>
                <a:gd name="T49" fmla="*/ 21 h 950"/>
                <a:gd name="T50" fmla="*/ 105 w 245"/>
                <a:gd name="T51" fmla="*/ 18 h 950"/>
                <a:gd name="T52" fmla="*/ 123 w 245"/>
                <a:gd name="T53" fmla="*/ 16 h 950"/>
                <a:gd name="T54" fmla="*/ 141 w 245"/>
                <a:gd name="T55" fmla="*/ 14 h 950"/>
                <a:gd name="T56" fmla="*/ 157 w 245"/>
                <a:gd name="T57" fmla="*/ 12 h 950"/>
                <a:gd name="T58" fmla="*/ 172 w 245"/>
                <a:gd name="T59" fmla="*/ 10 h 950"/>
                <a:gd name="T60" fmla="*/ 185 w 245"/>
                <a:gd name="T61" fmla="*/ 9 h 950"/>
                <a:gd name="T62" fmla="*/ 198 w 245"/>
                <a:gd name="T63" fmla="*/ 7 h 950"/>
                <a:gd name="T64" fmla="*/ 208 w 245"/>
                <a:gd name="T65" fmla="*/ 6 h 950"/>
                <a:gd name="T66" fmla="*/ 216 w 245"/>
                <a:gd name="T67" fmla="*/ 5 h 950"/>
                <a:gd name="T68" fmla="*/ 222 w 245"/>
                <a:gd name="T69" fmla="*/ 4 h 950"/>
                <a:gd name="T70" fmla="*/ 228 w 245"/>
                <a:gd name="T71" fmla="*/ 3 h 950"/>
                <a:gd name="T72" fmla="*/ 230 w 245"/>
                <a:gd name="T73" fmla="*/ 2 h 950"/>
                <a:gd name="T74" fmla="*/ 230 w 245"/>
                <a:gd name="T75" fmla="*/ 2 h 950"/>
                <a:gd name="T76" fmla="*/ 229 w 245"/>
                <a:gd name="T77" fmla="*/ 2 h 950"/>
                <a:gd name="T78" fmla="*/ 243 w 245"/>
                <a:gd name="T79" fmla="*/ 0 h 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5" h="950">
                  <a:moveTo>
                    <a:pt x="243" y="0"/>
                  </a:moveTo>
                  <a:lnTo>
                    <a:pt x="245" y="3"/>
                  </a:lnTo>
                  <a:lnTo>
                    <a:pt x="243" y="14"/>
                  </a:lnTo>
                  <a:lnTo>
                    <a:pt x="240" y="30"/>
                  </a:lnTo>
                  <a:lnTo>
                    <a:pt x="236" y="54"/>
                  </a:lnTo>
                  <a:lnTo>
                    <a:pt x="230" y="83"/>
                  </a:lnTo>
                  <a:lnTo>
                    <a:pt x="223" y="117"/>
                  </a:lnTo>
                  <a:lnTo>
                    <a:pt x="213" y="159"/>
                  </a:lnTo>
                  <a:lnTo>
                    <a:pt x="202" y="204"/>
                  </a:lnTo>
                  <a:lnTo>
                    <a:pt x="189" y="255"/>
                  </a:lnTo>
                  <a:lnTo>
                    <a:pt x="175" y="311"/>
                  </a:lnTo>
                  <a:lnTo>
                    <a:pt x="160" y="371"/>
                  </a:lnTo>
                  <a:lnTo>
                    <a:pt x="143" y="434"/>
                  </a:lnTo>
                  <a:lnTo>
                    <a:pt x="124" y="503"/>
                  </a:lnTo>
                  <a:lnTo>
                    <a:pt x="106" y="572"/>
                  </a:lnTo>
                  <a:lnTo>
                    <a:pt x="86" y="644"/>
                  </a:lnTo>
                  <a:lnTo>
                    <a:pt x="65" y="720"/>
                  </a:lnTo>
                  <a:lnTo>
                    <a:pt x="44" y="796"/>
                  </a:lnTo>
                  <a:lnTo>
                    <a:pt x="23" y="872"/>
                  </a:lnTo>
                  <a:lnTo>
                    <a:pt x="1" y="950"/>
                  </a:lnTo>
                  <a:lnTo>
                    <a:pt x="0" y="950"/>
                  </a:lnTo>
                  <a:lnTo>
                    <a:pt x="21" y="872"/>
                  </a:lnTo>
                  <a:lnTo>
                    <a:pt x="44" y="794"/>
                  </a:lnTo>
                  <a:lnTo>
                    <a:pt x="65" y="718"/>
                  </a:lnTo>
                  <a:lnTo>
                    <a:pt x="85" y="644"/>
                  </a:lnTo>
                  <a:lnTo>
                    <a:pt x="105" y="572"/>
                  </a:lnTo>
                  <a:lnTo>
                    <a:pt x="123" y="503"/>
                  </a:lnTo>
                  <a:lnTo>
                    <a:pt x="141" y="436"/>
                  </a:lnTo>
                  <a:lnTo>
                    <a:pt x="157" y="374"/>
                  </a:lnTo>
                  <a:lnTo>
                    <a:pt x="172" y="316"/>
                  </a:lnTo>
                  <a:lnTo>
                    <a:pt x="185" y="262"/>
                  </a:lnTo>
                  <a:lnTo>
                    <a:pt x="198" y="215"/>
                  </a:lnTo>
                  <a:lnTo>
                    <a:pt x="208" y="172"/>
                  </a:lnTo>
                  <a:lnTo>
                    <a:pt x="216" y="135"/>
                  </a:lnTo>
                  <a:lnTo>
                    <a:pt x="222" y="105"/>
                  </a:lnTo>
                  <a:lnTo>
                    <a:pt x="228" y="79"/>
                  </a:lnTo>
                  <a:lnTo>
                    <a:pt x="230" y="61"/>
                  </a:lnTo>
                  <a:lnTo>
                    <a:pt x="230" y="50"/>
                  </a:lnTo>
                  <a:lnTo>
                    <a:pt x="229" y="4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5" name="Freeform 1182"/>
            <p:cNvSpPr>
              <a:spLocks/>
            </p:cNvSpPr>
            <p:nvPr/>
          </p:nvSpPr>
          <p:spPr bwMode="auto">
            <a:xfrm>
              <a:off x="1957" y="1055"/>
              <a:ext cx="231" cy="452"/>
            </a:xfrm>
            <a:custGeom>
              <a:avLst/>
              <a:gdLst>
                <a:gd name="T0" fmla="*/ 1 w 231"/>
                <a:gd name="T1" fmla="*/ 29 h 903"/>
                <a:gd name="T2" fmla="*/ 22 w 231"/>
                <a:gd name="T3" fmla="*/ 26 h 903"/>
                <a:gd name="T4" fmla="*/ 45 w 231"/>
                <a:gd name="T5" fmla="*/ 24 h 903"/>
                <a:gd name="T6" fmla="*/ 66 w 231"/>
                <a:gd name="T7" fmla="*/ 21 h 903"/>
                <a:gd name="T8" fmla="*/ 86 w 231"/>
                <a:gd name="T9" fmla="*/ 19 h 903"/>
                <a:gd name="T10" fmla="*/ 106 w 231"/>
                <a:gd name="T11" fmla="*/ 17 h 903"/>
                <a:gd name="T12" fmla="*/ 124 w 231"/>
                <a:gd name="T13" fmla="*/ 15 h 903"/>
                <a:gd name="T14" fmla="*/ 142 w 231"/>
                <a:gd name="T15" fmla="*/ 13 h 903"/>
                <a:gd name="T16" fmla="*/ 158 w 231"/>
                <a:gd name="T17" fmla="*/ 11 h 903"/>
                <a:gd name="T18" fmla="*/ 173 w 231"/>
                <a:gd name="T19" fmla="*/ 9 h 903"/>
                <a:gd name="T20" fmla="*/ 186 w 231"/>
                <a:gd name="T21" fmla="*/ 7 h 903"/>
                <a:gd name="T22" fmla="*/ 199 w 231"/>
                <a:gd name="T23" fmla="*/ 6 h 903"/>
                <a:gd name="T24" fmla="*/ 209 w 231"/>
                <a:gd name="T25" fmla="*/ 4 h 903"/>
                <a:gd name="T26" fmla="*/ 217 w 231"/>
                <a:gd name="T27" fmla="*/ 3 h 903"/>
                <a:gd name="T28" fmla="*/ 223 w 231"/>
                <a:gd name="T29" fmla="*/ 2 h 903"/>
                <a:gd name="T30" fmla="*/ 229 w 231"/>
                <a:gd name="T31" fmla="*/ 1 h 903"/>
                <a:gd name="T32" fmla="*/ 231 w 231"/>
                <a:gd name="T33" fmla="*/ 1 h 903"/>
                <a:gd name="T34" fmla="*/ 231 w 231"/>
                <a:gd name="T35" fmla="*/ 1 h 903"/>
                <a:gd name="T36" fmla="*/ 230 w 231"/>
                <a:gd name="T37" fmla="*/ 0 h 903"/>
                <a:gd name="T38" fmla="*/ 216 w 231"/>
                <a:gd name="T39" fmla="*/ 2 h 903"/>
                <a:gd name="T40" fmla="*/ 217 w 231"/>
                <a:gd name="T41" fmla="*/ 2 h 903"/>
                <a:gd name="T42" fmla="*/ 217 w 231"/>
                <a:gd name="T43" fmla="*/ 2 h 903"/>
                <a:gd name="T44" fmla="*/ 214 w 231"/>
                <a:gd name="T45" fmla="*/ 3 h 903"/>
                <a:gd name="T46" fmla="*/ 210 w 231"/>
                <a:gd name="T47" fmla="*/ 4 h 903"/>
                <a:gd name="T48" fmla="*/ 203 w 231"/>
                <a:gd name="T49" fmla="*/ 5 h 903"/>
                <a:gd name="T50" fmla="*/ 196 w 231"/>
                <a:gd name="T51" fmla="*/ 6 h 903"/>
                <a:gd name="T52" fmla="*/ 186 w 231"/>
                <a:gd name="T53" fmla="*/ 7 h 903"/>
                <a:gd name="T54" fmla="*/ 175 w 231"/>
                <a:gd name="T55" fmla="*/ 8 h 903"/>
                <a:gd name="T56" fmla="*/ 162 w 231"/>
                <a:gd name="T57" fmla="*/ 10 h 903"/>
                <a:gd name="T58" fmla="*/ 148 w 231"/>
                <a:gd name="T59" fmla="*/ 12 h 903"/>
                <a:gd name="T60" fmla="*/ 132 w 231"/>
                <a:gd name="T61" fmla="*/ 14 h 903"/>
                <a:gd name="T62" fmla="*/ 115 w 231"/>
                <a:gd name="T63" fmla="*/ 15 h 903"/>
                <a:gd name="T64" fmla="*/ 99 w 231"/>
                <a:gd name="T65" fmla="*/ 18 h 903"/>
                <a:gd name="T66" fmla="*/ 80 w 231"/>
                <a:gd name="T67" fmla="*/ 20 h 903"/>
                <a:gd name="T68" fmla="*/ 60 w 231"/>
                <a:gd name="T69" fmla="*/ 22 h 903"/>
                <a:gd name="T70" fmla="*/ 41 w 231"/>
                <a:gd name="T71" fmla="*/ 24 h 903"/>
                <a:gd name="T72" fmla="*/ 19 w 231"/>
                <a:gd name="T73" fmla="*/ 26 h 903"/>
                <a:gd name="T74" fmla="*/ 0 w 231"/>
                <a:gd name="T75" fmla="*/ 29 h 903"/>
                <a:gd name="T76" fmla="*/ 1 w 231"/>
                <a:gd name="T77" fmla="*/ 29 h 9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1" h="903">
                  <a:moveTo>
                    <a:pt x="1" y="903"/>
                  </a:moveTo>
                  <a:lnTo>
                    <a:pt x="22" y="825"/>
                  </a:lnTo>
                  <a:lnTo>
                    <a:pt x="45" y="747"/>
                  </a:lnTo>
                  <a:lnTo>
                    <a:pt x="66" y="671"/>
                  </a:lnTo>
                  <a:lnTo>
                    <a:pt x="86" y="597"/>
                  </a:lnTo>
                  <a:lnTo>
                    <a:pt x="106" y="525"/>
                  </a:lnTo>
                  <a:lnTo>
                    <a:pt x="124" y="456"/>
                  </a:lnTo>
                  <a:lnTo>
                    <a:pt x="142" y="389"/>
                  </a:lnTo>
                  <a:lnTo>
                    <a:pt x="158" y="327"/>
                  </a:lnTo>
                  <a:lnTo>
                    <a:pt x="173" y="269"/>
                  </a:lnTo>
                  <a:lnTo>
                    <a:pt x="186" y="215"/>
                  </a:lnTo>
                  <a:lnTo>
                    <a:pt x="199" y="168"/>
                  </a:lnTo>
                  <a:lnTo>
                    <a:pt x="209" y="125"/>
                  </a:lnTo>
                  <a:lnTo>
                    <a:pt x="217" y="88"/>
                  </a:lnTo>
                  <a:lnTo>
                    <a:pt x="223" y="58"/>
                  </a:lnTo>
                  <a:lnTo>
                    <a:pt x="229" y="32"/>
                  </a:lnTo>
                  <a:lnTo>
                    <a:pt x="231" y="14"/>
                  </a:lnTo>
                  <a:lnTo>
                    <a:pt x="231" y="3"/>
                  </a:lnTo>
                  <a:lnTo>
                    <a:pt x="230" y="0"/>
                  </a:lnTo>
                  <a:lnTo>
                    <a:pt x="216" y="49"/>
                  </a:lnTo>
                  <a:lnTo>
                    <a:pt x="217" y="54"/>
                  </a:lnTo>
                  <a:lnTo>
                    <a:pt x="217" y="63"/>
                  </a:lnTo>
                  <a:lnTo>
                    <a:pt x="214" y="81"/>
                  </a:lnTo>
                  <a:lnTo>
                    <a:pt x="210" y="103"/>
                  </a:lnTo>
                  <a:lnTo>
                    <a:pt x="203" y="132"/>
                  </a:lnTo>
                  <a:lnTo>
                    <a:pt x="196" y="168"/>
                  </a:lnTo>
                  <a:lnTo>
                    <a:pt x="186" y="208"/>
                  </a:lnTo>
                  <a:lnTo>
                    <a:pt x="175" y="253"/>
                  </a:lnTo>
                  <a:lnTo>
                    <a:pt x="162" y="304"/>
                  </a:lnTo>
                  <a:lnTo>
                    <a:pt x="148" y="358"/>
                  </a:lnTo>
                  <a:lnTo>
                    <a:pt x="132" y="418"/>
                  </a:lnTo>
                  <a:lnTo>
                    <a:pt x="115" y="479"/>
                  </a:lnTo>
                  <a:lnTo>
                    <a:pt x="99" y="545"/>
                  </a:lnTo>
                  <a:lnTo>
                    <a:pt x="80" y="613"/>
                  </a:lnTo>
                  <a:lnTo>
                    <a:pt x="60" y="684"/>
                  </a:lnTo>
                  <a:lnTo>
                    <a:pt x="41" y="756"/>
                  </a:lnTo>
                  <a:lnTo>
                    <a:pt x="19" y="829"/>
                  </a:lnTo>
                  <a:lnTo>
                    <a:pt x="0" y="903"/>
                  </a:lnTo>
                  <a:lnTo>
                    <a:pt x="1" y="903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6" name="Freeform 1183"/>
            <p:cNvSpPr>
              <a:spLocks/>
            </p:cNvSpPr>
            <p:nvPr/>
          </p:nvSpPr>
          <p:spPr bwMode="auto">
            <a:xfrm>
              <a:off x="1955" y="1079"/>
              <a:ext cx="219" cy="428"/>
            </a:xfrm>
            <a:custGeom>
              <a:avLst/>
              <a:gdLst>
                <a:gd name="T0" fmla="*/ 218 w 219"/>
                <a:gd name="T1" fmla="*/ 0 h 854"/>
                <a:gd name="T2" fmla="*/ 219 w 219"/>
                <a:gd name="T3" fmla="*/ 1 h 854"/>
                <a:gd name="T4" fmla="*/ 219 w 219"/>
                <a:gd name="T5" fmla="*/ 1 h 854"/>
                <a:gd name="T6" fmla="*/ 216 w 219"/>
                <a:gd name="T7" fmla="*/ 1 h 854"/>
                <a:gd name="T8" fmla="*/ 212 w 219"/>
                <a:gd name="T9" fmla="*/ 2 h 854"/>
                <a:gd name="T10" fmla="*/ 205 w 219"/>
                <a:gd name="T11" fmla="*/ 3 h 854"/>
                <a:gd name="T12" fmla="*/ 198 w 219"/>
                <a:gd name="T13" fmla="*/ 4 h 854"/>
                <a:gd name="T14" fmla="*/ 188 w 219"/>
                <a:gd name="T15" fmla="*/ 5 h 854"/>
                <a:gd name="T16" fmla="*/ 177 w 219"/>
                <a:gd name="T17" fmla="*/ 7 h 854"/>
                <a:gd name="T18" fmla="*/ 164 w 219"/>
                <a:gd name="T19" fmla="*/ 8 h 854"/>
                <a:gd name="T20" fmla="*/ 150 w 219"/>
                <a:gd name="T21" fmla="*/ 10 h 854"/>
                <a:gd name="T22" fmla="*/ 134 w 219"/>
                <a:gd name="T23" fmla="*/ 12 h 854"/>
                <a:gd name="T24" fmla="*/ 117 w 219"/>
                <a:gd name="T25" fmla="*/ 14 h 854"/>
                <a:gd name="T26" fmla="*/ 101 w 219"/>
                <a:gd name="T27" fmla="*/ 16 h 854"/>
                <a:gd name="T28" fmla="*/ 82 w 219"/>
                <a:gd name="T29" fmla="*/ 18 h 854"/>
                <a:gd name="T30" fmla="*/ 62 w 219"/>
                <a:gd name="T31" fmla="*/ 20 h 854"/>
                <a:gd name="T32" fmla="*/ 43 w 219"/>
                <a:gd name="T33" fmla="*/ 23 h 854"/>
                <a:gd name="T34" fmla="*/ 21 w 219"/>
                <a:gd name="T35" fmla="*/ 25 h 854"/>
                <a:gd name="T36" fmla="*/ 2 w 219"/>
                <a:gd name="T37" fmla="*/ 27 h 854"/>
                <a:gd name="T38" fmla="*/ 0 w 219"/>
                <a:gd name="T39" fmla="*/ 27 h 854"/>
                <a:gd name="T40" fmla="*/ 20 w 219"/>
                <a:gd name="T41" fmla="*/ 25 h 854"/>
                <a:gd name="T42" fmla="*/ 41 w 219"/>
                <a:gd name="T43" fmla="*/ 23 h 854"/>
                <a:gd name="T44" fmla="*/ 61 w 219"/>
                <a:gd name="T45" fmla="*/ 20 h 854"/>
                <a:gd name="T46" fmla="*/ 79 w 219"/>
                <a:gd name="T47" fmla="*/ 18 h 854"/>
                <a:gd name="T48" fmla="*/ 98 w 219"/>
                <a:gd name="T49" fmla="*/ 16 h 854"/>
                <a:gd name="T50" fmla="*/ 115 w 219"/>
                <a:gd name="T51" fmla="*/ 14 h 854"/>
                <a:gd name="T52" fmla="*/ 130 w 219"/>
                <a:gd name="T53" fmla="*/ 12 h 854"/>
                <a:gd name="T54" fmla="*/ 146 w 219"/>
                <a:gd name="T55" fmla="*/ 10 h 854"/>
                <a:gd name="T56" fmla="*/ 158 w 219"/>
                <a:gd name="T57" fmla="*/ 9 h 854"/>
                <a:gd name="T58" fmla="*/ 171 w 219"/>
                <a:gd name="T59" fmla="*/ 7 h 854"/>
                <a:gd name="T60" fmla="*/ 181 w 219"/>
                <a:gd name="T61" fmla="*/ 6 h 854"/>
                <a:gd name="T62" fmla="*/ 190 w 219"/>
                <a:gd name="T63" fmla="*/ 5 h 854"/>
                <a:gd name="T64" fmla="*/ 195 w 219"/>
                <a:gd name="T65" fmla="*/ 4 h 854"/>
                <a:gd name="T66" fmla="*/ 201 w 219"/>
                <a:gd name="T67" fmla="*/ 3 h 854"/>
                <a:gd name="T68" fmla="*/ 204 w 219"/>
                <a:gd name="T69" fmla="*/ 3 h 854"/>
                <a:gd name="T70" fmla="*/ 204 w 219"/>
                <a:gd name="T71" fmla="*/ 2 h 854"/>
                <a:gd name="T72" fmla="*/ 204 w 219"/>
                <a:gd name="T73" fmla="*/ 2 h 854"/>
                <a:gd name="T74" fmla="*/ 218 w 219"/>
                <a:gd name="T75" fmla="*/ 0 h 8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9" h="854">
                  <a:moveTo>
                    <a:pt x="218" y="0"/>
                  </a:moveTo>
                  <a:lnTo>
                    <a:pt x="219" y="5"/>
                  </a:lnTo>
                  <a:lnTo>
                    <a:pt x="219" y="14"/>
                  </a:lnTo>
                  <a:lnTo>
                    <a:pt x="216" y="32"/>
                  </a:lnTo>
                  <a:lnTo>
                    <a:pt x="212" y="54"/>
                  </a:lnTo>
                  <a:lnTo>
                    <a:pt x="205" y="83"/>
                  </a:lnTo>
                  <a:lnTo>
                    <a:pt x="198" y="119"/>
                  </a:lnTo>
                  <a:lnTo>
                    <a:pt x="188" y="159"/>
                  </a:lnTo>
                  <a:lnTo>
                    <a:pt x="177" y="204"/>
                  </a:lnTo>
                  <a:lnTo>
                    <a:pt x="164" y="255"/>
                  </a:lnTo>
                  <a:lnTo>
                    <a:pt x="150" y="309"/>
                  </a:lnTo>
                  <a:lnTo>
                    <a:pt x="134" y="369"/>
                  </a:lnTo>
                  <a:lnTo>
                    <a:pt x="117" y="430"/>
                  </a:lnTo>
                  <a:lnTo>
                    <a:pt x="101" y="496"/>
                  </a:lnTo>
                  <a:lnTo>
                    <a:pt x="82" y="564"/>
                  </a:lnTo>
                  <a:lnTo>
                    <a:pt x="62" y="635"/>
                  </a:lnTo>
                  <a:lnTo>
                    <a:pt x="43" y="707"/>
                  </a:lnTo>
                  <a:lnTo>
                    <a:pt x="21" y="780"/>
                  </a:lnTo>
                  <a:lnTo>
                    <a:pt x="2" y="854"/>
                  </a:lnTo>
                  <a:lnTo>
                    <a:pt x="0" y="852"/>
                  </a:lnTo>
                  <a:lnTo>
                    <a:pt x="20" y="780"/>
                  </a:lnTo>
                  <a:lnTo>
                    <a:pt x="41" y="707"/>
                  </a:lnTo>
                  <a:lnTo>
                    <a:pt x="61" y="637"/>
                  </a:lnTo>
                  <a:lnTo>
                    <a:pt x="79" y="566"/>
                  </a:lnTo>
                  <a:lnTo>
                    <a:pt x="98" y="499"/>
                  </a:lnTo>
                  <a:lnTo>
                    <a:pt x="115" y="436"/>
                  </a:lnTo>
                  <a:lnTo>
                    <a:pt x="130" y="374"/>
                  </a:lnTo>
                  <a:lnTo>
                    <a:pt x="146" y="318"/>
                  </a:lnTo>
                  <a:lnTo>
                    <a:pt x="158" y="266"/>
                  </a:lnTo>
                  <a:lnTo>
                    <a:pt x="171" y="219"/>
                  </a:lnTo>
                  <a:lnTo>
                    <a:pt x="181" y="177"/>
                  </a:lnTo>
                  <a:lnTo>
                    <a:pt x="190" y="141"/>
                  </a:lnTo>
                  <a:lnTo>
                    <a:pt x="195" y="110"/>
                  </a:lnTo>
                  <a:lnTo>
                    <a:pt x="201" y="86"/>
                  </a:lnTo>
                  <a:lnTo>
                    <a:pt x="204" y="68"/>
                  </a:lnTo>
                  <a:lnTo>
                    <a:pt x="204" y="58"/>
                  </a:lnTo>
                  <a:lnTo>
                    <a:pt x="204" y="5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7" name="Freeform 1184"/>
            <p:cNvSpPr>
              <a:spLocks/>
            </p:cNvSpPr>
            <p:nvPr/>
          </p:nvSpPr>
          <p:spPr bwMode="auto">
            <a:xfrm>
              <a:off x="1954" y="1106"/>
              <a:ext cx="205" cy="400"/>
            </a:xfrm>
            <a:custGeom>
              <a:avLst/>
              <a:gdLst>
                <a:gd name="T0" fmla="*/ 1 w 205"/>
                <a:gd name="T1" fmla="*/ 26 h 798"/>
                <a:gd name="T2" fmla="*/ 21 w 205"/>
                <a:gd name="T3" fmla="*/ 23 h 798"/>
                <a:gd name="T4" fmla="*/ 42 w 205"/>
                <a:gd name="T5" fmla="*/ 21 h 798"/>
                <a:gd name="T6" fmla="*/ 62 w 205"/>
                <a:gd name="T7" fmla="*/ 19 h 798"/>
                <a:gd name="T8" fmla="*/ 80 w 205"/>
                <a:gd name="T9" fmla="*/ 17 h 798"/>
                <a:gd name="T10" fmla="*/ 99 w 205"/>
                <a:gd name="T11" fmla="*/ 14 h 798"/>
                <a:gd name="T12" fmla="*/ 116 w 205"/>
                <a:gd name="T13" fmla="*/ 12 h 798"/>
                <a:gd name="T14" fmla="*/ 131 w 205"/>
                <a:gd name="T15" fmla="*/ 10 h 798"/>
                <a:gd name="T16" fmla="*/ 147 w 205"/>
                <a:gd name="T17" fmla="*/ 9 h 798"/>
                <a:gd name="T18" fmla="*/ 159 w 205"/>
                <a:gd name="T19" fmla="*/ 7 h 798"/>
                <a:gd name="T20" fmla="*/ 172 w 205"/>
                <a:gd name="T21" fmla="*/ 6 h 798"/>
                <a:gd name="T22" fmla="*/ 182 w 205"/>
                <a:gd name="T23" fmla="*/ 4 h 798"/>
                <a:gd name="T24" fmla="*/ 191 w 205"/>
                <a:gd name="T25" fmla="*/ 3 h 798"/>
                <a:gd name="T26" fmla="*/ 196 w 205"/>
                <a:gd name="T27" fmla="*/ 2 h 798"/>
                <a:gd name="T28" fmla="*/ 202 w 205"/>
                <a:gd name="T29" fmla="*/ 1 h 798"/>
                <a:gd name="T30" fmla="*/ 205 w 205"/>
                <a:gd name="T31" fmla="*/ 1 h 798"/>
                <a:gd name="T32" fmla="*/ 205 w 205"/>
                <a:gd name="T33" fmla="*/ 1 h 798"/>
                <a:gd name="T34" fmla="*/ 205 w 205"/>
                <a:gd name="T35" fmla="*/ 0 h 798"/>
                <a:gd name="T36" fmla="*/ 188 w 205"/>
                <a:gd name="T37" fmla="*/ 2 h 798"/>
                <a:gd name="T38" fmla="*/ 189 w 205"/>
                <a:gd name="T39" fmla="*/ 2 h 798"/>
                <a:gd name="T40" fmla="*/ 188 w 205"/>
                <a:gd name="T41" fmla="*/ 3 h 798"/>
                <a:gd name="T42" fmla="*/ 186 w 205"/>
                <a:gd name="T43" fmla="*/ 3 h 798"/>
                <a:gd name="T44" fmla="*/ 181 w 205"/>
                <a:gd name="T45" fmla="*/ 4 h 798"/>
                <a:gd name="T46" fmla="*/ 175 w 205"/>
                <a:gd name="T47" fmla="*/ 5 h 798"/>
                <a:gd name="T48" fmla="*/ 168 w 205"/>
                <a:gd name="T49" fmla="*/ 6 h 798"/>
                <a:gd name="T50" fmla="*/ 158 w 205"/>
                <a:gd name="T51" fmla="*/ 7 h 798"/>
                <a:gd name="T52" fmla="*/ 147 w 205"/>
                <a:gd name="T53" fmla="*/ 8 h 798"/>
                <a:gd name="T54" fmla="*/ 134 w 205"/>
                <a:gd name="T55" fmla="*/ 10 h 798"/>
                <a:gd name="T56" fmla="*/ 121 w 205"/>
                <a:gd name="T57" fmla="*/ 12 h 798"/>
                <a:gd name="T58" fmla="*/ 106 w 205"/>
                <a:gd name="T59" fmla="*/ 13 h 798"/>
                <a:gd name="T60" fmla="*/ 90 w 205"/>
                <a:gd name="T61" fmla="*/ 15 h 798"/>
                <a:gd name="T62" fmla="*/ 73 w 205"/>
                <a:gd name="T63" fmla="*/ 17 h 798"/>
                <a:gd name="T64" fmla="*/ 56 w 205"/>
                <a:gd name="T65" fmla="*/ 19 h 798"/>
                <a:gd name="T66" fmla="*/ 38 w 205"/>
                <a:gd name="T67" fmla="*/ 21 h 798"/>
                <a:gd name="T68" fmla="*/ 18 w 205"/>
                <a:gd name="T69" fmla="*/ 23 h 798"/>
                <a:gd name="T70" fmla="*/ 0 w 205"/>
                <a:gd name="T71" fmla="*/ 26 h 798"/>
                <a:gd name="T72" fmla="*/ 1 w 205"/>
                <a:gd name="T73" fmla="*/ 26 h 7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5" h="798">
                  <a:moveTo>
                    <a:pt x="1" y="798"/>
                  </a:moveTo>
                  <a:lnTo>
                    <a:pt x="21" y="726"/>
                  </a:lnTo>
                  <a:lnTo>
                    <a:pt x="42" y="653"/>
                  </a:lnTo>
                  <a:lnTo>
                    <a:pt x="62" y="583"/>
                  </a:lnTo>
                  <a:lnTo>
                    <a:pt x="80" y="512"/>
                  </a:lnTo>
                  <a:lnTo>
                    <a:pt x="99" y="445"/>
                  </a:lnTo>
                  <a:lnTo>
                    <a:pt x="116" y="382"/>
                  </a:lnTo>
                  <a:lnTo>
                    <a:pt x="131" y="320"/>
                  </a:lnTo>
                  <a:lnTo>
                    <a:pt x="147" y="264"/>
                  </a:lnTo>
                  <a:lnTo>
                    <a:pt x="159" y="212"/>
                  </a:lnTo>
                  <a:lnTo>
                    <a:pt x="172" y="165"/>
                  </a:lnTo>
                  <a:lnTo>
                    <a:pt x="182" y="123"/>
                  </a:lnTo>
                  <a:lnTo>
                    <a:pt x="191" y="87"/>
                  </a:lnTo>
                  <a:lnTo>
                    <a:pt x="196" y="56"/>
                  </a:lnTo>
                  <a:lnTo>
                    <a:pt x="202" y="32"/>
                  </a:lnTo>
                  <a:lnTo>
                    <a:pt x="205" y="14"/>
                  </a:lnTo>
                  <a:lnTo>
                    <a:pt x="205" y="4"/>
                  </a:lnTo>
                  <a:lnTo>
                    <a:pt x="205" y="0"/>
                  </a:lnTo>
                  <a:lnTo>
                    <a:pt x="188" y="56"/>
                  </a:lnTo>
                  <a:lnTo>
                    <a:pt x="189" y="60"/>
                  </a:lnTo>
                  <a:lnTo>
                    <a:pt x="188" y="70"/>
                  </a:lnTo>
                  <a:lnTo>
                    <a:pt x="186" y="87"/>
                  </a:lnTo>
                  <a:lnTo>
                    <a:pt x="181" y="108"/>
                  </a:lnTo>
                  <a:lnTo>
                    <a:pt x="175" y="137"/>
                  </a:lnTo>
                  <a:lnTo>
                    <a:pt x="168" y="170"/>
                  </a:lnTo>
                  <a:lnTo>
                    <a:pt x="158" y="210"/>
                  </a:lnTo>
                  <a:lnTo>
                    <a:pt x="147" y="253"/>
                  </a:lnTo>
                  <a:lnTo>
                    <a:pt x="134" y="302"/>
                  </a:lnTo>
                  <a:lnTo>
                    <a:pt x="121" y="355"/>
                  </a:lnTo>
                  <a:lnTo>
                    <a:pt x="106" y="411"/>
                  </a:lnTo>
                  <a:lnTo>
                    <a:pt x="90" y="471"/>
                  </a:lnTo>
                  <a:lnTo>
                    <a:pt x="73" y="532"/>
                  </a:lnTo>
                  <a:lnTo>
                    <a:pt x="56" y="597"/>
                  </a:lnTo>
                  <a:lnTo>
                    <a:pt x="38" y="662"/>
                  </a:lnTo>
                  <a:lnTo>
                    <a:pt x="18" y="731"/>
                  </a:lnTo>
                  <a:lnTo>
                    <a:pt x="0" y="798"/>
                  </a:lnTo>
                  <a:lnTo>
                    <a:pt x="1" y="798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8" name="Freeform 1185"/>
            <p:cNvSpPr>
              <a:spLocks/>
            </p:cNvSpPr>
            <p:nvPr/>
          </p:nvSpPr>
          <p:spPr bwMode="auto">
            <a:xfrm>
              <a:off x="1952" y="1135"/>
              <a:ext cx="191" cy="371"/>
            </a:xfrm>
            <a:custGeom>
              <a:avLst/>
              <a:gdLst>
                <a:gd name="T0" fmla="*/ 190 w 191"/>
                <a:gd name="T1" fmla="*/ 0 h 742"/>
                <a:gd name="T2" fmla="*/ 191 w 191"/>
                <a:gd name="T3" fmla="*/ 1 h 742"/>
                <a:gd name="T4" fmla="*/ 190 w 191"/>
                <a:gd name="T5" fmla="*/ 1 h 742"/>
                <a:gd name="T6" fmla="*/ 188 w 191"/>
                <a:gd name="T7" fmla="*/ 1 h 742"/>
                <a:gd name="T8" fmla="*/ 183 w 191"/>
                <a:gd name="T9" fmla="*/ 2 h 742"/>
                <a:gd name="T10" fmla="*/ 177 w 191"/>
                <a:gd name="T11" fmla="*/ 3 h 742"/>
                <a:gd name="T12" fmla="*/ 170 w 191"/>
                <a:gd name="T13" fmla="*/ 4 h 742"/>
                <a:gd name="T14" fmla="*/ 160 w 191"/>
                <a:gd name="T15" fmla="*/ 5 h 742"/>
                <a:gd name="T16" fmla="*/ 149 w 191"/>
                <a:gd name="T17" fmla="*/ 7 h 742"/>
                <a:gd name="T18" fmla="*/ 136 w 191"/>
                <a:gd name="T19" fmla="*/ 8 h 742"/>
                <a:gd name="T20" fmla="*/ 123 w 191"/>
                <a:gd name="T21" fmla="*/ 10 h 742"/>
                <a:gd name="T22" fmla="*/ 108 w 191"/>
                <a:gd name="T23" fmla="*/ 12 h 742"/>
                <a:gd name="T24" fmla="*/ 92 w 191"/>
                <a:gd name="T25" fmla="*/ 13 h 742"/>
                <a:gd name="T26" fmla="*/ 75 w 191"/>
                <a:gd name="T27" fmla="*/ 15 h 742"/>
                <a:gd name="T28" fmla="*/ 58 w 191"/>
                <a:gd name="T29" fmla="*/ 17 h 742"/>
                <a:gd name="T30" fmla="*/ 40 w 191"/>
                <a:gd name="T31" fmla="*/ 19 h 742"/>
                <a:gd name="T32" fmla="*/ 20 w 191"/>
                <a:gd name="T33" fmla="*/ 22 h 742"/>
                <a:gd name="T34" fmla="*/ 2 w 191"/>
                <a:gd name="T35" fmla="*/ 24 h 742"/>
                <a:gd name="T36" fmla="*/ 0 w 191"/>
                <a:gd name="T37" fmla="*/ 24 h 742"/>
                <a:gd name="T38" fmla="*/ 19 w 191"/>
                <a:gd name="T39" fmla="*/ 22 h 742"/>
                <a:gd name="T40" fmla="*/ 37 w 191"/>
                <a:gd name="T41" fmla="*/ 20 h 742"/>
                <a:gd name="T42" fmla="*/ 54 w 191"/>
                <a:gd name="T43" fmla="*/ 18 h 742"/>
                <a:gd name="T44" fmla="*/ 71 w 191"/>
                <a:gd name="T45" fmla="*/ 16 h 742"/>
                <a:gd name="T46" fmla="*/ 88 w 191"/>
                <a:gd name="T47" fmla="*/ 14 h 742"/>
                <a:gd name="T48" fmla="*/ 104 w 191"/>
                <a:gd name="T49" fmla="*/ 12 h 742"/>
                <a:gd name="T50" fmla="*/ 118 w 191"/>
                <a:gd name="T51" fmla="*/ 10 h 742"/>
                <a:gd name="T52" fmla="*/ 130 w 191"/>
                <a:gd name="T53" fmla="*/ 9 h 742"/>
                <a:gd name="T54" fmla="*/ 142 w 191"/>
                <a:gd name="T55" fmla="*/ 7 h 742"/>
                <a:gd name="T56" fmla="*/ 152 w 191"/>
                <a:gd name="T57" fmla="*/ 6 h 742"/>
                <a:gd name="T58" fmla="*/ 159 w 191"/>
                <a:gd name="T59" fmla="*/ 5 h 742"/>
                <a:gd name="T60" fmla="*/ 166 w 191"/>
                <a:gd name="T61" fmla="*/ 4 h 742"/>
                <a:gd name="T62" fmla="*/ 170 w 191"/>
                <a:gd name="T63" fmla="*/ 3 h 742"/>
                <a:gd name="T64" fmla="*/ 173 w 191"/>
                <a:gd name="T65" fmla="*/ 3 h 742"/>
                <a:gd name="T66" fmla="*/ 174 w 191"/>
                <a:gd name="T67" fmla="*/ 2 h 742"/>
                <a:gd name="T68" fmla="*/ 173 w 191"/>
                <a:gd name="T69" fmla="*/ 2 h 742"/>
                <a:gd name="T70" fmla="*/ 190 w 191"/>
                <a:gd name="T71" fmla="*/ 0 h 7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1" h="742">
                  <a:moveTo>
                    <a:pt x="190" y="0"/>
                  </a:moveTo>
                  <a:lnTo>
                    <a:pt x="191" y="4"/>
                  </a:lnTo>
                  <a:lnTo>
                    <a:pt x="190" y="14"/>
                  </a:lnTo>
                  <a:lnTo>
                    <a:pt x="188" y="31"/>
                  </a:lnTo>
                  <a:lnTo>
                    <a:pt x="183" y="52"/>
                  </a:lnTo>
                  <a:lnTo>
                    <a:pt x="177" y="81"/>
                  </a:lnTo>
                  <a:lnTo>
                    <a:pt x="170" y="114"/>
                  </a:lnTo>
                  <a:lnTo>
                    <a:pt x="160" y="154"/>
                  </a:lnTo>
                  <a:lnTo>
                    <a:pt x="149" y="197"/>
                  </a:lnTo>
                  <a:lnTo>
                    <a:pt x="136" y="246"/>
                  </a:lnTo>
                  <a:lnTo>
                    <a:pt x="123" y="299"/>
                  </a:lnTo>
                  <a:lnTo>
                    <a:pt x="108" y="355"/>
                  </a:lnTo>
                  <a:lnTo>
                    <a:pt x="92" y="415"/>
                  </a:lnTo>
                  <a:lnTo>
                    <a:pt x="75" y="476"/>
                  </a:lnTo>
                  <a:lnTo>
                    <a:pt x="58" y="541"/>
                  </a:lnTo>
                  <a:lnTo>
                    <a:pt x="40" y="606"/>
                  </a:lnTo>
                  <a:lnTo>
                    <a:pt x="20" y="675"/>
                  </a:lnTo>
                  <a:lnTo>
                    <a:pt x="2" y="742"/>
                  </a:lnTo>
                  <a:lnTo>
                    <a:pt x="0" y="742"/>
                  </a:lnTo>
                  <a:lnTo>
                    <a:pt x="19" y="675"/>
                  </a:lnTo>
                  <a:lnTo>
                    <a:pt x="37" y="610"/>
                  </a:lnTo>
                  <a:lnTo>
                    <a:pt x="54" y="545"/>
                  </a:lnTo>
                  <a:lnTo>
                    <a:pt x="71" y="483"/>
                  </a:lnTo>
                  <a:lnTo>
                    <a:pt x="88" y="424"/>
                  </a:lnTo>
                  <a:lnTo>
                    <a:pt x="104" y="366"/>
                  </a:lnTo>
                  <a:lnTo>
                    <a:pt x="118" y="313"/>
                  </a:lnTo>
                  <a:lnTo>
                    <a:pt x="130" y="262"/>
                  </a:lnTo>
                  <a:lnTo>
                    <a:pt x="142" y="217"/>
                  </a:lnTo>
                  <a:lnTo>
                    <a:pt x="152" y="177"/>
                  </a:lnTo>
                  <a:lnTo>
                    <a:pt x="159" y="143"/>
                  </a:lnTo>
                  <a:lnTo>
                    <a:pt x="166" y="114"/>
                  </a:lnTo>
                  <a:lnTo>
                    <a:pt x="170" y="91"/>
                  </a:lnTo>
                  <a:lnTo>
                    <a:pt x="173" y="74"/>
                  </a:lnTo>
                  <a:lnTo>
                    <a:pt x="174" y="63"/>
                  </a:lnTo>
                  <a:lnTo>
                    <a:pt x="173" y="6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89" name="Freeform 1186"/>
            <p:cNvSpPr>
              <a:spLocks/>
            </p:cNvSpPr>
            <p:nvPr/>
          </p:nvSpPr>
          <p:spPr bwMode="auto">
            <a:xfrm>
              <a:off x="1949" y="1164"/>
              <a:ext cx="177" cy="342"/>
            </a:xfrm>
            <a:custGeom>
              <a:avLst/>
              <a:gdLst>
                <a:gd name="T0" fmla="*/ 3 w 177"/>
                <a:gd name="T1" fmla="*/ 22 h 682"/>
                <a:gd name="T2" fmla="*/ 22 w 177"/>
                <a:gd name="T3" fmla="*/ 20 h 682"/>
                <a:gd name="T4" fmla="*/ 40 w 177"/>
                <a:gd name="T5" fmla="*/ 18 h 682"/>
                <a:gd name="T6" fmla="*/ 57 w 177"/>
                <a:gd name="T7" fmla="*/ 16 h 682"/>
                <a:gd name="T8" fmla="*/ 74 w 177"/>
                <a:gd name="T9" fmla="*/ 14 h 682"/>
                <a:gd name="T10" fmla="*/ 91 w 177"/>
                <a:gd name="T11" fmla="*/ 12 h 682"/>
                <a:gd name="T12" fmla="*/ 107 w 177"/>
                <a:gd name="T13" fmla="*/ 10 h 682"/>
                <a:gd name="T14" fmla="*/ 121 w 177"/>
                <a:gd name="T15" fmla="*/ 8 h 682"/>
                <a:gd name="T16" fmla="*/ 133 w 177"/>
                <a:gd name="T17" fmla="*/ 7 h 682"/>
                <a:gd name="T18" fmla="*/ 145 w 177"/>
                <a:gd name="T19" fmla="*/ 5 h 682"/>
                <a:gd name="T20" fmla="*/ 155 w 177"/>
                <a:gd name="T21" fmla="*/ 4 h 682"/>
                <a:gd name="T22" fmla="*/ 162 w 177"/>
                <a:gd name="T23" fmla="*/ 3 h 682"/>
                <a:gd name="T24" fmla="*/ 169 w 177"/>
                <a:gd name="T25" fmla="*/ 2 h 682"/>
                <a:gd name="T26" fmla="*/ 173 w 177"/>
                <a:gd name="T27" fmla="*/ 1 h 682"/>
                <a:gd name="T28" fmla="*/ 176 w 177"/>
                <a:gd name="T29" fmla="*/ 1 h 682"/>
                <a:gd name="T30" fmla="*/ 177 w 177"/>
                <a:gd name="T31" fmla="*/ 1 h 682"/>
                <a:gd name="T32" fmla="*/ 176 w 177"/>
                <a:gd name="T33" fmla="*/ 0 h 682"/>
                <a:gd name="T34" fmla="*/ 157 w 177"/>
                <a:gd name="T35" fmla="*/ 2 h 682"/>
                <a:gd name="T36" fmla="*/ 159 w 177"/>
                <a:gd name="T37" fmla="*/ 3 h 682"/>
                <a:gd name="T38" fmla="*/ 157 w 177"/>
                <a:gd name="T39" fmla="*/ 3 h 682"/>
                <a:gd name="T40" fmla="*/ 155 w 177"/>
                <a:gd name="T41" fmla="*/ 3 h 682"/>
                <a:gd name="T42" fmla="*/ 149 w 177"/>
                <a:gd name="T43" fmla="*/ 4 h 682"/>
                <a:gd name="T44" fmla="*/ 143 w 177"/>
                <a:gd name="T45" fmla="*/ 5 h 682"/>
                <a:gd name="T46" fmla="*/ 135 w 177"/>
                <a:gd name="T47" fmla="*/ 6 h 682"/>
                <a:gd name="T48" fmla="*/ 125 w 177"/>
                <a:gd name="T49" fmla="*/ 8 h 682"/>
                <a:gd name="T50" fmla="*/ 112 w 177"/>
                <a:gd name="T51" fmla="*/ 9 h 682"/>
                <a:gd name="T52" fmla="*/ 99 w 177"/>
                <a:gd name="T53" fmla="*/ 11 h 682"/>
                <a:gd name="T54" fmla="*/ 85 w 177"/>
                <a:gd name="T55" fmla="*/ 12 h 682"/>
                <a:gd name="T56" fmla="*/ 70 w 177"/>
                <a:gd name="T57" fmla="*/ 14 h 682"/>
                <a:gd name="T58" fmla="*/ 54 w 177"/>
                <a:gd name="T59" fmla="*/ 16 h 682"/>
                <a:gd name="T60" fmla="*/ 37 w 177"/>
                <a:gd name="T61" fmla="*/ 18 h 682"/>
                <a:gd name="T62" fmla="*/ 19 w 177"/>
                <a:gd name="T63" fmla="*/ 20 h 682"/>
                <a:gd name="T64" fmla="*/ 0 w 177"/>
                <a:gd name="T65" fmla="*/ 22 h 682"/>
                <a:gd name="T66" fmla="*/ 3 w 177"/>
                <a:gd name="T67" fmla="*/ 22 h 6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7" h="682">
                  <a:moveTo>
                    <a:pt x="3" y="682"/>
                  </a:moveTo>
                  <a:lnTo>
                    <a:pt x="22" y="615"/>
                  </a:lnTo>
                  <a:lnTo>
                    <a:pt x="40" y="550"/>
                  </a:lnTo>
                  <a:lnTo>
                    <a:pt x="57" y="485"/>
                  </a:lnTo>
                  <a:lnTo>
                    <a:pt x="74" y="423"/>
                  </a:lnTo>
                  <a:lnTo>
                    <a:pt x="91" y="364"/>
                  </a:lnTo>
                  <a:lnTo>
                    <a:pt x="107" y="306"/>
                  </a:lnTo>
                  <a:lnTo>
                    <a:pt x="121" y="253"/>
                  </a:lnTo>
                  <a:lnTo>
                    <a:pt x="133" y="202"/>
                  </a:lnTo>
                  <a:lnTo>
                    <a:pt x="145" y="157"/>
                  </a:lnTo>
                  <a:lnTo>
                    <a:pt x="155" y="117"/>
                  </a:lnTo>
                  <a:lnTo>
                    <a:pt x="162" y="83"/>
                  </a:lnTo>
                  <a:lnTo>
                    <a:pt x="169" y="54"/>
                  </a:lnTo>
                  <a:lnTo>
                    <a:pt x="173" y="31"/>
                  </a:lnTo>
                  <a:lnTo>
                    <a:pt x="176" y="14"/>
                  </a:lnTo>
                  <a:lnTo>
                    <a:pt x="177" y="3"/>
                  </a:lnTo>
                  <a:lnTo>
                    <a:pt x="176" y="0"/>
                  </a:lnTo>
                  <a:lnTo>
                    <a:pt x="157" y="63"/>
                  </a:lnTo>
                  <a:lnTo>
                    <a:pt x="159" y="69"/>
                  </a:lnTo>
                  <a:lnTo>
                    <a:pt x="157" y="79"/>
                  </a:lnTo>
                  <a:lnTo>
                    <a:pt x="155" y="96"/>
                  </a:lnTo>
                  <a:lnTo>
                    <a:pt x="149" y="119"/>
                  </a:lnTo>
                  <a:lnTo>
                    <a:pt x="143" y="150"/>
                  </a:lnTo>
                  <a:lnTo>
                    <a:pt x="135" y="184"/>
                  </a:lnTo>
                  <a:lnTo>
                    <a:pt x="125" y="226"/>
                  </a:lnTo>
                  <a:lnTo>
                    <a:pt x="112" y="271"/>
                  </a:lnTo>
                  <a:lnTo>
                    <a:pt x="99" y="322"/>
                  </a:lnTo>
                  <a:lnTo>
                    <a:pt x="85" y="374"/>
                  </a:lnTo>
                  <a:lnTo>
                    <a:pt x="70" y="432"/>
                  </a:lnTo>
                  <a:lnTo>
                    <a:pt x="54" y="492"/>
                  </a:lnTo>
                  <a:lnTo>
                    <a:pt x="37" y="554"/>
                  </a:lnTo>
                  <a:lnTo>
                    <a:pt x="19" y="617"/>
                  </a:lnTo>
                  <a:lnTo>
                    <a:pt x="0" y="680"/>
                  </a:lnTo>
                  <a:lnTo>
                    <a:pt x="3" y="682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0" name="Freeform 1187"/>
            <p:cNvSpPr>
              <a:spLocks/>
            </p:cNvSpPr>
            <p:nvPr/>
          </p:nvSpPr>
          <p:spPr bwMode="auto">
            <a:xfrm>
              <a:off x="1948" y="1196"/>
              <a:ext cx="160" cy="309"/>
            </a:xfrm>
            <a:custGeom>
              <a:avLst/>
              <a:gdLst>
                <a:gd name="T0" fmla="*/ 158 w 160"/>
                <a:gd name="T1" fmla="*/ 0 h 617"/>
                <a:gd name="T2" fmla="*/ 160 w 160"/>
                <a:gd name="T3" fmla="*/ 1 h 617"/>
                <a:gd name="T4" fmla="*/ 158 w 160"/>
                <a:gd name="T5" fmla="*/ 1 h 617"/>
                <a:gd name="T6" fmla="*/ 156 w 160"/>
                <a:gd name="T7" fmla="*/ 2 h 617"/>
                <a:gd name="T8" fmla="*/ 150 w 160"/>
                <a:gd name="T9" fmla="*/ 2 h 617"/>
                <a:gd name="T10" fmla="*/ 144 w 160"/>
                <a:gd name="T11" fmla="*/ 3 h 617"/>
                <a:gd name="T12" fmla="*/ 136 w 160"/>
                <a:gd name="T13" fmla="*/ 4 h 617"/>
                <a:gd name="T14" fmla="*/ 126 w 160"/>
                <a:gd name="T15" fmla="*/ 6 h 617"/>
                <a:gd name="T16" fmla="*/ 113 w 160"/>
                <a:gd name="T17" fmla="*/ 7 h 617"/>
                <a:gd name="T18" fmla="*/ 100 w 160"/>
                <a:gd name="T19" fmla="*/ 9 h 617"/>
                <a:gd name="T20" fmla="*/ 86 w 160"/>
                <a:gd name="T21" fmla="*/ 10 h 617"/>
                <a:gd name="T22" fmla="*/ 71 w 160"/>
                <a:gd name="T23" fmla="*/ 12 h 617"/>
                <a:gd name="T24" fmla="*/ 55 w 160"/>
                <a:gd name="T25" fmla="*/ 14 h 617"/>
                <a:gd name="T26" fmla="*/ 38 w 160"/>
                <a:gd name="T27" fmla="*/ 16 h 617"/>
                <a:gd name="T28" fmla="*/ 20 w 160"/>
                <a:gd name="T29" fmla="*/ 18 h 617"/>
                <a:gd name="T30" fmla="*/ 1 w 160"/>
                <a:gd name="T31" fmla="*/ 20 h 617"/>
                <a:gd name="T32" fmla="*/ 0 w 160"/>
                <a:gd name="T33" fmla="*/ 20 h 617"/>
                <a:gd name="T34" fmla="*/ 17 w 160"/>
                <a:gd name="T35" fmla="*/ 18 h 617"/>
                <a:gd name="T36" fmla="*/ 34 w 160"/>
                <a:gd name="T37" fmla="*/ 16 h 617"/>
                <a:gd name="T38" fmla="*/ 50 w 160"/>
                <a:gd name="T39" fmla="*/ 14 h 617"/>
                <a:gd name="T40" fmla="*/ 65 w 160"/>
                <a:gd name="T41" fmla="*/ 12 h 617"/>
                <a:gd name="T42" fmla="*/ 79 w 160"/>
                <a:gd name="T43" fmla="*/ 11 h 617"/>
                <a:gd name="T44" fmla="*/ 93 w 160"/>
                <a:gd name="T45" fmla="*/ 9 h 617"/>
                <a:gd name="T46" fmla="*/ 105 w 160"/>
                <a:gd name="T47" fmla="*/ 8 h 617"/>
                <a:gd name="T48" fmla="*/ 115 w 160"/>
                <a:gd name="T49" fmla="*/ 6 h 617"/>
                <a:gd name="T50" fmla="*/ 123 w 160"/>
                <a:gd name="T51" fmla="*/ 5 h 617"/>
                <a:gd name="T52" fmla="*/ 130 w 160"/>
                <a:gd name="T53" fmla="*/ 4 h 617"/>
                <a:gd name="T54" fmla="*/ 136 w 160"/>
                <a:gd name="T55" fmla="*/ 4 h 617"/>
                <a:gd name="T56" fmla="*/ 139 w 160"/>
                <a:gd name="T57" fmla="*/ 3 h 617"/>
                <a:gd name="T58" fmla="*/ 140 w 160"/>
                <a:gd name="T59" fmla="*/ 3 h 617"/>
                <a:gd name="T60" fmla="*/ 140 w 160"/>
                <a:gd name="T61" fmla="*/ 3 h 617"/>
                <a:gd name="T62" fmla="*/ 158 w 160"/>
                <a:gd name="T63" fmla="*/ 0 h 6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0" h="617">
                  <a:moveTo>
                    <a:pt x="158" y="0"/>
                  </a:moveTo>
                  <a:lnTo>
                    <a:pt x="160" y="6"/>
                  </a:lnTo>
                  <a:lnTo>
                    <a:pt x="158" y="16"/>
                  </a:lnTo>
                  <a:lnTo>
                    <a:pt x="156" y="33"/>
                  </a:lnTo>
                  <a:lnTo>
                    <a:pt x="150" y="56"/>
                  </a:lnTo>
                  <a:lnTo>
                    <a:pt x="144" y="87"/>
                  </a:lnTo>
                  <a:lnTo>
                    <a:pt x="136" y="121"/>
                  </a:lnTo>
                  <a:lnTo>
                    <a:pt x="126" y="163"/>
                  </a:lnTo>
                  <a:lnTo>
                    <a:pt x="113" y="208"/>
                  </a:lnTo>
                  <a:lnTo>
                    <a:pt x="100" y="259"/>
                  </a:lnTo>
                  <a:lnTo>
                    <a:pt x="86" y="311"/>
                  </a:lnTo>
                  <a:lnTo>
                    <a:pt x="71" y="369"/>
                  </a:lnTo>
                  <a:lnTo>
                    <a:pt x="55" y="429"/>
                  </a:lnTo>
                  <a:lnTo>
                    <a:pt x="38" y="491"/>
                  </a:lnTo>
                  <a:lnTo>
                    <a:pt x="20" y="554"/>
                  </a:lnTo>
                  <a:lnTo>
                    <a:pt x="1" y="617"/>
                  </a:lnTo>
                  <a:lnTo>
                    <a:pt x="0" y="617"/>
                  </a:lnTo>
                  <a:lnTo>
                    <a:pt x="17" y="556"/>
                  </a:lnTo>
                  <a:lnTo>
                    <a:pt x="34" y="496"/>
                  </a:lnTo>
                  <a:lnTo>
                    <a:pt x="50" y="438"/>
                  </a:lnTo>
                  <a:lnTo>
                    <a:pt x="65" y="382"/>
                  </a:lnTo>
                  <a:lnTo>
                    <a:pt x="79" y="328"/>
                  </a:lnTo>
                  <a:lnTo>
                    <a:pt x="93" y="279"/>
                  </a:lnTo>
                  <a:lnTo>
                    <a:pt x="105" y="232"/>
                  </a:lnTo>
                  <a:lnTo>
                    <a:pt x="115" y="192"/>
                  </a:lnTo>
                  <a:lnTo>
                    <a:pt x="123" y="156"/>
                  </a:lnTo>
                  <a:lnTo>
                    <a:pt x="130" y="125"/>
                  </a:lnTo>
                  <a:lnTo>
                    <a:pt x="136" y="101"/>
                  </a:lnTo>
                  <a:lnTo>
                    <a:pt x="139" y="85"/>
                  </a:lnTo>
                  <a:lnTo>
                    <a:pt x="140" y="74"/>
                  </a:lnTo>
                  <a:lnTo>
                    <a:pt x="140" y="6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1" name="Freeform 1188"/>
            <p:cNvSpPr>
              <a:spLocks/>
            </p:cNvSpPr>
            <p:nvPr/>
          </p:nvSpPr>
          <p:spPr bwMode="auto">
            <a:xfrm>
              <a:off x="1947" y="1230"/>
              <a:ext cx="141" cy="275"/>
            </a:xfrm>
            <a:custGeom>
              <a:avLst/>
              <a:gdLst>
                <a:gd name="T0" fmla="*/ 1 w 141"/>
                <a:gd name="T1" fmla="*/ 18 h 548"/>
                <a:gd name="T2" fmla="*/ 18 w 141"/>
                <a:gd name="T3" fmla="*/ 16 h 548"/>
                <a:gd name="T4" fmla="*/ 35 w 141"/>
                <a:gd name="T5" fmla="*/ 14 h 548"/>
                <a:gd name="T6" fmla="*/ 51 w 141"/>
                <a:gd name="T7" fmla="*/ 12 h 548"/>
                <a:gd name="T8" fmla="*/ 66 w 141"/>
                <a:gd name="T9" fmla="*/ 10 h 548"/>
                <a:gd name="T10" fmla="*/ 80 w 141"/>
                <a:gd name="T11" fmla="*/ 9 h 548"/>
                <a:gd name="T12" fmla="*/ 94 w 141"/>
                <a:gd name="T13" fmla="*/ 7 h 548"/>
                <a:gd name="T14" fmla="*/ 106 w 141"/>
                <a:gd name="T15" fmla="*/ 6 h 548"/>
                <a:gd name="T16" fmla="*/ 116 w 141"/>
                <a:gd name="T17" fmla="*/ 4 h 548"/>
                <a:gd name="T18" fmla="*/ 124 w 141"/>
                <a:gd name="T19" fmla="*/ 3 h 548"/>
                <a:gd name="T20" fmla="*/ 131 w 141"/>
                <a:gd name="T21" fmla="*/ 2 h 548"/>
                <a:gd name="T22" fmla="*/ 137 w 141"/>
                <a:gd name="T23" fmla="*/ 1 h 548"/>
                <a:gd name="T24" fmla="*/ 140 w 141"/>
                <a:gd name="T25" fmla="*/ 1 h 548"/>
                <a:gd name="T26" fmla="*/ 141 w 141"/>
                <a:gd name="T27" fmla="*/ 1 h 548"/>
                <a:gd name="T28" fmla="*/ 141 w 141"/>
                <a:gd name="T29" fmla="*/ 0 h 548"/>
                <a:gd name="T30" fmla="*/ 120 w 141"/>
                <a:gd name="T31" fmla="*/ 3 h 548"/>
                <a:gd name="T32" fmla="*/ 120 w 141"/>
                <a:gd name="T33" fmla="*/ 3 h 548"/>
                <a:gd name="T34" fmla="*/ 118 w 141"/>
                <a:gd name="T35" fmla="*/ 3 h 548"/>
                <a:gd name="T36" fmla="*/ 116 w 141"/>
                <a:gd name="T37" fmla="*/ 4 h 548"/>
                <a:gd name="T38" fmla="*/ 111 w 141"/>
                <a:gd name="T39" fmla="*/ 4 h 548"/>
                <a:gd name="T40" fmla="*/ 106 w 141"/>
                <a:gd name="T41" fmla="*/ 5 h 548"/>
                <a:gd name="T42" fmla="*/ 99 w 141"/>
                <a:gd name="T43" fmla="*/ 6 h 548"/>
                <a:gd name="T44" fmla="*/ 90 w 141"/>
                <a:gd name="T45" fmla="*/ 7 h 548"/>
                <a:gd name="T46" fmla="*/ 79 w 141"/>
                <a:gd name="T47" fmla="*/ 8 h 548"/>
                <a:gd name="T48" fmla="*/ 68 w 141"/>
                <a:gd name="T49" fmla="*/ 10 h 548"/>
                <a:gd name="T50" fmla="*/ 56 w 141"/>
                <a:gd name="T51" fmla="*/ 11 h 548"/>
                <a:gd name="T52" fmla="*/ 42 w 141"/>
                <a:gd name="T53" fmla="*/ 13 h 548"/>
                <a:gd name="T54" fmla="*/ 28 w 141"/>
                <a:gd name="T55" fmla="*/ 14 h 548"/>
                <a:gd name="T56" fmla="*/ 14 w 141"/>
                <a:gd name="T57" fmla="*/ 16 h 548"/>
                <a:gd name="T58" fmla="*/ 0 w 141"/>
                <a:gd name="T59" fmla="*/ 18 h 548"/>
                <a:gd name="T60" fmla="*/ 1 w 141"/>
                <a:gd name="T61" fmla="*/ 18 h 5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1" h="548">
                  <a:moveTo>
                    <a:pt x="1" y="548"/>
                  </a:moveTo>
                  <a:lnTo>
                    <a:pt x="18" y="487"/>
                  </a:lnTo>
                  <a:lnTo>
                    <a:pt x="35" y="427"/>
                  </a:lnTo>
                  <a:lnTo>
                    <a:pt x="51" y="369"/>
                  </a:lnTo>
                  <a:lnTo>
                    <a:pt x="66" y="313"/>
                  </a:lnTo>
                  <a:lnTo>
                    <a:pt x="80" y="259"/>
                  </a:lnTo>
                  <a:lnTo>
                    <a:pt x="94" y="210"/>
                  </a:lnTo>
                  <a:lnTo>
                    <a:pt x="106" y="163"/>
                  </a:lnTo>
                  <a:lnTo>
                    <a:pt x="116" y="123"/>
                  </a:lnTo>
                  <a:lnTo>
                    <a:pt x="124" y="87"/>
                  </a:lnTo>
                  <a:lnTo>
                    <a:pt x="131" y="56"/>
                  </a:lnTo>
                  <a:lnTo>
                    <a:pt x="137" y="32"/>
                  </a:lnTo>
                  <a:lnTo>
                    <a:pt x="140" y="16"/>
                  </a:lnTo>
                  <a:lnTo>
                    <a:pt x="141" y="5"/>
                  </a:lnTo>
                  <a:lnTo>
                    <a:pt x="141" y="0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18" y="87"/>
                  </a:lnTo>
                  <a:lnTo>
                    <a:pt x="116" y="101"/>
                  </a:lnTo>
                  <a:lnTo>
                    <a:pt x="111" y="123"/>
                  </a:lnTo>
                  <a:lnTo>
                    <a:pt x="106" y="148"/>
                  </a:lnTo>
                  <a:lnTo>
                    <a:pt x="99" y="179"/>
                  </a:lnTo>
                  <a:lnTo>
                    <a:pt x="90" y="215"/>
                  </a:lnTo>
                  <a:lnTo>
                    <a:pt x="79" y="255"/>
                  </a:lnTo>
                  <a:lnTo>
                    <a:pt x="68" y="297"/>
                  </a:lnTo>
                  <a:lnTo>
                    <a:pt x="56" y="344"/>
                  </a:lnTo>
                  <a:lnTo>
                    <a:pt x="42" y="393"/>
                  </a:lnTo>
                  <a:lnTo>
                    <a:pt x="28" y="443"/>
                  </a:lnTo>
                  <a:lnTo>
                    <a:pt x="14" y="494"/>
                  </a:lnTo>
                  <a:lnTo>
                    <a:pt x="0" y="547"/>
                  </a:lnTo>
                  <a:lnTo>
                    <a:pt x="1" y="548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2" name="Freeform 1189"/>
            <p:cNvSpPr>
              <a:spLocks/>
            </p:cNvSpPr>
            <p:nvPr/>
          </p:nvSpPr>
          <p:spPr bwMode="auto">
            <a:xfrm>
              <a:off x="1944" y="1268"/>
              <a:ext cx="123" cy="236"/>
            </a:xfrm>
            <a:custGeom>
              <a:avLst/>
              <a:gdLst>
                <a:gd name="T0" fmla="*/ 123 w 123"/>
                <a:gd name="T1" fmla="*/ 0 h 473"/>
                <a:gd name="T2" fmla="*/ 123 w 123"/>
                <a:gd name="T3" fmla="*/ 0 h 473"/>
                <a:gd name="T4" fmla="*/ 121 w 123"/>
                <a:gd name="T5" fmla="*/ 0 h 473"/>
                <a:gd name="T6" fmla="*/ 119 w 123"/>
                <a:gd name="T7" fmla="*/ 0 h 473"/>
                <a:gd name="T8" fmla="*/ 114 w 123"/>
                <a:gd name="T9" fmla="*/ 1 h 473"/>
                <a:gd name="T10" fmla="*/ 109 w 123"/>
                <a:gd name="T11" fmla="*/ 2 h 473"/>
                <a:gd name="T12" fmla="*/ 102 w 123"/>
                <a:gd name="T13" fmla="*/ 3 h 473"/>
                <a:gd name="T14" fmla="*/ 93 w 123"/>
                <a:gd name="T15" fmla="*/ 4 h 473"/>
                <a:gd name="T16" fmla="*/ 82 w 123"/>
                <a:gd name="T17" fmla="*/ 5 h 473"/>
                <a:gd name="T18" fmla="*/ 71 w 123"/>
                <a:gd name="T19" fmla="*/ 6 h 473"/>
                <a:gd name="T20" fmla="*/ 59 w 123"/>
                <a:gd name="T21" fmla="*/ 8 h 473"/>
                <a:gd name="T22" fmla="*/ 45 w 123"/>
                <a:gd name="T23" fmla="*/ 9 h 473"/>
                <a:gd name="T24" fmla="*/ 31 w 123"/>
                <a:gd name="T25" fmla="*/ 11 h 473"/>
                <a:gd name="T26" fmla="*/ 17 w 123"/>
                <a:gd name="T27" fmla="*/ 13 h 473"/>
                <a:gd name="T28" fmla="*/ 3 w 123"/>
                <a:gd name="T29" fmla="*/ 14 h 473"/>
                <a:gd name="T30" fmla="*/ 0 w 123"/>
                <a:gd name="T31" fmla="*/ 14 h 473"/>
                <a:gd name="T32" fmla="*/ 14 w 123"/>
                <a:gd name="T33" fmla="*/ 13 h 473"/>
                <a:gd name="T34" fmla="*/ 28 w 123"/>
                <a:gd name="T35" fmla="*/ 11 h 473"/>
                <a:gd name="T36" fmla="*/ 42 w 123"/>
                <a:gd name="T37" fmla="*/ 10 h 473"/>
                <a:gd name="T38" fmla="*/ 54 w 123"/>
                <a:gd name="T39" fmla="*/ 8 h 473"/>
                <a:gd name="T40" fmla="*/ 65 w 123"/>
                <a:gd name="T41" fmla="*/ 7 h 473"/>
                <a:gd name="T42" fmla="*/ 75 w 123"/>
                <a:gd name="T43" fmla="*/ 6 h 473"/>
                <a:gd name="T44" fmla="*/ 83 w 123"/>
                <a:gd name="T45" fmla="*/ 5 h 473"/>
                <a:gd name="T46" fmla="*/ 90 w 123"/>
                <a:gd name="T47" fmla="*/ 4 h 473"/>
                <a:gd name="T48" fmla="*/ 96 w 123"/>
                <a:gd name="T49" fmla="*/ 3 h 473"/>
                <a:gd name="T50" fmla="*/ 99 w 123"/>
                <a:gd name="T51" fmla="*/ 2 h 473"/>
                <a:gd name="T52" fmla="*/ 100 w 123"/>
                <a:gd name="T53" fmla="*/ 2 h 473"/>
                <a:gd name="T54" fmla="*/ 100 w 123"/>
                <a:gd name="T55" fmla="*/ 2 h 473"/>
                <a:gd name="T56" fmla="*/ 123 w 123"/>
                <a:gd name="T57" fmla="*/ 0 h 4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3" h="473">
                  <a:moveTo>
                    <a:pt x="123" y="0"/>
                  </a:moveTo>
                  <a:lnTo>
                    <a:pt x="123" y="4"/>
                  </a:lnTo>
                  <a:lnTo>
                    <a:pt x="121" y="13"/>
                  </a:lnTo>
                  <a:lnTo>
                    <a:pt x="119" y="27"/>
                  </a:lnTo>
                  <a:lnTo>
                    <a:pt x="114" y="49"/>
                  </a:lnTo>
                  <a:lnTo>
                    <a:pt x="109" y="74"/>
                  </a:lnTo>
                  <a:lnTo>
                    <a:pt x="102" y="105"/>
                  </a:lnTo>
                  <a:lnTo>
                    <a:pt x="93" y="141"/>
                  </a:lnTo>
                  <a:lnTo>
                    <a:pt x="82" y="181"/>
                  </a:lnTo>
                  <a:lnTo>
                    <a:pt x="71" y="223"/>
                  </a:lnTo>
                  <a:lnTo>
                    <a:pt x="59" y="270"/>
                  </a:lnTo>
                  <a:lnTo>
                    <a:pt x="45" y="319"/>
                  </a:lnTo>
                  <a:lnTo>
                    <a:pt x="31" y="369"/>
                  </a:lnTo>
                  <a:lnTo>
                    <a:pt x="17" y="420"/>
                  </a:lnTo>
                  <a:lnTo>
                    <a:pt x="3" y="473"/>
                  </a:lnTo>
                  <a:lnTo>
                    <a:pt x="0" y="473"/>
                  </a:lnTo>
                  <a:lnTo>
                    <a:pt x="14" y="422"/>
                  </a:lnTo>
                  <a:lnTo>
                    <a:pt x="28" y="371"/>
                  </a:lnTo>
                  <a:lnTo>
                    <a:pt x="42" y="322"/>
                  </a:lnTo>
                  <a:lnTo>
                    <a:pt x="54" y="277"/>
                  </a:lnTo>
                  <a:lnTo>
                    <a:pt x="65" y="235"/>
                  </a:lnTo>
                  <a:lnTo>
                    <a:pt x="75" y="196"/>
                  </a:lnTo>
                  <a:lnTo>
                    <a:pt x="83" y="163"/>
                  </a:lnTo>
                  <a:lnTo>
                    <a:pt x="90" y="134"/>
                  </a:lnTo>
                  <a:lnTo>
                    <a:pt x="96" y="111"/>
                  </a:lnTo>
                  <a:lnTo>
                    <a:pt x="99" y="94"/>
                  </a:lnTo>
                  <a:lnTo>
                    <a:pt x="100" y="83"/>
                  </a:lnTo>
                  <a:lnTo>
                    <a:pt x="10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3" name="Freeform 1190"/>
            <p:cNvSpPr>
              <a:spLocks/>
            </p:cNvSpPr>
            <p:nvPr/>
          </p:nvSpPr>
          <p:spPr bwMode="auto">
            <a:xfrm>
              <a:off x="1942" y="1307"/>
              <a:ext cx="102" cy="197"/>
            </a:xfrm>
            <a:custGeom>
              <a:avLst/>
              <a:gdLst>
                <a:gd name="T0" fmla="*/ 2 w 102"/>
                <a:gd name="T1" fmla="*/ 13 h 393"/>
                <a:gd name="T2" fmla="*/ 16 w 102"/>
                <a:gd name="T3" fmla="*/ 11 h 393"/>
                <a:gd name="T4" fmla="*/ 30 w 102"/>
                <a:gd name="T5" fmla="*/ 10 h 393"/>
                <a:gd name="T6" fmla="*/ 44 w 102"/>
                <a:gd name="T7" fmla="*/ 8 h 393"/>
                <a:gd name="T8" fmla="*/ 56 w 102"/>
                <a:gd name="T9" fmla="*/ 7 h 393"/>
                <a:gd name="T10" fmla="*/ 67 w 102"/>
                <a:gd name="T11" fmla="*/ 5 h 393"/>
                <a:gd name="T12" fmla="*/ 77 w 102"/>
                <a:gd name="T13" fmla="*/ 4 h 393"/>
                <a:gd name="T14" fmla="*/ 85 w 102"/>
                <a:gd name="T15" fmla="*/ 3 h 393"/>
                <a:gd name="T16" fmla="*/ 92 w 102"/>
                <a:gd name="T17" fmla="*/ 2 h 393"/>
                <a:gd name="T18" fmla="*/ 98 w 102"/>
                <a:gd name="T19" fmla="*/ 1 h 393"/>
                <a:gd name="T20" fmla="*/ 101 w 102"/>
                <a:gd name="T21" fmla="*/ 1 h 393"/>
                <a:gd name="T22" fmla="*/ 102 w 102"/>
                <a:gd name="T23" fmla="*/ 1 h 393"/>
                <a:gd name="T24" fmla="*/ 102 w 102"/>
                <a:gd name="T25" fmla="*/ 0 h 393"/>
                <a:gd name="T26" fmla="*/ 78 w 102"/>
                <a:gd name="T27" fmla="*/ 3 h 393"/>
                <a:gd name="T28" fmla="*/ 78 w 102"/>
                <a:gd name="T29" fmla="*/ 3 h 393"/>
                <a:gd name="T30" fmla="*/ 77 w 102"/>
                <a:gd name="T31" fmla="*/ 4 h 393"/>
                <a:gd name="T32" fmla="*/ 74 w 102"/>
                <a:gd name="T33" fmla="*/ 4 h 393"/>
                <a:gd name="T34" fmla="*/ 68 w 102"/>
                <a:gd name="T35" fmla="*/ 5 h 393"/>
                <a:gd name="T36" fmla="*/ 63 w 102"/>
                <a:gd name="T37" fmla="*/ 6 h 393"/>
                <a:gd name="T38" fmla="*/ 54 w 102"/>
                <a:gd name="T39" fmla="*/ 6 h 393"/>
                <a:gd name="T40" fmla="*/ 46 w 102"/>
                <a:gd name="T41" fmla="*/ 8 h 393"/>
                <a:gd name="T42" fmla="*/ 34 w 102"/>
                <a:gd name="T43" fmla="*/ 9 h 393"/>
                <a:gd name="T44" fmla="*/ 24 w 102"/>
                <a:gd name="T45" fmla="*/ 10 h 393"/>
                <a:gd name="T46" fmla="*/ 12 w 102"/>
                <a:gd name="T47" fmla="*/ 11 h 393"/>
                <a:gd name="T48" fmla="*/ 0 w 102"/>
                <a:gd name="T49" fmla="*/ 13 h 393"/>
                <a:gd name="T50" fmla="*/ 2 w 102"/>
                <a:gd name="T51" fmla="*/ 13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2" h="393">
                  <a:moveTo>
                    <a:pt x="2" y="393"/>
                  </a:moveTo>
                  <a:lnTo>
                    <a:pt x="16" y="342"/>
                  </a:lnTo>
                  <a:lnTo>
                    <a:pt x="30" y="291"/>
                  </a:lnTo>
                  <a:lnTo>
                    <a:pt x="44" y="242"/>
                  </a:lnTo>
                  <a:lnTo>
                    <a:pt x="56" y="197"/>
                  </a:lnTo>
                  <a:lnTo>
                    <a:pt x="67" y="155"/>
                  </a:lnTo>
                  <a:lnTo>
                    <a:pt x="77" y="116"/>
                  </a:lnTo>
                  <a:lnTo>
                    <a:pt x="85" y="83"/>
                  </a:lnTo>
                  <a:lnTo>
                    <a:pt x="92" y="54"/>
                  </a:lnTo>
                  <a:lnTo>
                    <a:pt x="98" y="31"/>
                  </a:lnTo>
                  <a:lnTo>
                    <a:pt x="101" y="14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78" y="85"/>
                  </a:lnTo>
                  <a:lnTo>
                    <a:pt x="78" y="88"/>
                  </a:lnTo>
                  <a:lnTo>
                    <a:pt x="77" y="98"/>
                  </a:lnTo>
                  <a:lnTo>
                    <a:pt x="74" y="114"/>
                  </a:lnTo>
                  <a:lnTo>
                    <a:pt x="68" y="134"/>
                  </a:lnTo>
                  <a:lnTo>
                    <a:pt x="63" y="161"/>
                  </a:lnTo>
                  <a:lnTo>
                    <a:pt x="54" y="192"/>
                  </a:lnTo>
                  <a:lnTo>
                    <a:pt x="46" y="226"/>
                  </a:lnTo>
                  <a:lnTo>
                    <a:pt x="34" y="264"/>
                  </a:lnTo>
                  <a:lnTo>
                    <a:pt x="24" y="306"/>
                  </a:lnTo>
                  <a:lnTo>
                    <a:pt x="12" y="347"/>
                  </a:lnTo>
                  <a:lnTo>
                    <a:pt x="0" y="391"/>
                  </a:lnTo>
                  <a:lnTo>
                    <a:pt x="2" y="393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4" name="Freeform 1191"/>
            <p:cNvSpPr>
              <a:spLocks/>
            </p:cNvSpPr>
            <p:nvPr/>
          </p:nvSpPr>
          <p:spPr bwMode="auto">
            <a:xfrm>
              <a:off x="1940" y="1350"/>
              <a:ext cx="80" cy="153"/>
            </a:xfrm>
            <a:custGeom>
              <a:avLst/>
              <a:gdLst>
                <a:gd name="T0" fmla="*/ 80 w 80"/>
                <a:gd name="T1" fmla="*/ 0 h 306"/>
                <a:gd name="T2" fmla="*/ 80 w 80"/>
                <a:gd name="T3" fmla="*/ 1 h 306"/>
                <a:gd name="T4" fmla="*/ 79 w 80"/>
                <a:gd name="T5" fmla="*/ 1 h 306"/>
                <a:gd name="T6" fmla="*/ 76 w 80"/>
                <a:gd name="T7" fmla="*/ 1 h 306"/>
                <a:gd name="T8" fmla="*/ 70 w 80"/>
                <a:gd name="T9" fmla="*/ 2 h 306"/>
                <a:gd name="T10" fmla="*/ 65 w 80"/>
                <a:gd name="T11" fmla="*/ 3 h 306"/>
                <a:gd name="T12" fmla="*/ 56 w 80"/>
                <a:gd name="T13" fmla="*/ 4 h 306"/>
                <a:gd name="T14" fmla="*/ 48 w 80"/>
                <a:gd name="T15" fmla="*/ 5 h 306"/>
                <a:gd name="T16" fmla="*/ 36 w 80"/>
                <a:gd name="T17" fmla="*/ 6 h 306"/>
                <a:gd name="T18" fmla="*/ 26 w 80"/>
                <a:gd name="T19" fmla="*/ 7 h 306"/>
                <a:gd name="T20" fmla="*/ 14 w 80"/>
                <a:gd name="T21" fmla="*/ 9 h 306"/>
                <a:gd name="T22" fmla="*/ 2 w 80"/>
                <a:gd name="T23" fmla="*/ 10 h 306"/>
                <a:gd name="T24" fmla="*/ 0 w 80"/>
                <a:gd name="T25" fmla="*/ 10 h 306"/>
                <a:gd name="T26" fmla="*/ 9 w 80"/>
                <a:gd name="T27" fmla="*/ 9 h 306"/>
                <a:gd name="T28" fmla="*/ 19 w 80"/>
                <a:gd name="T29" fmla="*/ 8 h 306"/>
                <a:gd name="T30" fmla="*/ 29 w 80"/>
                <a:gd name="T31" fmla="*/ 7 h 306"/>
                <a:gd name="T32" fmla="*/ 36 w 80"/>
                <a:gd name="T33" fmla="*/ 6 h 306"/>
                <a:gd name="T34" fmla="*/ 43 w 80"/>
                <a:gd name="T35" fmla="*/ 5 h 306"/>
                <a:gd name="T36" fmla="*/ 49 w 80"/>
                <a:gd name="T37" fmla="*/ 4 h 306"/>
                <a:gd name="T38" fmla="*/ 52 w 80"/>
                <a:gd name="T39" fmla="*/ 4 h 306"/>
                <a:gd name="T40" fmla="*/ 53 w 80"/>
                <a:gd name="T41" fmla="*/ 3 h 306"/>
                <a:gd name="T42" fmla="*/ 53 w 80"/>
                <a:gd name="T43" fmla="*/ 3 h 306"/>
                <a:gd name="T44" fmla="*/ 80 w 80"/>
                <a:gd name="T45" fmla="*/ 0 h 3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306">
                  <a:moveTo>
                    <a:pt x="80" y="0"/>
                  </a:moveTo>
                  <a:lnTo>
                    <a:pt x="80" y="3"/>
                  </a:lnTo>
                  <a:lnTo>
                    <a:pt x="79" y="13"/>
                  </a:lnTo>
                  <a:lnTo>
                    <a:pt x="76" y="29"/>
                  </a:lnTo>
                  <a:lnTo>
                    <a:pt x="70" y="49"/>
                  </a:lnTo>
                  <a:lnTo>
                    <a:pt x="65" y="76"/>
                  </a:lnTo>
                  <a:lnTo>
                    <a:pt x="56" y="107"/>
                  </a:lnTo>
                  <a:lnTo>
                    <a:pt x="48" y="141"/>
                  </a:lnTo>
                  <a:lnTo>
                    <a:pt x="36" y="179"/>
                  </a:lnTo>
                  <a:lnTo>
                    <a:pt x="26" y="221"/>
                  </a:lnTo>
                  <a:lnTo>
                    <a:pt x="14" y="262"/>
                  </a:lnTo>
                  <a:lnTo>
                    <a:pt x="2" y="306"/>
                  </a:lnTo>
                  <a:lnTo>
                    <a:pt x="0" y="304"/>
                  </a:lnTo>
                  <a:lnTo>
                    <a:pt x="9" y="268"/>
                  </a:lnTo>
                  <a:lnTo>
                    <a:pt x="19" y="233"/>
                  </a:lnTo>
                  <a:lnTo>
                    <a:pt x="29" y="199"/>
                  </a:lnTo>
                  <a:lnTo>
                    <a:pt x="36" y="168"/>
                  </a:lnTo>
                  <a:lnTo>
                    <a:pt x="43" y="143"/>
                  </a:lnTo>
                  <a:lnTo>
                    <a:pt x="49" y="121"/>
                  </a:lnTo>
                  <a:lnTo>
                    <a:pt x="52" y="105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5" name="Freeform 1192"/>
            <p:cNvSpPr>
              <a:spLocks/>
            </p:cNvSpPr>
            <p:nvPr/>
          </p:nvSpPr>
          <p:spPr bwMode="auto">
            <a:xfrm>
              <a:off x="1937" y="1396"/>
              <a:ext cx="56" cy="106"/>
            </a:xfrm>
            <a:custGeom>
              <a:avLst/>
              <a:gdLst>
                <a:gd name="T0" fmla="*/ 3 w 56"/>
                <a:gd name="T1" fmla="*/ 7 h 212"/>
                <a:gd name="T2" fmla="*/ 12 w 56"/>
                <a:gd name="T3" fmla="*/ 6 h 212"/>
                <a:gd name="T4" fmla="*/ 22 w 56"/>
                <a:gd name="T5" fmla="*/ 5 h 212"/>
                <a:gd name="T6" fmla="*/ 32 w 56"/>
                <a:gd name="T7" fmla="*/ 4 h 212"/>
                <a:gd name="T8" fmla="*/ 39 w 56"/>
                <a:gd name="T9" fmla="*/ 3 h 212"/>
                <a:gd name="T10" fmla="*/ 46 w 56"/>
                <a:gd name="T11" fmla="*/ 2 h 212"/>
                <a:gd name="T12" fmla="*/ 52 w 56"/>
                <a:gd name="T13" fmla="*/ 1 h 212"/>
                <a:gd name="T14" fmla="*/ 55 w 56"/>
                <a:gd name="T15" fmla="*/ 1 h 212"/>
                <a:gd name="T16" fmla="*/ 56 w 56"/>
                <a:gd name="T17" fmla="*/ 1 h 212"/>
                <a:gd name="T18" fmla="*/ 56 w 56"/>
                <a:gd name="T19" fmla="*/ 0 h 212"/>
                <a:gd name="T20" fmla="*/ 28 w 56"/>
                <a:gd name="T21" fmla="*/ 4 h 212"/>
                <a:gd name="T22" fmla="*/ 28 w 56"/>
                <a:gd name="T23" fmla="*/ 4 h 212"/>
                <a:gd name="T24" fmla="*/ 27 w 56"/>
                <a:gd name="T25" fmla="*/ 4 h 212"/>
                <a:gd name="T26" fmla="*/ 24 w 56"/>
                <a:gd name="T27" fmla="*/ 4 h 212"/>
                <a:gd name="T28" fmla="*/ 18 w 56"/>
                <a:gd name="T29" fmla="*/ 5 h 212"/>
                <a:gd name="T30" fmla="*/ 12 w 56"/>
                <a:gd name="T31" fmla="*/ 6 h 212"/>
                <a:gd name="T32" fmla="*/ 7 w 56"/>
                <a:gd name="T33" fmla="*/ 6 h 212"/>
                <a:gd name="T34" fmla="*/ 0 w 56"/>
                <a:gd name="T35" fmla="*/ 7 h 212"/>
                <a:gd name="T36" fmla="*/ 3 w 56"/>
                <a:gd name="T37" fmla="*/ 7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212">
                  <a:moveTo>
                    <a:pt x="3" y="212"/>
                  </a:moveTo>
                  <a:lnTo>
                    <a:pt x="12" y="176"/>
                  </a:lnTo>
                  <a:lnTo>
                    <a:pt x="22" y="141"/>
                  </a:lnTo>
                  <a:lnTo>
                    <a:pt x="32" y="107"/>
                  </a:lnTo>
                  <a:lnTo>
                    <a:pt x="39" y="76"/>
                  </a:lnTo>
                  <a:lnTo>
                    <a:pt x="46" y="51"/>
                  </a:lnTo>
                  <a:lnTo>
                    <a:pt x="52" y="29"/>
                  </a:lnTo>
                  <a:lnTo>
                    <a:pt x="55" y="13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28" y="100"/>
                  </a:lnTo>
                  <a:lnTo>
                    <a:pt x="28" y="103"/>
                  </a:lnTo>
                  <a:lnTo>
                    <a:pt x="27" y="111"/>
                  </a:lnTo>
                  <a:lnTo>
                    <a:pt x="24" y="125"/>
                  </a:lnTo>
                  <a:lnTo>
                    <a:pt x="18" y="141"/>
                  </a:lnTo>
                  <a:lnTo>
                    <a:pt x="12" y="163"/>
                  </a:lnTo>
                  <a:lnTo>
                    <a:pt x="7" y="187"/>
                  </a:lnTo>
                  <a:lnTo>
                    <a:pt x="0" y="212"/>
                  </a:lnTo>
                  <a:lnTo>
                    <a:pt x="3" y="212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6" name="Freeform 1193"/>
            <p:cNvSpPr>
              <a:spLocks/>
            </p:cNvSpPr>
            <p:nvPr/>
          </p:nvSpPr>
          <p:spPr bwMode="auto">
            <a:xfrm>
              <a:off x="1934" y="1446"/>
              <a:ext cx="31" cy="56"/>
            </a:xfrm>
            <a:custGeom>
              <a:avLst/>
              <a:gdLst>
                <a:gd name="T0" fmla="*/ 31 w 31"/>
                <a:gd name="T1" fmla="*/ 0 h 112"/>
                <a:gd name="T2" fmla="*/ 31 w 31"/>
                <a:gd name="T3" fmla="*/ 1 h 112"/>
                <a:gd name="T4" fmla="*/ 30 w 31"/>
                <a:gd name="T5" fmla="*/ 1 h 112"/>
                <a:gd name="T6" fmla="*/ 27 w 31"/>
                <a:gd name="T7" fmla="*/ 1 h 112"/>
                <a:gd name="T8" fmla="*/ 21 w 31"/>
                <a:gd name="T9" fmla="*/ 2 h 112"/>
                <a:gd name="T10" fmla="*/ 15 w 31"/>
                <a:gd name="T11" fmla="*/ 2 h 112"/>
                <a:gd name="T12" fmla="*/ 10 w 31"/>
                <a:gd name="T13" fmla="*/ 3 h 112"/>
                <a:gd name="T14" fmla="*/ 3 w 31"/>
                <a:gd name="T15" fmla="*/ 4 h 112"/>
                <a:gd name="T16" fmla="*/ 0 w 31"/>
                <a:gd name="T17" fmla="*/ 4 h 112"/>
                <a:gd name="T18" fmla="*/ 0 w 31"/>
                <a:gd name="T19" fmla="*/ 4 h 112"/>
                <a:gd name="T20" fmla="*/ 31 w 31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112">
                  <a:moveTo>
                    <a:pt x="31" y="0"/>
                  </a:moveTo>
                  <a:lnTo>
                    <a:pt x="31" y="3"/>
                  </a:lnTo>
                  <a:lnTo>
                    <a:pt x="30" y="11"/>
                  </a:lnTo>
                  <a:lnTo>
                    <a:pt x="27" y="25"/>
                  </a:lnTo>
                  <a:lnTo>
                    <a:pt x="21" y="41"/>
                  </a:lnTo>
                  <a:lnTo>
                    <a:pt x="15" y="63"/>
                  </a:lnTo>
                  <a:lnTo>
                    <a:pt x="10" y="87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7" name="Freeform 1194"/>
            <p:cNvSpPr>
              <a:spLocks/>
            </p:cNvSpPr>
            <p:nvPr/>
          </p:nvSpPr>
          <p:spPr bwMode="auto">
            <a:xfrm>
              <a:off x="1934" y="1500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3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8" name="Freeform 1195"/>
            <p:cNvSpPr>
              <a:spLocks/>
            </p:cNvSpPr>
            <p:nvPr/>
          </p:nvSpPr>
          <p:spPr bwMode="auto">
            <a:xfrm>
              <a:off x="1949" y="867"/>
              <a:ext cx="362" cy="642"/>
            </a:xfrm>
            <a:custGeom>
              <a:avLst/>
              <a:gdLst>
                <a:gd name="T0" fmla="*/ 19 w 362"/>
                <a:gd name="T1" fmla="*/ 41 h 1283"/>
                <a:gd name="T2" fmla="*/ 0 w 362"/>
                <a:gd name="T3" fmla="*/ 38 h 1283"/>
                <a:gd name="T4" fmla="*/ 345 w 362"/>
                <a:gd name="T5" fmla="*/ 0 h 1283"/>
                <a:gd name="T6" fmla="*/ 362 w 362"/>
                <a:gd name="T7" fmla="*/ 3 h 1283"/>
                <a:gd name="T8" fmla="*/ 19 w 362"/>
                <a:gd name="T9" fmla="*/ 41 h 1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1283">
                  <a:moveTo>
                    <a:pt x="19" y="1283"/>
                  </a:moveTo>
                  <a:lnTo>
                    <a:pt x="0" y="1211"/>
                  </a:lnTo>
                  <a:lnTo>
                    <a:pt x="345" y="0"/>
                  </a:lnTo>
                  <a:lnTo>
                    <a:pt x="362" y="71"/>
                  </a:lnTo>
                  <a:lnTo>
                    <a:pt x="19" y="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399" name="Freeform 1196"/>
            <p:cNvSpPr>
              <a:spLocks/>
            </p:cNvSpPr>
            <p:nvPr/>
          </p:nvSpPr>
          <p:spPr bwMode="auto">
            <a:xfrm>
              <a:off x="1966" y="867"/>
              <a:ext cx="362" cy="642"/>
            </a:xfrm>
            <a:custGeom>
              <a:avLst/>
              <a:gdLst>
                <a:gd name="T0" fmla="*/ 2 w 362"/>
                <a:gd name="T1" fmla="*/ 41 h 1283"/>
                <a:gd name="T2" fmla="*/ 362 w 362"/>
                <a:gd name="T3" fmla="*/ 1 h 1283"/>
                <a:gd name="T4" fmla="*/ 328 w 362"/>
                <a:gd name="T5" fmla="*/ 0 h 1283"/>
                <a:gd name="T6" fmla="*/ 320 w 362"/>
                <a:gd name="T7" fmla="*/ 1 h 1283"/>
                <a:gd name="T8" fmla="*/ 321 w 362"/>
                <a:gd name="T9" fmla="*/ 2 h 1283"/>
                <a:gd name="T10" fmla="*/ 321 w 362"/>
                <a:gd name="T11" fmla="*/ 2 h 1283"/>
                <a:gd name="T12" fmla="*/ 318 w 362"/>
                <a:gd name="T13" fmla="*/ 2 h 1283"/>
                <a:gd name="T14" fmla="*/ 314 w 362"/>
                <a:gd name="T15" fmla="*/ 3 h 1283"/>
                <a:gd name="T16" fmla="*/ 309 w 362"/>
                <a:gd name="T17" fmla="*/ 4 h 1283"/>
                <a:gd name="T18" fmla="*/ 302 w 362"/>
                <a:gd name="T19" fmla="*/ 5 h 1283"/>
                <a:gd name="T20" fmla="*/ 293 w 362"/>
                <a:gd name="T21" fmla="*/ 6 h 1283"/>
                <a:gd name="T22" fmla="*/ 282 w 362"/>
                <a:gd name="T23" fmla="*/ 8 h 1283"/>
                <a:gd name="T24" fmla="*/ 269 w 362"/>
                <a:gd name="T25" fmla="*/ 9 h 1283"/>
                <a:gd name="T26" fmla="*/ 255 w 362"/>
                <a:gd name="T27" fmla="*/ 11 h 1283"/>
                <a:gd name="T28" fmla="*/ 239 w 362"/>
                <a:gd name="T29" fmla="*/ 13 h 1283"/>
                <a:gd name="T30" fmla="*/ 224 w 362"/>
                <a:gd name="T31" fmla="*/ 15 h 1283"/>
                <a:gd name="T32" fmla="*/ 205 w 362"/>
                <a:gd name="T33" fmla="*/ 17 h 1283"/>
                <a:gd name="T34" fmla="*/ 186 w 362"/>
                <a:gd name="T35" fmla="*/ 20 h 1283"/>
                <a:gd name="T36" fmla="*/ 166 w 362"/>
                <a:gd name="T37" fmla="*/ 22 h 1283"/>
                <a:gd name="T38" fmla="*/ 145 w 362"/>
                <a:gd name="T39" fmla="*/ 24 h 1283"/>
                <a:gd name="T40" fmla="*/ 122 w 362"/>
                <a:gd name="T41" fmla="*/ 27 h 1283"/>
                <a:gd name="T42" fmla="*/ 98 w 362"/>
                <a:gd name="T43" fmla="*/ 30 h 1283"/>
                <a:gd name="T44" fmla="*/ 75 w 362"/>
                <a:gd name="T45" fmla="*/ 32 h 1283"/>
                <a:gd name="T46" fmla="*/ 50 w 362"/>
                <a:gd name="T47" fmla="*/ 35 h 1283"/>
                <a:gd name="T48" fmla="*/ 26 w 362"/>
                <a:gd name="T49" fmla="*/ 38 h 1283"/>
                <a:gd name="T50" fmla="*/ 0 w 362"/>
                <a:gd name="T51" fmla="*/ 41 h 1283"/>
                <a:gd name="T52" fmla="*/ 2 w 362"/>
                <a:gd name="T53" fmla="*/ 41 h 12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" h="1283">
                  <a:moveTo>
                    <a:pt x="2" y="1283"/>
                  </a:moveTo>
                  <a:lnTo>
                    <a:pt x="362" y="14"/>
                  </a:lnTo>
                  <a:lnTo>
                    <a:pt x="328" y="0"/>
                  </a:lnTo>
                  <a:lnTo>
                    <a:pt x="320" y="29"/>
                  </a:lnTo>
                  <a:lnTo>
                    <a:pt x="321" y="33"/>
                  </a:lnTo>
                  <a:lnTo>
                    <a:pt x="321" y="43"/>
                  </a:lnTo>
                  <a:lnTo>
                    <a:pt x="318" y="60"/>
                  </a:lnTo>
                  <a:lnTo>
                    <a:pt x="314" y="83"/>
                  </a:lnTo>
                  <a:lnTo>
                    <a:pt x="309" y="112"/>
                  </a:lnTo>
                  <a:lnTo>
                    <a:pt x="302" y="147"/>
                  </a:lnTo>
                  <a:lnTo>
                    <a:pt x="293" y="188"/>
                  </a:lnTo>
                  <a:lnTo>
                    <a:pt x="282" y="233"/>
                  </a:lnTo>
                  <a:lnTo>
                    <a:pt x="269" y="284"/>
                  </a:lnTo>
                  <a:lnTo>
                    <a:pt x="255" y="342"/>
                  </a:lnTo>
                  <a:lnTo>
                    <a:pt x="239" y="402"/>
                  </a:lnTo>
                  <a:lnTo>
                    <a:pt x="224" y="467"/>
                  </a:lnTo>
                  <a:lnTo>
                    <a:pt x="205" y="538"/>
                  </a:lnTo>
                  <a:lnTo>
                    <a:pt x="186" y="610"/>
                  </a:lnTo>
                  <a:lnTo>
                    <a:pt x="166" y="688"/>
                  </a:lnTo>
                  <a:lnTo>
                    <a:pt x="145" y="768"/>
                  </a:lnTo>
                  <a:lnTo>
                    <a:pt x="122" y="849"/>
                  </a:lnTo>
                  <a:lnTo>
                    <a:pt x="98" y="932"/>
                  </a:lnTo>
                  <a:lnTo>
                    <a:pt x="75" y="1019"/>
                  </a:lnTo>
                  <a:lnTo>
                    <a:pt x="50" y="1106"/>
                  </a:lnTo>
                  <a:lnTo>
                    <a:pt x="26" y="1195"/>
                  </a:lnTo>
                  <a:lnTo>
                    <a:pt x="0" y="1282"/>
                  </a:lnTo>
                  <a:lnTo>
                    <a:pt x="2" y="1283"/>
                  </a:lnTo>
                  <a:close/>
                </a:path>
              </a:pathLst>
            </a:custGeom>
            <a:solidFill>
              <a:srgbClr val="BC4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0" name="Freeform 1197"/>
            <p:cNvSpPr>
              <a:spLocks/>
            </p:cNvSpPr>
            <p:nvPr/>
          </p:nvSpPr>
          <p:spPr bwMode="auto">
            <a:xfrm>
              <a:off x="1966" y="882"/>
              <a:ext cx="321" cy="626"/>
            </a:xfrm>
            <a:custGeom>
              <a:avLst/>
              <a:gdLst>
                <a:gd name="T0" fmla="*/ 320 w 321"/>
                <a:gd name="T1" fmla="*/ 0 h 1253"/>
                <a:gd name="T2" fmla="*/ 321 w 321"/>
                <a:gd name="T3" fmla="*/ 0 h 1253"/>
                <a:gd name="T4" fmla="*/ 321 w 321"/>
                <a:gd name="T5" fmla="*/ 0 h 1253"/>
                <a:gd name="T6" fmla="*/ 318 w 321"/>
                <a:gd name="T7" fmla="*/ 0 h 1253"/>
                <a:gd name="T8" fmla="*/ 314 w 321"/>
                <a:gd name="T9" fmla="*/ 1 h 1253"/>
                <a:gd name="T10" fmla="*/ 309 w 321"/>
                <a:gd name="T11" fmla="*/ 2 h 1253"/>
                <a:gd name="T12" fmla="*/ 302 w 321"/>
                <a:gd name="T13" fmla="*/ 3 h 1253"/>
                <a:gd name="T14" fmla="*/ 293 w 321"/>
                <a:gd name="T15" fmla="*/ 4 h 1253"/>
                <a:gd name="T16" fmla="*/ 282 w 321"/>
                <a:gd name="T17" fmla="*/ 6 h 1253"/>
                <a:gd name="T18" fmla="*/ 269 w 321"/>
                <a:gd name="T19" fmla="*/ 7 h 1253"/>
                <a:gd name="T20" fmla="*/ 255 w 321"/>
                <a:gd name="T21" fmla="*/ 9 h 1253"/>
                <a:gd name="T22" fmla="*/ 239 w 321"/>
                <a:gd name="T23" fmla="*/ 11 h 1253"/>
                <a:gd name="T24" fmla="*/ 224 w 321"/>
                <a:gd name="T25" fmla="*/ 13 h 1253"/>
                <a:gd name="T26" fmla="*/ 205 w 321"/>
                <a:gd name="T27" fmla="*/ 15 h 1253"/>
                <a:gd name="T28" fmla="*/ 186 w 321"/>
                <a:gd name="T29" fmla="*/ 18 h 1253"/>
                <a:gd name="T30" fmla="*/ 166 w 321"/>
                <a:gd name="T31" fmla="*/ 20 h 1253"/>
                <a:gd name="T32" fmla="*/ 145 w 321"/>
                <a:gd name="T33" fmla="*/ 23 h 1253"/>
                <a:gd name="T34" fmla="*/ 122 w 321"/>
                <a:gd name="T35" fmla="*/ 25 h 1253"/>
                <a:gd name="T36" fmla="*/ 98 w 321"/>
                <a:gd name="T37" fmla="*/ 28 h 1253"/>
                <a:gd name="T38" fmla="*/ 75 w 321"/>
                <a:gd name="T39" fmla="*/ 30 h 1253"/>
                <a:gd name="T40" fmla="*/ 50 w 321"/>
                <a:gd name="T41" fmla="*/ 33 h 1253"/>
                <a:gd name="T42" fmla="*/ 26 w 321"/>
                <a:gd name="T43" fmla="*/ 36 h 1253"/>
                <a:gd name="T44" fmla="*/ 0 w 321"/>
                <a:gd name="T45" fmla="*/ 39 h 1253"/>
                <a:gd name="T46" fmla="*/ 0 w 321"/>
                <a:gd name="T47" fmla="*/ 39 h 1253"/>
                <a:gd name="T48" fmla="*/ 26 w 321"/>
                <a:gd name="T49" fmla="*/ 36 h 1253"/>
                <a:gd name="T50" fmla="*/ 51 w 321"/>
                <a:gd name="T51" fmla="*/ 33 h 1253"/>
                <a:gd name="T52" fmla="*/ 75 w 321"/>
                <a:gd name="T53" fmla="*/ 30 h 1253"/>
                <a:gd name="T54" fmla="*/ 99 w 321"/>
                <a:gd name="T55" fmla="*/ 28 h 1253"/>
                <a:gd name="T56" fmla="*/ 123 w 321"/>
                <a:gd name="T57" fmla="*/ 25 h 1253"/>
                <a:gd name="T58" fmla="*/ 146 w 321"/>
                <a:gd name="T59" fmla="*/ 22 h 1253"/>
                <a:gd name="T60" fmla="*/ 167 w 321"/>
                <a:gd name="T61" fmla="*/ 20 h 1253"/>
                <a:gd name="T62" fmla="*/ 187 w 321"/>
                <a:gd name="T63" fmla="*/ 17 h 1253"/>
                <a:gd name="T64" fmla="*/ 207 w 321"/>
                <a:gd name="T65" fmla="*/ 15 h 1253"/>
                <a:gd name="T66" fmla="*/ 225 w 321"/>
                <a:gd name="T67" fmla="*/ 13 h 1253"/>
                <a:gd name="T68" fmla="*/ 241 w 321"/>
                <a:gd name="T69" fmla="*/ 11 h 1253"/>
                <a:gd name="T70" fmla="*/ 256 w 321"/>
                <a:gd name="T71" fmla="*/ 9 h 1253"/>
                <a:gd name="T72" fmla="*/ 269 w 321"/>
                <a:gd name="T73" fmla="*/ 7 h 1253"/>
                <a:gd name="T74" fmla="*/ 280 w 321"/>
                <a:gd name="T75" fmla="*/ 6 h 1253"/>
                <a:gd name="T76" fmla="*/ 290 w 321"/>
                <a:gd name="T77" fmla="*/ 4 h 1253"/>
                <a:gd name="T78" fmla="*/ 299 w 321"/>
                <a:gd name="T79" fmla="*/ 3 h 1253"/>
                <a:gd name="T80" fmla="*/ 306 w 321"/>
                <a:gd name="T81" fmla="*/ 2 h 1253"/>
                <a:gd name="T82" fmla="*/ 310 w 321"/>
                <a:gd name="T83" fmla="*/ 2 h 1253"/>
                <a:gd name="T84" fmla="*/ 311 w 321"/>
                <a:gd name="T85" fmla="*/ 1 h 1253"/>
                <a:gd name="T86" fmla="*/ 313 w 321"/>
                <a:gd name="T87" fmla="*/ 1 h 1253"/>
                <a:gd name="T88" fmla="*/ 311 w 321"/>
                <a:gd name="T89" fmla="*/ 0 h 1253"/>
                <a:gd name="T90" fmla="*/ 320 w 321"/>
                <a:gd name="T91" fmla="*/ 0 h 1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21" h="1253">
                  <a:moveTo>
                    <a:pt x="320" y="0"/>
                  </a:moveTo>
                  <a:lnTo>
                    <a:pt x="321" y="4"/>
                  </a:lnTo>
                  <a:lnTo>
                    <a:pt x="321" y="14"/>
                  </a:lnTo>
                  <a:lnTo>
                    <a:pt x="318" y="31"/>
                  </a:lnTo>
                  <a:lnTo>
                    <a:pt x="314" y="54"/>
                  </a:lnTo>
                  <a:lnTo>
                    <a:pt x="309" y="83"/>
                  </a:lnTo>
                  <a:lnTo>
                    <a:pt x="302" y="118"/>
                  </a:lnTo>
                  <a:lnTo>
                    <a:pt x="293" y="159"/>
                  </a:lnTo>
                  <a:lnTo>
                    <a:pt x="282" y="204"/>
                  </a:lnTo>
                  <a:lnTo>
                    <a:pt x="269" y="255"/>
                  </a:lnTo>
                  <a:lnTo>
                    <a:pt x="255" y="313"/>
                  </a:lnTo>
                  <a:lnTo>
                    <a:pt x="239" y="373"/>
                  </a:lnTo>
                  <a:lnTo>
                    <a:pt x="224" y="438"/>
                  </a:lnTo>
                  <a:lnTo>
                    <a:pt x="205" y="509"/>
                  </a:lnTo>
                  <a:lnTo>
                    <a:pt x="186" y="581"/>
                  </a:lnTo>
                  <a:lnTo>
                    <a:pt x="166" y="659"/>
                  </a:lnTo>
                  <a:lnTo>
                    <a:pt x="145" y="739"/>
                  </a:lnTo>
                  <a:lnTo>
                    <a:pt x="122" y="820"/>
                  </a:lnTo>
                  <a:lnTo>
                    <a:pt x="98" y="903"/>
                  </a:lnTo>
                  <a:lnTo>
                    <a:pt x="75" y="990"/>
                  </a:lnTo>
                  <a:lnTo>
                    <a:pt x="50" y="1077"/>
                  </a:lnTo>
                  <a:lnTo>
                    <a:pt x="26" y="1166"/>
                  </a:lnTo>
                  <a:lnTo>
                    <a:pt x="0" y="1253"/>
                  </a:lnTo>
                  <a:lnTo>
                    <a:pt x="26" y="1162"/>
                  </a:lnTo>
                  <a:lnTo>
                    <a:pt x="51" y="1073"/>
                  </a:lnTo>
                  <a:lnTo>
                    <a:pt x="75" y="985"/>
                  </a:lnTo>
                  <a:lnTo>
                    <a:pt x="99" y="896"/>
                  </a:lnTo>
                  <a:lnTo>
                    <a:pt x="123" y="811"/>
                  </a:lnTo>
                  <a:lnTo>
                    <a:pt x="146" y="728"/>
                  </a:lnTo>
                  <a:lnTo>
                    <a:pt x="167" y="648"/>
                  </a:lnTo>
                  <a:lnTo>
                    <a:pt x="187" y="570"/>
                  </a:lnTo>
                  <a:lnTo>
                    <a:pt x="207" y="498"/>
                  </a:lnTo>
                  <a:lnTo>
                    <a:pt x="225" y="427"/>
                  </a:lnTo>
                  <a:lnTo>
                    <a:pt x="241" y="364"/>
                  </a:lnTo>
                  <a:lnTo>
                    <a:pt x="256" y="304"/>
                  </a:lnTo>
                  <a:lnTo>
                    <a:pt x="269" y="250"/>
                  </a:lnTo>
                  <a:lnTo>
                    <a:pt x="280" y="201"/>
                  </a:lnTo>
                  <a:lnTo>
                    <a:pt x="290" y="157"/>
                  </a:lnTo>
                  <a:lnTo>
                    <a:pt x="299" y="119"/>
                  </a:lnTo>
                  <a:lnTo>
                    <a:pt x="306" y="89"/>
                  </a:lnTo>
                  <a:lnTo>
                    <a:pt x="310" y="65"/>
                  </a:lnTo>
                  <a:lnTo>
                    <a:pt x="311" y="47"/>
                  </a:lnTo>
                  <a:lnTo>
                    <a:pt x="313" y="36"/>
                  </a:lnTo>
                  <a:lnTo>
                    <a:pt x="311" y="31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BE4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1" name="Freeform 1198"/>
            <p:cNvSpPr>
              <a:spLocks/>
            </p:cNvSpPr>
            <p:nvPr/>
          </p:nvSpPr>
          <p:spPr bwMode="auto">
            <a:xfrm>
              <a:off x="1965" y="897"/>
              <a:ext cx="314" cy="611"/>
            </a:xfrm>
            <a:custGeom>
              <a:avLst/>
              <a:gdLst>
                <a:gd name="T0" fmla="*/ 1 w 314"/>
                <a:gd name="T1" fmla="*/ 39 h 1222"/>
                <a:gd name="T2" fmla="*/ 27 w 314"/>
                <a:gd name="T3" fmla="*/ 36 h 1222"/>
                <a:gd name="T4" fmla="*/ 52 w 314"/>
                <a:gd name="T5" fmla="*/ 33 h 1222"/>
                <a:gd name="T6" fmla="*/ 76 w 314"/>
                <a:gd name="T7" fmla="*/ 30 h 1222"/>
                <a:gd name="T8" fmla="*/ 100 w 314"/>
                <a:gd name="T9" fmla="*/ 28 h 1222"/>
                <a:gd name="T10" fmla="*/ 124 w 314"/>
                <a:gd name="T11" fmla="*/ 25 h 1222"/>
                <a:gd name="T12" fmla="*/ 147 w 314"/>
                <a:gd name="T13" fmla="*/ 22 h 1222"/>
                <a:gd name="T14" fmla="*/ 168 w 314"/>
                <a:gd name="T15" fmla="*/ 20 h 1222"/>
                <a:gd name="T16" fmla="*/ 188 w 314"/>
                <a:gd name="T17" fmla="*/ 17 h 1222"/>
                <a:gd name="T18" fmla="*/ 208 w 314"/>
                <a:gd name="T19" fmla="*/ 15 h 1222"/>
                <a:gd name="T20" fmla="*/ 226 w 314"/>
                <a:gd name="T21" fmla="*/ 13 h 1222"/>
                <a:gd name="T22" fmla="*/ 242 w 314"/>
                <a:gd name="T23" fmla="*/ 11 h 1222"/>
                <a:gd name="T24" fmla="*/ 257 w 314"/>
                <a:gd name="T25" fmla="*/ 9 h 1222"/>
                <a:gd name="T26" fmla="*/ 270 w 314"/>
                <a:gd name="T27" fmla="*/ 7 h 1222"/>
                <a:gd name="T28" fmla="*/ 281 w 314"/>
                <a:gd name="T29" fmla="*/ 6 h 1222"/>
                <a:gd name="T30" fmla="*/ 291 w 314"/>
                <a:gd name="T31" fmla="*/ 4 h 1222"/>
                <a:gd name="T32" fmla="*/ 300 w 314"/>
                <a:gd name="T33" fmla="*/ 3 h 1222"/>
                <a:gd name="T34" fmla="*/ 307 w 314"/>
                <a:gd name="T35" fmla="*/ 2 h 1222"/>
                <a:gd name="T36" fmla="*/ 311 w 314"/>
                <a:gd name="T37" fmla="*/ 2 h 1222"/>
                <a:gd name="T38" fmla="*/ 312 w 314"/>
                <a:gd name="T39" fmla="*/ 1 h 1222"/>
                <a:gd name="T40" fmla="*/ 314 w 314"/>
                <a:gd name="T41" fmla="*/ 1 h 1222"/>
                <a:gd name="T42" fmla="*/ 312 w 314"/>
                <a:gd name="T43" fmla="*/ 0 h 1222"/>
                <a:gd name="T44" fmla="*/ 303 w 314"/>
                <a:gd name="T45" fmla="*/ 1 h 1222"/>
                <a:gd name="T46" fmla="*/ 304 w 314"/>
                <a:gd name="T47" fmla="*/ 2 h 1222"/>
                <a:gd name="T48" fmla="*/ 304 w 314"/>
                <a:gd name="T49" fmla="*/ 2 h 1222"/>
                <a:gd name="T50" fmla="*/ 301 w 314"/>
                <a:gd name="T51" fmla="*/ 3 h 1222"/>
                <a:gd name="T52" fmla="*/ 297 w 314"/>
                <a:gd name="T53" fmla="*/ 3 h 1222"/>
                <a:gd name="T54" fmla="*/ 291 w 314"/>
                <a:gd name="T55" fmla="*/ 4 h 1222"/>
                <a:gd name="T56" fmla="*/ 283 w 314"/>
                <a:gd name="T57" fmla="*/ 5 h 1222"/>
                <a:gd name="T58" fmla="*/ 273 w 314"/>
                <a:gd name="T59" fmla="*/ 7 h 1222"/>
                <a:gd name="T60" fmla="*/ 262 w 314"/>
                <a:gd name="T61" fmla="*/ 8 h 1222"/>
                <a:gd name="T62" fmla="*/ 249 w 314"/>
                <a:gd name="T63" fmla="*/ 10 h 1222"/>
                <a:gd name="T64" fmla="*/ 235 w 314"/>
                <a:gd name="T65" fmla="*/ 12 h 1222"/>
                <a:gd name="T66" fmla="*/ 219 w 314"/>
                <a:gd name="T67" fmla="*/ 14 h 1222"/>
                <a:gd name="T68" fmla="*/ 201 w 314"/>
                <a:gd name="T69" fmla="*/ 16 h 1222"/>
                <a:gd name="T70" fmla="*/ 182 w 314"/>
                <a:gd name="T71" fmla="*/ 18 h 1222"/>
                <a:gd name="T72" fmla="*/ 163 w 314"/>
                <a:gd name="T73" fmla="*/ 20 h 1222"/>
                <a:gd name="T74" fmla="*/ 141 w 314"/>
                <a:gd name="T75" fmla="*/ 23 h 1222"/>
                <a:gd name="T76" fmla="*/ 120 w 314"/>
                <a:gd name="T77" fmla="*/ 25 h 1222"/>
                <a:gd name="T78" fmla="*/ 98 w 314"/>
                <a:gd name="T79" fmla="*/ 28 h 1222"/>
                <a:gd name="T80" fmla="*/ 74 w 314"/>
                <a:gd name="T81" fmla="*/ 30 h 1222"/>
                <a:gd name="T82" fmla="*/ 50 w 314"/>
                <a:gd name="T83" fmla="*/ 33 h 1222"/>
                <a:gd name="T84" fmla="*/ 25 w 314"/>
                <a:gd name="T85" fmla="*/ 36 h 1222"/>
                <a:gd name="T86" fmla="*/ 0 w 314"/>
                <a:gd name="T87" fmla="*/ 39 h 1222"/>
                <a:gd name="T88" fmla="*/ 1 w 314"/>
                <a:gd name="T89" fmla="*/ 39 h 1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4" h="1222">
                  <a:moveTo>
                    <a:pt x="1" y="1222"/>
                  </a:moveTo>
                  <a:lnTo>
                    <a:pt x="27" y="1131"/>
                  </a:lnTo>
                  <a:lnTo>
                    <a:pt x="52" y="1042"/>
                  </a:lnTo>
                  <a:lnTo>
                    <a:pt x="76" y="954"/>
                  </a:lnTo>
                  <a:lnTo>
                    <a:pt x="100" y="865"/>
                  </a:lnTo>
                  <a:lnTo>
                    <a:pt x="124" y="780"/>
                  </a:lnTo>
                  <a:lnTo>
                    <a:pt x="147" y="697"/>
                  </a:lnTo>
                  <a:lnTo>
                    <a:pt x="168" y="617"/>
                  </a:lnTo>
                  <a:lnTo>
                    <a:pt x="188" y="539"/>
                  </a:lnTo>
                  <a:lnTo>
                    <a:pt x="208" y="467"/>
                  </a:lnTo>
                  <a:lnTo>
                    <a:pt x="226" y="396"/>
                  </a:lnTo>
                  <a:lnTo>
                    <a:pt x="242" y="333"/>
                  </a:lnTo>
                  <a:lnTo>
                    <a:pt x="257" y="273"/>
                  </a:lnTo>
                  <a:lnTo>
                    <a:pt x="270" y="219"/>
                  </a:lnTo>
                  <a:lnTo>
                    <a:pt x="281" y="170"/>
                  </a:lnTo>
                  <a:lnTo>
                    <a:pt x="291" y="126"/>
                  </a:lnTo>
                  <a:lnTo>
                    <a:pt x="300" y="88"/>
                  </a:lnTo>
                  <a:lnTo>
                    <a:pt x="307" y="58"/>
                  </a:lnTo>
                  <a:lnTo>
                    <a:pt x="311" y="34"/>
                  </a:lnTo>
                  <a:lnTo>
                    <a:pt x="312" y="16"/>
                  </a:lnTo>
                  <a:lnTo>
                    <a:pt x="314" y="5"/>
                  </a:lnTo>
                  <a:lnTo>
                    <a:pt x="312" y="0"/>
                  </a:lnTo>
                  <a:lnTo>
                    <a:pt x="303" y="32"/>
                  </a:lnTo>
                  <a:lnTo>
                    <a:pt x="304" y="38"/>
                  </a:lnTo>
                  <a:lnTo>
                    <a:pt x="304" y="49"/>
                  </a:lnTo>
                  <a:lnTo>
                    <a:pt x="301" y="65"/>
                  </a:lnTo>
                  <a:lnTo>
                    <a:pt x="297" y="88"/>
                  </a:lnTo>
                  <a:lnTo>
                    <a:pt x="291" y="119"/>
                  </a:lnTo>
                  <a:lnTo>
                    <a:pt x="283" y="155"/>
                  </a:lnTo>
                  <a:lnTo>
                    <a:pt x="273" y="197"/>
                  </a:lnTo>
                  <a:lnTo>
                    <a:pt x="262" y="244"/>
                  </a:lnTo>
                  <a:lnTo>
                    <a:pt x="249" y="298"/>
                  </a:lnTo>
                  <a:lnTo>
                    <a:pt x="235" y="356"/>
                  </a:lnTo>
                  <a:lnTo>
                    <a:pt x="219" y="420"/>
                  </a:lnTo>
                  <a:lnTo>
                    <a:pt x="201" y="487"/>
                  </a:lnTo>
                  <a:lnTo>
                    <a:pt x="182" y="557"/>
                  </a:lnTo>
                  <a:lnTo>
                    <a:pt x="163" y="633"/>
                  </a:lnTo>
                  <a:lnTo>
                    <a:pt x="141" y="711"/>
                  </a:lnTo>
                  <a:lnTo>
                    <a:pt x="120" y="791"/>
                  </a:lnTo>
                  <a:lnTo>
                    <a:pt x="98" y="874"/>
                  </a:lnTo>
                  <a:lnTo>
                    <a:pt x="74" y="959"/>
                  </a:lnTo>
                  <a:lnTo>
                    <a:pt x="50" y="1046"/>
                  </a:lnTo>
                  <a:lnTo>
                    <a:pt x="25" y="1133"/>
                  </a:lnTo>
                  <a:lnTo>
                    <a:pt x="0" y="1222"/>
                  </a:lnTo>
                  <a:lnTo>
                    <a:pt x="1" y="1222"/>
                  </a:lnTo>
                  <a:close/>
                </a:path>
              </a:pathLst>
            </a:custGeom>
            <a:solidFill>
              <a:srgbClr val="C14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2" name="Freeform 1199"/>
            <p:cNvSpPr>
              <a:spLocks/>
            </p:cNvSpPr>
            <p:nvPr/>
          </p:nvSpPr>
          <p:spPr bwMode="auto">
            <a:xfrm>
              <a:off x="1964" y="914"/>
              <a:ext cx="305" cy="594"/>
            </a:xfrm>
            <a:custGeom>
              <a:avLst/>
              <a:gdLst>
                <a:gd name="T0" fmla="*/ 304 w 305"/>
                <a:gd name="T1" fmla="*/ 0 h 1190"/>
                <a:gd name="T2" fmla="*/ 305 w 305"/>
                <a:gd name="T3" fmla="*/ 0 h 1190"/>
                <a:gd name="T4" fmla="*/ 305 w 305"/>
                <a:gd name="T5" fmla="*/ 0 h 1190"/>
                <a:gd name="T6" fmla="*/ 302 w 305"/>
                <a:gd name="T7" fmla="*/ 1 h 1190"/>
                <a:gd name="T8" fmla="*/ 298 w 305"/>
                <a:gd name="T9" fmla="*/ 1 h 1190"/>
                <a:gd name="T10" fmla="*/ 292 w 305"/>
                <a:gd name="T11" fmla="*/ 2 h 1190"/>
                <a:gd name="T12" fmla="*/ 284 w 305"/>
                <a:gd name="T13" fmla="*/ 3 h 1190"/>
                <a:gd name="T14" fmla="*/ 274 w 305"/>
                <a:gd name="T15" fmla="*/ 5 h 1190"/>
                <a:gd name="T16" fmla="*/ 263 w 305"/>
                <a:gd name="T17" fmla="*/ 6 h 1190"/>
                <a:gd name="T18" fmla="*/ 250 w 305"/>
                <a:gd name="T19" fmla="*/ 8 h 1190"/>
                <a:gd name="T20" fmla="*/ 236 w 305"/>
                <a:gd name="T21" fmla="*/ 10 h 1190"/>
                <a:gd name="T22" fmla="*/ 220 w 305"/>
                <a:gd name="T23" fmla="*/ 12 h 1190"/>
                <a:gd name="T24" fmla="*/ 202 w 305"/>
                <a:gd name="T25" fmla="*/ 14 h 1190"/>
                <a:gd name="T26" fmla="*/ 183 w 305"/>
                <a:gd name="T27" fmla="*/ 16 h 1190"/>
                <a:gd name="T28" fmla="*/ 164 w 305"/>
                <a:gd name="T29" fmla="*/ 18 h 1190"/>
                <a:gd name="T30" fmla="*/ 142 w 305"/>
                <a:gd name="T31" fmla="*/ 21 h 1190"/>
                <a:gd name="T32" fmla="*/ 121 w 305"/>
                <a:gd name="T33" fmla="*/ 23 h 1190"/>
                <a:gd name="T34" fmla="*/ 99 w 305"/>
                <a:gd name="T35" fmla="*/ 26 h 1190"/>
                <a:gd name="T36" fmla="*/ 75 w 305"/>
                <a:gd name="T37" fmla="*/ 28 h 1190"/>
                <a:gd name="T38" fmla="*/ 51 w 305"/>
                <a:gd name="T39" fmla="*/ 31 h 1190"/>
                <a:gd name="T40" fmla="*/ 26 w 305"/>
                <a:gd name="T41" fmla="*/ 34 h 1190"/>
                <a:gd name="T42" fmla="*/ 1 w 305"/>
                <a:gd name="T43" fmla="*/ 37 h 1190"/>
                <a:gd name="T44" fmla="*/ 0 w 305"/>
                <a:gd name="T45" fmla="*/ 37 h 1190"/>
                <a:gd name="T46" fmla="*/ 24 w 305"/>
                <a:gd name="T47" fmla="*/ 34 h 1190"/>
                <a:gd name="T48" fmla="*/ 48 w 305"/>
                <a:gd name="T49" fmla="*/ 31 h 1190"/>
                <a:gd name="T50" fmla="*/ 72 w 305"/>
                <a:gd name="T51" fmla="*/ 29 h 1190"/>
                <a:gd name="T52" fmla="*/ 94 w 305"/>
                <a:gd name="T53" fmla="*/ 26 h 1190"/>
                <a:gd name="T54" fmla="*/ 117 w 305"/>
                <a:gd name="T55" fmla="*/ 24 h 1190"/>
                <a:gd name="T56" fmla="*/ 138 w 305"/>
                <a:gd name="T57" fmla="*/ 21 h 1190"/>
                <a:gd name="T58" fmla="*/ 158 w 305"/>
                <a:gd name="T59" fmla="*/ 19 h 1190"/>
                <a:gd name="T60" fmla="*/ 178 w 305"/>
                <a:gd name="T61" fmla="*/ 17 h 1190"/>
                <a:gd name="T62" fmla="*/ 196 w 305"/>
                <a:gd name="T63" fmla="*/ 14 h 1190"/>
                <a:gd name="T64" fmla="*/ 213 w 305"/>
                <a:gd name="T65" fmla="*/ 12 h 1190"/>
                <a:gd name="T66" fmla="*/ 229 w 305"/>
                <a:gd name="T67" fmla="*/ 10 h 1190"/>
                <a:gd name="T68" fmla="*/ 243 w 305"/>
                <a:gd name="T69" fmla="*/ 9 h 1190"/>
                <a:gd name="T70" fmla="*/ 254 w 305"/>
                <a:gd name="T71" fmla="*/ 7 h 1190"/>
                <a:gd name="T72" fmla="*/ 265 w 305"/>
                <a:gd name="T73" fmla="*/ 6 h 1190"/>
                <a:gd name="T74" fmla="*/ 275 w 305"/>
                <a:gd name="T75" fmla="*/ 4 h 1190"/>
                <a:gd name="T76" fmla="*/ 282 w 305"/>
                <a:gd name="T77" fmla="*/ 3 h 1190"/>
                <a:gd name="T78" fmla="*/ 288 w 305"/>
                <a:gd name="T79" fmla="*/ 2 h 1190"/>
                <a:gd name="T80" fmla="*/ 292 w 305"/>
                <a:gd name="T81" fmla="*/ 2 h 1190"/>
                <a:gd name="T82" fmla="*/ 295 w 305"/>
                <a:gd name="T83" fmla="*/ 1 h 1190"/>
                <a:gd name="T84" fmla="*/ 295 w 305"/>
                <a:gd name="T85" fmla="*/ 1 h 1190"/>
                <a:gd name="T86" fmla="*/ 294 w 305"/>
                <a:gd name="T87" fmla="*/ 1 h 1190"/>
                <a:gd name="T88" fmla="*/ 304 w 305"/>
                <a:gd name="T89" fmla="*/ 0 h 11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5" h="1190">
                  <a:moveTo>
                    <a:pt x="304" y="0"/>
                  </a:moveTo>
                  <a:lnTo>
                    <a:pt x="305" y="6"/>
                  </a:lnTo>
                  <a:lnTo>
                    <a:pt x="305" y="17"/>
                  </a:lnTo>
                  <a:lnTo>
                    <a:pt x="302" y="33"/>
                  </a:lnTo>
                  <a:lnTo>
                    <a:pt x="298" y="56"/>
                  </a:lnTo>
                  <a:lnTo>
                    <a:pt x="292" y="87"/>
                  </a:lnTo>
                  <a:lnTo>
                    <a:pt x="284" y="123"/>
                  </a:lnTo>
                  <a:lnTo>
                    <a:pt x="274" y="165"/>
                  </a:lnTo>
                  <a:lnTo>
                    <a:pt x="263" y="212"/>
                  </a:lnTo>
                  <a:lnTo>
                    <a:pt x="250" y="266"/>
                  </a:lnTo>
                  <a:lnTo>
                    <a:pt x="236" y="324"/>
                  </a:lnTo>
                  <a:lnTo>
                    <a:pt x="220" y="388"/>
                  </a:lnTo>
                  <a:lnTo>
                    <a:pt x="202" y="455"/>
                  </a:lnTo>
                  <a:lnTo>
                    <a:pt x="183" y="525"/>
                  </a:lnTo>
                  <a:lnTo>
                    <a:pt x="164" y="601"/>
                  </a:lnTo>
                  <a:lnTo>
                    <a:pt x="142" y="679"/>
                  </a:lnTo>
                  <a:lnTo>
                    <a:pt x="121" y="759"/>
                  </a:lnTo>
                  <a:lnTo>
                    <a:pt x="99" y="842"/>
                  </a:lnTo>
                  <a:lnTo>
                    <a:pt x="75" y="927"/>
                  </a:lnTo>
                  <a:lnTo>
                    <a:pt x="51" y="1014"/>
                  </a:lnTo>
                  <a:lnTo>
                    <a:pt x="26" y="1101"/>
                  </a:lnTo>
                  <a:lnTo>
                    <a:pt x="1" y="1190"/>
                  </a:lnTo>
                  <a:lnTo>
                    <a:pt x="0" y="1190"/>
                  </a:lnTo>
                  <a:lnTo>
                    <a:pt x="24" y="1105"/>
                  </a:lnTo>
                  <a:lnTo>
                    <a:pt x="48" y="1019"/>
                  </a:lnTo>
                  <a:lnTo>
                    <a:pt x="72" y="934"/>
                  </a:lnTo>
                  <a:lnTo>
                    <a:pt x="94" y="853"/>
                  </a:lnTo>
                  <a:lnTo>
                    <a:pt x="117" y="771"/>
                  </a:lnTo>
                  <a:lnTo>
                    <a:pt x="138" y="694"/>
                  </a:lnTo>
                  <a:lnTo>
                    <a:pt x="158" y="618"/>
                  </a:lnTo>
                  <a:lnTo>
                    <a:pt x="178" y="545"/>
                  </a:lnTo>
                  <a:lnTo>
                    <a:pt x="196" y="475"/>
                  </a:lnTo>
                  <a:lnTo>
                    <a:pt x="213" y="409"/>
                  </a:lnTo>
                  <a:lnTo>
                    <a:pt x="229" y="350"/>
                  </a:lnTo>
                  <a:lnTo>
                    <a:pt x="243" y="292"/>
                  </a:lnTo>
                  <a:lnTo>
                    <a:pt x="254" y="241"/>
                  </a:lnTo>
                  <a:lnTo>
                    <a:pt x="265" y="194"/>
                  </a:lnTo>
                  <a:lnTo>
                    <a:pt x="275" y="154"/>
                  </a:lnTo>
                  <a:lnTo>
                    <a:pt x="282" y="118"/>
                  </a:lnTo>
                  <a:lnTo>
                    <a:pt x="288" y="89"/>
                  </a:lnTo>
                  <a:lnTo>
                    <a:pt x="292" y="67"/>
                  </a:lnTo>
                  <a:lnTo>
                    <a:pt x="295" y="49"/>
                  </a:lnTo>
                  <a:lnTo>
                    <a:pt x="295" y="38"/>
                  </a:lnTo>
                  <a:lnTo>
                    <a:pt x="294" y="3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35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3" name="Freeform 1200"/>
            <p:cNvSpPr>
              <a:spLocks/>
            </p:cNvSpPr>
            <p:nvPr/>
          </p:nvSpPr>
          <p:spPr bwMode="auto">
            <a:xfrm>
              <a:off x="1964" y="931"/>
              <a:ext cx="295" cy="577"/>
            </a:xfrm>
            <a:custGeom>
              <a:avLst/>
              <a:gdLst>
                <a:gd name="T0" fmla="*/ 0 w 295"/>
                <a:gd name="T1" fmla="*/ 36 h 1155"/>
                <a:gd name="T2" fmla="*/ 24 w 295"/>
                <a:gd name="T3" fmla="*/ 33 h 1155"/>
                <a:gd name="T4" fmla="*/ 48 w 295"/>
                <a:gd name="T5" fmla="*/ 30 h 1155"/>
                <a:gd name="T6" fmla="*/ 72 w 295"/>
                <a:gd name="T7" fmla="*/ 28 h 1155"/>
                <a:gd name="T8" fmla="*/ 94 w 295"/>
                <a:gd name="T9" fmla="*/ 25 h 1155"/>
                <a:gd name="T10" fmla="*/ 117 w 295"/>
                <a:gd name="T11" fmla="*/ 23 h 1155"/>
                <a:gd name="T12" fmla="*/ 138 w 295"/>
                <a:gd name="T13" fmla="*/ 20 h 1155"/>
                <a:gd name="T14" fmla="*/ 158 w 295"/>
                <a:gd name="T15" fmla="*/ 18 h 1155"/>
                <a:gd name="T16" fmla="*/ 178 w 295"/>
                <a:gd name="T17" fmla="*/ 15 h 1155"/>
                <a:gd name="T18" fmla="*/ 196 w 295"/>
                <a:gd name="T19" fmla="*/ 13 h 1155"/>
                <a:gd name="T20" fmla="*/ 213 w 295"/>
                <a:gd name="T21" fmla="*/ 11 h 1155"/>
                <a:gd name="T22" fmla="*/ 229 w 295"/>
                <a:gd name="T23" fmla="*/ 9 h 1155"/>
                <a:gd name="T24" fmla="*/ 243 w 295"/>
                <a:gd name="T25" fmla="*/ 8 h 1155"/>
                <a:gd name="T26" fmla="*/ 254 w 295"/>
                <a:gd name="T27" fmla="*/ 6 h 1155"/>
                <a:gd name="T28" fmla="*/ 265 w 295"/>
                <a:gd name="T29" fmla="*/ 4 h 1155"/>
                <a:gd name="T30" fmla="*/ 275 w 295"/>
                <a:gd name="T31" fmla="*/ 3 h 1155"/>
                <a:gd name="T32" fmla="*/ 282 w 295"/>
                <a:gd name="T33" fmla="*/ 2 h 1155"/>
                <a:gd name="T34" fmla="*/ 288 w 295"/>
                <a:gd name="T35" fmla="*/ 1 h 1155"/>
                <a:gd name="T36" fmla="*/ 292 w 295"/>
                <a:gd name="T37" fmla="*/ 1 h 1155"/>
                <a:gd name="T38" fmla="*/ 295 w 295"/>
                <a:gd name="T39" fmla="*/ 0 h 1155"/>
                <a:gd name="T40" fmla="*/ 295 w 295"/>
                <a:gd name="T41" fmla="*/ 0 h 1155"/>
                <a:gd name="T42" fmla="*/ 294 w 295"/>
                <a:gd name="T43" fmla="*/ 0 h 1155"/>
                <a:gd name="T44" fmla="*/ 284 w 295"/>
                <a:gd name="T45" fmla="*/ 1 h 1155"/>
                <a:gd name="T46" fmla="*/ 285 w 295"/>
                <a:gd name="T47" fmla="*/ 1 h 1155"/>
                <a:gd name="T48" fmla="*/ 285 w 295"/>
                <a:gd name="T49" fmla="*/ 1 h 1155"/>
                <a:gd name="T50" fmla="*/ 282 w 295"/>
                <a:gd name="T51" fmla="*/ 2 h 1155"/>
                <a:gd name="T52" fmla="*/ 278 w 295"/>
                <a:gd name="T53" fmla="*/ 2 h 1155"/>
                <a:gd name="T54" fmla="*/ 272 w 295"/>
                <a:gd name="T55" fmla="*/ 3 h 1155"/>
                <a:gd name="T56" fmla="*/ 265 w 295"/>
                <a:gd name="T57" fmla="*/ 4 h 1155"/>
                <a:gd name="T58" fmla="*/ 257 w 295"/>
                <a:gd name="T59" fmla="*/ 5 h 1155"/>
                <a:gd name="T60" fmla="*/ 246 w 295"/>
                <a:gd name="T61" fmla="*/ 7 h 1155"/>
                <a:gd name="T62" fmla="*/ 233 w 295"/>
                <a:gd name="T63" fmla="*/ 8 h 1155"/>
                <a:gd name="T64" fmla="*/ 220 w 295"/>
                <a:gd name="T65" fmla="*/ 10 h 1155"/>
                <a:gd name="T66" fmla="*/ 205 w 295"/>
                <a:gd name="T67" fmla="*/ 12 h 1155"/>
                <a:gd name="T68" fmla="*/ 189 w 295"/>
                <a:gd name="T69" fmla="*/ 14 h 1155"/>
                <a:gd name="T70" fmla="*/ 171 w 295"/>
                <a:gd name="T71" fmla="*/ 16 h 1155"/>
                <a:gd name="T72" fmla="*/ 152 w 295"/>
                <a:gd name="T73" fmla="*/ 18 h 1155"/>
                <a:gd name="T74" fmla="*/ 132 w 295"/>
                <a:gd name="T75" fmla="*/ 21 h 1155"/>
                <a:gd name="T76" fmla="*/ 111 w 295"/>
                <a:gd name="T77" fmla="*/ 23 h 1155"/>
                <a:gd name="T78" fmla="*/ 90 w 295"/>
                <a:gd name="T79" fmla="*/ 25 h 1155"/>
                <a:gd name="T80" fmla="*/ 69 w 295"/>
                <a:gd name="T81" fmla="*/ 28 h 1155"/>
                <a:gd name="T82" fmla="*/ 46 w 295"/>
                <a:gd name="T83" fmla="*/ 30 h 1155"/>
                <a:gd name="T84" fmla="*/ 22 w 295"/>
                <a:gd name="T85" fmla="*/ 33 h 1155"/>
                <a:gd name="T86" fmla="*/ 0 w 295"/>
                <a:gd name="T87" fmla="*/ 36 h 1155"/>
                <a:gd name="T88" fmla="*/ 0 w 295"/>
                <a:gd name="T89" fmla="*/ 36 h 11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5" h="1155">
                  <a:moveTo>
                    <a:pt x="0" y="1155"/>
                  </a:moveTo>
                  <a:lnTo>
                    <a:pt x="24" y="1070"/>
                  </a:lnTo>
                  <a:lnTo>
                    <a:pt x="48" y="984"/>
                  </a:lnTo>
                  <a:lnTo>
                    <a:pt x="72" y="899"/>
                  </a:lnTo>
                  <a:lnTo>
                    <a:pt x="94" y="818"/>
                  </a:lnTo>
                  <a:lnTo>
                    <a:pt x="117" y="736"/>
                  </a:lnTo>
                  <a:lnTo>
                    <a:pt x="138" y="659"/>
                  </a:lnTo>
                  <a:lnTo>
                    <a:pt x="158" y="583"/>
                  </a:lnTo>
                  <a:lnTo>
                    <a:pt x="178" y="510"/>
                  </a:lnTo>
                  <a:lnTo>
                    <a:pt x="196" y="440"/>
                  </a:lnTo>
                  <a:lnTo>
                    <a:pt x="213" y="374"/>
                  </a:lnTo>
                  <a:lnTo>
                    <a:pt x="229" y="315"/>
                  </a:lnTo>
                  <a:lnTo>
                    <a:pt x="243" y="257"/>
                  </a:lnTo>
                  <a:lnTo>
                    <a:pt x="254" y="206"/>
                  </a:lnTo>
                  <a:lnTo>
                    <a:pt x="265" y="159"/>
                  </a:lnTo>
                  <a:lnTo>
                    <a:pt x="275" y="119"/>
                  </a:lnTo>
                  <a:lnTo>
                    <a:pt x="282" y="83"/>
                  </a:lnTo>
                  <a:lnTo>
                    <a:pt x="288" y="54"/>
                  </a:lnTo>
                  <a:lnTo>
                    <a:pt x="292" y="32"/>
                  </a:lnTo>
                  <a:lnTo>
                    <a:pt x="295" y="14"/>
                  </a:lnTo>
                  <a:lnTo>
                    <a:pt x="295" y="3"/>
                  </a:lnTo>
                  <a:lnTo>
                    <a:pt x="294" y="0"/>
                  </a:lnTo>
                  <a:lnTo>
                    <a:pt x="284" y="36"/>
                  </a:lnTo>
                  <a:lnTo>
                    <a:pt x="285" y="40"/>
                  </a:lnTo>
                  <a:lnTo>
                    <a:pt x="285" y="50"/>
                  </a:lnTo>
                  <a:lnTo>
                    <a:pt x="282" y="67"/>
                  </a:lnTo>
                  <a:lnTo>
                    <a:pt x="278" y="88"/>
                  </a:lnTo>
                  <a:lnTo>
                    <a:pt x="272" y="117"/>
                  </a:lnTo>
                  <a:lnTo>
                    <a:pt x="265" y="152"/>
                  </a:lnTo>
                  <a:lnTo>
                    <a:pt x="257" y="190"/>
                  </a:lnTo>
                  <a:lnTo>
                    <a:pt x="246" y="235"/>
                  </a:lnTo>
                  <a:lnTo>
                    <a:pt x="233" y="286"/>
                  </a:lnTo>
                  <a:lnTo>
                    <a:pt x="220" y="340"/>
                  </a:lnTo>
                  <a:lnTo>
                    <a:pt x="205" y="400"/>
                  </a:lnTo>
                  <a:lnTo>
                    <a:pt x="189" y="463"/>
                  </a:lnTo>
                  <a:lnTo>
                    <a:pt x="171" y="530"/>
                  </a:lnTo>
                  <a:lnTo>
                    <a:pt x="152" y="601"/>
                  </a:lnTo>
                  <a:lnTo>
                    <a:pt x="132" y="673"/>
                  </a:lnTo>
                  <a:lnTo>
                    <a:pt x="111" y="749"/>
                  </a:lnTo>
                  <a:lnTo>
                    <a:pt x="90" y="827"/>
                  </a:lnTo>
                  <a:lnTo>
                    <a:pt x="69" y="908"/>
                  </a:lnTo>
                  <a:lnTo>
                    <a:pt x="46" y="990"/>
                  </a:lnTo>
                  <a:lnTo>
                    <a:pt x="22" y="1071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C65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4" name="Freeform 1201"/>
            <p:cNvSpPr>
              <a:spLocks/>
            </p:cNvSpPr>
            <p:nvPr/>
          </p:nvSpPr>
          <p:spPr bwMode="auto">
            <a:xfrm>
              <a:off x="1962" y="949"/>
              <a:ext cx="287" cy="559"/>
            </a:xfrm>
            <a:custGeom>
              <a:avLst/>
              <a:gdLst>
                <a:gd name="T0" fmla="*/ 286 w 287"/>
                <a:gd name="T1" fmla="*/ 0 h 1119"/>
                <a:gd name="T2" fmla="*/ 287 w 287"/>
                <a:gd name="T3" fmla="*/ 0 h 1119"/>
                <a:gd name="T4" fmla="*/ 287 w 287"/>
                <a:gd name="T5" fmla="*/ 0 h 1119"/>
                <a:gd name="T6" fmla="*/ 284 w 287"/>
                <a:gd name="T7" fmla="*/ 0 h 1119"/>
                <a:gd name="T8" fmla="*/ 280 w 287"/>
                <a:gd name="T9" fmla="*/ 1 h 1119"/>
                <a:gd name="T10" fmla="*/ 274 w 287"/>
                <a:gd name="T11" fmla="*/ 2 h 1119"/>
                <a:gd name="T12" fmla="*/ 267 w 287"/>
                <a:gd name="T13" fmla="*/ 3 h 1119"/>
                <a:gd name="T14" fmla="*/ 259 w 287"/>
                <a:gd name="T15" fmla="*/ 4 h 1119"/>
                <a:gd name="T16" fmla="*/ 248 w 287"/>
                <a:gd name="T17" fmla="*/ 6 h 1119"/>
                <a:gd name="T18" fmla="*/ 235 w 287"/>
                <a:gd name="T19" fmla="*/ 7 h 1119"/>
                <a:gd name="T20" fmla="*/ 222 w 287"/>
                <a:gd name="T21" fmla="*/ 9 h 1119"/>
                <a:gd name="T22" fmla="*/ 207 w 287"/>
                <a:gd name="T23" fmla="*/ 11 h 1119"/>
                <a:gd name="T24" fmla="*/ 191 w 287"/>
                <a:gd name="T25" fmla="*/ 13 h 1119"/>
                <a:gd name="T26" fmla="*/ 173 w 287"/>
                <a:gd name="T27" fmla="*/ 15 h 1119"/>
                <a:gd name="T28" fmla="*/ 154 w 287"/>
                <a:gd name="T29" fmla="*/ 17 h 1119"/>
                <a:gd name="T30" fmla="*/ 134 w 287"/>
                <a:gd name="T31" fmla="*/ 19 h 1119"/>
                <a:gd name="T32" fmla="*/ 113 w 287"/>
                <a:gd name="T33" fmla="*/ 22 h 1119"/>
                <a:gd name="T34" fmla="*/ 92 w 287"/>
                <a:gd name="T35" fmla="*/ 24 h 1119"/>
                <a:gd name="T36" fmla="*/ 71 w 287"/>
                <a:gd name="T37" fmla="*/ 27 h 1119"/>
                <a:gd name="T38" fmla="*/ 48 w 287"/>
                <a:gd name="T39" fmla="*/ 29 h 1119"/>
                <a:gd name="T40" fmla="*/ 24 w 287"/>
                <a:gd name="T41" fmla="*/ 32 h 1119"/>
                <a:gd name="T42" fmla="*/ 2 w 287"/>
                <a:gd name="T43" fmla="*/ 34 h 1119"/>
                <a:gd name="T44" fmla="*/ 0 w 287"/>
                <a:gd name="T45" fmla="*/ 34 h 1119"/>
                <a:gd name="T46" fmla="*/ 24 w 287"/>
                <a:gd name="T47" fmla="*/ 32 h 1119"/>
                <a:gd name="T48" fmla="*/ 47 w 287"/>
                <a:gd name="T49" fmla="*/ 29 h 1119"/>
                <a:gd name="T50" fmla="*/ 69 w 287"/>
                <a:gd name="T51" fmla="*/ 27 h 1119"/>
                <a:gd name="T52" fmla="*/ 92 w 287"/>
                <a:gd name="T53" fmla="*/ 24 h 1119"/>
                <a:gd name="T54" fmla="*/ 113 w 287"/>
                <a:gd name="T55" fmla="*/ 22 h 1119"/>
                <a:gd name="T56" fmla="*/ 134 w 287"/>
                <a:gd name="T57" fmla="*/ 19 h 1119"/>
                <a:gd name="T58" fmla="*/ 154 w 287"/>
                <a:gd name="T59" fmla="*/ 17 h 1119"/>
                <a:gd name="T60" fmla="*/ 173 w 287"/>
                <a:gd name="T61" fmla="*/ 15 h 1119"/>
                <a:gd name="T62" fmla="*/ 190 w 287"/>
                <a:gd name="T63" fmla="*/ 13 h 1119"/>
                <a:gd name="T64" fmla="*/ 207 w 287"/>
                <a:gd name="T65" fmla="*/ 11 h 1119"/>
                <a:gd name="T66" fmla="*/ 221 w 287"/>
                <a:gd name="T67" fmla="*/ 9 h 1119"/>
                <a:gd name="T68" fmla="*/ 233 w 287"/>
                <a:gd name="T69" fmla="*/ 7 h 1119"/>
                <a:gd name="T70" fmla="*/ 245 w 287"/>
                <a:gd name="T71" fmla="*/ 6 h 1119"/>
                <a:gd name="T72" fmla="*/ 255 w 287"/>
                <a:gd name="T73" fmla="*/ 4 h 1119"/>
                <a:gd name="T74" fmla="*/ 263 w 287"/>
                <a:gd name="T75" fmla="*/ 3 h 1119"/>
                <a:gd name="T76" fmla="*/ 269 w 287"/>
                <a:gd name="T77" fmla="*/ 2 h 1119"/>
                <a:gd name="T78" fmla="*/ 273 w 287"/>
                <a:gd name="T79" fmla="*/ 2 h 1119"/>
                <a:gd name="T80" fmla="*/ 276 w 287"/>
                <a:gd name="T81" fmla="*/ 1 h 1119"/>
                <a:gd name="T82" fmla="*/ 276 w 287"/>
                <a:gd name="T83" fmla="*/ 1 h 1119"/>
                <a:gd name="T84" fmla="*/ 274 w 287"/>
                <a:gd name="T85" fmla="*/ 1 h 1119"/>
                <a:gd name="T86" fmla="*/ 286 w 287"/>
                <a:gd name="T87" fmla="*/ 0 h 11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7" h="1119">
                  <a:moveTo>
                    <a:pt x="286" y="0"/>
                  </a:moveTo>
                  <a:lnTo>
                    <a:pt x="287" y="4"/>
                  </a:lnTo>
                  <a:lnTo>
                    <a:pt x="287" y="14"/>
                  </a:lnTo>
                  <a:lnTo>
                    <a:pt x="284" y="31"/>
                  </a:lnTo>
                  <a:lnTo>
                    <a:pt x="280" y="52"/>
                  </a:lnTo>
                  <a:lnTo>
                    <a:pt x="274" y="81"/>
                  </a:lnTo>
                  <a:lnTo>
                    <a:pt x="267" y="116"/>
                  </a:lnTo>
                  <a:lnTo>
                    <a:pt x="259" y="154"/>
                  </a:lnTo>
                  <a:lnTo>
                    <a:pt x="248" y="199"/>
                  </a:lnTo>
                  <a:lnTo>
                    <a:pt x="235" y="250"/>
                  </a:lnTo>
                  <a:lnTo>
                    <a:pt x="222" y="304"/>
                  </a:lnTo>
                  <a:lnTo>
                    <a:pt x="207" y="364"/>
                  </a:lnTo>
                  <a:lnTo>
                    <a:pt x="191" y="427"/>
                  </a:lnTo>
                  <a:lnTo>
                    <a:pt x="173" y="494"/>
                  </a:lnTo>
                  <a:lnTo>
                    <a:pt x="154" y="565"/>
                  </a:lnTo>
                  <a:lnTo>
                    <a:pt x="134" y="637"/>
                  </a:lnTo>
                  <a:lnTo>
                    <a:pt x="113" y="713"/>
                  </a:lnTo>
                  <a:lnTo>
                    <a:pt x="92" y="791"/>
                  </a:lnTo>
                  <a:lnTo>
                    <a:pt x="71" y="872"/>
                  </a:lnTo>
                  <a:lnTo>
                    <a:pt x="48" y="954"/>
                  </a:lnTo>
                  <a:lnTo>
                    <a:pt x="24" y="1035"/>
                  </a:lnTo>
                  <a:lnTo>
                    <a:pt x="2" y="1119"/>
                  </a:lnTo>
                  <a:lnTo>
                    <a:pt x="0" y="1117"/>
                  </a:lnTo>
                  <a:lnTo>
                    <a:pt x="24" y="1034"/>
                  </a:lnTo>
                  <a:lnTo>
                    <a:pt x="47" y="950"/>
                  </a:lnTo>
                  <a:lnTo>
                    <a:pt x="69" y="869"/>
                  </a:lnTo>
                  <a:lnTo>
                    <a:pt x="92" y="787"/>
                  </a:lnTo>
                  <a:lnTo>
                    <a:pt x="113" y="708"/>
                  </a:lnTo>
                  <a:lnTo>
                    <a:pt x="134" y="632"/>
                  </a:lnTo>
                  <a:lnTo>
                    <a:pt x="154" y="557"/>
                  </a:lnTo>
                  <a:lnTo>
                    <a:pt x="173" y="489"/>
                  </a:lnTo>
                  <a:lnTo>
                    <a:pt x="190" y="422"/>
                  </a:lnTo>
                  <a:lnTo>
                    <a:pt x="207" y="360"/>
                  </a:lnTo>
                  <a:lnTo>
                    <a:pt x="221" y="302"/>
                  </a:lnTo>
                  <a:lnTo>
                    <a:pt x="233" y="250"/>
                  </a:lnTo>
                  <a:lnTo>
                    <a:pt x="245" y="203"/>
                  </a:lnTo>
                  <a:lnTo>
                    <a:pt x="255" y="159"/>
                  </a:lnTo>
                  <a:lnTo>
                    <a:pt x="263" y="125"/>
                  </a:lnTo>
                  <a:lnTo>
                    <a:pt x="269" y="94"/>
                  </a:lnTo>
                  <a:lnTo>
                    <a:pt x="273" y="70"/>
                  </a:lnTo>
                  <a:lnTo>
                    <a:pt x="276" y="52"/>
                  </a:lnTo>
                  <a:lnTo>
                    <a:pt x="276" y="42"/>
                  </a:lnTo>
                  <a:lnTo>
                    <a:pt x="274" y="3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85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5" name="Freeform 1202"/>
            <p:cNvSpPr>
              <a:spLocks/>
            </p:cNvSpPr>
            <p:nvPr/>
          </p:nvSpPr>
          <p:spPr bwMode="auto">
            <a:xfrm>
              <a:off x="1961" y="968"/>
              <a:ext cx="277" cy="539"/>
            </a:xfrm>
            <a:custGeom>
              <a:avLst/>
              <a:gdLst>
                <a:gd name="T0" fmla="*/ 1 w 277"/>
                <a:gd name="T1" fmla="*/ 33 h 1079"/>
                <a:gd name="T2" fmla="*/ 25 w 277"/>
                <a:gd name="T3" fmla="*/ 31 h 1079"/>
                <a:gd name="T4" fmla="*/ 48 w 277"/>
                <a:gd name="T5" fmla="*/ 28 h 1079"/>
                <a:gd name="T6" fmla="*/ 70 w 277"/>
                <a:gd name="T7" fmla="*/ 25 h 1079"/>
                <a:gd name="T8" fmla="*/ 93 w 277"/>
                <a:gd name="T9" fmla="*/ 23 h 1079"/>
                <a:gd name="T10" fmla="*/ 114 w 277"/>
                <a:gd name="T11" fmla="*/ 20 h 1079"/>
                <a:gd name="T12" fmla="*/ 135 w 277"/>
                <a:gd name="T13" fmla="*/ 18 h 1079"/>
                <a:gd name="T14" fmla="*/ 155 w 277"/>
                <a:gd name="T15" fmla="*/ 16 h 1079"/>
                <a:gd name="T16" fmla="*/ 174 w 277"/>
                <a:gd name="T17" fmla="*/ 14 h 1079"/>
                <a:gd name="T18" fmla="*/ 191 w 277"/>
                <a:gd name="T19" fmla="*/ 12 h 1079"/>
                <a:gd name="T20" fmla="*/ 208 w 277"/>
                <a:gd name="T21" fmla="*/ 10 h 1079"/>
                <a:gd name="T22" fmla="*/ 222 w 277"/>
                <a:gd name="T23" fmla="*/ 8 h 1079"/>
                <a:gd name="T24" fmla="*/ 234 w 277"/>
                <a:gd name="T25" fmla="*/ 6 h 1079"/>
                <a:gd name="T26" fmla="*/ 246 w 277"/>
                <a:gd name="T27" fmla="*/ 5 h 1079"/>
                <a:gd name="T28" fmla="*/ 256 w 277"/>
                <a:gd name="T29" fmla="*/ 3 h 1079"/>
                <a:gd name="T30" fmla="*/ 264 w 277"/>
                <a:gd name="T31" fmla="*/ 2 h 1079"/>
                <a:gd name="T32" fmla="*/ 270 w 277"/>
                <a:gd name="T33" fmla="*/ 1 h 1079"/>
                <a:gd name="T34" fmla="*/ 274 w 277"/>
                <a:gd name="T35" fmla="*/ 1 h 1079"/>
                <a:gd name="T36" fmla="*/ 277 w 277"/>
                <a:gd name="T37" fmla="*/ 0 h 1079"/>
                <a:gd name="T38" fmla="*/ 277 w 277"/>
                <a:gd name="T39" fmla="*/ 0 h 1079"/>
                <a:gd name="T40" fmla="*/ 275 w 277"/>
                <a:gd name="T41" fmla="*/ 0 h 1079"/>
                <a:gd name="T42" fmla="*/ 264 w 277"/>
                <a:gd name="T43" fmla="*/ 1 h 1079"/>
                <a:gd name="T44" fmla="*/ 266 w 277"/>
                <a:gd name="T45" fmla="*/ 1 h 1079"/>
                <a:gd name="T46" fmla="*/ 266 w 277"/>
                <a:gd name="T47" fmla="*/ 1 h 1079"/>
                <a:gd name="T48" fmla="*/ 263 w 277"/>
                <a:gd name="T49" fmla="*/ 2 h 1079"/>
                <a:gd name="T50" fmla="*/ 258 w 277"/>
                <a:gd name="T51" fmla="*/ 2 h 1079"/>
                <a:gd name="T52" fmla="*/ 253 w 277"/>
                <a:gd name="T53" fmla="*/ 3 h 1079"/>
                <a:gd name="T54" fmla="*/ 246 w 277"/>
                <a:gd name="T55" fmla="*/ 4 h 1079"/>
                <a:gd name="T56" fmla="*/ 236 w 277"/>
                <a:gd name="T57" fmla="*/ 6 h 1079"/>
                <a:gd name="T58" fmla="*/ 225 w 277"/>
                <a:gd name="T59" fmla="*/ 7 h 1079"/>
                <a:gd name="T60" fmla="*/ 212 w 277"/>
                <a:gd name="T61" fmla="*/ 9 h 1079"/>
                <a:gd name="T62" fmla="*/ 198 w 277"/>
                <a:gd name="T63" fmla="*/ 10 h 1079"/>
                <a:gd name="T64" fmla="*/ 184 w 277"/>
                <a:gd name="T65" fmla="*/ 12 h 1079"/>
                <a:gd name="T66" fmla="*/ 167 w 277"/>
                <a:gd name="T67" fmla="*/ 14 h 1079"/>
                <a:gd name="T68" fmla="*/ 148 w 277"/>
                <a:gd name="T69" fmla="*/ 16 h 1079"/>
                <a:gd name="T70" fmla="*/ 130 w 277"/>
                <a:gd name="T71" fmla="*/ 19 h 1079"/>
                <a:gd name="T72" fmla="*/ 110 w 277"/>
                <a:gd name="T73" fmla="*/ 21 h 1079"/>
                <a:gd name="T74" fmla="*/ 89 w 277"/>
                <a:gd name="T75" fmla="*/ 23 h 1079"/>
                <a:gd name="T76" fmla="*/ 68 w 277"/>
                <a:gd name="T77" fmla="*/ 26 h 1079"/>
                <a:gd name="T78" fmla="*/ 45 w 277"/>
                <a:gd name="T79" fmla="*/ 28 h 1079"/>
                <a:gd name="T80" fmla="*/ 22 w 277"/>
                <a:gd name="T81" fmla="*/ 31 h 1079"/>
                <a:gd name="T82" fmla="*/ 0 w 277"/>
                <a:gd name="T83" fmla="*/ 33 h 1079"/>
                <a:gd name="T84" fmla="*/ 1 w 277"/>
                <a:gd name="T85" fmla="*/ 33 h 10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7" h="1079">
                  <a:moveTo>
                    <a:pt x="1" y="1079"/>
                  </a:moveTo>
                  <a:lnTo>
                    <a:pt x="25" y="996"/>
                  </a:lnTo>
                  <a:lnTo>
                    <a:pt x="48" y="912"/>
                  </a:lnTo>
                  <a:lnTo>
                    <a:pt x="70" y="831"/>
                  </a:lnTo>
                  <a:lnTo>
                    <a:pt x="93" y="749"/>
                  </a:lnTo>
                  <a:lnTo>
                    <a:pt x="114" y="670"/>
                  </a:lnTo>
                  <a:lnTo>
                    <a:pt x="135" y="594"/>
                  </a:lnTo>
                  <a:lnTo>
                    <a:pt x="155" y="519"/>
                  </a:lnTo>
                  <a:lnTo>
                    <a:pt x="174" y="451"/>
                  </a:lnTo>
                  <a:lnTo>
                    <a:pt x="191" y="384"/>
                  </a:lnTo>
                  <a:lnTo>
                    <a:pt x="208" y="322"/>
                  </a:lnTo>
                  <a:lnTo>
                    <a:pt x="222" y="264"/>
                  </a:lnTo>
                  <a:lnTo>
                    <a:pt x="234" y="212"/>
                  </a:lnTo>
                  <a:lnTo>
                    <a:pt x="246" y="165"/>
                  </a:lnTo>
                  <a:lnTo>
                    <a:pt x="256" y="121"/>
                  </a:lnTo>
                  <a:lnTo>
                    <a:pt x="264" y="87"/>
                  </a:lnTo>
                  <a:lnTo>
                    <a:pt x="270" y="56"/>
                  </a:lnTo>
                  <a:lnTo>
                    <a:pt x="274" y="32"/>
                  </a:lnTo>
                  <a:lnTo>
                    <a:pt x="277" y="14"/>
                  </a:lnTo>
                  <a:lnTo>
                    <a:pt x="277" y="4"/>
                  </a:lnTo>
                  <a:lnTo>
                    <a:pt x="275" y="0"/>
                  </a:lnTo>
                  <a:lnTo>
                    <a:pt x="264" y="40"/>
                  </a:lnTo>
                  <a:lnTo>
                    <a:pt x="266" y="43"/>
                  </a:lnTo>
                  <a:lnTo>
                    <a:pt x="266" y="54"/>
                  </a:lnTo>
                  <a:lnTo>
                    <a:pt x="263" y="71"/>
                  </a:lnTo>
                  <a:lnTo>
                    <a:pt x="258" y="94"/>
                  </a:lnTo>
                  <a:lnTo>
                    <a:pt x="253" y="123"/>
                  </a:lnTo>
                  <a:lnTo>
                    <a:pt x="246" y="157"/>
                  </a:lnTo>
                  <a:lnTo>
                    <a:pt x="236" y="197"/>
                  </a:lnTo>
                  <a:lnTo>
                    <a:pt x="225" y="242"/>
                  </a:lnTo>
                  <a:lnTo>
                    <a:pt x="212" y="293"/>
                  </a:lnTo>
                  <a:lnTo>
                    <a:pt x="198" y="349"/>
                  </a:lnTo>
                  <a:lnTo>
                    <a:pt x="184" y="409"/>
                  </a:lnTo>
                  <a:lnTo>
                    <a:pt x="167" y="472"/>
                  </a:lnTo>
                  <a:lnTo>
                    <a:pt x="148" y="541"/>
                  </a:lnTo>
                  <a:lnTo>
                    <a:pt x="130" y="612"/>
                  </a:lnTo>
                  <a:lnTo>
                    <a:pt x="110" y="684"/>
                  </a:lnTo>
                  <a:lnTo>
                    <a:pt x="89" y="760"/>
                  </a:lnTo>
                  <a:lnTo>
                    <a:pt x="68" y="838"/>
                  </a:lnTo>
                  <a:lnTo>
                    <a:pt x="45" y="918"/>
                  </a:lnTo>
                  <a:lnTo>
                    <a:pt x="22" y="997"/>
                  </a:lnTo>
                  <a:lnTo>
                    <a:pt x="0" y="1079"/>
                  </a:lnTo>
                  <a:lnTo>
                    <a:pt x="1" y="1079"/>
                  </a:lnTo>
                  <a:close/>
                </a:path>
              </a:pathLst>
            </a:custGeom>
            <a:solidFill>
              <a:srgbClr val="CB5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6" name="Freeform 1203"/>
            <p:cNvSpPr>
              <a:spLocks/>
            </p:cNvSpPr>
            <p:nvPr/>
          </p:nvSpPr>
          <p:spPr bwMode="auto">
            <a:xfrm>
              <a:off x="1959" y="988"/>
              <a:ext cx="268" cy="519"/>
            </a:xfrm>
            <a:custGeom>
              <a:avLst/>
              <a:gdLst>
                <a:gd name="T0" fmla="*/ 266 w 268"/>
                <a:gd name="T1" fmla="*/ 0 h 1039"/>
                <a:gd name="T2" fmla="*/ 268 w 268"/>
                <a:gd name="T3" fmla="*/ 0 h 1039"/>
                <a:gd name="T4" fmla="*/ 268 w 268"/>
                <a:gd name="T5" fmla="*/ 0 h 1039"/>
                <a:gd name="T6" fmla="*/ 265 w 268"/>
                <a:gd name="T7" fmla="*/ 0 h 1039"/>
                <a:gd name="T8" fmla="*/ 260 w 268"/>
                <a:gd name="T9" fmla="*/ 1 h 1039"/>
                <a:gd name="T10" fmla="*/ 255 w 268"/>
                <a:gd name="T11" fmla="*/ 2 h 1039"/>
                <a:gd name="T12" fmla="*/ 248 w 268"/>
                <a:gd name="T13" fmla="*/ 3 h 1039"/>
                <a:gd name="T14" fmla="*/ 238 w 268"/>
                <a:gd name="T15" fmla="*/ 4 h 1039"/>
                <a:gd name="T16" fmla="*/ 227 w 268"/>
                <a:gd name="T17" fmla="*/ 6 h 1039"/>
                <a:gd name="T18" fmla="*/ 214 w 268"/>
                <a:gd name="T19" fmla="*/ 7 h 1039"/>
                <a:gd name="T20" fmla="*/ 200 w 268"/>
                <a:gd name="T21" fmla="*/ 9 h 1039"/>
                <a:gd name="T22" fmla="*/ 186 w 268"/>
                <a:gd name="T23" fmla="*/ 11 h 1039"/>
                <a:gd name="T24" fmla="*/ 169 w 268"/>
                <a:gd name="T25" fmla="*/ 13 h 1039"/>
                <a:gd name="T26" fmla="*/ 150 w 268"/>
                <a:gd name="T27" fmla="*/ 15 h 1039"/>
                <a:gd name="T28" fmla="*/ 132 w 268"/>
                <a:gd name="T29" fmla="*/ 17 h 1039"/>
                <a:gd name="T30" fmla="*/ 112 w 268"/>
                <a:gd name="T31" fmla="*/ 20 h 1039"/>
                <a:gd name="T32" fmla="*/ 91 w 268"/>
                <a:gd name="T33" fmla="*/ 22 h 1039"/>
                <a:gd name="T34" fmla="*/ 70 w 268"/>
                <a:gd name="T35" fmla="*/ 24 h 1039"/>
                <a:gd name="T36" fmla="*/ 47 w 268"/>
                <a:gd name="T37" fmla="*/ 27 h 1039"/>
                <a:gd name="T38" fmla="*/ 24 w 268"/>
                <a:gd name="T39" fmla="*/ 29 h 1039"/>
                <a:gd name="T40" fmla="*/ 2 w 268"/>
                <a:gd name="T41" fmla="*/ 32 h 1039"/>
                <a:gd name="T42" fmla="*/ 0 w 268"/>
                <a:gd name="T43" fmla="*/ 32 h 1039"/>
                <a:gd name="T44" fmla="*/ 24 w 268"/>
                <a:gd name="T45" fmla="*/ 29 h 1039"/>
                <a:gd name="T46" fmla="*/ 47 w 268"/>
                <a:gd name="T47" fmla="*/ 27 h 1039"/>
                <a:gd name="T48" fmla="*/ 68 w 268"/>
                <a:gd name="T49" fmla="*/ 24 h 1039"/>
                <a:gd name="T50" fmla="*/ 91 w 268"/>
                <a:gd name="T51" fmla="*/ 22 h 1039"/>
                <a:gd name="T52" fmla="*/ 111 w 268"/>
                <a:gd name="T53" fmla="*/ 20 h 1039"/>
                <a:gd name="T54" fmla="*/ 130 w 268"/>
                <a:gd name="T55" fmla="*/ 17 h 1039"/>
                <a:gd name="T56" fmla="*/ 150 w 268"/>
                <a:gd name="T57" fmla="*/ 15 h 1039"/>
                <a:gd name="T58" fmla="*/ 167 w 268"/>
                <a:gd name="T59" fmla="*/ 13 h 1039"/>
                <a:gd name="T60" fmla="*/ 184 w 268"/>
                <a:gd name="T61" fmla="*/ 11 h 1039"/>
                <a:gd name="T62" fmla="*/ 198 w 268"/>
                <a:gd name="T63" fmla="*/ 9 h 1039"/>
                <a:gd name="T64" fmla="*/ 211 w 268"/>
                <a:gd name="T65" fmla="*/ 8 h 1039"/>
                <a:gd name="T66" fmla="*/ 224 w 268"/>
                <a:gd name="T67" fmla="*/ 6 h 1039"/>
                <a:gd name="T68" fmla="*/ 234 w 268"/>
                <a:gd name="T69" fmla="*/ 5 h 1039"/>
                <a:gd name="T70" fmla="*/ 242 w 268"/>
                <a:gd name="T71" fmla="*/ 4 h 1039"/>
                <a:gd name="T72" fmla="*/ 248 w 268"/>
                <a:gd name="T73" fmla="*/ 3 h 1039"/>
                <a:gd name="T74" fmla="*/ 252 w 268"/>
                <a:gd name="T75" fmla="*/ 2 h 1039"/>
                <a:gd name="T76" fmla="*/ 255 w 268"/>
                <a:gd name="T77" fmla="*/ 1 h 1039"/>
                <a:gd name="T78" fmla="*/ 256 w 268"/>
                <a:gd name="T79" fmla="*/ 1 h 1039"/>
                <a:gd name="T80" fmla="*/ 255 w 268"/>
                <a:gd name="T81" fmla="*/ 1 h 1039"/>
                <a:gd name="T82" fmla="*/ 266 w 268"/>
                <a:gd name="T83" fmla="*/ 0 h 10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8" h="1039">
                  <a:moveTo>
                    <a:pt x="266" y="0"/>
                  </a:moveTo>
                  <a:lnTo>
                    <a:pt x="268" y="3"/>
                  </a:lnTo>
                  <a:lnTo>
                    <a:pt x="268" y="14"/>
                  </a:lnTo>
                  <a:lnTo>
                    <a:pt x="265" y="31"/>
                  </a:lnTo>
                  <a:lnTo>
                    <a:pt x="260" y="54"/>
                  </a:lnTo>
                  <a:lnTo>
                    <a:pt x="255" y="83"/>
                  </a:lnTo>
                  <a:lnTo>
                    <a:pt x="248" y="117"/>
                  </a:lnTo>
                  <a:lnTo>
                    <a:pt x="238" y="157"/>
                  </a:lnTo>
                  <a:lnTo>
                    <a:pt x="227" y="202"/>
                  </a:lnTo>
                  <a:lnTo>
                    <a:pt x="214" y="253"/>
                  </a:lnTo>
                  <a:lnTo>
                    <a:pt x="200" y="309"/>
                  </a:lnTo>
                  <a:lnTo>
                    <a:pt x="186" y="369"/>
                  </a:lnTo>
                  <a:lnTo>
                    <a:pt x="169" y="432"/>
                  </a:lnTo>
                  <a:lnTo>
                    <a:pt x="150" y="501"/>
                  </a:lnTo>
                  <a:lnTo>
                    <a:pt x="132" y="572"/>
                  </a:lnTo>
                  <a:lnTo>
                    <a:pt x="112" y="644"/>
                  </a:lnTo>
                  <a:lnTo>
                    <a:pt x="91" y="720"/>
                  </a:lnTo>
                  <a:lnTo>
                    <a:pt x="70" y="798"/>
                  </a:lnTo>
                  <a:lnTo>
                    <a:pt x="47" y="878"/>
                  </a:lnTo>
                  <a:lnTo>
                    <a:pt x="24" y="957"/>
                  </a:lnTo>
                  <a:lnTo>
                    <a:pt x="2" y="1039"/>
                  </a:lnTo>
                  <a:lnTo>
                    <a:pt x="0" y="1039"/>
                  </a:lnTo>
                  <a:lnTo>
                    <a:pt x="24" y="957"/>
                  </a:lnTo>
                  <a:lnTo>
                    <a:pt x="47" y="876"/>
                  </a:lnTo>
                  <a:lnTo>
                    <a:pt x="68" y="796"/>
                  </a:lnTo>
                  <a:lnTo>
                    <a:pt x="91" y="718"/>
                  </a:lnTo>
                  <a:lnTo>
                    <a:pt x="111" y="642"/>
                  </a:lnTo>
                  <a:lnTo>
                    <a:pt x="130" y="568"/>
                  </a:lnTo>
                  <a:lnTo>
                    <a:pt x="150" y="498"/>
                  </a:lnTo>
                  <a:lnTo>
                    <a:pt x="167" y="431"/>
                  </a:lnTo>
                  <a:lnTo>
                    <a:pt x="184" y="369"/>
                  </a:lnTo>
                  <a:lnTo>
                    <a:pt x="198" y="309"/>
                  </a:lnTo>
                  <a:lnTo>
                    <a:pt x="211" y="257"/>
                  </a:lnTo>
                  <a:lnTo>
                    <a:pt x="224" y="208"/>
                  </a:lnTo>
                  <a:lnTo>
                    <a:pt x="234" y="166"/>
                  </a:lnTo>
                  <a:lnTo>
                    <a:pt x="242" y="130"/>
                  </a:lnTo>
                  <a:lnTo>
                    <a:pt x="248" y="99"/>
                  </a:lnTo>
                  <a:lnTo>
                    <a:pt x="252" y="76"/>
                  </a:lnTo>
                  <a:lnTo>
                    <a:pt x="255" y="58"/>
                  </a:lnTo>
                  <a:lnTo>
                    <a:pt x="256" y="47"/>
                  </a:lnTo>
                  <a:lnTo>
                    <a:pt x="255" y="4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E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7" name="Freeform 1204"/>
            <p:cNvSpPr>
              <a:spLocks/>
            </p:cNvSpPr>
            <p:nvPr/>
          </p:nvSpPr>
          <p:spPr bwMode="auto">
            <a:xfrm>
              <a:off x="1959" y="1009"/>
              <a:ext cx="256" cy="498"/>
            </a:xfrm>
            <a:custGeom>
              <a:avLst/>
              <a:gdLst>
                <a:gd name="T0" fmla="*/ 0 w 256"/>
                <a:gd name="T1" fmla="*/ 31 h 998"/>
                <a:gd name="T2" fmla="*/ 24 w 256"/>
                <a:gd name="T3" fmla="*/ 28 h 998"/>
                <a:gd name="T4" fmla="*/ 47 w 256"/>
                <a:gd name="T5" fmla="*/ 26 h 998"/>
                <a:gd name="T6" fmla="*/ 68 w 256"/>
                <a:gd name="T7" fmla="*/ 23 h 998"/>
                <a:gd name="T8" fmla="*/ 91 w 256"/>
                <a:gd name="T9" fmla="*/ 21 h 998"/>
                <a:gd name="T10" fmla="*/ 111 w 256"/>
                <a:gd name="T11" fmla="*/ 18 h 998"/>
                <a:gd name="T12" fmla="*/ 130 w 256"/>
                <a:gd name="T13" fmla="*/ 16 h 998"/>
                <a:gd name="T14" fmla="*/ 150 w 256"/>
                <a:gd name="T15" fmla="*/ 14 h 998"/>
                <a:gd name="T16" fmla="*/ 167 w 256"/>
                <a:gd name="T17" fmla="*/ 12 h 998"/>
                <a:gd name="T18" fmla="*/ 184 w 256"/>
                <a:gd name="T19" fmla="*/ 10 h 998"/>
                <a:gd name="T20" fmla="*/ 198 w 256"/>
                <a:gd name="T21" fmla="*/ 8 h 998"/>
                <a:gd name="T22" fmla="*/ 211 w 256"/>
                <a:gd name="T23" fmla="*/ 6 h 998"/>
                <a:gd name="T24" fmla="*/ 224 w 256"/>
                <a:gd name="T25" fmla="*/ 5 h 998"/>
                <a:gd name="T26" fmla="*/ 234 w 256"/>
                <a:gd name="T27" fmla="*/ 3 h 998"/>
                <a:gd name="T28" fmla="*/ 242 w 256"/>
                <a:gd name="T29" fmla="*/ 2 h 998"/>
                <a:gd name="T30" fmla="*/ 248 w 256"/>
                <a:gd name="T31" fmla="*/ 1 h 998"/>
                <a:gd name="T32" fmla="*/ 252 w 256"/>
                <a:gd name="T33" fmla="*/ 1 h 998"/>
                <a:gd name="T34" fmla="*/ 255 w 256"/>
                <a:gd name="T35" fmla="*/ 0 h 998"/>
                <a:gd name="T36" fmla="*/ 256 w 256"/>
                <a:gd name="T37" fmla="*/ 0 h 998"/>
                <a:gd name="T38" fmla="*/ 255 w 256"/>
                <a:gd name="T39" fmla="*/ 0 h 998"/>
                <a:gd name="T40" fmla="*/ 242 w 256"/>
                <a:gd name="T41" fmla="*/ 1 h 998"/>
                <a:gd name="T42" fmla="*/ 244 w 256"/>
                <a:gd name="T43" fmla="*/ 1 h 998"/>
                <a:gd name="T44" fmla="*/ 242 w 256"/>
                <a:gd name="T45" fmla="*/ 1 h 998"/>
                <a:gd name="T46" fmla="*/ 239 w 256"/>
                <a:gd name="T47" fmla="*/ 2 h 998"/>
                <a:gd name="T48" fmla="*/ 235 w 256"/>
                <a:gd name="T49" fmla="*/ 3 h 998"/>
                <a:gd name="T50" fmla="*/ 229 w 256"/>
                <a:gd name="T51" fmla="*/ 4 h 998"/>
                <a:gd name="T52" fmla="*/ 222 w 256"/>
                <a:gd name="T53" fmla="*/ 5 h 998"/>
                <a:gd name="T54" fmla="*/ 212 w 256"/>
                <a:gd name="T55" fmla="*/ 6 h 998"/>
                <a:gd name="T56" fmla="*/ 201 w 256"/>
                <a:gd name="T57" fmla="*/ 7 h 998"/>
                <a:gd name="T58" fmla="*/ 188 w 256"/>
                <a:gd name="T59" fmla="*/ 9 h 998"/>
                <a:gd name="T60" fmla="*/ 174 w 256"/>
                <a:gd name="T61" fmla="*/ 11 h 998"/>
                <a:gd name="T62" fmla="*/ 159 w 256"/>
                <a:gd name="T63" fmla="*/ 13 h 998"/>
                <a:gd name="T64" fmla="*/ 142 w 256"/>
                <a:gd name="T65" fmla="*/ 15 h 998"/>
                <a:gd name="T66" fmla="*/ 123 w 256"/>
                <a:gd name="T67" fmla="*/ 17 h 998"/>
                <a:gd name="T68" fmla="*/ 105 w 256"/>
                <a:gd name="T69" fmla="*/ 19 h 998"/>
                <a:gd name="T70" fmla="*/ 85 w 256"/>
                <a:gd name="T71" fmla="*/ 21 h 998"/>
                <a:gd name="T72" fmla="*/ 64 w 256"/>
                <a:gd name="T73" fmla="*/ 23 h 998"/>
                <a:gd name="T74" fmla="*/ 43 w 256"/>
                <a:gd name="T75" fmla="*/ 26 h 998"/>
                <a:gd name="T76" fmla="*/ 22 w 256"/>
                <a:gd name="T77" fmla="*/ 28 h 998"/>
                <a:gd name="T78" fmla="*/ 0 w 256"/>
                <a:gd name="T79" fmla="*/ 31 h 998"/>
                <a:gd name="T80" fmla="*/ 0 w 256"/>
                <a:gd name="T81" fmla="*/ 31 h 9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6" h="998">
                  <a:moveTo>
                    <a:pt x="0" y="998"/>
                  </a:moveTo>
                  <a:lnTo>
                    <a:pt x="24" y="916"/>
                  </a:lnTo>
                  <a:lnTo>
                    <a:pt x="47" y="835"/>
                  </a:lnTo>
                  <a:lnTo>
                    <a:pt x="68" y="755"/>
                  </a:lnTo>
                  <a:lnTo>
                    <a:pt x="91" y="677"/>
                  </a:lnTo>
                  <a:lnTo>
                    <a:pt x="111" y="601"/>
                  </a:lnTo>
                  <a:lnTo>
                    <a:pt x="130" y="527"/>
                  </a:lnTo>
                  <a:lnTo>
                    <a:pt x="150" y="457"/>
                  </a:lnTo>
                  <a:lnTo>
                    <a:pt x="167" y="390"/>
                  </a:lnTo>
                  <a:lnTo>
                    <a:pt x="184" y="328"/>
                  </a:lnTo>
                  <a:lnTo>
                    <a:pt x="198" y="268"/>
                  </a:lnTo>
                  <a:lnTo>
                    <a:pt x="211" y="216"/>
                  </a:lnTo>
                  <a:lnTo>
                    <a:pt x="224" y="167"/>
                  </a:lnTo>
                  <a:lnTo>
                    <a:pt x="234" y="125"/>
                  </a:lnTo>
                  <a:lnTo>
                    <a:pt x="242" y="89"/>
                  </a:lnTo>
                  <a:lnTo>
                    <a:pt x="248" y="58"/>
                  </a:lnTo>
                  <a:lnTo>
                    <a:pt x="252" y="35"/>
                  </a:lnTo>
                  <a:lnTo>
                    <a:pt x="255" y="17"/>
                  </a:lnTo>
                  <a:lnTo>
                    <a:pt x="256" y="6"/>
                  </a:lnTo>
                  <a:lnTo>
                    <a:pt x="255" y="0"/>
                  </a:lnTo>
                  <a:lnTo>
                    <a:pt x="242" y="46"/>
                  </a:lnTo>
                  <a:lnTo>
                    <a:pt x="244" y="49"/>
                  </a:lnTo>
                  <a:lnTo>
                    <a:pt x="242" y="60"/>
                  </a:lnTo>
                  <a:lnTo>
                    <a:pt x="239" y="76"/>
                  </a:lnTo>
                  <a:lnTo>
                    <a:pt x="235" y="100"/>
                  </a:lnTo>
                  <a:lnTo>
                    <a:pt x="229" y="129"/>
                  </a:lnTo>
                  <a:lnTo>
                    <a:pt x="222" y="163"/>
                  </a:lnTo>
                  <a:lnTo>
                    <a:pt x="212" y="205"/>
                  </a:lnTo>
                  <a:lnTo>
                    <a:pt x="201" y="250"/>
                  </a:lnTo>
                  <a:lnTo>
                    <a:pt x="188" y="301"/>
                  </a:lnTo>
                  <a:lnTo>
                    <a:pt x="174" y="357"/>
                  </a:lnTo>
                  <a:lnTo>
                    <a:pt x="159" y="417"/>
                  </a:lnTo>
                  <a:lnTo>
                    <a:pt x="142" y="480"/>
                  </a:lnTo>
                  <a:lnTo>
                    <a:pt x="123" y="549"/>
                  </a:lnTo>
                  <a:lnTo>
                    <a:pt x="105" y="618"/>
                  </a:lnTo>
                  <a:lnTo>
                    <a:pt x="85" y="690"/>
                  </a:lnTo>
                  <a:lnTo>
                    <a:pt x="64" y="766"/>
                  </a:lnTo>
                  <a:lnTo>
                    <a:pt x="43" y="842"/>
                  </a:lnTo>
                  <a:lnTo>
                    <a:pt x="22" y="918"/>
                  </a:lnTo>
                  <a:lnTo>
                    <a:pt x="0" y="996"/>
                  </a:lnTo>
                  <a:lnTo>
                    <a:pt x="0" y="998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8" name="Freeform 1205"/>
            <p:cNvSpPr>
              <a:spLocks/>
            </p:cNvSpPr>
            <p:nvPr/>
          </p:nvSpPr>
          <p:spPr bwMode="auto">
            <a:xfrm>
              <a:off x="1958" y="1031"/>
              <a:ext cx="245" cy="476"/>
            </a:xfrm>
            <a:custGeom>
              <a:avLst/>
              <a:gdLst>
                <a:gd name="T0" fmla="*/ 243 w 245"/>
                <a:gd name="T1" fmla="*/ 0 h 950"/>
                <a:gd name="T2" fmla="*/ 245 w 245"/>
                <a:gd name="T3" fmla="*/ 1 h 950"/>
                <a:gd name="T4" fmla="*/ 243 w 245"/>
                <a:gd name="T5" fmla="*/ 1 h 950"/>
                <a:gd name="T6" fmla="*/ 240 w 245"/>
                <a:gd name="T7" fmla="*/ 1 h 950"/>
                <a:gd name="T8" fmla="*/ 236 w 245"/>
                <a:gd name="T9" fmla="*/ 2 h 950"/>
                <a:gd name="T10" fmla="*/ 230 w 245"/>
                <a:gd name="T11" fmla="*/ 3 h 950"/>
                <a:gd name="T12" fmla="*/ 223 w 245"/>
                <a:gd name="T13" fmla="*/ 4 h 950"/>
                <a:gd name="T14" fmla="*/ 213 w 245"/>
                <a:gd name="T15" fmla="*/ 5 h 950"/>
                <a:gd name="T16" fmla="*/ 202 w 245"/>
                <a:gd name="T17" fmla="*/ 7 h 950"/>
                <a:gd name="T18" fmla="*/ 189 w 245"/>
                <a:gd name="T19" fmla="*/ 8 h 950"/>
                <a:gd name="T20" fmla="*/ 175 w 245"/>
                <a:gd name="T21" fmla="*/ 10 h 950"/>
                <a:gd name="T22" fmla="*/ 160 w 245"/>
                <a:gd name="T23" fmla="*/ 12 h 950"/>
                <a:gd name="T24" fmla="*/ 143 w 245"/>
                <a:gd name="T25" fmla="*/ 14 h 950"/>
                <a:gd name="T26" fmla="*/ 124 w 245"/>
                <a:gd name="T27" fmla="*/ 16 h 950"/>
                <a:gd name="T28" fmla="*/ 106 w 245"/>
                <a:gd name="T29" fmla="*/ 18 h 950"/>
                <a:gd name="T30" fmla="*/ 86 w 245"/>
                <a:gd name="T31" fmla="*/ 21 h 950"/>
                <a:gd name="T32" fmla="*/ 65 w 245"/>
                <a:gd name="T33" fmla="*/ 23 h 950"/>
                <a:gd name="T34" fmla="*/ 44 w 245"/>
                <a:gd name="T35" fmla="*/ 25 h 950"/>
                <a:gd name="T36" fmla="*/ 23 w 245"/>
                <a:gd name="T37" fmla="*/ 28 h 950"/>
                <a:gd name="T38" fmla="*/ 1 w 245"/>
                <a:gd name="T39" fmla="*/ 30 h 950"/>
                <a:gd name="T40" fmla="*/ 0 w 245"/>
                <a:gd name="T41" fmla="*/ 30 h 950"/>
                <a:gd name="T42" fmla="*/ 21 w 245"/>
                <a:gd name="T43" fmla="*/ 28 h 950"/>
                <a:gd name="T44" fmla="*/ 44 w 245"/>
                <a:gd name="T45" fmla="*/ 25 h 950"/>
                <a:gd name="T46" fmla="*/ 65 w 245"/>
                <a:gd name="T47" fmla="*/ 23 h 950"/>
                <a:gd name="T48" fmla="*/ 85 w 245"/>
                <a:gd name="T49" fmla="*/ 21 h 950"/>
                <a:gd name="T50" fmla="*/ 105 w 245"/>
                <a:gd name="T51" fmla="*/ 18 h 950"/>
                <a:gd name="T52" fmla="*/ 123 w 245"/>
                <a:gd name="T53" fmla="*/ 16 h 950"/>
                <a:gd name="T54" fmla="*/ 141 w 245"/>
                <a:gd name="T55" fmla="*/ 14 h 950"/>
                <a:gd name="T56" fmla="*/ 157 w 245"/>
                <a:gd name="T57" fmla="*/ 12 h 950"/>
                <a:gd name="T58" fmla="*/ 172 w 245"/>
                <a:gd name="T59" fmla="*/ 10 h 950"/>
                <a:gd name="T60" fmla="*/ 185 w 245"/>
                <a:gd name="T61" fmla="*/ 9 h 950"/>
                <a:gd name="T62" fmla="*/ 198 w 245"/>
                <a:gd name="T63" fmla="*/ 7 h 950"/>
                <a:gd name="T64" fmla="*/ 208 w 245"/>
                <a:gd name="T65" fmla="*/ 6 h 950"/>
                <a:gd name="T66" fmla="*/ 216 w 245"/>
                <a:gd name="T67" fmla="*/ 5 h 950"/>
                <a:gd name="T68" fmla="*/ 222 w 245"/>
                <a:gd name="T69" fmla="*/ 4 h 950"/>
                <a:gd name="T70" fmla="*/ 228 w 245"/>
                <a:gd name="T71" fmla="*/ 3 h 950"/>
                <a:gd name="T72" fmla="*/ 230 w 245"/>
                <a:gd name="T73" fmla="*/ 2 h 950"/>
                <a:gd name="T74" fmla="*/ 230 w 245"/>
                <a:gd name="T75" fmla="*/ 2 h 950"/>
                <a:gd name="T76" fmla="*/ 229 w 245"/>
                <a:gd name="T77" fmla="*/ 2 h 950"/>
                <a:gd name="T78" fmla="*/ 243 w 245"/>
                <a:gd name="T79" fmla="*/ 0 h 9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5" h="950">
                  <a:moveTo>
                    <a:pt x="243" y="0"/>
                  </a:moveTo>
                  <a:lnTo>
                    <a:pt x="245" y="3"/>
                  </a:lnTo>
                  <a:lnTo>
                    <a:pt x="243" y="14"/>
                  </a:lnTo>
                  <a:lnTo>
                    <a:pt x="240" y="30"/>
                  </a:lnTo>
                  <a:lnTo>
                    <a:pt x="236" y="54"/>
                  </a:lnTo>
                  <a:lnTo>
                    <a:pt x="230" y="83"/>
                  </a:lnTo>
                  <a:lnTo>
                    <a:pt x="223" y="117"/>
                  </a:lnTo>
                  <a:lnTo>
                    <a:pt x="213" y="159"/>
                  </a:lnTo>
                  <a:lnTo>
                    <a:pt x="202" y="204"/>
                  </a:lnTo>
                  <a:lnTo>
                    <a:pt x="189" y="255"/>
                  </a:lnTo>
                  <a:lnTo>
                    <a:pt x="175" y="311"/>
                  </a:lnTo>
                  <a:lnTo>
                    <a:pt x="160" y="371"/>
                  </a:lnTo>
                  <a:lnTo>
                    <a:pt x="143" y="434"/>
                  </a:lnTo>
                  <a:lnTo>
                    <a:pt x="124" y="503"/>
                  </a:lnTo>
                  <a:lnTo>
                    <a:pt x="106" y="572"/>
                  </a:lnTo>
                  <a:lnTo>
                    <a:pt x="86" y="644"/>
                  </a:lnTo>
                  <a:lnTo>
                    <a:pt x="65" y="720"/>
                  </a:lnTo>
                  <a:lnTo>
                    <a:pt x="44" y="796"/>
                  </a:lnTo>
                  <a:lnTo>
                    <a:pt x="23" y="872"/>
                  </a:lnTo>
                  <a:lnTo>
                    <a:pt x="1" y="950"/>
                  </a:lnTo>
                  <a:lnTo>
                    <a:pt x="0" y="950"/>
                  </a:lnTo>
                  <a:lnTo>
                    <a:pt x="21" y="872"/>
                  </a:lnTo>
                  <a:lnTo>
                    <a:pt x="44" y="794"/>
                  </a:lnTo>
                  <a:lnTo>
                    <a:pt x="65" y="718"/>
                  </a:lnTo>
                  <a:lnTo>
                    <a:pt x="85" y="644"/>
                  </a:lnTo>
                  <a:lnTo>
                    <a:pt x="105" y="572"/>
                  </a:lnTo>
                  <a:lnTo>
                    <a:pt x="123" y="503"/>
                  </a:lnTo>
                  <a:lnTo>
                    <a:pt x="141" y="436"/>
                  </a:lnTo>
                  <a:lnTo>
                    <a:pt x="157" y="374"/>
                  </a:lnTo>
                  <a:lnTo>
                    <a:pt x="172" y="316"/>
                  </a:lnTo>
                  <a:lnTo>
                    <a:pt x="185" y="262"/>
                  </a:lnTo>
                  <a:lnTo>
                    <a:pt x="198" y="215"/>
                  </a:lnTo>
                  <a:lnTo>
                    <a:pt x="208" y="172"/>
                  </a:lnTo>
                  <a:lnTo>
                    <a:pt x="216" y="135"/>
                  </a:lnTo>
                  <a:lnTo>
                    <a:pt x="222" y="105"/>
                  </a:lnTo>
                  <a:lnTo>
                    <a:pt x="228" y="79"/>
                  </a:lnTo>
                  <a:lnTo>
                    <a:pt x="230" y="61"/>
                  </a:lnTo>
                  <a:lnTo>
                    <a:pt x="230" y="50"/>
                  </a:lnTo>
                  <a:lnTo>
                    <a:pt x="229" y="4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09" name="Freeform 1206"/>
            <p:cNvSpPr>
              <a:spLocks/>
            </p:cNvSpPr>
            <p:nvPr/>
          </p:nvSpPr>
          <p:spPr bwMode="auto">
            <a:xfrm>
              <a:off x="1957" y="1055"/>
              <a:ext cx="231" cy="452"/>
            </a:xfrm>
            <a:custGeom>
              <a:avLst/>
              <a:gdLst>
                <a:gd name="T0" fmla="*/ 1 w 231"/>
                <a:gd name="T1" fmla="*/ 29 h 903"/>
                <a:gd name="T2" fmla="*/ 22 w 231"/>
                <a:gd name="T3" fmla="*/ 26 h 903"/>
                <a:gd name="T4" fmla="*/ 45 w 231"/>
                <a:gd name="T5" fmla="*/ 24 h 903"/>
                <a:gd name="T6" fmla="*/ 66 w 231"/>
                <a:gd name="T7" fmla="*/ 21 h 903"/>
                <a:gd name="T8" fmla="*/ 86 w 231"/>
                <a:gd name="T9" fmla="*/ 19 h 903"/>
                <a:gd name="T10" fmla="*/ 106 w 231"/>
                <a:gd name="T11" fmla="*/ 17 h 903"/>
                <a:gd name="T12" fmla="*/ 124 w 231"/>
                <a:gd name="T13" fmla="*/ 15 h 903"/>
                <a:gd name="T14" fmla="*/ 142 w 231"/>
                <a:gd name="T15" fmla="*/ 13 h 903"/>
                <a:gd name="T16" fmla="*/ 158 w 231"/>
                <a:gd name="T17" fmla="*/ 11 h 903"/>
                <a:gd name="T18" fmla="*/ 173 w 231"/>
                <a:gd name="T19" fmla="*/ 9 h 903"/>
                <a:gd name="T20" fmla="*/ 186 w 231"/>
                <a:gd name="T21" fmla="*/ 7 h 903"/>
                <a:gd name="T22" fmla="*/ 199 w 231"/>
                <a:gd name="T23" fmla="*/ 6 h 903"/>
                <a:gd name="T24" fmla="*/ 209 w 231"/>
                <a:gd name="T25" fmla="*/ 4 h 903"/>
                <a:gd name="T26" fmla="*/ 217 w 231"/>
                <a:gd name="T27" fmla="*/ 3 h 903"/>
                <a:gd name="T28" fmla="*/ 223 w 231"/>
                <a:gd name="T29" fmla="*/ 2 h 903"/>
                <a:gd name="T30" fmla="*/ 229 w 231"/>
                <a:gd name="T31" fmla="*/ 1 h 903"/>
                <a:gd name="T32" fmla="*/ 231 w 231"/>
                <a:gd name="T33" fmla="*/ 1 h 903"/>
                <a:gd name="T34" fmla="*/ 231 w 231"/>
                <a:gd name="T35" fmla="*/ 1 h 903"/>
                <a:gd name="T36" fmla="*/ 230 w 231"/>
                <a:gd name="T37" fmla="*/ 0 h 903"/>
                <a:gd name="T38" fmla="*/ 216 w 231"/>
                <a:gd name="T39" fmla="*/ 2 h 903"/>
                <a:gd name="T40" fmla="*/ 217 w 231"/>
                <a:gd name="T41" fmla="*/ 2 h 903"/>
                <a:gd name="T42" fmla="*/ 217 w 231"/>
                <a:gd name="T43" fmla="*/ 2 h 903"/>
                <a:gd name="T44" fmla="*/ 214 w 231"/>
                <a:gd name="T45" fmla="*/ 3 h 903"/>
                <a:gd name="T46" fmla="*/ 210 w 231"/>
                <a:gd name="T47" fmla="*/ 4 h 903"/>
                <a:gd name="T48" fmla="*/ 203 w 231"/>
                <a:gd name="T49" fmla="*/ 5 h 903"/>
                <a:gd name="T50" fmla="*/ 196 w 231"/>
                <a:gd name="T51" fmla="*/ 6 h 903"/>
                <a:gd name="T52" fmla="*/ 186 w 231"/>
                <a:gd name="T53" fmla="*/ 7 h 903"/>
                <a:gd name="T54" fmla="*/ 175 w 231"/>
                <a:gd name="T55" fmla="*/ 8 h 903"/>
                <a:gd name="T56" fmla="*/ 162 w 231"/>
                <a:gd name="T57" fmla="*/ 10 h 903"/>
                <a:gd name="T58" fmla="*/ 148 w 231"/>
                <a:gd name="T59" fmla="*/ 12 h 903"/>
                <a:gd name="T60" fmla="*/ 132 w 231"/>
                <a:gd name="T61" fmla="*/ 14 h 903"/>
                <a:gd name="T62" fmla="*/ 115 w 231"/>
                <a:gd name="T63" fmla="*/ 15 h 903"/>
                <a:gd name="T64" fmla="*/ 99 w 231"/>
                <a:gd name="T65" fmla="*/ 18 h 903"/>
                <a:gd name="T66" fmla="*/ 80 w 231"/>
                <a:gd name="T67" fmla="*/ 20 h 903"/>
                <a:gd name="T68" fmla="*/ 60 w 231"/>
                <a:gd name="T69" fmla="*/ 22 h 903"/>
                <a:gd name="T70" fmla="*/ 41 w 231"/>
                <a:gd name="T71" fmla="*/ 24 h 903"/>
                <a:gd name="T72" fmla="*/ 19 w 231"/>
                <a:gd name="T73" fmla="*/ 26 h 903"/>
                <a:gd name="T74" fmla="*/ 0 w 231"/>
                <a:gd name="T75" fmla="*/ 29 h 903"/>
                <a:gd name="T76" fmla="*/ 1 w 231"/>
                <a:gd name="T77" fmla="*/ 29 h 9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1" h="903">
                  <a:moveTo>
                    <a:pt x="1" y="903"/>
                  </a:moveTo>
                  <a:lnTo>
                    <a:pt x="22" y="825"/>
                  </a:lnTo>
                  <a:lnTo>
                    <a:pt x="45" y="747"/>
                  </a:lnTo>
                  <a:lnTo>
                    <a:pt x="66" y="671"/>
                  </a:lnTo>
                  <a:lnTo>
                    <a:pt x="86" y="597"/>
                  </a:lnTo>
                  <a:lnTo>
                    <a:pt x="106" y="525"/>
                  </a:lnTo>
                  <a:lnTo>
                    <a:pt x="124" y="456"/>
                  </a:lnTo>
                  <a:lnTo>
                    <a:pt x="142" y="389"/>
                  </a:lnTo>
                  <a:lnTo>
                    <a:pt x="158" y="327"/>
                  </a:lnTo>
                  <a:lnTo>
                    <a:pt x="173" y="269"/>
                  </a:lnTo>
                  <a:lnTo>
                    <a:pt x="186" y="215"/>
                  </a:lnTo>
                  <a:lnTo>
                    <a:pt x="199" y="168"/>
                  </a:lnTo>
                  <a:lnTo>
                    <a:pt x="209" y="125"/>
                  </a:lnTo>
                  <a:lnTo>
                    <a:pt x="217" y="88"/>
                  </a:lnTo>
                  <a:lnTo>
                    <a:pt x="223" y="58"/>
                  </a:lnTo>
                  <a:lnTo>
                    <a:pt x="229" y="32"/>
                  </a:lnTo>
                  <a:lnTo>
                    <a:pt x="231" y="14"/>
                  </a:lnTo>
                  <a:lnTo>
                    <a:pt x="231" y="3"/>
                  </a:lnTo>
                  <a:lnTo>
                    <a:pt x="230" y="0"/>
                  </a:lnTo>
                  <a:lnTo>
                    <a:pt x="216" y="49"/>
                  </a:lnTo>
                  <a:lnTo>
                    <a:pt x="217" y="54"/>
                  </a:lnTo>
                  <a:lnTo>
                    <a:pt x="217" y="63"/>
                  </a:lnTo>
                  <a:lnTo>
                    <a:pt x="214" y="81"/>
                  </a:lnTo>
                  <a:lnTo>
                    <a:pt x="210" y="103"/>
                  </a:lnTo>
                  <a:lnTo>
                    <a:pt x="203" y="132"/>
                  </a:lnTo>
                  <a:lnTo>
                    <a:pt x="196" y="168"/>
                  </a:lnTo>
                  <a:lnTo>
                    <a:pt x="186" y="208"/>
                  </a:lnTo>
                  <a:lnTo>
                    <a:pt x="175" y="253"/>
                  </a:lnTo>
                  <a:lnTo>
                    <a:pt x="162" y="304"/>
                  </a:lnTo>
                  <a:lnTo>
                    <a:pt x="148" y="358"/>
                  </a:lnTo>
                  <a:lnTo>
                    <a:pt x="132" y="418"/>
                  </a:lnTo>
                  <a:lnTo>
                    <a:pt x="115" y="479"/>
                  </a:lnTo>
                  <a:lnTo>
                    <a:pt x="99" y="545"/>
                  </a:lnTo>
                  <a:lnTo>
                    <a:pt x="80" y="613"/>
                  </a:lnTo>
                  <a:lnTo>
                    <a:pt x="60" y="684"/>
                  </a:lnTo>
                  <a:lnTo>
                    <a:pt x="41" y="756"/>
                  </a:lnTo>
                  <a:lnTo>
                    <a:pt x="19" y="829"/>
                  </a:lnTo>
                  <a:lnTo>
                    <a:pt x="0" y="903"/>
                  </a:lnTo>
                  <a:lnTo>
                    <a:pt x="1" y="903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0" name="Freeform 1207"/>
            <p:cNvSpPr>
              <a:spLocks/>
            </p:cNvSpPr>
            <p:nvPr/>
          </p:nvSpPr>
          <p:spPr bwMode="auto">
            <a:xfrm>
              <a:off x="1955" y="1079"/>
              <a:ext cx="219" cy="428"/>
            </a:xfrm>
            <a:custGeom>
              <a:avLst/>
              <a:gdLst>
                <a:gd name="T0" fmla="*/ 218 w 219"/>
                <a:gd name="T1" fmla="*/ 0 h 854"/>
                <a:gd name="T2" fmla="*/ 219 w 219"/>
                <a:gd name="T3" fmla="*/ 1 h 854"/>
                <a:gd name="T4" fmla="*/ 219 w 219"/>
                <a:gd name="T5" fmla="*/ 1 h 854"/>
                <a:gd name="T6" fmla="*/ 216 w 219"/>
                <a:gd name="T7" fmla="*/ 1 h 854"/>
                <a:gd name="T8" fmla="*/ 212 w 219"/>
                <a:gd name="T9" fmla="*/ 2 h 854"/>
                <a:gd name="T10" fmla="*/ 205 w 219"/>
                <a:gd name="T11" fmla="*/ 3 h 854"/>
                <a:gd name="T12" fmla="*/ 198 w 219"/>
                <a:gd name="T13" fmla="*/ 4 h 854"/>
                <a:gd name="T14" fmla="*/ 188 w 219"/>
                <a:gd name="T15" fmla="*/ 5 h 854"/>
                <a:gd name="T16" fmla="*/ 177 w 219"/>
                <a:gd name="T17" fmla="*/ 7 h 854"/>
                <a:gd name="T18" fmla="*/ 164 w 219"/>
                <a:gd name="T19" fmla="*/ 8 h 854"/>
                <a:gd name="T20" fmla="*/ 150 w 219"/>
                <a:gd name="T21" fmla="*/ 10 h 854"/>
                <a:gd name="T22" fmla="*/ 134 w 219"/>
                <a:gd name="T23" fmla="*/ 12 h 854"/>
                <a:gd name="T24" fmla="*/ 117 w 219"/>
                <a:gd name="T25" fmla="*/ 14 h 854"/>
                <a:gd name="T26" fmla="*/ 101 w 219"/>
                <a:gd name="T27" fmla="*/ 16 h 854"/>
                <a:gd name="T28" fmla="*/ 82 w 219"/>
                <a:gd name="T29" fmla="*/ 18 h 854"/>
                <a:gd name="T30" fmla="*/ 62 w 219"/>
                <a:gd name="T31" fmla="*/ 20 h 854"/>
                <a:gd name="T32" fmla="*/ 43 w 219"/>
                <a:gd name="T33" fmla="*/ 23 h 854"/>
                <a:gd name="T34" fmla="*/ 21 w 219"/>
                <a:gd name="T35" fmla="*/ 25 h 854"/>
                <a:gd name="T36" fmla="*/ 2 w 219"/>
                <a:gd name="T37" fmla="*/ 27 h 854"/>
                <a:gd name="T38" fmla="*/ 0 w 219"/>
                <a:gd name="T39" fmla="*/ 27 h 854"/>
                <a:gd name="T40" fmla="*/ 20 w 219"/>
                <a:gd name="T41" fmla="*/ 25 h 854"/>
                <a:gd name="T42" fmla="*/ 41 w 219"/>
                <a:gd name="T43" fmla="*/ 23 h 854"/>
                <a:gd name="T44" fmla="*/ 61 w 219"/>
                <a:gd name="T45" fmla="*/ 20 h 854"/>
                <a:gd name="T46" fmla="*/ 79 w 219"/>
                <a:gd name="T47" fmla="*/ 18 h 854"/>
                <a:gd name="T48" fmla="*/ 98 w 219"/>
                <a:gd name="T49" fmla="*/ 16 h 854"/>
                <a:gd name="T50" fmla="*/ 115 w 219"/>
                <a:gd name="T51" fmla="*/ 14 h 854"/>
                <a:gd name="T52" fmla="*/ 130 w 219"/>
                <a:gd name="T53" fmla="*/ 12 h 854"/>
                <a:gd name="T54" fmla="*/ 146 w 219"/>
                <a:gd name="T55" fmla="*/ 10 h 854"/>
                <a:gd name="T56" fmla="*/ 158 w 219"/>
                <a:gd name="T57" fmla="*/ 9 h 854"/>
                <a:gd name="T58" fmla="*/ 171 w 219"/>
                <a:gd name="T59" fmla="*/ 7 h 854"/>
                <a:gd name="T60" fmla="*/ 181 w 219"/>
                <a:gd name="T61" fmla="*/ 6 h 854"/>
                <a:gd name="T62" fmla="*/ 190 w 219"/>
                <a:gd name="T63" fmla="*/ 5 h 854"/>
                <a:gd name="T64" fmla="*/ 195 w 219"/>
                <a:gd name="T65" fmla="*/ 4 h 854"/>
                <a:gd name="T66" fmla="*/ 201 w 219"/>
                <a:gd name="T67" fmla="*/ 3 h 854"/>
                <a:gd name="T68" fmla="*/ 204 w 219"/>
                <a:gd name="T69" fmla="*/ 3 h 854"/>
                <a:gd name="T70" fmla="*/ 204 w 219"/>
                <a:gd name="T71" fmla="*/ 2 h 854"/>
                <a:gd name="T72" fmla="*/ 204 w 219"/>
                <a:gd name="T73" fmla="*/ 2 h 854"/>
                <a:gd name="T74" fmla="*/ 218 w 219"/>
                <a:gd name="T75" fmla="*/ 0 h 8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9" h="854">
                  <a:moveTo>
                    <a:pt x="218" y="0"/>
                  </a:moveTo>
                  <a:lnTo>
                    <a:pt x="219" y="5"/>
                  </a:lnTo>
                  <a:lnTo>
                    <a:pt x="219" y="14"/>
                  </a:lnTo>
                  <a:lnTo>
                    <a:pt x="216" y="32"/>
                  </a:lnTo>
                  <a:lnTo>
                    <a:pt x="212" y="54"/>
                  </a:lnTo>
                  <a:lnTo>
                    <a:pt x="205" y="83"/>
                  </a:lnTo>
                  <a:lnTo>
                    <a:pt x="198" y="119"/>
                  </a:lnTo>
                  <a:lnTo>
                    <a:pt x="188" y="159"/>
                  </a:lnTo>
                  <a:lnTo>
                    <a:pt x="177" y="204"/>
                  </a:lnTo>
                  <a:lnTo>
                    <a:pt x="164" y="255"/>
                  </a:lnTo>
                  <a:lnTo>
                    <a:pt x="150" y="309"/>
                  </a:lnTo>
                  <a:lnTo>
                    <a:pt x="134" y="369"/>
                  </a:lnTo>
                  <a:lnTo>
                    <a:pt x="117" y="430"/>
                  </a:lnTo>
                  <a:lnTo>
                    <a:pt x="101" y="496"/>
                  </a:lnTo>
                  <a:lnTo>
                    <a:pt x="82" y="564"/>
                  </a:lnTo>
                  <a:lnTo>
                    <a:pt x="62" y="635"/>
                  </a:lnTo>
                  <a:lnTo>
                    <a:pt x="43" y="707"/>
                  </a:lnTo>
                  <a:lnTo>
                    <a:pt x="21" y="780"/>
                  </a:lnTo>
                  <a:lnTo>
                    <a:pt x="2" y="854"/>
                  </a:lnTo>
                  <a:lnTo>
                    <a:pt x="0" y="852"/>
                  </a:lnTo>
                  <a:lnTo>
                    <a:pt x="20" y="780"/>
                  </a:lnTo>
                  <a:lnTo>
                    <a:pt x="41" y="707"/>
                  </a:lnTo>
                  <a:lnTo>
                    <a:pt x="61" y="637"/>
                  </a:lnTo>
                  <a:lnTo>
                    <a:pt x="79" y="566"/>
                  </a:lnTo>
                  <a:lnTo>
                    <a:pt x="98" y="499"/>
                  </a:lnTo>
                  <a:lnTo>
                    <a:pt x="115" y="436"/>
                  </a:lnTo>
                  <a:lnTo>
                    <a:pt x="130" y="374"/>
                  </a:lnTo>
                  <a:lnTo>
                    <a:pt x="146" y="318"/>
                  </a:lnTo>
                  <a:lnTo>
                    <a:pt x="158" y="266"/>
                  </a:lnTo>
                  <a:lnTo>
                    <a:pt x="171" y="219"/>
                  </a:lnTo>
                  <a:lnTo>
                    <a:pt x="181" y="177"/>
                  </a:lnTo>
                  <a:lnTo>
                    <a:pt x="190" y="141"/>
                  </a:lnTo>
                  <a:lnTo>
                    <a:pt x="195" y="110"/>
                  </a:lnTo>
                  <a:lnTo>
                    <a:pt x="201" y="86"/>
                  </a:lnTo>
                  <a:lnTo>
                    <a:pt x="204" y="68"/>
                  </a:lnTo>
                  <a:lnTo>
                    <a:pt x="204" y="58"/>
                  </a:lnTo>
                  <a:lnTo>
                    <a:pt x="204" y="5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1" name="Freeform 1208"/>
            <p:cNvSpPr>
              <a:spLocks/>
            </p:cNvSpPr>
            <p:nvPr/>
          </p:nvSpPr>
          <p:spPr bwMode="auto">
            <a:xfrm>
              <a:off x="1954" y="1106"/>
              <a:ext cx="205" cy="400"/>
            </a:xfrm>
            <a:custGeom>
              <a:avLst/>
              <a:gdLst>
                <a:gd name="T0" fmla="*/ 1 w 205"/>
                <a:gd name="T1" fmla="*/ 26 h 798"/>
                <a:gd name="T2" fmla="*/ 21 w 205"/>
                <a:gd name="T3" fmla="*/ 23 h 798"/>
                <a:gd name="T4" fmla="*/ 42 w 205"/>
                <a:gd name="T5" fmla="*/ 21 h 798"/>
                <a:gd name="T6" fmla="*/ 62 w 205"/>
                <a:gd name="T7" fmla="*/ 19 h 798"/>
                <a:gd name="T8" fmla="*/ 80 w 205"/>
                <a:gd name="T9" fmla="*/ 17 h 798"/>
                <a:gd name="T10" fmla="*/ 99 w 205"/>
                <a:gd name="T11" fmla="*/ 14 h 798"/>
                <a:gd name="T12" fmla="*/ 116 w 205"/>
                <a:gd name="T13" fmla="*/ 12 h 798"/>
                <a:gd name="T14" fmla="*/ 131 w 205"/>
                <a:gd name="T15" fmla="*/ 10 h 798"/>
                <a:gd name="T16" fmla="*/ 147 w 205"/>
                <a:gd name="T17" fmla="*/ 9 h 798"/>
                <a:gd name="T18" fmla="*/ 159 w 205"/>
                <a:gd name="T19" fmla="*/ 7 h 798"/>
                <a:gd name="T20" fmla="*/ 172 w 205"/>
                <a:gd name="T21" fmla="*/ 6 h 798"/>
                <a:gd name="T22" fmla="*/ 182 w 205"/>
                <a:gd name="T23" fmla="*/ 4 h 798"/>
                <a:gd name="T24" fmla="*/ 191 w 205"/>
                <a:gd name="T25" fmla="*/ 3 h 798"/>
                <a:gd name="T26" fmla="*/ 196 w 205"/>
                <a:gd name="T27" fmla="*/ 2 h 798"/>
                <a:gd name="T28" fmla="*/ 202 w 205"/>
                <a:gd name="T29" fmla="*/ 1 h 798"/>
                <a:gd name="T30" fmla="*/ 205 w 205"/>
                <a:gd name="T31" fmla="*/ 1 h 798"/>
                <a:gd name="T32" fmla="*/ 205 w 205"/>
                <a:gd name="T33" fmla="*/ 1 h 798"/>
                <a:gd name="T34" fmla="*/ 205 w 205"/>
                <a:gd name="T35" fmla="*/ 0 h 798"/>
                <a:gd name="T36" fmla="*/ 188 w 205"/>
                <a:gd name="T37" fmla="*/ 2 h 798"/>
                <a:gd name="T38" fmla="*/ 189 w 205"/>
                <a:gd name="T39" fmla="*/ 2 h 798"/>
                <a:gd name="T40" fmla="*/ 188 w 205"/>
                <a:gd name="T41" fmla="*/ 3 h 798"/>
                <a:gd name="T42" fmla="*/ 186 w 205"/>
                <a:gd name="T43" fmla="*/ 3 h 798"/>
                <a:gd name="T44" fmla="*/ 181 w 205"/>
                <a:gd name="T45" fmla="*/ 4 h 798"/>
                <a:gd name="T46" fmla="*/ 175 w 205"/>
                <a:gd name="T47" fmla="*/ 5 h 798"/>
                <a:gd name="T48" fmla="*/ 168 w 205"/>
                <a:gd name="T49" fmla="*/ 6 h 798"/>
                <a:gd name="T50" fmla="*/ 158 w 205"/>
                <a:gd name="T51" fmla="*/ 7 h 798"/>
                <a:gd name="T52" fmla="*/ 147 w 205"/>
                <a:gd name="T53" fmla="*/ 8 h 798"/>
                <a:gd name="T54" fmla="*/ 134 w 205"/>
                <a:gd name="T55" fmla="*/ 10 h 798"/>
                <a:gd name="T56" fmla="*/ 121 w 205"/>
                <a:gd name="T57" fmla="*/ 12 h 798"/>
                <a:gd name="T58" fmla="*/ 106 w 205"/>
                <a:gd name="T59" fmla="*/ 13 h 798"/>
                <a:gd name="T60" fmla="*/ 90 w 205"/>
                <a:gd name="T61" fmla="*/ 15 h 798"/>
                <a:gd name="T62" fmla="*/ 73 w 205"/>
                <a:gd name="T63" fmla="*/ 17 h 798"/>
                <a:gd name="T64" fmla="*/ 56 w 205"/>
                <a:gd name="T65" fmla="*/ 19 h 798"/>
                <a:gd name="T66" fmla="*/ 38 w 205"/>
                <a:gd name="T67" fmla="*/ 21 h 798"/>
                <a:gd name="T68" fmla="*/ 18 w 205"/>
                <a:gd name="T69" fmla="*/ 23 h 798"/>
                <a:gd name="T70" fmla="*/ 0 w 205"/>
                <a:gd name="T71" fmla="*/ 26 h 798"/>
                <a:gd name="T72" fmla="*/ 1 w 205"/>
                <a:gd name="T73" fmla="*/ 26 h 7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5" h="798">
                  <a:moveTo>
                    <a:pt x="1" y="798"/>
                  </a:moveTo>
                  <a:lnTo>
                    <a:pt x="21" y="726"/>
                  </a:lnTo>
                  <a:lnTo>
                    <a:pt x="42" y="653"/>
                  </a:lnTo>
                  <a:lnTo>
                    <a:pt x="62" y="583"/>
                  </a:lnTo>
                  <a:lnTo>
                    <a:pt x="80" y="512"/>
                  </a:lnTo>
                  <a:lnTo>
                    <a:pt x="99" y="445"/>
                  </a:lnTo>
                  <a:lnTo>
                    <a:pt x="116" y="382"/>
                  </a:lnTo>
                  <a:lnTo>
                    <a:pt x="131" y="320"/>
                  </a:lnTo>
                  <a:lnTo>
                    <a:pt x="147" y="264"/>
                  </a:lnTo>
                  <a:lnTo>
                    <a:pt x="159" y="212"/>
                  </a:lnTo>
                  <a:lnTo>
                    <a:pt x="172" y="165"/>
                  </a:lnTo>
                  <a:lnTo>
                    <a:pt x="182" y="123"/>
                  </a:lnTo>
                  <a:lnTo>
                    <a:pt x="191" y="87"/>
                  </a:lnTo>
                  <a:lnTo>
                    <a:pt x="196" y="56"/>
                  </a:lnTo>
                  <a:lnTo>
                    <a:pt x="202" y="32"/>
                  </a:lnTo>
                  <a:lnTo>
                    <a:pt x="205" y="14"/>
                  </a:lnTo>
                  <a:lnTo>
                    <a:pt x="205" y="4"/>
                  </a:lnTo>
                  <a:lnTo>
                    <a:pt x="205" y="0"/>
                  </a:lnTo>
                  <a:lnTo>
                    <a:pt x="188" y="56"/>
                  </a:lnTo>
                  <a:lnTo>
                    <a:pt x="189" y="60"/>
                  </a:lnTo>
                  <a:lnTo>
                    <a:pt x="188" y="70"/>
                  </a:lnTo>
                  <a:lnTo>
                    <a:pt x="186" y="87"/>
                  </a:lnTo>
                  <a:lnTo>
                    <a:pt x="181" y="108"/>
                  </a:lnTo>
                  <a:lnTo>
                    <a:pt x="175" y="137"/>
                  </a:lnTo>
                  <a:lnTo>
                    <a:pt x="168" y="170"/>
                  </a:lnTo>
                  <a:lnTo>
                    <a:pt x="158" y="210"/>
                  </a:lnTo>
                  <a:lnTo>
                    <a:pt x="147" y="253"/>
                  </a:lnTo>
                  <a:lnTo>
                    <a:pt x="134" y="302"/>
                  </a:lnTo>
                  <a:lnTo>
                    <a:pt x="121" y="355"/>
                  </a:lnTo>
                  <a:lnTo>
                    <a:pt x="106" y="411"/>
                  </a:lnTo>
                  <a:lnTo>
                    <a:pt x="90" y="471"/>
                  </a:lnTo>
                  <a:lnTo>
                    <a:pt x="73" y="532"/>
                  </a:lnTo>
                  <a:lnTo>
                    <a:pt x="56" y="597"/>
                  </a:lnTo>
                  <a:lnTo>
                    <a:pt x="38" y="662"/>
                  </a:lnTo>
                  <a:lnTo>
                    <a:pt x="18" y="731"/>
                  </a:lnTo>
                  <a:lnTo>
                    <a:pt x="0" y="798"/>
                  </a:lnTo>
                  <a:lnTo>
                    <a:pt x="1" y="798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2" name="Freeform 1209"/>
            <p:cNvSpPr>
              <a:spLocks/>
            </p:cNvSpPr>
            <p:nvPr/>
          </p:nvSpPr>
          <p:spPr bwMode="auto">
            <a:xfrm>
              <a:off x="1952" y="1135"/>
              <a:ext cx="191" cy="371"/>
            </a:xfrm>
            <a:custGeom>
              <a:avLst/>
              <a:gdLst>
                <a:gd name="T0" fmla="*/ 190 w 191"/>
                <a:gd name="T1" fmla="*/ 0 h 742"/>
                <a:gd name="T2" fmla="*/ 191 w 191"/>
                <a:gd name="T3" fmla="*/ 1 h 742"/>
                <a:gd name="T4" fmla="*/ 190 w 191"/>
                <a:gd name="T5" fmla="*/ 1 h 742"/>
                <a:gd name="T6" fmla="*/ 188 w 191"/>
                <a:gd name="T7" fmla="*/ 1 h 742"/>
                <a:gd name="T8" fmla="*/ 183 w 191"/>
                <a:gd name="T9" fmla="*/ 2 h 742"/>
                <a:gd name="T10" fmla="*/ 177 w 191"/>
                <a:gd name="T11" fmla="*/ 3 h 742"/>
                <a:gd name="T12" fmla="*/ 170 w 191"/>
                <a:gd name="T13" fmla="*/ 4 h 742"/>
                <a:gd name="T14" fmla="*/ 160 w 191"/>
                <a:gd name="T15" fmla="*/ 5 h 742"/>
                <a:gd name="T16" fmla="*/ 149 w 191"/>
                <a:gd name="T17" fmla="*/ 7 h 742"/>
                <a:gd name="T18" fmla="*/ 136 w 191"/>
                <a:gd name="T19" fmla="*/ 8 h 742"/>
                <a:gd name="T20" fmla="*/ 123 w 191"/>
                <a:gd name="T21" fmla="*/ 10 h 742"/>
                <a:gd name="T22" fmla="*/ 108 w 191"/>
                <a:gd name="T23" fmla="*/ 12 h 742"/>
                <a:gd name="T24" fmla="*/ 92 w 191"/>
                <a:gd name="T25" fmla="*/ 13 h 742"/>
                <a:gd name="T26" fmla="*/ 75 w 191"/>
                <a:gd name="T27" fmla="*/ 15 h 742"/>
                <a:gd name="T28" fmla="*/ 58 w 191"/>
                <a:gd name="T29" fmla="*/ 17 h 742"/>
                <a:gd name="T30" fmla="*/ 40 w 191"/>
                <a:gd name="T31" fmla="*/ 19 h 742"/>
                <a:gd name="T32" fmla="*/ 20 w 191"/>
                <a:gd name="T33" fmla="*/ 22 h 742"/>
                <a:gd name="T34" fmla="*/ 2 w 191"/>
                <a:gd name="T35" fmla="*/ 24 h 742"/>
                <a:gd name="T36" fmla="*/ 0 w 191"/>
                <a:gd name="T37" fmla="*/ 24 h 742"/>
                <a:gd name="T38" fmla="*/ 19 w 191"/>
                <a:gd name="T39" fmla="*/ 22 h 742"/>
                <a:gd name="T40" fmla="*/ 37 w 191"/>
                <a:gd name="T41" fmla="*/ 20 h 742"/>
                <a:gd name="T42" fmla="*/ 54 w 191"/>
                <a:gd name="T43" fmla="*/ 18 h 742"/>
                <a:gd name="T44" fmla="*/ 71 w 191"/>
                <a:gd name="T45" fmla="*/ 16 h 742"/>
                <a:gd name="T46" fmla="*/ 88 w 191"/>
                <a:gd name="T47" fmla="*/ 14 h 742"/>
                <a:gd name="T48" fmla="*/ 104 w 191"/>
                <a:gd name="T49" fmla="*/ 12 h 742"/>
                <a:gd name="T50" fmla="*/ 118 w 191"/>
                <a:gd name="T51" fmla="*/ 10 h 742"/>
                <a:gd name="T52" fmla="*/ 130 w 191"/>
                <a:gd name="T53" fmla="*/ 9 h 742"/>
                <a:gd name="T54" fmla="*/ 142 w 191"/>
                <a:gd name="T55" fmla="*/ 7 h 742"/>
                <a:gd name="T56" fmla="*/ 152 w 191"/>
                <a:gd name="T57" fmla="*/ 6 h 742"/>
                <a:gd name="T58" fmla="*/ 159 w 191"/>
                <a:gd name="T59" fmla="*/ 5 h 742"/>
                <a:gd name="T60" fmla="*/ 166 w 191"/>
                <a:gd name="T61" fmla="*/ 4 h 742"/>
                <a:gd name="T62" fmla="*/ 170 w 191"/>
                <a:gd name="T63" fmla="*/ 3 h 742"/>
                <a:gd name="T64" fmla="*/ 173 w 191"/>
                <a:gd name="T65" fmla="*/ 3 h 742"/>
                <a:gd name="T66" fmla="*/ 174 w 191"/>
                <a:gd name="T67" fmla="*/ 2 h 742"/>
                <a:gd name="T68" fmla="*/ 173 w 191"/>
                <a:gd name="T69" fmla="*/ 2 h 742"/>
                <a:gd name="T70" fmla="*/ 190 w 191"/>
                <a:gd name="T71" fmla="*/ 0 h 7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1" h="742">
                  <a:moveTo>
                    <a:pt x="190" y="0"/>
                  </a:moveTo>
                  <a:lnTo>
                    <a:pt x="191" y="4"/>
                  </a:lnTo>
                  <a:lnTo>
                    <a:pt x="190" y="14"/>
                  </a:lnTo>
                  <a:lnTo>
                    <a:pt x="188" y="31"/>
                  </a:lnTo>
                  <a:lnTo>
                    <a:pt x="183" y="52"/>
                  </a:lnTo>
                  <a:lnTo>
                    <a:pt x="177" y="81"/>
                  </a:lnTo>
                  <a:lnTo>
                    <a:pt x="170" y="114"/>
                  </a:lnTo>
                  <a:lnTo>
                    <a:pt x="160" y="154"/>
                  </a:lnTo>
                  <a:lnTo>
                    <a:pt x="149" y="197"/>
                  </a:lnTo>
                  <a:lnTo>
                    <a:pt x="136" y="246"/>
                  </a:lnTo>
                  <a:lnTo>
                    <a:pt x="123" y="299"/>
                  </a:lnTo>
                  <a:lnTo>
                    <a:pt x="108" y="355"/>
                  </a:lnTo>
                  <a:lnTo>
                    <a:pt x="92" y="415"/>
                  </a:lnTo>
                  <a:lnTo>
                    <a:pt x="75" y="476"/>
                  </a:lnTo>
                  <a:lnTo>
                    <a:pt x="58" y="541"/>
                  </a:lnTo>
                  <a:lnTo>
                    <a:pt x="40" y="606"/>
                  </a:lnTo>
                  <a:lnTo>
                    <a:pt x="20" y="675"/>
                  </a:lnTo>
                  <a:lnTo>
                    <a:pt x="2" y="742"/>
                  </a:lnTo>
                  <a:lnTo>
                    <a:pt x="0" y="742"/>
                  </a:lnTo>
                  <a:lnTo>
                    <a:pt x="19" y="675"/>
                  </a:lnTo>
                  <a:lnTo>
                    <a:pt x="37" y="610"/>
                  </a:lnTo>
                  <a:lnTo>
                    <a:pt x="54" y="545"/>
                  </a:lnTo>
                  <a:lnTo>
                    <a:pt x="71" y="483"/>
                  </a:lnTo>
                  <a:lnTo>
                    <a:pt x="88" y="424"/>
                  </a:lnTo>
                  <a:lnTo>
                    <a:pt x="104" y="366"/>
                  </a:lnTo>
                  <a:lnTo>
                    <a:pt x="118" y="313"/>
                  </a:lnTo>
                  <a:lnTo>
                    <a:pt x="130" y="262"/>
                  </a:lnTo>
                  <a:lnTo>
                    <a:pt x="142" y="217"/>
                  </a:lnTo>
                  <a:lnTo>
                    <a:pt x="152" y="177"/>
                  </a:lnTo>
                  <a:lnTo>
                    <a:pt x="159" y="143"/>
                  </a:lnTo>
                  <a:lnTo>
                    <a:pt x="166" y="114"/>
                  </a:lnTo>
                  <a:lnTo>
                    <a:pt x="170" y="91"/>
                  </a:lnTo>
                  <a:lnTo>
                    <a:pt x="173" y="74"/>
                  </a:lnTo>
                  <a:lnTo>
                    <a:pt x="174" y="63"/>
                  </a:lnTo>
                  <a:lnTo>
                    <a:pt x="173" y="6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3" name="Freeform 1210"/>
            <p:cNvSpPr>
              <a:spLocks/>
            </p:cNvSpPr>
            <p:nvPr/>
          </p:nvSpPr>
          <p:spPr bwMode="auto">
            <a:xfrm>
              <a:off x="1949" y="1164"/>
              <a:ext cx="177" cy="342"/>
            </a:xfrm>
            <a:custGeom>
              <a:avLst/>
              <a:gdLst>
                <a:gd name="T0" fmla="*/ 3 w 177"/>
                <a:gd name="T1" fmla="*/ 22 h 682"/>
                <a:gd name="T2" fmla="*/ 22 w 177"/>
                <a:gd name="T3" fmla="*/ 20 h 682"/>
                <a:gd name="T4" fmla="*/ 40 w 177"/>
                <a:gd name="T5" fmla="*/ 18 h 682"/>
                <a:gd name="T6" fmla="*/ 57 w 177"/>
                <a:gd name="T7" fmla="*/ 16 h 682"/>
                <a:gd name="T8" fmla="*/ 74 w 177"/>
                <a:gd name="T9" fmla="*/ 14 h 682"/>
                <a:gd name="T10" fmla="*/ 91 w 177"/>
                <a:gd name="T11" fmla="*/ 12 h 682"/>
                <a:gd name="T12" fmla="*/ 107 w 177"/>
                <a:gd name="T13" fmla="*/ 10 h 682"/>
                <a:gd name="T14" fmla="*/ 121 w 177"/>
                <a:gd name="T15" fmla="*/ 8 h 682"/>
                <a:gd name="T16" fmla="*/ 133 w 177"/>
                <a:gd name="T17" fmla="*/ 7 h 682"/>
                <a:gd name="T18" fmla="*/ 145 w 177"/>
                <a:gd name="T19" fmla="*/ 5 h 682"/>
                <a:gd name="T20" fmla="*/ 155 w 177"/>
                <a:gd name="T21" fmla="*/ 4 h 682"/>
                <a:gd name="T22" fmla="*/ 162 w 177"/>
                <a:gd name="T23" fmla="*/ 3 h 682"/>
                <a:gd name="T24" fmla="*/ 169 w 177"/>
                <a:gd name="T25" fmla="*/ 2 h 682"/>
                <a:gd name="T26" fmla="*/ 173 w 177"/>
                <a:gd name="T27" fmla="*/ 1 h 682"/>
                <a:gd name="T28" fmla="*/ 176 w 177"/>
                <a:gd name="T29" fmla="*/ 1 h 682"/>
                <a:gd name="T30" fmla="*/ 177 w 177"/>
                <a:gd name="T31" fmla="*/ 1 h 682"/>
                <a:gd name="T32" fmla="*/ 176 w 177"/>
                <a:gd name="T33" fmla="*/ 0 h 682"/>
                <a:gd name="T34" fmla="*/ 157 w 177"/>
                <a:gd name="T35" fmla="*/ 2 h 682"/>
                <a:gd name="T36" fmla="*/ 159 w 177"/>
                <a:gd name="T37" fmla="*/ 3 h 682"/>
                <a:gd name="T38" fmla="*/ 157 w 177"/>
                <a:gd name="T39" fmla="*/ 3 h 682"/>
                <a:gd name="T40" fmla="*/ 155 w 177"/>
                <a:gd name="T41" fmla="*/ 3 h 682"/>
                <a:gd name="T42" fmla="*/ 149 w 177"/>
                <a:gd name="T43" fmla="*/ 4 h 682"/>
                <a:gd name="T44" fmla="*/ 143 w 177"/>
                <a:gd name="T45" fmla="*/ 5 h 682"/>
                <a:gd name="T46" fmla="*/ 135 w 177"/>
                <a:gd name="T47" fmla="*/ 6 h 682"/>
                <a:gd name="T48" fmla="*/ 125 w 177"/>
                <a:gd name="T49" fmla="*/ 8 h 682"/>
                <a:gd name="T50" fmla="*/ 112 w 177"/>
                <a:gd name="T51" fmla="*/ 9 h 682"/>
                <a:gd name="T52" fmla="*/ 99 w 177"/>
                <a:gd name="T53" fmla="*/ 11 h 682"/>
                <a:gd name="T54" fmla="*/ 85 w 177"/>
                <a:gd name="T55" fmla="*/ 12 h 682"/>
                <a:gd name="T56" fmla="*/ 70 w 177"/>
                <a:gd name="T57" fmla="*/ 14 h 682"/>
                <a:gd name="T58" fmla="*/ 54 w 177"/>
                <a:gd name="T59" fmla="*/ 16 h 682"/>
                <a:gd name="T60" fmla="*/ 37 w 177"/>
                <a:gd name="T61" fmla="*/ 18 h 682"/>
                <a:gd name="T62" fmla="*/ 19 w 177"/>
                <a:gd name="T63" fmla="*/ 20 h 682"/>
                <a:gd name="T64" fmla="*/ 0 w 177"/>
                <a:gd name="T65" fmla="*/ 22 h 682"/>
                <a:gd name="T66" fmla="*/ 3 w 177"/>
                <a:gd name="T67" fmla="*/ 22 h 6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7" h="682">
                  <a:moveTo>
                    <a:pt x="3" y="682"/>
                  </a:moveTo>
                  <a:lnTo>
                    <a:pt x="22" y="615"/>
                  </a:lnTo>
                  <a:lnTo>
                    <a:pt x="40" y="550"/>
                  </a:lnTo>
                  <a:lnTo>
                    <a:pt x="57" y="485"/>
                  </a:lnTo>
                  <a:lnTo>
                    <a:pt x="74" y="423"/>
                  </a:lnTo>
                  <a:lnTo>
                    <a:pt x="91" y="364"/>
                  </a:lnTo>
                  <a:lnTo>
                    <a:pt x="107" y="306"/>
                  </a:lnTo>
                  <a:lnTo>
                    <a:pt x="121" y="253"/>
                  </a:lnTo>
                  <a:lnTo>
                    <a:pt x="133" y="202"/>
                  </a:lnTo>
                  <a:lnTo>
                    <a:pt x="145" y="157"/>
                  </a:lnTo>
                  <a:lnTo>
                    <a:pt x="155" y="117"/>
                  </a:lnTo>
                  <a:lnTo>
                    <a:pt x="162" y="83"/>
                  </a:lnTo>
                  <a:lnTo>
                    <a:pt x="169" y="54"/>
                  </a:lnTo>
                  <a:lnTo>
                    <a:pt x="173" y="31"/>
                  </a:lnTo>
                  <a:lnTo>
                    <a:pt x="176" y="14"/>
                  </a:lnTo>
                  <a:lnTo>
                    <a:pt x="177" y="3"/>
                  </a:lnTo>
                  <a:lnTo>
                    <a:pt x="176" y="0"/>
                  </a:lnTo>
                  <a:lnTo>
                    <a:pt x="157" y="63"/>
                  </a:lnTo>
                  <a:lnTo>
                    <a:pt x="159" y="69"/>
                  </a:lnTo>
                  <a:lnTo>
                    <a:pt x="157" y="79"/>
                  </a:lnTo>
                  <a:lnTo>
                    <a:pt x="155" y="96"/>
                  </a:lnTo>
                  <a:lnTo>
                    <a:pt x="149" y="119"/>
                  </a:lnTo>
                  <a:lnTo>
                    <a:pt x="143" y="150"/>
                  </a:lnTo>
                  <a:lnTo>
                    <a:pt x="135" y="184"/>
                  </a:lnTo>
                  <a:lnTo>
                    <a:pt x="125" y="226"/>
                  </a:lnTo>
                  <a:lnTo>
                    <a:pt x="112" y="271"/>
                  </a:lnTo>
                  <a:lnTo>
                    <a:pt x="99" y="322"/>
                  </a:lnTo>
                  <a:lnTo>
                    <a:pt x="85" y="374"/>
                  </a:lnTo>
                  <a:lnTo>
                    <a:pt x="70" y="432"/>
                  </a:lnTo>
                  <a:lnTo>
                    <a:pt x="54" y="492"/>
                  </a:lnTo>
                  <a:lnTo>
                    <a:pt x="37" y="554"/>
                  </a:lnTo>
                  <a:lnTo>
                    <a:pt x="19" y="617"/>
                  </a:lnTo>
                  <a:lnTo>
                    <a:pt x="0" y="680"/>
                  </a:lnTo>
                  <a:lnTo>
                    <a:pt x="3" y="682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4" name="Freeform 1211"/>
            <p:cNvSpPr>
              <a:spLocks/>
            </p:cNvSpPr>
            <p:nvPr/>
          </p:nvSpPr>
          <p:spPr bwMode="auto">
            <a:xfrm>
              <a:off x="1948" y="1196"/>
              <a:ext cx="160" cy="309"/>
            </a:xfrm>
            <a:custGeom>
              <a:avLst/>
              <a:gdLst>
                <a:gd name="T0" fmla="*/ 158 w 160"/>
                <a:gd name="T1" fmla="*/ 0 h 617"/>
                <a:gd name="T2" fmla="*/ 160 w 160"/>
                <a:gd name="T3" fmla="*/ 1 h 617"/>
                <a:gd name="T4" fmla="*/ 158 w 160"/>
                <a:gd name="T5" fmla="*/ 1 h 617"/>
                <a:gd name="T6" fmla="*/ 156 w 160"/>
                <a:gd name="T7" fmla="*/ 2 h 617"/>
                <a:gd name="T8" fmla="*/ 150 w 160"/>
                <a:gd name="T9" fmla="*/ 2 h 617"/>
                <a:gd name="T10" fmla="*/ 144 w 160"/>
                <a:gd name="T11" fmla="*/ 3 h 617"/>
                <a:gd name="T12" fmla="*/ 136 w 160"/>
                <a:gd name="T13" fmla="*/ 4 h 617"/>
                <a:gd name="T14" fmla="*/ 126 w 160"/>
                <a:gd name="T15" fmla="*/ 6 h 617"/>
                <a:gd name="T16" fmla="*/ 113 w 160"/>
                <a:gd name="T17" fmla="*/ 7 h 617"/>
                <a:gd name="T18" fmla="*/ 100 w 160"/>
                <a:gd name="T19" fmla="*/ 9 h 617"/>
                <a:gd name="T20" fmla="*/ 86 w 160"/>
                <a:gd name="T21" fmla="*/ 10 h 617"/>
                <a:gd name="T22" fmla="*/ 71 w 160"/>
                <a:gd name="T23" fmla="*/ 12 h 617"/>
                <a:gd name="T24" fmla="*/ 55 w 160"/>
                <a:gd name="T25" fmla="*/ 14 h 617"/>
                <a:gd name="T26" fmla="*/ 38 w 160"/>
                <a:gd name="T27" fmla="*/ 16 h 617"/>
                <a:gd name="T28" fmla="*/ 20 w 160"/>
                <a:gd name="T29" fmla="*/ 18 h 617"/>
                <a:gd name="T30" fmla="*/ 1 w 160"/>
                <a:gd name="T31" fmla="*/ 20 h 617"/>
                <a:gd name="T32" fmla="*/ 0 w 160"/>
                <a:gd name="T33" fmla="*/ 20 h 617"/>
                <a:gd name="T34" fmla="*/ 17 w 160"/>
                <a:gd name="T35" fmla="*/ 18 h 617"/>
                <a:gd name="T36" fmla="*/ 34 w 160"/>
                <a:gd name="T37" fmla="*/ 16 h 617"/>
                <a:gd name="T38" fmla="*/ 50 w 160"/>
                <a:gd name="T39" fmla="*/ 14 h 617"/>
                <a:gd name="T40" fmla="*/ 65 w 160"/>
                <a:gd name="T41" fmla="*/ 12 h 617"/>
                <a:gd name="T42" fmla="*/ 79 w 160"/>
                <a:gd name="T43" fmla="*/ 11 h 617"/>
                <a:gd name="T44" fmla="*/ 93 w 160"/>
                <a:gd name="T45" fmla="*/ 9 h 617"/>
                <a:gd name="T46" fmla="*/ 105 w 160"/>
                <a:gd name="T47" fmla="*/ 8 h 617"/>
                <a:gd name="T48" fmla="*/ 115 w 160"/>
                <a:gd name="T49" fmla="*/ 6 h 617"/>
                <a:gd name="T50" fmla="*/ 123 w 160"/>
                <a:gd name="T51" fmla="*/ 5 h 617"/>
                <a:gd name="T52" fmla="*/ 130 w 160"/>
                <a:gd name="T53" fmla="*/ 4 h 617"/>
                <a:gd name="T54" fmla="*/ 136 w 160"/>
                <a:gd name="T55" fmla="*/ 4 h 617"/>
                <a:gd name="T56" fmla="*/ 139 w 160"/>
                <a:gd name="T57" fmla="*/ 3 h 617"/>
                <a:gd name="T58" fmla="*/ 140 w 160"/>
                <a:gd name="T59" fmla="*/ 3 h 617"/>
                <a:gd name="T60" fmla="*/ 140 w 160"/>
                <a:gd name="T61" fmla="*/ 3 h 617"/>
                <a:gd name="T62" fmla="*/ 158 w 160"/>
                <a:gd name="T63" fmla="*/ 0 h 6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0" h="617">
                  <a:moveTo>
                    <a:pt x="158" y="0"/>
                  </a:moveTo>
                  <a:lnTo>
                    <a:pt x="160" y="6"/>
                  </a:lnTo>
                  <a:lnTo>
                    <a:pt x="158" y="16"/>
                  </a:lnTo>
                  <a:lnTo>
                    <a:pt x="156" y="33"/>
                  </a:lnTo>
                  <a:lnTo>
                    <a:pt x="150" y="56"/>
                  </a:lnTo>
                  <a:lnTo>
                    <a:pt x="144" y="87"/>
                  </a:lnTo>
                  <a:lnTo>
                    <a:pt x="136" y="121"/>
                  </a:lnTo>
                  <a:lnTo>
                    <a:pt x="126" y="163"/>
                  </a:lnTo>
                  <a:lnTo>
                    <a:pt x="113" y="208"/>
                  </a:lnTo>
                  <a:lnTo>
                    <a:pt x="100" y="259"/>
                  </a:lnTo>
                  <a:lnTo>
                    <a:pt x="86" y="311"/>
                  </a:lnTo>
                  <a:lnTo>
                    <a:pt x="71" y="369"/>
                  </a:lnTo>
                  <a:lnTo>
                    <a:pt x="55" y="429"/>
                  </a:lnTo>
                  <a:lnTo>
                    <a:pt x="38" y="491"/>
                  </a:lnTo>
                  <a:lnTo>
                    <a:pt x="20" y="554"/>
                  </a:lnTo>
                  <a:lnTo>
                    <a:pt x="1" y="617"/>
                  </a:lnTo>
                  <a:lnTo>
                    <a:pt x="0" y="617"/>
                  </a:lnTo>
                  <a:lnTo>
                    <a:pt x="17" y="556"/>
                  </a:lnTo>
                  <a:lnTo>
                    <a:pt x="34" y="496"/>
                  </a:lnTo>
                  <a:lnTo>
                    <a:pt x="50" y="438"/>
                  </a:lnTo>
                  <a:lnTo>
                    <a:pt x="65" y="382"/>
                  </a:lnTo>
                  <a:lnTo>
                    <a:pt x="79" y="328"/>
                  </a:lnTo>
                  <a:lnTo>
                    <a:pt x="93" y="279"/>
                  </a:lnTo>
                  <a:lnTo>
                    <a:pt x="105" y="232"/>
                  </a:lnTo>
                  <a:lnTo>
                    <a:pt x="115" y="192"/>
                  </a:lnTo>
                  <a:lnTo>
                    <a:pt x="123" y="156"/>
                  </a:lnTo>
                  <a:lnTo>
                    <a:pt x="130" y="125"/>
                  </a:lnTo>
                  <a:lnTo>
                    <a:pt x="136" y="101"/>
                  </a:lnTo>
                  <a:lnTo>
                    <a:pt x="139" y="85"/>
                  </a:lnTo>
                  <a:lnTo>
                    <a:pt x="140" y="74"/>
                  </a:lnTo>
                  <a:lnTo>
                    <a:pt x="140" y="6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5" name="Freeform 1212"/>
            <p:cNvSpPr>
              <a:spLocks/>
            </p:cNvSpPr>
            <p:nvPr/>
          </p:nvSpPr>
          <p:spPr bwMode="auto">
            <a:xfrm>
              <a:off x="1947" y="1230"/>
              <a:ext cx="141" cy="275"/>
            </a:xfrm>
            <a:custGeom>
              <a:avLst/>
              <a:gdLst>
                <a:gd name="T0" fmla="*/ 1 w 141"/>
                <a:gd name="T1" fmla="*/ 18 h 548"/>
                <a:gd name="T2" fmla="*/ 18 w 141"/>
                <a:gd name="T3" fmla="*/ 16 h 548"/>
                <a:gd name="T4" fmla="*/ 35 w 141"/>
                <a:gd name="T5" fmla="*/ 14 h 548"/>
                <a:gd name="T6" fmla="*/ 51 w 141"/>
                <a:gd name="T7" fmla="*/ 12 h 548"/>
                <a:gd name="T8" fmla="*/ 66 w 141"/>
                <a:gd name="T9" fmla="*/ 10 h 548"/>
                <a:gd name="T10" fmla="*/ 80 w 141"/>
                <a:gd name="T11" fmla="*/ 9 h 548"/>
                <a:gd name="T12" fmla="*/ 94 w 141"/>
                <a:gd name="T13" fmla="*/ 7 h 548"/>
                <a:gd name="T14" fmla="*/ 106 w 141"/>
                <a:gd name="T15" fmla="*/ 6 h 548"/>
                <a:gd name="T16" fmla="*/ 116 w 141"/>
                <a:gd name="T17" fmla="*/ 4 h 548"/>
                <a:gd name="T18" fmla="*/ 124 w 141"/>
                <a:gd name="T19" fmla="*/ 3 h 548"/>
                <a:gd name="T20" fmla="*/ 131 w 141"/>
                <a:gd name="T21" fmla="*/ 2 h 548"/>
                <a:gd name="T22" fmla="*/ 137 w 141"/>
                <a:gd name="T23" fmla="*/ 1 h 548"/>
                <a:gd name="T24" fmla="*/ 140 w 141"/>
                <a:gd name="T25" fmla="*/ 1 h 548"/>
                <a:gd name="T26" fmla="*/ 141 w 141"/>
                <a:gd name="T27" fmla="*/ 1 h 548"/>
                <a:gd name="T28" fmla="*/ 141 w 141"/>
                <a:gd name="T29" fmla="*/ 0 h 548"/>
                <a:gd name="T30" fmla="*/ 120 w 141"/>
                <a:gd name="T31" fmla="*/ 3 h 548"/>
                <a:gd name="T32" fmla="*/ 120 w 141"/>
                <a:gd name="T33" fmla="*/ 3 h 548"/>
                <a:gd name="T34" fmla="*/ 118 w 141"/>
                <a:gd name="T35" fmla="*/ 3 h 548"/>
                <a:gd name="T36" fmla="*/ 116 w 141"/>
                <a:gd name="T37" fmla="*/ 4 h 548"/>
                <a:gd name="T38" fmla="*/ 111 w 141"/>
                <a:gd name="T39" fmla="*/ 4 h 548"/>
                <a:gd name="T40" fmla="*/ 106 w 141"/>
                <a:gd name="T41" fmla="*/ 5 h 548"/>
                <a:gd name="T42" fmla="*/ 99 w 141"/>
                <a:gd name="T43" fmla="*/ 6 h 548"/>
                <a:gd name="T44" fmla="*/ 90 w 141"/>
                <a:gd name="T45" fmla="*/ 7 h 548"/>
                <a:gd name="T46" fmla="*/ 79 w 141"/>
                <a:gd name="T47" fmla="*/ 8 h 548"/>
                <a:gd name="T48" fmla="*/ 68 w 141"/>
                <a:gd name="T49" fmla="*/ 10 h 548"/>
                <a:gd name="T50" fmla="*/ 56 w 141"/>
                <a:gd name="T51" fmla="*/ 11 h 548"/>
                <a:gd name="T52" fmla="*/ 42 w 141"/>
                <a:gd name="T53" fmla="*/ 13 h 548"/>
                <a:gd name="T54" fmla="*/ 28 w 141"/>
                <a:gd name="T55" fmla="*/ 14 h 548"/>
                <a:gd name="T56" fmla="*/ 14 w 141"/>
                <a:gd name="T57" fmla="*/ 16 h 548"/>
                <a:gd name="T58" fmla="*/ 0 w 141"/>
                <a:gd name="T59" fmla="*/ 18 h 548"/>
                <a:gd name="T60" fmla="*/ 1 w 141"/>
                <a:gd name="T61" fmla="*/ 18 h 5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1" h="548">
                  <a:moveTo>
                    <a:pt x="1" y="548"/>
                  </a:moveTo>
                  <a:lnTo>
                    <a:pt x="18" y="487"/>
                  </a:lnTo>
                  <a:lnTo>
                    <a:pt x="35" y="427"/>
                  </a:lnTo>
                  <a:lnTo>
                    <a:pt x="51" y="369"/>
                  </a:lnTo>
                  <a:lnTo>
                    <a:pt x="66" y="313"/>
                  </a:lnTo>
                  <a:lnTo>
                    <a:pt x="80" y="259"/>
                  </a:lnTo>
                  <a:lnTo>
                    <a:pt x="94" y="210"/>
                  </a:lnTo>
                  <a:lnTo>
                    <a:pt x="106" y="163"/>
                  </a:lnTo>
                  <a:lnTo>
                    <a:pt x="116" y="123"/>
                  </a:lnTo>
                  <a:lnTo>
                    <a:pt x="124" y="87"/>
                  </a:lnTo>
                  <a:lnTo>
                    <a:pt x="131" y="56"/>
                  </a:lnTo>
                  <a:lnTo>
                    <a:pt x="137" y="32"/>
                  </a:lnTo>
                  <a:lnTo>
                    <a:pt x="140" y="16"/>
                  </a:lnTo>
                  <a:lnTo>
                    <a:pt x="141" y="5"/>
                  </a:lnTo>
                  <a:lnTo>
                    <a:pt x="141" y="0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18" y="87"/>
                  </a:lnTo>
                  <a:lnTo>
                    <a:pt x="116" y="101"/>
                  </a:lnTo>
                  <a:lnTo>
                    <a:pt x="111" y="123"/>
                  </a:lnTo>
                  <a:lnTo>
                    <a:pt x="106" y="148"/>
                  </a:lnTo>
                  <a:lnTo>
                    <a:pt x="99" y="179"/>
                  </a:lnTo>
                  <a:lnTo>
                    <a:pt x="90" y="215"/>
                  </a:lnTo>
                  <a:lnTo>
                    <a:pt x="79" y="255"/>
                  </a:lnTo>
                  <a:lnTo>
                    <a:pt x="68" y="297"/>
                  </a:lnTo>
                  <a:lnTo>
                    <a:pt x="56" y="344"/>
                  </a:lnTo>
                  <a:lnTo>
                    <a:pt x="42" y="393"/>
                  </a:lnTo>
                  <a:lnTo>
                    <a:pt x="28" y="443"/>
                  </a:lnTo>
                  <a:lnTo>
                    <a:pt x="14" y="494"/>
                  </a:lnTo>
                  <a:lnTo>
                    <a:pt x="0" y="547"/>
                  </a:lnTo>
                  <a:lnTo>
                    <a:pt x="1" y="548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6" name="Freeform 1213"/>
            <p:cNvSpPr>
              <a:spLocks/>
            </p:cNvSpPr>
            <p:nvPr/>
          </p:nvSpPr>
          <p:spPr bwMode="auto">
            <a:xfrm>
              <a:off x="1944" y="1268"/>
              <a:ext cx="123" cy="236"/>
            </a:xfrm>
            <a:custGeom>
              <a:avLst/>
              <a:gdLst>
                <a:gd name="T0" fmla="*/ 123 w 123"/>
                <a:gd name="T1" fmla="*/ 0 h 473"/>
                <a:gd name="T2" fmla="*/ 123 w 123"/>
                <a:gd name="T3" fmla="*/ 0 h 473"/>
                <a:gd name="T4" fmla="*/ 121 w 123"/>
                <a:gd name="T5" fmla="*/ 0 h 473"/>
                <a:gd name="T6" fmla="*/ 119 w 123"/>
                <a:gd name="T7" fmla="*/ 0 h 473"/>
                <a:gd name="T8" fmla="*/ 114 w 123"/>
                <a:gd name="T9" fmla="*/ 1 h 473"/>
                <a:gd name="T10" fmla="*/ 109 w 123"/>
                <a:gd name="T11" fmla="*/ 2 h 473"/>
                <a:gd name="T12" fmla="*/ 102 w 123"/>
                <a:gd name="T13" fmla="*/ 3 h 473"/>
                <a:gd name="T14" fmla="*/ 93 w 123"/>
                <a:gd name="T15" fmla="*/ 4 h 473"/>
                <a:gd name="T16" fmla="*/ 82 w 123"/>
                <a:gd name="T17" fmla="*/ 5 h 473"/>
                <a:gd name="T18" fmla="*/ 71 w 123"/>
                <a:gd name="T19" fmla="*/ 6 h 473"/>
                <a:gd name="T20" fmla="*/ 59 w 123"/>
                <a:gd name="T21" fmla="*/ 8 h 473"/>
                <a:gd name="T22" fmla="*/ 45 w 123"/>
                <a:gd name="T23" fmla="*/ 9 h 473"/>
                <a:gd name="T24" fmla="*/ 31 w 123"/>
                <a:gd name="T25" fmla="*/ 11 h 473"/>
                <a:gd name="T26" fmla="*/ 17 w 123"/>
                <a:gd name="T27" fmla="*/ 13 h 473"/>
                <a:gd name="T28" fmla="*/ 3 w 123"/>
                <a:gd name="T29" fmla="*/ 14 h 473"/>
                <a:gd name="T30" fmla="*/ 0 w 123"/>
                <a:gd name="T31" fmla="*/ 14 h 473"/>
                <a:gd name="T32" fmla="*/ 14 w 123"/>
                <a:gd name="T33" fmla="*/ 13 h 473"/>
                <a:gd name="T34" fmla="*/ 28 w 123"/>
                <a:gd name="T35" fmla="*/ 11 h 473"/>
                <a:gd name="T36" fmla="*/ 42 w 123"/>
                <a:gd name="T37" fmla="*/ 10 h 473"/>
                <a:gd name="T38" fmla="*/ 54 w 123"/>
                <a:gd name="T39" fmla="*/ 8 h 473"/>
                <a:gd name="T40" fmla="*/ 65 w 123"/>
                <a:gd name="T41" fmla="*/ 7 h 473"/>
                <a:gd name="T42" fmla="*/ 75 w 123"/>
                <a:gd name="T43" fmla="*/ 6 h 473"/>
                <a:gd name="T44" fmla="*/ 83 w 123"/>
                <a:gd name="T45" fmla="*/ 5 h 473"/>
                <a:gd name="T46" fmla="*/ 90 w 123"/>
                <a:gd name="T47" fmla="*/ 4 h 473"/>
                <a:gd name="T48" fmla="*/ 96 w 123"/>
                <a:gd name="T49" fmla="*/ 3 h 473"/>
                <a:gd name="T50" fmla="*/ 99 w 123"/>
                <a:gd name="T51" fmla="*/ 2 h 473"/>
                <a:gd name="T52" fmla="*/ 100 w 123"/>
                <a:gd name="T53" fmla="*/ 2 h 473"/>
                <a:gd name="T54" fmla="*/ 100 w 123"/>
                <a:gd name="T55" fmla="*/ 2 h 473"/>
                <a:gd name="T56" fmla="*/ 123 w 123"/>
                <a:gd name="T57" fmla="*/ 0 h 4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3" h="473">
                  <a:moveTo>
                    <a:pt x="123" y="0"/>
                  </a:moveTo>
                  <a:lnTo>
                    <a:pt x="123" y="4"/>
                  </a:lnTo>
                  <a:lnTo>
                    <a:pt x="121" y="13"/>
                  </a:lnTo>
                  <a:lnTo>
                    <a:pt x="119" y="27"/>
                  </a:lnTo>
                  <a:lnTo>
                    <a:pt x="114" y="49"/>
                  </a:lnTo>
                  <a:lnTo>
                    <a:pt x="109" y="74"/>
                  </a:lnTo>
                  <a:lnTo>
                    <a:pt x="102" y="105"/>
                  </a:lnTo>
                  <a:lnTo>
                    <a:pt x="93" y="141"/>
                  </a:lnTo>
                  <a:lnTo>
                    <a:pt x="82" y="181"/>
                  </a:lnTo>
                  <a:lnTo>
                    <a:pt x="71" y="223"/>
                  </a:lnTo>
                  <a:lnTo>
                    <a:pt x="59" y="270"/>
                  </a:lnTo>
                  <a:lnTo>
                    <a:pt x="45" y="319"/>
                  </a:lnTo>
                  <a:lnTo>
                    <a:pt x="31" y="369"/>
                  </a:lnTo>
                  <a:lnTo>
                    <a:pt x="17" y="420"/>
                  </a:lnTo>
                  <a:lnTo>
                    <a:pt x="3" y="473"/>
                  </a:lnTo>
                  <a:lnTo>
                    <a:pt x="0" y="473"/>
                  </a:lnTo>
                  <a:lnTo>
                    <a:pt x="14" y="422"/>
                  </a:lnTo>
                  <a:lnTo>
                    <a:pt x="28" y="371"/>
                  </a:lnTo>
                  <a:lnTo>
                    <a:pt x="42" y="322"/>
                  </a:lnTo>
                  <a:lnTo>
                    <a:pt x="54" y="277"/>
                  </a:lnTo>
                  <a:lnTo>
                    <a:pt x="65" y="235"/>
                  </a:lnTo>
                  <a:lnTo>
                    <a:pt x="75" y="196"/>
                  </a:lnTo>
                  <a:lnTo>
                    <a:pt x="83" y="163"/>
                  </a:lnTo>
                  <a:lnTo>
                    <a:pt x="90" y="134"/>
                  </a:lnTo>
                  <a:lnTo>
                    <a:pt x="96" y="111"/>
                  </a:lnTo>
                  <a:lnTo>
                    <a:pt x="99" y="94"/>
                  </a:lnTo>
                  <a:lnTo>
                    <a:pt x="100" y="83"/>
                  </a:lnTo>
                  <a:lnTo>
                    <a:pt x="10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7" name="Freeform 1214"/>
            <p:cNvSpPr>
              <a:spLocks/>
            </p:cNvSpPr>
            <p:nvPr/>
          </p:nvSpPr>
          <p:spPr bwMode="auto">
            <a:xfrm>
              <a:off x="1942" y="1307"/>
              <a:ext cx="102" cy="197"/>
            </a:xfrm>
            <a:custGeom>
              <a:avLst/>
              <a:gdLst>
                <a:gd name="T0" fmla="*/ 2 w 102"/>
                <a:gd name="T1" fmla="*/ 13 h 393"/>
                <a:gd name="T2" fmla="*/ 16 w 102"/>
                <a:gd name="T3" fmla="*/ 11 h 393"/>
                <a:gd name="T4" fmla="*/ 30 w 102"/>
                <a:gd name="T5" fmla="*/ 10 h 393"/>
                <a:gd name="T6" fmla="*/ 44 w 102"/>
                <a:gd name="T7" fmla="*/ 8 h 393"/>
                <a:gd name="T8" fmla="*/ 56 w 102"/>
                <a:gd name="T9" fmla="*/ 7 h 393"/>
                <a:gd name="T10" fmla="*/ 67 w 102"/>
                <a:gd name="T11" fmla="*/ 5 h 393"/>
                <a:gd name="T12" fmla="*/ 77 w 102"/>
                <a:gd name="T13" fmla="*/ 4 h 393"/>
                <a:gd name="T14" fmla="*/ 85 w 102"/>
                <a:gd name="T15" fmla="*/ 3 h 393"/>
                <a:gd name="T16" fmla="*/ 92 w 102"/>
                <a:gd name="T17" fmla="*/ 2 h 393"/>
                <a:gd name="T18" fmla="*/ 98 w 102"/>
                <a:gd name="T19" fmla="*/ 1 h 393"/>
                <a:gd name="T20" fmla="*/ 101 w 102"/>
                <a:gd name="T21" fmla="*/ 1 h 393"/>
                <a:gd name="T22" fmla="*/ 102 w 102"/>
                <a:gd name="T23" fmla="*/ 1 h 393"/>
                <a:gd name="T24" fmla="*/ 102 w 102"/>
                <a:gd name="T25" fmla="*/ 0 h 393"/>
                <a:gd name="T26" fmla="*/ 78 w 102"/>
                <a:gd name="T27" fmla="*/ 3 h 393"/>
                <a:gd name="T28" fmla="*/ 78 w 102"/>
                <a:gd name="T29" fmla="*/ 3 h 393"/>
                <a:gd name="T30" fmla="*/ 77 w 102"/>
                <a:gd name="T31" fmla="*/ 4 h 393"/>
                <a:gd name="T32" fmla="*/ 74 w 102"/>
                <a:gd name="T33" fmla="*/ 4 h 393"/>
                <a:gd name="T34" fmla="*/ 68 w 102"/>
                <a:gd name="T35" fmla="*/ 5 h 393"/>
                <a:gd name="T36" fmla="*/ 63 w 102"/>
                <a:gd name="T37" fmla="*/ 6 h 393"/>
                <a:gd name="T38" fmla="*/ 54 w 102"/>
                <a:gd name="T39" fmla="*/ 6 h 393"/>
                <a:gd name="T40" fmla="*/ 46 w 102"/>
                <a:gd name="T41" fmla="*/ 8 h 393"/>
                <a:gd name="T42" fmla="*/ 34 w 102"/>
                <a:gd name="T43" fmla="*/ 9 h 393"/>
                <a:gd name="T44" fmla="*/ 24 w 102"/>
                <a:gd name="T45" fmla="*/ 10 h 393"/>
                <a:gd name="T46" fmla="*/ 12 w 102"/>
                <a:gd name="T47" fmla="*/ 11 h 393"/>
                <a:gd name="T48" fmla="*/ 0 w 102"/>
                <a:gd name="T49" fmla="*/ 13 h 393"/>
                <a:gd name="T50" fmla="*/ 2 w 102"/>
                <a:gd name="T51" fmla="*/ 13 h 3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2" h="393">
                  <a:moveTo>
                    <a:pt x="2" y="393"/>
                  </a:moveTo>
                  <a:lnTo>
                    <a:pt x="16" y="342"/>
                  </a:lnTo>
                  <a:lnTo>
                    <a:pt x="30" y="291"/>
                  </a:lnTo>
                  <a:lnTo>
                    <a:pt x="44" y="242"/>
                  </a:lnTo>
                  <a:lnTo>
                    <a:pt x="56" y="197"/>
                  </a:lnTo>
                  <a:lnTo>
                    <a:pt x="67" y="155"/>
                  </a:lnTo>
                  <a:lnTo>
                    <a:pt x="77" y="116"/>
                  </a:lnTo>
                  <a:lnTo>
                    <a:pt x="85" y="83"/>
                  </a:lnTo>
                  <a:lnTo>
                    <a:pt x="92" y="54"/>
                  </a:lnTo>
                  <a:lnTo>
                    <a:pt x="98" y="31"/>
                  </a:lnTo>
                  <a:lnTo>
                    <a:pt x="101" y="14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78" y="85"/>
                  </a:lnTo>
                  <a:lnTo>
                    <a:pt x="78" y="88"/>
                  </a:lnTo>
                  <a:lnTo>
                    <a:pt x="77" y="98"/>
                  </a:lnTo>
                  <a:lnTo>
                    <a:pt x="74" y="114"/>
                  </a:lnTo>
                  <a:lnTo>
                    <a:pt x="68" y="134"/>
                  </a:lnTo>
                  <a:lnTo>
                    <a:pt x="63" y="161"/>
                  </a:lnTo>
                  <a:lnTo>
                    <a:pt x="54" y="192"/>
                  </a:lnTo>
                  <a:lnTo>
                    <a:pt x="46" y="226"/>
                  </a:lnTo>
                  <a:lnTo>
                    <a:pt x="34" y="264"/>
                  </a:lnTo>
                  <a:lnTo>
                    <a:pt x="24" y="306"/>
                  </a:lnTo>
                  <a:lnTo>
                    <a:pt x="12" y="347"/>
                  </a:lnTo>
                  <a:lnTo>
                    <a:pt x="0" y="391"/>
                  </a:lnTo>
                  <a:lnTo>
                    <a:pt x="2" y="393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8" name="Freeform 1215"/>
            <p:cNvSpPr>
              <a:spLocks/>
            </p:cNvSpPr>
            <p:nvPr/>
          </p:nvSpPr>
          <p:spPr bwMode="auto">
            <a:xfrm>
              <a:off x="1940" y="1350"/>
              <a:ext cx="80" cy="153"/>
            </a:xfrm>
            <a:custGeom>
              <a:avLst/>
              <a:gdLst>
                <a:gd name="T0" fmla="*/ 80 w 80"/>
                <a:gd name="T1" fmla="*/ 0 h 306"/>
                <a:gd name="T2" fmla="*/ 80 w 80"/>
                <a:gd name="T3" fmla="*/ 1 h 306"/>
                <a:gd name="T4" fmla="*/ 79 w 80"/>
                <a:gd name="T5" fmla="*/ 1 h 306"/>
                <a:gd name="T6" fmla="*/ 76 w 80"/>
                <a:gd name="T7" fmla="*/ 1 h 306"/>
                <a:gd name="T8" fmla="*/ 70 w 80"/>
                <a:gd name="T9" fmla="*/ 2 h 306"/>
                <a:gd name="T10" fmla="*/ 65 w 80"/>
                <a:gd name="T11" fmla="*/ 3 h 306"/>
                <a:gd name="T12" fmla="*/ 56 w 80"/>
                <a:gd name="T13" fmla="*/ 4 h 306"/>
                <a:gd name="T14" fmla="*/ 48 w 80"/>
                <a:gd name="T15" fmla="*/ 5 h 306"/>
                <a:gd name="T16" fmla="*/ 36 w 80"/>
                <a:gd name="T17" fmla="*/ 6 h 306"/>
                <a:gd name="T18" fmla="*/ 26 w 80"/>
                <a:gd name="T19" fmla="*/ 7 h 306"/>
                <a:gd name="T20" fmla="*/ 14 w 80"/>
                <a:gd name="T21" fmla="*/ 9 h 306"/>
                <a:gd name="T22" fmla="*/ 2 w 80"/>
                <a:gd name="T23" fmla="*/ 10 h 306"/>
                <a:gd name="T24" fmla="*/ 0 w 80"/>
                <a:gd name="T25" fmla="*/ 10 h 306"/>
                <a:gd name="T26" fmla="*/ 9 w 80"/>
                <a:gd name="T27" fmla="*/ 9 h 306"/>
                <a:gd name="T28" fmla="*/ 19 w 80"/>
                <a:gd name="T29" fmla="*/ 8 h 306"/>
                <a:gd name="T30" fmla="*/ 29 w 80"/>
                <a:gd name="T31" fmla="*/ 7 h 306"/>
                <a:gd name="T32" fmla="*/ 36 w 80"/>
                <a:gd name="T33" fmla="*/ 6 h 306"/>
                <a:gd name="T34" fmla="*/ 43 w 80"/>
                <a:gd name="T35" fmla="*/ 5 h 306"/>
                <a:gd name="T36" fmla="*/ 49 w 80"/>
                <a:gd name="T37" fmla="*/ 4 h 306"/>
                <a:gd name="T38" fmla="*/ 52 w 80"/>
                <a:gd name="T39" fmla="*/ 4 h 306"/>
                <a:gd name="T40" fmla="*/ 53 w 80"/>
                <a:gd name="T41" fmla="*/ 3 h 306"/>
                <a:gd name="T42" fmla="*/ 53 w 80"/>
                <a:gd name="T43" fmla="*/ 3 h 306"/>
                <a:gd name="T44" fmla="*/ 80 w 80"/>
                <a:gd name="T45" fmla="*/ 0 h 3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306">
                  <a:moveTo>
                    <a:pt x="80" y="0"/>
                  </a:moveTo>
                  <a:lnTo>
                    <a:pt x="80" y="3"/>
                  </a:lnTo>
                  <a:lnTo>
                    <a:pt x="79" y="13"/>
                  </a:lnTo>
                  <a:lnTo>
                    <a:pt x="76" y="29"/>
                  </a:lnTo>
                  <a:lnTo>
                    <a:pt x="70" y="49"/>
                  </a:lnTo>
                  <a:lnTo>
                    <a:pt x="65" y="76"/>
                  </a:lnTo>
                  <a:lnTo>
                    <a:pt x="56" y="107"/>
                  </a:lnTo>
                  <a:lnTo>
                    <a:pt x="48" y="141"/>
                  </a:lnTo>
                  <a:lnTo>
                    <a:pt x="36" y="179"/>
                  </a:lnTo>
                  <a:lnTo>
                    <a:pt x="26" y="221"/>
                  </a:lnTo>
                  <a:lnTo>
                    <a:pt x="14" y="262"/>
                  </a:lnTo>
                  <a:lnTo>
                    <a:pt x="2" y="306"/>
                  </a:lnTo>
                  <a:lnTo>
                    <a:pt x="0" y="304"/>
                  </a:lnTo>
                  <a:lnTo>
                    <a:pt x="9" y="268"/>
                  </a:lnTo>
                  <a:lnTo>
                    <a:pt x="19" y="233"/>
                  </a:lnTo>
                  <a:lnTo>
                    <a:pt x="29" y="199"/>
                  </a:lnTo>
                  <a:lnTo>
                    <a:pt x="36" y="168"/>
                  </a:lnTo>
                  <a:lnTo>
                    <a:pt x="43" y="143"/>
                  </a:lnTo>
                  <a:lnTo>
                    <a:pt x="49" y="121"/>
                  </a:lnTo>
                  <a:lnTo>
                    <a:pt x="52" y="105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19" name="Freeform 1216"/>
            <p:cNvSpPr>
              <a:spLocks/>
            </p:cNvSpPr>
            <p:nvPr/>
          </p:nvSpPr>
          <p:spPr bwMode="auto">
            <a:xfrm>
              <a:off x="1937" y="1396"/>
              <a:ext cx="56" cy="106"/>
            </a:xfrm>
            <a:custGeom>
              <a:avLst/>
              <a:gdLst>
                <a:gd name="T0" fmla="*/ 3 w 56"/>
                <a:gd name="T1" fmla="*/ 7 h 212"/>
                <a:gd name="T2" fmla="*/ 12 w 56"/>
                <a:gd name="T3" fmla="*/ 6 h 212"/>
                <a:gd name="T4" fmla="*/ 22 w 56"/>
                <a:gd name="T5" fmla="*/ 5 h 212"/>
                <a:gd name="T6" fmla="*/ 32 w 56"/>
                <a:gd name="T7" fmla="*/ 4 h 212"/>
                <a:gd name="T8" fmla="*/ 39 w 56"/>
                <a:gd name="T9" fmla="*/ 3 h 212"/>
                <a:gd name="T10" fmla="*/ 46 w 56"/>
                <a:gd name="T11" fmla="*/ 2 h 212"/>
                <a:gd name="T12" fmla="*/ 52 w 56"/>
                <a:gd name="T13" fmla="*/ 1 h 212"/>
                <a:gd name="T14" fmla="*/ 55 w 56"/>
                <a:gd name="T15" fmla="*/ 1 h 212"/>
                <a:gd name="T16" fmla="*/ 56 w 56"/>
                <a:gd name="T17" fmla="*/ 1 h 212"/>
                <a:gd name="T18" fmla="*/ 56 w 56"/>
                <a:gd name="T19" fmla="*/ 0 h 212"/>
                <a:gd name="T20" fmla="*/ 28 w 56"/>
                <a:gd name="T21" fmla="*/ 4 h 212"/>
                <a:gd name="T22" fmla="*/ 28 w 56"/>
                <a:gd name="T23" fmla="*/ 4 h 212"/>
                <a:gd name="T24" fmla="*/ 27 w 56"/>
                <a:gd name="T25" fmla="*/ 4 h 212"/>
                <a:gd name="T26" fmla="*/ 24 w 56"/>
                <a:gd name="T27" fmla="*/ 4 h 212"/>
                <a:gd name="T28" fmla="*/ 18 w 56"/>
                <a:gd name="T29" fmla="*/ 5 h 212"/>
                <a:gd name="T30" fmla="*/ 12 w 56"/>
                <a:gd name="T31" fmla="*/ 6 h 212"/>
                <a:gd name="T32" fmla="*/ 7 w 56"/>
                <a:gd name="T33" fmla="*/ 6 h 212"/>
                <a:gd name="T34" fmla="*/ 0 w 56"/>
                <a:gd name="T35" fmla="*/ 7 h 212"/>
                <a:gd name="T36" fmla="*/ 3 w 56"/>
                <a:gd name="T37" fmla="*/ 7 h 2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212">
                  <a:moveTo>
                    <a:pt x="3" y="212"/>
                  </a:moveTo>
                  <a:lnTo>
                    <a:pt x="12" y="176"/>
                  </a:lnTo>
                  <a:lnTo>
                    <a:pt x="22" y="141"/>
                  </a:lnTo>
                  <a:lnTo>
                    <a:pt x="32" y="107"/>
                  </a:lnTo>
                  <a:lnTo>
                    <a:pt x="39" y="76"/>
                  </a:lnTo>
                  <a:lnTo>
                    <a:pt x="46" y="51"/>
                  </a:lnTo>
                  <a:lnTo>
                    <a:pt x="52" y="29"/>
                  </a:lnTo>
                  <a:lnTo>
                    <a:pt x="55" y="13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28" y="100"/>
                  </a:lnTo>
                  <a:lnTo>
                    <a:pt x="28" y="103"/>
                  </a:lnTo>
                  <a:lnTo>
                    <a:pt x="27" y="111"/>
                  </a:lnTo>
                  <a:lnTo>
                    <a:pt x="24" y="125"/>
                  </a:lnTo>
                  <a:lnTo>
                    <a:pt x="18" y="141"/>
                  </a:lnTo>
                  <a:lnTo>
                    <a:pt x="12" y="163"/>
                  </a:lnTo>
                  <a:lnTo>
                    <a:pt x="7" y="187"/>
                  </a:lnTo>
                  <a:lnTo>
                    <a:pt x="0" y="212"/>
                  </a:lnTo>
                  <a:lnTo>
                    <a:pt x="3" y="212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0" name="Freeform 1217"/>
            <p:cNvSpPr>
              <a:spLocks/>
            </p:cNvSpPr>
            <p:nvPr/>
          </p:nvSpPr>
          <p:spPr bwMode="auto">
            <a:xfrm>
              <a:off x="1934" y="1446"/>
              <a:ext cx="31" cy="56"/>
            </a:xfrm>
            <a:custGeom>
              <a:avLst/>
              <a:gdLst>
                <a:gd name="T0" fmla="*/ 31 w 31"/>
                <a:gd name="T1" fmla="*/ 0 h 112"/>
                <a:gd name="T2" fmla="*/ 31 w 31"/>
                <a:gd name="T3" fmla="*/ 1 h 112"/>
                <a:gd name="T4" fmla="*/ 30 w 31"/>
                <a:gd name="T5" fmla="*/ 1 h 112"/>
                <a:gd name="T6" fmla="*/ 27 w 31"/>
                <a:gd name="T7" fmla="*/ 1 h 112"/>
                <a:gd name="T8" fmla="*/ 21 w 31"/>
                <a:gd name="T9" fmla="*/ 2 h 112"/>
                <a:gd name="T10" fmla="*/ 15 w 31"/>
                <a:gd name="T11" fmla="*/ 2 h 112"/>
                <a:gd name="T12" fmla="*/ 10 w 31"/>
                <a:gd name="T13" fmla="*/ 3 h 112"/>
                <a:gd name="T14" fmla="*/ 3 w 31"/>
                <a:gd name="T15" fmla="*/ 4 h 112"/>
                <a:gd name="T16" fmla="*/ 0 w 31"/>
                <a:gd name="T17" fmla="*/ 4 h 112"/>
                <a:gd name="T18" fmla="*/ 0 w 31"/>
                <a:gd name="T19" fmla="*/ 4 h 112"/>
                <a:gd name="T20" fmla="*/ 31 w 31"/>
                <a:gd name="T21" fmla="*/ 0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112">
                  <a:moveTo>
                    <a:pt x="31" y="0"/>
                  </a:moveTo>
                  <a:lnTo>
                    <a:pt x="31" y="3"/>
                  </a:lnTo>
                  <a:lnTo>
                    <a:pt x="30" y="11"/>
                  </a:lnTo>
                  <a:lnTo>
                    <a:pt x="27" y="25"/>
                  </a:lnTo>
                  <a:lnTo>
                    <a:pt x="21" y="41"/>
                  </a:lnTo>
                  <a:lnTo>
                    <a:pt x="15" y="63"/>
                  </a:lnTo>
                  <a:lnTo>
                    <a:pt x="10" y="87"/>
                  </a:lnTo>
                  <a:lnTo>
                    <a:pt x="3" y="11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1" name="Freeform 1218"/>
            <p:cNvSpPr>
              <a:spLocks/>
            </p:cNvSpPr>
            <p:nvPr/>
          </p:nvSpPr>
          <p:spPr bwMode="auto">
            <a:xfrm>
              <a:off x="1934" y="1500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3A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2" name="Freeform 1219"/>
            <p:cNvSpPr>
              <a:spLocks/>
            </p:cNvSpPr>
            <p:nvPr/>
          </p:nvSpPr>
          <p:spPr bwMode="auto">
            <a:xfrm>
              <a:off x="1949" y="867"/>
              <a:ext cx="362" cy="642"/>
            </a:xfrm>
            <a:custGeom>
              <a:avLst/>
              <a:gdLst>
                <a:gd name="T0" fmla="*/ 19 w 362"/>
                <a:gd name="T1" fmla="*/ 41 h 1283"/>
                <a:gd name="T2" fmla="*/ 0 w 362"/>
                <a:gd name="T3" fmla="*/ 38 h 1283"/>
                <a:gd name="T4" fmla="*/ 345 w 362"/>
                <a:gd name="T5" fmla="*/ 0 h 1283"/>
                <a:gd name="T6" fmla="*/ 362 w 362"/>
                <a:gd name="T7" fmla="*/ 3 h 1283"/>
                <a:gd name="T8" fmla="*/ 19 w 362"/>
                <a:gd name="T9" fmla="*/ 41 h 1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1283">
                  <a:moveTo>
                    <a:pt x="19" y="1283"/>
                  </a:moveTo>
                  <a:lnTo>
                    <a:pt x="0" y="1211"/>
                  </a:lnTo>
                  <a:lnTo>
                    <a:pt x="345" y="0"/>
                  </a:lnTo>
                  <a:lnTo>
                    <a:pt x="362" y="71"/>
                  </a:lnTo>
                  <a:lnTo>
                    <a:pt x="19" y="12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3" name="Freeform 1220"/>
            <p:cNvSpPr>
              <a:spLocks/>
            </p:cNvSpPr>
            <p:nvPr/>
          </p:nvSpPr>
          <p:spPr bwMode="auto">
            <a:xfrm>
              <a:off x="1289" y="635"/>
              <a:ext cx="1005" cy="838"/>
            </a:xfrm>
            <a:custGeom>
              <a:avLst/>
              <a:gdLst>
                <a:gd name="T0" fmla="*/ 660 w 1005"/>
                <a:gd name="T1" fmla="*/ 53 h 1676"/>
                <a:gd name="T2" fmla="*/ 1005 w 1005"/>
                <a:gd name="T3" fmla="*/ 15 h 1676"/>
                <a:gd name="T4" fmla="*/ 9 w 1005"/>
                <a:gd name="T5" fmla="*/ 0 h 1676"/>
                <a:gd name="T6" fmla="*/ 0 w 1005"/>
                <a:gd name="T7" fmla="*/ 1 h 1676"/>
                <a:gd name="T8" fmla="*/ 70 w 1005"/>
                <a:gd name="T9" fmla="*/ 2 h 1676"/>
                <a:gd name="T10" fmla="*/ 136 w 1005"/>
                <a:gd name="T11" fmla="*/ 4 h 1676"/>
                <a:gd name="T12" fmla="*/ 200 w 1005"/>
                <a:gd name="T13" fmla="*/ 5 h 1676"/>
                <a:gd name="T14" fmla="*/ 262 w 1005"/>
                <a:gd name="T15" fmla="*/ 7 h 1676"/>
                <a:gd name="T16" fmla="*/ 320 w 1005"/>
                <a:gd name="T17" fmla="*/ 9 h 1676"/>
                <a:gd name="T18" fmla="*/ 375 w 1005"/>
                <a:gd name="T19" fmla="*/ 11 h 1676"/>
                <a:gd name="T20" fmla="*/ 426 w 1005"/>
                <a:gd name="T21" fmla="*/ 13 h 1676"/>
                <a:gd name="T22" fmla="*/ 474 w 1005"/>
                <a:gd name="T23" fmla="*/ 15 h 1676"/>
                <a:gd name="T24" fmla="*/ 516 w 1005"/>
                <a:gd name="T25" fmla="*/ 17 h 1676"/>
                <a:gd name="T26" fmla="*/ 556 w 1005"/>
                <a:gd name="T27" fmla="*/ 20 h 1676"/>
                <a:gd name="T28" fmla="*/ 590 w 1005"/>
                <a:gd name="T29" fmla="*/ 22 h 1676"/>
                <a:gd name="T30" fmla="*/ 620 w 1005"/>
                <a:gd name="T31" fmla="*/ 25 h 1676"/>
                <a:gd name="T32" fmla="*/ 645 w 1005"/>
                <a:gd name="T33" fmla="*/ 28 h 1676"/>
                <a:gd name="T34" fmla="*/ 665 w 1005"/>
                <a:gd name="T35" fmla="*/ 30 h 1676"/>
                <a:gd name="T36" fmla="*/ 680 w 1005"/>
                <a:gd name="T37" fmla="*/ 33 h 1676"/>
                <a:gd name="T38" fmla="*/ 689 w 1005"/>
                <a:gd name="T39" fmla="*/ 36 h 1676"/>
                <a:gd name="T40" fmla="*/ 693 w 1005"/>
                <a:gd name="T41" fmla="*/ 39 h 1676"/>
                <a:gd name="T42" fmla="*/ 693 w 1005"/>
                <a:gd name="T43" fmla="*/ 42 h 1676"/>
                <a:gd name="T44" fmla="*/ 687 w 1005"/>
                <a:gd name="T45" fmla="*/ 44 h 1676"/>
                <a:gd name="T46" fmla="*/ 676 w 1005"/>
                <a:gd name="T47" fmla="*/ 47 h 1676"/>
                <a:gd name="T48" fmla="*/ 659 w 1005"/>
                <a:gd name="T49" fmla="*/ 50 h 1676"/>
                <a:gd name="T50" fmla="*/ 638 w 1005"/>
                <a:gd name="T51" fmla="*/ 53 h 1676"/>
                <a:gd name="T52" fmla="*/ 660 w 1005"/>
                <a:gd name="T53" fmla="*/ 53 h 16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5" h="1676">
                  <a:moveTo>
                    <a:pt x="660" y="1676"/>
                  </a:moveTo>
                  <a:lnTo>
                    <a:pt x="1005" y="465"/>
                  </a:lnTo>
                  <a:lnTo>
                    <a:pt x="9" y="0"/>
                  </a:lnTo>
                  <a:lnTo>
                    <a:pt x="0" y="29"/>
                  </a:lnTo>
                  <a:lnTo>
                    <a:pt x="70" y="63"/>
                  </a:lnTo>
                  <a:lnTo>
                    <a:pt x="136" y="105"/>
                  </a:lnTo>
                  <a:lnTo>
                    <a:pt x="200" y="152"/>
                  </a:lnTo>
                  <a:lnTo>
                    <a:pt x="262" y="204"/>
                  </a:lnTo>
                  <a:lnTo>
                    <a:pt x="320" y="260"/>
                  </a:lnTo>
                  <a:lnTo>
                    <a:pt x="375" y="324"/>
                  </a:lnTo>
                  <a:lnTo>
                    <a:pt x="426" y="391"/>
                  </a:lnTo>
                  <a:lnTo>
                    <a:pt x="474" y="461"/>
                  </a:lnTo>
                  <a:lnTo>
                    <a:pt x="516" y="536"/>
                  </a:lnTo>
                  <a:lnTo>
                    <a:pt x="556" y="613"/>
                  </a:lnTo>
                  <a:lnTo>
                    <a:pt x="590" y="695"/>
                  </a:lnTo>
                  <a:lnTo>
                    <a:pt x="620" y="780"/>
                  </a:lnTo>
                  <a:lnTo>
                    <a:pt x="645" y="865"/>
                  </a:lnTo>
                  <a:lnTo>
                    <a:pt x="665" y="954"/>
                  </a:lnTo>
                  <a:lnTo>
                    <a:pt x="680" y="1042"/>
                  </a:lnTo>
                  <a:lnTo>
                    <a:pt x="689" y="1133"/>
                  </a:lnTo>
                  <a:lnTo>
                    <a:pt x="693" y="1223"/>
                  </a:lnTo>
                  <a:lnTo>
                    <a:pt x="693" y="1314"/>
                  </a:lnTo>
                  <a:lnTo>
                    <a:pt x="687" y="1403"/>
                  </a:lnTo>
                  <a:lnTo>
                    <a:pt x="676" y="1491"/>
                  </a:lnTo>
                  <a:lnTo>
                    <a:pt x="659" y="1580"/>
                  </a:lnTo>
                  <a:lnTo>
                    <a:pt x="638" y="1665"/>
                  </a:lnTo>
                  <a:lnTo>
                    <a:pt x="660" y="1676"/>
                  </a:lnTo>
                  <a:close/>
                </a:path>
              </a:pathLst>
            </a:custGeom>
            <a:solidFill>
              <a:srgbClr val="BC4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4" name="Freeform 1221"/>
            <p:cNvSpPr>
              <a:spLocks/>
            </p:cNvSpPr>
            <p:nvPr/>
          </p:nvSpPr>
          <p:spPr bwMode="auto">
            <a:xfrm>
              <a:off x="1281" y="649"/>
              <a:ext cx="701" cy="819"/>
            </a:xfrm>
            <a:custGeom>
              <a:avLst/>
              <a:gdLst>
                <a:gd name="T0" fmla="*/ 8 w 701"/>
                <a:gd name="T1" fmla="*/ 0 h 1636"/>
                <a:gd name="T2" fmla="*/ 78 w 701"/>
                <a:gd name="T3" fmla="*/ 2 h 1636"/>
                <a:gd name="T4" fmla="*/ 144 w 701"/>
                <a:gd name="T5" fmla="*/ 3 h 1636"/>
                <a:gd name="T6" fmla="*/ 208 w 701"/>
                <a:gd name="T7" fmla="*/ 4 h 1636"/>
                <a:gd name="T8" fmla="*/ 270 w 701"/>
                <a:gd name="T9" fmla="*/ 6 h 1636"/>
                <a:gd name="T10" fmla="*/ 328 w 701"/>
                <a:gd name="T11" fmla="*/ 8 h 1636"/>
                <a:gd name="T12" fmla="*/ 383 w 701"/>
                <a:gd name="T13" fmla="*/ 10 h 1636"/>
                <a:gd name="T14" fmla="*/ 434 w 701"/>
                <a:gd name="T15" fmla="*/ 12 h 1636"/>
                <a:gd name="T16" fmla="*/ 482 w 701"/>
                <a:gd name="T17" fmla="*/ 14 h 1636"/>
                <a:gd name="T18" fmla="*/ 524 w 701"/>
                <a:gd name="T19" fmla="*/ 16 h 1636"/>
                <a:gd name="T20" fmla="*/ 564 w 701"/>
                <a:gd name="T21" fmla="*/ 19 h 1636"/>
                <a:gd name="T22" fmla="*/ 598 w 701"/>
                <a:gd name="T23" fmla="*/ 21 h 1636"/>
                <a:gd name="T24" fmla="*/ 628 w 701"/>
                <a:gd name="T25" fmla="*/ 24 h 1636"/>
                <a:gd name="T26" fmla="*/ 653 w 701"/>
                <a:gd name="T27" fmla="*/ 27 h 1636"/>
                <a:gd name="T28" fmla="*/ 673 w 701"/>
                <a:gd name="T29" fmla="*/ 29 h 1636"/>
                <a:gd name="T30" fmla="*/ 688 w 701"/>
                <a:gd name="T31" fmla="*/ 32 h 1636"/>
                <a:gd name="T32" fmla="*/ 697 w 701"/>
                <a:gd name="T33" fmla="*/ 35 h 1636"/>
                <a:gd name="T34" fmla="*/ 701 w 701"/>
                <a:gd name="T35" fmla="*/ 38 h 1636"/>
                <a:gd name="T36" fmla="*/ 701 w 701"/>
                <a:gd name="T37" fmla="*/ 41 h 1636"/>
                <a:gd name="T38" fmla="*/ 695 w 701"/>
                <a:gd name="T39" fmla="*/ 43 h 1636"/>
                <a:gd name="T40" fmla="*/ 684 w 701"/>
                <a:gd name="T41" fmla="*/ 46 h 1636"/>
                <a:gd name="T42" fmla="*/ 667 w 701"/>
                <a:gd name="T43" fmla="*/ 49 h 1636"/>
                <a:gd name="T44" fmla="*/ 646 w 701"/>
                <a:gd name="T45" fmla="*/ 52 h 1636"/>
                <a:gd name="T46" fmla="*/ 620 w 701"/>
                <a:gd name="T47" fmla="*/ 51 h 1636"/>
                <a:gd name="T48" fmla="*/ 643 w 701"/>
                <a:gd name="T49" fmla="*/ 49 h 1636"/>
                <a:gd name="T50" fmla="*/ 659 w 701"/>
                <a:gd name="T51" fmla="*/ 46 h 1636"/>
                <a:gd name="T52" fmla="*/ 670 w 701"/>
                <a:gd name="T53" fmla="*/ 43 h 1636"/>
                <a:gd name="T54" fmla="*/ 676 w 701"/>
                <a:gd name="T55" fmla="*/ 40 h 1636"/>
                <a:gd name="T56" fmla="*/ 676 w 701"/>
                <a:gd name="T57" fmla="*/ 37 h 1636"/>
                <a:gd name="T58" fmla="*/ 670 w 701"/>
                <a:gd name="T59" fmla="*/ 34 h 1636"/>
                <a:gd name="T60" fmla="*/ 657 w 701"/>
                <a:gd name="T61" fmla="*/ 31 h 1636"/>
                <a:gd name="T62" fmla="*/ 640 w 701"/>
                <a:gd name="T63" fmla="*/ 29 h 1636"/>
                <a:gd name="T64" fmla="*/ 619 w 701"/>
                <a:gd name="T65" fmla="*/ 26 h 1636"/>
                <a:gd name="T66" fmla="*/ 591 w 701"/>
                <a:gd name="T67" fmla="*/ 23 h 1636"/>
                <a:gd name="T68" fmla="*/ 558 w 701"/>
                <a:gd name="T69" fmla="*/ 20 h 1636"/>
                <a:gd name="T70" fmla="*/ 520 w 701"/>
                <a:gd name="T71" fmla="*/ 18 h 1636"/>
                <a:gd name="T72" fmla="*/ 478 w 701"/>
                <a:gd name="T73" fmla="*/ 15 h 1636"/>
                <a:gd name="T74" fmla="*/ 431 w 701"/>
                <a:gd name="T75" fmla="*/ 13 h 1636"/>
                <a:gd name="T76" fmla="*/ 380 w 701"/>
                <a:gd name="T77" fmla="*/ 11 h 1636"/>
                <a:gd name="T78" fmla="*/ 324 w 701"/>
                <a:gd name="T79" fmla="*/ 9 h 1636"/>
                <a:gd name="T80" fmla="*/ 266 w 701"/>
                <a:gd name="T81" fmla="*/ 7 h 1636"/>
                <a:gd name="T82" fmla="*/ 203 w 701"/>
                <a:gd name="T83" fmla="*/ 5 h 1636"/>
                <a:gd name="T84" fmla="*/ 138 w 701"/>
                <a:gd name="T85" fmla="*/ 4 h 1636"/>
                <a:gd name="T86" fmla="*/ 71 w 701"/>
                <a:gd name="T87" fmla="*/ 3 h 1636"/>
                <a:gd name="T88" fmla="*/ 0 w 701"/>
                <a:gd name="T89" fmla="*/ 1 h 1636"/>
                <a:gd name="T90" fmla="*/ 8 w 701"/>
                <a:gd name="T91" fmla="*/ 0 h 16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1" h="1636">
                  <a:moveTo>
                    <a:pt x="8" y="0"/>
                  </a:moveTo>
                  <a:lnTo>
                    <a:pt x="78" y="34"/>
                  </a:lnTo>
                  <a:lnTo>
                    <a:pt x="144" y="76"/>
                  </a:lnTo>
                  <a:lnTo>
                    <a:pt x="208" y="123"/>
                  </a:lnTo>
                  <a:lnTo>
                    <a:pt x="270" y="175"/>
                  </a:lnTo>
                  <a:lnTo>
                    <a:pt x="328" y="231"/>
                  </a:lnTo>
                  <a:lnTo>
                    <a:pt x="383" y="295"/>
                  </a:lnTo>
                  <a:lnTo>
                    <a:pt x="434" y="362"/>
                  </a:lnTo>
                  <a:lnTo>
                    <a:pt x="482" y="432"/>
                  </a:lnTo>
                  <a:lnTo>
                    <a:pt x="524" y="507"/>
                  </a:lnTo>
                  <a:lnTo>
                    <a:pt x="564" y="584"/>
                  </a:lnTo>
                  <a:lnTo>
                    <a:pt x="598" y="666"/>
                  </a:lnTo>
                  <a:lnTo>
                    <a:pt x="628" y="751"/>
                  </a:lnTo>
                  <a:lnTo>
                    <a:pt x="653" y="836"/>
                  </a:lnTo>
                  <a:lnTo>
                    <a:pt x="673" y="925"/>
                  </a:lnTo>
                  <a:lnTo>
                    <a:pt x="688" y="1013"/>
                  </a:lnTo>
                  <a:lnTo>
                    <a:pt x="697" y="1104"/>
                  </a:lnTo>
                  <a:lnTo>
                    <a:pt x="701" y="1194"/>
                  </a:lnTo>
                  <a:lnTo>
                    <a:pt x="701" y="1285"/>
                  </a:lnTo>
                  <a:lnTo>
                    <a:pt x="695" y="1374"/>
                  </a:lnTo>
                  <a:lnTo>
                    <a:pt x="684" y="1462"/>
                  </a:lnTo>
                  <a:lnTo>
                    <a:pt x="667" y="1551"/>
                  </a:lnTo>
                  <a:lnTo>
                    <a:pt x="646" y="1636"/>
                  </a:lnTo>
                  <a:lnTo>
                    <a:pt x="620" y="1625"/>
                  </a:lnTo>
                  <a:lnTo>
                    <a:pt x="643" y="1537"/>
                  </a:lnTo>
                  <a:lnTo>
                    <a:pt x="659" y="1448"/>
                  </a:lnTo>
                  <a:lnTo>
                    <a:pt x="670" y="1357"/>
                  </a:lnTo>
                  <a:lnTo>
                    <a:pt x="676" y="1265"/>
                  </a:lnTo>
                  <a:lnTo>
                    <a:pt x="676" y="1173"/>
                  </a:lnTo>
                  <a:lnTo>
                    <a:pt x="670" y="1080"/>
                  </a:lnTo>
                  <a:lnTo>
                    <a:pt x="657" y="988"/>
                  </a:lnTo>
                  <a:lnTo>
                    <a:pt x="640" y="898"/>
                  </a:lnTo>
                  <a:lnTo>
                    <a:pt x="619" y="809"/>
                  </a:lnTo>
                  <a:lnTo>
                    <a:pt x="591" y="722"/>
                  </a:lnTo>
                  <a:lnTo>
                    <a:pt x="558" y="637"/>
                  </a:lnTo>
                  <a:lnTo>
                    <a:pt x="520" y="555"/>
                  </a:lnTo>
                  <a:lnTo>
                    <a:pt x="478" y="478"/>
                  </a:lnTo>
                  <a:lnTo>
                    <a:pt x="431" y="405"/>
                  </a:lnTo>
                  <a:lnTo>
                    <a:pt x="380" y="335"/>
                  </a:lnTo>
                  <a:lnTo>
                    <a:pt x="324" y="269"/>
                  </a:lnTo>
                  <a:lnTo>
                    <a:pt x="266" y="210"/>
                  </a:lnTo>
                  <a:lnTo>
                    <a:pt x="203" y="155"/>
                  </a:lnTo>
                  <a:lnTo>
                    <a:pt x="138" y="108"/>
                  </a:lnTo>
                  <a:lnTo>
                    <a:pt x="71" y="65"/>
                  </a:lnTo>
                  <a:lnTo>
                    <a:pt x="0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E4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5" name="Freeform 1222"/>
            <p:cNvSpPr>
              <a:spLocks/>
            </p:cNvSpPr>
            <p:nvPr/>
          </p:nvSpPr>
          <p:spPr bwMode="auto">
            <a:xfrm>
              <a:off x="1272" y="664"/>
              <a:ext cx="685" cy="798"/>
            </a:xfrm>
            <a:custGeom>
              <a:avLst/>
              <a:gdLst>
                <a:gd name="T0" fmla="*/ 629 w 685"/>
                <a:gd name="T1" fmla="*/ 50 h 1596"/>
                <a:gd name="T2" fmla="*/ 652 w 685"/>
                <a:gd name="T3" fmla="*/ 48 h 1596"/>
                <a:gd name="T4" fmla="*/ 668 w 685"/>
                <a:gd name="T5" fmla="*/ 45 h 1596"/>
                <a:gd name="T6" fmla="*/ 679 w 685"/>
                <a:gd name="T7" fmla="*/ 42 h 1596"/>
                <a:gd name="T8" fmla="*/ 685 w 685"/>
                <a:gd name="T9" fmla="*/ 39 h 1596"/>
                <a:gd name="T10" fmla="*/ 685 w 685"/>
                <a:gd name="T11" fmla="*/ 36 h 1596"/>
                <a:gd name="T12" fmla="*/ 679 w 685"/>
                <a:gd name="T13" fmla="*/ 33 h 1596"/>
                <a:gd name="T14" fmla="*/ 666 w 685"/>
                <a:gd name="T15" fmla="*/ 30 h 1596"/>
                <a:gd name="T16" fmla="*/ 649 w 685"/>
                <a:gd name="T17" fmla="*/ 28 h 1596"/>
                <a:gd name="T18" fmla="*/ 628 w 685"/>
                <a:gd name="T19" fmla="*/ 25 h 1596"/>
                <a:gd name="T20" fmla="*/ 600 w 685"/>
                <a:gd name="T21" fmla="*/ 22 h 1596"/>
                <a:gd name="T22" fmla="*/ 567 w 685"/>
                <a:gd name="T23" fmla="*/ 19 h 1596"/>
                <a:gd name="T24" fmla="*/ 529 w 685"/>
                <a:gd name="T25" fmla="*/ 17 h 1596"/>
                <a:gd name="T26" fmla="*/ 487 w 685"/>
                <a:gd name="T27" fmla="*/ 15 h 1596"/>
                <a:gd name="T28" fmla="*/ 440 w 685"/>
                <a:gd name="T29" fmla="*/ 12 h 1596"/>
                <a:gd name="T30" fmla="*/ 389 w 685"/>
                <a:gd name="T31" fmla="*/ 10 h 1596"/>
                <a:gd name="T32" fmla="*/ 333 w 685"/>
                <a:gd name="T33" fmla="*/ 8 h 1596"/>
                <a:gd name="T34" fmla="*/ 275 w 685"/>
                <a:gd name="T35" fmla="*/ 6 h 1596"/>
                <a:gd name="T36" fmla="*/ 212 w 685"/>
                <a:gd name="T37" fmla="*/ 4 h 1596"/>
                <a:gd name="T38" fmla="*/ 147 w 685"/>
                <a:gd name="T39" fmla="*/ 3 h 1596"/>
                <a:gd name="T40" fmla="*/ 80 w 685"/>
                <a:gd name="T41" fmla="*/ 2 h 1596"/>
                <a:gd name="T42" fmla="*/ 9 w 685"/>
                <a:gd name="T43" fmla="*/ 0 h 1596"/>
                <a:gd name="T44" fmla="*/ 0 w 685"/>
                <a:gd name="T45" fmla="*/ 1 h 1596"/>
                <a:gd name="T46" fmla="*/ 68 w 685"/>
                <a:gd name="T47" fmla="*/ 3 h 1596"/>
                <a:gd name="T48" fmla="*/ 135 w 685"/>
                <a:gd name="T49" fmla="*/ 4 h 1596"/>
                <a:gd name="T50" fmla="*/ 198 w 685"/>
                <a:gd name="T51" fmla="*/ 5 h 1596"/>
                <a:gd name="T52" fmla="*/ 259 w 685"/>
                <a:gd name="T53" fmla="*/ 7 h 1596"/>
                <a:gd name="T54" fmla="*/ 316 w 685"/>
                <a:gd name="T55" fmla="*/ 9 h 1596"/>
                <a:gd name="T56" fmla="*/ 369 w 685"/>
                <a:gd name="T57" fmla="*/ 11 h 1596"/>
                <a:gd name="T58" fmla="*/ 419 w 685"/>
                <a:gd name="T59" fmla="*/ 13 h 1596"/>
                <a:gd name="T60" fmla="*/ 465 w 685"/>
                <a:gd name="T61" fmla="*/ 15 h 1596"/>
                <a:gd name="T62" fmla="*/ 506 w 685"/>
                <a:gd name="T63" fmla="*/ 18 h 1596"/>
                <a:gd name="T64" fmla="*/ 543 w 685"/>
                <a:gd name="T65" fmla="*/ 20 h 1596"/>
                <a:gd name="T66" fmla="*/ 574 w 685"/>
                <a:gd name="T67" fmla="*/ 23 h 1596"/>
                <a:gd name="T68" fmla="*/ 603 w 685"/>
                <a:gd name="T69" fmla="*/ 25 h 1596"/>
                <a:gd name="T70" fmla="*/ 624 w 685"/>
                <a:gd name="T71" fmla="*/ 28 h 1596"/>
                <a:gd name="T72" fmla="*/ 641 w 685"/>
                <a:gd name="T73" fmla="*/ 31 h 1596"/>
                <a:gd name="T74" fmla="*/ 652 w 685"/>
                <a:gd name="T75" fmla="*/ 33 h 1596"/>
                <a:gd name="T76" fmla="*/ 658 w 685"/>
                <a:gd name="T77" fmla="*/ 36 h 1596"/>
                <a:gd name="T78" fmla="*/ 658 w 685"/>
                <a:gd name="T79" fmla="*/ 39 h 1596"/>
                <a:gd name="T80" fmla="*/ 652 w 685"/>
                <a:gd name="T81" fmla="*/ 42 h 1596"/>
                <a:gd name="T82" fmla="*/ 642 w 685"/>
                <a:gd name="T83" fmla="*/ 45 h 1596"/>
                <a:gd name="T84" fmla="*/ 625 w 685"/>
                <a:gd name="T85" fmla="*/ 47 h 1596"/>
                <a:gd name="T86" fmla="*/ 604 w 685"/>
                <a:gd name="T87" fmla="*/ 50 h 1596"/>
                <a:gd name="T88" fmla="*/ 629 w 685"/>
                <a:gd name="T89" fmla="*/ 50 h 15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5" h="1596">
                  <a:moveTo>
                    <a:pt x="629" y="1596"/>
                  </a:moveTo>
                  <a:lnTo>
                    <a:pt x="652" y="1508"/>
                  </a:lnTo>
                  <a:lnTo>
                    <a:pt x="668" y="1419"/>
                  </a:lnTo>
                  <a:lnTo>
                    <a:pt x="679" y="1328"/>
                  </a:lnTo>
                  <a:lnTo>
                    <a:pt x="685" y="1236"/>
                  </a:lnTo>
                  <a:lnTo>
                    <a:pt x="685" y="1144"/>
                  </a:lnTo>
                  <a:lnTo>
                    <a:pt x="679" y="1051"/>
                  </a:lnTo>
                  <a:lnTo>
                    <a:pt x="666" y="959"/>
                  </a:lnTo>
                  <a:lnTo>
                    <a:pt x="649" y="869"/>
                  </a:lnTo>
                  <a:lnTo>
                    <a:pt x="628" y="780"/>
                  </a:lnTo>
                  <a:lnTo>
                    <a:pt x="600" y="693"/>
                  </a:lnTo>
                  <a:lnTo>
                    <a:pt x="567" y="608"/>
                  </a:lnTo>
                  <a:lnTo>
                    <a:pt x="529" y="526"/>
                  </a:lnTo>
                  <a:lnTo>
                    <a:pt x="487" y="449"/>
                  </a:lnTo>
                  <a:lnTo>
                    <a:pt x="440" y="376"/>
                  </a:lnTo>
                  <a:lnTo>
                    <a:pt x="389" y="306"/>
                  </a:lnTo>
                  <a:lnTo>
                    <a:pt x="333" y="240"/>
                  </a:lnTo>
                  <a:lnTo>
                    <a:pt x="275" y="181"/>
                  </a:lnTo>
                  <a:lnTo>
                    <a:pt x="212" y="126"/>
                  </a:lnTo>
                  <a:lnTo>
                    <a:pt x="147" y="79"/>
                  </a:lnTo>
                  <a:lnTo>
                    <a:pt x="80" y="36"/>
                  </a:lnTo>
                  <a:lnTo>
                    <a:pt x="9" y="0"/>
                  </a:lnTo>
                  <a:lnTo>
                    <a:pt x="0" y="30"/>
                  </a:lnTo>
                  <a:lnTo>
                    <a:pt x="68" y="67"/>
                  </a:lnTo>
                  <a:lnTo>
                    <a:pt x="135" y="108"/>
                  </a:lnTo>
                  <a:lnTo>
                    <a:pt x="198" y="155"/>
                  </a:lnTo>
                  <a:lnTo>
                    <a:pt x="259" y="208"/>
                  </a:lnTo>
                  <a:lnTo>
                    <a:pt x="316" y="266"/>
                  </a:lnTo>
                  <a:lnTo>
                    <a:pt x="369" y="329"/>
                  </a:lnTo>
                  <a:lnTo>
                    <a:pt x="419" y="396"/>
                  </a:lnTo>
                  <a:lnTo>
                    <a:pt x="465" y="469"/>
                  </a:lnTo>
                  <a:lnTo>
                    <a:pt x="506" y="545"/>
                  </a:lnTo>
                  <a:lnTo>
                    <a:pt x="543" y="624"/>
                  </a:lnTo>
                  <a:lnTo>
                    <a:pt x="574" y="706"/>
                  </a:lnTo>
                  <a:lnTo>
                    <a:pt x="603" y="791"/>
                  </a:lnTo>
                  <a:lnTo>
                    <a:pt x="624" y="876"/>
                  </a:lnTo>
                  <a:lnTo>
                    <a:pt x="641" y="965"/>
                  </a:lnTo>
                  <a:lnTo>
                    <a:pt x="652" y="1055"/>
                  </a:lnTo>
                  <a:lnTo>
                    <a:pt x="658" y="1144"/>
                  </a:lnTo>
                  <a:lnTo>
                    <a:pt x="658" y="1234"/>
                  </a:lnTo>
                  <a:lnTo>
                    <a:pt x="652" y="1323"/>
                  </a:lnTo>
                  <a:lnTo>
                    <a:pt x="642" y="1412"/>
                  </a:lnTo>
                  <a:lnTo>
                    <a:pt x="625" y="1499"/>
                  </a:lnTo>
                  <a:lnTo>
                    <a:pt x="604" y="1584"/>
                  </a:lnTo>
                  <a:lnTo>
                    <a:pt x="629" y="1596"/>
                  </a:lnTo>
                  <a:close/>
                </a:path>
              </a:pathLst>
            </a:custGeom>
            <a:solidFill>
              <a:srgbClr val="C14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6" name="Freeform 1223"/>
            <p:cNvSpPr>
              <a:spLocks/>
            </p:cNvSpPr>
            <p:nvPr/>
          </p:nvSpPr>
          <p:spPr bwMode="auto">
            <a:xfrm>
              <a:off x="1264" y="679"/>
              <a:ext cx="666" cy="777"/>
            </a:xfrm>
            <a:custGeom>
              <a:avLst/>
              <a:gdLst>
                <a:gd name="T0" fmla="*/ 8 w 666"/>
                <a:gd name="T1" fmla="*/ 0 h 1554"/>
                <a:gd name="T2" fmla="*/ 76 w 666"/>
                <a:gd name="T3" fmla="*/ 2 h 1554"/>
                <a:gd name="T4" fmla="*/ 143 w 666"/>
                <a:gd name="T5" fmla="*/ 3 h 1554"/>
                <a:gd name="T6" fmla="*/ 206 w 666"/>
                <a:gd name="T7" fmla="*/ 4 h 1554"/>
                <a:gd name="T8" fmla="*/ 267 w 666"/>
                <a:gd name="T9" fmla="*/ 6 h 1554"/>
                <a:gd name="T10" fmla="*/ 324 w 666"/>
                <a:gd name="T11" fmla="*/ 8 h 1554"/>
                <a:gd name="T12" fmla="*/ 377 w 666"/>
                <a:gd name="T13" fmla="*/ 10 h 1554"/>
                <a:gd name="T14" fmla="*/ 427 w 666"/>
                <a:gd name="T15" fmla="*/ 12 h 1554"/>
                <a:gd name="T16" fmla="*/ 473 w 666"/>
                <a:gd name="T17" fmla="*/ 14 h 1554"/>
                <a:gd name="T18" fmla="*/ 514 w 666"/>
                <a:gd name="T19" fmla="*/ 17 h 1554"/>
                <a:gd name="T20" fmla="*/ 551 w 666"/>
                <a:gd name="T21" fmla="*/ 19 h 1554"/>
                <a:gd name="T22" fmla="*/ 582 w 666"/>
                <a:gd name="T23" fmla="*/ 22 h 1554"/>
                <a:gd name="T24" fmla="*/ 611 w 666"/>
                <a:gd name="T25" fmla="*/ 24 h 1554"/>
                <a:gd name="T26" fmla="*/ 632 w 666"/>
                <a:gd name="T27" fmla="*/ 27 h 1554"/>
                <a:gd name="T28" fmla="*/ 649 w 666"/>
                <a:gd name="T29" fmla="*/ 30 h 1554"/>
                <a:gd name="T30" fmla="*/ 660 w 666"/>
                <a:gd name="T31" fmla="*/ 33 h 1554"/>
                <a:gd name="T32" fmla="*/ 666 w 666"/>
                <a:gd name="T33" fmla="*/ 35 h 1554"/>
                <a:gd name="T34" fmla="*/ 666 w 666"/>
                <a:gd name="T35" fmla="*/ 38 h 1554"/>
                <a:gd name="T36" fmla="*/ 660 w 666"/>
                <a:gd name="T37" fmla="*/ 41 h 1554"/>
                <a:gd name="T38" fmla="*/ 650 w 666"/>
                <a:gd name="T39" fmla="*/ 44 h 1554"/>
                <a:gd name="T40" fmla="*/ 633 w 666"/>
                <a:gd name="T41" fmla="*/ 46 h 1554"/>
                <a:gd name="T42" fmla="*/ 612 w 666"/>
                <a:gd name="T43" fmla="*/ 49 h 1554"/>
                <a:gd name="T44" fmla="*/ 585 w 666"/>
                <a:gd name="T45" fmla="*/ 49 h 1554"/>
                <a:gd name="T46" fmla="*/ 606 w 666"/>
                <a:gd name="T47" fmla="*/ 46 h 1554"/>
                <a:gd name="T48" fmla="*/ 622 w 666"/>
                <a:gd name="T49" fmla="*/ 43 h 1554"/>
                <a:gd name="T50" fmla="*/ 632 w 666"/>
                <a:gd name="T51" fmla="*/ 41 h 1554"/>
                <a:gd name="T52" fmla="*/ 637 w 666"/>
                <a:gd name="T53" fmla="*/ 38 h 1554"/>
                <a:gd name="T54" fmla="*/ 636 w 666"/>
                <a:gd name="T55" fmla="*/ 35 h 1554"/>
                <a:gd name="T56" fmla="*/ 630 w 666"/>
                <a:gd name="T57" fmla="*/ 33 h 1554"/>
                <a:gd name="T58" fmla="*/ 620 w 666"/>
                <a:gd name="T59" fmla="*/ 30 h 1554"/>
                <a:gd name="T60" fmla="*/ 604 w 666"/>
                <a:gd name="T61" fmla="*/ 27 h 1554"/>
                <a:gd name="T62" fmla="*/ 584 w 666"/>
                <a:gd name="T63" fmla="*/ 25 h 1554"/>
                <a:gd name="T64" fmla="*/ 557 w 666"/>
                <a:gd name="T65" fmla="*/ 22 h 1554"/>
                <a:gd name="T66" fmla="*/ 526 w 666"/>
                <a:gd name="T67" fmla="*/ 20 h 1554"/>
                <a:gd name="T68" fmla="*/ 490 w 666"/>
                <a:gd name="T69" fmla="*/ 17 h 1554"/>
                <a:gd name="T70" fmla="*/ 449 w 666"/>
                <a:gd name="T71" fmla="*/ 15 h 1554"/>
                <a:gd name="T72" fmla="*/ 406 w 666"/>
                <a:gd name="T73" fmla="*/ 13 h 1554"/>
                <a:gd name="T74" fmla="*/ 358 w 666"/>
                <a:gd name="T75" fmla="*/ 11 h 1554"/>
                <a:gd name="T76" fmla="*/ 305 w 666"/>
                <a:gd name="T77" fmla="*/ 9 h 1554"/>
                <a:gd name="T78" fmla="*/ 250 w 666"/>
                <a:gd name="T79" fmla="*/ 7 h 1554"/>
                <a:gd name="T80" fmla="*/ 191 w 666"/>
                <a:gd name="T81" fmla="*/ 5 h 1554"/>
                <a:gd name="T82" fmla="*/ 130 w 666"/>
                <a:gd name="T83" fmla="*/ 4 h 1554"/>
                <a:gd name="T84" fmla="*/ 65 w 666"/>
                <a:gd name="T85" fmla="*/ 3 h 1554"/>
                <a:gd name="T86" fmla="*/ 0 w 666"/>
                <a:gd name="T87" fmla="*/ 2 h 1554"/>
                <a:gd name="T88" fmla="*/ 8 w 666"/>
                <a:gd name="T89" fmla="*/ 0 h 1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6" h="1554">
                  <a:moveTo>
                    <a:pt x="8" y="0"/>
                  </a:moveTo>
                  <a:lnTo>
                    <a:pt x="76" y="37"/>
                  </a:lnTo>
                  <a:lnTo>
                    <a:pt x="143" y="78"/>
                  </a:lnTo>
                  <a:lnTo>
                    <a:pt x="206" y="125"/>
                  </a:lnTo>
                  <a:lnTo>
                    <a:pt x="267" y="178"/>
                  </a:lnTo>
                  <a:lnTo>
                    <a:pt x="324" y="236"/>
                  </a:lnTo>
                  <a:lnTo>
                    <a:pt x="377" y="299"/>
                  </a:lnTo>
                  <a:lnTo>
                    <a:pt x="427" y="366"/>
                  </a:lnTo>
                  <a:lnTo>
                    <a:pt x="473" y="439"/>
                  </a:lnTo>
                  <a:lnTo>
                    <a:pt x="514" y="515"/>
                  </a:lnTo>
                  <a:lnTo>
                    <a:pt x="551" y="594"/>
                  </a:lnTo>
                  <a:lnTo>
                    <a:pt x="582" y="676"/>
                  </a:lnTo>
                  <a:lnTo>
                    <a:pt x="611" y="761"/>
                  </a:lnTo>
                  <a:lnTo>
                    <a:pt x="632" y="846"/>
                  </a:lnTo>
                  <a:lnTo>
                    <a:pt x="649" y="935"/>
                  </a:lnTo>
                  <a:lnTo>
                    <a:pt x="660" y="1025"/>
                  </a:lnTo>
                  <a:lnTo>
                    <a:pt x="666" y="1114"/>
                  </a:lnTo>
                  <a:lnTo>
                    <a:pt x="666" y="1204"/>
                  </a:lnTo>
                  <a:lnTo>
                    <a:pt x="660" y="1293"/>
                  </a:lnTo>
                  <a:lnTo>
                    <a:pt x="650" y="1382"/>
                  </a:lnTo>
                  <a:lnTo>
                    <a:pt x="633" y="1469"/>
                  </a:lnTo>
                  <a:lnTo>
                    <a:pt x="612" y="1554"/>
                  </a:lnTo>
                  <a:lnTo>
                    <a:pt x="585" y="1541"/>
                  </a:lnTo>
                  <a:lnTo>
                    <a:pt x="606" y="1460"/>
                  </a:lnTo>
                  <a:lnTo>
                    <a:pt x="622" y="1374"/>
                  </a:lnTo>
                  <a:lnTo>
                    <a:pt x="632" y="1288"/>
                  </a:lnTo>
                  <a:lnTo>
                    <a:pt x="637" y="1201"/>
                  </a:lnTo>
                  <a:lnTo>
                    <a:pt x="636" y="1114"/>
                  </a:lnTo>
                  <a:lnTo>
                    <a:pt x="630" y="1027"/>
                  </a:lnTo>
                  <a:lnTo>
                    <a:pt x="620" y="940"/>
                  </a:lnTo>
                  <a:lnTo>
                    <a:pt x="604" y="855"/>
                  </a:lnTo>
                  <a:lnTo>
                    <a:pt x="584" y="770"/>
                  </a:lnTo>
                  <a:lnTo>
                    <a:pt x="557" y="688"/>
                  </a:lnTo>
                  <a:lnTo>
                    <a:pt x="526" y="609"/>
                  </a:lnTo>
                  <a:lnTo>
                    <a:pt x="490" y="533"/>
                  </a:lnTo>
                  <a:lnTo>
                    <a:pt x="449" y="458"/>
                  </a:lnTo>
                  <a:lnTo>
                    <a:pt x="406" y="388"/>
                  </a:lnTo>
                  <a:lnTo>
                    <a:pt x="358" y="323"/>
                  </a:lnTo>
                  <a:lnTo>
                    <a:pt x="305" y="261"/>
                  </a:lnTo>
                  <a:lnTo>
                    <a:pt x="250" y="205"/>
                  </a:lnTo>
                  <a:lnTo>
                    <a:pt x="191" y="154"/>
                  </a:lnTo>
                  <a:lnTo>
                    <a:pt x="130" y="109"/>
                  </a:lnTo>
                  <a:lnTo>
                    <a:pt x="65" y="67"/>
                  </a:lnTo>
                  <a:lnTo>
                    <a:pt x="0" y="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5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7" name="Freeform 1224"/>
            <p:cNvSpPr>
              <a:spLocks/>
            </p:cNvSpPr>
            <p:nvPr/>
          </p:nvSpPr>
          <p:spPr bwMode="auto">
            <a:xfrm>
              <a:off x="1254" y="696"/>
              <a:ext cx="647" cy="753"/>
            </a:xfrm>
            <a:custGeom>
              <a:avLst/>
              <a:gdLst>
                <a:gd name="T0" fmla="*/ 595 w 647"/>
                <a:gd name="T1" fmla="*/ 47 h 1508"/>
                <a:gd name="T2" fmla="*/ 616 w 647"/>
                <a:gd name="T3" fmla="*/ 44 h 1508"/>
                <a:gd name="T4" fmla="*/ 632 w 647"/>
                <a:gd name="T5" fmla="*/ 41 h 1508"/>
                <a:gd name="T6" fmla="*/ 642 w 647"/>
                <a:gd name="T7" fmla="*/ 39 h 1508"/>
                <a:gd name="T8" fmla="*/ 647 w 647"/>
                <a:gd name="T9" fmla="*/ 36 h 1508"/>
                <a:gd name="T10" fmla="*/ 646 w 647"/>
                <a:gd name="T11" fmla="*/ 33 h 1508"/>
                <a:gd name="T12" fmla="*/ 640 w 647"/>
                <a:gd name="T13" fmla="*/ 31 h 1508"/>
                <a:gd name="T14" fmla="*/ 630 w 647"/>
                <a:gd name="T15" fmla="*/ 28 h 1508"/>
                <a:gd name="T16" fmla="*/ 614 w 647"/>
                <a:gd name="T17" fmla="*/ 25 h 1508"/>
                <a:gd name="T18" fmla="*/ 594 w 647"/>
                <a:gd name="T19" fmla="*/ 23 h 1508"/>
                <a:gd name="T20" fmla="*/ 567 w 647"/>
                <a:gd name="T21" fmla="*/ 20 h 1508"/>
                <a:gd name="T22" fmla="*/ 536 w 647"/>
                <a:gd name="T23" fmla="*/ 18 h 1508"/>
                <a:gd name="T24" fmla="*/ 500 w 647"/>
                <a:gd name="T25" fmla="*/ 15 h 1508"/>
                <a:gd name="T26" fmla="*/ 459 w 647"/>
                <a:gd name="T27" fmla="*/ 13 h 1508"/>
                <a:gd name="T28" fmla="*/ 416 w 647"/>
                <a:gd name="T29" fmla="*/ 11 h 1508"/>
                <a:gd name="T30" fmla="*/ 368 w 647"/>
                <a:gd name="T31" fmla="*/ 9 h 1508"/>
                <a:gd name="T32" fmla="*/ 315 w 647"/>
                <a:gd name="T33" fmla="*/ 7 h 1508"/>
                <a:gd name="T34" fmla="*/ 260 w 647"/>
                <a:gd name="T35" fmla="*/ 5 h 1508"/>
                <a:gd name="T36" fmla="*/ 201 w 647"/>
                <a:gd name="T37" fmla="*/ 3 h 1508"/>
                <a:gd name="T38" fmla="*/ 140 w 647"/>
                <a:gd name="T39" fmla="*/ 2 h 1508"/>
                <a:gd name="T40" fmla="*/ 75 w 647"/>
                <a:gd name="T41" fmla="*/ 1 h 1508"/>
                <a:gd name="T42" fmla="*/ 10 w 647"/>
                <a:gd name="T43" fmla="*/ 0 h 1508"/>
                <a:gd name="T44" fmla="*/ 0 w 647"/>
                <a:gd name="T45" fmla="*/ 1 h 1508"/>
                <a:gd name="T46" fmla="*/ 64 w 647"/>
                <a:gd name="T47" fmla="*/ 2 h 1508"/>
                <a:gd name="T48" fmla="*/ 126 w 647"/>
                <a:gd name="T49" fmla="*/ 3 h 1508"/>
                <a:gd name="T50" fmla="*/ 185 w 647"/>
                <a:gd name="T51" fmla="*/ 4 h 1508"/>
                <a:gd name="T52" fmla="*/ 242 w 647"/>
                <a:gd name="T53" fmla="*/ 6 h 1508"/>
                <a:gd name="T54" fmla="*/ 295 w 647"/>
                <a:gd name="T55" fmla="*/ 7 h 1508"/>
                <a:gd name="T56" fmla="*/ 346 w 647"/>
                <a:gd name="T57" fmla="*/ 9 h 1508"/>
                <a:gd name="T58" fmla="*/ 393 w 647"/>
                <a:gd name="T59" fmla="*/ 11 h 1508"/>
                <a:gd name="T60" fmla="*/ 435 w 647"/>
                <a:gd name="T61" fmla="*/ 13 h 1508"/>
                <a:gd name="T62" fmla="*/ 475 w 647"/>
                <a:gd name="T63" fmla="*/ 16 h 1508"/>
                <a:gd name="T64" fmla="*/ 509 w 647"/>
                <a:gd name="T65" fmla="*/ 18 h 1508"/>
                <a:gd name="T66" fmla="*/ 540 w 647"/>
                <a:gd name="T67" fmla="*/ 20 h 1508"/>
                <a:gd name="T68" fmla="*/ 565 w 647"/>
                <a:gd name="T69" fmla="*/ 23 h 1508"/>
                <a:gd name="T70" fmla="*/ 585 w 647"/>
                <a:gd name="T71" fmla="*/ 25 h 1508"/>
                <a:gd name="T72" fmla="*/ 601 w 647"/>
                <a:gd name="T73" fmla="*/ 28 h 1508"/>
                <a:gd name="T74" fmla="*/ 611 w 647"/>
                <a:gd name="T75" fmla="*/ 31 h 1508"/>
                <a:gd name="T76" fmla="*/ 616 w 647"/>
                <a:gd name="T77" fmla="*/ 33 h 1508"/>
                <a:gd name="T78" fmla="*/ 616 w 647"/>
                <a:gd name="T79" fmla="*/ 36 h 1508"/>
                <a:gd name="T80" fmla="*/ 612 w 647"/>
                <a:gd name="T81" fmla="*/ 39 h 1508"/>
                <a:gd name="T82" fmla="*/ 602 w 647"/>
                <a:gd name="T83" fmla="*/ 41 h 1508"/>
                <a:gd name="T84" fmla="*/ 587 w 647"/>
                <a:gd name="T85" fmla="*/ 44 h 1508"/>
                <a:gd name="T86" fmla="*/ 567 w 647"/>
                <a:gd name="T87" fmla="*/ 46 h 1508"/>
                <a:gd name="T88" fmla="*/ 595 w 647"/>
                <a:gd name="T89" fmla="*/ 47 h 15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7" h="1508">
                  <a:moveTo>
                    <a:pt x="595" y="1508"/>
                  </a:moveTo>
                  <a:lnTo>
                    <a:pt x="616" y="1427"/>
                  </a:lnTo>
                  <a:lnTo>
                    <a:pt x="632" y="1341"/>
                  </a:lnTo>
                  <a:lnTo>
                    <a:pt x="642" y="1255"/>
                  </a:lnTo>
                  <a:lnTo>
                    <a:pt x="647" y="1168"/>
                  </a:lnTo>
                  <a:lnTo>
                    <a:pt x="646" y="1081"/>
                  </a:lnTo>
                  <a:lnTo>
                    <a:pt x="640" y="994"/>
                  </a:lnTo>
                  <a:lnTo>
                    <a:pt x="630" y="907"/>
                  </a:lnTo>
                  <a:lnTo>
                    <a:pt x="614" y="822"/>
                  </a:lnTo>
                  <a:lnTo>
                    <a:pt x="594" y="737"/>
                  </a:lnTo>
                  <a:lnTo>
                    <a:pt x="567" y="655"/>
                  </a:lnTo>
                  <a:lnTo>
                    <a:pt x="536" y="576"/>
                  </a:lnTo>
                  <a:lnTo>
                    <a:pt x="500" y="500"/>
                  </a:lnTo>
                  <a:lnTo>
                    <a:pt x="459" y="425"/>
                  </a:lnTo>
                  <a:lnTo>
                    <a:pt x="416" y="355"/>
                  </a:lnTo>
                  <a:lnTo>
                    <a:pt x="368" y="290"/>
                  </a:lnTo>
                  <a:lnTo>
                    <a:pt x="315" y="228"/>
                  </a:lnTo>
                  <a:lnTo>
                    <a:pt x="260" y="172"/>
                  </a:lnTo>
                  <a:lnTo>
                    <a:pt x="201" y="121"/>
                  </a:lnTo>
                  <a:lnTo>
                    <a:pt x="140" y="76"/>
                  </a:lnTo>
                  <a:lnTo>
                    <a:pt x="75" y="34"/>
                  </a:lnTo>
                  <a:lnTo>
                    <a:pt x="10" y="0"/>
                  </a:lnTo>
                  <a:lnTo>
                    <a:pt x="0" y="34"/>
                  </a:lnTo>
                  <a:lnTo>
                    <a:pt x="64" y="69"/>
                  </a:lnTo>
                  <a:lnTo>
                    <a:pt x="126" y="107"/>
                  </a:lnTo>
                  <a:lnTo>
                    <a:pt x="185" y="152"/>
                  </a:lnTo>
                  <a:lnTo>
                    <a:pt x="242" y="201"/>
                  </a:lnTo>
                  <a:lnTo>
                    <a:pt x="295" y="255"/>
                  </a:lnTo>
                  <a:lnTo>
                    <a:pt x="346" y="315"/>
                  </a:lnTo>
                  <a:lnTo>
                    <a:pt x="393" y="378"/>
                  </a:lnTo>
                  <a:lnTo>
                    <a:pt x="435" y="447"/>
                  </a:lnTo>
                  <a:lnTo>
                    <a:pt x="475" y="518"/>
                  </a:lnTo>
                  <a:lnTo>
                    <a:pt x="509" y="592"/>
                  </a:lnTo>
                  <a:lnTo>
                    <a:pt x="540" y="670"/>
                  </a:lnTo>
                  <a:lnTo>
                    <a:pt x="565" y="749"/>
                  </a:lnTo>
                  <a:lnTo>
                    <a:pt x="585" y="831"/>
                  </a:lnTo>
                  <a:lnTo>
                    <a:pt x="601" y="912"/>
                  </a:lnTo>
                  <a:lnTo>
                    <a:pt x="611" y="997"/>
                  </a:lnTo>
                  <a:lnTo>
                    <a:pt x="616" y="1081"/>
                  </a:lnTo>
                  <a:lnTo>
                    <a:pt x="616" y="1166"/>
                  </a:lnTo>
                  <a:lnTo>
                    <a:pt x="612" y="1251"/>
                  </a:lnTo>
                  <a:lnTo>
                    <a:pt x="602" y="1334"/>
                  </a:lnTo>
                  <a:lnTo>
                    <a:pt x="587" y="1416"/>
                  </a:lnTo>
                  <a:lnTo>
                    <a:pt x="567" y="1495"/>
                  </a:lnTo>
                  <a:lnTo>
                    <a:pt x="595" y="1508"/>
                  </a:lnTo>
                  <a:close/>
                </a:path>
              </a:pathLst>
            </a:custGeom>
            <a:solidFill>
              <a:srgbClr val="C65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8" name="Freeform 1225"/>
            <p:cNvSpPr>
              <a:spLocks/>
            </p:cNvSpPr>
            <p:nvPr/>
          </p:nvSpPr>
          <p:spPr bwMode="auto">
            <a:xfrm>
              <a:off x="1243" y="713"/>
              <a:ext cx="627" cy="730"/>
            </a:xfrm>
            <a:custGeom>
              <a:avLst/>
              <a:gdLst>
                <a:gd name="T0" fmla="*/ 11 w 627"/>
                <a:gd name="T1" fmla="*/ 0 h 1461"/>
                <a:gd name="T2" fmla="*/ 75 w 627"/>
                <a:gd name="T3" fmla="*/ 1 h 1461"/>
                <a:gd name="T4" fmla="*/ 137 w 627"/>
                <a:gd name="T5" fmla="*/ 2 h 1461"/>
                <a:gd name="T6" fmla="*/ 196 w 627"/>
                <a:gd name="T7" fmla="*/ 3 h 1461"/>
                <a:gd name="T8" fmla="*/ 253 w 627"/>
                <a:gd name="T9" fmla="*/ 5 h 1461"/>
                <a:gd name="T10" fmla="*/ 306 w 627"/>
                <a:gd name="T11" fmla="*/ 6 h 1461"/>
                <a:gd name="T12" fmla="*/ 357 w 627"/>
                <a:gd name="T13" fmla="*/ 8 h 1461"/>
                <a:gd name="T14" fmla="*/ 404 w 627"/>
                <a:gd name="T15" fmla="*/ 10 h 1461"/>
                <a:gd name="T16" fmla="*/ 446 w 627"/>
                <a:gd name="T17" fmla="*/ 12 h 1461"/>
                <a:gd name="T18" fmla="*/ 486 w 627"/>
                <a:gd name="T19" fmla="*/ 15 h 1461"/>
                <a:gd name="T20" fmla="*/ 520 w 627"/>
                <a:gd name="T21" fmla="*/ 17 h 1461"/>
                <a:gd name="T22" fmla="*/ 551 w 627"/>
                <a:gd name="T23" fmla="*/ 19 h 1461"/>
                <a:gd name="T24" fmla="*/ 576 w 627"/>
                <a:gd name="T25" fmla="*/ 22 h 1461"/>
                <a:gd name="T26" fmla="*/ 596 w 627"/>
                <a:gd name="T27" fmla="*/ 24 h 1461"/>
                <a:gd name="T28" fmla="*/ 612 w 627"/>
                <a:gd name="T29" fmla="*/ 27 h 1461"/>
                <a:gd name="T30" fmla="*/ 622 w 627"/>
                <a:gd name="T31" fmla="*/ 30 h 1461"/>
                <a:gd name="T32" fmla="*/ 627 w 627"/>
                <a:gd name="T33" fmla="*/ 32 h 1461"/>
                <a:gd name="T34" fmla="*/ 627 w 627"/>
                <a:gd name="T35" fmla="*/ 35 h 1461"/>
                <a:gd name="T36" fmla="*/ 623 w 627"/>
                <a:gd name="T37" fmla="*/ 38 h 1461"/>
                <a:gd name="T38" fmla="*/ 613 w 627"/>
                <a:gd name="T39" fmla="*/ 40 h 1461"/>
                <a:gd name="T40" fmla="*/ 598 w 627"/>
                <a:gd name="T41" fmla="*/ 43 h 1461"/>
                <a:gd name="T42" fmla="*/ 578 w 627"/>
                <a:gd name="T43" fmla="*/ 45 h 1461"/>
                <a:gd name="T44" fmla="*/ 548 w 627"/>
                <a:gd name="T45" fmla="*/ 45 h 1461"/>
                <a:gd name="T46" fmla="*/ 568 w 627"/>
                <a:gd name="T47" fmla="*/ 42 h 1461"/>
                <a:gd name="T48" fmla="*/ 584 w 627"/>
                <a:gd name="T49" fmla="*/ 40 h 1461"/>
                <a:gd name="T50" fmla="*/ 593 w 627"/>
                <a:gd name="T51" fmla="*/ 37 h 1461"/>
                <a:gd name="T52" fmla="*/ 596 w 627"/>
                <a:gd name="T53" fmla="*/ 34 h 1461"/>
                <a:gd name="T54" fmla="*/ 595 w 627"/>
                <a:gd name="T55" fmla="*/ 32 h 1461"/>
                <a:gd name="T56" fmla="*/ 589 w 627"/>
                <a:gd name="T57" fmla="*/ 29 h 1461"/>
                <a:gd name="T58" fmla="*/ 576 w 627"/>
                <a:gd name="T59" fmla="*/ 26 h 1461"/>
                <a:gd name="T60" fmla="*/ 558 w 627"/>
                <a:gd name="T61" fmla="*/ 24 h 1461"/>
                <a:gd name="T62" fmla="*/ 535 w 627"/>
                <a:gd name="T63" fmla="*/ 21 h 1461"/>
                <a:gd name="T64" fmla="*/ 507 w 627"/>
                <a:gd name="T65" fmla="*/ 19 h 1461"/>
                <a:gd name="T66" fmla="*/ 475 w 627"/>
                <a:gd name="T67" fmla="*/ 16 h 1461"/>
                <a:gd name="T68" fmla="*/ 438 w 627"/>
                <a:gd name="T69" fmla="*/ 14 h 1461"/>
                <a:gd name="T70" fmla="*/ 396 w 627"/>
                <a:gd name="T71" fmla="*/ 12 h 1461"/>
                <a:gd name="T72" fmla="*/ 349 w 627"/>
                <a:gd name="T73" fmla="*/ 10 h 1461"/>
                <a:gd name="T74" fmla="*/ 299 w 627"/>
                <a:gd name="T75" fmla="*/ 8 h 1461"/>
                <a:gd name="T76" fmla="*/ 244 w 627"/>
                <a:gd name="T77" fmla="*/ 6 h 1461"/>
                <a:gd name="T78" fmla="*/ 188 w 627"/>
                <a:gd name="T79" fmla="*/ 4 h 1461"/>
                <a:gd name="T80" fmla="*/ 128 w 627"/>
                <a:gd name="T81" fmla="*/ 3 h 1461"/>
                <a:gd name="T82" fmla="*/ 65 w 627"/>
                <a:gd name="T83" fmla="*/ 2 h 1461"/>
                <a:gd name="T84" fmla="*/ 0 w 627"/>
                <a:gd name="T85" fmla="*/ 1 h 1461"/>
                <a:gd name="T86" fmla="*/ 11 w 627"/>
                <a:gd name="T87" fmla="*/ 0 h 1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7" h="1461">
                  <a:moveTo>
                    <a:pt x="11" y="0"/>
                  </a:moveTo>
                  <a:lnTo>
                    <a:pt x="75" y="35"/>
                  </a:lnTo>
                  <a:lnTo>
                    <a:pt x="137" y="73"/>
                  </a:lnTo>
                  <a:lnTo>
                    <a:pt x="196" y="118"/>
                  </a:lnTo>
                  <a:lnTo>
                    <a:pt x="253" y="167"/>
                  </a:lnTo>
                  <a:lnTo>
                    <a:pt x="306" y="221"/>
                  </a:lnTo>
                  <a:lnTo>
                    <a:pt x="357" y="281"/>
                  </a:lnTo>
                  <a:lnTo>
                    <a:pt x="404" y="344"/>
                  </a:lnTo>
                  <a:lnTo>
                    <a:pt x="446" y="413"/>
                  </a:lnTo>
                  <a:lnTo>
                    <a:pt x="486" y="484"/>
                  </a:lnTo>
                  <a:lnTo>
                    <a:pt x="520" y="558"/>
                  </a:lnTo>
                  <a:lnTo>
                    <a:pt x="551" y="636"/>
                  </a:lnTo>
                  <a:lnTo>
                    <a:pt x="576" y="715"/>
                  </a:lnTo>
                  <a:lnTo>
                    <a:pt x="596" y="797"/>
                  </a:lnTo>
                  <a:lnTo>
                    <a:pt x="612" y="878"/>
                  </a:lnTo>
                  <a:lnTo>
                    <a:pt x="622" y="963"/>
                  </a:lnTo>
                  <a:lnTo>
                    <a:pt x="627" y="1047"/>
                  </a:lnTo>
                  <a:lnTo>
                    <a:pt x="627" y="1132"/>
                  </a:lnTo>
                  <a:lnTo>
                    <a:pt x="623" y="1217"/>
                  </a:lnTo>
                  <a:lnTo>
                    <a:pt x="613" y="1300"/>
                  </a:lnTo>
                  <a:lnTo>
                    <a:pt x="598" y="1382"/>
                  </a:lnTo>
                  <a:lnTo>
                    <a:pt x="578" y="1461"/>
                  </a:lnTo>
                  <a:lnTo>
                    <a:pt x="548" y="1447"/>
                  </a:lnTo>
                  <a:lnTo>
                    <a:pt x="568" y="1365"/>
                  </a:lnTo>
                  <a:lnTo>
                    <a:pt x="584" y="1284"/>
                  </a:lnTo>
                  <a:lnTo>
                    <a:pt x="593" y="1199"/>
                  </a:lnTo>
                  <a:lnTo>
                    <a:pt x="596" y="1114"/>
                  </a:lnTo>
                  <a:lnTo>
                    <a:pt x="595" y="1027"/>
                  </a:lnTo>
                  <a:lnTo>
                    <a:pt x="589" y="942"/>
                  </a:lnTo>
                  <a:lnTo>
                    <a:pt x="576" y="857"/>
                  </a:lnTo>
                  <a:lnTo>
                    <a:pt x="558" y="773"/>
                  </a:lnTo>
                  <a:lnTo>
                    <a:pt x="535" y="692"/>
                  </a:lnTo>
                  <a:lnTo>
                    <a:pt x="507" y="612"/>
                  </a:lnTo>
                  <a:lnTo>
                    <a:pt x="475" y="534"/>
                  </a:lnTo>
                  <a:lnTo>
                    <a:pt x="438" y="462"/>
                  </a:lnTo>
                  <a:lnTo>
                    <a:pt x="396" y="391"/>
                  </a:lnTo>
                  <a:lnTo>
                    <a:pt x="349" y="326"/>
                  </a:lnTo>
                  <a:lnTo>
                    <a:pt x="299" y="265"/>
                  </a:lnTo>
                  <a:lnTo>
                    <a:pt x="244" y="209"/>
                  </a:lnTo>
                  <a:lnTo>
                    <a:pt x="188" y="156"/>
                  </a:lnTo>
                  <a:lnTo>
                    <a:pt x="128" y="111"/>
                  </a:lnTo>
                  <a:lnTo>
                    <a:pt x="65" y="71"/>
                  </a:lnTo>
                  <a:lnTo>
                    <a:pt x="0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85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29" name="Freeform 1226"/>
            <p:cNvSpPr>
              <a:spLocks/>
            </p:cNvSpPr>
            <p:nvPr/>
          </p:nvSpPr>
          <p:spPr bwMode="auto">
            <a:xfrm>
              <a:off x="1233" y="731"/>
              <a:ext cx="606" cy="705"/>
            </a:xfrm>
            <a:custGeom>
              <a:avLst/>
              <a:gdLst>
                <a:gd name="T0" fmla="*/ 558 w 606"/>
                <a:gd name="T1" fmla="*/ 45 h 1410"/>
                <a:gd name="T2" fmla="*/ 578 w 606"/>
                <a:gd name="T3" fmla="*/ 42 h 1410"/>
                <a:gd name="T4" fmla="*/ 594 w 606"/>
                <a:gd name="T5" fmla="*/ 39 h 1410"/>
                <a:gd name="T6" fmla="*/ 603 w 606"/>
                <a:gd name="T7" fmla="*/ 37 h 1410"/>
                <a:gd name="T8" fmla="*/ 606 w 606"/>
                <a:gd name="T9" fmla="*/ 34 h 1410"/>
                <a:gd name="T10" fmla="*/ 605 w 606"/>
                <a:gd name="T11" fmla="*/ 31 h 1410"/>
                <a:gd name="T12" fmla="*/ 599 w 606"/>
                <a:gd name="T13" fmla="*/ 29 h 1410"/>
                <a:gd name="T14" fmla="*/ 586 w 606"/>
                <a:gd name="T15" fmla="*/ 26 h 1410"/>
                <a:gd name="T16" fmla="*/ 568 w 606"/>
                <a:gd name="T17" fmla="*/ 23 h 1410"/>
                <a:gd name="T18" fmla="*/ 545 w 606"/>
                <a:gd name="T19" fmla="*/ 21 h 1410"/>
                <a:gd name="T20" fmla="*/ 517 w 606"/>
                <a:gd name="T21" fmla="*/ 18 h 1410"/>
                <a:gd name="T22" fmla="*/ 485 w 606"/>
                <a:gd name="T23" fmla="*/ 16 h 1410"/>
                <a:gd name="T24" fmla="*/ 448 w 606"/>
                <a:gd name="T25" fmla="*/ 14 h 1410"/>
                <a:gd name="T26" fmla="*/ 406 w 606"/>
                <a:gd name="T27" fmla="*/ 12 h 1410"/>
                <a:gd name="T28" fmla="*/ 359 w 606"/>
                <a:gd name="T29" fmla="*/ 10 h 1410"/>
                <a:gd name="T30" fmla="*/ 309 w 606"/>
                <a:gd name="T31" fmla="*/ 8 h 1410"/>
                <a:gd name="T32" fmla="*/ 254 w 606"/>
                <a:gd name="T33" fmla="*/ 6 h 1410"/>
                <a:gd name="T34" fmla="*/ 198 w 606"/>
                <a:gd name="T35" fmla="*/ 4 h 1410"/>
                <a:gd name="T36" fmla="*/ 138 w 606"/>
                <a:gd name="T37" fmla="*/ 3 h 1410"/>
                <a:gd name="T38" fmla="*/ 75 w 606"/>
                <a:gd name="T39" fmla="*/ 2 h 1410"/>
                <a:gd name="T40" fmla="*/ 10 w 606"/>
                <a:gd name="T41" fmla="*/ 0 h 1410"/>
                <a:gd name="T42" fmla="*/ 0 w 606"/>
                <a:gd name="T43" fmla="*/ 2 h 1410"/>
                <a:gd name="T44" fmla="*/ 62 w 606"/>
                <a:gd name="T45" fmla="*/ 3 h 1410"/>
                <a:gd name="T46" fmla="*/ 121 w 606"/>
                <a:gd name="T47" fmla="*/ 4 h 1410"/>
                <a:gd name="T48" fmla="*/ 179 w 606"/>
                <a:gd name="T49" fmla="*/ 5 h 1410"/>
                <a:gd name="T50" fmla="*/ 235 w 606"/>
                <a:gd name="T51" fmla="*/ 7 h 1410"/>
                <a:gd name="T52" fmla="*/ 287 w 606"/>
                <a:gd name="T53" fmla="*/ 9 h 1410"/>
                <a:gd name="T54" fmla="*/ 335 w 606"/>
                <a:gd name="T55" fmla="*/ 10 h 1410"/>
                <a:gd name="T56" fmla="*/ 380 w 606"/>
                <a:gd name="T57" fmla="*/ 12 h 1410"/>
                <a:gd name="T58" fmla="*/ 420 w 606"/>
                <a:gd name="T59" fmla="*/ 14 h 1410"/>
                <a:gd name="T60" fmla="*/ 456 w 606"/>
                <a:gd name="T61" fmla="*/ 17 h 1410"/>
                <a:gd name="T62" fmla="*/ 488 w 606"/>
                <a:gd name="T63" fmla="*/ 19 h 1410"/>
                <a:gd name="T64" fmla="*/ 514 w 606"/>
                <a:gd name="T65" fmla="*/ 21 h 1410"/>
                <a:gd name="T66" fmla="*/ 537 w 606"/>
                <a:gd name="T67" fmla="*/ 24 h 1410"/>
                <a:gd name="T68" fmla="*/ 554 w 606"/>
                <a:gd name="T69" fmla="*/ 26 h 1410"/>
                <a:gd name="T70" fmla="*/ 565 w 606"/>
                <a:gd name="T71" fmla="*/ 29 h 1410"/>
                <a:gd name="T72" fmla="*/ 572 w 606"/>
                <a:gd name="T73" fmla="*/ 31 h 1410"/>
                <a:gd name="T74" fmla="*/ 574 w 606"/>
                <a:gd name="T75" fmla="*/ 34 h 1410"/>
                <a:gd name="T76" fmla="*/ 569 w 606"/>
                <a:gd name="T77" fmla="*/ 37 h 1410"/>
                <a:gd name="T78" fmla="*/ 561 w 606"/>
                <a:gd name="T79" fmla="*/ 39 h 1410"/>
                <a:gd name="T80" fmla="*/ 547 w 606"/>
                <a:gd name="T81" fmla="*/ 42 h 1410"/>
                <a:gd name="T82" fmla="*/ 527 w 606"/>
                <a:gd name="T83" fmla="*/ 44 h 1410"/>
                <a:gd name="T84" fmla="*/ 558 w 606"/>
                <a:gd name="T85" fmla="*/ 45 h 1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6" h="1410">
                  <a:moveTo>
                    <a:pt x="558" y="1410"/>
                  </a:moveTo>
                  <a:lnTo>
                    <a:pt x="578" y="1328"/>
                  </a:lnTo>
                  <a:lnTo>
                    <a:pt x="594" y="1247"/>
                  </a:lnTo>
                  <a:lnTo>
                    <a:pt x="603" y="1162"/>
                  </a:lnTo>
                  <a:lnTo>
                    <a:pt x="606" y="1077"/>
                  </a:lnTo>
                  <a:lnTo>
                    <a:pt x="605" y="990"/>
                  </a:lnTo>
                  <a:lnTo>
                    <a:pt x="599" y="905"/>
                  </a:lnTo>
                  <a:lnTo>
                    <a:pt x="586" y="820"/>
                  </a:lnTo>
                  <a:lnTo>
                    <a:pt x="568" y="736"/>
                  </a:lnTo>
                  <a:lnTo>
                    <a:pt x="545" y="655"/>
                  </a:lnTo>
                  <a:lnTo>
                    <a:pt x="517" y="575"/>
                  </a:lnTo>
                  <a:lnTo>
                    <a:pt x="485" y="497"/>
                  </a:lnTo>
                  <a:lnTo>
                    <a:pt x="448" y="425"/>
                  </a:lnTo>
                  <a:lnTo>
                    <a:pt x="406" y="354"/>
                  </a:lnTo>
                  <a:lnTo>
                    <a:pt x="359" y="289"/>
                  </a:lnTo>
                  <a:lnTo>
                    <a:pt x="309" y="228"/>
                  </a:lnTo>
                  <a:lnTo>
                    <a:pt x="254" y="172"/>
                  </a:lnTo>
                  <a:lnTo>
                    <a:pt x="198" y="119"/>
                  </a:lnTo>
                  <a:lnTo>
                    <a:pt x="138" y="74"/>
                  </a:lnTo>
                  <a:lnTo>
                    <a:pt x="75" y="34"/>
                  </a:lnTo>
                  <a:lnTo>
                    <a:pt x="10" y="0"/>
                  </a:lnTo>
                  <a:lnTo>
                    <a:pt x="0" y="39"/>
                  </a:lnTo>
                  <a:lnTo>
                    <a:pt x="62" y="72"/>
                  </a:lnTo>
                  <a:lnTo>
                    <a:pt x="121" y="110"/>
                  </a:lnTo>
                  <a:lnTo>
                    <a:pt x="179" y="153"/>
                  </a:lnTo>
                  <a:lnTo>
                    <a:pt x="235" y="202"/>
                  </a:lnTo>
                  <a:lnTo>
                    <a:pt x="287" y="257"/>
                  </a:lnTo>
                  <a:lnTo>
                    <a:pt x="335" y="316"/>
                  </a:lnTo>
                  <a:lnTo>
                    <a:pt x="380" y="380"/>
                  </a:lnTo>
                  <a:lnTo>
                    <a:pt x="420" y="447"/>
                  </a:lnTo>
                  <a:lnTo>
                    <a:pt x="456" y="517"/>
                  </a:lnTo>
                  <a:lnTo>
                    <a:pt x="488" y="592"/>
                  </a:lnTo>
                  <a:lnTo>
                    <a:pt x="514" y="668"/>
                  </a:lnTo>
                  <a:lnTo>
                    <a:pt x="537" y="747"/>
                  </a:lnTo>
                  <a:lnTo>
                    <a:pt x="554" y="827"/>
                  </a:lnTo>
                  <a:lnTo>
                    <a:pt x="565" y="908"/>
                  </a:lnTo>
                  <a:lnTo>
                    <a:pt x="572" y="992"/>
                  </a:lnTo>
                  <a:lnTo>
                    <a:pt x="574" y="1075"/>
                  </a:lnTo>
                  <a:lnTo>
                    <a:pt x="569" y="1156"/>
                  </a:lnTo>
                  <a:lnTo>
                    <a:pt x="561" y="1238"/>
                  </a:lnTo>
                  <a:lnTo>
                    <a:pt x="547" y="1318"/>
                  </a:lnTo>
                  <a:lnTo>
                    <a:pt x="527" y="1395"/>
                  </a:lnTo>
                  <a:lnTo>
                    <a:pt x="558" y="1410"/>
                  </a:lnTo>
                  <a:close/>
                </a:path>
              </a:pathLst>
            </a:custGeom>
            <a:solidFill>
              <a:srgbClr val="CB5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0" name="Freeform 1227"/>
            <p:cNvSpPr>
              <a:spLocks/>
            </p:cNvSpPr>
            <p:nvPr/>
          </p:nvSpPr>
          <p:spPr bwMode="auto">
            <a:xfrm>
              <a:off x="1222" y="751"/>
              <a:ext cx="585" cy="678"/>
            </a:xfrm>
            <a:custGeom>
              <a:avLst/>
              <a:gdLst>
                <a:gd name="T0" fmla="*/ 11 w 585"/>
                <a:gd name="T1" fmla="*/ 0 h 1356"/>
                <a:gd name="T2" fmla="*/ 73 w 585"/>
                <a:gd name="T3" fmla="*/ 2 h 1356"/>
                <a:gd name="T4" fmla="*/ 132 w 585"/>
                <a:gd name="T5" fmla="*/ 3 h 1356"/>
                <a:gd name="T6" fmla="*/ 190 w 585"/>
                <a:gd name="T7" fmla="*/ 4 h 1356"/>
                <a:gd name="T8" fmla="*/ 246 w 585"/>
                <a:gd name="T9" fmla="*/ 6 h 1356"/>
                <a:gd name="T10" fmla="*/ 298 w 585"/>
                <a:gd name="T11" fmla="*/ 7 h 1356"/>
                <a:gd name="T12" fmla="*/ 346 w 585"/>
                <a:gd name="T13" fmla="*/ 9 h 1356"/>
                <a:gd name="T14" fmla="*/ 391 w 585"/>
                <a:gd name="T15" fmla="*/ 11 h 1356"/>
                <a:gd name="T16" fmla="*/ 431 w 585"/>
                <a:gd name="T17" fmla="*/ 13 h 1356"/>
                <a:gd name="T18" fmla="*/ 467 w 585"/>
                <a:gd name="T19" fmla="*/ 15 h 1356"/>
                <a:gd name="T20" fmla="*/ 499 w 585"/>
                <a:gd name="T21" fmla="*/ 18 h 1356"/>
                <a:gd name="T22" fmla="*/ 525 w 585"/>
                <a:gd name="T23" fmla="*/ 20 h 1356"/>
                <a:gd name="T24" fmla="*/ 548 w 585"/>
                <a:gd name="T25" fmla="*/ 23 h 1356"/>
                <a:gd name="T26" fmla="*/ 565 w 585"/>
                <a:gd name="T27" fmla="*/ 25 h 1356"/>
                <a:gd name="T28" fmla="*/ 576 w 585"/>
                <a:gd name="T29" fmla="*/ 28 h 1356"/>
                <a:gd name="T30" fmla="*/ 583 w 585"/>
                <a:gd name="T31" fmla="*/ 30 h 1356"/>
                <a:gd name="T32" fmla="*/ 585 w 585"/>
                <a:gd name="T33" fmla="*/ 33 h 1356"/>
                <a:gd name="T34" fmla="*/ 580 w 585"/>
                <a:gd name="T35" fmla="*/ 35 h 1356"/>
                <a:gd name="T36" fmla="*/ 572 w 585"/>
                <a:gd name="T37" fmla="*/ 38 h 1356"/>
                <a:gd name="T38" fmla="*/ 558 w 585"/>
                <a:gd name="T39" fmla="*/ 40 h 1356"/>
                <a:gd name="T40" fmla="*/ 538 w 585"/>
                <a:gd name="T41" fmla="*/ 43 h 1356"/>
                <a:gd name="T42" fmla="*/ 506 w 585"/>
                <a:gd name="T43" fmla="*/ 42 h 1356"/>
                <a:gd name="T44" fmla="*/ 524 w 585"/>
                <a:gd name="T45" fmla="*/ 40 h 1356"/>
                <a:gd name="T46" fmla="*/ 538 w 585"/>
                <a:gd name="T47" fmla="*/ 37 h 1356"/>
                <a:gd name="T48" fmla="*/ 547 w 585"/>
                <a:gd name="T49" fmla="*/ 35 h 1356"/>
                <a:gd name="T50" fmla="*/ 549 w 585"/>
                <a:gd name="T51" fmla="*/ 32 h 1356"/>
                <a:gd name="T52" fmla="*/ 547 w 585"/>
                <a:gd name="T53" fmla="*/ 30 h 1356"/>
                <a:gd name="T54" fmla="*/ 540 w 585"/>
                <a:gd name="T55" fmla="*/ 27 h 1356"/>
                <a:gd name="T56" fmla="*/ 525 w 585"/>
                <a:gd name="T57" fmla="*/ 24 h 1356"/>
                <a:gd name="T58" fmla="*/ 506 w 585"/>
                <a:gd name="T59" fmla="*/ 22 h 1356"/>
                <a:gd name="T60" fmla="*/ 482 w 585"/>
                <a:gd name="T61" fmla="*/ 20 h 1356"/>
                <a:gd name="T62" fmla="*/ 452 w 585"/>
                <a:gd name="T63" fmla="*/ 17 h 1356"/>
                <a:gd name="T64" fmla="*/ 418 w 585"/>
                <a:gd name="T65" fmla="*/ 15 h 1356"/>
                <a:gd name="T66" fmla="*/ 378 w 585"/>
                <a:gd name="T67" fmla="*/ 13 h 1356"/>
                <a:gd name="T68" fmla="*/ 335 w 585"/>
                <a:gd name="T69" fmla="*/ 11 h 1356"/>
                <a:gd name="T70" fmla="*/ 287 w 585"/>
                <a:gd name="T71" fmla="*/ 9 h 1356"/>
                <a:gd name="T72" fmla="*/ 236 w 585"/>
                <a:gd name="T73" fmla="*/ 7 h 1356"/>
                <a:gd name="T74" fmla="*/ 180 w 585"/>
                <a:gd name="T75" fmla="*/ 5 h 1356"/>
                <a:gd name="T76" fmla="*/ 123 w 585"/>
                <a:gd name="T77" fmla="*/ 4 h 1356"/>
                <a:gd name="T78" fmla="*/ 62 w 585"/>
                <a:gd name="T79" fmla="*/ 3 h 1356"/>
                <a:gd name="T80" fmla="*/ 0 w 585"/>
                <a:gd name="T81" fmla="*/ 2 h 1356"/>
                <a:gd name="T82" fmla="*/ 11 w 585"/>
                <a:gd name="T83" fmla="*/ 0 h 1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85" h="1356">
                  <a:moveTo>
                    <a:pt x="11" y="0"/>
                  </a:moveTo>
                  <a:lnTo>
                    <a:pt x="73" y="33"/>
                  </a:lnTo>
                  <a:lnTo>
                    <a:pt x="132" y="71"/>
                  </a:lnTo>
                  <a:lnTo>
                    <a:pt x="190" y="114"/>
                  </a:lnTo>
                  <a:lnTo>
                    <a:pt x="246" y="163"/>
                  </a:lnTo>
                  <a:lnTo>
                    <a:pt x="298" y="218"/>
                  </a:lnTo>
                  <a:lnTo>
                    <a:pt x="346" y="277"/>
                  </a:lnTo>
                  <a:lnTo>
                    <a:pt x="391" y="341"/>
                  </a:lnTo>
                  <a:lnTo>
                    <a:pt x="431" y="408"/>
                  </a:lnTo>
                  <a:lnTo>
                    <a:pt x="467" y="478"/>
                  </a:lnTo>
                  <a:lnTo>
                    <a:pt x="499" y="553"/>
                  </a:lnTo>
                  <a:lnTo>
                    <a:pt x="525" y="629"/>
                  </a:lnTo>
                  <a:lnTo>
                    <a:pt x="548" y="708"/>
                  </a:lnTo>
                  <a:lnTo>
                    <a:pt x="565" y="788"/>
                  </a:lnTo>
                  <a:lnTo>
                    <a:pt x="576" y="869"/>
                  </a:lnTo>
                  <a:lnTo>
                    <a:pt x="583" y="953"/>
                  </a:lnTo>
                  <a:lnTo>
                    <a:pt x="585" y="1036"/>
                  </a:lnTo>
                  <a:lnTo>
                    <a:pt x="580" y="1117"/>
                  </a:lnTo>
                  <a:lnTo>
                    <a:pt x="572" y="1199"/>
                  </a:lnTo>
                  <a:lnTo>
                    <a:pt x="558" y="1279"/>
                  </a:lnTo>
                  <a:lnTo>
                    <a:pt x="538" y="1356"/>
                  </a:lnTo>
                  <a:lnTo>
                    <a:pt x="506" y="1342"/>
                  </a:lnTo>
                  <a:lnTo>
                    <a:pt x="524" y="1262"/>
                  </a:lnTo>
                  <a:lnTo>
                    <a:pt x="538" y="1181"/>
                  </a:lnTo>
                  <a:lnTo>
                    <a:pt x="547" y="1099"/>
                  </a:lnTo>
                  <a:lnTo>
                    <a:pt x="549" y="1016"/>
                  </a:lnTo>
                  <a:lnTo>
                    <a:pt x="547" y="933"/>
                  </a:lnTo>
                  <a:lnTo>
                    <a:pt x="540" y="849"/>
                  </a:lnTo>
                  <a:lnTo>
                    <a:pt x="525" y="768"/>
                  </a:lnTo>
                  <a:lnTo>
                    <a:pt x="506" y="687"/>
                  </a:lnTo>
                  <a:lnTo>
                    <a:pt x="482" y="609"/>
                  </a:lnTo>
                  <a:lnTo>
                    <a:pt x="452" y="533"/>
                  </a:lnTo>
                  <a:lnTo>
                    <a:pt x="418" y="460"/>
                  </a:lnTo>
                  <a:lnTo>
                    <a:pt x="378" y="390"/>
                  </a:lnTo>
                  <a:lnTo>
                    <a:pt x="335" y="324"/>
                  </a:lnTo>
                  <a:lnTo>
                    <a:pt x="287" y="265"/>
                  </a:lnTo>
                  <a:lnTo>
                    <a:pt x="236" y="209"/>
                  </a:lnTo>
                  <a:lnTo>
                    <a:pt x="180" y="158"/>
                  </a:lnTo>
                  <a:lnTo>
                    <a:pt x="123" y="113"/>
                  </a:lnTo>
                  <a:lnTo>
                    <a:pt x="62" y="73"/>
                  </a:lnTo>
                  <a:lnTo>
                    <a:pt x="0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1" name="Freeform 1228"/>
            <p:cNvSpPr>
              <a:spLocks/>
            </p:cNvSpPr>
            <p:nvPr/>
          </p:nvSpPr>
          <p:spPr bwMode="auto">
            <a:xfrm>
              <a:off x="1209" y="771"/>
              <a:ext cx="562" cy="650"/>
            </a:xfrm>
            <a:custGeom>
              <a:avLst/>
              <a:gdLst>
                <a:gd name="T0" fmla="*/ 519 w 562"/>
                <a:gd name="T1" fmla="*/ 40 h 1302"/>
                <a:gd name="T2" fmla="*/ 537 w 562"/>
                <a:gd name="T3" fmla="*/ 38 h 1302"/>
                <a:gd name="T4" fmla="*/ 551 w 562"/>
                <a:gd name="T5" fmla="*/ 35 h 1302"/>
                <a:gd name="T6" fmla="*/ 560 w 562"/>
                <a:gd name="T7" fmla="*/ 33 h 1302"/>
                <a:gd name="T8" fmla="*/ 562 w 562"/>
                <a:gd name="T9" fmla="*/ 30 h 1302"/>
                <a:gd name="T10" fmla="*/ 560 w 562"/>
                <a:gd name="T11" fmla="*/ 27 h 1302"/>
                <a:gd name="T12" fmla="*/ 553 w 562"/>
                <a:gd name="T13" fmla="*/ 25 h 1302"/>
                <a:gd name="T14" fmla="*/ 538 w 562"/>
                <a:gd name="T15" fmla="*/ 22 h 1302"/>
                <a:gd name="T16" fmla="*/ 519 w 562"/>
                <a:gd name="T17" fmla="*/ 20 h 1302"/>
                <a:gd name="T18" fmla="*/ 495 w 562"/>
                <a:gd name="T19" fmla="*/ 17 h 1302"/>
                <a:gd name="T20" fmla="*/ 465 w 562"/>
                <a:gd name="T21" fmla="*/ 15 h 1302"/>
                <a:gd name="T22" fmla="*/ 431 w 562"/>
                <a:gd name="T23" fmla="*/ 13 h 1302"/>
                <a:gd name="T24" fmla="*/ 391 w 562"/>
                <a:gd name="T25" fmla="*/ 10 h 1302"/>
                <a:gd name="T26" fmla="*/ 348 w 562"/>
                <a:gd name="T27" fmla="*/ 8 h 1302"/>
                <a:gd name="T28" fmla="*/ 300 w 562"/>
                <a:gd name="T29" fmla="*/ 7 h 1302"/>
                <a:gd name="T30" fmla="*/ 249 w 562"/>
                <a:gd name="T31" fmla="*/ 5 h 1302"/>
                <a:gd name="T32" fmla="*/ 193 w 562"/>
                <a:gd name="T33" fmla="*/ 3 h 1302"/>
                <a:gd name="T34" fmla="*/ 136 w 562"/>
                <a:gd name="T35" fmla="*/ 2 h 1302"/>
                <a:gd name="T36" fmla="*/ 75 w 562"/>
                <a:gd name="T37" fmla="*/ 1 h 1302"/>
                <a:gd name="T38" fmla="*/ 13 w 562"/>
                <a:gd name="T39" fmla="*/ 0 h 1302"/>
                <a:gd name="T40" fmla="*/ 0 w 562"/>
                <a:gd name="T41" fmla="*/ 1 h 1302"/>
                <a:gd name="T42" fmla="*/ 61 w 562"/>
                <a:gd name="T43" fmla="*/ 2 h 1302"/>
                <a:gd name="T44" fmla="*/ 119 w 562"/>
                <a:gd name="T45" fmla="*/ 3 h 1302"/>
                <a:gd name="T46" fmla="*/ 174 w 562"/>
                <a:gd name="T47" fmla="*/ 4 h 1302"/>
                <a:gd name="T48" fmla="*/ 226 w 562"/>
                <a:gd name="T49" fmla="*/ 6 h 1302"/>
                <a:gd name="T50" fmla="*/ 275 w 562"/>
                <a:gd name="T51" fmla="*/ 8 h 1302"/>
                <a:gd name="T52" fmla="*/ 321 w 562"/>
                <a:gd name="T53" fmla="*/ 9 h 1302"/>
                <a:gd name="T54" fmla="*/ 362 w 562"/>
                <a:gd name="T55" fmla="*/ 11 h 1302"/>
                <a:gd name="T56" fmla="*/ 400 w 562"/>
                <a:gd name="T57" fmla="*/ 13 h 1302"/>
                <a:gd name="T58" fmla="*/ 432 w 562"/>
                <a:gd name="T59" fmla="*/ 16 h 1302"/>
                <a:gd name="T60" fmla="*/ 461 w 562"/>
                <a:gd name="T61" fmla="*/ 18 h 1302"/>
                <a:gd name="T62" fmla="*/ 485 w 562"/>
                <a:gd name="T63" fmla="*/ 20 h 1302"/>
                <a:gd name="T64" fmla="*/ 502 w 562"/>
                <a:gd name="T65" fmla="*/ 23 h 1302"/>
                <a:gd name="T66" fmla="*/ 516 w 562"/>
                <a:gd name="T67" fmla="*/ 25 h 1302"/>
                <a:gd name="T68" fmla="*/ 523 w 562"/>
                <a:gd name="T69" fmla="*/ 27 h 1302"/>
                <a:gd name="T70" fmla="*/ 526 w 562"/>
                <a:gd name="T71" fmla="*/ 30 h 1302"/>
                <a:gd name="T72" fmla="*/ 523 w 562"/>
                <a:gd name="T73" fmla="*/ 32 h 1302"/>
                <a:gd name="T74" fmla="*/ 514 w 562"/>
                <a:gd name="T75" fmla="*/ 35 h 1302"/>
                <a:gd name="T76" fmla="*/ 502 w 562"/>
                <a:gd name="T77" fmla="*/ 37 h 1302"/>
                <a:gd name="T78" fmla="*/ 483 w 562"/>
                <a:gd name="T79" fmla="*/ 40 h 1302"/>
                <a:gd name="T80" fmla="*/ 519 w 562"/>
                <a:gd name="T81" fmla="*/ 40 h 13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62" h="1302">
                  <a:moveTo>
                    <a:pt x="519" y="1302"/>
                  </a:moveTo>
                  <a:lnTo>
                    <a:pt x="537" y="1222"/>
                  </a:lnTo>
                  <a:lnTo>
                    <a:pt x="551" y="1141"/>
                  </a:lnTo>
                  <a:lnTo>
                    <a:pt x="560" y="1059"/>
                  </a:lnTo>
                  <a:lnTo>
                    <a:pt x="562" y="976"/>
                  </a:lnTo>
                  <a:lnTo>
                    <a:pt x="560" y="893"/>
                  </a:lnTo>
                  <a:lnTo>
                    <a:pt x="553" y="809"/>
                  </a:lnTo>
                  <a:lnTo>
                    <a:pt x="538" y="728"/>
                  </a:lnTo>
                  <a:lnTo>
                    <a:pt x="519" y="647"/>
                  </a:lnTo>
                  <a:lnTo>
                    <a:pt x="495" y="569"/>
                  </a:lnTo>
                  <a:lnTo>
                    <a:pt x="465" y="493"/>
                  </a:lnTo>
                  <a:lnTo>
                    <a:pt x="431" y="420"/>
                  </a:lnTo>
                  <a:lnTo>
                    <a:pt x="391" y="350"/>
                  </a:lnTo>
                  <a:lnTo>
                    <a:pt x="348" y="284"/>
                  </a:lnTo>
                  <a:lnTo>
                    <a:pt x="300" y="225"/>
                  </a:lnTo>
                  <a:lnTo>
                    <a:pt x="249" y="169"/>
                  </a:lnTo>
                  <a:lnTo>
                    <a:pt x="193" y="118"/>
                  </a:lnTo>
                  <a:lnTo>
                    <a:pt x="136" y="73"/>
                  </a:lnTo>
                  <a:lnTo>
                    <a:pt x="75" y="33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61" y="74"/>
                  </a:lnTo>
                  <a:lnTo>
                    <a:pt x="119" y="111"/>
                  </a:lnTo>
                  <a:lnTo>
                    <a:pt x="174" y="154"/>
                  </a:lnTo>
                  <a:lnTo>
                    <a:pt x="226" y="203"/>
                  </a:lnTo>
                  <a:lnTo>
                    <a:pt x="275" y="256"/>
                  </a:lnTo>
                  <a:lnTo>
                    <a:pt x="321" y="315"/>
                  </a:lnTo>
                  <a:lnTo>
                    <a:pt x="362" y="377"/>
                  </a:lnTo>
                  <a:lnTo>
                    <a:pt x="400" y="444"/>
                  </a:lnTo>
                  <a:lnTo>
                    <a:pt x="432" y="513"/>
                  </a:lnTo>
                  <a:lnTo>
                    <a:pt x="461" y="585"/>
                  </a:lnTo>
                  <a:lnTo>
                    <a:pt x="485" y="661"/>
                  </a:lnTo>
                  <a:lnTo>
                    <a:pt x="502" y="737"/>
                  </a:lnTo>
                  <a:lnTo>
                    <a:pt x="516" y="817"/>
                  </a:lnTo>
                  <a:lnTo>
                    <a:pt x="523" y="895"/>
                  </a:lnTo>
                  <a:lnTo>
                    <a:pt x="526" y="974"/>
                  </a:lnTo>
                  <a:lnTo>
                    <a:pt x="523" y="1054"/>
                  </a:lnTo>
                  <a:lnTo>
                    <a:pt x="514" y="1132"/>
                  </a:lnTo>
                  <a:lnTo>
                    <a:pt x="502" y="1210"/>
                  </a:lnTo>
                  <a:lnTo>
                    <a:pt x="483" y="1286"/>
                  </a:lnTo>
                  <a:lnTo>
                    <a:pt x="519" y="1302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2" name="Freeform 1229"/>
            <p:cNvSpPr>
              <a:spLocks/>
            </p:cNvSpPr>
            <p:nvPr/>
          </p:nvSpPr>
          <p:spPr bwMode="auto">
            <a:xfrm>
              <a:off x="1196" y="791"/>
              <a:ext cx="539" cy="622"/>
            </a:xfrm>
            <a:custGeom>
              <a:avLst/>
              <a:gdLst>
                <a:gd name="T0" fmla="*/ 13 w 539"/>
                <a:gd name="T1" fmla="*/ 0 h 1244"/>
                <a:gd name="T2" fmla="*/ 74 w 539"/>
                <a:gd name="T3" fmla="*/ 1 h 1244"/>
                <a:gd name="T4" fmla="*/ 132 w 539"/>
                <a:gd name="T5" fmla="*/ 3 h 1244"/>
                <a:gd name="T6" fmla="*/ 187 w 539"/>
                <a:gd name="T7" fmla="*/ 4 h 1244"/>
                <a:gd name="T8" fmla="*/ 239 w 539"/>
                <a:gd name="T9" fmla="*/ 6 h 1244"/>
                <a:gd name="T10" fmla="*/ 288 w 539"/>
                <a:gd name="T11" fmla="*/ 7 h 1244"/>
                <a:gd name="T12" fmla="*/ 334 w 539"/>
                <a:gd name="T13" fmla="*/ 9 h 1244"/>
                <a:gd name="T14" fmla="*/ 375 w 539"/>
                <a:gd name="T15" fmla="*/ 11 h 1244"/>
                <a:gd name="T16" fmla="*/ 413 w 539"/>
                <a:gd name="T17" fmla="*/ 13 h 1244"/>
                <a:gd name="T18" fmla="*/ 445 w 539"/>
                <a:gd name="T19" fmla="*/ 15 h 1244"/>
                <a:gd name="T20" fmla="*/ 474 w 539"/>
                <a:gd name="T21" fmla="*/ 17 h 1244"/>
                <a:gd name="T22" fmla="*/ 498 w 539"/>
                <a:gd name="T23" fmla="*/ 20 h 1244"/>
                <a:gd name="T24" fmla="*/ 515 w 539"/>
                <a:gd name="T25" fmla="*/ 22 h 1244"/>
                <a:gd name="T26" fmla="*/ 529 w 539"/>
                <a:gd name="T27" fmla="*/ 25 h 1244"/>
                <a:gd name="T28" fmla="*/ 536 w 539"/>
                <a:gd name="T29" fmla="*/ 27 h 1244"/>
                <a:gd name="T30" fmla="*/ 539 w 539"/>
                <a:gd name="T31" fmla="*/ 30 h 1244"/>
                <a:gd name="T32" fmla="*/ 536 w 539"/>
                <a:gd name="T33" fmla="*/ 32 h 1244"/>
                <a:gd name="T34" fmla="*/ 527 w 539"/>
                <a:gd name="T35" fmla="*/ 35 h 1244"/>
                <a:gd name="T36" fmla="*/ 515 w 539"/>
                <a:gd name="T37" fmla="*/ 37 h 1244"/>
                <a:gd name="T38" fmla="*/ 496 w 539"/>
                <a:gd name="T39" fmla="*/ 39 h 1244"/>
                <a:gd name="T40" fmla="*/ 460 w 539"/>
                <a:gd name="T41" fmla="*/ 39 h 1244"/>
                <a:gd name="T42" fmla="*/ 476 w 539"/>
                <a:gd name="T43" fmla="*/ 37 h 1244"/>
                <a:gd name="T44" fmla="*/ 489 w 539"/>
                <a:gd name="T45" fmla="*/ 34 h 1244"/>
                <a:gd name="T46" fmla="*/ 498 w 539"/>
                <a:gd name="T47" fmla="*/ 32 h 1244"/>
                <a:gd name="T48" fmla="*/ 499 w 539"/>
                <a:gd name="T49" fmla="*/ 30 h 1244"/>
                <a:gd name="T50" fmla="*/ 498 w 539"/>
                <a:gd name="T51" fmla="*/ 27 h 1244"/>
                <a:gd name="T52" fmla="*/ 489 w 539"/>
                <a:gd name="T53" fmla="*/ 25 h 1244"/>
                <a:gd name="T54" fmla="*/ 478 w 539"/>
                <a:gd name="T55" fmla="*/ 23 h 1244"/>
                <a:gd name="T56" fmla="*/ 460 w 539"/>
                <a:gd name="T57" fmla="*/ 20 h 1244"/>
                <a:gd name="T58" fmla="*/ 438 w 539"/>
                <a:gd name="T59" fmla="*/ 18 h 1244"/>
                <a:gd name="T60" fmla="*/ 411 w 539"/>
                <a:gd name="T61" fmla="*/ 16 h 1244"/>
                <a:gd name="T62" fmla="*/ 380 w 539"/>
                <a:gd name="T63" fmla="*/ 14 h 1244"/>
                <a:gd name="T64" fmla="*/ 344 w 539"/>
                <a:gd name="T65" fmla="*/ 12 h 1244"/>
                <a:gd name="T66" fmla="*/ 304 w 539"/>
                <a:gd name="T67" fmla="*/ 10 h 1244"/>
                <a:gd name="T68" fmla="*/ 262 w 539"/>
                <a:gd name="T69" fmla="*/ 8 h 1244"/>
                <a:gd name="T70" fmla="*/ 215 w 539"/>
                <a:gd name="T71" fmla="*/ 7 h 1244"/>
                <a:gd name="T72" fmla="*/ 166 w 539"/>
                <a:gd name="T73" fmla="*/ 5 h 1244"/>
                <a:gd name="T74" fmla="*/ 112 w 539"/>
                <a:gd name="T75" fmla="*/ 4 h 1244"/>
                <a:gd name="T76" fmla="*/ 57 w 539"/>
                <a:gd name="T77" fmla="*/ 3 h 1244"/>
                <a:gd name="T78" fmla="*/ 0 w 539"/>
                <a:gd name="T79" fmla="*/ 2 h 1244"/>
                <a:gd name="T80" fmla="*/ 13 w 539"/>
                <a:gd name="T81" fmla="*/ 0 h 1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39" h="1244">
                  <a:moveTo>
                    <a:pt x="13" y="0"/>
                  </a:moveTo>
                  <a:lnTo>
                    <a:pt x="74" y="32"/>
                  </a:lnTo>
                  <a:lnTo>
                    <a:pt x="132" y="69"/>
                  </a:lnTo>
                  <a:lnTo>
                    <a:pt x="187" y="112"/>
                  </a:lnTo>
                  <a:lnTo>
                    <a:pt x="239" y="161"/>
                  </a:lnTo>
                  <a:lnTo>
                    <a:pt x="288" y="214"/>
                  </a:lnTo>
                  <a:lnTo>
                    <a:pt x="334" y="273"/>
                  </a:lnTo>
                  <a:lnTo>
                    <a:pt x="375" y="335"/>
                  </a:lnTo>
                  <a:lnTo>
                    <a:pt x="413" y="402"/>
                  </a:lnTo>
                  <a:lnTo>
                    <a:pt x="445" y="471"/>
                  </a:lnTo>
                  <a:lnTo>
                    <a:pt x="474" y="543"/>
                  </a:lnTo>
                  <a:lnTo>
                    <a:pt x="498" y="619"/>
                  </a:lnTo>
                  <a:lnTo>
                    <a:pt x="515" y="695"/>
                  </a:lnTo>
                  <a:lnTo>
                    <a:pt x="529" y="775"/>
                  </a:lnTo>
                  <a:lnTo>
                    <a:pt x="536" y="853"/>
                  </a:lnTo>
                  <a:lnTo>
                    <a:pt x="539" y="932"/>
                  </a:lnTo>
                  <a:lnTo>
                    <a:pt x="536" y="1012"/>
                  </a:lnTo>
                  <a:lnTo>
                    <a:pt x="527" y="1090"/>
                  </a:lnTo>
                  <a:lnTo>
                    <a:pt x="515" y="1168"/>
                  </a:lnTo>
                  <a:lnTo>
                    <a:pt x="496" y="1244"/>
                  </a:lnTo>
                  <a:lnTo>
                    <a:pt x="460" y="1225"/>
                  </a:lnTo>
                  <a:lnTo>
                    <a:pt x="476" y="1155"/>
                  </a:lnTo>
                  <a:lnTo>
                    <a:pt x="489" y="1081"/>
                  </a:lnTo>
                  <a:lnTo>
                    <a:pt x="498" y="1006"/>
                  </a:lnTo>
                  <a:lnTo>
                    <a:pt x="499" y="930"/>
                  </a:lnTo>
                  <a:lnTo>
                    <a:pt x="498" y="856"/>
                  </a:lnTo>
                  <a:lnTo>
                    <a:pt x="489" y="780"/>
                  </a:lnTo>
                  <a:lnTo>
                    <a:pt x="478" y="706"/>
                  </a:lnTo>
                  <a:lnTo>
                    <a:pt x="460" y="634"/>
                  </a:lnTo>
                  <a:lnTo>
                    <a:pt x="438" y="561"/>
                  </a:lnTo>
                  <a:lnTo>
                    <a:pt x="411" y="492"/>
                  </a:lnTo>
                  <a:lnTo>
                    <a:pt x="380" y="425"/>
                  </a:lnTo>
                  <a:lnTo>
                    <a:pt x="344" y="364"/>
                  </a:lnTo>
                  <a:lnTo>
                    <a:pt x="304" y="304"/>
                  </a:lnTo>
                  <a:lnTo>
                    <a:pt x="262" y="248"/>
                  </a:lnTo>
                  <a:lnTo>
                    <a:pt x="215" y="197"/>
                  </a:lnTo>
                  <a:lnTo>
                    <a:pt x="166" y="152"/>
                  </a:lnTo>
                  <a:lnTo>
                    <a:pt x="112" y="110"/>
                  </a:lnTo>
                  <a:lnTo>
                    <a:pt x="57" y="76"/>
                  </a:lnTo>
                  <a:lnTo>
                    <a:pt x="0" y="4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3" name="Freeform 1230"/>
            <p:cNvSpPr>
              <a:spLocks/>
            </p:cNvSpPr>
            <p:nvPr/>
          </p:nvSpPr>
          <p:spPr bwMode="auto">
            <a:xfrm>
              <a:off x="1182" y="814"/>
              <a:ext cx="513" cy="590"/>
            </a:xfrm>
            <a:custGeom>
              <a:avLst/>
              <a:gdLst>
                <a:gd name="T0" fmla="*/ 474 w 513"/>
                <a:gd name="T1" fmla="*/ 37 h 1180"/>
                <a:gd name="T2" fmla="*/ 490 w 513"/>
                <a:gd name="T3" fmla="*/ 35 h 1180"/>
                <a:gd name="T4" fmla="*/ 503 w 513"/>
                <a:gd name="T5" fmla="*/ 33 h 1180"/>
                <a:gd name="T6" fmla="*/ 512 w 513"/>
                <a:gd name="T7" fmla="*/ 31 h 1180"/>
                <a:gd name="T8" fmla="*/ 513 w 513"/>
                <a:gd name="T9" fmla="*/ 28 h 1180"/>
                <a:gd name="T10" fmla="*/ 512 w 513"/>
                <a:gd name="T11" fmla="*/ 26 h 1180"/>
                <a:gd name="T12" fmla="*/ 503 w 513"/>
                <a:gd name="T13" fmla="*/ 23 h 1180"/>
                <a:gd name="T14" fmla="*/ 492 w 513"/>
                <a:gd name="T15" fmla="*/ 21 h 1180"/>
                <a:gd name="T16" fmla="*/ 474 w 513"/>
                <a:gd name="T17" fmla="*/ 19 h 1180"/>
                <a:gd name="T18" fmla="*/ 452 w 513"/>
                <a:gd name="T19" fmla="*/ 17 h 1180"/>
                <a:gd name="T20" fmla="*/ 425 w 513"/>
                <a:gd name="T21" fmla="*/ 14 h 1180"/>
                <a:gd name="T22" fmla="*/ 394 w 513"/>
                <a:gd name="T23" fmla="*/ 12 h 1180"/>
                <a:gd name="T24" fmla="*/ 358 w 513"/>
                <a:gd name="T25" fmla="*/ 10 h 1180"/>
                <a:gd name="T26" fmla="*/ 318 w 513"/>
                <a:gd name="T27" fmla="*/ 9 h 1180"/>
                <a:gd name="T28" fmla="*/ 276 w 513"/>
                <a:gd name="T29" fmla="*/ 7 h 1180"/>
                <a:gd name="T30" fmla="*/ 229 w 513"/>
                <a:gd name="T31" fmla="*/ 5 h 1180"/>
                <a:gd name="T32" fmla="*/ 180 w 513"/>
                <a:gd name="T33" fmla="*/ 4 h 1180"/>
                <a:gd name="T34" fmla="*/ 126 w 513"/>
                <a:gd name="T35" fmla="*/ 3 h 1180"/>
                <a:gd name="T36" fmla="*/ 71 w 513"/>
                <a:gd name="T37" fmla="*/ 1 h 1180"/>
                <a:gd name="T38" fmla="*/ 14 w 513"/>
                <a:gd name="T39" fmla="*/ 0 h 1180"/>
                <a:gd name="T40" fmla="*/ 0 w 513"/>
                <a:gd name="T41" fmla="*/ 2 h 1180"/>
                <a:gd name="T42" fmla="*/ 58 w 513"/>
                <a:gd name="T43" fmla="*/ 3 h 1180"/>
                <a:gd name="T44" fmla="*/ 112 w 513"/>
                <a:gd name="T45" fmla="*/ 4 h 1180"/>
                <a:gd name="T46" fmla="*/ 164 w 513"/>
                <a:gd name="T47" fmla="*/ 5 h 1180"/>
                <a:gd name="T48" fmla="*/ 213 w 513"/>
                <a:gd name="T49" fmla="*/ 7 h 1180"/>
                <a:gd name="T50" fmla="*/ 259 w 513"/>
                <a:gd name="T51" fmla="*/ 8 h 1180"/>
                <a:gd name="T52" fmla="*/ 301 w 513"/>
                <a:gd name="T53" fmla="*/ 10 h 1180"/>
                <a:gd name="T54" fmla="*/ 339 w 513"/>
                <a:gd name="T55" fmla="*/ 12 h 1180"/>
                <a:gd name="T56" fmla="*/ 373 w 513"/>
                <a:gd name="T57" fmla="*/ 14 h 1180"/>
                <a:gd name="T58" fmla="*/ 401 w 513"/>
                <a:gd name="T59" fmla="*/ 16 h 1180"/>
                <a:gd name="T60" fmla="*/ 425 w 513"/>
                <a:gd name="T61" fmla="*/ 18 h 1180"/>
                <a:gd name="T62" fmla="*/ 445 w 513"/>
                <a:gd name="T63" fmla="*/ 21 h 1180"/>
                <a:gd name="T64" fmla="*/ 459 w 513"/>
                <a:gd name="T65" fmla="*/ 23 h 1180"/>
                <a:gd name="T66" fmla="*/ 468 w 513"/>
                <a:gd name="T67" fmla="*/ 25 h 1180"/>
                <a:gd name="T68" fmla="*/ 472 w 513"/>
                <a:gd name="T69" fmla="*/ 28 h 1180"/>
                <a:gd name="T70" fmla="*/ 471 w 513"/>
                <a:gd name="T71" fmla="*/ 30 h 1180"/>
                <a:gd name="T72" fmla="*/ 464 w 513"/>
                <a:gd name="T73" fmla="*/ 32 h 1180"/>
                <a:gd name="T74" fmla="*/ 451 w 513"/>
                <a:gd name="T75" fmla="*/ 35 h 1180"/>
                <a:gd name="T76" fmla="*/ 434 w 513"/>
                <a:gd name="T77" fmla="*/ 37 h 1180"/>
                <a:gd name="T78" fmla="*/ 474 w 513"/>
                <a:gd name="T79" fmla="*/ 37 h 11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13" h="1180">
                  <a:moveTo>
                    <a:pt x="474" y="1180"/>
                  </a:moveTo>
                  <a:lnTo>
                    <a:pt x="490" y="1110"/>
                  </a:lnTo>
                  <a:lnTo>
                    <a:pt x="503" y="1036"/>
                  </a:lnTo>
                  <a:lnTo>
                    <a:pt x="512" y="961"/>
                  </a:lnTo>
                  <a:lnTo>
                    <a:pt x="513" y="885"/>
                  </a:lnTo>
                  <a:lnTo>
                    <a:pt x="512" y="811"/>
                  </a:lnTo>
                  <a:lnTo>
                    <a:pt x="503" y="735"/>
                  </a:lnTo>
                  <a:lnTo>
                    <a:pt x="492" y="661"/>
                  </a:lnTo>
                  <a:lnTo>
                    <a:pt x="474" y="589"/>
                  </a:lnTo>
                  <a:lnTo>
                    <a:pt x="452" y="516"/>
                  </a:lnTo>
                  <a:lnTo>
                    <a:pt x="425" y="447"/>
                  </a:lnTo>
                  <a:lnTo>
                    <a:pt x="394" y="380"/>
                  </a:lnTo>
                  <a:lnTo>
                    <a:pt x="358" y="319"/>
                  </a:lnTo>
                  <a:lnTo>
                    <a:pt x="318" y="259"/>
                  </a:lnTo>
                  <a:lnTo>
                    <a:pt x="276" y="203"/>
                  </a:lnTo>
                  <a:lnTo>
                    <a:pt x="229" y="152"/>
                  </a:lnTo>
                  <a:lnTo>
                    <a:pt x="180" y="107"/>
                  </a:lnTo>
                  <a:lnTo>
                    <a:pt x="126" y="65"/>
                  </a:lnTo>
                  <a:lnTo>
                    <a:pt x="71" y="31"/>
                  </a:lnTo>
                  <a:lnTo>
                    <a:pt x="14" y="0"/>
                  </a:lnTo>
                  <a:lnTo>
                    <a:pt x="0" y="49"/>
                  </a:lnTo>
                  <a:lnTo>
                    <a:pt x="58" y="78"/>
                  </a:lnTo>
                  <a:lnTo>
                    <a:pt x="112" y="114"/>
                  </a:lnTo>
                  <a:lnTo>
                    <a:pt x="164" y="156"/>
                  </a:lnTo>
                  <a:lnTo>
                    <a:pt x="213" y="203"/>
                  </a:lnTo>
                  <a:lnTo>
                    <a:pt x="259" y="254"/>
                  </a:lnTo>
                  <a:lnTo>
                    <a:pt x="301" y="310"/>
                  </a:lnTo>
                  <a:lnTo>
                    <a:pt x="339" y="371"/>
                  </a:lnTo>
                  <a:lnTo>
                    <a:pt x="373" y="435"/>
                  </a:lnTo>
                  <a:lnTo>
                    <a:pt x="401" y="502"/>
                  </a:lnTo>
                  <a:lnTo>
                    <a:pt x="425" y="572"/>
                  </a:lnTo>
                  <a:lnTo>
                    <a:pt x="445" y="645"/>
                  </a:lnTo>
                  <a:lnTo>
                    <a:pt x="459" y="719"/>
                  </a:lnTo>
                  <a:lnTo>
                    <a:pt x="468" y="793"/>
                  </a:lnTo>
                  <a:lnTo>
                    <a:pt x="472" y="869"/>
                  </a:lnTo>
                  <a:lnTo>
                    <a:pt x="471" y="943"/>
                  </a:lnTo>
                  <a:lnTo>
                    <a:pt x="464" y="1018"/>
                  </a:lnTo>
                  <a:lnTo>
                    <a:pt x="451" y="1092"/>
                  </a:lnTo>
                  <a:lnTo>
                    <a:pt x="434" y="1162"/>
                  </a:lnTo>
                  <a:lnTo>
                    <a:pt x="474" y="1180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4" name="Freeform 1231"/>
            <p:cNvSpPr>
              <a:spLocks/>
            </p:cNvSpPr>
            <p:nvPr/>
          </p:nvSpPr>
          <p:spPr bwMode="auto">
            <a:xfrm>
              <a:off x="1168" y="839"/>
              <a:ext cx="486" cy="556"/>
            </a:xfrm>
            <a:custGeom>
              <a:avLst/>
              <a:gdLst>
                <a:gd name="T0" fmla="*/ 14 w 486"/>
                <a:gd name="T1" fmla="*/ 0 h 1113"/>
                <a:gd name="T2" fmla="*/ 72 w 486"/>
                <a:gd name="T3" fmla="*/ 0 h 1113"/>
                <a:gd name="T4" fmla="*/ 126 w 486"/>
                <a:gd name="T5" fmla="*/ 2 h 1113"/>
                <a:gd name="T6" fmla="*/ 178 w 486"/>
                <a:gd name="T7" fmla="*/ 3 h 1113"/>
                <a:gd name="T8" fmla="*/ 227 w 486"/>
                <a:gd name="T9" fmla="*/ 4 h 1113"/>
                <a:gd name="T10" fmla="*/ 273 w 486"/>
                <a:gd name="T11" fmla="*/ 6 h 1113"/>
                <a:gd name="T12" fmla="*/ 315 w 486"/>
                <a:gd name="T13" fmla="*/ 8 h 1113"/>
                <a:gd name="T14" fmla="*/ 353 w 486"/>
                <a:gd name="T15" fmla="*/ 10 h 1113"/>
                <a:gd name="T16" fmla="*/ 387 w 486"/>
                <a:gd name="T17" fmla="*/ 12 h 1113"/>
                <a:gd name="T18" fmla="*/ 415 w 486"/>
                <a:gd name="T19" fmla="*/ 14 h 1113"/>
                <a:gd name="T20" fmla="*/ 439 w 486"/>
                <a:gd name="T21" fmla="*/ 16 h 1113"/>
                <a:gd name="T22" fmla="*/ 459 w 486"/>
                <a:gd name="T23" fmla="*/ 18 h 1113"/>
                <a:gd name="T24" fmla="*/ 473 w 486"/>
                <a:gd name="T25" fmla="*/ 20 h 1113"/>
                <a:gd name="T26" fmla="*/ 482 w 486"/>
                <a:gd name="T27" fmla="*/ 23 h 1113"/>
                <a:gd name="T28" fmla="*/ 486 w 486"/>
                <a:gd name="T29" fmla="*/ 25 h 1113"/>
                <a:gd name="T30" fmla="*/ 485 w 486"/>
                <a:gd name="T31" fmla="*/ 27 h 1113"/>
                <a:gd name="T32" fmla="*/ 478 w 486"/>
                <a:gd name="T33" fmla="*/ 30 h 1113"/>
                <a:gd name="T34" fmla="*/ 465 w 486"/>
                <a:gd name="T35" fmla="*/ 32 h 1113"/>
                <a:gd name="T36" fmla="*/ 448 w 486"/>
                <a:gd name="T37" fmla="*/ 34 h 1113"/>
                <a:gd name="T38" fmla="*/ 406 w 486"/>
                <a:gd name="T39" fmla="*/ 34 h 1113"/>
                <a:gd name="T40" fmla="*/ 424 w 486"/>
                <a:gd name="T41" fmla="*/ 31 h 1113"/>
                <a:gd name="T42" fmla="*/ 435 w 486"/>
                <a:gd name="T43" fmla="*/ 29 h 1113"/>
                <a:gd name="T44" fmla="*/ 441 w 486"/>
                <a:gd name="T45" fmla="*/ 27 h 1113"/>
                <a:gd name="T46" fmla="*/ 442 w 486"/>
                <a:gd name="T47" fmla="*/ 25 h 1113"/>
                <a:gd name="T48" fmla="*/ 437 w 486"/>
                <a:gd name="T49" fmla="*/ 22 h 1113"/>
                <a:gd name="T50" fmla="*/ 427 w 486"/>
                <a:gd name="T51" fmla="*/ 20 h 1113"/>
                <a:gd name="T52" fmla="*/ 410 w 486"/>
                <a:gd name="T53" fmla="*/ 18 h 1113"/>
                <a:gd name="T54" fmla="*/ 389 w 486"/>
                <a:gd name="T55" fmla="*/ 15 h 1113"/>
                <a:gd name="T56" fmla="*/ 362 w 486"/>
                <a:gd name="T57" fmla="*/ 13 h 1113"/>
                <a:gd name="T58" fmla="*/ 331 w 486"/>
                <a:gd name="T59" fmla="*/ 11 h 1113"/>
                <a:gd name="T60" fmla="*/ 295 w 486"/>
                <a:gd name="T61" fmla="*/ 9 h 1113"/>
                <a:gd name="T62" fmla="*/ 254 w 486"/>
                <a:gd name="T63" fmla="*/ 8 h 1113"/>
                <a:gd name="T64" fmla="*/ 210 w 486"/>
                <a:gd name="T65" fmla="*/ 6 h 1113"/>
                <a:gd name="T66" fmla="*/ 162 w 486"/>
                <a:gd name="T67" fmla="*/ 4 h 1113"/>
                <a:gd name="T68" fmla="*/ 110 w 486"/>
                <a:gd name="T69" fmla="*/ 3 h 1113"/>
                <a:gd name="T70" fmla="*/ 56 w 486"/>
                <a:gd name="T71" fmla="*/ 2 h 1113"/>
                <a:gd name="T72" fmla="*/ 0 w 486"/>
                <a:gd name="T73" fmla="*/ 1 h 1113"/>
                <a:gd name="T74" fmla="*/ 14 w 486"/>
                <a:gd name="T75" fmla="*/ 0 h 1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6" h="1113">
                  <a:moveTo>
                    <a:pt x="14" y="0"/>
                  </a:moveTo>
                  <a:lnTo>
                    <a:pt x="72" y="29"/>
                  </a:lnTo>
                  <a:lnTo>
                    <a:pt x="126" y="65"/>
                  </a:lnTo>
                  <a:lnTo>
                    <a:pt x="178" y="107"/>
                  </a:lnTo>
                  <a:lnTo>
                    <a:pt x="227" y="154"/>
                  </a:lnTo>
                  <a:lnTo>
                    <a:pt x="273" y="205"/>
                  </a:lnTo>
                  <a:lnTo>
                    <a:pt x="315" y="261"/>
                  </a:lnTo>
                  <a:lnTo>
                    <a:pt x="353" y="322"/>
                  </a:lnTo>
                  <a:lnTo>
                    <a:pt x="387" y="386"/>
                  </a:lnTo>
                  <a:lnTo>
                    <a:pt x="415" y="453"/>
                  </a:lnTo>
                  <a:lnTo>
                    <a:pt x="439" y="523"/>
                  </a:lnTo>
                  <a:lnTo>
                    <a:pt x="459" y="596"/>
                  </a:lnTo>
                  <a:lnTo>
                    <a:pt x="473" y="670"/>
                  </a:lnTo>
                  <a:lnTo>
                    <a:pt x="482" y="744"/>
                  </a:lnTo>
                  <a:lnTo>
                    <a:pt x="486" y="820"/>
                  </a:lnTo>
                  <a:lnTo>
                    <a:pt x="485" y="894"/>
                  </a:lnTo>
                  <a:lnTo>
                    <a:pt x="478" y="969"/>
                  </a:lnTo>
                  <a:lnTo>
                    <a:pt x="465" y="1043"/>
                  </a:lnTo>
                  <a:lnTo>
                    <a:pt x="448" y="1113"/>
                  </a:lnTo>
                  <a:lnTo>
                    <a:pt x="406" y="1093"/>
                  </a:lnTo>
                  <a:lnTo>
                    <a:pt x="424" y="1023"/>
                  </a:lnTo>
                  <a:lnTo>
                    <a:pt x="435" y="950"/>
                  </a:lnTo>
                  <a:lnTo>
                    <a:pt x="441" y="876"/>
                  </a:lnTo>
                  <a:lnTo>
                    <a:pt x="442" y="802"/>
                  </a:lnTo>
                  <a:lnTo>
                    <a:pt x="437" y="728"/>
                  </a:lnTo>
                  <a:lnTo>
                    <a:pt x="427" y="654"/>
                  </a:lnTo>
                  <a:lnTo>
                    <a:pt x="410" y="581"/>
                  </a:lnTo>
                  <a:lnTo>
                    <a:pt x="389" y="511"/>
                  </a:lnTo>
                  <a:lnTo>
                    <a:pt x="362" y="442"/>
                  </a:lnTo>
                  <a:lnTo>
                    <a:pt x="331" y="377"/>
                  </a:lnTo>
                  <a:lnTo>
                    <a:pt x="295" y="315"/>
                  </a:lnTo>
                  <a:lnTo>
                    <a:pt x="254" y="257"/>
                  </a:lnTo>
                  <a:lnTo>
                    <a:pt x="210" y="205"/>
                  </a:lnTo>
                  <a:lnTo>
                    <a:pt x="162" y="158"/>
                  </a:lnTo>
                  <a:lnTo>
                    <a:pt x="110" y="116"/>
                  </a:lnTo>
                  <a:lnTo>
                    <a:pt x="56" y="80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5" name="Freeform 1232"/>
            <p:cNvSpPr>
              <a:spLocks/>
            </p:cNvSpPr>
            <p:nvPr/>
          </p:nvSpPr>
          <p:spPr bwMode="auto">
            <a:xfrm>
              <a:off x="1152" y="863"/>
              <a:ext cx="458" cy="522"/>
            </a:xfrm>
            <a:custGeom>
              <a:avLst/>
              <a:gdLst>
                <a:gd name="T0" fmla="*/ 422 w 458"/>
                <a:gd name="T1" fmla="*/ 33 h 1044"/>
                <a:gd name="T2" fmla="*/ 440 w 458"/>
                <a:gd name="T3" fmla="*/ 31 h 1044"/>
                <a:gd name="T4" fmla="*/ 451 w 458"/>
                <a:gd name="T5" fmla="*/ 29 h 1044"/>
                <a:gd name="T6" fmla="*/ 457 w 458"/>
                <a:gd name="T7" fmla="*/ 26 h 1044"/>
                <a:gd name="T8" fmla="*/ 458 w 458"/>
                <a:gd name="T9" fmla="*/ 24 h 1044"/>
                <a:gd name="T10" fmla="*/ 453 w 458"/>
                <a:gd name="T11" fmla="*/ 22 h 1044"/>
                <a:gd name="T12" fmla="*/ 443 w 458"/>
                <a:gd name="T13" fmla="*/ 19 h 1044"/>
                <a:gd name="T14" fmla="*/ 426 w 458"/>
                <a:gd name="T15" fmla="*/ 17 h 1044"/>
                <a:gd name="T16" fmla="*/ 405 w 458"/>
                <a:gd name="T17" fmla="*/ 15 h 1044"/>
                <a:gd name="T18" fmla="*/ 378 w 458"/>
                <a:gd name="T19" fmla="*/ 13 h 1044"/>
                <a:gd name="T20" fmla="*/ 347 w 458"/>
                <a:gd name="T21" fmla="*/ 11 h 1044"/>
                <a:gd name="T22" fmla="*/ 311 w 458"/>
                <a:gd name="T23" fmla="*/ 9 h 1044"/>
                <a:gd name="T24" fmla="*/ 270 w 458"/>
                <a:gd name="T25" fmla="*/ 7 h 1044"/>
                <a:gd name="T26" fmla="*/ 226 w 458"/>
                <a:gd name="T27" fmla="*/ 5 h 1044"/>
                <a:gd name="T28" fmla="*/ 178 w 458"/>
                <a:gd name="T29" fmla="*/ 4 h 1044"/>
                <a:gd name="T30" fmla="*/ 126 w 458"/>
                <a:gd name="T31" fmla="*/ 3 h 1044"/>
                <a:gd name="T32" fmla="*/ 72 w 458"/>
                <a:gd name="T33" fmla="*/ 1 h 1044"/>
                <a:gd name="T34" fmla="*/ 16 w 458"/>
                <a:gd name="T35" fmla="*/ 0 h 1044"/>
                <a:gd name="T36" fmla="*/ 0 w 458"/>
                <a:gd name="T37" fmla="*/ 2 h 1044"/>
                <a:gd name="T38" fmla="*/ 53 w 458"/>
                <a:gd name="T39" fmla="*/ 3 h 1044"/>
                <a:gd name="T40" fmla="*/ 103 w 458"/>
                <a:gd name="T41" fmla="*/ 4 h 1044"/>
                <a:gd name="T42" fmla="*/ 152 w 458"/>
                <a:gd name="T43" fmla="*/ 5 h 1044"/>
                <a:gd name="T44" fmla="*/ 195 w 458"/>
                <a:gd name="T45" fmla="*/ 7 h 1044"/>
                <a:gd name="T46" fmla="*/ 236 w 458"/>
                <a:gd name="T47" fmla="*/ 8 h 1044"/>
                <a:gd name="T48" fmla="*/ 275 w 458"/>
                <a:gd name="T49" fmla="*/ 10 h 1044"/>
                <a:gd name="T50" fmla="*/ 308 w 458"/>
                <a:gd name="T51" fmla="*/ 12 h 1044"/>
                <a:gd name="T52" fmla="*/ 337 w 458"/>
                <a:gd name="T53" fmla="*/ 14 h 1044"/>
                <a:gd name="T54" fmla="*/ 362 w 458"/>
                <a:gd name="T55" fmla="*/ 16 h 1044"/>
                <a:gd name="T56" fmla="*/ 382 w 458"/>
                <a:gd name="T57" fmla="*/ 18 h 1044"/>
                <a:gd name="T58" fmla="*/ 396 w 458"/>
                <a:gd name="T59" fmla="*/ 20 h 1044"/>
                <a:gd name="T60" fmla="*/ 406 w 458"/>
                <a:gd name="T61" fmla="*/ 22 h 1044"/>
                <a:gd name="T62" fmla="*/ 410 w 458"/>
                <a:gd name="T63" fmla="*/ 24 h 1044"/>
                <a:gd name="T64" fmla="*/ 410 w 458"/>
                <a:gd name="T65" fmla="*/ 26 h 1044"/>
                <a:gd name="T66" fmla="*/ 405 w 458"/>
                <a:gd name="T67" fmla="*/ 28 h 1044"/>
                <a:gd name="T68" fmla="*/ 393 w 458"/>
                <a:gd name="T69" fmla="*/ 30 h 1044"/>
                <a:gd name="T70" fmla="*/ 378 w 458"/>
                <a:gd name="T71" fmla="*/ 33 h 1044"/>
                <a:gd name="T72" fmla="*/ 422 w 458"/>
                <a:gd name="T73" fmla="*/ 33 h 10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8" h="1044">
                  <a:moveTo>
                    <a:pt x="422" y="1044"/>
                  </a:moveTo>
                  <a:lnTo>
                    <a:pt x="440" y="974"/>
                  </a:lnTo>
                  <a:lnTo>
                    <a:pt x="451" y="901"/>
                  </a:lnTo>
                  <a:lnTo>
                    <a:pt x="457" y="827"/>
                  </a:lnTo>
                  <a:lnTo>
                    <a:pt x="458" y="753"/>
                  </a:lnTo>
                  <a:lnTo>
                    <a:pt x="453" y="679"/>
                  </a:lnTo>
                  <a:lnTo>
                    <a:pt x="443" y="605"/>
                  </a:lnTo>
                  <a:lnTo>
                    <a:pt x="426" y="532"/>
                  </a:lnTo>
                  <a:lnTo>
                    <a:pt x="405" y="462"/>
                  </a:lnTo>
                  <a:lnTo>
                    <a:pt x="378" y="393"/>
                  </a:lnTo>
                  <a:lnTo>
                    <a:pt x="347" y="328"/>
                  </a:lnTo>
                  <a:lnTo>
                    <a:pt x="311" y="266"/>
                  </a:lnTo>
                  <a:lnTo>
                    <a:pt x="270" y="208"/>
                  </a:lnTo>
                  <a:lnTo>
                    <a:pt x="226" y="156"/>
                  </a:lnTo>
                  <a:lnTo>
                    <a:pt x="178" y="109"/>
                  </a:lnTo>
                  <a:lnTo>
                    <a:pt x="126" y="67"/>
                  </a:lnTo>
                  <a:lnTo>
                    <a:pt x="72" y="31"/>
                  </a:lnTo>
                  <a:lnTo>
                    <a:pt x="16" y="0"/>
                  </a:lnTo>
                  <a:lnTo>
                    <a:pt x="0" y="54"/>
                  </a:lnTo>
                  <a:lnTo>
                    <a:pt x="53" y="83"/>
                  </a:lnTo>
                  <a:lnTo>
                    <a:pt x="103" y="116"/>
                  </a:lnTo>
                  <a:lnTo>
                    <a:pt x="152" y="156"/>
                  </a:lnTo>
                  <a:lnTo>
                    <a:pt x="195" y="199"/>
                  </a:lnTo>
                  <a:lnTo>
                    <a:pt x="236" y="248"/>
                  </a:lnTo>
                  <a:lnTo>
                    <a:pt x="275" y="300"/>
                  </a:lnTo>
                  <a:lnTo>
                    <a:pt x="308" y="358"/>
                  </a:lnTo>
                  <a:lnTo>
                    <a:pt x="337" y="418"/>
                  </a:lnTo>
                  <a:lnTo>
                    <a:pt x="362" y="481"/>
                  </a:lnTo>
                  <a:lnTo>
                    <a:pt x="382" y="548"/>
                  </a:lnTo>
                  <a:lnTo>
                    <a:pt x="396" y="615"/>
                  </a:lnTo>
                  <a:lnTo>
                    <a:pt x="406" y="684"/>
                  </a:lnTo>
                  <a:lnTo>
                    <a:pt x="410" y="753"/>
                  </a:lnTo>
                  <a:lnTo>
                    <a:pt x="410" y="822"/>
                  </a:lnTo>
                  <a:lnTo>
                    <a:pt x="405" y="891"/>
                  </a:lnTo>
                  <a:lnTo>
                    <a:pt x="393" y="959"/>
                  </a:lnTo>
                  <a:lnTo>
                    <a:pt x="378" y="1025"/>
                  </a:lnTo>
                  <a:lnTo>
                    <a:pt x="422" y="1044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6" name="Freeform 1233"/>
            <p:cNvSpPr>
              <a:spLocks/>
            </p:cNvSpPr>
            <p:nvPr/>
          </p:nvSpPr>
          <p:spPr bwMode="auto">
            <a:xfrm>
              <a:off x="1137" y="890"/>
              <a:ext cx="425" cy="485"/>
            </a:xfrm>
            <a:custGeom>
              <a:avLst/>
              <a:gdLst>
                <a:gd name="T0" fmla="*/ 15 w 425"/>
                <a:gd name="T1" fmla="*/ 0 h 971"/>
                <a:gd name="T2" fmla="*/ 68 w 425"/>
                <a:gd name="T3" fmla="*/ 0 h 971"/>
                <a:gd name="T4" fmla="*/ 118 w 425"/>
                <a:gd name="T5" fmla="*/ 1 h 971"/>
                <a:gd name="T6" fmla="*/ 167 w 425"/>
                <a:gd name="T7" fmla="*/ 3 h 971"/>
                <a:gd name="T8" fmla="*/ 210 w 425"/>
                <a:gd name="T9" fmla="*/ 4 h 971"/>
                <a:gd name="T10" fmla="*/ 251 w 425"/>
                <a:gd name="T11" fmla="*/ 6 h 971"/>
                <a:gd name="T12" fmla="*/ 290 w 425"/>
                <a:gd name="T13" fmla="*/ 7 h 971"/>
                <a:gd name="T14" fmla="*/ 323 w 425"/>
                <a:gd name="T15" fmla="*/ 9 h 971"/>
                <a:gd name="T16" fmla="*/ 352 w 425"/>
                <a:gd name="T17" fmla="*/ 11 h 971"/>
                <a:gd name="T18" fmla="*/ 377 w 425"/>
                <a:gd name="T19" fmla="*/ 13 h 971"/>
                <a:gd name="T20" fmla="*/ 397 w 425"/>
                <a:gd name="T21" fmla="*/ 15 h 971"/>
                <a:gd name="T22" fmla="*/ 411 w 425"/>
                <a:gd name="T23" fmla="*/ 17 h 971"/>
                <a:gd name="T24" fmla="*/ 421 w 425"/>
                <a:gd name="T25" fmla="*/ 19 h 971"/>
                <a:gd name="T26" fmla="*/ 425 w 425"/>
                <a:gd name="T27" fmla="*/ 21 h 971"/>
                <a:gd name="T28" fmla="*/ 425 w 425"/>
                <a:gd name="T29" fmla="*/ 24 h 971"/>
                <a:gd name="T30" fmla="*/ 420 w 425"/>
                <a:gd name="T31" fmla="*/ 26 h 971"/>
                <a:gd name="T32" fmla="*/ 408 w 425"/>
                <a:gd name="T33" fmla="*/ 28 h 971"/>
                <a:gd name="T34" fmla="*/ 393 w 425"/>
                <a:gd name="T35" fmla="*/ 30 h 971"/>
                <a:gd name="T36" fmla="*/ 346 w 425"/>
                <a:gd name="T37" fmla="*/ 29 h 971"/>
                <a:gd name="T38" fmla="*/ 362 w 425"/>
                <a:gd name="T39" fmla="*/ 27 h 971"/>
                <a:gd name="T40" fmla="*/ 372 w 425"/>
                <a:gd name="T41" fmla="*/ 25 h 971"/>
                <a:gd name="T42" fmla="*/ 376 w 425"/>
                <a:gd name="T43" fmla="*/ 23 h 971"/>
                <a:gd name="T44" fmla="*/ 376 w 425"/>
                <a:gd name="T45" fmla="*/ 21 h 971"/>
                <a:gd name="T46" fmla="*/ 369 w 425"/>
                <a:gd name="T47" fmla="*/ 19 h 971"/>
                <a:gd name="T48" fmla="*/ 359 w 425"/>
                <a:gd name="T49" fmla="*/ 17 h 971"/>
                <a:gd name="T50" fmla="*/ 342 w 425"/>
                <a:gd name="T51" fmla="*/ 15 h 971"/>
                <a:gd name="T52" fmla="*/ 321 w 425"/>
                <a:gd name="T53" fmla="*/ 13 h 971"/>
                <a:gd name="T54" fmla="*/ 294 w 425"/>
                <a:gd name="T55" fmla="*/ 11 h 971"/>
                <a:gd name="T56" fmla="*/ 263 w 425"/>
                <a:gd name="T57" fmla="*/ 9 h 971"/>
                <a:gd name="T58" fmla="*/ 227 w 425"/>
                <a:gd name="T59" fmla="*/ 7 h 971"/>
                <a:gd name="T60" fmla="*/ 188 w 425"/>
                <a:gd name="T61" fmla="*/ 6 h 971"/>
                <a:gd name="T62" fmla="*/ 145 w 425"/>
                <a:gd name="T63" fmla="*/ 4 h 971"/>
                <a:gd name="T64" fmla="*/ 99 w 425"/>
                <a:gd name="T65" fmla="*/ 3 h 971"/>
                <a:gd name="T66" fmla="*/ 51 w 425"/>
                <a:gd name="T67" fmla="*/ 2 h 971"/>
                <a:gd name="T68" fmla="*/ 0 w 425"/>
                <a:gd name="T69" fmla="*/ 1 h 971"/>
                <a:gd name="T70" fmla="*/ 15 w 425"/>
                <a:gd name="T71" fmla="*/ 0 h 9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5" h="971">
                  <a:moveTo>
                    <a:pt x="15" y="0"/>
                  </a:moveTo>
                  <a:lnTo>
                    <a:pt x="68" y="29"/>
                  </a:lnTo>
                  <a:lnTo>
                    <a:pt x="118" y="62"/>
                  </a:lnTo>
                  <a:lnTo>
                    <a:pt x="167" y="102"/>
                  </a:lnTo>
                  <a:lnTo>
                    <a:pt x="210" y="145"/>
                  </a:lnTo>
                  <a:lnTo>
                    <a:pt x="251" y="194"/>
                  </a:lnTo>
                  <a:lnTo>
                    <a:pt x="290" y="246"/>
                  </a:lnTo>
                  <a:lnTo>
                    <a:pt x="323" y="304"/>
                  </a:lnTo>
                  <a:lnTo>
                    <a:pt x="352" y="364"/>
                  </a:lnTo>
                  <a:lnTo>
                    <a:pt x="377" y="427"/>
                  </a:lnTo>
                  <a:lnTo>
                    <a:pt x="397" y="494"/>
                  </a:lnTo>
                  <a:lnTo>
                    <a:pt x="411" y="561"/>
                  </a:lnTo>
                  <a:lnTo>
                    <a:pt x="421" y="630"/>
                  </a:lnTo>
                  <a:lnTo>
                    <a:pt x="425" y="699"/>
                  </a:lnTo>
                  <a:lnTo>
                    <a:pt x="425" y="768"/>
                  </a:lnTo>
                  <a:lnTo>
                    <a:pt x="420" y="837"/>
                  </a:lnTo>
                  <a:lnTo>
                    <a:pt x="408" y="905"/>
                  </a:lnTo>
                  <a:lnTo>
                    <a:pt x="393" y="971"/>
                  </a:lnTo>
                  <a:lnTo>
                    <a:pt x="346" y="949"/>
                  </a:lnTo>
                  <a:lnTo>
                    <a:pt x="362" y="884"/>
                  </a:lnTo>
                  <a:lnTo>
                    <a:pt x="372" y="818"/>
                  </a:lnTo>
                  <a:lnTo>
                    <a:pt x="376" y="751"/>
                  </a:lnTo>
                  <a:lnTo>
                    <a:pt x="376" y="683"/>
                  </a:lnTo>
                  <a:lnTo>
                    <a:pt x="369" y="616"/>
                  </a:lnTo>
                  <a:lnTo>
                    <a:pt x="359" y="549"/>
                  </a:lnTo>
                  <a:lnTo>
                    <a:pt x="342" y="484"/>
                  </a:lnTo>
                  <a:lnTo>
                    <a:pt x="321" y="420"/>
                  </a:lnTo>
                  <a:lnTo>
                    <a:pt x="294" y="360"/>
                  </a:lnTo>
                  <a:lnTo>
                    <a:pt x="263" y="304"/>
                  </a:lnTo>
                  <a:lnTo>
                    <a:pt x="227" y="250"/>
                  </a:lnTo>
                  <a:lnTo>
                    <a:pt x="188" y="201"/>
                  </a:lnTo>
                  <a:lnTo>
                    <a:pt x="145" y="158"/>
                  </a:lnTo>
                  <a:lnTo>
                    <a:pt x="99" y="118"/>
                  </a:lnTo>
                  <a:lnTo>
                    <a:pt x="51" y="85"/>
                  </a:lnTo>
                  <a:lnTo>
                    <a:pt x="0" y="5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7" name="Freeform 1234"/>
            <p:cNvSpPr>
              <a:spLocks/>
            </p:cNvSpPr>
            <p:nvPr/>
          </p:nvSpPr>
          <p:spPr bwMode="auto">
            <a:xfrm>
              <a:off x="1120" y="919"/>
              <a:ext cx="393" cy="445"/>
            </a:xfrm>
            <a:custGeom>
              <a:avLst/>
              <a:gdLst>
                <a:gd name="T0" fmla="*/ 363 w 393"/>
                <a:gd name="T1" fmla="*/ 27 h 891"/>
                <a:gd name="T2" fmla="*/ 379 w 393"/>
                <a:gd name="T3" fmla="*/ 25 h 891"/>
                <a:gd name="T4" fmla="*/ 389 w 393"/>
                <a:gd name="T5" fmla="*/ 23 h 891"/>
                <a:gd name="T6" fmla="*/ 393 w 393"/>
                <a:gd name="T7" fmla="*/ 21 h 891"/>
                <a:gd name="T8" fmla="*/ 393 w 393"/>
                <a:gd name="T9" fmla="*/ 19 h 891"/>
                <a:gd name="T10" fmla="*/ 386 w 393"/>
                <a:gd name="T11" fmla="*/ 17 h 891"/>
                <a:gd name="T12" fmla="*/ 376 w 393"/>
                <a:gd name="T13" fmla="*/ 15 h 891"/>
                <a:gd name="T14" fmla="*/ 359 w 393"/>
                <a:gd name="T15" fmla="*/ 13 h 891"/>
                <a:gd name="T16" fmla="*/ 338 w 393"/>
                <a:gd name="T17" fmla="*/ 11 h 891"/>
                <a:gd name="T18" fmla="*/ 311 w 393"/>
                <a:gd name="T19" fmla="*/ 9 h 891"/>
                <a:gd name="T20" fmla="*/ 280 w 393"/>
                <a:gd name="T21" fmla="*/ 7 h 891"/>
                <a:gd name="T22" fmla="*/ 244 w 393"/>
                <a:gd name="T23" fmla="*/ 6 h 891"/>
                <a:gd name="T24" fmla="*/ 205 w 393"/>
                <a:gd name="T25" fmla="*/ 4 h 891"/>
                <a:gd name="T26" fmla="*/ 162 w 393"/>
                <a:gd name="T27" fmla="*/ 3 h 891"/>
                <a:gd name="T28" fmla="*/ 116 w 393"/>
                <a:gd name="T29" fmla="*/ 1 h 891"/>
                <a:gd name="T30" fmla="*/ 68 w 393"/>
                <a:gd name="T31" fmla="*/ 0 h 891"/>
                <a:gd name="T32" fmla="*/ 17 w 393"/>
                <a:gd name="T33" fmla="*/ 0 h 891"/>
                <a:gd name="T34" fmla="*/ 0 w 393"/>
                <a:gd name="T35" fmla="*/ 1 h 891"/>
                <a:gd name="T36" fmla="*/ 48 w 393"/>
                <a:gd name="T37" fmla="*/ 2 h 891"/>
                <a:gd name="T38" fmla="*/ 95 w 393"/>
                <a:gd name="T39" fmla="*/ 3 h 891"/>
                <a:gd name="T40" fmla="*/ 138 w 393"/>
                <a:gd name="T41" fmla="*/ 4 h 891"/>
                <a:gd name="T42" fmla="*/ 179 w 393"/>
                <a:gd name="T43" fmla="*/ 6 h 891"/>
                <a:gd name="T44" fmla="*/ 216 w 393"/>
                <a:gd name="T45" fmla="*/ 7 h 891"/>
                <a:gd name="T46" fmla="*/ 249 w 393"/>
                <a:gd name="T47" fmla="*/ 9 h 891"/>
                <a:gd name="T48" fmla="*/ 277 w 393"/>
                <a:gd name="T49" fmla="*/ 11 h 891"/>
                <a:gd name="T50" fmla="*/ 299 w 393"/>
                <a:gd name="T51" fmla="*/ 13 h 891"/>
                <a:gd name="T52" fmla="*/ 318 w 393"/>
                <a:gd name="T53" fmla="*/ 15 h 891"/>
                <a:gd name="T54" fmla="*/ 331 w 393"/>
                <a:gd name="T55" fmla="*/ 17 h 891"/>
                <a:gd name="T56" fmla="*/ 338 w 393"/>
                <a:gd name="T57" fmla="*/ 19 h 891"/>
                <a:gd name="T58" fmla="*/ 340 w 393"/>
                <a:gd name="T59" fmla="*/ 21 h 891"/>
                <a:gd name="T60" fmla="*/ 336 w 393"/>
                <a:gd name="T61" fmla="*/ 23 h 891"/>
                <a:gd name="T62" fmla="*/ 326 w 393"/>
                <a:gd name="T63" fmla="*/ 25 h 891"/>
                <a:gd name="T64" fmla="*/ 312 w 393"/>
                <a:gd name="T65" fmla="*/ 27 h 891"/>
                <a:gd name="T66" fmla="*/ 363 w 393"/>
                <a:gd name="T67" fmla="*/ 27 h 8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3" h="891">
                  <a:moveTo>
                    <a:pt x="363" y="891"/>
                  </a:moveTo>
                  <a:lnTo>
                    <a:pt x="379" y="826"/>
                  </a:lnTo>
                  <a:lnTo>
                    <a:pt x="389" y="760"/>
                  </a:lnTo>
                  <a:lnTo>
                    <a:pt x="393" y="693"/>
                  </a:lnTo>
                  <a:lnTo>
                    <a:pt x="393" y="625"/>
                  </a:lnTo>
                  <a:lnTo>
                    <a:pt x="386" y="558"/>
                  </a:lnTo>
                  <a:lnTo>
                    <a:pt x="376" y="491"/>
                  </a:lnTo>
                  <a:lnTo>
                    <a:pt x="359" y="426"/>
                  </a:lnTo>
                  <a:lnTo>
                    <a:pt x="338" y="362"/>
                  </a:lnTo>
                  <a:lnTo>
                    <a:pt x="311" y="302"/>
                  </a:lnTo>
                  <a:lnTo>
                    <a:pt x="280" y="246"/>
                  </a:lnTo>
                  <a:lnTo>
                    <a:pt x="244" y="192"/>
                  </a:lnTo>
                  <a:lnTo>
                    <a:pt x="205" y="143"/>
                  </a:lnTo>
                  <a:lnTo>
                    <a:pt x="162" y="100"/>
                  </a:lnTo>
                  <a:lnTo>
                    <a:pt x="116" y="60"/>
                  </a:lnTo>
                  <a:lnTo>
                    <a:pt x="68" y="27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48" y="87"/>
                  </a:lnTo>
                  <a:lnTo>
                    <a:pt x="95" y="120"/>
                  </a:lnTo>
                  <a:lnTo>
                    <a:pt x="138" y="159"/>
                  </a:lnTo>
                  <a:lnTo>
                    <a:pt x="179" y="203"/>
                  </a:lnTo>
                  <a:lnTo>
                    <a:pt x="216" y="252"/>
                  </a:lnTo>
                  <a:lnTo>
                    <a:pt x="249" y="304"/>
                  </a:lnTo>
                  <a:lnTo>
                    <a:pt x="277" y="360"/>
                  </a:lnTo>
                  <a:lnTo>
                    <a:pt x="299" y="420"/>
                  </a:lnTo>
                  <a:lnTo>
                    <a:pt x="318" y="482"/>
                  </a:lnTo>
                  <a:lnTo>
                    <a:pt x="331" y="545"/>
                  </a:lnTo>
                  <a:lnTo>
                    <a:pt x="338" y="610"/>
                  </a:lnTo>
                  <a:lnTo>
                    <a:pt x="340" y="675"/>
                  </a:lnTo>
                  <a:lnTo>
                    <a:pt x="336" y="741"/>
                  </a:lnTo>
                  <a:lnTo>
                    <a:pt x="326" y="804"/>
                  </a:lnTo>
                  <a:lnTo>
                    <a:pt x="312" y="867"/>
                  </a:lnTo>
                  <a:lnTo>
                    <a:pt x="363" y="891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8" name="Freeform 1235"/>
            <p:cNvSpPr>
              <a:spLocks/>
            </p:cNvSpPr>
            <p:nvPr/>
          </p:nvSpPr>
          <p:spPr bwMode="auto">
            <a:xfrm>
              <a:off x="1100" y="950"/>
              <a:ext cx="360" cy="403"/>
            </a:xfrm>
            <a:custGeom>
              <a:avLst/>
              <a:gdLst>
                <a:gd name="T0" fmla="*/ 20 w 360"/>
                <a:gd name="T1" fmla="*/ 0 h 805"/>
                <a:gd name="T2" fmla="*/ 68 w 360"/>
                <a:gd name="T3" fmla="*/ 1 h 805"/>
                <a:gd name="T4" fmla="*/ 115 w 360"/>
                <a:gd name="T5" fmla="*/ 2 h 805"/>
                <a:gd name="T6" fmla="*/ 158 w 360"/>
                <a:gd name="T7" fmla="*/ 4 h 805"/>
                <a:gd name="T8" fmla="*/ 199 w 360"/>
                <a:gd name="T9" fmla="*/ 5 h 805"/>
                <a:gd name="T10" fmla="*/ 236 w 360"/>
                <a:gd name="T11" fmla="*/ 6 h 805"/>
                <a:gd name="T12" fmla="*/ 269 w 360"/>
                <a:gd name="T13" fmla="*/ 8 h 805"/>
                <a:gd name="T14" fmla="*/ 297 w 360"/>
                <a:gd name="T15" fmla="*/ 10 h 805"/>
                <a:gd name="T16" fmla="*/ 319 w 360"/>
                <a:gd name="T17" fmla="*/ 12 h 805"/>
                <a:gd name="T18" fmla="*/ 338 w 360"/>
                <a:gd name="T19" fmla="*/ 14 h 805"/>
                <a:gd name="T20" fmla="*/ 351 w 360"/>
                <a:gd name="T21" fmla="*/ 16 h 805"/>
                <a:gd name="T22" fmla="*/ 358 w 360"/>
                <a:gd name="T23" fmla="*/ 18 h 805"/>
                <a:gd name="T24" fmla="*/ 360 w 360"/>
                <a:gd name="T25" fmla="*/ 20 h 805"/>
                <a:gd name="T26" fmla="*/ 356 w 360"/>
                <a:gd name="T27" fmla="*/ 22 h 805"/>
                <a:gd name="T28" fmla="*/ 346 w 360"/>
                <a:gd name="T29" fmla="*/ 24 h 805"/>
                <a:gd name="T30" fmla="*/ 332 w 360"/>
                <a:gd name="T31" fmla="*/ 26 h 805"/>
                <a:gd name="T32" fmla="*/ 278 w 360"/>
                <a:gd name="T33" fmla="*/ 25 h 805"/>
                <a:gd name="T34" fmla="*/ 291 w 360"/>
                <a:gd name="T35" fmla="*/ 23 h 805"/>
                <a:gd name="T36" fmla="*/ 300 w 360"/>
                <a:gd name="T37" fmla="*/ 21 h 805"/>
                <a:gd name="T38" fmla="*/ 302 w 360"/>
                <a:gd name="T39" fmla="*/ 20 h 805"/>
                <a:gd name="T40" fmla="*/ 301 w 360"/>
                <a:gd name="T41" fmla="*/ 18 h 805"/>
                <a:gd name="T42" fmla="*/ 295 w 360"/>
                <a:gd name="T43" fmla="*/ 16 h 805"/>
                <a:gd name="T44" fmla="*/ 284 w 360"/>
                <a:gd name="T45" fmla="*/ 14 h 805"/>
                <a:gd name="T46" fmla="*/ 267 w 360"/>
                <a:gd name="T47" fmla="*/ 12 h 805"/>
                <a:gd name="T48" fmla="*/ 247 w 360"/>
                <a:gd name="T49" fmla="*/ 11 h 805"/>
                <a:gd name="T50" fmla="*/ 222 w 360"/>
                <a:gd name="T51" fmla="*/ 9 h 805"/>
                <a:gd name="T52" fmla="*/ 194 w 360"/>
                <a:gd name="T53" fmla="*/ 8 h 805"/>
                <a:gd name="T54" fmla="*/ 161 w 360"/>
                <a:gd name="T55" fmla="*/ 6 h 805"/>
                <a:gd name="T56" fmla="*/ 124 w 360"/>
                <a:gd name="T57" fmla="*/ 5 h 805"/>
                <a:gd name="T58" fmla="*/ 86 w 360"/>
                <a:gd name="T59" fmla="*/ 4 h 805"/>
                <a:gd name="T60" fmla="*/ 44 w 360"/>
                <a:gd name="T61" fmla="*/ 3 h 805"/>
                <a:gd name="T62" fmla="*/ 0 w 360"/>
                <a:gd name="T63" fmla="*/ 3 h 805"/>
                <a:gd name="T64" fmla="*/ 20 w 360"/>
                <a:gd name="T65" fmla="*/ 0 h 8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0" h="805">
                  <a:moveTo>
                    <a:pt x="20" y="0"/>
                  </a:moveTo>
                  <a:lnTo>
                    <a:pt x="68" y="25"/>
                  </a:lnTo>
                  <a:lnTo>
                    <a:pt x="115" y="58"/>
                  </a:lnTo>
                  <a:lnTo>
                    <a:pt x="158" y="97"/>
                  </a:lnTo>
                  <a:lnTo>
                    <a:pt x="199" y="141"/>
                  </a:lnTo>
                  <a:lnTo>
                    <a:pt x="236" y="190"/>
                  </a:lnTo>
                  <a:lnTo>
                    <a:pt x="269" y="242"/>
                  </a:lnTo>
                  <a:lnTo>
                    <a:pt x="297" y="298"/>
                  </a:lnTo>
                  <a:lnTo>
                    <a:pt x="319" y="358"/>
                  </a:lnTo>
                  <a:lnTo>
                    <a:pt x="338" y="420"/>
                  </a:lnTo>
                  <a:lnTo>
                    <a:pt x="351" y="483"/>
                  </a:lnTo>
                  <a:lnTo>
                    <a:pt x="358" y="548"/>
                  </a:lnTo>
                  <a:lnTo>
                    <a:pt x="360" y="613"/>
                  </a:lnTo>
                  <a:lnTo>
                    <a:pt x="356" y="679"/>
                  </a:lnTo>
                  <a:lnTo>
                    <a:pt x="346" y="742"/>
                  </a:lnTo>
                  <a:lnTo>
                    <a:pt x="332" y="805"/>
                  </a:lnTo>
                  <a:lnTo>
                    <a:pt x="278" y="780"/>
                  </a:lnTo>
                  <a:lnTo>
                    <a:pt x="291" y="724"/>
                  </a:lnTo>
                  <a:lnTo>
                    <a:pt x="300" y="668"/>
                  </a:lnTo>
                  <a:lnTo>
                    <a:pt x="302" y="610"/>
                  </a:lnTo>
                  <a:lnTo>
                    <a:pt x="301" y="552"/>
                  </a:lnTo>
                  <a:lnTo>
                    <a:pt x="295" y="496"/>
                  </a:lnTo>
                  <a:lnTo>
                    <a:pt x="284" y="438"/>
                  </a:lnTo>
                  <a:lnTo>
                    <a:pt x="267" y="383"/>
                  </a:lnTo>
                  <a:lnTo>
                    <a:pt x="247" y="331"/>
                  </a:lnTo>
                  <a:lnTo>
                    <a:pt x="222" y="280"/>
                  </a:lnTo>
                  <a:lnTo>
                    <a:pt x="194" y="233"/>
                  </a:lnTo>
                  <a:lnTo>
                    <a:pt x="161" y="190"/>
                  </a:lnTo>
                  <a:lnTo>
                    <a:pt x="124" y="152"/>
                  </a:lnTo>
                  <a:lnTo>
                    <a:pt x="86" y="117"/>
                  </a:lnTo>
                  <a:lnTo>
                    <a:pt x="44" y="88"/>
                  </a:lnTo>
                  <a:lnTo>
                    <a:pt x="0" y="6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39" name="Freeform 1236"/>
            <p:cNvSpPr>
              <a:spLocks/>
            </p:cNvSpPr>
            <p:nvPr/>
          </p:nvSpPr>
          <p:spPr bwMode="auto">
            <a:xfrm>
              <a:off x="1080" y="982"/>
              <a:ext cx="322" cy="358"/>
            </a:xfrm>
            <a:custGeom>
              <a:avLst/>
              <a:gdLst>
                <a:gd name="T0" fmla="*/ 298 w 322"/>
                <a:gd name="T1" fmla="*/ 23 h 715"/>
                <a:gd name="T2" fmla="*/ 311 w 322"/>
                <a:gd name="T3" fmla="*/ 21 h 715"/>
                <a:gd name="T4" fmla="*/ 320 w 322"/>
                <a:gd name="T5" fmla="*/ 19 h 715"/>
                <a:gd name="T6" fmla="*/ 322 w 322"/>
                <a:gd name="T7" fmla="*/ 18 h 715"/>
                <a:gd name="T8" fmla="*/ 321 w 322"/>
                <a:gd name="T9" fmla="*/ 16 h 715"/>
                <a:gd name="T10" fmla="*/ 315 w 322"/>
                <a:gd name="T11" fmla="*/ 14 h 715"/>
                <a:gd name="T12" fmla="*/ 304 w 322"/>
                <a:gd name="T13" fmla="*/ 12 h 715"/>
                <a:gd name="T14" fmla="*/ 287 w 322"/>
                <a:gd name="T15" fmla="*/ 10 h 715"/>
                <a:gd name="T16" fmla="*/ 267 w 322"/>
                <a:gd name="T17" fmla="*/ 9 h 715"/>
                <a:gd name="T18" fmla="*/ 242 w 322"/>
                <a:gd name="T19" fmla="*/ 7 h 715"/>
                <a:gd name="T20" fmla="*/ 214 w 322"/>
                <a:gd name="T21" fmla="*/ 6 h 715"/>
                <a:gd name="T22" fmla="*/ 181 w 322"/>
                <a:gd name="T23" fmla="*/ 4 h 715"/>
                <a:gd name="T24" fmla="*/ 144 w 322"/>
                <a:gd name="T25" fmla="*/ 3 h 715"/>
                <a:gd name="T26" fmla="*/ 106 w 322"/>
                <a:gd name="T27" fmla="*/ 2 h 715"/>
                <a:gd name="T28" fmla="*/ 64 w 322"/>
                <a:gd name="T29" fmla="*/ 1 h 715"/>
                <a:gd name="T30" fmla="*/ 20 w 322"/>
                <a:gd name="T31" fmla="*/ 0 h 715"/>
                <a:gd name="T32" fmla="*/ 0 w 322"/>
                <a:gd name="T33" fmla="*/ 3 h 715"/>
                <a:gd name="T34" fmla="*/ 41 w 322"/>
                <a:gd name="T35" fmla="*/ 3 h 715"/>
                <a:gd name="T36" fmla="*/ 79 w 322"/>
                <a:gd name="T37" fmla="*/ 4 h 715"/>
                <a:gd name="T38" fmla="*/ 115 w 322"/>
                <a:gd name="T39" fmla="*/ 5 h 715"/>
                <a:gd name="T40" fmla="*/ 147 w 322"/>
                <a:gd name="T41" fmla="*/ 6 h 715"/>
                <a:gd name="T42" fmla="*/ 177 w 322"/>
                <a:gd name="T43" fmla="*/ 8 h 715"/>
                <a:gd name="T44" fmla="*/ 201 w 322"/>
                <a:gd name="T45" fmla="*/ 9 h 715"/>
                <a:gd name="T46" fmla="*/ 222 w 322"/>
                <a:gd name="T47" fmla="*/ 11 h 715"/>
                <a:gd name="T48" fmla="*/ 239 w 322"/>
                <a:gd name="T49" fmla="*/ 12 h 715"/>
                <a:gd name="T50" fmla="*/ 252 w 322"/>
                <a:gd name="T51" fmla="*/ 14 h 715"/>
                <a:gd name="T52" fmla="*/ 259 w 322"/>
                <a:gd name="T53" fmla="*/ 15 h 715"/>
                <a:gd name="T54" fmla="*/ 262 w 322"/>
                <a:gd name="T55" fmla="*/ 17 h 715"/>
                <a:gd name="T56" fmla="*/ 259 w 322"/>
                <a:gd name="T57" fmla="*/ 19 h 715"/>
                <a:gd name="T58" fmla="*/ 252 w 322"/>
                <a:gd name="T59" fmla="*/ 20 h 715"/>
                <a:gd name="T60" fmla="*/ 241 w 322"/>
                <a:gd name="T61" fmla="*/ 22 h 715"/>
                <a:gd name="T62" fmla="*/ 298 w 322"/>
                <a:gd name="T63" fmla="*/ 23 h 7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2" h="715">
                  <a:moveTo>
                    <a:pt x="298" y="715"/>
                  </a:moveTo>
                  <a:lnTo>
                    <a:pt x="311" y="659"/>
                  </a:lnTo>
                  <a:lnTo>
                    <a:pt x="320" y="603"/>
                  </a:lnTo>
                  <a:lnTo>
                    <a:pt x="322" y="545"/>
                  </a:lnTo>
                  <a:lnTo>
                    <a:pt x="321" y="487"/>
                  </a:lnTo>
                  <a:lnTo>
                    <a:pt x="315" y="431"/>
                  </a:lnTo>
                  <a:lnTo>
                    <a:pt x="304" y="373"/>
                  </a:lnTo>
                  <a:lnTo>
                    <a:pt x="287" y="318"/>
                  </a:lnTo>
                  <a:lnTo>
                    <a:pt x="267" y="266"/>
                  </a:lnTo>
                  <a:lnTo>
                    <a:pt x="242" y="215"/>
                  </a:lnTo>
                  <a:lnTo>
                    <a:pt x="214" y="168"/>
                  </a:lnTo>
                  <a:lnTo>
                    <a:pt x="181" y="125"/>
                  </a:lnTo>
                  <a:lnTo>
                    <a:pt x="144" y="87"/>
                  </a:lnTo>
                  <a:lnTo>
                    <a:pt x="106" y="52"/>
                  </a:lnTo>
                  <a:lnTo>
                    <a:pt x="64" y="23"/>
                  </a:lnTo>
                  <a:lnTo>
                    <a:pt x="20" y="0"/>
                  </a:lnTo>
                  <a:lnTo>
                    <a:pt x="0" y="70"/>
                  </a:lnTo>
                  <a:lnTo>
                    <a:pt x="41" y="92"/>
                  </a:lnTo>
                  <a:lnTo>
                    <a:pt x="79" y="119"/>
                  </a:lnTo>
                  <a:lnTo>
                    <a:pt x="115" y="152"/>
                  </a:lnTo>
                  <a:lnTo>
                    <a:pt x="147" y="188"/>
                  </a:lnTo>
                  <a:lnTo>
                    <a:pt x="177" y="230"/>
                  </a:lnTo>
                  <a:lnTo>
                    <a:pt x="201" y="275"/>
                  </a:lnTo>
                  <a:lnTo>
                    <a:pt x="222" y="322"/>
                  </a:lnTo>
                  <a:lnTo>
                    <a:pt x="239" y="373"/>
                  </a:lnTo>
                  <a:lnTo>
                    <a:pt x="252" y="423"/>
                  </a:lnTo>
                  <a:lnTo>
                    <a:pt x="259" y="478"/>
                  </a:lnTo>
                  <a:lnTo>
                    <a:pt x="262" y="530"/>
                  </a:lnTo>
                  <a:lnTo>
                    <a:pt x="259" y="585"/>
                  </a:lnTo>
                  <a:lnTo>
                    <a:pt x="252" y="637"/>
                  </a:lnTo>
                  <a:lnTo>
                    <a:pt x="241" y="688"/>
                  </a:lnTo>
                  <a:lnTo>
                    <a:pt x="298" y="715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0" name="Freeform 1237"/>
            <p:cNvSpPr>
              <a:spLocks/>
            </p:cNvSpPr>
            <p:nvPr/>
          </p:nvSpPr>
          <p:spPr bwMode="auto">
            <a:xfrm>
              <a:off x="1059" y="1018"/>
              <a:ext cx="283" cy="308"/>
            </a:xfrm>
            <a:custGeom>
              <a:avLst/>
              <a:gdLst>
                <a:gd name="T0" fmla="*/ 21 w 283"/>
                <a:gd name="T1" fmla="*/ 0 h 618"/>
                <a:gd name="T2" fmla="*/ 62 w 283"/>
                <a:gd name="T3" fmla="*/ 0 h 618"/>
                <a:gd name="T4" fmla="*/ 100 w 283"/>
                <a:gd name="T5" fmla="*/ 1 h 618"/>
                <a:gd name="T6" fmla="*/ 136 w 283"/>
                <a:gd name="T7" fmla="*/ 2 h 618"/>
                <a:gd name="T8" fmla="*/ 168 w 283"/>
                <a:gd name="T9" fmla="*/ 3 h 618"/>
                <a:gd name="T10" fmla="*/ 198 w 283"/>
                <a:gd name="T11" fmla="*/ 5 h 618"/>
                <a:gd name="T12" fmla="*/ 222 w 283"/>
                <a:gd name="T13" fmla="*/ 6 h 618"/>
                <a:gd name="T14" fmla="*/ 243 w 283"/>
                <a:gd name="T15" fmla="*/ 7 h 618"/>
                <a:gd name="T16" fmla="*/ 260 w 283"/>
                <a:gd name="T17" fmla="*/ 9 h 618"/>
                <a:gd name="T18" fmla="*/ 273 w 283"/>
                <a:gd name="T19" fmla="*/ 11 h 618"/>
                <a:gd name="T20" fmla="*/ 280 w 283"/>
                <a:gd name="T21" fmla="*/ 12 h 618"/>
                <a:gd name="T22" fmla="*/ 283 w 283"/>
                <a:gd name="T23" fmla="*/ 14 h 618"/>
                <a:gd name="T24" fmla="*/ 280 w 283"/>
                <a:gd name="T25" fmla="*/ 16 h 618"/>
                <a:gd name="T26" fmla="*/ 273 w 283"/>
                <a:gd name="T27" fmla="*/ 17 h 618"/>
                <a:gd name="T28" fmla="*/ 262 w 283"/>
                <a:gd name="T29" fmla="*/ 19 h 618"/>
                <a:gd name="T30" fmla="*/ 199 w 283"/>
                <a:gd name="T31" fmla="*/ 18 h 618"/>
                <a:gd name="T32" fmla="*/ 211 w 283"/>
                <a:gd name="T33" fmla="*/ 16 h 618"/>
                <a:gd name="T34" fmla="*/ 216 w 283"/>
                <a:gd name="T35" fmla="*/ 15 h 618"/>
                <a:gd name="T36" fmla="*/ 216 w 283"/>
                <a:gd name="T37" fmla="*/ 13 h 618"/>
                <a:gd name="T38" fmla="*/ 211 w 283"/>
                <a:gd name="T39" fmla="*/ 11 h 618"/>
                <a:gd name="T40" fmla="*/ 201 w 283"/>
                <a:gd name="T41" fmla="*/ 10 h 618"/>
                <a:gd name="T42" fmla="*/ 185 w 283"/>
                <a:gd name="T43" fmla="*/ 8 h 618"/>
                <a:gd name="T44" fmla="*/ 164 w 283"/>
                <a:gd name="T45" fmla="*/ 7 h 618"/>
                <a:gd name="T46" fmla="*/ 139 w 283"/>
                <a:gd name="T47" fmla="*/ 6 h 618"/>
                <a:gd name="T48" fmla="*/ 109 w 283"/>
                <a:gd name="T49" fmla="*/ 4 h 618"/>
                <a:gd name="T50" fmla="*/ 75 w 283"/>
                <a:gd name="T51" fmla="*/ 3 h 618"/>
                <a:gd name="T52" fmla="*/ 38 w 283"/>
                <a:gd name="T53" fmla="*/ 3 h 618"/>
                <a:gd name="T54" fmla="*/ 0 w 283"/>
                <a:gd name="T55" fmla="*/ 2 h 618"/>
                <a:gd name="T56" fmla="*/ 21 w 283"/>
                <a:gd name="T57" fmla="*/ 0 h 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3" h="618">
                  <a:moveTo>
                    <a:pt x="21" y="0"/>
                  </a:moveTo>
                  <a:lnTo>
                    <a:pt x="62" y="22"/>
                  </a:lnTo>
                  <a:lnTo>
                    <a:pt x="100" y="49"/>
                  </a:lnTo>
                  <a:lnTo>
                    <a:pt x="136" y="82"/>
                  </a:lnTo>
                  <a:lnTo>
                    <a:pt x="168" y="118"/>
                  </a:lnTo>
                  <a:lnTo>
                    <a:pt x="198" y="160"/>
                  </a:lnTo>
                  <a:lnTo>
                    <a:pt x="222" y="205"/>
                  </a:lnTo>
                  <a:lnTo>
                    <a:pt x="243" y="252"/>
                  </a:lnTo>
                  <a:lnTo>
                    <a:pt x="260" y="303"/>
                  </a:lnTo>
                  <a:lnTo>
                    <a:pt x="273" y="353"/>
                  </a:lnTo>
                  <a:lnTo>
                    <a:pt x="280" y="408"/>
                  </a:lnTo>
                  <a:lnTo>
                    <a:pt x="283" y="460"/>
                  </a:lnTo>
                  <a:lnTo>
                    <a:pt x="280" y="515"/>
                  </a:lnTo>
                  <a:lnTo>
                    <a:pt x="273" y="567"/>
                  </a:lnTo>
                  <a:lnTo>
                    <a:pt x="262" y="618"/>
                  </a:lnTo>
                  <a:lnTo>
                    <a:pt x="199" y="589"/>
                  </a:lnTo>
                  <a:lnTo>
                    <a:pt x="211" y="540"/>
                  </a:lnTo>
                  <a:lnTo>
                    <a:pt x="216" y="487"/>
                  </a:lnTo>
                  <a:lnTo>
                    <a:pt x="216" y="437"/>
                  </a:lnTo>
                  <a:lnTo>
                    <a:pt x="211" y="384"/>
                  </a:lnTo>
                  <a:lnTo>
                    <a:pt x="201" y="334"/>
                  </a:lnTo>
                  <a:lnTo>
                    <a:pt x="185" y="285"/>
                  </a:lnTo>
                  <a:lnTo>
                    <a:pt x="164" y="239"/>
                  </a:lnTo>
                  <a:lnTo>
                    <a:pt x="139" y="196"/>
                  </a:lnTo>
                  <a:lnTo>
                    <a:pt x="109" y="158"/>
                  </a:lnTo>
                  <a:lnTo>
                    <a:pt x="75" y="125"/>
                  </a:lnTo>
                  <a:lnTo>
                    <a:pt x="38" y="98"/>
                  </a:lnTo>
                  <a:lnTo>
                    <a:pt x="0" y="7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1" name="Freeform 1238"/>
            <p:cNvSpPr>
              <a:spLocks/>
            </p:cNvSpPr>
            <p:nvPr/>
          </p:nvSpPr>
          <p:spPr bwMode="auto">
            <a:xfrm>
              <a:off x="1036" y="1056"/>
              <a:ext cx="239" cy="256"/>
            </a:xfrm>
            <a:custGeom>
              <a:avLst/>
              <a:gdLst>
                <a:gd name="T0" fmla="*/ 222 w 239"/>
                <a:gd name="T1" fmla="*/ 16 h 512"/>
                <a:gd name="T2" fmla="*/ 234 w 239"/>
                <a:gd name="T3" fmla="*/ 15 h 512"/>
                <a:gd name="T4" fmla="*/ 239 w 239"/>
                <a:gd name="T5" fmla="*/ 13 h 512"/>
                <a:gd name="T6" fmla="*/ 239 w 239"/>
                <a:gd name="T7" fmla="*/ 12 h 512"/>
                <a:gd name="T8" fmla="*/ 234 w 239"/>
                <a:gd name="T9" fmla="*/ 10 h 512"/>
                <a:gd name="T10" fmla="*/ 224 w 239"/>
                <a:gd name="T11" fmla="*/ 9 h 512"/>
                <a:gd name="T12" fmla="*/ 208 w 239"/>
                <a:gd name="T13" fmla="*/ 7 h 512"/>
                <a:gd name="T14" fmla="*/ 187 w 239"/>
                <a:gd name="T15" fmla="*/ 6 h 512"/>
                <a:gd name="T16" fmla="*/ 162 w 239"/>
                <a:gd name="T17" fmla="*/ 4 h 512"/>
                <a:gd name="T18" fmla="*/ 132 w 239"/>
                <a:gd name="T19" fmla="*/ 3 h 512"/>
                <a:gd name="T20" fmla="*/ 98 w 239"/>
                <a:gd name="T21" fmla="*/ 2 h 512"/>
                <a:gd name="T22" fmla="*/ 61 w 239"/>
                <a:gd name="T23" fmla="*/ 1 h 512"/>
                <a:gd name="T24" fmla="*/ 23 w 239"/>
                <a:gd name="T25" fmla="*/ 0 h 512"/>
                <a:gd name="T26" fmla="*/ 0 w 239"/>
                <a:gd name="T27" fmla="*/ 3 h 512"/>
                <a:gd name="T28" fmla="*/ 33 w 239"/>
                <a:gd name="T29" fmla="*/ 4 h 512"/>
                <a:gd name="T30" fmla="*/ 64 w 239"/>
                <a:gd name="T31" fmla="*/ 4 h 512"/>
                <a:gd name="T32" fmla="*/ 91 w 239"/>
                <a:gd name="T33" fmla="*/ 5 h 512"/>
                <a:gd name="T34" fmla="*/ 115 w 239"/>
                <a:gd name="T35" fmla="*/ 6 h 512"/>
                <a:gd name="T36" fmla="*/ 136 w 239"/>
                <a:gd name="T37" fmla="*/ 7 h 512"/>
                <a:gd name="T38" fmla="*/ 152 w 239"/>
                <a:gd name="T39" fmla="*/ 9 h 512"/>
                <a:gd name="T40" fmla="*/ 162 w 239"/>
                <a:gd name="T41" fmla="*/ 10 h 512"/>
                <a:gd name="T42" fmla="*/ 169 w 239"/>
                <a:gd name="T43" fmla="*/ 11 h 512"/>
                <a:gd name="T44" fmla="*/ 169 w 239"/>
                <a:gd name="T45" fmla="*/ 13 h 512"/>
                <a:gd name="T46" fmla="*/ 164 w 239"/>
                <a:gd name="T47" fmla="*/ 14 h 512"/>
                <a:gd name="T48" fmla="*/ 156 w 239"/>
                <a:gd name="T49" fmla="*/ 16 h 512"/>
                <a:gd name="T50" fmla="*/ 222 w 239"/>
                <a:gd name="T51" fmla="*/ 16 h 5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9" h="512">
                  <a:moveTo>
                    <a:pt x="222" y="512"/>
                  </a:moveTo>
                  <a:lnTo>
                    <a:pt x="234" y="463"/>
                  </a:lnTo>
                  <a:lnTo>
                    <a:pt x="239" y="410"/>
                  </a:lnTo>
                  <a:lnTo>
                    <a:pt x="239" y="360"/>
                  </a:lnTo>
                  <a:lnTo>
                    <a:pt x="234" y="307"/>
                  </a:lnTo>
                  <a:lnTo>
                    <a:pt x="224" y="257"/>
                  </a:lnTo>
                  <a:lnTo>
                    <a:pt x="208" y="208"/>
                  </a:lnTo>
                  <a:lnTo>
                    <a:pt x="187" y="162"/>
                  </a:lnTo>
                  <a:lnTo>
                    <a:pt x="162" y="119"/>
                  </a:lnTo>
                  <a:lnTo>
                    <a:pt x="132" y="81"/>
                  </a:lnTo>
                  <a:lnTo>
                    <a:pt x="98" y="48"/>
                  </a:lnTo>
                  <a:lnTo>
                    <a:pt x="61" y="21"/>
                  </a:lnTo>
                  <a:lnTo>
                    <a:pt x="23" y="0"/>
                  </a:lnTo>
                  <a:lnTo>
                    <a:pt x="0" y="81"/>
                  </a:lnTo>
                  <a:lnTo>
                    <a:pt x="33" y="99"/>
                  </a:lnTo>
                  <a:lnTo>
                    <a:pt x="64" y="123"/>
                  </a:lnTo>
                  <a:lnTo>
                    <a:pt x="91" y="153"/>
                  </a:lnTo>
                  <a:lnTo>
                    <a:pt x="115" y="186"/>
                  </a:lnTo>
                  <a:lnTo>
                    <a:pt x="136" y="224"/>
                  </a:lnTo>
                  <a:lnTo>
                    <a:pt x="152" y="264"/>
                  </a:lnTo>
                  <a:lnTo>
                    <a:pt x="162" y="307"/>
                  </a:lnTo>
                  <a:lnTo>
                    <a:pt x="169" y="351"/>
                  </a:lnTo>
                  <a:lnTo>
                    <a:pt x="169" y="394"/>
                  </a:lnTo>
                  <a:lnTo>
                    <a:pt x="164" y="438"/>
                  </a:lnTo>
                  <a:lnTo>
                    <a:pt x="156" y="481"/>
                  </a:lnTo>
                  <a:lnTo>
                    <a:pt x="222" y="512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2" name="Freeform 1239"/>
            <p:cNvSpPr>
              <a:spLocks/>
            </p:cNvSpPr>
            <p:nvPr/>
          </p:nvSpPr>
          <p:spPr bwMode="auto">
            <a:xfrm>
              <a:off x="1011" y="1096"/>
              <a:ext cx="194" cy="201"/>
            </a:xfrm>
            <a:custGeom>
              <a:avLst/>
              <a:gdLst>
                <a:gd name="T0" fmla="*/ 25 w 194"/>
                <a:gd name="T1" fmla="*/ 0 h 400"/>
                <a:gd name="T2" fmla="*/ 58 w 194"/>
                <a:gd name="T3" fmla="*/ 1 h 400"/>
                <a:gd name="T4" fmla="*/ 89 w 194"/>
                <a:gd name="T5" fmla="*/ 2 h 400"/>
                <a:gd name="T6" fmla="*/ 116 w 194"/>
                <a:gd name="T7" fmla="*/ 3 h 400"/>
                <a:gd name="T8" fmla="*/ 140 w 194"/>
                <a:gd name="T9" fmla="*/ 4 h 400"/>
                <a:gd name="T10" fmla="*/ 161 w 194"/>
                <a:gd name="T11" fmla="*/ 5 h 400"/>
                <a:gd name="T12" fmla="*/ 177 w 194"/>
                <a:gd name="T13" fmla="*/ 6 h 400"/>
                <a:gd name="T14" fmla="*/ 187 w 194"/>
                <a:gd name="T15" fmla="*/ 8 h 400"/>
                <a:gd name="T16" fmla="*/ 194 w 194"/>
                <a:gd name="T17" fmla="*/ 9 h 400"/>
                <a:gd name="T18" fmla="*/ 194 w 194"/>
                <a:gd name="T19" fmla="*/ 10 h 400"/>
                <a:gd name="T20" fmla="*/ 189 w 194"/>
                <a:gd name="T21" fmla="*/ 12 h 400"/>
                <a:gd name="T22" fmla="*/ 181 w 194"/>
                <a:gd name="T23" fmla="*/ 13 h 400"/>
                <a:gd name="T24" fmla="*/ 107 w 194"/>
                <a:gd name="T25" fmla="*/ 12 h 400"/>
                <a:gd name="T26" fmla="*/ 116 w 194"/>
                <a:gd name="T27" fmla="*/ 11 h 400"/>
                <a:gd name="T28" fmla="*/ 117 w 194"/>
                <a:gd name="T29" fmla="*/ 10 h 400"/>
                <a:gd name="T30" fmla="*/ 114 w 194"/>
                <a:gd name="T31" fmla="*/ 8 h 400"/>
                <a:gd name="T32" fmla="*/ 106 w 194"/>
                <a:gd name="T33" fmla="*/ 7 h 400"/>
                <a:gd name="T34" fmla="*/ 93 w 194"/>
                <a:gd name="T35" fmla="*/ 6 h 400"/>
                <a:gd name="T36" fmla="*/ 75 w 194"/>
                <a:gd name="T37" fmla="*/ 5 h 400"/>
                <a:gd name="T38" fmla="*/ 52 w 194"/>
                <a:gd name="T39" fmla="*/ 4 h 400"/>
                <a:gd name="T40" fmla="*/ 28 w 194"/>
                <a:gd name="T41" fmla="*/ 4 h 400"/>
                <a:gd name="T42" fmla="*/ 0 w 194"/>
                <a:gd name="T43" fmla="*/ 3 h 400"/>
                <a:gd name="T44" fmla="*/ 25 w 194"/>
                <a:gd name="T45" fmla="*/ 0 h 4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4" h="400">
                  <a:moveTo>
                    <a:pt x="25" y="0"/>
                  </a:moveTo>
                  <a:lnTo>
                    <a:pt x="58" y="18"/>
                  </a:lnTo>
                  <a:lnTo>
                    <a:pt x="89" y="42"/>
                  </a:lnTo>
                  <a:lnTo>
                    <a:pt x="116" y="72"/>
                  </a:lnTo>
                  <a:lnTo>
                    <a:pt x="140" y="105"/>
                  </a:lnTo>
                  <a:lnTo>
                    <a:pt x="161" y="143"/>
                  </a:lnTo>
                  <a:lnTo>
                    <a:pt x="177" y="183"/>
                  </a:lnTo>
                  <a:lnTo>
                    <a:pt x="187" y="226"/>
                  </a:lnTo>
                  <a:lnTo>
                    <a:pt x="194" y="270"/>
                  </a:lnTo>
                  <a:lnTo>
                    <a:pt x="194" y="313"/>
                  </a:lnTo>
                  <a:lnTo>
                    <a:pt x="189" y="357"/>
                  </a:lnTo>
                  <a:lnTo>
                    <a:pt x="181" y="400"/>
                  </a:lnTo>
                  <a:lnTo>
                    <a:pt x="107" y="366"/>
                  </a:lnTo>
                  <a:lnTo>
                    <a:pt x="116" y="329"/>
                  </a:lnTo>
                  <a:lnTo>
                    <a:pt x="117" y="293"/>
                  </a:lnTo>
                  <a:lnTo>
                    <a:pt x="114" y="255"/>
                  </a:lnTo>
                  <a:lnTo>
                    <a:pt x="106" y="219"/>
                  </a:lnTo>
                  <a:lnTo>
                    <a:pt x="93" y="185"/>
                  </a:lnTo>
                  <a:lnTo>
                    <a:pt x="75" y="154"/>
                  </a:lnTo>
                  <a:lnTo>
                    <a:pt x="52" y="127"/>
                  </a:lnTo>
                  <a:lnTo>
                    <a:pt x="28" y="103"/>
                  </a:lnTo>
                  <a:lnTo>
                    <a:pt x="0" y="8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3" name="Freeform 1240"/>
            <p:cNvSpPr>
              <a:spLocks/>
            </p:cNvSpPr>
            <p:nvPr/>
          </p:nvSpPr>
          <p:spPr bwMode="auto">
            <a:xfrm>
              <a:off x="984" y="1140"/>
              <a:ext cx="144" cy="139"/>
            </a:xfrm>
            <a:custGeom>
              <a:avLst/>
              <a:gdLst>
                <a:gd name="T0" fmla="*/ 134 w 144"/>
                <a:gd name="T1" fmla="*/ 8 h 279"/>
                <a:gd name="T2" fmla="*/ 143 w 144"/>
                <a:gd name="T3" fmla="*/ 7 h 279"/>
                <a:gd name="T4" fmla="*/ 144 w 144"/>
                <a:gd name="T5" fmla="*/ 6 h 279"/>
                <a:gd name="T6" fmla="*/ 141 w 144"/>
                <a:gd name="T7" fmla="*/ 5 h 279"/>
                <a:gd name="T8" fmla="*/ 133 w 144"/>
                <a:gd name="T9" fmla="*/ 4 h 279"/>
                <a:gd name="T10" fmla="*/ 120 w 144"/>
                <a:gd name="T11" fmla="*/ 3 h 279"/>
                <a:gd name="T12" fmla="*/ 102 w 144"/>
                <a:gd name="T13" fmla="*/ 2 h 279"/>
                <a:gd name="T14" fmla="*/ 79 w 144"/>
                <a:gd name="T15" fmla="*/ 1 h 279"/>
                <a:gd name="T16" fmla="*/ 55 w 144"/>
                <a:gd name="T17" fmla="*/ 0 h 279"/>
                <a:gd name="T18" fmla="*/ 27 w 144"/>
                <a:gd name="T19" fmla="*/ 0 h 279"/>
                <a:gd name="T20" fmla="*/ 0 w 144"/>
                <a:gd name="T21" fmla="*/ 3 h 279"/>
                <a:gd name="T22" fmla="*/ 18 w 144"/>
                <a:gd name="T23" fmla="*/ 3 h 279"/>
                <a:gd name="T24" fmla="*/ 34 w 144"/>
                <a:gd name="T25" fmla="*/ 3 h 279"/>
                <a:gd name="T26" fmla="*/ 47 w 144"/>
                <a:gd name="T27" fmla="*/ 4 h 279"/>
                <a:gd name="T28" fmla="*/ 57 w 144"/>
                <a:gd name="T29" fmla="*/ 5 h 279"/>
                <a:gd name="T30" fmla="*/ 61 w 144"/>
                <a:gd name="T31" fmla="*/ 6 h 279"/>
                <a:gd name="T32" fmla="*/ 61 w 144"/>
                <a:gd name="T33" fmla="*/ 6 h 279"/>
                <a:gd name="T34" fmla="*/ 57 w 144"/>
                <a:gd name="T35" fmla="*/ 7 h 279"/>
                <a:gd name="T36" fmla="*/ 134 w 144"/>
                <a:gd name="T37" fmla="*/ 8 h 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279">
                  <a:moveTo>
                    <a:pt x="134" y="279"/>
                  </a:moveTo>
                  <a:lnTo>
                    <a:pt x="143" y="242"/>
                  </a:lnTo>
                  <a:lnTo>
                    <a:pt x="144" y="206"/>
                  </a:lnTo>
                  <a:lnTo>
                    <a:pt x="141" y="168"/>
                  </a:lnTo>
                  <a:lnTo>
                    <a:pt x="133" y="132"/>
                  </a:lnTo>
                  <a:lnTo>
                    <a:pt x="120" y="98"/>
                  </a:lnTo>
                  <a:lnTo>
                    <a:pt x="102" y="67"/>
                  </a:lnTo>
                  <a:lnTo>
                    <a:pt x="79" y="40"/>
                  </a:lnTo>
                  <a:lnTo>
                    <a:pt x="55" y="16"/>
                  </a:lnTo>
                  <a:lnTo>
                    <a:pt x="27" y="0"/>
                  </a:lnTo>
                  <a:lnTo>
                    <a:pt x="0" y="96"/>
                  </a:lnTo>
                  <a:lnTo>
                    <a:pt x="18" y="108"/>
                  </a:lnTo>
                  <a:lnTo>
                    <a:pt x="34" y="125"/>
                  </a:lnTo>
                  <a:lnTo>
                    <a:pt x="47" y="145"/>
                  </a:lnTo>
                  <a:lnTo>
                    <a:pt x="57" y="168"/>
                  </a:lnTo>
                  <a:lnTo>
                    <a:pt x="61" y="192"/>
                  </a:lnTo>
                  <a:lnTo>
                    <a:pt x="61" y="217"/>
                  </a:lnTo>
                  <a:lnTo>
                    <a:pt x="57" y="242"/>
                  </a:lnTo>
                  <a:lnTo>
                    <a:pt x="134" y="279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4" name="Freeform 1241"/>
            <p:cNvSpPr>
              <a:spLocks/>
            </p:cNvSpPr>
            <p:nvPr/>
          </p:nvSpPr>
          <p:spPr bwMode="auto">
            <a:xfrm>
              <a:off x="954" y="1188"/>
              <a:ext cx="91" cy="73"/>
            </a:xfrm>
            <a:custGeom>
              <a:avLst/>
              <a:gdLst>
                <a:gd name="T0" fmla="*/ 30 w 91"/>
                <a:gd name="T1" fmla="*/ 0 h 146"/>
                <a:gd name="T2" fmla="*/ 48 w 91"/>
                <a:gd name="T3" fmla="*/ 1 h 146"/>
                <a:gd name="T4" fmla="*/ 64 w 91"/>
                <a:gd name="T5" fmla="*/ 1 h 146"/>
                <a:gd name="T6" fmla="*/ 77 w 91"/>
                <a:gd name="T7" fmla="*/ 2 h 146"/>
                <a:gd name="T8" fmla="*/ 87 w 91"/>
                <a:gd name="T9" fmla="*/ 3 h 146"/>
                <a:gd name="T10" fmla="*/ 91 w 91"/>
                <a:gd name="T11" fmla="*/ 3 h 146"/>
                <a:gd name="T12" fmla="*/ 91 w 91"/>
                <a:gd name="T13" fmla="*/ 4 h 146"/>
                <a:gd name="T14" fmla="*/ 87 w 91"/>
                <a:gd name="T15" fmla="*/ 5 h 146"/>
                <a:gd name="T16" fmla="*/ 0 w 91"/>
                <a:gd name="T17" fmla="*/ 4 h 146"/>
                <a:gd name="T18" fmla="*/ 0 w 91"/>
                <a:gd name="T19" fmla="*/ 4 h 146"/>
                <a:gd name="T20" fmla="*/ 30 w 91"/>
                <a:gd name="T21" fmla="*/ 0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" h="146">
                  <a:moveTo>
                    <a:pt x="30" y="0"/>
                  </a:moveTo>
                  <a:lnTo>
                    <a:pt x="48" y="12"/>
                  </a:lnTo>
                  <a:lnTo>
                    <a:pt x="64" y="29"/>
                  </a:lnTo>
                  <a:lnTo>
                    <a:pt x="77" y="49"/>
                  </a:lnTo>
                  <a:lnTo>
                    <a:pt x="87" y="72"/>
                  </a:lnTo>
                  <a:lnTo>
                    <a:pt x="91" y="96"/>
                  </a:lnTo>
                  <a:lnTo>
                    <a:pt x="91" y="121"/>
                  </a:lnTo>
                  <a:lnTo>
                    <a:pt x="87" y="146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5" name="Freeform 1242"/>
            <p:cNvSpPr>
              <a:spLocks/>
            </p:cNvSpPr>
            <p:nvPr/>
          </p:nvSpPr>
          <p:spPr bwMode="auto">
            <a:xfrm>
              <a:off x="953" y="635"/>
              <a:ext cx="1341" cy="838"/>
            </a:xfrm>
            <a:custGeom>
              <a:avLst/>
              <a:gdLst>
                <a:gd name="T0" fmla="*/ 996 w 1341"/>
                <a:gd name="T1" fmla="*/ 53 h 1676"/>
                <a:gd name="T2" fmla="*/ 0 w 1341"/>
                <a:gd name="T3" fmla="*/ 38 h 1676"/>
                <a:gd name="T4" fmla="*/ 345 w 1341"/>
                <a:gd name="T5" fmla="*/ 0 h 1676"/>
                <a:gd name="T6" fmla="*/ 1341 w 1341"/>
                <a:gd name="T7" fmla="*/ 15 h 1676"/>
                <a:gd name="T8" fmla="*/ 996 w 1341"/>
                <a:gd name="T9" fmla="*/ 53 h 1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1" h="1676">
                  <a:moveTo>
                    <a:pt x="996" y="1676"/>
                  </a:moveTo>
                  <a:lnTo>
                    <a:pt x="0" y="1213"/>
                  </a:lnTo>
                  <a:lnTo>
                    <a:pt x="345" y="0"/>
                  </a:lnTo>
                  <a:lnTo>
                    <a:pt x="1341" y="465"/>
                  </a:lnTo>
                  <a:lnTo>
                    <a:pt x="996" y="16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6" name="Freeform 1243"/>
            <p:cNvSpPr>
              <a:spLocks/>
            </p:cNvSpPr>
            <p:nvPr/>
          </p:nvSpPr>
          <p:spPr bwMode="auto">
            <a:xfrm>
              <a:off x="1289" y="635"/>
              <a:ext cx="1005" cy="838"/>
            </a:xfrm>
            <a:custGeom>
              <a:avLst/>
              <a:gdLst>
                <a:gd name="T0" fmla="*/ 660 w 1005"/>
                <a:gd name="T1" fmla="*/ 53 h 1676"/>
                <a:gd name="T2" fmla="*/ 1005 w 1005"/>
                <a:gd name="T3" fmla="*/ 15 h 1676"/>
                <a:gd name="T4" fmla="*/ 9 w 1005"/>
                <a:gd name="T5" fmla="*/ 0 h 1676"/>
                <a:gd name="T6" fmla="*/ 0 w 1005"/>
                <a:gd name="T7" fmla="*/ 1 h 1676"/>
                <a:gd name="T8" fmla="*/ 70 w 1005"/>
                <a:gd name="T9" fmla="*/ 2 h 1676"/>
                <a:gd name="T10" fmla="*/ 136 w 1005"/>
                <a:gd name="T11" fmla="*/ 4 h 1676"/>
                <a:gd name="T12" fmla="*/ 200 w 1005"/>
                <a:gd name="T13" fmla="*/ 5 h 1676"/>
                <a:gd name="T14" fmla="*/ 262 w 1005"/>
                <a:gd name="T15" fmla="*/ 7 h 1676"/>
                <a:gd name="T16" fmla="*/ 320 w 1005"/>
                <a:gd name="T17" fmla="*/ 9 h 1676"/>
                <a:gd name="T18" fmla="*/ 375 w 1005"/>
                <a:gd name="T19" fmla="*/ 11 h 1676"/>
                <a:gd name="T20" fmla="*/ 426 w 1005"/>
                <a:gd name="T21" fmla="*/ 13 h 1676"/>
                <a:gd name="T22" fmla="*/ 474 w 1005"/>
                <a:gd name="T23" fmla="*/ 15 h 1676"/>
                <a:gd name="T24" fmla="*/ 516 w 1005"/>
                <a:gd name="T25" fmla="*/ 17 h 1676"/>
                <a:gd name="T26" fmla="*/ 556 w 1005"/>
                <a:gd name="T27" fmla="*/ 20 h 1676"/>
                <a:gd name="T28" fmla="*/ 590 w 1005"/>
                <a:gd name="T29" fmla="*/ 22 h 1676"/>
                <a:gd name="T30" fmla="*/ 620 w 1005"/>
                <a:gd name="T31" fmla="*/ 25 h 1676"/>
                <a:gd name="T32" fmla="*/ 645 w 1005"/>
                <a:gd name="T33" fmla="*/ 28 h 1676"/>
                <a:gd name="T34" fmla="*/ 665 w 1005"/>
                <a:gd name="T35" fmla="*/ 30 h 1676"/>
                <a:gd name="T36" fmla="*/ 680 w 1005"/>
                <a:gd name="T37" fmla="*/ 33 h 1676"/>
                <a:gd name="T38" fmla="*/ 689 w 1005"/>
                <a:gd name="T39" fmla="*/ 36 h 1676"/>
                <a:gd name="T40" fmla="*/ 693 w 1005"/>
                <a:gd name="T41" fmla="*/ 39 h 1676"/>
                <a:gd name="T42" fmla="*/ 693 w 1005"/>
                <a:gd name="T43" fmla="*/ 42 h 1676"/>
                <a:gd name="T44" fmla="*/ 687 w 1005"/>
                <a:gd name="T45" fmla="*/ 44 h 1676"/>
                <a:gd name="T46" fmla="*/ 676 w 1005"/>
                <a:gd name="T47" fmla="*/ 47 h 1676"/>
                <a:gd name="T48" fmla="*/ 659 w 1005"/>
                <a:gd name="T49" fmla="*/ 50 h 1676"/>
                <a:gd name="T50" fmla="*/ 638 w 1005"/>
                <a:gd name="T51" fmla="*/ 53 h 1676"/>
                <a:gd name="T52" fmla="*/ 660 w 1005"/>
                <a:gd name="T53" fmla="*/ 53 h 16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5" h="1676">
                  <a:moveTo>
                    <a:pt x="660" y="1676"/>
                  </a:moveTo>
                  <a:lnTo>
                    <a:pt x="1005" y="465"/>
                  </a:lnTo>
                  <a:lnTo>
                    <a:pt x="9" y="0"/>
                  </a:lnTo>
                  <a:lnTo>
                    <a:pt x="0" y="29"/>
                  </a:lnTo>
                  <a:lnTo>
                    <a:pt x="70" y="63"/>
                  </a:lnTo>
                  <a:lnTo>
                    <a:pt x="136" y="105"/>
                  </a:lnTo>
                  <a:lnTo>
                    <a:pt x="200" y="152"/>
                  </a:lnTo>
                  <a:lnTo>
                    <a:pt x="262" y="204"/>
                  </a:lnTo>
                  <a:lnTo>
                    <a:pt x="320" y="260"/>
                  </a:lnTo>
                  <a:lnTo>
                    <a:pt x="375" y="324"/>
                  </a:lnTo>
                  <a:lnTo>
                    <a:pt x="426" y="391"/>
                  </a:lnTo>
                  <a:lnTo>
                    <a:pt x="474" y="461"/>
                  </a:lnTo>
                  <a:lnTo>
                    <a:pt x="516" y="536"/>
                  </a:lnTo>
                  <a:lnTo>
                    <a:pt x="556" y="613"/>
                  </a:lnTo>
                  <a:lnTo>
                    <a:pt x="590" y="695"/>
                  </a:lnTo>
                  <a:lnTo>
                    <a:pt x="620" y="780"/>
                  </a:lnTo>
                  <a:lnTo>
                    <a:pt x="645" y="865"/>
                  </a:lnTo>
                  <a:lnTo>
                    <a:pt x="665" y="954"/>
                  </a:lnTo>
                  <a:lnTo>
                    <a:pt x="680" y="1042"/>
                  </a:lnTo>
                  <a:lnTo>
                    <a:pt x="689" y="1133"/>
                  </a:lnTo>
                  <a:lnTo>
                    <a:pt x="693" y="1223"/>
                  </a:lnTo>
                  <a:lnTo>
                    <a:pt x="693" y="1314"/>
                  </a:lnTo>
                  <a:lnTo>
                    <a:pt x="687" y="1403"/>
                  </a:lnTo>
                  <a:lnTo>
                    <a:pt x="676" y="1491"/>
                  </a:lnTo>
                  <a:lnTo>
                    <a:pt x="659" y="1580"/>
                  </a:lnTo>
                  <a:lnTo>
                    <a:pt x="638" y="1665"/>
                  </a:lnTo>
                  <a:lnTo>
                    <a:pt x="660" y="1676"/>
                  </a:lnTo>
                  <a:close/>
                </a:path>
              </a:pathLst>
            </a:custGeom>
            <a:solidFill>
              <a:srgbClr val="BC4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7" name="Freeform 1244"/>
            <p:cNvSpPr>
              <a:spLocks/>
            </p:cNvSpPr>
            <p:nvPr/>
          </p:nvSpPr>
          <p:spPr bwMode="auto">
            <a:xfrm>
              <a:off x="1281" y="649"/>
              <a:ext cx="701" cy="819"/>
            </a:xfrm>
            <a:custGeom>
              <a:avLst/>
              <a:gdLst>
                <a:gd name="T0" fmla="*/ 8 w 701"/>
                <a:gd name="T1" fmla="*/ 0 h 1636"/>
                <a:gd name="T2" fmla="*/ 78 w 701"/>
                <a:gd name="T3" fmla="*/ 2 h 1636"/>
                <a:gd name="T4" fmla="*/ 144 w 701"/>
                <a:gd name="T5" fmla="*/ 3 h 1636"/>
                <a:gd name="T6" fmla="*/ 208 w 701"/>
                <a:gd name="T7" fmla="*/ 4 h 1636"/>
                <a:gd name="T8" fmla="*/ 270 w 701"/>
                <a:gd name="T9" fmla="*/ 6 h 1636"/>
                <a:gd name="T10" fmla="*/ 328 w 701"/>
                <a:gd name="T11" fmla="*/ 8 h 1636"/>
                <a:gd name="T12" fmla="*/ 383 w 701"/>
                <a:gd name="T13" fmla="*/ 10 h 1636"/>
                <a:gd name="T14" fmla="*/ 434 w 701"/>
                <a:gd name="T15" fmla="*/ 12 h 1636"/>
                <a:gd name="T16" fmla="*/ 482 w 701"/>
                <a:gd name="T17" fmla="*/ 14 h 1636"/>
                <a:gd name="T18" fmla="*/ 524 w 701"/>
                <a:gd name="T19" fmla="*/ 16 h 1636"/>
                <a:gd name="T20" fmla="*/ 564 w 701"/>
                <a:gd name="T21" fmla="*/ 19 h 1636"/>
                <a:gd name="T22" fmla="*/ 598 w 701"/>
                <a:gd name="T23" fmla="*/ 21 h 1636"/>
                <a:gd name="T24" fmla="*/ 628 w 701"/>
                <a:gd name="T25" fmla="*/ 24 h 1636"/>
                <a:gd name="T26" fmla="*/ 653 w 701"/>
                <a:gd name="T27" fmla="*/ 27 h 1636"/>
                <a:gd name="T28" fmla="*/ 673 w 701"/>
                <a:gd name="T29" fmla="*/ 29 h 1636"/>
                <a:gd name="T30" fmla="*/ 688 w 701"/>
                <a:gd name="T31" fmla="*/ 32 h 1636"/>
                <a:gd name="T32" fmla="*/ 697 w 701"/>
                <a:gd name="T33" fmla="*/ 35 h 1636"/>
                <a:gd name="T34" fmla="*/ 701 w 701"/>
                <a:gd name="T35" fmla="*/ 38 h 1636"/>
                <a:gd name="T36" fmla="*/ 701 w 701"/>
                <a:gd name="T37" fmla="*/ 41 h 1636"/>
                <a:gd name="T38" fmla="*/ 695 w 701"/>
                <a:gd name="T39" fmla="*/ 43 h 1636"/>
                <a:gd name="T40" fmla="*/ 684 w 701"/>
                <a:gd name="T41" fmla="*/ 46 h 1636"/>
                <a:gd name="T42" fmla="*/ 667 w 701"/>
                <a:gd name="T43" fmla="*/ 49 h 1636"/>
                <a:gd name="T44" fmla="*/ 646 w 701"/>
                <a:gd name="T45" fmla="*/ 52 h 1636"/>
                <a:gd name="T46" fmla="*/ 620 w 701"/>
                <a:gd name="T47" fmla="*/ 51 h 1636"/>
                <a:gd name="T48" fmla="*/ 643 w 701"/>
                <a:gd name="T49" fmla="*/ 49 h 1636"/>
                <a:gd name="T50" fmla="*/ 659 w 701"/>
                <a:gd name="T51" fmla="*/ 46 h 1636"/>
                <a:gd name="T52" fmla="*/ 670 w 701"/>
                <a:gd name="T53" fmla="*/ 43 h 1636"/>
                <a:gd name="T54" fmla="*/ 676 w 701"/>
                <a:gd name="T55" fmla="*/ 40 h 1636"/>
                <a:gd name="T56" fmla="*/ 676 w 701"/>
                <a:gd name="T57" fmla="*/ 37 h 1636"/>
                <a:gd name="T58" fmla="*/ 670 w 701"/>
                <a:gd name="T59" fmla="*/ 34 h 1636"/>
                <a:gd name="T60" fmla="*/ 657 w 701"/>
                <a:gd name="T61" fmla="*/ 31 h 1636"/>
                <a:gd name="T62" fmla="*/ 640 w 701"/>
                <a:gd name="T63" fmla="*/ 29 h 1636"/>
                <a:gd name="T64" fmla="*/ 619 w 701"/>
                <a:gd name="T65" fmla="*/ 26 h 1636"/>
                <a:gd name="T66" fmla="*/ 591 w 701"/>
                <a:gd name="T67" fmla="*/ 23 h 1636"/>
                <a:gd name="T68" fmla="*/ 558 w 701"/>
                <a:gd name="T69" fmla="*/ 20 h 1636"/>
                <a:gd name="T70" fmla="*/ 520 w 701"/>
                <a:gd name="T71" fmla="*/ 18 h 1636"/>
                <a:gd name="T72" fmla="*/ 478 w 701"/>
                <a:gd name="T73" fmla="*/ 15 h 1636"/>
                <a:gd name="T74" fmla="*/ 431 w 701"/>
                <a:gd name="T75" fmla="*/ 13 h 1636"/>
                <a:gd name="T76" fmla="*/ 380 w 701"/>
                <a:gd name="T77" fmla="*/ 11 h 1636"/>
                <a:gd name="T78" fmla="*/ 324 w 701"/>
                <a:gd name="T79" fmla="*/ 9 h 1636"/>
                <a:gd name="T80" fmla="*/ 266 w 701"/>
                <a:gd name="T81" fmla="*/ 7 h 1636"/>
                <a:gd name="T82" fmla="*/ 203 w 701"/>
                <a:gd name="T83" fmla="*/ 5 h 1636"/>
                <a:gd name="T84" fmla="*/ 138 w 701"/>
                <a:gd name="T85" fmla="*/ 4 h 1636"/>
                <a:gd name="T86" fmla="*/ 71 w 701"/>
                <a:gd name="T87" fmla="*/ 3 h 1636"/>
                <a:gd name="T88" fmla="*/ 0 w 701"/>
                <a:gd name="T89" fmla="*/ 1 h 1636"/>
                <a:gd name="T90" fmla="*/ 8 w 701"/>
                <a:gd name="T91" fmla="*/ 0 h 16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1" h="1636">
                  <a:moveTo>
                    <a:pt x="8" y="0"/>
                  </a:moveTo>
                  <a:lnTo>
                    <a:pt x="78" y="34"/>
                  </a:lnTo>
                  <a:lnTo>
                    <a:pt x="144" y="76"/>
                  </a:lnTo>
                  <a:lnTo>
                    <a:pt x="208" y="123"/>
                  </a:lnTo>
                  <a:lnTo>
                    <a:pt x="270" y="175"/>
                  </a:lnTo>
                  <a:lnTo>
                    <a:pt x="328" y="231"/>
                  </a:lnTo>
                  <a:lnTo>
                    <a:pt x="383" y="295"/>
                  </a:lnTo>
                  <a:lnTo>
                    <a:pt x="434" y="362"/>
                  </a:lnTo>
                  <a:lnTo>
                    <a:pt x="482" y="432"/>
                  </a:lnTo>
                  <a:lnTo>
                    <a:pt x="524" y="507"/>
                  </a:lnTo>
                  <a:lnTo>
                    <a:pt x="564" y="584"/>
                  </a:lnTo>
                  <a:lnTo>
                    <a:pt x="598" y="666"/>
                  </a:lnTo>
                  <a:lnTo>
                    <a:pt x="628" y="751"/>
                  </a:lnTo>
                  <a:lnTo>
                    <a:pt x="653" y="836"/>
                  </a:lnTo>
                  <a:lnTo>
                    <a:pt x="673" y="925"/>
                  </a:lnTo>
                  <a:lnTo>
                    <a:pt x="688" y="1013"/>
                  </a:lnTo>
                  <a:lnTo>
                    <a:pt x="697" y="1104"/>
                  </a:lnTo>
                  <a:lnTo>
                    <a:pt x="701" y="1194"/>
                  </a:lnTo>
                  <a:lnTo>
                    <a:pt x="701" y="1285"/>
                  </a:lnTo>
                  <a:lnTo>
                    <a:pt x="695" y="1374"/>
                  </a:lnTo>
                  <a:lnTo>
                    <a:pt x="684" y="1462"/>
                  </a:lnTo>
                  <a:lnTo>
                    <a:pt x="667" y="1551"/>
                  </a:lnTo>
                  <a:lnTo>
                    <a:pt x="646" y="1636"/>
                  </a:lnTo>
                  <a:lnTo>
                    <a:pt x="620" y="1625"/>
                  </a:lnTo>
                  <a:lnTo>
                    <a:pt x="643" y="1537"/>
                  </a:lnTo>
                  <a:lnTo>
                    <a:pt x="659" y="1448"/>
                  </a:lnTo>
                  <a:lnTo>
                    <a:pt x="670" y="1357"/>
                  </a:lnTo>
                  <a:lnTo>
                    <a:pt x="676" y="1265"/>
                  </a:lnTo>
                  <a:lnTo>
                    <a:pt x="676" y="1173"/>
                  </a:lnTo>
                  <a:lnTo>
                    <a:pt x="670" y="1080"/>
                  </a:lnTo>
                  <a:lnTo>
                    <a:pt x="657" y="988"/>
                  </a:lnTo>
                  <a:lnTo>
                    <a:pt x="640" y="898"/>
                  </a:lnTo>
                  <a:lnTo>
                    <a:pt x="619" y="809"/>
                  </a:lnTo>
                  <a:lnTo>
                    <a:pt x="591" y="722"/>
                  </a:lnTo>
                  <a:lnTo>
                    <a:pt x="558" y="637"/>
                  </a:lnTo>
                  <a:lnTo>
                    <a:pt x="520" y="555"/>
                  </a:lnTo>
                  <a:lnTo>
                    <a:pt x="478" y="478"/>
                  </a:lnTo>
                  <a:lnTo>
                    <a:pt x="431" y="405"/>
                  </a:lnTo>
                  <a:lnTo>
                    <a:pt x="380" y="335"/>
                  </a:lnTo>
                  <a:lnTo>
                    <a:pt x="324" y="269"/>
                  </a:lnTo>
                  <a:lnTo>
                    <a:pt x="266" y="210"/>
                  </a:lnTo>
                  <a:lnTo>
                    <a:pt x="203" y="155"/>
                  </a:lnTo>
                  <a:lnTo>
                    <a:pt x="138" y="108"/>
                  </a:lnTo>
                  <a:lnTo>
                    <a:pt x="71" y="65"/>
                  </a:lnTo>
                  <a:lnTo>
                    <a:pt x="0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E4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8" name="Freeform 1245"/>
            <p:cNvSpPr>
              <a:spLocks/>
            </p:cNvSpPr>
            <p:nvPr/>
          </p:nvSpPr>
          <p:spPr bwMode="auto">
            <a:xfrm>
              <a:off x="1272" y="664"/>
              <a:ext cx="685" cy="798"/>
            </a:xfrm>
            <a:custGeom>
              <a:avLst/>
              <a:gdLst>
                <a:gd name="T0" fmla="*/ 629 w 685"/>
                <a:gd name="T1" fmla="*/ 50 h 1596"/>
                <a:gd name="T2" fmla="*/ 652 w 685"/>
                <a:gd name="T3" fmla="*/ 48 h 1596"/>
                <a:gd name="T4" fmla="*/ 668 w 685"/>
                <a:gd name="T5" fmla="*/ 45 h 1596"/>
                <a:gd name="T6" fmla="*/ 679 w 685"/>
                <a:gd name="T7" fmla="*/ 42 h 1596"/>
                <a:gd name="T8" fmla="*/ 685 w 685"/>
                <a:gd name="T9" fmla="*/ 39 h 1596"/>
                <a:gd name="T10" fmla="*/ 685 w 685"/>
                <a:gd name="T11" fmla="*/ 36 h 1596"/>
                <a:gd name="T12" fmla="*/ 679 w 685"/>
                <a:gd name="T13" fmla="*/ 33 h 1596"/>
                <a:gd name="T14" fmla="*/ 666 w 685"/>
                <a:gd name="T15" fmla="*/ 30 h 1596"/>
                <a:gd name="T16" fmla="*/ 649 w 685"/>
                <a:gd name="T17" fmla="*/ 28 h 1596"/>
                <a:gd name="T18" fmla="*/ 628 w 685"/>
                <a:gd name="T19" fmla="*/ 25 h 1596"/>
                <a:gd name="T20" fmla="*/ 600 w 685"/>
                <a:gd name="T21" fmla="*/ 22 h 1596"/>
                <a:gd name="T22" fmla="*/ 567 w 685"/>
                <a:gd name="T23" fmla="*/ 19 h 1596"/>
                <a:gd name="T24" fmla="*/ 529 w 685"/>
                <a:gd name="T25" fmla="*/ 17 h 1596"/>
                <a:gd name="T26" fmla="*/ 487 w 685"/>
                <a:gd name="T27" fmla="*/ 15 h 1596"/>
                <a:gd name="T28" fmla="*/ 440 w 685"/>
                <a:gd name="T29" fmla="*/ 12 h 1596"/>
                <a:gd name="T30" fmla="*/ 389 w 685"/>
                <a:gd name="T31" fmla="*/ 10 h 1596"/>
                <a:gd name="T32" fmla="*/ 333 w 685"/>
                <a:gd name="T33" fmla="*/ 8 h 1596"/>
                <a:gd name="T34" fmla="*/ 275 w 685"/>
                <a:gd name="T35" fmla="*/ 6 h 1596"/>
                <a:gd name="T36" fmla="*/ 212 w 685"/>
                <a:gd name="T37" fmla="*/ 4 h 1596"/>
                <a:gd name="T38" fmla="*/ 147 w 685"/>
                <a:gd name="T39" fmla="*/ 3 h 1596"/>
                <a:gd name="T40" fmla="*/ 80 w 685"/>
                <a:gd name="T41" fmla="*/ 2 h 1596"/>
                <a:gd name="T42" fmla="*/ 9 w 685"/>
                <a:gd name="T43" fmla="*/ 0 h 1596"/>
                <a:gd name="T44" fmla="*/ 0 w 685"/>
                <a:gd name="T45" fmla="*/ 1 h 1596"/>
                <a:gd name="T46" fmla="*/ 68 w 685"/>
                <a:gd name="T47" fmla="*/ 3 h 1596"/>
                <a:gd name="T48" fmla="*/ 135 w 685"/>
                <a:gd name="T49" fmla="*/ 4 h 1596"/>
                <a:gd name="T50" fmla="*/ 198 w 685"/>
                <a:gd name="T51" fmla="*/ 5 h 1596"/>
                <a:gd name="T52" fmla="*/ 259 w 685"/>
                <a:gd name="T53" fmla="*/ 7 h 1596"/>
                <a:gd name="T54" fmla="*/ 316 w 685"/>
                <a:gd name="T55" fmla="*/ 9 h 1596"/>
                <a:gd name="T56" fmla="*/ 369 w 685"/>
                <a:gd name="T57" fmla="*/ 11 h 1596"/>
                <a:gd name="T58" fmla="*/ 419 w 685"/>
                <a:gd name="T59" fmla="*/ 13 h 1596"/>
                <a:gd name="T60" fmla="*/ 465 w 685"/>
                <a:gd name="T61" fmla="*/ 15 h 1596"/>
                <a:gd name="T62" fmla="*/ 506 w 685"/>
                <a:gd name="T63" fmla="*/ 18 h 1596"/>
                <a:gd name="T64" fmla="*/ 543 w 685"/>
                <a:gd name="T65" fmla="*/ 20 h 1596"/>
                <a:gd name="T66" fmla="*/ 574 w 685"/>
                <a:gd name="T67" fmla="*/ 23 h 1596"/>
                <a:gd name="T68" fmla="*/ 603 w 685"/>
                <a:gd name="T69" fmla="*/ 25 h 1596"/>
                <a:gd name="T70" fmla="*/ 624 w 685"/>
                <a:gd name="T71" fmla="*/ 28 h 1596"/>
                <a:gd name="T72" fmla="*/ 641 w 685"/>
                <a:gd name="T73" fmla="*/ 31 h 1596"/>
                <a:gd name="T74" fmla="*/ 652 w 685"/>
                <a:gd name="T75" fmla="*/ 33 h 1596"/>
                <a:gd name="T76" fmla="*/ 658 w 685"/>
                <a:gd name="T77" fmla="*/ 36 h 1596"/>
                <a:gd name="T78" fmla="*/ 658 w 685"/>
                <a:gd name="T79" fmla="*/ 39 h 1596"/>
                <a:gd name="T80" fmla="*/ 652 w 685"/>
                <a:gd name="T81" fmla="*/ 42 h 1596"/>
                <a:gd name="T82" fmla="*/ 642 w 685"/>
                <a:gd name="T83" fmla="*/ 45 h 1596"/>
                <a:gd name="T84" fmla="*/ 625 w 685"/>
                <a:gd name="T85" fmla="*/ 47 h 1596"/>
                <a:gd name="T86" fmla="*/ 604 w 685"/>
                <a:gd name="T87" fmla="*/ 50 h 1596"/>
                <a:gd name="T88" fmla="*/ 629 w 685"/>
                <a:gd name="T89" fmla="*/ 50 h 15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85" h="1596">
                  <a:moveTo>
                    <a:pt x="629" y="1596"/>
                  </a:moveTo>
                  <a:lnTo>
                    <a:pt x="652" y="1508"/>
                  </a:lnTo>
                  <a:lnTo>
                    <a:pt x="668" y="1419"/>
                  </a:lnTo>
                  <a:lnTo>
                    <a:pt x="679" y="1328"/>
                  </a:lnTo>
                  <a:lnTo>
                    <a:pt x="685" y="1236"/>
                  </a:lnTo>
                  <a:lnTo>
                    <a:pt x="685" y="1144"/>
                  </a:lnTo>
                  <a:lnTo>
                    <a:pt x="679" y="1051"/>
                  </a:lnTo>
                  <a:lnTo>
                    <a:pt x="666" y="959"/>
                  </a:lnTo>
                  <a:lnTo>
                    <a:pt x="649" y="869"/>
                  </a:lnTo>
                  <a:lnTo>
                    <a:pt x="628" y="780"/>
                  </a:lnTo>
                  <a:lnTo>
                    <a:pt x="600" y="693"/>
                  </a:lnTo>
                  <a:lnTo>
                    <a:pt x="567" y="608"/>
                  </a:lnTo>
                  <a:lnTo>
                    <a:pt x="529" y="526"/>
                  </a:lnTo>
                  <a:lnTo>
                    <a:pt x="487" y="449"/>
                  </a:lnTo>
                  <a:lnTo>
                    <a:pt x="440" y="376"/>
                  </a:lnTo>
                  <a:lnTo>
                    <a:pt x="389" y="306"/>
                  </a:lnTo>
                  <a:lnTo>
                    <a:pt x="333" y="240"/>
                  </a:lnTo>
                  <a:lnTo>
                    <a:pt x="275" y="181"/>
                  </a:lnTo>
                  <a:lnTo>
                    <a:pt x="212" y="126"/>
                  </a:lnTo>
                  <a:lnTo>
                    <a:pt x="147" y="79"/>
                  </a:lnTo>
                  <a:lnTo>
                    <a:pt x="80" y="36"/>
                  </a:lnTo>
                  <a:lnTo>
                    <a:pt x="9" y="0"/>
                  </a:lnTo>
                  <a:lnTo>
                    <a:pt x="0" y="30"/>
                  </a:lnTo>
                  <a:lnTo>
                    <a:pt x="68" y="67"/>
                  </a:lnTo>
                  <a:lnTo>
                    <a:pt x="135" y="108"/>
                  </a:lnTo>
                  <a:lnTo>
                    <a:pt x="198" y="155"/>
                  </a:lnTo>
                  <a:lnTo>
                    <a:pt x="259" y="208"/>
                  </a:lnTo>
                  <a:lnTo>
                    <a:pt x="316" y="266"/>
                  </a:lnTo>
                  <a:lnTo>
                    <a:pt x="369" y="329"/>
                  </a:lnTo>
                  <a:lnTo>
                    <a:pt x="419" y="396"/>
                  </a:lnTo>
                  <a:lnTo>
                    <a:pt x="465" y="469"/>
                  </a:lnTo>
                  <a:lnTo>
                    <a:pt x="506" y="545"/>
                  </a:lnTo>
                  <a:lnTo>
                    <a:pt x="543" y="624"/>
                  </a:lnTo>
                  <a:lnTo>
                    <a:pt x="574" y="706"/>
                  </a:lnTo>
                  <a:lnTo>
                    <a:pt x="603" y="791"/>
                  </a:lnTo>
                  <a:lnTo>
                    <a:pt x="624" y="876"/>
                  </a:lnTo>
                  <a:lnTo>
                    <a:pt x="641" y="965"/>
                  </a:lnTo>
                  <a:lnTo>
                    <a:pt x="652" y="1055"/>
                  </a:lnTo>
                  <a:lnTo>
                    <a:pt x="658" y="1144"/>
                  </a:lnTo>
                  <a:lnTo>
                    <a:pt x="658" y="1234"/>
                  </a:lnTo>
                  <a:lnTo>
                    <a:pt x="652" y="1323"/>
                  </a:lnTo>
                  <a:lnTo>
                    <a:pt x="642" y="1412"/>
                  </a:lnTo>
                  <a:lnTo>
                    <a:pt x="625" y="1499"/>
                  </a:lnTo>
                  <a:lnTo>
                    <a:pt x="604" y="1584"/>
                  </a:lnTo>
                  <a:lnTo>
                    <a:pt x="629" y="1596"/>
                  </a:lnTo>
                  <a:close/>
                </a:path>
              </a:pathLst>
            </a:custGeom>
            <a:solidFill>
              <a:srgbClr val="C14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49" name="Freeform 1246"/>
            <p:cNvSpPr>
              <a:spLocks/>
            </p:cNvSpPr>
            <p:nvPr/>
          </p:nvSpPr>
          <p:spPr bwMode="auto">
            <a:xfrm>
              <a:off x="1264" y="679"/>
              <a:ext cx="666" cy="777"/>
            </a:xfrm>
            <a:custGeom>
              <a:avLst/>
              <a:gdLst>
                <a:gd name="T0" fmla="*/ 8 w 666"/>
                <a:gd name="T1" fmla="*/ 0 h 1554"/>
                <a:gd name="T2" fmla="*/ 76 w 666"/>
                <a:gd name="T3" fmla="*/ 2 h 1554"/>
                <a:gd name="T4" fmla="*/ 143 w 666"/>
                <a:gd name="T5" fmla="*/ 3 h 1554"/>
                <a:gd name="T6" fmla="*/ 206 w 666"/>
                <a:gd name="T7" fmla="*/ 4 h 1554"/>
                <a:gd name="T8" fmla="*/ 267 w 666"/>
                <a:gd name="T9" fmla="*/ 6 h 1554"/>
                <a:gd name="T10" fmla="*/ 324 w 666"/>
                <a:gd name="T11" fmla="*/ 8 h 1554"/>
                <a:gd name="T12" fmla="*/ 377 w 666"/>
                <a:gd name="T13" fmla="*/ 10 h 1554"/>
                <a:gd name="T14" fmla="*/ 427 w 666"/>
                <a:gd name="T15" fmla="*/ 12 h 1554"/>
                <a:gd name="T16" fmla="*/ 473 w 666"/>
                <a:gd name="T17" fmla="*/ 14 h 1554"/>
                <a:gd name="T18" fmla="*/ 514 w 666"/>
                <a:gd name="T19" fmla="*/ 17 h 1554"/>
                <a:gd name="T20" fmla="*/ 551 w 666"/>
                <a:gd name="T21" fmla="*/ 19 h 1554"/>
                <a:gd name="T22" fmla="*/ 582 w 666"/>
                <a:gd name="T23" fmla="*/ 22 h 1554"/>
                <a:gd name="T24" fmla="*/ 611 w 666"/>
                <a:gd name="T25" fmla="*/ 24 h 1554"/>
                <a:gd name="T26" fmla="*/ 632 w 666"/>
                <a:gd name="T27" fmla="*/ 27 h 1554"/>
                <a:gd name="T28" fmla="*/ 649 w 666"/>
                <a:gd name="T29" fmla="*/ 30 h 1554"/>
                <a:gd name="T30" fmla="*/ 660 w 666"/>
                <a:gd name="T31" fmla="*/ 33 h 1554"/>
                <a:gd name="T32" fmla="*/ 666 w 666"/>
                <a:gd name="T33" fmla="*/ 35 h 1554"/>
                <a:gd name="T34" fmla="*/ 666 w 666"/>
                <a:gd name="T35" fmla="*/ 38 h 1554"/>
                <a:gd name="T36" fmla="*/ 660 w 666"/>
                <a:gd name="T37" fmla="*/ 41 h 1554"/>
                <a:gd name="T38" fmla="*/ 650 w 666"/>
                <a:gd name="T39" fmla="*/ 44 h 1554"/>
                <a:gd name="T40" fmla="*/ 633 w 666"/>
                <a:gd name="T41" fmla="*/ 46 h 1554"/>
                <a:gd name="T42" fmla="*/ 612 w 666"/>
                <a:gd name="T43" fmla="*/ 49 h 1554"/>
                <a:gd name="T44" fmla="*/ 585 w 666"/>
                <a:gd name="T45" fmla="*/ 49 h 1554"/>
                <a:gd name="T46" fmla="*/ 606 w 666"/>
                <a:gd name="T47" fmla="*/ 46 h 1554"/>
                <a:gd name="T48" fmla="*/ 622 w 666"/>
                <a:gd name="T49" fmla="*/ 43 h 1554"/>
                <a:gd name="T50" fmla="*/ 632 w 666"/>
                <a:gd name="T51" fmla="*/ 41 h 1554"/>
                <a:gd name="T52" fmla="*/ 637 w 666"/>
                <a:gd name="T53" fmla="*/ 38 h 1554"/>
                <a:gd name="T54" fmla="*/ 636 w 666"/>
                <a:gd name="T55" fmla="*/ 35 h 1554"/>
                <a:gd name="T56" fmla="*/ 630 w 666"/>
                <a:gd name="T57" fmla="*/ 33 h 1554"/>
                <a:gd name="T58" fmla="*/ 620 w 666"/>
                <a:gd name="T59" fmla="*/ 30 h 1554"/>
                <a:gd name="T60" fmla="*/ 604 w 666"/>
                <a:gd name="T61" fmla="*/ 27 h 1554"/>
                <a:gd name="T62" fmla="*/ 584 w 666"/>
                <a:gd name="T63" fmla="*/ 25 h 1554"/>
                <a:gd name="T64" fmla="*/ 557 w 666"/>
                <a:gd name="T65" fmla="*/ 22 h 1554"/>
                <a:gd name="T66" fmla="*/ 526 w 666"/>
                <a:gd name="T67" fmla="*/ 20 h 1554"/>
                <a:gd name="T68" fmla="*/ 490 w 666"/>
                <a:gd name="T69" fmla="*/ 17 h 1554"/>
                <a:gd name="T70" fmla="*/ 449 w 666"/>
                <a:gd name="T71" fmla="*/ 15 h 1554"/>
                <a:gd name="T72" fmla="*/ 406 w 666"/>
                <a:gd name="T73" fmla="*/ 13 h 1554"/>
                <a:gd name="T74" fmla="*/ 358 w 666"/>
                <a:gd name="T75" fmla="*/ 11 h 1554"/>
                <a:gd name="T76" fmla="*/ 305 w 666"/>
                <a:gd name="T77" fmla="*/ 9 h 1554"/>
                <a:gd name="T78" fmla="*/ 250 w 666"/>
                <a:gd name="T79" fmla="*/ 7 h 1554"/>
                <a:gd name="T80" fmla="*/ 191 w 666"/>
                <a:gd name="T81" fmla="*/ 5 h 1554"/>
                <a:gd name="T82" fmla="*/ 130 w 666"/>
                <a:gd name="T83" fmla="*/ 4 h 1554"/>
                <a:gd name="T84" fmla="*/ 65 w 666"/>
                <a:gd name="T85" fmla="*/ 3 h 1554"/>
                <a:gd name="T86" fmla="*/ 0 w 666"/>
                <a:gd name="T87" fmla="*/ 2 h 1554"/>
                <a:gd name="T88" fmla="*/ 8 w 666"/>
                <a:gd name="T89" fmla="*/ 0 h 1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66" h="1554">
                  <a:moveTo>
                    <a:pt x="8" y="0"/>
                  </a:moveTo>
                  <a:lnTo>
                    <a:pt x="76" y="37"/>
                  </a:lnTo>
                  <a:lnTo>
                    <a:pt x="143" y="78"/>
                  </a:lnTo>
                  <a:lnTo>
                    <a:pt x="206" y="125"/>
                  </a:lnTo>
                  <a:lnTo>
                    <a:pt x="267" y="178"/>
                  </a:lnTo>
                  <a:lnTo>
                    <a:pt x="324" y="236"/>
                  </a:lnTo>
                  <a:lnTo>
                    <a:pt x="377" y="299"/>
                  </a:lnTo>
                  <a:lnTo>
                    <a:pt x="427" y="366"/>
                  </a:lnTo>
                  <a:lnTo>
                    <a:pt x="473" y="439"/>
                  </a:lnTo>
                  <a:lnTo>
                    <a:pt x="514" y="515"/>
                  </a:lnTo>
                  <a:lnTo>
                    <a:pt x="551" y="594"/>
                  </a:lnTo>
                  <a:lnTo>
                    <a:pt x="582" y="676"/>
                  </a:lnTo>
                  <a:lnTo>
                    <a:pt x="611" y="761"/>
                  </a:lnTo>
                  <a:lnTo>
                    <a:pt x="632" y="846"/>
                  </a:lnTo>
                  <a:lnTo>
                    <a:pt x="649" y="935"/>
                  </a:lnTo>
                  <a:lnTo>
                    <a:pt x="660" y="1025"/>
                  </a:lnTo>
                  <a:lnTo>
                    <a:pt x="666" y="1114"/>
                  </a:lnTo>
                  <a:lnTo>
                    <a:pt x="666" y="1204"/>
                  </a:lnTo>
                  <a:lnTo>
                    <a:pt x="660" y="1293"/>
                  </a:lnTo>
                  <a:lnTo>
                    <a:pt x="650" y="1382"/>
                  </a:lnTo>
                  <a:lnTo>
                    <a:pt x="633" y="1469"/>
                  </a:lnTo>
                  <a:lnTo>
                    <a:pt x="612" y="1554"/>
                  </a:lnTo>
                  <a:lnTo>
                    <a:pt x="585" y="1541"/>
                  </a:lnTo>
                  <a:lnTo>
                    <a:pt x="606" y="1460"/>
                  </a:lnTo>
                  <a:lnTo>
                    <a:pt x="622" y="1374"/>
                  </a:lnTo>
                  <a:lnTo>
                    <a:pt x="632" y="1288"/>
                  </a:lnTo>
                  <a:lnTo>
                    <a:pt x="637" y="1201"/>
                  </a:lnTo>
                  <a:lnTo>
                    <a:pt x="636" y="1114"/>
                  </a:lnTo>
                  <a:lnTo>
                    <a:pt x="630" y="1027"/>
                  </a:lnTo>
                  <a:lnTo>
                    <a:pt x="620" y="940"/>
                  </a:lnTo>
                  <a:lnTo>
                    <a:pt x="604" y="855"/>
                  </a:lnTo>
                  <a:lnTo>
                    <a:pt x="584" y="770"/>
                  </a:lnTo>
                  <a:lnTo>
                    <a:pt x="557" y="688"/>
                  </a:lnTo>
                  <a:lnTo>
                    <a:pt x="526" y="609"/>
                  </a:lnTo>
                  <a:lnTo>
                    <a:pt x="490" y="533"/>
                  </a:lnTo>
                  <a:lnTo>
                    <a:pt x="449" y="458"/>
                  </a:lnTo>
                  <a:lnTo>
                    <a:pt x="406" y="388"/>
                  </a:lnTo>
                  <a:lnTo>
                    <a:pt x="358" y="323"/>
                  </a:lnTo>
                  <a:lnTo>
                    <a:pt x="305" y="261"/>
                  </a:lnTo>
                  <a:lnTo>
                    <a:pt x="250" y="205"/>
                  </a:lnTo>
                  <a:lnTo>
                    <a:pt x="191" y="154"/>
                  </a:lnTo>
                  <a:lnTo>
                    <a:pt x="130" y="109"/>
                  </a:lnTo>
                  <a:lnTo>
                    <a:pt x="65" y="67"/>
                  </a:lnTo>
                  <a:lnTo>
                    <a:pt x="0" y="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5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0" name="Freeform 1247"/>
            <p:cNvSpPr>
              <a:spLocks/>
            </p:cNvSpPr>
            <p:nvPr/>
          </p:nvSpPr>
          <p:spPr bwMode="auto">
            <a:xfrm>
              <a:off x="1254" y="696"/>
              <a:ext cx="647" cy="753"/>
            </a:xfrm>
            <a:custGeom>
              <a:avLst/>
              <a:gdLst>
                <a:gd name="T0" fmla="*/ 595 w 647"/>
                <a:gd name="T1" fmla="*/ 47 h 1508"/>
                <a:gd name="T2" fmla="*/ 616 w 647"/>
                <a:gd name="T3" fmla="*/ 44 h 1508"/>
                <a:gd name="T4" fmla="*/ 632 w 647"/>
                <a:gd name="T5" fmla="*/ 41 h 1508"/>
                <a:gd name="T6" fmla="*/ 642 w 647"/>
                <a:gd name="T7" fmla="*/ 39 h 1508"/>
                <a:gd name="T8" fmla="*/ 647 w 647"/>
                <a:gd name="T9" fmla="*/ 36 h 1508"/>
                <a:gd name="T10" fmla="*/ 646 w 647"/>
                <a:gd name="T11" fmla="*/ 33 h 1508"/>
                <a:gd name="T12" fmla="*/ 640 w 647"/>
                <a:gd name="T13" fmla="*/ 31 h 1508"/>
                <a:gd name="T14" fmla="*/ 630 w 647"/>
                <a:gd name="T15" fmla="*/ 28 h 1508"/>
                <a:gd name="T16" fmla="*/ 614 w 647"/>
                <a:gd name="T17" fmla="*/ 25 h 1508"/>
                <a:gd name="T18" fmla="*/ 594 w 647"/>
                <a:gd name="T19" fmla="*/ 23 h 1508"/>
                <a:gd name="T20" fmla="*/ 567 w 647"/>
                <a:gd name="T21" fmla="*/ 20 h 1508"/>
                <a:gd name="T22" fmla="*/ 536 w 647"/>
                <a:gd name="T23" fmla="*/ 18 h 1508"/>
                <a:gd name="T24" fmla="*/ 500 w 647"/>
                <a:gd name="T25" fmla="*/ 15 h 1508"/>
                <a:gd name="T26" fmla="*/ 459 w 647"/>
                <a:gd name="T27" fmla="*/ 13 h 1508"/>
                <a:gd name="T28" fmla="*/ 416 w 647"/>
                <a:gd name="T29" fmla="*/ 11 h 1508"/>
                <a:gd name="T30" fmla="*/ 368 w 647"/>
                <a:gd name="T31" fmla="*/ 9 h 1508"/>
                <a:gd name="T32" fmla="*/ 315 w 647"/>
                <a:gd name="T33" fmla="*/ 7 h 1508"/>
                <a:gd name="T34" fmla="*/ 260 w 647"/>
                <a:gd name="T35" fmla="*/ 5 h 1508"/>
                <a:gd name="T36" fmla="*/ 201 w 647"/>
                <a:gd name="T37" fmla="*/ 3 h 1508"/>
                <a:gd name="T38" fmla="*/ 140 w 647"/>
                <a:gd name="T39" fmla="*/ 2 h 1508"/>
                <a:gd name="T40" fmla="*/ 75 w 647"/>
                <a:gd name="T41" fmla="*/ 1 h 1508"/>
                <a:gd name="T42" fmla="*/ 10 w 647"/>
                <a:gd name="T43" fmla="*/ 0 h 1508"/>
                <a:gd name="T44" fmla="*/ 0 w 647"/>
                <a:gd name="T45" fmla="*/ 1 h 1508"/>
                <a:gd name="T46" fmla="*/ 64 w 647"/>
                <a:gd name="T47" fmla="*/ 2 h 1508"/>
                <a:gd name="T48" fmla="*/ 126 w 647"/>
                <a:gd name="T49" fmla="*/ 3 h 1508"/>
                <a:gd name="T50" fmla="*/ 185 w 647"/>
                <a:gd name="T51" fmla="*/ 4 h 1508"/>
                <a:gd name="T52" fmla="*/ 242 w 647"/>
                <a:gd name="T53" fmla="*/ 6 h 1508"/>
                <a:gd name="T54" fmla="*/ 295 w 647"/>
                <a:gd name="T55" fmla="*/ 7 h 1508"/>
                <a:gd name="T56" fmla="*/ 346 w 647"/>
                <a:gd name="T57" fmla="*/ 9 h 1508"/>
                <a:gd name="T58" fmla="*/ 393 w 647"/>
                <a:gd name="T59" fmla="*/ 11 h 1508"/>
                <a:gd name="T60" fmla="*/ 435 w 647"/>
                <a:gd name="T61" fmla="*/ 13 h 1508"/>
                <a:gd name="T62" fmla="*/ 475 w 647"/>
                <a:gd name="T63" fmla="*/ 16 h 1508"/>
                <a:gd name="T64" fmla="*/ 509 w 647"/>
                <a:gd name="T65" fmla="*/ 18 h 1508"/>
                <a:gd name="T66" fmla="*/ 540 w 647"/>
                <a:gd name="T67" fmla="*/ 20 h 1508"/>
                <a:gd name="T68" fmla="*/ 565 w 647"/>
                <a:gd name="T69" fmla="*/ 23 h 1508"/>
                <a:gd name="T70" fmla="*/ 585 w 647"/>
                <a:gd name="T71" fmla="*/ 25 h 1508"/>
                <a:gd name="T72" fmla="*/ 601 w 647"/>
                <a:gd name="T73" fmla="*/ 28 h 1508"/>
                <a:gd name="T74" fmla="*/ 611 w 647"/>
                <a:gd name="T75" fmla="*/ 31 h 1508"/>
                <a:gd name="T76" fmla="*/ 616 w 647"/>
                <a:gd name="T77" fmla="*/ 33 h 1508"/>
                <a:gd name="T78" fmla="*/ 616 w 647"/>
                <a:gd name="T79" fmla="*/ 36 h 1508"/>
                <a:gd name="T80" fmla="*/ 612 w 647"/>
                <a:gd name="T81" fmla="*/ 39 h 1508"/>
                <a:gd name="T82" fmla="*/ 602 w 647"/>
                <a:gd name="T83" fmla="*/ 41 h 1508"/>
                <a:gd name="T84" fmla="*/ 587 w 647"/>
                <a:gd name="T85" fmla="*/ 44 h 1508"/>
                <a:gd name="T86" fmla="*/ 567 w 647"/>
                <a:gd name="T87" fmla="*/ 46 h 1508"/>
                <a:gd name="T88" fmla="*/ 595 w 647"/>
                <a:gd name="T89" fmla="*/ 47 h 15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7" h="1508">
                  <a:moveTo>
                    <a:pt x="595" y="1508"/>
                  </a:moveTo>
                  <a:lnTo>
                    <a:pt x="616" y="1427"/>
                  </a:lnTo>
                  <a:lnTo>
                    <a:pt x="632" y="1341"/>
                  </a:lnTo>
                  <a:lnTo>
                    <a:pt x="642" y="1255"/>
                  </a:lnTo>
                  <a:lnTo>
                    <a:pt x="647" y="1168"/>
                  </a:lnTo>
                  <a:lnTo>
                    <a:pt x="646" y="1081"/>
                  </a:lnTo>
                  <a:lnTo>
                    <a:pt x="640" y="994"/>
                  </a:lnTo>
                  <a:lnTo>
                    <a:pt x="630" y="907"/>
                  </a:lnTo>
                  <a:lnTo>
                    <a:pt x="614" y="822"/>
                  </a:lnTo>
                  <a:lnTo>
                    <a:pt x="594" y="737"/>
                  </a:lnTo>
                  <a:lnTo>
                    <a:pt x="567" y="655"/>
                  </a:lnTo>
                  <a:lnTo>
                    <a:pt x="536" y="576"/>
                  </a:lnTo>
                  <a:lnTo>
                    <a:pt x="500" y="500"/>
                  </a:lnTo>
                  <a:lnTo>
                    <a:pt x="459" y="425"/>
                  </a:lnTo>
                  <a:lnTo>
                    <a:pt x="416" y="355"/>
                  </a:lnTo>
                  <a:lnTo>
                    <a:pt x="368" y="290"/>
                  </a:lnTo>
                  <a:lnTo>
                    <a:pt x="315" y="228"/>
                  </a:lnTo>
                  <a:lnTo>
                    <a:pt x="260" y="172"/>
                  </a:lnTo>
                  <a:lnTo>
                    <a:pt x="201" y="121"/>
                  </a:lnTo>
                  <a:lnTo>
                    <a:pt x="140" y="76"/>
                  </a:lnTo>
                  <a:lnTo>
                    <a:pt x="75" y="34"/>
                  </a:lnTo>
                  <a:lnTo>
                    <a:pt x="10" y="0"/>
                  </a:lnTo>
                  <a:lnTo>
                    <a:pt x="0" y="34"/>
                  </a:lnTo>
                  <a:lnTo>
                    <a:pt x="64" y="69"/>
                  </a:lnTo>
                  <a:lnTo>
                    <a:pt x="126" y="107"/>
                  </a:lnTo>
                  <a:lnTo>
                    <a:pt x="185" y="152"/>
                  </a:lnTo>
                  <a:lnTo>
                    <a:pt x="242" y="201"/>
                  </a:lnTo>
                  <a:lnTo>
                    <a:pt x="295" y="255"/>
                  </a:lnTo>
                  <a:lnTo>
                    <a:pt x="346" y="315"/>
                  </a:lnTo>
                  <a:lnTo>
                    <a:pt x="393" y="378"/>
                  </a:lnTo>
                  <a:lnTo>
                    <a:pt x="435" y="447"/>
                  </a:lnTo>
                  <a:lnTo>
                    <a:pt x="475" y="518"/>
                  </a:lnTo>
                  <a:lnTo>
                    <a:pt x="509" y="592"/>
                  </a:lnTo>
                  <a:lnTo>
                    <a:pt x="540" y="670"/>
                  </a:lnTo>
                  <a:lnTo>
                    <a:pt x="565" y="749"/>
                  </a:lnTo>
                  <a:lnTo>
                    <a:pt x="585" y="831"/>
                  </a:lnTo>
                  <a:lnTo>
                    <a:pt x="601" y="912"/>
                  </a:lnTo>
                  <a:lnTo>
                    <a:pt x="611" y="997"/>
                  </a:lnTo>
                  <a:lnTo>
                    <a:pt x="616" y="1081"/>
                  </a:lnTo>
                  <a:lnTo>
                    <a:pt x="616" y="1166"/>
                  </a:lnTo>
                  <a:lnTo>
                    <a:pt x="612" y="1251"/>
                  </a:lnTo>
                  <a:lnTo>
                    <a:pt x="602" y="1334"/>
                  </a:lnTo>
                  <a:lnTo>
                    <a:pt x="587" y="1416"/>
                  </a:lnTo>
                  <a:lnTo>
                    <a:pt x="567" y="1495"/>
                  </a:lnTo>
                  <a:lnTo>
                    <a:pt x="595" y="1508"/>
                  </a:lnTo>
                  <a:close/>
                </a:path>
              </a:pathLst>
            </a:custGeom>
            <a:solidFill>
              <a:srgbClr val="C65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1" name="Freeform 1248"/>
            <p:cNvSpPr>
              <a:spLocks/>
            </p:cNvSpPr>
            <p:nvPr/>
          </p:nvSpPr>
          <p:spPr bwMode="auto">
            <a:xfrm>
              <a:off x="1243" y="713"/>
              <a:ext cx="627" cy="730"/>
            </a:xfrm>
            <a:custGeom>
              <a:avLst/>
              <a:gdLst>
                <a:gd name="T0" fmla="*/ 11 w 627"/>
                <a:gd name="T1" fmla="*/ 0 h 1461"/>
                <a:gd name="T2" fmla="*/ 75 w 627"/>
                <a:gd name="T3" fmla="*/ 1 h 1461"/>
                <a:gd name="T4" fmla="*/ 137 w 627"/>
                <a:gd name="T5" fmla="*/ 2 h 1461"/>
                <a:gd name="T6" fmla="*/ 196 w 627"/>
                <a:gd name="T7" fmla="*/ 3 h 1461"/>
                <a:gd name="T8" fmla="*/ 253 w 627"/>
                <a:gd name="T9" fmla="*/ 5 h 1461"/>
                <a:gd name="T10" fmla="*/ 306 w 627"/>
                <a:gd name="T11" fmla="*/ 6 h 1461"/>
                <a:gd name="T12" fmla="*/ 357 w 627"/>
                <a:gd name="T13" fmla="*/ 8 h 1461"/>
                <a:gd name="T14" fmla="*/ 404 w 627"/>
                <a:gd name="T15" fmla="*/ 10 h 1461"/>
                <a:gd name="T16" fmla="*/ 446 w 627"/>
                <a:gd name="T17" fmla="*/ 12 h 1461"/>
                <a:gd name="T18" fmla="*/ 486 w 627"/>
                <a:gd name="T19" fmla="*/ 15 h 1461"/>
                <a:gd name="T20" fmla="*/ 520 w 627"/>
                <a:gd name="T21" fmla="*/ 17 h 1461"/>
                <a:gd name="T22" fmla="*/ 551 w 627"/>
                <a:gd name="T23" fmla="*/ 19 h 1461"/>
                <a:gd name="T24" fmla="*/ 576 w 627"/>
                <a:gd name="T25" fmla="*/ 22 h 1461"/>
                <a:gd name="T26" fmla="*/ 596 w 627"/>
                <a:gd name="T27" fmla="*/ 24 h 1461"/>
                <a:gd name="T28" fmla="*/ 612 w 627"/>
                <a:gd name="T29" fmla="*/ 27 h 1461"/>
                <a:gd name="T30" fmla="*/ 622 w 627"/>
                <a:gd name="T31" fmla="*/ 30 h 1461"/>
                <a:gd name="T32" fmla="*/ 627 w 627"/>
                <a:gd name="T33" fmla="*/ 32 h 1461"/>
                <a:gd name="T34" fmla="*/ 627 w 627"/>
                <a:gd name="T35" fmla="*/ 35 h 1461"/>
                <a:gd name="T36" fmla="*/ 623 w 627"/>
                <a:gd name="T37" fmla="*/ 38 h 1461"/>
                <a:gd name="T38" fmla="*/ 613 w 627"/>
                <a:gd name="T39" fmla="*/ 40 h 1461"/>
                <a:gd name="T40" fmla="*/ 598 w 627"/>
                <a:gd name="T41" fmla="*/ 43 h 1461"/>
                <a:gd name="T42" fmla="*/ 578 w 627"/>
                <a:gd name="T43" fmla="*/ 45 h 1461"/>
                <a:gd name="T44" fmla="*/ 548 w 627"/>
                <a:gd name="T45" fmla="*/ 45 h 1461"/>
                <a:gd name="T46" fmla="*/ 568 w 627"/>
                <a:gd name="T47" fmla="*/ 42 h 1461"/>
                <a:gd name="T48" fmla="*/ 584 w 627"/>
                <a:gd name="T49" fmla="*/ 40 h 1461"/>
                <a:gd name="T50" fmla="*/ 593 w 627"/>
                <a:gd name="T51" fmla="*/ 37 h 1461"/>
                <a:gd name="T52" fmla="*/ 596 w 627"/>
                <a:gd name="T53" fmla="*/ 34 h 1461"/>
                <a:gd name="T54" fmla="*/ 595 w 627"/>
                <a:gd name="T55" fmla="*/ 32 h 1461"/>
                <a:gd name="T56" fmla="*/ 589 w 627"/>
                <a:gd name="T57" fmla="*/ 29 h 1461"/>
                <a:gd name="T58" fmla="*/ 576 w 627"/>
                <a:gd name="T59" fmla="*/ 26 h 1461"/>
                <a:gd name="T60" fmla="*/ 558 w 627"/>
                <a:gd name="T61" fmla="*/ 24 h 1461"/>
                <a:gd name="T62" fmla="*/ 535 w 627"/>
                <a:gd name="T63" fmla="*/ 21 h 1461"/>
                <a:gd name="T64" fmla="*/ 507 w 627"/>
                <a:gd name="T65" fmla="*/ 19 h 1461"/>
                <a:gd name="T66" fmla="*/ 475 w 627"/>
                <a:gd name="T67" fmla="*/ 16 h 1461"/>
                <a:gd name="T68" fmla="*/ 438 w 627"/>
                <a:gd name="T69" fmla="*/ 14 h 1461"/>
                <a:gd name="T70" fmla="*/ 396 w 627"/>
                <a:gd name="T71" fmla="*/ 12 h 1461"/>
                <a:gd name="T72" fmla="*/ 349 w 627"/>
                <a:gd name="T73" fmla="*/ 10 h 1461"/>
                <a:gd name="T74" fmla="*/ 299 w 627"/>
                <a:gd name="T75" fmla="*/ 8 h 1461"/>
                <a:gd name="T76" fmla="*/ 244 w 627"/>
                <a:gd name="T77" fmla="*/ 6 h 1461"/>
                <a:gd name="T78" fmla="*/ 188 w 627"/>
                <a:gd name="T79" fmla="*/ 4 h 1461"/>
                <a:gd name="T80" fmla="*/ 128 w 627"/>
                <a:gd name="T81" fmla="*/ 3 h 1461"/>
                <a:gd name="T82" fmla="*/ 65 w 627"/>
                <a:gd name="T83" fmla="*/ 2 h 1461"/>
                <a:gd name="T84" fmla="*/ 0 w 627"/>
                <a:gd name="T85" fmla="*/ 1 h 1461"/>
                <a:gd name="T86" fmla="*/ 11 w 627"/>
                <a:gd name="T87" fmla="*/ 0 h 1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7" h="1461">
                  <a:moveTo>
                    <a:pt x="11" y="0"/>
                  </a:moveTo>
                  <a:lnTo>
                    <a:pt x="75" y="35"/>
                  </a:lnTo>
                  <a:lnTo>
                    <a:pt x="137" y="73"/>
                  </a:lnTo>
                  <a:lnTo>
                    <a:pt x="196" y="118"/>
                  </a:lnTo>
                  <a:lnTo>
                    <a:pt x="253" y="167"/>
                  </a:lnTo>
                  <a:lnTo>
                    <a:pt x="306" y="221"/>
                  </a:lnTo>
                  <a:lnTo>
                    <a:pt x="357" y="281"/>
                  </a:lnTo>
                  <a:lnTo>
                    <a:pt x="404" y="344"/>
                  </a:lnTo>
                  <a:lnTo>
                    <a:pt x="446" y="413"/>
                  </a:lnTo>
                  <a:lnTo>
                    <a:pt x="486" y="484"/>
                  </a:lnTo>
                  <a:lnTo>
                    <a:pt x="520" y="558"/>
                  </a:lnTo>
                  <a:lnTo>
                    <a:pt x="551" y="636"/>
                  </a:lnTo>
                  <a:lnTo>
                    <a:pt x="576" y="715"/>
                  </a:lnTo>
                  <a:lnTo>
                    <a:pt x="596" y="797"/>
                  </a:lnTo>
                  <a:lnTo>
                    <a:pt x="612" y="878"/>
                  </a:lnTo>
                  <a:lnTo>
                    <a:pt x="622" y="963"/>
                  </a:lnTo>
                  <a:lnTo>
                    <a:pt x="627" y="1047"/>
                  </a:lnTo>
                  <a:lnTo>
                    <a:pt x="627" y="1132"/>
                  </a:lnTo>
                  <a:lnTo>
                    <a:pt x="623" y="1217"/>
                  </a:lnTo>
                  <a:lnTo>
                    <a:pt x="613" y="1300"/>
                  </a:lnTo>
                  <a:lnTo>
                    <a:pt x="598" y="1382"/>
                  </a:lnTo>
                  <a:lnTo>
                    <a:pt x="578" y="1461"/>
                  </a:lnTo>
                  <a:lnTo>
                    <a:pt x="548" y="1447"/>
                  </a:lnTo>
                  <a:lnTo>
                    <a:pt x="568" y="1365"/>
                  </a:lnTo>
                  <a:lnTo>
                    <a:pt x="584" y="1284"/>
                  </a:lnTo>
                  <a:lnTo>
                    <a:pt x="593" y="1199"/>
                  </a:lnTo>
                  <a:lnTo>
                    <a:pt x="596" y="1114"/>
                  </a:lnTo>
                  <a:lnTo>
                    <a:pt x="595" y="1027"/>
                  </a:lnTo>
                  <a:lnTo>
                    <a:pt x="589" y="942"/>
                  </a:lnTo>
                  <a:lnTo>
                    <a:pt x="576" y="857"/>
                  </a:lnTo>
                  <a:lnTo>
                    <a:pt x="558" y="773"/>
                  </a:lnTo>
                  <a:lnTo>
                    <a:pt x="535" y="692"/>
                  </a:lnTo>
                  <a:lnTo>
                    <a:pt x="507" y="612"/>
                  </a:lnTo>
                  <a:lnTo>
                    <a:pt x="475" y="534"/>
                  </a:lnTo>
                  <a:lnTo>
                    <a:pt x="438" y="462"/>
                  </a:lnTo>
                  <a:lnTo>
                    <a:pt x="396" y="391"/>
                  </a:lnTo>
                  <a:lnTo>
                    <a:pt x="349" y="326"/>
                  </a:lnTo>
                  <a:lnTo>
                    <a:pt x="299" y="265"/>
                  </a:lnTo>
                  <a:lnTo>
                    <a:pt x="244" y="209"/>
                  </a:lnTo>
                  <a:lnTo>
                    <a:pt x="188" y="156"/>
                  </a:lnTo>
                  <a:lnTo>
                    <a:pt x="128" y="111"/>
                  </a:lnTo>
                  <a:lnTo>
                    <a:pt x="65" y="71"/>
                  </a:lnTo>
                  <a:lnTo>
                    <a:pt x="0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85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2" name="Freeform 1249"/>
            <p:cNvSpPr>
              <a:spLocks/>
            </p:cNvSpPr>
            <p:nvPr/>
          </p:nvSpPr>
          <p:spPr bwMode="auto">
            <a:xfrm>
              <a:off x="1233" y="731"/>
              <a:ext cx="606" cy="705"/>
            </a:xfrm>
            <a:custGeom>
              <a:avLst/>
              <a:gdLst>
                <a:gd name="T0" fmla="*/ 558 w 606"/>
                <a:gd name="T1" fmla="*/ 45 h 1410"/>
                <a:gd name="T2" fmla="*/ 578 w 606"/>
                <a:gd name="T3" fmla="*/ 42 h 1410"/>
                <a:gd name="T4" fmla="*/ 594 w 606"/>
                <a:gd name="T5" fmla="*/ 39 h 1410"/>
                <a:gd name="T6" fmla="*/ 603 w 606"/>
                <a:gd name="T7" fmla="*/ 37 h 1410"/>
                <a:gd name="T8" fmla="*/ 606 w 606"/>
                <a:gd name="T9" fmla="*/ 34 h 1410"/>
                <a:gd name="T10" fmla="*/ 605 w 606"/>
                <a:gd name="T11" fmla="*/ 31 h 1410"/>
                <a:gd name="T12" fmla="*/ 599 w 606"/>
                <a:gd name="T13" fmla="*/ 29 h 1410"/>
                <a:gd name="T14" fmla="*/ 586 w 606"/>
                <a:gd name="T15" fmla="*/ 26 h 1410"/>
                <a:gd name="T16" fmla="*/ 568 w 606"/>
                <a:gd name="T17" fmla="*/ 23 h 1410"/>
                <a:gd name="T18" fmla="*/ 545 w 606"/>
                <a:gd name="T19" fmla="*/ 21 h 1410"/>
                <a:gd name="T20" fmla="*/ 517 w 606"/>
                <a:gd name="T21" fmla="*/ 18 h 1410"/>
                <a:gd name="T22" fmla="*/ 485 w 606"/>
                <a:gd name="T23" fmla="*/ 16 h 1410"/>
                <a:gd name="T24" fmla="*/ 448 w 606"/>
                <a:gd name="T25" fmla="*/ 14 h 1410"/>
                <a:gd name="T26" fmla="*/ 406 w 606"/>
                <a:gd name="T27" fmla="*/ 12 h 1410"/>
                <a:gd name="T28" fmla="*/ 359 w 606"/>
                <a:gd name="T29" fmla="*/ 10 h 1410"/>
                <a:gd name="T30" fmla="*/ 309 w 606"/>
                <a:gd name="T31" fmla="*/ 8 h 1410"/>
                <a:gd name="T32" fmla="*/ 254 w 606"/>
                <a:gd name="T33" fmla="*/ 6 h 1410"/>
                <a:gd name="T34" fmla="*/ 198 w 606"/>
                <a:gd name="T35" fmla="*/ 4 h 1410"/>
                <a:gd name="T36" fmla="*/ 138 w 606"/>
                <a:gd name="T37" fmla="*/ 3 h 1410"/>
                <a:gd name="T38" fmla="*/ 75 w 606"/>
                <a:gd name="T39" fmla="*/ 2 h 1410"/>
                <a:gd name="T40" fmla="*/ 10 w 606"/>
                <a:gd name="T41" fmla="*/ 0 h 1410"/>
                <a:gd name="T42" fmla="*/ 0 w 606"/>
                <a:gd name="T43" fmla="*/ 2 h 1410"/>
                <a:gd name="T44" fmla="*/ 62 w 606"/>
                <a:gd name="T45" fmla="*/ 3 h 1410"/>
                <a:gd name="T46" fmla="*/ 121 w 606"/>
                <a:gd name="T47" fmla="*/ 4 h 1410"/>
                <a:gd name="T48" fmla="*/ 179 w 606"/>
                <a:gd name="T49" fmla="*/ 5 h 1410"/>
                <a:gd name="T50" fmla="*/ 235 w 606"/>
                <a:gd name="T51" fmla="*/ 7 h 1410"/>
                <a:gd name="T52" fmla="*/ 287 w 606"/>
                <a:gd name="T53" fmla="*/ 9 h 1410"/>
                <a:gd name="T54" fmla="*/ 335 w 606"/>
                <a:gd name="T55" fmla="*/ 10 h 1410"/>
                <a:gd name="T56" fmla="*/ 380 w 606"/>
                <a:gd name="T57" fmla="*/ 12 h 1410"/>
                <a:gd name="T58" fmla="*/ 420 w 606"/>
                <a:gd name="T59" fmla="*/ 14 h 1410"/>
                <a:gd name="T60" fmla="*/ 456 w 606"/>
                <a:gd name="T61" fmla="*/ 17 h 1410"/>
                <a:gd name="T62" fmla="*/ 488 w 606"/>
                <a:gd name="T63" fmla="*/ 19 h 1410"/>
                <a:gd name="T64" fmla="*/ 514 w 606"/>
                <a:gd name="T65" fmla="*/ 21 h 1410"/>
                <a:gd name="T66" fmla="*/ 537 w 606"/>
                <a:gd name="T67" fmla="*/ 24 h 1410"/>
                <a:gd name="T68" fmla="*/ 554 w 606"/>
                <a:gd name="T69" fmla="*/ 26 h 1410"/>
                <a:gd name="T70" fmla="*/ 565 w 606"/>
                <a:gd name="T71" fmla="*/ 29 h 1410"/>
                <a:gd name="T72" fmla="*/ 572 w 606"/>
                <a:gd name="T73" fmla="*/ 31 h 1410"/>
                <a:gd name="T74" fmla="*/ 574 w 606"/>
                <a:gd name="T75" fmla="*/ 34 h 1410"/>
                <a:gd name="T76" fmla="*/ 569 w 606"/>
                <a:gd name="T77" fmla="*/ 37 h 1410"/>
                <a:gd name="T78" fmla="*/ 561 w 606"/>
                <a:gd name="T79" fmla="*/ 39 h 1410"/>
                <a:gd name="T80" fmla="*/ 547 w 606"/>
                <a:gd name="T81" fmla="*/ 42 h 1410"/>
                <a:gd name="T82" fmla="*/ 527 w 606"/>
                <a:gd name="T83" fmla="*/ 44 h 1410"/>
                <a:gd name="T84" fmla="*/ 558 w 606"/>
                <a:gd name="T85" fmla="*/ 45 h 14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6" h="1410">
                  <a:moveTo>
                    <a:pt x="558" y="1410"/>
                  </a:moveTo>
                  <a:lnTo>
                    <a:pt x="578" y="1328"/>
                  </a:lnTo>
                  <a:lnTo>
                    <a:pt x="594" y="1247"/>
                  </a:lnTo>
                  <a:lnTo>
                    <a:pt x="603" y="1162"/>
                  </a:lnTo>
                  <a:lnTo>
                    <a:pt x="606" y="1077"/>
                  </a:lnTo>
                  <a:lnTo>
                    <a:pt x="605" y="990"/>
                  </a:lnTo>
                  <a:lnTo>
                    <a:pt x="599" y="905"/>
                  </a:lnTo>
                  <a:lnTo>
                    <a:pt x="586" y="820"/>
                  </a:lnTo>
                  <a:lnTo>
                    <a:pt x="568" y="736"/>
                  </a:lnTo>
                  <a:lnTo>
                    <a:pt x="545" y="655"/>
                  </a:lnTo>
                  <a:lnTo>
                    <a:pt x="517" y="575"/>
                  </a:lnTo>
                  <a:lnTo>
                    <a:pt x="485" y="497"/>
                  </a:lnTo>
                  <a:lnTo>
                    <a:pt x="448" y="425"/>
                  </a:lnTo>
                  <a:lnTo>
                    <a:pt x="406" y="354"/>
                  </a:lnTo>
                  <a:lnTo>
                    <a:pt x="359" y="289"/>
                  </a:lnTo>
                  <a:lnTo>
                    <a:pt x="309" y="228"/>
                  </a:lnTo>
                  <a:lnTo>
                    <a:pt x="254" y="172"/>
                  </a:lnTo>
                  <a:lnTo>
                    <a:pt x="198" y="119"/>
                  </a:lnTo>
                  <a:lnTo>
                    <a:pt x="138" y="74"/>
                  </a:lnTo>
                  <a:lnTo>
                    <a:pt x="75" y="34"/>
                  </a:lnTo>
                  <a:lnTo>
                    <a:pt x="10" y="0"/>
                  </a:lnTo>
                  <a:lnTo>
                    <a:pt x="0" y="39"/>
                  </a:lnTo>
                  <a:lnTo>
                    <a:pt x="62" y="72"/>
                  </a:lnTo>
                  <a:lnTo>
                    <a:pt x="121" y="110"/>
                  </a:lnTo>
                  <a:lnTo>
                    <a:pt x="179" y="153"/>
                  </a:lnTo>
                  <a:lnTo>
                    <a:pt x="235" y="202"/>
                  </a:lnTo>
                  <a:lnTo>
                    <a:pt x="287" y="257"/>
                  </a:lnTo>
                  <a:lnTo>
                    <a:pt x="335" y="316"/>
                  </a:lnTo>
                  <a:lnTo>
                    <a:pt x="380" y="380"/>
                  </a:lnTo>
                  <a:lnTo>
                    <a:pt x="420" y="447"/>
                  </a:lnTo>
                  <a:lnTo>
                    <a:pt x="456" y="517"/>
                  </a:lnTo>
                  <a:lnTo>
                    <a:pt x="488" y="592"/>
                  </a:lnTo>
                  <a:lnTo>
                    <a:pt x="514" y="668"/>
                  </a:lnTo>
                  <a:lnTo>
                    <a:pt x="537" y="747"/>
                  </a:lnTo>
                  <a:lnTo>
                    <a:pt x="554" y="827"/>
                  </a:lnTo>
                  <a:lnTo>
                    <a:pt x="565" y="908"/>
                  </a:lnTo>
                  <a:lnTo>
                    <a:pt x="572" y="992"/>
                  </a:lnTo>
                  <a:lnTo>
                    <a:pt x="574" y="1075"/>
                  </a:lnTo>
                  <a:lnTo>
                    <a:pt x="569" y="1156"/>
                  </a:lnTo>
                  <a:lnTo>
                    <a:pt x="561" y="1238"/>
                  </a:lnTo>
                  <a:lnTo>
                    <a:pt x="547" y="1318"/>
                  </a:lnTo>
                  <a:lnTo>
                    <a:pt x="527" y="1395"/>
                  </a:lnTo>
                  <a:lnTo>
                    <a:pt x="558" y="1410"/>
                  </a:lnTo>
                  <a:close/>
                </a:path>
              </a:pathLst>
            </a:custGeom>
            <a:solidFill>
              <a:srgbClr val="CB5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3" name="Freeform 1250"/>
            <p:cNvSpPr>
              <a:spLocks/>
            </p:cNvSpPr>
            <p:nvPr/>
          </p:nvSpPr>
          <p:spPr bwMode="auto">
            <a:xfrm>
              <a:off x="1222" y="751"/>
              <a:ext cx="585" cy="678"/>
            </a:xfrm>
            <a:custGeom>
              <a:avLst/>
              <a:gdLst>
                <a:gd name="T0" fmla="*/ 11 w 585"/>
                <a:gd name="T1" fmla="*/ 0 h 1356"/>
                <a:gd name="T2" fmla="*/ 73 w 585"/>
                <a:gd name="T3" fmla="*/ 2 h 1356"/>
                <a:gd name="T4" fmla="*/ 132 w 585"/>
                <a:gd name="T5" fmla="*/ 3 h 1356"/>
                <a:gd name="T6" fmla="*/ 190 w 585"/>
                <a:gd name="T7" fmla="*/ 4 h 1356"/>
                <a:gd name="T8" fmla="*/ 246 w 585"/>
                <a:gd name="T9" fmla="*/ 6 h 1356"/>
                <a:gd name="T10" fmla="*/ 298 w 585"/>
                <a:gd name="T11" fmla="*/ 7 h 1356"/>
                <a:gd name="T12" fmla="*/ 346 w 585"/>
                <a:gd name="T13" fmla="*/ 9 h 1356"/>
                <a:gd name="T14" fmla="*/ 391 w 585"/>
                <a:gd name="T15" fmla="*/ 11 h 1356"/>
                <a:gd name="T16" fmla="*/ 431 w 585"/>
                <a:gd name="T17" fmla="*/ 13 h 1356"/>
                <a:gd name="T18" fmla="*/ 467 w 585"/>
                <a:gd name="T19" fmla="*/ 15 h 1356"/>
                <a:gd name="T20" fmla="*/ 499 w 585"/>
                <a:gd name="T21" fmla="*/ 18 h 1356"/>
                <a:gd name="T22" fmla="*/ 525 w 585"/>
                <a:gd name="T23" fmla="*/ 20 h 1356"/>
                <a:gd name="T24" fmla="*/ 548 w 585"/>
                <a:gd name="T25" fmla="*/ 23 h 1356"/>
                <a:gd name="T26" fmla="*/ 565 w 585"/>
                <a:gd name="T27" fmla="*/ 25 h 1356"/>
                <a:gd name="T28" fmla="*/ 576 w 585"/>
                <a:gd name="T29" fmla="*/ 28 h 1356"/>
                <a:gd name="T30" fmla="*/ 583 w 585"/>
                <a:gd name="T31" fmla="*/ 30 h 1356"/>
                <a:gd name="T32" fmla="*/ 585 w 585"/>
                <a:gd name="T33" fmla="*/ 33 h 1356"/>
                <a:gd name="T34" fmla="*/ 580 w 585"/>
                <a:gd name="T35" fmla="*/ 35 h 1356"/>
                <a:gd name="T36" fmla="*/ 572 w 585"/>
                <a:gd name="T37" fmla="*/ 38 h 1356"/>
                <a:gd name="T38" fmla="*/ 558 w 585"/>
                <a:gd name="T39" fmla="*/ 40 h 1356"/>
                <a:gd name="T40" fmla="*/ 538 w 585"/>
                <a:gd name="T41" fmla="*/ 43 h 1356"/>
                <a:gd name="T42" fmla="*/ 506 w 585"/>
                <a:gd name="T43" fmla="*/ 42 h 1356"/>
                <a:gd name="T44" fmla="*/ 524 w 585"/>
                <a:gd name="T45" fmla="*/ 40 h 1356"/>
                <a:gd name="T46" fmla="*/ 538 w 585"/>
                <a:gd name="T47" fmla="*/ 37 h 1356"/>
                <a:gd name="T48" fmla="*/ 547 w 585"/>
                <a:gd name="T49" fmla="*/ 35 h 1356"/>
                <a:gd name="T50" fmla="*/ 549 w 585"/>
                <a:gd name="T51" fmla="*/ 32 h 1356"/>
                <a:gd name="T52" fmla="*/ 547 w 585"/>
                <a:gd name="T53" fmla="*/ 30 h 1356"/>
                <a:gd name="T54" fmla="*/ 540 w 585"/>
                <a:gd name="T55" fmla="*/ 27 h 1356"/>
                <a:gd name="T56" fmla="*/ 525 w 585"/>
                <a:gd name="T57" fmla="*/ 24 h 1356"/>
                <a:gd name="T58" fmla="*/ 506 w 585"/>
                <a:gd name="T59" fmla="*/ 22 h 1356"/>
                <a:gd name="T60" fmla="*/ 482 w 585"/>
                <a:gd name="T61" fmla="*/ 20 h 1356"/>
                <a:gd name="T62" fmla="*/ 452 w 585"/>
                <a:gd name="T63" fmla="*/ 17 h 1356"/>
                <a:gd name="T64" fmla="*/ 418 w 585"/>
                <a:gd name="T65" fmla="*/ 15 h 1356"/>
                <a:gd name="T66" fmla="*/ 378 w 585"/>
                <a:gd name="T67" fmla="*/ 13 h 1356"/>
                <a:gd name="T68" fmla="*/ 335 w 585"/>
                <a:gd name="T69" fmla="*/ 11 h 1356"/>
                <a:gd name="T70" fmla="*/ 287 w 585"/>
                <a:gd name="T71" fmla="*/ 9 h 1356"/>
                <a:gd name="T72" fmla="*/ 236 w 585"/>
                <a:gd name="T73" fmla="*/ 7 h 1356"/>
                <a:gd name="T74" fmla="*/ 180 w 585"/>
                <a:gd name="T75" fmla="*/ 5 h 1356"/>
                <a:gd name="T76" fmla="*/ 123 w 585"/>
                <a:gd name="T77" fmla="*/ 4 h 1356"/>
                <a:gd name="T78" fmla="*/ 62 w 585"/>
                <a:gd name="T79" fmla="*/ 3 h 1356"/>
                <a:gd name="T80" fmla="*/ 0 w 585"/>
                <a:gd name="T81" fmla="*/ 2 h 1356"/>
                <a:gd name="T82" fmla="*/ 11 w 585"/>
                <a:gd name="T83" fmla="*/ 0 h 1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85" h="1356">
                  <a:moveTo>
                    <a:pt x="11" y="0"/>
                  </a:moveTo>
                  <a:lnTo>
                    <a:pt x="73" y="33"/>
                  </a:lnTo>
                  <a:lnTo>
                    <a:pt x="132" y="71"/>
                  </a:lnTo>
                  <a:lnTo>
                    <a:pt x="190" y="114"/>
                  </a:lnTo>
                  <a:lnTo>
                    <a:pt x="246" y="163"/>
                  </a:lnTo>
                  <a:lnTo>
                    <a:pt x="298" y="218"/>
                  </a:lnTo>
                  <a:lnTo>
                    <a:pt x="346" y="277"/>
                  </a:lnTo>
                  <a:lnTo>
                    <a:pt x="391" y="341"/>
                  </a:lnTo>
                  <a:lnTo>
                    <a:pt x="431" y="408"/>
                  </a:lnTo>
                  <a:lnTo>
                    <a:pt x="467" y="478"/>
                  </a:lnTo>
                  <a:lnTo>
                    <a:pt x="499" y="553"/>
                  </a:lnTo>
                  <a:lnTo>
                    <a:pt x="525" y="629"/>
                  </a:lnTo>
                  <a:lnTo>
                    <a:pt x="548" y="708"/>
                  </a:lnTo>
                  <a:lnTo>
                    <a:pt x="565" y="788"/>
                  </a:lnTo>
                  <a:lnTo>
                    <a:pt x="576" y="869"/>
                  </a:lnTo>
                  <a:lnTo>
                    <a:pt x="583" y="953"/>
                  </a:lnTo>
                  <a:lnTo>
                    <a:pt x="585" y="1036"/>
                  </a:lnTo>
                  <a:lnTo>
                    <a:pt x="580" y="1117"/>
                  </a:lnTo>
                  <a:lnTo>
                    <a:pt x="572" y="1199"/>
                  </a:lnTo>
                  <a:lnTo>
                    <a:pt x="558" y="1279"/>
                  </a:lnTo>
                  <a:lnTo>
                    <a:pt x="538" y="1356"/>
                  </a:lnTo>
                  <a:lnTo>
                    <a:pt x="506" y="1342"/>
                  </a:lnTo>
                  <a:lnTo>
                    <a:pt x="524" y="1262"/>
                  </a:lnTo>
                  <a:lnTo>
                    <a:pt x="538" y="1181"/>
                  </a:lnTo>
                  <a:lnTo>
                    <a:pt x="547" y="1099"/>
                  </a:lnTo>
                  <a:lnTo>
                    <a:pt x="549" y="1016"/>
                  </a:lnTo>
                  <a:lnTo>
                    <a:pt x="547" y="933"/>
                  </a:lnTo>
                  <a:lnTo>
                    <a:pt x="540" y="849"/>
                  </a:lnTo>
                  <a:lnTo>
                    <a:pt x="525" y="768"/>
                  </a:lnTo>
                  <a:lnTo>
                    <a:pt x="506" y="687"/>
                  </a:lnTo>
                  <a:lnTo>
                    <a:pt x="482" y="609"/>
                  </a:lnTo>
                  <a:lnTo>
                    <a:pt x="452" y="533"/>
                  </a:lnTo>
                  <a:lnTo>
                    <a:pt x="418" y="460"/>
                  </a:lnTo>
                  <a:lnTo>
                    <a:pt x="378" y="390"/>
                  </a:lnTo>
                  <a:lnTo>
                    <a:pt x="335" y="324"/>
                  </a:lnTo>
                  <a:lnTo>
                    <a:pt x="287" y="265"/>
                  </a:lnTo>
                  <a:lnTo>
                    <a:pt x="236" y="209"/>
                  </a:lnTo>
                  <a:lnTo>
                    <a:pt x="180" y="158"/>
                  </a:lnTo>
                  <a:lnTo>
                    <a:pt x="123" y="113"/>
                  </a:lnTo>
                  <a:lnTo>
                    <a:pt x="62" y="73"/>
                  </a:lnTo>
                  <a:lnTo>
                    <a:pt x="0" y="4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4" name="Freeform 1251"/>
            <p:cNvSpPr>
              <a:spLocks/>
            </p:cNvSpPr>
            <p:nvPr/>
          </p:nvSpPr>
          <p:spPr bwMode="auto">
            <a:xfrm>
              <a:off x="1209" y="771"/>
              <a:ext cx="562" cy="650"/>
            </a:xfrm>
            <a:custGeom>
              <a:avLst/>
              <a:gdLst>
                <a:gd name="T0" fmla="*/ 519 w 562"/>
                <a:gd name="T1" fmla="*/ 40 h 1302"/>
                <a:gd name="T2" fmla="*/ 537 w 562"/>
                <a:gd name="T3" fmla="*/ 38 h 1302"/>
                <a:gd name="T4" fmla="*/ 551 w 562"/>
                <a:gd name="T5" fmla="*/ 35 h 1302"/>
                <a:gd name="T6" fmla="*/ 560 w 562"/>
                <a:gd name="T7" fmla="*/ 33 h 1302"/>
                <a:gd name="T8" fmla="*/ 562 w 562"/>
                <a:gd name="T9" fmla="*/ 30 h 1302"/>
                <a:gd name="T10" fmla="*/ 560 w 562"/>
                <a:gd name="T11" fmla="*/ 27 h 1302"/>
                <a:gd name="T12" fmla="*/ 553 w 562"/>
                <a:gd name="T13" fmla="*/ 25 h 1302"/>
                <a:gd name="T14" fmla="*/ 538 w 562"/>
                <a:gd name="T15" fmla="*/ 22 h 1302"/>
                <a:gd name="T16" fmla="*/ 519 w 562"/>
                <a:gd name="T17" fmla="*/ 20 h 1302"/>
                <a:gd name="T18" fmla="*/ 495 w 562"/>
                <a:gd name="T19" fmla="*/ 17 h 1302"/>
                <a:gd name="T20" fmla="*/ 465 w 562"/>
                <a:gd name="T21" fmla="*/ 15 h 1302"/>
                <a:gd name="T22" fmla="*/ 431 w 562"/>
                <a:gd name="T23" fmla="*/ 13 h 1302"/>
                <a:gd name="T24" fmla="*/ 391 w 562"/>
                <a:gd name="T25" fmla="*/ 10 h 1302"/>
                <a:gd name="T26" fmla="*/ 348 w 562"/>
                <a:gd name="T27" fmla="*/ 8 h 1302"/>
                <a:gd name="T28" fmla="*/ 300 w 562"/>
                <a:gd name="T29" fmla="*/ 7 h 1302"/>
                <a:gd name="T30" fmla="*/ 249 w 562"/>
                <a:gd name="T31" fmla="*/ 5 h 1302"/>
                <a:gd name="T32" fmla="*/ 193 w 562"/>
                <a:gd name="T33" fmla="*/ 3 h 1302"/>
                <a:gd name="T34" fmla="*/ 136 w 562"/>
                <a:gd name="T35" fmla="*/ 2 h 1302"/>
                <a:gd name="T36" fmla="*/ 75 w 562"/>
                <a:gd name="T37" fmla="*/ 1 h 1302"/>
                <a:gd name="T38" fmla="*/ 13 w 562"/>
                <a:gd name="T39" fmla="*/ 0 h 1302"/>
                <a:gd name="T40" fmla="*/ 0 w 562"/>
                <a:gd name="T41" fmla="*/ 1 h 1302"/>
                <a:gd name="T42" fmla="*/ 61 w 562"/>
                <a:gd name="T43" fmla="*/ 2 h 1302"/>
                <a:gd name="T44" fmla="*/ 119 w 562"/>
                <a:gd name="T45" fmla="*/ 3 h 1302"/>
                <a:gd name="T46" fmla="*/ 174 w 562"/>
                <a:gd name="T47" fmla="*/ 4 h 1302"/>
                <a:gd name="T48" fmla="*/ 226 w 562"/>
                <a:gd name="T49" fmla="*/ 6 h 1302"/>
                <a:gd name="T50" fmla="*/ 275 w 562"/>
                <a:gd name="T51" fmla="*/ 8 h 1302"/>
                <a:gd name="T52" fmla="*/ 321 w 562"/>
                <a:gd name="T53" fmla="*/ 9 h 1302"/>
                <a:gd name="T54" fmla="*/ 362 w 562"/>
                <a:gd name="T55" fmla="*/ 11 h 1302"/>
                <a:gd name="T56" fmla="*/ 400 w 562"/>
                <a:gd name="T57" fmla="*/ 13 h 1302"/>
                <a:gd name="T58" fmla="*/ 432 w 562"/>
                <a:gd name="T59" fmla="*/ 16 h 1302"/>
                <a:gd name="T60" fmla="*/ 461 w 562"/>
                <a:gd name="T61" fmla="*/ 18 h 1302"/>
                <a:gd name="T62" fmla="*/ 485 w 562"/>
                <a:gd name="T63" fmla="*/ 20 h 1302"/>
                <a:gd name="T64" fmla="*/ 502 w 562"/>
                <a:gd name="T65" fmla="*/ 23 h 1302"/>
                <a:gd name="T66" fmla="*/ 516 w 562"/>
                <a:gd name="T67" fmla="*/ 25 h 1302"/>
                <a:gd name="T68" fmla="*/ 523 w 562"/>
                <a:gd name="T69" fmla="*/ 27 h 1302"/>
                <a:gd name="T70" fmla="*/ 526 w 562"/>
                <a:gd name="T71" fmla="*/ 30 h 1302"/>
                <a:gd name="T72" fmla="*/ 523 w 562"/>
                <a:gd name="T73" fmla="*/ 32 h 1302"/>
                <a:gd name="T74" fmla="*/ 514 w 562"/>
                <a:gd name="T75" fmla="*/ 35 h 1302"/>
                <a:gd name="T76" fmla="*/ 502 w 562"/>
                <a:gd name="T77" fmla="*/ 37 h 1302"/>
                <a:gd name="T78" fmla="*/ 483 w 562"/>
                <a:gd name="T79" fmla="*/ 40 h 1302"/>
                <a:gd name="T80" fmla="*/ 519 w 562"/>
                <a:gd name="T81" fmla="*/ 40 h 13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62" h="1302">
                  <a:moveTo>
                    <a:pt x="519" y="1302"/>
                  </a:moveTo>
                  <a:lnTo>
                    <a:pt x="537" y="1222"/>
                  </a:lnTo>
                  <a:lnTo>
                    <a:pt x="551" y="1141"/>
                  </a:lnTo>
                  <a:lnTo>
                    <a:pt x="560" y="1059"/>
                  </a:lnTo>
                  <a:lnTo>
                    <a:pt x="562" y="976"/>
                  </a:lnTo>
                  <a:lnTo>
                    <a:pt x="560" y="893"/>
                  </a:lnTo>
                  <a:lnTo>
                    <a:pt x="553" y="809"/>
                  </a:lnTo>
                  <a:lnTo>
                    <a:pt x="538" y="728"/>
                  </a:lnTo>
                  <a:lnTo>
                    <a:pt x="519" y="647"/>
                  </a:lnTo>
                  <a:lnTo>
                    <a:pt x="495" y="569"/>
                  </a:lnTo>
                  <a:lnTo>
                    <a:pt x="465" y="493"/>
                  </a:lnTo>
                  <a:lnTo>
                    <a:pt x="431" y="420"/>
                  </a:lnTo>
                  <a:lnTo>
                    <a:pt x="391" y="350"/>
                  </a:lnTo>
                  <a:lnTo>
                    <a:pt x="348" y="284"/>
                  </a:lnTo>
                  <a:lnTo>
                    <a:pt x="300" y="225"/>
                  </a:lnTo>
                  <a:lnTo>
                    <a:pt x="249" y="169"/>
                  </a:lnTo>
                  <a:lnTo>
                    <a:pt x="193" y="118"/>
                  </a:lnTo>
                  <a:lnTo>
                    <a:pt x="136" y="73"/>
                  </a:lnTo>
                  <a:lnTo>
                    <a:pt x="75" y="33"/>
                  </a:lnTo>
                  <a:lnTo>
                    <a:pt x="13" y="0"/>
                  </a:lnTo>
                  <a:lnTo>
                    <a:pt x="0" y="42"/>
                  </a:lnTo>
                  <a:lnTo>
                    <a:pt x="61" y="74"/>
                  </a:lnTo>
                  <a:lnTo>
                    <a:pt x="119" y="111"/>
                  </a:lnTo>
                  <a:lnTo>
                    <a:pt x="174" y="154"/>
                  </a:lnTo>
                  <a:lnTo>
                    <a:pt x="226" y="203"/>
                  </a:lnTo>
                  <a:lnTo>
                    <a:pt x="275" y="256"/>
                  </a:lnTo>
                  <a:lnTo>
                    <a:pt x="321" y="315"/>
                  </a:lnTo>
                  <a:lnTo>
                    <a:pt x="362" y="377"/>
                  </a:lnTo>
                  <a:lnTo>
                    <a:pt x="400" y="444"/>
                  </a:lnTo>
                  <a:lnTo>
                    <a:pt x="432" y="513"/>
                  </a:lnTo>
                  <a:lnTo>
                    <a:pt x="461" y="585"/>
                  </a:lnTo>
                  <a:lnTo>
                    <a:pt x="485" y="661"/>
                  </a:lnTo>
                  <a:lnTo>
                    <a:pt x="502" y="737"/>
                  </a:lnTo>
                  <a:lnTo>
                    <a:pt x="516" y="817"/>
                  </a:lnTo>
                  <a:lnTo>
                    <a:pt x="523" y="895"/>
                  </a:lnTo>
                  <a:lnTo>
                    <a:pt x="526" y="974"/>
                  </a:lnTo>
                  <a:lnTo>
                    <a:pt x="523" y="1054"/>
                  </a:lnTo>
                  <a:lnTo>
                    <a:pt x="514" y="1132"/>
                  </a:lnTo>
                  <a:lnTo>
                    <a:pt x="502" y="1210"/>
                  </a:lnTo>
                  <a:lnTo>
                    <a:pt x="483" y="1286"/>
                  </a:lnTo>
                  <a:lnTo>
                    <a:pt x="519" y="1302"/>
                  </a:lnTo>
                  <a:close/>
                </a:path>
              </a:pathLst>
            </a:custGeom>
            <a:solidFill>
              <a:srgbClr val="D06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5" name="Freeform 1252"/>
            <p:cNvSpPr>
              <a:spLocks/>
            </p:cNvSpPr>
            <p:nvPr/>
          </p:nvSpPr>
          <p:spPr bwMode="auto">
            <a:xfrm>
              <a:off x="1196" y="791"/>
              <a:ext cx="539" cy="622"/>
            </a:xfrm>
            <a:custGeom>
              <a:avLst/>
              <a:gdLst>
                <a:gd name="T0" fmla="*/ 13 w 539"/>
                <a:gd name="T1" fmla="*/ 0 h 1244"/>
                <a:gd name="T2" fmla="*/ 74 w 539"/>
                <a:gd name="T3" fmla="*/ 1 h 1244"/>
                <a:gd name="T4" fmla="*/ 132 w 539"/>
                <a:gd name="T5" fmla="*/ 3 h 1244"/>
                <a:gd name="T6" fmla="*/ 187 w 539"/>
                <a:gd name="T7" fmla="*/ 4 h 1244"/>
                <a:gd name="T8" fmla="*/ 239 w 539"/>
                <a:gd name="T9" fmla="*/ 6 h 1244"/>
                <a:gd name="T10" fmla="*/ 288 w 539"/>
                <a:gd name="T11" fmla="*/ 7 h 1244"/>
                <a:gd name="T12" fmla="*/ 334 w 539"/>
                <a:gd name="T13" fmla="*/ 9 h 1244"/>
                <a:gd name="T14" fmla="*/ 375 w 539"/>
                <a:gd name="T15" fmla="*/ 11 h 1244"/>
                <a:gd name="T16" fmla="*/ 413 w 539"/>
                <a:gd name="T17" fmla="*/ 13 h 1244"/>
                <a:gd name="T18" fmla="*/ 445 w 539"/>
                <a:gd name="T19" fmla="*/ 15 h 1244"/>
                <a:gd name="T20" fmla="*/ 474 w 539"/>
                <a:gd name="T21" fmla="*/ 17 h 1244"/>
                <a:gd name="T22" fmla="*/ 498 w 539"/>
                <a:gd name="T23" fmla="*/ 20 h 1244"/>
                <a:gd name="T24" fmla="*/ 515 w 539"/>
                <a:gd name="T25" fmla="*/ 22 h 1244"/>
                <a:gd name="T26" fmla="*/ 529 w 539"/>
                <a:gd name="T27" fmla="*/ 25 h 1244"/>
                <a:gd name="T28" fmla="*/ 536 w 539"/>
                <a:gd name="T29" fmla="*/ 27 h 1244"/>
                <a:gd name="T30" fmla="*/ 539 w 539"/>
                <a:gd name="T31" fmla="*/ 30 h 1244"/>
                <a:gd name="T32" fmla="*/ 536 w 539"/>
                <a:gd name="T33" fmla="*/ 32 h 1244"/>
                <a:gd name="T34" fmla="*/ 527 w 539"/>
                <a:gd name="T35" fmla="*/ 35 h 1244"/>
                <a:gd name="T36" fmla="*/ 515 w 539"/>
                <a:gd name="T37" fmla="*/ 37 h 1244"/>
                <a:gd name="T38" fmla="*/ 496 w 539"/>
                <a:gd name="T39" fmla="*/ 39 h 1244"/>
                <a:gd name="T40" fmla="*/ 460 w 539"/>
                <a:gd name="T41" fmla="*/ 39 h 1244"/>
                <a:gd name="T42" fmla="*/ 476 w 539"/>
                <a:gd name="T43" fmla="*/ 37 h 1244"/>
                <a:gd name="T44" fmla="*/ 489 w 539"/>
                <a:gd name="T45" fmla="*/ 34 h 1244"/>
                <a:gd name="T46" fmla="*/ 498 w 539"/>
                <a:gd name="T47" fmla="*/ 32 h 1244"/>
                <a:gd name="T48" fmla="*/ 499 w 539"/>
                <a:gd name="T49" fmla="*/ 30 h 1244"/>
                <a:gd name="T50" fmla="*/ 498 w 539"/>
                <a:gd name="T51" fmla="*/ 27 h 1244"/>
                <a:gd name="T52" fmla="*/ 489 w 539"/>
                <a:gd name="T53" fmla="*/ 25 h 1244"/>
                <a:gd name="T54" fmla="*/ 478 w 539"/>
                <a:gd name="T55" fmla="*/ 23 h 1244"/>
                <a:gd name="T56" fmla="*/ 460 w 539"/>
                <a:gd name="T57" fmla="*/ 20 h 1244"/>
                <a:gd name="T58" fmla="*/ 438 w 539"/>
                <a:gd name="T59" fmla="*/ 18 h 1244"/>
                <a:gd name="T60" fmla="*/ 411 w 539"/>
                <a:gd name="T61" fmla="*/ 16 h 1244"/>
                <a:gd name="T62" fmla="*/ 380 w 539"/>
                <a:gd name="T63" fmla="*/ 14 h 1244"/>
                <a:gd name="T64" fmla="*/ 344 w 539"/>
                <a:gd name="T65" fmla="*/ 12 h 1244"/>
                <a:gd name="T66" fmla="*/ 304 w 539"/>
                <a:gd name="T67" fmla="*/ 10 h 1244"/>
                <a:gd name="T68" fmla="*/ 262 w 539"/>
                <a:gd name="T69" fmla="*/ 8 h 1244"/>
                <a:gd name="T70" fmla="*/ 215 w 539"/>
                <a:gd name="T71" fmla="*/ 7 h 1244"/>
                <a:gd name="T72" fmla="*/ 166 w 539"/>
                <a:gd name="T73" fmla="*/ 5 h 1244"/>
                <a:gd name="T74" fmla="*/ 112 w 539"/>
                <a:gd name="T75" fmla="*/ 4 h 1244"/>
                <a:gd name="T76" fmla="*/ 57 w 539"/>
                <a:gd name="T77" fmla="*/ 3 h 1244"/>
                <a:gd name="T78" fmla="*/ 0 w 539"/>
                <a:gd name="T79" fmla="*/ 2 h 1244"/>
                <a:gd name="T80" fmla="*/ 13 w 539"/>
                <a:gd name="T81" fmla="*/ 0 h 12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39" h="1244">
                  <a:moveTo>
                    <a:pt x="13" y="0"/>
                  </a:moveTo>
                  <a:lnTo>
                    <a:pt x="74" y="32"/>
                  </a:lnTo>
                  <a:lnTo>
                    <a:pt x="132" y="69"/>
                  </a:lnTo>
                  <a:lnTo>
                    <a:pt x="187" y="112"/>
                  </a:lnTo>
                  <a:lnTo>
                    <a:pt x="239" y="161"/>
                  </a:lnTo>
                  <a:lnTo>
                    <a:pt x="288" y="214"/>
                  </a:lnTo>
                  <a:lnTo>
                    <a:pt x="334" y="273"/>
                  </a:lnTo>
                  <a:lnTo>
                    <a:pt x="375" y="335"/>
                  </a:lnTo>
                  <a:lnTo>
                    <a:pt x="413" y="402"/>
                  </a:lnTo>
                  <a:lnTo>
                    <a:pt x="445" y="471"/>
                  </a:lnTo>
                  <a:lnTo>
                    <a:pt x="474" y="543"/>
                  </a:lnTo>
                  <a:lnTo>
                    <a:pt x="498" y="619"/>
                  </a:lnTo>
                  <a:lnTo>
                    <a:pt x="515" y="695"/>
                  </a:lnTo>
                  <a:lnTo>
                    <a:pt x="529" y="775"/>
                  </a:lnTo>
                  <a:lnTo>
                    <a:pt x="536" y="853"/>
                  </a:lnTo>
                  <a:lnTo>
                    <a:pt x="539" y="932"/>
                  </a:lnTo>
                  <a:lnTo>
                    <a:pt x="536" y="1012"/>
                  </a:lnTo>
                  <a:lnTo>
                    <a:pt x="527" y="1090"/>
                  </a:lnTo>
                  <a:lnTo>
                    <a:pt x="515" y="1168"/>
                  </a:lnTo>
                  <a:lnTo>
                    <a:pt x="496" y="1244"/>
                  </a:lnTo>
                  <a:lnTo>
                    <a:pt x="460" y="1225"/>
                  </a:lnTo>
                  <a:lnTo>
                    <a:pt x="476" y="1155"/>
                  </a:lnTo>
                  <a:lnTo>
                    <a:pt x="489" y="1081"/>
                  </a:lnTo>
                  <a:lnTo>
                    <a:pt x="498" y="1006"/>
                  </a:lnTo>
                  <a:lnTo>
                    <a:pt x="499" y="930"/>
                  </a:lnTo>
                  <a:lnTo>
                    <a:pt x="498" y="856"/>
                  </a:lnTo>
                  <a:lnTo>
                    <a:pt x="489" y="780"/>
                  </a:lnTo>
                  <a:lnTo>
                    <a:pt x="478" y="706"/>
                  </a:lnTo>
                  <a:lnTo>
                    <a:pt x="460" y="634"/>
                  </a:lnTo>
                  <a:lnTo>
                    <a:pt x="438" y="561"/>
                  </a:lnTo>
                  <a:lnTo>
                    <a:pt x="411" y="492"/>
                  </a:lnTo>
                  <a:lnTo>
                    <a:pt x="380" y="425"/>
                  </a:lnTo>
                  <a:lnTo>
                    <a:pt x="344" y="364"/>
                  </a:lnTo>
                  <a:lnTo>
                    <a:pt x="304" y="304"/>
                  </a:lnTo>
                  <a:lnTo>
                    <a:pt x="262" y="248"/>
                  </a:lnTo>
                  <a:lnTo>
                    <a:pt x="215" y="197"/>
                  </a:lnTo>
                  <a:lnTo>
                    <a:pt x="166" y="152"/>
                  </a:lnTo>
                  <a:lnTo>
                    <a:pt x="112" y="110"/>
                  </a:lnTo>
                  <a:lnTo>
                    <a:pt x="57" y="76"/>
                  </a:lnTo>
                  <a:lnTo>
                    <a:pt x="0" y="4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36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6" name="Freeform 1253"/>
            <p:cNvSpPr>
              <a:spLocks/>
            </p:cNvSpPr>
            <p:nvPr/>
          </p:nvSpPr>
          <p:spPr bwMode="auto">
            <a:xfrm>
              <a:off x="1182" y="814"/>
              <a:ext cx="513" cy="590"/>
            </a:xfrm>
            <a:custGeom>
              <a:avLst/>
              <a:gdLst>
                <a:gd name="T0" fmla="*/ 474 w 513"/>
                <a:gd name="T1" fmla="*/ 37 h 1180"/>
                <a:gd name="T2" fmla="*/ 490 w 513"/>
                <a:gd name="T3" fmla="*/ 35 h 1180"/>
                <a:gd name="T4" fmla="*/ 503 w 513"/>
                <a:gd name="T5" fmla="*/ 33 h 1180"/>
                <a:gd name="T6" fmla="*/ 512 w 513"/>
                <a:gd name="T7" fmla="*/ 31 h 1180"/>
                <a:gd name="T8" fmla="*/ 513 w 513"/>
                <a:gd name="T9" fmla="*/ 28 h 1180"/>
                <a:gd name="T10" fmla="*/ 512 w 513"/>
                <a:gd name="T11" fmla="*/ 26 h 1180"/>
                <a:gd name="T12" fmla="*/ 503 w 513"/>
                <a:gd name="T13" fmla="*/ 23 h 1180"/>
                <a:gd name="T14" fmla="*/ 492 w 513"/>
                <a:gd name="T15" fmla="*/ 21 h 1180"/>
                <a:gd name="T16" fmla="*/ 474 w 513"/>
                <a:gd name="T17" fmla="*/ 19 h 1180"/>
                <a:gd name="T18" fmla="*/ 452 w 513"/>
                <a:gd name="T19" fmla="*/ 17 h 1180"/>
                <a:gd name="T20" fmla="*/ 425 w 513"/>
                <a:gd name="T21" fmla="*/ 14 h 1180"/>
                <a:gd name="T22" fmla="*/ 394 w 513"/>
                <a:gd name="T23" fmla="*/ 12 h 1180"/>
                <a:gd name="T24" fmla="*/ 358 w 513"/>
                <a:gd name="T25" fmla="*/ 10 h 1180"/>
                <a:gd name="T26" fmla="*/ 318 w 513"/>
                <a:gd name="T27" fmla="*/ 9 h 1180"/>
                <a:gd name="T28" fmla="*/ 276 w 513"/>
                <a:gd name="T29" fmla="*/ 7 h 1180"/>
                <a:gd name="T30" fmla="*/ 229 w 513"/>
                <a:gd name="T31" fmla="*/ 5 h 1180"/>
                <a:gd name="T32" fmla="*/ 180 w 513"/>
                <a:gd name="T33" fmla="*/ 4 h 1180"/>
                <a:gd name="T34" fmla="*/ 126 w 513"/>
                <a:gd name="T35" fmla="*/ 3 h 1180"/>
                <a:gd name="T36" fmla="*/ 71 w 513"/>
                <a:gd name="T37" fmla="*/ 1 h 1180"/>
                <a:gd name="T38" fmla="*/ 14 w 513"/>
                <a:gd name="T39" fmla="*/ 0 h 1180"/>
                <a:gd name="T40" fmla="*/ 0 w 513"/>
                <a:gd name="T41" fmla="*/ 2 h 1180"/>
                <a:gd name="T42" fmla="*/ 58 w 513"/>
                <a:gd name="T43" fmla="*/ 3 h 1180"/>
                <a:gd name="T44" fmla="*/ 112 w 513"/>
                <a:gd name="T45" fmla="*/ 4 h 1180"/>
                <a:gd name="T46" fmla="*/ 164 w 513"/>
                <a:gd name="T47" fmla="*/ 5 h 1180"/>
                <a:gd name="T48" fmla="*/ 213 w 513"/>
                <a:gd name="T49" fmla="*/ 7 h 1180"/>
                <a:gd name="T50" fmla="*/ 259 w 513"/>
                <a:gd name="T51" fmla="*/ 8 h 1180"/>
                <a:gd name="T52" fmla="*/ 301 w 513"/>
                <a:gd name="T53" fmla="*/ 10 h 1180"/>
                <a:gd name="T54" fmla="*/ 339 w 513"/>
                <a:gd name="T55" fmla="*/ 12 h 1180"/>
                <a:gd name="T56" fmla="*/ 373 w 513"/>
                <a:gd name="T57" fmla="*/ 14 h 1180"/>
                <a:gd name="T58" fmla="*/ 401 w 513"/>
                <a:gd name="T59" fmla="*/ 16 h 1180"/>
                <a:gd name="T60" fmla="*/ 425 w 513"/>
                <a:gd name="T61" fmla="*/ 18 h 1180"/>
                <a:gd name="T62" fmla="*/ 445 w 513"/>
                <a:gd name="T63" fmla="*/ 21 h 1180"/>
                <a:gd name="T64" fmla="*/ 459 w 513"/>
                <a:gd name="T65" fmla="*/ 23 h 1180"/>
                <a:gd name="T66" fmla="*/ 468 w 513"/>
                <a:gd name="T67" fmla="*/ 25 h 1180"/>
                <a:gd name="T68" fmla="*/ 472 w 513"/>
                <a:gd name="T69" fmla="*/ 28 h 1180"/>
                <a:gd name="T70" fmla="*/ 471 w 513"/>
                <a:gd name="T71" fmla="*/ 30 h 1180"/>
                <a:gd name="T72" fmla="*/ 464 w 513"/>
                <a:gd name="T73" fmla="*/ 32 h 1180"/>
                <a:gd name="T74" fmla="*/ 451 w 513"/>
                <a:gd name="T75" fmla="*/ 35 h 1180"/>
                <a:gd name="T76" fmla="*/ 434 w 513"/>
                <a:gd name="T77" fmla="*/ 37 h 1180"/>
                <a:gd name="T78" fmla="*/ 474 w 513"/>
                <a:gd name="T79" fmla="*/ 37 h 11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13" h="1180">
                  <a:moveTo>
                    <a:pt x="474" y="1180"/>
                  </a:moveTo>
                  <a:lnTo>
                    <a:pt x="490" y="1110"/>
                  </a:lnTo>
                  <a:lnTo>
                    <a:pt x="503" y="1036"/>
                  </a:lnTo>
                  <a:lnTo>
                    <a:pt x="512" y="961"/>
                  </a:lnTo>
                  <a:lnTo>
                    <a:pt x="513" y="885"/>
                  </a:lnTo>
                  <a:lnTo>
                    <a:pt x="512" y="811"/>
                  </a:lnTo>
                  <a:lnTo>
                    <a:pt x="503" y="735"/>
                  </a:lnTo>
                  <a:lnTo>
                    <a:pt x="492" y="661"/>
                  </a:lnTo>
                  <a:lnTo>
                    <a:pt x="474" y="589"/>
                  </a:lnTo>
                  <a:lnTo>
                    <a:pt x="452" y="516"/>
                  </a:lnTo>
                  <a:lnTo>
                    <a:pt x="425" y="447"/>
                  </a:lnTo>
                  <a:lnTo>
                    <a:pt x="394" y="380"/>
                  </a:lnTo>
                  <a:lnTo>
                    <a:pt x="358" y="319"/>
                  </a:lnTo>
                  <a:lnTo>
                    <a:pt x="318" y="259"/>
                  </a:lnTo>
                  <a:lnTo>
                    <a:pt x="276" y="203"/>
                  </a:lnTo>
                  <a:lnTo>
                    <a:pt x="229" y="152"/>
                  </a:lnTo>
                  <a:lnTo>
                    <a:pt x="180" y="107"/>
                  </a:lnTo>
                  <a:lnTo>
                    <a:pt x="126" y="65"/>
                  </a:lnTo>
                  <a:lnTo>
                    <a:pt x="71" y="31"/>
                  </a:lnTo>
                  <a:lnTo>
                    <a:pt x="14" y="0"/>
                  </a:lnTo>
                  <a:lnTo>
                    <a:pt x="0" y="49"/>
                  </a:lnTo>
                  <a:lnTo>
                    <a:pt x="58" y="78"/>
                  </a:lnTo>
                  <a:lnTo>
                    <a:pt x="112" y="114"/>
                  </a:lnTo>
                  <a:lnTo>
                    <a:pt x="164" y="156"/>
                  </a:lnTo>
                  <a:lnTo>
                    <a:pt x="213" y="203"/>
                  </a:lnTo>
                  <a:lnTo>
                    <a:pt x="259" y="254"/>
                  </a:lnTo>
                  <a:lnTo>
                    <a:pt x="301" y="310"/>
                  </a:lnTo>
                  <a:lnTo>
                    <a:pt x="339" y="371"/>
                  </a:lnTo>
                  <a:lnTo>
                    <a:pt x="373" y="435"/>
                  </a:lnTo>
                  <a:lnTo>
                    <a:pt x="401" y="502"/>
                  </a:lnTo>
                  <a:lnTo>
                    <a:pt x="425" y="572"/>
                  </a:lnTo>
                  <a:lnTo>
                    <a:pt x="445" y="645"/>
                  </a:lnTo>
                  <a:lnTo>
                    <a:pt x="459" y="719"/>
                  </a:lnTo>
                  <a:lnTo>
                    <a:pt x="468" y="793"/>
                  </a:lnTo>
                  <a:lnTo>
                    <a:pt x="472" y="869"/>
                  </a:lnTo>
                  <a:lnTo>
                    <a:pt x="471" y="943"/>
                  </a:lnTo>
                  <a:lnTo>
                    <a:pt x="464" y="1018"/>
                  </a:lnTo>
                  <a:lnTo>
                    <a:pt x="451" y="1092"/>
                  </a:lnTo>
                  <a:lnTo>
                    <a:pt x="434" y="1162"/>
                  </a:lnTo>
                  <a:lnTo>
                    <a:pt x="474" y="1180"/>
                  </a:lnTo>
                  <a:close/>
                </a:path>
              </a:pathLst>
            </a:custGeom>
            <a:solidFill>
              <a:srgbClr val="D57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7" name="Freeform 1254"/>
            <p:cNvSpPr>
              <a:spLocks/>
            </p:cNvSpPr>
            <p:nvPr/>
          </p:nvSpPr>
          <p:spPr bwMode="auto">
            <a:xfrm>
              <a:off x="1168" y="839"/>
              <a:ext cx="486" cy="556"/>
            </a:xfrm>
            <a:custGeom>
              <a:avLst/>
              <a:gdLst>
                <a:gd name="T0" fmla="*/ 14 w 486"/>
                <a:gd name="T1" fmla="*/ 0 h 1113"/>
                <a:gd name="T2" fmla="*/ 72 w 486"/>
                <a:gd name="T3" fmla="*/ 0 h 1113"/>
                <a:gd name="T4" fmla="*/ 126 w 486"/>
                <a:gd name="T5" fmla="*/ 2 h 1113"/>
                <a:gd name="T6" fmla="*/ 178 w 486"/>
                <a:gd name="T7" fmla="*/ 3 h 1113"/>
                <a:gd name="T8" fmla="*/ 227 w 486"/>
                <a:gd name="T9" fmla="*/ 4 h 1113"/>
                <a:gd name="T10" fmla="*/ 273 w 486"/>
                <a:gd name="T11" fmla="*/ 6 h 1113"/>
                <a:gd name="T12" fmla="*/ 315 w 486"/>
                <a:gd name="T13" fmla="*/ 8 h 1113"/>
                <a:gd name="T14" fmla="*/ 353 w 486"/>
                <a:gd name="T15" fmla="*/ 10 h 1113"/>
                <a:gd name="T16" fmla="*/ 387 w 486"/>
                <a:gd name="T17" fmla="*/ 12 h 1113"/>
                <a:gd name="T18" fmla="*/ 415 w 486"/>
                <a:gd name="T19" fmla="*/ 14 h 1113"/>
                <a:gd name="T20" fmla="*/ 439 w 486"/>
                <a:gd name="T21" fmla="*/ 16 h 1113"/>
                <a:gd name="T22" fmla="*/ 459 w 486"/>
                <a:gd name="T23" fmla="*/ 18 h 1113"/>
                <a:gd name="T24" fmla="*/ 473 w 486"/>
                <a:gd name="T25" fmla="*/ 20 h 1113"/>
                <a:gd name="T26" fmla="*/ 482 w 486"/>
                <a:gd name="T27" fmla="*/ 23 h 1113"/>
                <a:gd name="T28" fmla="*/ 486 w 486"/>
                <a:gd name="T29" fmla="*/ 25 h 1113"/>
                <a:gd name="T30" fmla="*/ 485 w 486"/>
                <a:gd name="T31" fmla="*/ 27 h 1113"/>
                <a:gd name="T32" fmla="*/ 478 w 486"/>
                <a:gd name="T33" fmla="*/ 30 h 1113"/>
                <a:gd name="T34" fmla="*/ 465 w 486"/>
                <a:gd name="T35" fmla="*/ 32 h 1113"/>
                <a:gd name="T36" fmla="*/ 448 w 486"/>
                <a:gd name="T37" fmla="*/ 34 h 1113"/>
                <a:gd name="T38" fmla="*/ 406 w 486"/>
                <a:gd name="T39" fmla="*/ 34 h 1113"/>
                <a:gd name="T40" fmla="*/ 424 w 486"/>
                <a:gd name="T41" fmla="*/ 31 h 1113"/>
                <a:gd name="T42" fmla="*/ 435 w 486"/>
                <a:gd name="T43" fmla="*/ 29 h 1113"/>
                <a:gd name="T44" fmla="*/ 441 w 486"/>
                <a:gd name="T45" fmla="*/ 27 h 1113"/>
                <a:gd name="T46" fmla="*/ 442 w 486"/>
                <a:gd name="T47" fmla="*/ 25 h 1113"/>
                <a:gd name="T48" fmla="*/ 437 w 486"/>
                <a:gd name="T49" fmla="*/ 22 h 1113"/>
                <a:gd name="T50" fmla="*/ 427 w 486"/>
                <a:gd name="T51" fmla="*/ 20 h 1113"/>
                <a:gd name="T52" fmla="*/ 410 w 486"/>
                <a:gd name="T53" fmla="*/ 18 h 1113"/>
                <a:gd name="T54" fmla="*/ 389 w 486"/>
                <a:gd name="T55" fmla="*/ 15 h 1113"/>
                <a:gd name="T56" fmla="*/ 362 w 486"/>
                <a:gd name="T57" fmla="*/ 13 h 1113"/>
                <a:gd name="T58" fmla="*/ 331 w 486"/>
                <a:gd name="T59" fmla="*/ 11 h 1113"/>
                <a:gd name="T60" fmla="*/ 295 w 486"/>
                <a:gd name="T61" fmla="*/ 9 h 1113"/>
                <a:gd name="T62" fmla="*/ 254 w 486"/>
                <a:gd name="T63" fmla="*/ 8 h 1113"/>
                <a:gd name="T64" fmla="*/ 210 w 486"/>
                <a:gd name="T65" fmla="*/ 6 h 1113"/>
                <a:gd name="T66" fmla="*/ 162 w 486"/>
                <a:gd name="T67" fmla="*/ 4 h 1113"/>
                <a:gd name="T68" fmla="*/ 110 w 486"/>
                <a:gd name="T69" fmla="*/ 3 h 1113"/>
                <a:gd name="T70" fmla="*/ 56 w 486"/>
                <a:gd name="T71" fmla="*/ 2 h 1113"/>
                <a:gd name="T72" fmla="*/ 0 w 486"/>
                <a:gd name="T73" fmla="*/ 1 h 1113"/>
                <a:gd name="T74" fmla="*/ 14 w 486"/>
                <a:gd name="T75" fmla="*/ 0 h 11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6" h="1113">
                  <a:moveTo>
                    <a:pt x="14" y="0"/>
                  </a:moveTo>
                  <a:lnTo>
                    <a:pt x="72" y="29"/>
                  </a:lnTo>
                  <a:lnTo>
                    <a:pt x="126" y="65"/>
                  </a:lnTo>
                  <a:lnTo>
                    <a:pt x="178" y="107"/>
                  </a:lnTo>
                  <a:lnTo>
                    <a:pt x="227" y="154"/>
                  </a:lnTo>
                  <a:lnTo>
                    <a:pt x="273" y="205"/>
                  </a:lnTo>
                  <a:lnTo>
                    <a:pt x="315" y="261"/>
                  </a:lnTo>
                  <a:lnTo>
                    <a:pt x="353" y="322"/>
                  </a:lnTo>
                  <a:lnTo>
                    <a:pt x="387" y="386"/>
                  </a:lnTo>
                  <a:lnTo>
                    <a:pt x="415" y="453"/>
                  </a:lnTo>
                  <a:lnTo>
                    <a:pt x="439" y="523"/>
                  </a:lnTo>
                  <a:lnTo>
                    <a:pt x="459" y="596"/>
                  </a:lnTo>
                  <a:lnTo>
                    <a:pt x="473" y="670"/>
                  </a:lnTo>
                  <a:lnTo>
                    <a:pt x="482" y="744"/>
                  </a:lnTo>
                  <a:lnTo>
                    <a:pt x="486" y="820"/>
                  </a:lnTo>
                  <a:lnTo>
                    <a:pt x="485" y="894"/>
                  </a:lnTo>
                  <a:lnTo>
                    <a:pt x="478" y="969"/>
                  </a:lnTo>
                  <a:lnTo>
                    <a:pt x="465" y="1043"/>
                  </a:lnTo>
                  <a:lnTo>
                    <a:pt x="448" y="1113"/>
                  </a:lnTo>
                  <a:lnTo>
                    <a:pt x="406" y="1093"/>
                  </a:lnTo>
                  <a:lnTo>
                    <a:pt x="424" y="1023"/>
                  </a:lnTo>
                  <a:lnTo>
                    <a:pt x="435" y="950"/>
                  </a:lnTo>
                  <a:lnTo>
                    <a:pt x="441" y="876"/>
                  </a:lnTo>
                  <a:lnTo>
                    <a:pt x="442" y="802"/>
                  </a:lnTo>
                  <a:lnTo>
                    <a:pt x="437" y="728"/>
                  </a:lnTo>
                  <a:lnTo>
                    <a:pt x="427" y="654"/>
                  </a:lnTo>
                  <a:lnTo>
                    <a:pt x="410" y="581"/>
                  </a:lnTo>
                  <a:lnTo>
                    <a:pt x="389" y="511"/>
                  </a:lnTo>
                  <a:lnTo>
                    <a:pt x="362" y="442"/>
                  </a:lnTo>
                  <a:lnTo>
                    <a:pt x="331" y="377"/>
                  </a:lnTo>
                  <a:lnTo>
                    <a:pt x="295" y="315"/>
                  </a:lnTo>
                  <a:lnTo>
                    <a:pt x="254" y="257"/>
                  </a:lnTo>
                  <a:lnTo>
                    <a:pt x="210" y="205"/>
                  </a:lnTo>
                  <a:lnTo>
                    <a:pt x="162" y="158"/>
                  </a:lnTo>
                  <a:lnTo>
                    <a:pt x="110" y="116"/>
                  </a:lnTo>
                  <a:lnTo>
                    <a:pt x="56" y="80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7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8" name="Freeform 1255"/>
            <p:cNvSpPr>
              <a:spLocks/>
            </p:cNvSpPr>
            <p:nvPr/>
          </p:nvSpPr>
          <p:spPr bwMode="auto">
            <a:xfrm>
              <a:off x="1152" y="863"/>
              <a:ext cx="458" cy="522"/>
            </a:xfrm>
            <a:custGeom>
              <a:avLst/>
              <a:gdLst>
                <a:gd name="T0" fmla="*/ 422 w 458"/>
                <a:gd name="T1" fmla="*/ 33 h 1044"/>
                <a:gd name="T2" fmla="*/ 440 w 458"/>
                <a:gd name="T3" fmla="*/ 31 h 1044"/>
                <a:gd name="T4" fmla="*/ 451 w 458"/>
                <a:gd name="T5" fmla="*/ 29 h 1044"/>
                <a:gd name="T6" fmla="*/ 457 w 458"/>
                <a:gd name="T7" fmla="*/ 26 h 1044"/>
                <a:gd name="T8" fmla="*/ 458 w 458"/>
                <a:gd name="T9" fmla="*/ 24 h 1044"/>
                <a:gd name="T10" fmla="*/ 453 w 458"/>
                <a:gd name="T11" fmla="*/ 22 h 1044"/>
                <a:gd name="T12" fmla="*/ 443 w 458"/>
                <a:gd name="T13" fmla="*/ 19 h 1044"/>
                <a:gd name="T14" fmla="*/ 426 w 458"/>
                <a:gd name="T15" fmla="*/ 17 h 1044"/>
                <a:gd name="T16" fmla="*/ 405 w 458"/>
                <a:gd name="T17" fmla="*/ 15 h 1044"/>
                <a:gd name="T18" fmla="*/ 378 w 458"/>
                <a:gd name="T19" fmla="*/ 13 h 1044"/>
                <a:gd name="T20" fmla="*/ 347 w 458"/>
                <a:gd name="T21" fmla="*/ 11 h 1044"/>
                <a:gd name="T22" fmla="*/ 311 w 458"/>
                <a:gd name="T23" fmla="*/ 9 h 1044"/>
                <a:gd name="T24" fmla="*/ 270 w 458"/>
                <a:gd name="T25" fmla="*/ 7 h 1044"/>
                <a:gd name="T26" fmla="*/ 226 w 458"/>
                <a:gd name="T27" fmla="*/ 5 h 1044"/>
                <a:gd name="T28" fmla="*/ 178 w 458"/>
                <a:gd name="T29" fmla="*/ 4 h 1044"/>
                <a:gd name="T30" fmla="*/ 126 w 458"/>
                <a:gd name="T31" fmla="*/ 3 h 1044"/>
                <a:gd name="T32" fmla="*/ 72 w 458"/>
                <a:gd name="T33" fmla="*/ 1 h 1044"/>
                <a:gd name="T34" fmla="*/ 16 w 458"/>
                <a:gd name="T35" fmla="*/ 0 h 1044"/>
                <a:gd name="T36" fmla="*/ 0 w 458"/>
                <a:gd name="T37" fmla="*/ 2 h 1044"/>
                <a:gd name="T38" fmla="*/ 53 w 458"/>
                <a:gd name="T39" fmla="*/ 3 h 1044"/>
                <a:gd name="T40" fmla="*/ 103 w 458"/>
                <a:gd name="T41" fmla="*/ 4 h 1044"/>
                <a:gd name="T42" fmla="*/ 152 w 458"/>
                <a:gd name="T43" fmla="*/ 5 h 1044"/>
                <a:gd name="T44" fmla="*/ 195 w 458"/>
                <a:gd name="T45" fmla="*/ 7 h 1044"/>
                <a:gd name="T46" fmla="*/ 236 w 458"/>
                <a:gd name="T47" fmla="*/ 8 h 1044"/>
                <a:gd name="T48" fmla="*/ 275 w 458"/>
                <a:gd name="T49" fmla="*/ 10 h 1044"/>
                <a:gd name="T50" fmla="*/ 308 w 458"/>
                <a:gd name="T51" fmla="*/ 12 h 1044"/>
                <a:gd name="T52" fmla="*/ 337 w 458"/>
                <a:gd name="T53" fmla="*/ 14 h 1044"/>
                <a:gd name="T54" fmla="*/ 362 w 458"/>
                <a:gd name="T55" fmla="*/ 16 h 1044"/>
                <a:gd name="T56" fmla="*/ 382 w 458"/>
                <a:gd name="T57" fmla="*/ 18 h 1044"/>
                <a:gd name="T58" fmla="*/ 396 w 458"/>
                <a:gd name="T59" fmla="*/ 20 h 1044"/>
                <a:gd name="T60" fmla="*/ 406 w 458"/>
                <a:gd name="T61" fmla="*/ 22 h 1044"/>
                <a:gd name="T62" fmla="*/ 410 w 458"/>
                <a:gd name="T63" fmla="*/ 24 h 1044"/>
                <a:gd name="T64" fmla="*/ 410 w 458"/>
                <a:gd name="T65" fmla="*/ 26 h 1044"/>
                <a:gd name="T66" fmla="*/ 405 w 458"/>
                <a:gd name="T67" fmla="*/ 28 h 1044"/>
                <a:gd name="T68" fmla="*/ 393 w 458"/>
                <a:gd name="T69" fmla="*/ 30 h 1044"/>
                <a:gd name="T70" fmla="*/ 378 w 458"/>
                <a:gd name="T71" fmla="*/ 33 h 1044"/>
                <a:gd name="T72" fmla="*/ 422 w 458"/>
                <a:gd name="T73" fmla="*/ 33 h 10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8" h="1044">
                  <a:moveTo>
                    <a:pt x="422" y="1044"/>
                  </a:moveTo>
                  <a:lnTo>
                    <a:pt x="440" y="974"/>
                  </a:lnTo>
                  <a:lnTo>
                    <a:pt x="451" y="901"/>
                  </a:lnTo>
                  <a:lnTo>
                    <a:pt x="457" y="827"/>
                  </a:lnTo>
                  <a:lnTo>
                    <a:pt x="458" y="753"/>
                  </a:lnTo>
                  <a:lnTo>
                    <a:pt x="453" y="679"/>
                  </a:lnTo>
                  <a:lnTo>
                    <a:pt x="443" y="605"/>
                  </a:lnTo>
                  <a:lnTo>
                    <a:pt x="426" y="532"/>
                  </a:lnTo>
                  <a:lnTo>
                    <a:pt x="405" y="462"/>
                  </a:lnTo>
                  <a:lnTo>
                    <a:pt x="378" y="393"/>
                  </a:lnTo>
                  <a:lnTo>
                    <a:pt x="347" y="328"/>
                  </a:lnTo>
                  <a:lnTo>
                    <a:pt x="311" y="266"/>
                  </a:lnTo>
                  <a:lnTo>
                    <a:pt x="270" y="208"/>
                  </a:lnTo>
                  <a:lnTo>
                    <a:pt x="226" y="156"/>
                  </a:lnTo>
                  <a:lnTo>
                    <a:pt x="178" y="109"/>
                  </a:lnTo>
                  <a:lnTo>
                    <a:pt x="126" y="67"/>
                  </a:lnTo>
                  <a:lnTo>
                    <a:pt x="72" y="31"/>
                  </a:lnTo>
                  <a:lnTo>
                    <a:pt x="16" y="0"/>
                  </a:lnTo>
                  <a:lnTo>
                    <a:pt x="0" y="54"/>
                  </a:lnTo>
                  <a:lnTo>
                    <a:pt x="53" y="83"/>
                  </a:lnTo>
                  <a:lnTo>
                    <a:pt x="103" y="116"/>
                  </a:lnTo>
                  <a:lnTo>
                    <a:pt x="152" y="156"/>
                  </a:lnTo>
                  <a:lnTo>
                    <a:pt x="195" y="199"/>
                  </a:lnTo>
                  <a:lnTo>
                    <a:pt x="236" y="248"/>
                  </a:lnTo>
                  <a:lnTo>
                    <a:pt x="275" y="300"/>
                  </a:lnTo>
                  <a:lnTo>
                    <a:pt x="308" y="358"/>
                  </a:lnTo>
                  <a:lnTo>
                    <a:pt x="337" y="418"/>
                  </a:lnTo>
                  <a:lnTo>
                    <a:pt x="362" y="481"/>
                  </a:lnTo>
                  <a:lnTo>
                    <a:pt x="382" y="548"/>
                  </a:lnTo>
                  <a:lnTo>
                    <a:pt x="396" y="615"/>
                  </a:lnTo>
                  <a:lnTo>
                    <a:pt x="406" y="684"/>
                  </a:lnTo>
                  <a:lnTo>
                    <a:pt x="410" y="753"/>
                  </a:lnTo>
                  <a:lnTo>
                    <a:pt x="410" y="822"/>
                  </a:lnTo>
                  <a:lnTo>
                    <a:pt x="405" y="891"/>
                  </a:lnTo>
                  <a:lnTo>
                    <a:pt x="393" y="959"/>
                  </a:lnTo>
                  <a:lnTo>
                    <a:pt x="378" y="1025"/>
                  </a:lnTo>
                  <a:lnTo>
                    <a:pt x="422" y="1044"/>
                  </a:lnTo>
                  <a:close/>
                </a:path>
              </a:pathLst>
            </a:custGeom>
            <a:solidFill>
              <a:srgbClr val="D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59" name="Freeform 1256"/>
            <p:cNvSpPr>
              <a:spLocks/>
            </p:cNvSpPr>
            <p:nvPr/>
          </p:nvSpPr>
          <p:spPr bwMode="auto">
            <a:xfrm>
              <a:off x="1137" y="890"/>
              <a:ext cx="425" cy="485"/>
            </a:xfrm>
            <a:custGeom>
              <a:avLst/>
              <a:gdLst>
                <a:gd name="T0" fmla="*/ 15 w 425"/>
                <a:gd name="T1" fmla="*/ 0 h 971"/>
                <a:gd name="T2" fmla="*/ 68 w 425"/>
                <a:gd name="T3" fmla="*/ 0 h 971"/>
                <a:gd name="T4" fmla="*/ 118 w 425"/>
                <a:gd name="T5" fmla="*/ 1 h 971"/>
                <a:gd name="T6" fmla="*/ 167 w 425"/>
                <a:gd name="T7" fmla="*/ 3 h 971"/>
                <a:gd name="T8" fmla="*/ 210 w 425"/>
                <a:gd name="T9" fmla="*/ 4 h 971"/>
                <a:gd name="T10" fmla="*/ 251 w 425"/>
                <a:gd name="T11" fmla="*/ 6 h 971"/>
                <a:gd name="T12" fmla="*/ 290 w 425"/>
                <a:gd name="T13" fmla="*/ 7 h 971"/>
                <a:gd name="T14" fmla="*/ 323 w 425"/>
                <a:gd name="T15" fmla="*/ 9 h 971"/>
                <a:gd name="T16" fmla="*/ 352 w 425"/>
                <a:gd name="T17" fmla="*/ 11 h 971"/>
                <a:gd name="T18" fmla="*/ 377 w 425"/>
                <a:gd name="T19" fmla="*/ 13 h 971"/>
                <a:gd name="T20" fmla="*/ 397 w 425"/>
                <a:gd name="T21" fmla="*/ 15 h 971"/>
                <a:gd name="T22" fmla="*/ 411 w 425"/>
                <a:gd name="T23" fmla="*/ 17 h 971"/>
                <a:gd name="T24" fmla="*/ 421 w 425"/>
                <a:gd name="T25" fmla="*/ 19 h 971"/>
                <a:gd name="T26" fmla="*/ 425 w 425"/>
                <a:gd name="T27" fmla="*/ 21 h 971"/>
                <a:gd name="T28" fmla="*/ 425 w 425"/>
                <a:gd name="T29" fmla="*/ 24 h 971"/>
                <a:gd name="T30" fmla="*/ 420 w 425"/>
                <a:gd name="T31" fmla="*/ 26 h 971"/>
                <a:gd name="T32" fmla="*/ 408 w 425"/>
                <a:gd name="T33" fmla="*/ 28 h 971"/>
                <a:gd name="T34" fmla="*/ 393 w 425"/>
                <a:gd name="T35" fmla="*/ 30 h 971"/>
                <a:gd name="T36" fmla="*/ 346 w 425"/>
                <a:gd name="T37" fmla="*/ 29 h 971"/>
                <a:gd name="T38" fmla="*/ 362 w 425"/>
                <a:gd name="T39" fmla="*/ 27 h 971"/>
                <a:gd name="T40" fmla="*/ 372 w 425"/>
                <a:gd name="T41" fmla="*/ 25 h 971"/>
                <a:gd name="T42" fmla="*/ 376 w 425"/>
                <a:gd name="T43" fmla="*/ 23 h 971"/>
                <a:gd name="T44" fmla="*/ 376 w 425"/>
                <a:gd name="T45" fmla="*/ 21 h 971"/>
                <a:gd name="T46" fmla="*/ 369 w 425"/>
                <a:gd name="T47" fmla="*/ 19 h 971"/>
                <a:gd name="T48" fmla="*/ 359 w 425"/>
                <a:gd name="T49" fmla="*/ 17 h 971"/>
                <a:gd name="T50" fmla="*/ 342 w 425"/>
                <a:gd name="T51" fmla="*/ 15 h 971"/>
                <a:gd name="T52" fmla="*/ 321 w 425"/>
                <a:gd name="T53" fmla="*/ 13 h 971"/>
                <a:gd name="T54" fmla="*/ 294 w 425"/>
                <a:gd name="T55" fmla="*/ 11 h 971"/>
                <a:gd name="T56" fmla="*/ 263 w 425"/>
                <a:gd name="T57" fmla="*/ 9 h 971"/>
                <a:gd name="T58" fmla="*/ 227 w 425"/>
                <a:gd name="T59" fmla="*/ 7 h 971"/>
                <a:gd name="T60" fmla="*/ 188 w 425"/>
                <a:gd name="T61" fmla="*/ 6 h 971"/>
                <a:gd name="T62" fmla="*/ 145 w 425"/>
                <a:gd name="T63" fmla="*/ 4 h 971"/>
                <a:gd name="T64" fmla="*/ 99 w 425"/>
                <a:gd name="T65" fmla="*/ 3 h 971"/>
                <a:gd name="T66" fmla="*/ 51 w 425"/>
                <a:gd name="T67" fmla="*/ 2 h 971"/>
                <a:gd name="T68" fmla="*/ 0 w 425"/>
                <a:gd name="T69" fmla="*/ 1 h 971"/>
                <a:gd name="T70" fmla="*/ 15 w 425"/>
                <a:gd name="T71" fmla="*/ 0 h 9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5" h="971">
                  <a:moveTo>
                    <a:pt x="15" y="0"/>
                  </a:moveTo>
                  <a:lnTo>
                    <a:pt x="68" y="29"/>
                  </a:lnTo>
                  <a:lnTo>
                    <a:pt x="118" y="62"/>
                  </a:lnTo>
                  <a:lnTo>
                    <a:pt x="167" y="102"/>
                  </a:lnTo>
                  <a:lnTo>
                    <a:pt x="210" y="145"/>
                  </a:lnTo>
                  <a:lnTo>
                    <a:pt x="251" y="194"/>
                  </a:lnTo>
                  <a:lnTo>
                    <a:pt x="290" y="246"/>
                  </a:lnTo>
                  <a:lnTo>
                    <a:pt x="323" y="304"/>
                  </a:lnTo>
                  <a:lnTo>
                    <a:pt x="352" y="364"/>
                  </a:lnTo>
                  <a:lnTo>
                    <a:pt x="377" y="427"/>
                  </a:lnTo>
                  <a:lnTo>
                    <a:pt x="397" y="494"/>
                  </a:lnTo>
                  <a:lnTo>
                    <a:pt x="411" y="561"/>
                  </a:lnTo>
                  <a:lnTo>
                    <a:pt x="421" y="630"/>
                  </a:lnTo>
                  <a:lnTo>
                    <a:pt x="425" y="699"/>
                  </a:lnTo>
                  <a:lnTo>
                    <a:pt x="425" y="768"/>
                  </a:lnTo>
                  <a:lnTo>
                    <a:pt x="420" y="837"/>
                  </a:lnTo>
                  <a:lnTo>
                    <a:pt x="408" y="905"/>
                  </a:lnTo>
                  <a:lnTo>
                    <a:pt x="393" y="971"/>
                  </a:lnTo>
                  <a:lnTo>
                    <a:pt x="346" y="949"/>
                  </a:lnTo>
                  <a:lnTo>
                    <a:pt x="362" y="884"/>
                  </a:lnTo>
                  <a:lnTo>
                    <a:pt x="372" y="818"/>
                  </a:lnTo>
                  <a:lnTo>
                    <a:pt x="376" y="751"/>
                  </a:lnTo>
                  <a:lnTo>
                    <a:pt x="376" y="683"/>
                  </a:lnTo>
                  <a:lnTo>
                    <a:pt x="369" y="616"/>
                  </a:lnTo>
                  <a:lnTo>
                    <a:pt x="359" y="549"/>
                  </a:lnTo>
                  <a:lnTo>
                    <a:pt x="342" y="484"/>
                  </a:lnTo>
                  <a:lnTo>
                    <a:pt x="321" y="420"/>
                  </a:lnTo>
                  <a:lnTo>
                    <a:pt x="294" y="360"/>
                  </a:lnTo>
                  <a:lnTo>
                    <a:pt x="263" y="304"/>
                  </a:lnTo>
                  <a:lnTo>
                    <a:pt x="227" y="250"/>
                  </a:lnTo>
                  <a:lnTo>
                    <a:pt x="188" y="201"/>
                  </a:lnTo>
                  <a:lnTo>
                    <a:pt x="145" y="158"/>
                  </a:lnTo>
                  <a:lnTo>
                    <a:pt x="99" y="118"/>
                  </a:lnTo>
                  <a:lnTo>
                    <a:pt x="51" y="85"/>
                  </a:lnTo>
                  <a:lnTo>
                    <a:pt x="0" y="5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D8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0" name="Freeform 1257"/>
            <p:cNvSpPr>
              <a:spLocks/>
            </p:cNvSpPr>
            <p:nvPr/>
          </p:nvSpPr>
          <p:spPr bwMode="auto">
            <a:xfrm>
              <a:off x="1120" y="919"/>
              <a:ext cx="393" cy="445"/>
            </a:xfrm>
            <a:custGeom>
              <a:avLst/>
              <a:gdLst>
                <a:gd name="T0" fmla="*/ 363 w 393"/>
                <a:gd name="T1" fmla="*/ 27 h 891"/>
                <a:gd name="T2" fmla="*/ 379 w 393"/>
                <a:gd name="T3" fmla="*/ 25 h 891"/>
                <a:gd name="T4" fmla="*/ 389 w 393"/>
                <a:gd name="T5" fmla="*/ 23 h 891"/>
                <a:gd name="T6" fmla="*/ 393 w 393"/>
                <a:gd name="T7" fmla="*/ 21 h 891"/>
                <a:gd name="T8" fmla="*/ 393 w 393"/>
                <a:gd name="T9" fmla="*/ 19 h 891"/>
                <a:gd name="T10" fmla="*/ 386 w 393"/>
                <a:gd name="T11" fmla="*/ 17 h 891"/>
                <a:gd name="T12" fmla="*/ 376 w 393"/>
                <a:gd name="T13" fmla="*/ 15 h 891"/>
                <a:gd name="T14" fmla="*/ 359 w 393"/>
                <a:gd name="T15" fmla="*/ 13 h 891"/>
                <a:gd name="T16" fmla="*/ 338 w 393"/>
                <a:gd name="T17" fmla="*/ 11 h 891"/>
                <a:gd name="T18" fmla="*/ 311 w 393"/>
                <a:gd name="T19" fmla="*/ 9 h 891"/>
                <a:gd name="T20" fmla="*/ 280 w 393"/>
                <a:gd name="T21" fmla="*/ 7 h 891"/>
                <a:gd name="T22" fmla="*/ 244 w 393"/>
                <a:gd name="T23" fmla="*/ 6 h 891"/>
                <a:gd name="T24" fmla="*/ 205 w 393"/>
                <a:gd name="T25" fmla="*/ 4 h 891"/>
                <a:gd name="T26" fmla="*/ 162 w 393"/>
                <a:gd name="T27" fmla="*/ 3 h 891"/>
                <a:gd name="T28" fmla="*/ 116 w 393"/>
                <a:gd name="T29" fmla="*/ 1 h 891"/>
                <a:gd name="T30" fmla="*/ 68 w 393"/>
                <a:gd name="T31" fmla="*/ 0 h 891"/>
                <a:gd name="T32" fmla="*/ 17 w 393"/>
                <a:gd name="T33" fmla="*/ 0 h 891"/>
                <a:gd name="T34" fmla="*/ 0 w 393"/>
                <a:gd name="T35" fmla="*/ 1 h 891"/>
                <a:gd name="T36" fmla="*/ 48 w 393"/>
                <a:gd name="T37" fmla="*/ 2 h 891"/>
                <a:gd name="T38" fmla="*/ 95 w 393"/>
                <a:gd name="T39" fmla="*/ 3 h 891"/>
                <a:gd name="T40" fmla="*/ 138 w 393"/>
                <a:gd name="T41" fmla="*/ 4 h 891"/>
                <a:gd name="T42" fmla="*/ 179 w 393"/>
                <a:gd name="T43" fmla="*/ 6 h 891"/>
                <a:gd name="T44" fmla="*/ 216 w 393"/>
                <a:gd name="T45" fmla="*/ 7 h 891"/>
                <a:gd name="T46" fmla="*/ 249 w 393"/>
                <a:gd name="T47" fmla="*/ 9 h 891"/>
                <a:gd name="T48" fmla="*/ 277 w 393"/>
                <a:gd name="T49" fmla="*/ 11 h 891"/>
                <a:gd name="T50" fmla="*/ 299 w 393"/>
                <a:gd name="T51" fmla="*/ 13 h 891"/>
                <a:gd name="T52" fmla="*/ 318 w 393"/>
                <a:gd name="T53" fmla="*/ 15 h 891"/>
                <a:gd name="T54" fmla="*/ 331 w 393"/>
                <a:gd name="T55" fmla="*/ 17 h 891"/>
                <a:gd name="T56" fmla="*/ 338 w 393"/>
                <a:gd name="T57" fmla="*/ 19 h 891"/>
                <a:gd name="T58" fmla="*/ 340 w 393"/>
                <a:gd name="T59" fmla="*/ 21 h 891"/>
                <a:gd name="T60" fmla="*/ 336 w 393"/>
                <a:gd name="T61" fmla="*/ 23 h 891"/>
                <a:gd name="T62" fmla="*/ 326 w 393"/>
                <a:gd name="T63" fmla="*/ 25 h 891"/>
                <a:gd name="T64" fmla="*/ 312 w 393"/>
                <a:gd name="T65" fmla="*/ 27 h 891"/>
                <a:gd name="T66" fmla="*/ 363 w 393"/>
                <a:gd name="T67" fmla="*/ 27 h 8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3" h="891">
                  <a:moveTo>
                    <a:pt x="363" y="891"/>
                  </a:moveTo>
                  <a:lnTo>
                    <a:pt x="379" y="826"/>
                  </a:lnTo>
                  <a:lnTo>
                    <a:pt x="389" y="760"/>
                  </a:lnTo>
                  <a:lnTo>
                    <a:pt x="393" y="693"/>
                  </a:lnTo>
                  <a:lnTo>
                    <a:pt x="393" y="625"/>
                  </a:lnTo>
                  <a:lnTo>
                    <a:pt x="386" y="558"/>
                  </a:lnTo>
                  <a:lnTo>
                    <a:pt x="376" y="491"/>
                  </a:lnTo>
                  <a:lnTo>
                    <a:pt x="359" y="426"/>
                  </a:lnTo>
                  <a:lnTo>
                    <a:pt x="338" y="362"/>
                  </a:lnTo>
                  <a:lnTo>
                    <a:pt x="311" y="302"/>
                  </a:lnTo>
                  <a:lnTo>
                    <a:pt x="280" y="246"/>
                  </a:lnTo>
                  <a:lnTo>
                    <a:pt x="244" y="192"/>
                  </a:lnTo>
                  <a:lnTo>
                    <a:pt x="205" y="143"/>
                  </a:lnTo>
                  <a:lnTo>
                    <a:pt x="162" y="100"/>
                  </a:lnTo>
                  <a:lnTo>
                    <a:pt x="116" y="60"/>
                  </a:lnTo>
                  <a:lnTo>
                    <a:pt x="68" y="27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48" y="87"/>
                  </a:lnTo>
                  <a:lnTo>
                    <a:pt x="95" y="120"/>
                  </a:lnTo>
                  <a:lnTo>
                    <a:pt x="138" y="159"/>
                  </a:lnTo>
                  <a:lnTo>
                    <a:pt x="179" y="203"/>
                  </a:lnTo>
                  <a:lnTo>
                    <a:pt x="216" y="252"/>
                  </a:lnTo>
                  <a:lnTo>
                    <a:pt x="249" y="304"/>
                  </a:lnTo>
                  <a:lnTo>
                    <a:pt x="277" y="360"/>
                  </a:lnTo>
                  <a:lnTo>
                    <a:pt x="299" y="420"/>
                  </a:lnTo>
                  <a:lnTo>
                    <a:pt x="318" y="482"/>
                  </a:lnTo>
                  <a:lnTo>
                    <a:pt x="331" y="545"/>
                  </a:lnTo>
                  <a:lnTo>
                    <a:pt x="338" y="610"/>
                  </a:lnTo>
                  <a:lnTo>
                    <a:pt x="340" y="675"/>
                  </a:lnTo>
                  <a:lnTo>
                    <a:pt x="336" y="741"/>
                  </a:lnTo>
                  <a:lnTo>
                    <a:pt x="326" y="804"/>
                  </a:lnTo>
                  <a:lnTo>
                    <a:pt x="312" y="867"/>
                  </a:lnTo>
                  <a:lnTo>
                    <a:pt x="363" y="891"/>
                  </a:lnTo>
                  <a:close/>
                </a:path>
              </a:pathLst>
            </a:custGeom>
            <a:solidFill>
              <a:srgbClr val="E08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1" name="Freeform 1258"/>
            <p:cNvSpPr>
              <a:spLocks/>
            </p:cNvSpPr>
            <p:nvPr/>
          </p:nvSpPr>
          <p:spPr bwMode="auto">
            <a:xfrm>
              <a:off x="1100" y="950"/>
              <a:ext cx="360" cy="403"/>
            </a:xfrm>
            <a:custGeom>
              <a:avLst/>
              <a:gdLst>
                <a:gd name="T0" fmla="*/ 20 w 360"/>
                <a:gd name="T1" fmla="*/ 0 h 805"/>
                <a:gd name="T2" fmla="*/ 68 w 360"/>
                <a:gd name="T3" fmla="*/ 1 h 805"/>
                <a:gd name="T4" fmla="*/ 115 w 360"/>
                <a:gd name="T5" fmla="*/ 2 h 805"/>
                <a:gd name="T6" fmla="*/ 158 w 360"/>
                <a:gd name="T7" fmla="*/ 4 h 805"/>
                <a:gd name="T8" fmla="*/ 199 w 360"/>
                <a:gd name="T9" fmla="*/ 5 h 805"/>
                <a:gd name="T10" fmla="*/ 236 w 360"/>
                <a:gd name="T11" fmla="*/ 6 h 805"/>
                <a:gd name="T12" fmla="*/ 269 w 360"/>
                <a:gd name="T13" fmla="*/ 8 h 805"/>
                <a:gd name="T14" fmla="*/ 297 w 360"/>
                <a:gd name="T15" fmla="*/ 10 h 805"/>
                <a:gd name="T16" fmla="*/ 319 w 360"/>
                <a:gd name="T17" fmla="*/ 12 h 805"/>
                <a:gd name="T18" fmla="*/ 338 w 360"/>
                <a:gd name="T19" fmla="*/ 14 h 805"/>
                <a:gd name="T20" fmla="*/ 351 w 360"/>
                <a:gd name="T21" fmla="*/ 16 h 805"/>
                <a:gd name="T22" fmla="*/ 358 w 360"/>
                <a:gd name="T23" fmla="*/ 18 h 805"/>
                <a:gd name="T24" fmla="*/ 360 w 360"/>
                <a:gd name="T25" fmla="*/ 20 h 805"/>
                <a:gd name="T26" fmla="*/ 356 w 360"/>
                <a:gd name="T27" fmla="*/ 22 h 805"/>
                <a:gd name="T28" fmla="*/ 346 w 360"/>
                <a:gd name="T29" fmla="*/ 24 h 805"/>
                <a:gd name="T30" fmla="*/ 332 w 360"/>
                <a:gd name="T31" fmla="*/ 26 h 805"/>
                <a:gd name="T32" fmla="*/ 278 w 360"/>
                <a:gd name="T33" fmla="*/ 25 h 805"/>
                <a:gd name="T34" fmla="*/ 291 w 360"/>
                <a:gd name="T35" fmla="*/ 23 h 805"/>
                <a:gd name="T36" fmla="*/ 300 w 360"/>
                <a:gd name="T37" fmla="*/ 21 h 805"/>
                <a:gd name="T38" fmla="*/ 302 w 360"/>
                <a:gd name="T39" fmla="*/ 20 h 805"/>
                <a:gd name="T40" fmla="*/ 301 w 360"/>
                <a:gd name="T41" fmla="*/ 18 h 805"/>
                <a:gd name="T42" fmla="*/ 295 w 360"/>
                <a:gd name="T43" fmla="*/ 16 h 805"/>
                <a:gd name="T44" fmla="*/ 284 w 360"/>
                <a:gd name="T45" fmla="*/ 14 h 805"/>
                <a:gd name="T46" fmla="*/ 267 w 360"/>
                <a:gd name="T47" fmla="*/ 12 h 805"/>
                <a:gd name="T48" fmla="*/ 247 w 360"/>
                <a:gd name="T49" fmla="*/ 11 h 805"/>
                <a:gd name="T50" fmla="*/ 222 w 360"/>
                <a:gd name="T51" fmla="*/ 9 h 805"/>
                <a:gd name="T52" fmla="*/ 194 w 360"/>
                <a:gd name="T53" fmla="*/ 8 h 805"/>
                <a:gd name="T54" fmla="*/ 161 w 360"/>
                <a:gd name="T55" fmla="*/ 6 h 805"/>
                <a:gd name="T56" fmla="*/ 124 w 360"/>
                <a:gd name="T57" fmla="*/ 5 h 805"/>
                <a:gd name="T58" fmla="*/ 86 w 360"/>
                <a:gd name="T59" fmla="*/ 4 h 805"/>
                <a:gd name="T60" fmla="*/ 44 w 360"/>
                <a:gd name="T61" fmla="*/ 3 h 805"/>
                <a:gd name="T62" fmla="*/ 0 w 360"/>
                <a:gd name="T63" fmla="*/ 3 h 805"/>
                <a:gd name="T64" fmla="*/ 20 w 360"/>
                <a:gd name="T65" fmla="*/ 0 h 8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0" h="805">
                  <a:moveTo>
                    <a:pt x="20" y="0"/>
                  </a:moveTo>
                  <a:lnTo>
                    <a:pt x="68" y="25"/>
                  </a:lnTo>
                  <a:lnTo>
                    <a:pt x="115" y="58"/>
                  </a:lnTo>
                  <a:lnTo>
                    <a:pt x="158" y="97"/>
                  </a:lnTo>
                  <a:lnTo>
                    <a:pt x="199" y="141"/>
                  </a:lnTo>
                  <a:lnTo>
                    <a:pt x="236" y="190"/>
                  </a:lnTo>
                  <a:lnTo>
                    <a:pt x="269" y="242"/>
                  </a:lnTo>
                  <a:lnTo>
                    <a:pt x="297" y="298"/>
                  </a:lnTo>
                  <a:lnTo>
                    <a:pt x="319" y="358"/>
                  </a:lnTo>
                  <a:lnTo>
                    <a:pt x="338" y="420"/>
                  </a:lnTo>
                  <a:lnTo>
                    <a:pt x="351" y="483"/>
                  </a:lnTo>
                  <a:lnTo>
                    <a:pt x="358" y="548"/>
                  </a:lnTo>
                  <a:lnTo>
                    <a:pt x="360" y="613"/>
                  </a:lnTo>
                  <a:lnTo>
                    <a:pt x="356" y="679"/>
                  </a:lnTo>
                  <a:lnTo>
                    <a:pt x="346" y="742"/>
                  </a:lnTo>
                  <a:lnTo>
                    <a:pt x="332" y="805"/>
                  </a:lnTo>
                  <a:lnTo>
                    <a:pt x="278" y="780"/>
                  </a:lnTo>
                  <a:lnTo>
                    <a:pt x="291" y="724"/>
                  </a:lnTo>
                  <a:lnTo>
                    <a:pt x="300" y="668"/>
                  </a:lnTo>
                  <a:lnTo>
                    <a:pt x="302" y="610"/>
                  </a:lnTo>
                  <a:lnTo>
                    <a:pt x="301" y="552"/>
                  </a:lnTo>
                  <a:lnTo>
                    <a:pt x="295" y="496"/>
                  </a:lnTo>
                  <a:lnTo>
                    <a:pt x="284" y="438"/>
                  </a:lnTo>
                  <a:lnTo>
                    <a:pt x="267" y="383"/>
                  </a:lnTo>
                  <a:lnTo>
                    <a:pt x="247" y="331"/>
                  </a:lnTo>
                  <a:lnTo>
                    <a:pt x="222" y="280"/>
                  </a:lnTo>
                  <a:lnTo>
                    <a:pt x="194" y="233"/>
                  </a:lnTo>
                  <a:lnTo>
                    <a:pt x="161" y="190"/>
                  </a:lnTo>
                  <a:lnTo>
                    <a:pt x="124" y="152"/>
                  </a:lnTo>
                  <a:lnTo>
                    <a:pt x="86" y="117"/>
                  </a:lnTo>
                  <a:lnTo>
                    <a:pt x="44" y="88"/>
                  </a:lnTo>
                  <a:lnTo>
                    <a:pt x="0" y="6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8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2" name="Freeform 1259"/>
            <p:cNvSpPr>
              <a:spLocks/>
            </p:cNvSpPr>
            <p:nvPr/>
          </p:nvSpPr>
          <p:spPr bwMode="auto">
            <a:xfrm>
              <a:off x="1080" y="982"/>
              <a:ext cx="322" cy="358"/>
            </a:xfrm>
            <a:custGeom>
              <a:avLst/>
              <a:gdLst>
                <a:gd name="T0" fmla="*/ 298 w 322"/>
                <a:gd name="T1" fmla="*/ 23 h 715"/>
                <a:gd name="T2" fmla="*/ 311 w 322"/>
                <a:gd name="T3" fmla="*/ 21 h 715"/>
                <a:gd name="T4" fmla="*/ 320 w 322"/>
                <a:gd name="T5" fmla="*/ 19 h 715"/>
                <a:gd name="T6" fmla="*/ 322 w 322"/>
                <a:gd name="T7" fmla="*/ 18 h 715"/>
                <a:gd name="T8" fmla="*/ 321 w 322"/>
                <a:gd name="T9" fmla="*/ 16 h 715"/>
                <a:gd name="T10" fmla="*/ 315 w 322"/>
                <a:gd name="T11" fmla="*/ 14 h 715"/>
                <a:gd name="T12" fmla="*/ 304 w 322"/>
                <a:gd name="T13" fmla="*/ 12 h 715"/>
                <a:gd name="T14" fmla="*/ 287 w 322"/>
                <a:gd name="T15" fmla="*/ 10 h 715"/>
                <a:gd name="T16" fmla="*/ 267 w 322"/>
                <a:gd name="T17" fmla="*/ 9 h 715"/>
                <a:gd name="T18" fmla="*/ 242 w 322"/>
                <a:gd name="T19" fmla="*/ 7 h 715"/>
                <a:gd name="T20" fmla="*/ 214 w 322"/>
                <a:gd name="T21" fmla="*/ 6 h 715"/>
                <a:gd name="T22" fmla="*/ 181 w 322"/>
                <a:gd name="T23" fmla="*/ 4 h 715"/>
                <a:gd name="T24" fmla="*/ 144 w 322"/>
                <a:gd name="T25" fmla="*/ 3 h 715"/>
                <a:gd name="T26" fmla="*/ 106 w 322"/>
                <a:gd name="T27" fmla="*/ 2 h 715"/>
                <a:gd name="T28" fmla="*/ 64 w 322"/>
                <a:gd name="T29" fmla="*/ 1 h 715"/>
                <a:gd name="T30" fmla="*/ 20 w 322"/>
                <a:gd name="T31" fmla="*/ 0 h 715"/>
                <a:gd name="T32" fmla="*/ 0 w 322"/>
                <a:gd name="T33" fmla="*/ 3 h 715"/>
                <a:gd name="T34" fmla="*/ 41 w 322"/>
                <a:gd name="T35" fmla="*/ 3 h 715"/>
                <a:gd name="T36" fmla="*/ 79 w 322"/>
                <a:gd name="T37" fmla="*/ 4 h 715"/>
                <a:gd name="T38" fmla="*/ 115 w 322"/>
                <a:gd name="T39" fmla="*/ 5 h 715"/>
                <a:gd name="T40" fmla="*/ 147 w 322"/>
                <a:gd name="T41" fmla="*/ 6 h 715"/>
                <a:gd name="T42" fmla="*/ 177 w 322"/>
                <a:gd name="T43" fmla="*/ 8 h 715"/>
                <a:gd name="T44" fmla="*/ 201 w 322"/>
                <a:gd name="T45" fmla="*/ 9 h 715"/>
                <a:gd name="T46" fmla="*/ 222 w 322"/>
                <a:gd name="T47" fmla="*/ 11 h 715"/>
                <a:gd name="T48" fmla="*/ 239 w 322"/>
                <a:gd name="T49" fmla="*/ 12 h 715"/>
                <a:gd name="T50" fmla="*/ 252 w 322"/>
                <a:gd name="T51" fmla="*/ 14 h 715"/>
                <a:gd name="T52" fmla="*/ 259 w 322"/>
                <a:gd name="T53" fmla="*/ 15 h 715"/>
                <a:gd name="T54" fmla="*/ 262 w 322"/>
                <a:gd name="T55" fmla="*/ 17 h 715"/>
                <a:gd name="T56" fmla="*/ 259 w 322"/>
                <a:gd name="T57" fmla="*/ 19 h 715"/>
                <a:gd name="T58" fmla="*/ 252 w 322"/>
                <a:gd name="T59" fmla="*/ 20 h 715"/>
                <a:gd name="T60" fmla="*/ 241 w 322"/>
                <a:gd name="T61" fmla="*/ 22 h 715"/>
                <a:gd name="T62" fmla="*/ 298 w 322"/>
                <a:gd name="T63" fmla="*/ 23 h 7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2" h="715">
                  <a:moveTo>
                    <a:pt x="298" y="715"/>
                  </a:moveTo>
                  <a:lnTo>
                    <a:pt x="311" y="659"/>
                  </a:lnTo>
                  <a:lnTo>
                    <a:pt x="320" y="603"/>
                  </a:lnTo>
                  <a:lnTo>
                    <a:pt x="322" y="545"/>
                  </a:lnTo>
                  <a:lnTo>
                    <a:pt x="321" y="487"/>
                  </a:lnTo>
                  <a:lnTo>
                    <a:pt x="315" y="431"/>
                  </a:lnTo>
                  <a:lnTo>
                    <a:pt x="304" y="373"/>
                  </a:lnTo>
                  <a:lnTo>
                    <a:pt x="287" y="318"/>
                  </a:lnTo>
                  <a:lnTo>
                    <a:pt x="267" y="266"/>
                  </a:lnTo>
                  <a:lnTo>
                    <a:pt x="242" y="215"/>
                  </a:lnTo>
                  <a:lnTo>
                    <a:pt x="214" y="168"/>
                  </a:lnTo>
                  <a:lnTo>
                    <a:pt x="181" y="125"/>
                  </a:lnTo>
                  <a:lnTo>
                    <a:pt x="144" y="87"/>
                  </a:lnTo>
                  <a:lnTo>
                    <a:pt x="106" y="52"/>
                  </a:lnTo>
                  <a:lnTo>
                    <a:pt x="64" y="23"/>
                  </a:lnTo>
                  <a:lnTo>
                    <a:pt x="20" y="0"/>
                  </a:lnTo>
                  <a:lnTo>
                    <a:pt x="0" y="70"/>
                  </a:lnTo>
                  <a:lnTo>
                    <a:pt x="41" y="92"/>
                  </a:lnTo>
                  <a:lnTo>
                    <a:pt x="79" y="119"/>
                  </a:lnTo>
                  <a:lnTo>
                    <a:pt x="115" y="152"/>
                  </a:lnTo>
                  <a:lnTo>
                    <a:pt x="147" y="188"/>
                  </a:lnTo>
                  <a:lnTo>
                    <a:pt x="177" y="230"/>
                  </a:lnTo>
                  <a:lnTo>
                    <a:pt x="201" y="275"/>
                  </a:lnTo>
                  <a:lnTo>
                    <a:pt x="222" y="322"/>
                  </a:lnTo>
                  <a:lnTo>
                    <a:pt x="239" y="373"/>
                  </a:lnTo>
                  <a:lnTo>
                    <a:pt x="252" y="423"/>
                  </a:lnTo>
                  <a:lnTo>
                    <a:pt x="259" y="478"/>
                  </a:lnTo>
                  <a:lnTo>
                    <a:pt x="262" y="530"/>
                  </a:lnTo>
                  <a:lnTo>
                    <a:pt x="259" y="585"/>
                  </a:lnTo>
                  <a:lnTo>
                    <a:pt x="252" y="637"/>
                  </a:lnTo>
                  <a:lnTo>
                    <a:pt x="241" y="688"/>
                  </a:lnTo>
                  <a:lnTo>
                    <a:pt x="298" y="715"/>
                  </a:lnTo>
                  <a:close/>
                </a:path>
              </a:pathLst>
            </a:custGeom>
            <a:solidFill>
              <a:srgbClr val="E58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3" name="Freeform 1260"/>
            <p:cNvSpPr>
              <a:spLocks/>
            </p:cNvSpPr>
            <p:nvPr/>
          </p:nvSpPr>
          <p:spPr bwMode="auto">
            <a:xfrm>
              <a:off x="1059" y="1018"/>
              <a:ext cx="283" cy="308"/>
            </a:xfrm>
            <a:custGeom>
              <a:avLst/>
              <a:gdLst>
                <a:gd name="T0" fmla="*/ 21 w 283"/>
                <a:gd name="T1" fmla="*/ 0 h 618"/>
                <a:gd name="T2" fmla="*/ 62 w 283"/>
                <a:gd name="T3" fmla="*/ 0 h 618"/>
                <a:gd name="T4" fmla="*/ 100 w 283"/>
                <a:gd name="T5" fmla="*/ 1 h 618"/>
                <a:gd name="T6" fmla="*/ 136 w 283"/>
                <a:gd name="T7" fmla="*/ 2 h 618"/>
                <a:gd name="T8" fmla="*/ 168 w 283"/>
                <a:gd name="T9" fmla="*/ 3 h 618"/>
                <a:gd name="T10" fmla="*/ 198 w 283"/>
                <a:gd name="T11" fmla="*/ 5 h 618"/>
                <a:gd name="T12" fmla="*/ 222 w 283"/>
                <a:gd name="T13" fmla="*/ 6 h 618"/>
                <a:gd name="T14" fmla="*/ 243 w 283"/>
                <a:gd name="T15" fmla="*/ 7 h 618"/>
                <a:gd name="T16" fmla="*/ 260 w 283"/>
                <a:gd name="T17" fmla="*/ 9 h 618"/>
                <a:gd name="T18" fmla="*/ 273 w 283"/>
                <a:gd name="T19" fmla="*/ 11 h 618"/>
                <a:gd name="T20" fmla="*/ 280 w 283"/>
                <a:gd name="T21" fmla="*/ 12 h 618"/>
                <a:gd name="T22" fmla="*/ 283 w 283"/>
                <a:gd name="T23" fmla="*/ 14 h 618"/>
                <a:gd name="T24" fmla="*/ 280 w 283"/>
                <a:gd name="T25" fmla="*/ 16 h 618"/>
                <a:gd name="T26" fmla="*/ 273 w 283"/>
                <a:gd name="T27" fmla="*/ 17 h 618"/>
                <a:gd name="T28" fmla="*/ 262 w 283"/>
                <a:gd name="T29" fmla="*/ 19 h 618"/>
                <a:gd name="T30" fmla="*/ 199 w 283"/>
                <a:gd name="T31" fmla="*/ 18 h 618"/>
                <a:gd name="T32" fmla="*/ 211 w 283"/>
                <a:gd name="T33" fmla="*/ 16 h 618"/>
                <a:gd name="T34" fmla="*/ 216 w 283"/>
                <a:gd name="T35" fmla="*/ 15 h 618"/>
                <a:gd name="T36" fmla="*/ 216 w 283"/>
                <a:gd name="T37" fmla="*/ 13 h 618"/>
                <a:gd name="T38" fmla="*/ 211 w 283"/>
                <a:gd name="T39" fmla="*/ 11 h 618"/>
                <a:gd name="T40" fmla="*/ 201 w 283"/>
                <a:gd name="T41" fmla="*/ 10 h 618"/>
                <a:gd name="T42" fmla="*/ 185 w 283"/>
                <a:gd name="T43" fmla="*/ 8 h 618"/>
                <a:gd name="T44" fmla="*/ 164 w 283"/>
                <a:gd name="T45" fmla="*/ 7 h 618"/>
                <a:gd name="T46" fmla="*/ 139 w 283"/>
                <a:gd name="T47" fmla="*/ 6 h 618"/>
                <a:gd name="T48" fmla="*/ 109 w 283"/>
                <a:gd name="T49" fmla="*/ 4 h 618"/>
                <a:gd name="T50" fmla="*/ 75 w 283"/>
                <a:gd name="T51" fmla="*/ 3 h 618"/>
                <a:gd name="T52" fmla="*/ 38 w 283"/>
                <a:gd name="T53" fmla="*/ 3 h 618"/>
                <a:gd name="T54" fmla="*/ 0 w 283"/>
                <a:gd name="T55" fmla="*/ 2 h 618"/>
                <a:gd name="T56" fmla="*/ 21 w 283"/>
                <a:gd name="T57" fmla="*/ 0 h 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3" h="618">
                  <a:moveTo>
                    <a:pt x="21" y="0"/>
                  </a:moveTo>
                  <a:lnTo>
                    <a:pt x="62" y="22"/>
                  </a:lnTo>
                  <a:lnTo>
                    <a:pt x="100" y="49"/>
                  </a:lnTo>
                  <a:lnTo>
                    <a:pt x="136" y="82"/>
                  </a:lnTo>
                  <a:lnTo>
                    <a:pt x="168" y="118"/>
                  </a:lnTo>
                  <a:lnTo>
                    <a:pt x="198" y="160"/>
                  </a:lnTo>
                  <a:lnTo>
                    <a:pt x="222" y="205"/>
                  </a:lnTo>
                  <a:lnTo>
                    <a:pt x="243" y="252"/>
                  </a:lnTo>
                  <a:lnTo>
                    <a:pt x="260" y="303"/>
                  </a:lnTo>
                  <a:lnTo>
                    <a:pt x="273" y="353"/>
                  </a:lnTo>
                  <a:lnTo>
                    <a:pt x="280" y="408"/>
                  </a:lnTo>
                  <a:lnTo>
                    <a:pt x="283" y="460"/>
                  </a:lnTo>
                  <a:lnTo>
                    <a:pt x="280" y="515"/>
                  </a:lnTo>
                  <a:lnTo>
                    <a:pt x="273" y="567"/>
                  </a:lnTo>
                  <a:lnTo>
                    <a:pt x="262" y="618"/>
                  </a:lnTo>
                  <a:lnTo>
                    <a:pt x="199" y="589"/>
                  </a:lnTo>
                  <a:lnTo>
                    <a:pt x="211" y="540"/>
                  </a:lnTo>
                  <a:lnTo>
                    <a:pt x="216" y="487"/>
                  </a:lnTo>
                  <a:lnTo>
                    <a:pt x="216" y="437"/>
                  </a:lnTo>
                  <a:lnTo>
                    <a:pt x="211" y="384"/>
                  </a:lnTo>
                  <a:lnTo>
                    <a:pt x="201" y="334"/>
                  </a:lnTo>
                  <a:lnTo>
                    <a:pt x="185" y="285"/>
                  </a:lnTo>
                  <a:lnTo>
                    <a:pt x="164" y="239"/>
                  </a:lnTo>
                  <a:lnTo>
                    <a:pt x="139" y="196"/>
                  </a:lnTo>
                  <a:lnTo>
                    <a:pt x="109" y="158"/>
                  </a:lnTo>
                  <a:lnTo>
                    <a:pt x="75" y="125"/>
                  </a:lnTo>
                  <a:lnTo>
                    <a:pt x="38" y="98"/>
                  </a:lnTo>
                  <a:lnTo>
                    <a:pt x="0" y="7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8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4" name="Freeform 1261"/>
            <p:cNvSpPr>
              <a:spLocks/>
            </p:cNvSpPr>
            <p:nvPr/>
          </p:nvSpPr>
          <p:spPr bwMode="auto">
            <a:xfrm>
              <a:off x="1036" y="1056"/>
              <a:ext cx="239" cy="256"/>
            </a:xfrm>
            <a:custGeom>
              <a:avLst/>
              <a:gdLst>
                <a:gd name="T0" fmla="*/ 222 w 239"/>
                <a:gd name="T1" fmla="*/ 16 h 512"/>
                <a:gd name="T2" fmla="*/ 234 w 239"/>
                <a:gd name="T3" fmla="*/ 15 h 512"/>
                <a:gd name="T4" fmla="*/ 239 w 239"/>
                <a:gd name="T5" fmla="*/ 13 h 512"/>
                <a:gd name="T6" fmla="*/ 239 w 239"/>
                <a:gd name="T7" fmla="*/ 12 h 512"/>
                <a:gd name="T8" fmla="*/ 234 w 239"/>
                <a:gd name="T9" fmla="*/ 10 h 512"/>
                <a:gd name="T10" fmla="*/ 224 w 239"/>
                <a:gd name="T11" fmla="*/ 9 h 512"/>
                <a:gd name="T12" fmla="*/ 208 w 239"/>
                <a:gd name="T13" fmla="*/ 7 h 512"/>
                <a:gd name="T14" fmla="*/ 187 w 239"/>
                <a:gd name="T15" fmla="*/ 6 h 512"/>
                <a:gd name="T16" fmla="*/ 162 w 239"/>
                <a:gd name="T17" fmla="*/ 4 h 512"/>
                <a:gd name="T18" fmla="*/ 132 w 239"/>
                <a:gd name="T19" fmla="*/ 3 h 512"/>
                <a:gd name="T20" fmla="*/ 98 w 239"/>
                <a:gd name="T21" fmla="*/ 2 h 512"/>
                <a:gd name="T22" fmla="*/ 61 w 239"/>
                <a:gd name="T23" fmla="*/ 1 h 512"/>
                <a:gd name="T24" fmla="*/ 23 w 239"/>
                <a:gd name="T25" fmla="*/ 0 h 512"/>
                <a:gd name="T26" fmla="*/ 0 w 239"/>
                <a:gd name="T27" fmla="*/ 3 h 512"/>
                <a:gd name="T28" fmla="*/ 33 w 239"/>
                <a:gd name="T29" fmla="*/ 4 h 512"/>
                <a:gd name="T30" fmla="*/ 64 w 239"/>
                <a:gd name="T31" fmla="*/ 4 h 512"/>
                <a:gd name="T32" fmla="*/ 91 w 239"/>
                <a:gd name="T33" fmla="*/ 5 h 512"/>
                <a:gd name="T34" fmla="*/ 115 w 239"/>
                <a:gd name="T35" fmla="*/ 6 h 512"/>
                <a:gd name="T36" fmla="*/ 136 w 239"/>
                <a:gd name="T37" fmla="*/ 7 h 512"/>
                <a:gd name="T38" fmla="*/ 152 w 239"/>
                <a:gd name="T39" fmla="*/ 9 h 512"/>
                <a:gd name="T40" fmla="*/ 162 w 239"/>
                <a:gd name="T41" fmla="*/ 10 h 512"/>
                <a:gd name="T42" fmla="*/ 169 w 239"/>
                <a:gd name="T43" fmla="*/ 11 h 512"/>
                <a:gd name="T44" fmla="*/ 169 w 239"/>
                <a:gd name="T45" fmla="*/ 13 h 512"/>
                <a:gd name="T46" fmla="*/ 164 w 239"/>
                <a:gd name="T47" fmla="*/ 14 h 512"/>
                <a:gd name="T48" fmla="*/ 156 w 239"/>
                <a:gd name="T49" fmla="*/ 16 h 512"/>
                <a:gd name="T50" fmla="*/ 222 w 239"/>
                <a:gd name="T51" fmla="*/ 16 h 5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9" h="512">
                  <a:moveTo>
                    <a:pt x="222" y="512"/>
                  </a:moveTo>
                  <a:lnTo>
                    <a:pt x="234" y="463"/>
                  </a:lnTo>
                  <a:lnTo>
                    <a:pt x="239" y="410"/>
                  </a:lnTo>
                  <a:lnTo>
                    <a:pt x="239" y="360"/>
                  </a:lnTo>
                  <a:lnTo>
                    <a:pt x="234" y="307"/>
                  </a:lnTo>
                  <a:lnTo>
                    <a:pt x="224" y="257"/>
                  </a:lnTo>
                  <a:lnTo>
                    <a:pt x="208" y="208"/>
                  </a:lnTo>
                  <a:lnTo>
                    <a:pt x="187" y="162"/>
                  </a:lnTo>
                  <a:lnTo>
                    <a:pt x="162" y="119"/>
                  </a:lnTo>
                  <a:lnTo>
                    <a:pt x="132" y="81"/>
                  </a:lnTo>
                  <a:lnTo>
                    <a:pt x="98" y="48"/>
                  </a:lnTo>
                  <a:lnTo>
                    <a:pt x="61" y="21"/>
                  </a:lnTo>
                  <a:lnTo>
                    <a:pt x="23" y="0"/>
                  </a:lnTo>
                  <a:lnTo>
                    <a:pt x="0" y="81"/>
                  </a:lnTo>
                  <a:lnTo>
                    <a:pt x="33" y="99"/>
                  </a:lnTo>
                  <a:lnTo>
                    <a:pt x="64" y="123"/>
                  </a:lnTo>
                  <a:lnTo>
                    <a:pt x="91" y="153"/>
                  </a:lnTo>
                  <a:lnTo>
                    <a:pt x="115" y="186"/>
                  </a:lnTo>
                  <a:lnTo>
                    <a:pt x="136" y="224"/>
                  </a:lnTo>
                  <a:lnTo>
                    <a:pt x="152" y="264"/>
                  </a:lnTo>
                  <a:lnTo>
                    <a:pt x="162" y="307"/>
                  </a:lnTo>
                  <a:lnTo>
                    <a:pt x="169" y="351"/>
                  </a:lnTo>
                  <a:lnTo>
                    <a:pt x="169" y="394"/>
                  </a:lnTo>
                  <a:lnTo>
                    <a:pt x="164" y="438"/>
                  </a:lnTo>
                  <a:lnTo>
                    <a:pt x="156" y="481"/>
                  </a:lnTo>
                  <a:lnTo>
                    <a:pt x="222" y="512"/>
                  </a:lnTo>
                  <a:close/>
                </a:path>
              </a:pathLst>
            </a:custGeom>
            <a:solidFill>
              <a:srgbClr val="EA9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5" name="Freeform 1262"/>
            <p:cNvSpPr>
              <a:spLocks/>
            </p:cNvSpPr>
            <p:nvPr/>
          </p:nvSpPr>
          <p:spPr bwMode="auto">
            <a:xfrm>
              <a:off x="1011" y="1096"/>
              <a:ext cx="194" cy="201"/>
            </a:xfrm>
            <a:custGeom>
              <a:avLst/>
              <a:gdLst>
                <a:gd name="T0" fmla="*/ 25 w 194"/>
                <a:gd name="T1" fmla="*/ 0 h 400"/>
                <a:gd name="T2" fmla="*/ 58 w 194"/>
                <a:gd name="T3" fmla="*/ 1 h 400"/>
                <a:gd name="T4" fmla="*/ 89 w 194"/>
                <a:gd name="T5" fmla="*/ 2 h 400"/>
                <a:gd name="T6" fmla="*/ 116 w 194"/>
                <a:gd name="T7" fmla="*/ 3 h 400"/>
                <a:gd name="T8" fmla="*/ 140 w 194"/>
                <a:gd name="T9" fmla="*/ 4 h 400"/>
                <a:gd name="T10" fmla="*/ 161 w 194"/>
                <a:gd name="T11" fmla="*/ 5 h 400"/>
                <a:gd name="T12" fmla="*/ 177 w 194"/>
                <a:gd name="T13" fmla="*/ 6 h 400"/>
                <a:gd name="T14" fmla="*/ 187 w 194"/>
                <a:gd name="T15" fmla="*/ 8 h 400"/>
                <a:gd name="T16" fmla="*/ 194 w 194"/>
                <a:gd name="T17" fmla="*/ 9 h 400"/>
                <a:gd name="T18" fmla="*/ 194 w 194"/>
                <a:gd name="T19" fmla="*/ 10 h 400"/>
                <a:gd name="T20" fmla="*/ 189 w 194"/>
                <a:gd name="T21" fmla="*/ 12 h 400"/>
                <a:gd name="T22" fmla="*/ 181 w 194"/>
                <a:gd name="T23" fmla="*/ 13 h 400"/>
                <a:gd name="T24" fmla="*/ 107 w 194"/>
                <a:gd name="T25" fmla="*/ 12 h 400"/>
                <a:gd name="T26" fmla="*/ 116 w 194"/>
                <a:gd name="T27" fmla="*/ 11 h 400"/>
                <a:gd name="T28" fmla="*/ 117 w 194"/>
                <a:gd name="T29" fmla="*/ 10 h 400"/>
                <a:gd name="T30" fmla="*/ 114 w 194"/>
                <a:gd name="T31" fmla="*/ 8 h 400"/>
                <a:gd name="T32" fmla="*/ 106 w 194"/>
                <a:gd name="T33" fmla="*/ 7 h 400"/>
                <a:gd name="T34" fmla="*/ 93 w 194"/>
                <a:gd name="T35" fmla="*/ 6 h 400"/>
                <a:gd name="T36" fmla="*/ 75 w 194"/>
                <a:gd name="T37" fmla="*/ 5 h 400"/>
                <a:gd name="T38" fmla="*/ 52 w 194"/>
                <a:gd name="T39" fmla="*/ 4 h 400"/>
                <a:gd name="T40" fmla="*/ 28 w 194"/>
                <a:gd name="T41" fmla="*/ 4 h 400"/>
                <a:gd name="T42" fmla="*/ 0 w 194"/>
                <a:gd name="T43" fmla="*/ 3 h 400"/>
                <a:gd name="T44" fmla="*/ 25 w 194"/>
                <a:gd name="T45" fmla="*/ 0 h 4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4" h="400">
                  <a:moveTo>
                    <a:pt x="25" y="0"/>
                  </a:moveTo>
                  <a:lnTo>
                    <a:pt x="58" y="18"/>
                  </a:lnTo>
                  <a:lnTo>
                    <a:pt x="89" y="42"/>
                  </a:lnTo>
                  <a:lnTo>
                    <a:pt x="116" y="72"/>
                  </a:lnTo>
                  <a:lnTo>
                    <a:pt x="140" y="105"/>
                  </a:lnTo>
                  <a:lnTo>
                    <a:pt x="161" y="143"/>
                  </a:lnTo>
                  <a:lnTo>
                    <a:pt x="177" y="183"/>
                  </a:lnTo>
                  <a:lnTo>
                    <a:pt x="187" y="226"/>
                  </a:lnTo>
                  <a:lnTo>
                    <a:pt x="194" y="270"/>
                  </a:lnTo>
                  <a:lnTo>
                    <a:pt x="194" y="313"/>
                  </a:lnTo>
                  <a:lnTo>
                    <a:pt x="189" y="357"/>
                  </a:lnTo>
                  <a:lnTo>
                    <a:pt x="181" y="400"/>
                  </a:lnTo>
                  <a:lnTo>
                    <a:pt x="107" y="366"/>
                  </a:lnTo>
                  <a:lnTo>
                    <a:pt x="116" y="329"/>
                  </a:lnTo>
                  <a:lnTo>
                    <a:pt x="117" y="293"/>
                  </a:lnTo>
                  <a:lnTo>
                    <a:pt x="114" y="255"/>
                  </a:lnTo>
                  <a:lnTo>
                    <a:pt x="106" y="219"/>
                  </a:lnTo>
                  <a:lnTo>
                    <a:pt x="93" y="185"/>
                  </a:lnTo>
                  <a:lnTo>
                    <a:pt x="75" y="154"/>
                  </a:lnTo>
                  <a:lnTo>
                    <a:pt x="52" y="127"/>
                  </a:lnTo>
                  <a:lnTo>
                    <a:pt x="28" y="103"/>
                  </a:lnTo>
                  <a:lnTo>
                    <a:pt x="0" y="8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9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6" name="Freeform 1263"/>
            <p:cNvSpPr>
              <a:spLocks/>
            </p:cNvSpPr>
            <p:nvPr/>
          </p:nvSpPr>
          <p:spPr bwMode="auto">
            <a:xfrm>
              <a:off x="984" y="1140"/>
              <a:ext cx="144" cy="139"/>
            </a:xfrm>
            <a:custGeom>
              <a:avLst/>
              <a:gdLst>
                <a:gd name="T0" fmla="*/ 134 w 144"/>
                <a:gd name="T1" fmla="*/ 8 h 279"/>
                <a:gd name="T2" fmla="*/ 143 w 144"/>
                <a:gd name="T3" fmla="*/ 7 h 279"/>
                <a:gd name="T4" fmla="*/ 144 w 144"/>
                <a:gd name="T5" fmla="*/ 6 h 279"/>
                <a:gd name="T6" fmla="*/ 141 w 144"/>
                <a:gd name="T7" fmla="*/ 5 h 279"/>
                <a:gd name="T8" fmla="*/ 133 w 144"/>
                <a:gd name="T9" fmla="*/ 4 h 279"/>
                <a:gd name="T10" fmla="*/ 120 w 144"/>
                <a:gd name="T11" fmla="*/ 3 h 279"/>
                <a:gd name="T12" fmla="*/ 102 w 144"/>
                <a:gd name="T13" fmla="*/ 2 h 279"/>
                <a:gd name="T14" fmla="*/ 79 w 144"/>
                <a:gd name="T15" fmla="*/ 1 h 279"/>
                <a:gd name="T16" fmla="*/ 55 w 144"/>
                <a:gd name="T17" fmla="*/ 0 h 279"/>
                <a:gd name="T18" fmla="*/ 27 w 144"/>
                <a:gd name="T19" fmla="*/ 0 h 279"/>
                <a:gd name="T20" fmla="*/ 0 w 144"/>
                <a:gd name="T21" fmla="*/ 3 h 279"/>
                <a:gd name="T22" fmla="*/ 18 w 144"/>
                <a:gd name="T23" fmla="*/ 3 h 279"/>
                <a:gd name="T24" fmla="*/ 34 w 144"/>
                <a:gd name="T25" fmla="*/ 3 h 279"/>
                <a:gd name="T26" fmla="*/ 47 w 144"/>
                <a:gd name="T27" fmla="*/ 4 h 279"/>
                <a:gd name="T28" fmla="*/ 57 w 144"/>
                <a:gd name="T29" fmla="*/ 5 h 279"/>
                <a:gd name="T30" fmla="*/ 61 w 144"/>
                <a:gd name="T31" fmla="*/ 6 h 279"/>
                <a:gd name="T32" fmla="*/ 61 w 144"/>
                <a:gd name="T33" fmla="*/ 6 h 279"/>
                <a:gd name="T34" fmla="*/ 57 w 144"/>
                <a:gd name="T35" fmla="*/ 7 h 279"/>
                <a:gd name="T36" fmla="*/ 134 w 144"/>
                <a:gd name="T37" fmla="*/ 8 h 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279">
                  <a:moveTo>
                    <a:pt x="134" y="279"/>
                  </a:moveTo>
                  <a:lnTo>
                    <a:pt x="143" y="242"/>
                  </a:lnTo>
                  <a:lnTo>
                    <a:pt x="144" y="206"/>
                  </a:lnTo>
                  <a:lnTo>
                    <a:pt x="141" y="168"/>
                  </a:lnTo>
                  <a:lnTo>
                    <a:pt x="133" y="132"/>
                  </a:lnTo>
                  <a:lnTo>
                    <a:pt x="120" y="98"/>
                  </a:lnTo>
                  <a:lnTo>
                    <a:pt x="102" y="67"/>
                  </a:lnTo>
                  <a:lnTo>
                    <a:pt x="79" y="40"/>
                  </a:lnTo>
                  <a:lnTo>
                    <a:pt x="55" y="16"/>
                  </a:lnTo>
                  <a:lnTo>
                    <a:pt x="27" y="0"/>
                  </a:lnTo>
                  <a:lnTo>
                    <a:pt x="0" y="96"/>
                  </a:lnTo>
                  <a:lnTo>
                    <a:pt x="18" y="108"/>
                  </a:lnTo>
                  <a:lnTo>
                    <a:pt x="34" y="125"/>
                  </a:lnTo>
                  <a:lnTo>
                    <a:pt x="47" y="145"/>
                  </a:lnTo>
                  <a:lnTo>
                    <a:pt x="57" y="168"/>
                  </a:lnTo>
                  <a:lnTo>
                    <a:pt x="61" y="192"/>
                  </a:lnTo>
                  <a:lnTo>
                    <a:pt x="61" y="217"/>
                  </a:lnTo>
                  <a:lnTo>
                    <a:pt x="57" y="242"/>
                  </a:lnTo>
                  <a:lnTo>
                    <a:pt x="134" y="279"/>
                  </a:lnTo>
                  <a:close/>
                </a:path>
              </a:pathLst>
            </a:custGeom>
            <a:solidFill>
              <a:srgbClr val="F0A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7" name="Freeform 1264"/>
            <p:cNvSpPr>
              <a:spLocks/>
            </p:cNvSpPr>
            <p:nvPr/>
          </p:nvSpPr>
          <p:spPr bwMode="auto">
            <a:xfrm>
              <a:off x="954" y="1188"/>
              <a:ext cx="91" cy="73"/>
            </a:xfrm>
            <a:custGeom>
              <a:avLst/>
              <a:gdLst>
                <a:gd name="T0" fmla="*/ 30 w 91"/>
                <a:gd name="T1" fmla="*/ 0 h 146"/>
                <a:gd name="T2" fmla="*/ 48 w 91"/>
                <a:gd name="T3" fmla="*/ 1 h 146"/>
                <a:gd name="T4" fmla="*/ 64 w 91"/>
                <a:gd name="T5" fmla="*/ 1 h 146"/>
                <a:gd name="T6" fmla="*/ 77 w 91"/>
                <a:gd name="T7" fmla="*/ 2 h 146"/>
                <a:gd name="T8" fmla="*/ 87 w 91"/>
                <a:gd name="T9" fmla="*/ 3 h 146"/>
                <a:gd name="T10" fmla="*/ 91 w 91"/>
                <a:gd name="T11" fmla="*/ 3 h 146"/>
                <a:gd name="T12" fmla="*/ 91 w 91"/>
                <a:gd name="T13" fmla="*/ 4 h 146"/>
                <a:gd name="T14" fmla="*/ 87 w 91"/>
                <a:gd name="T15" fmla="*/ 5 h 146"/>
                <a:gd name="T16" fmla="*/ 0 w 91"/>
                <a:gd name="T17" fmla="*/ 4 h 146"/>
                <a:gd name="T18" fmla="*/ 0 w 91"/>
                <a:gd name="T19" fmla="*/ 4 h 146"/>
                <a:gd name="T20" fmla="*/ 30 w 91"/>
                <a:gd name="T21" fmla="*/ 0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" h="146">
                  <a:moveTo>
                    <a:pt x="30" y="0"/>
                  </a:moveTo>
                  <a:lnTo>
                    <a:pt x="48" y="12"/>
                  </a:lnTo>
                  <a:lnTo>
                    <a:pt x="64" y="29"/>
                  </a:lnTo>
                  <a:lnTo>
                    <a:pt x="77" y="49"/>
                  </a:lnTo>
                  <a:lnTo>
                    <a:pt x="87" y="72"/>
                  </a:lnTo>
                  <a:lnTo>
                    <a:pt x="91" y="96"/>
                  </a:lnTo>
                  <a:lnTo>
                    <a:pt x="91" y="121"/>
                  </a:lnTo>
                  <a:lnTo>
                    <a:pt x="87" y="146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A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8" name="Freeform 1265"/>
            <p:cNvSpPr>
              <a:spLocks/>
            </p:cNvSpPr>
            <p:nvPr/>
          </p:nvSpPr>
          <p:spPr bwMode="auto">
            <a:xfrm>
              <a:off x="953" y="635"/>
              <a:ext cx="1341" cy="838"/>
            </a:xfrm>
            <a:custGeom>
              <a:avLst/>
              <a:gdLst>
                <a:gd name="T0" fmla="*/ 996 w 1341"/>
                <a:gd name="T1" fmla="*/ 53 h 1676"/>
                <a:gd name="T2" fmla="*/ 0 w 1341"/>
                <a:gd name="T3" fmla="*/ 38 h 1676"/>
                <a:gd name="T4" fmla="*/ 345 w 1341"/>
                <a:gd name="T5" fmla="*/ 0 h 1676"/>
                <a:gd name="T6" fmla="*/ 1341 w 1341"/>
                <a:gd name="T7" fmla="*/ 15 h 1676"/>
                <a:gd name="T8" fmla="*/ 996 w 1341"/>
                <a:gd name="T9" fmla="*/ 53 h 1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1" h="1676">
                  <a:moveTo>
                    <a:pt x="996" y="1676"/>
                  </a:moveTo>
                  <a:lnTo>
                    <a:pt x="0" y="1213"/>
                  </a:lnTo>
                  <a:lnTo>
                    <a:pt x="345" y="0"/>
                  </a:lnTo>
                  <a:lnTo>
                    <a:pt x="1341" y="465"/>
                  </a:lnTo>
                  <a:lnTo>
                    <a:pt x="996" y="16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69" name="Line 1266"/>
            <p:cNvSpPr>
              <a:spLocks noChangeShapeType="1"/>
            </p:cNvSpPr>
            <p:nvPr/>
          </p:nvSpPr>
          <p:spPr bwMode="auto">
            <a:xfrm flipH="1" flipV="1">
              <a:off x="861" y="941"/>
              <a:ext cx="44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0" name="Freeform 1267"/>
            <p:cNvSpPr>
              <a:spLocks/>
            </p:cNvSpPr>
            <p:nvPr/>
          </p:nvSpPr>
          <p:spPr bwMode="auto">
            <a:xfrm>
              <a:off x="1294" y="963"/>
              <a:ext cx="45" cy="48"/>
            </a:xfrm>
            <a:custGeom>
              <a:avLst/>
              <a:gdLst>
                <a:gd name="T0" fmla="*/ 12 w 45"/>
                <a:gd name="T1" fmla="*/ 0 h 96"/>
                <a:gd name="T2" fmla="*/ 45 w 45"/>
                <a:gd name="T3" fmla="*/ 2 h 96"/>
                <a:gd name="T4" fmla="*/ 0 w 45"/>
                <a:gd name="T5" fmla="*/ 3 h 96"/>
                <a:gd name="T6" fmla="*/ 12 w 45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96">
                  <a:moveTo>
                    <a:pt x="12" y="0"/>
                  </a:moveTo>
                  <a:lnTo>
                    <a:pt x="45" y="56"/>
                  </a:lnTo>
                  <a:lnTo>
                    <a:pt x="0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1" name="Line 1268"/>
            <p:cNvSpPr>
              <a:spLocks noChangeShapeType="1"/>
            </p:cNvSpPr>
            <p:nvPr/>
          </p:nvSpPr>
          <p:spPr bwMode="auto">
            <a:xfrm flipH="1" flipV="1">
              <a:off x="809" y="1230"/>
              <a:ext cx="141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2" name="Freeform 1269"/>
            <p:cNvSpPr>
              <a:spLocks/>
            </p:cNvSpPr>
            <p:nvPr/>
          </p:nvSpPr>
          <p:spPr bwMode="auto">
            <a:xfrm>
              <a:off x="915" y="1280"/>
              <a:ext cx="62" cy="34"/>
            </a:xfrm>
            <a:custGeom>
              <a:avLst/>
              <a:gdLst>
                <a:gd name="T0" fmla="*/ 62 w 62"/>
                <a:gd name="T1" fmla="*/ 0 h 67"/>
                <a:gd name="T2" fmla="*/ 52 w 62"/>
                <a:gd name="T3" fmla="*/ 3 h 67"/>
                <a:gd name="T4" fmla="*/ 0 w 62"/>
                <a:gd name="T5" fmla="*/ 2 h 67"/>
                <a:gd name="T6" fmla="*/ 62 w 62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67">
                  <a:moveTo>
                    <a:pt x="62" y="0"/>
                  </a:moveTo>
                  <a:lnTo>
                    <a:pt x="52" y="67"/>
                  </a:lnTo>
                  <a:lnTo>
                    <a:pt x="0" y="5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3" name="Line 1270"/>
            <p:cNvSpPr>
              <a:spLocks noChangeShapeType="1"/>
            </p:cNvSpPr>
            <p:nvPr/>
          </p:nvSpPr>
          <p:spPr bwMode="auto">
            <a:xfrm>
              <a:off x="2320" y="1526"/>
              <a:ext cx="291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4" name="Freeform 1271"/>
            <p:cNvSpPr>
              <a:spLocks/>
            </p:cNvSpPr>
            <p:nvPr/>
          </p:nvSpPr>
          <p:spPr bwMode="auto">
            <a:xfrm>
              <a:off x="2293" y="1507"/>
              <a:ext cx="51" cy="43"/>
            </a:xfrm>
            <a:custGeom>
              <a:avLst/>
              <a:gdLst>
                <a:gd name="T0" fmla="*/ 17 w 51"/>
                <a:gd name="T1" fmla="*/ 2 h 87"/>
                <a:gd name="T2" fmla="*/ 0 w 51"/>
                <a:gd name="T3" fmla="*/ 0 h 87"/>
                <a:gd name="T4" fmla="*/ 51 w 51"/>
                <a:gd name="T5" fmla="*/ 0 h 87"/>
                <a:gd name="T6" fmla="*/ 17 w 51"/>
                <a:gd name="T7" fmla="*/ 2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87">
                  <a:moveTo>
                    <a:pt x="17" y="87"/>
                  </a:moveTo>
                  <a:lnTo>
                    <a:pt x="0" y="22"/>
                  </a:lnTo>
                  <a:lnTo>
                    <a:pt x="51" y="0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5" name="Line 1272"/>
            <p:cNvSpPr>
              <a:spLocks noChangeShapeType="1"/>
            </p:cNvSpPr>
            <p:nvPr/>
          </p:nvSpPr>
          <p:spPr bwMode="auto">
            <a:xfrm flipH="1">
              <a:off x="809" y="1829"/>
              <a:ext cx="50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6" name="Freeform 1273"/>
            <p:cNvSpPr>
              <a:spLocks/>
            </p:cNvSpPr>
            <p:nvPr/>
          </p:nvSpPr>
          <p:spPr bwMode="auto">
            <a:xfrm>
              <a:off x="1291" y="1806"/>
              <a:ext cx="48" cy="47"/>
            </a:xfrm>
            <a:custGeom>
              <a:avLst/>
              <a:gdLst>
                <a:gd name="T0" fmla="*/ 0 w 48"/>
                <a:gd name="T1" fmla="*/ 0 h 94"/>
                <a:gd name="T2" fmla="*/ 48 w 48"/>
                <a:gd name="T3" fmla="*/ 2 h 94"/>
                <a:gd name="T4" fmla="*/ 21 w 48"/>
                <a:gd name="T5" fmla="*/ 3 h 94"/>
                <a:gd name="T6" fmla="*/ 0 w 48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4">
                  <a:moveTo>
                    <a:pt x="0" y="0"/>
                  </a:moveTo>
                  <a:lnTo>
                    <a:pt x="48" y="35"/>
                  </a:lnTo>
                  <a:lnTo>
                    <a:pt x="21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7" name="Line 1274"/>
            <p:cNvSpPr>
              <a:spLocks noChangeShapeType="1"/>
            </p:cNvSpPr>
            <p:nvPr/>
          </p:nvSpPr>
          <p:spPr bwMode="auto">
            <a:xfrm>
              <a:off x="2260" y="1870"/>
              <a:ext cx="139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478" name="Freeform 1275"/>
            <p:cNvSpPr>
              <a:spLocks/>
            </p:cNvSpPr>
            <p:nvPr/>
          </p:nvSpPr>
          <p:spPr bwMode="auto">
            <a:xfrm>
              <a:off x="2239" y="1857"/>
              <a:ext cx="54" cy="34"/>
            </a:xfrm>
            <a:custGeom>
              <a:avLst/>
              <a:gdLst>
                <a:gd name="T0" fmla="*/ 0 w 54"/>
                <a:gd name="T1" fmla="*/ 3 h 68"/>
                <a:gd name="T2" fmla="*/ 0 w 54"/>
                <a:gd name="T3" fmla="*/ 0 h 68"/>
                <a:gd name="T4" fmla="*/ 54 w 54"/>
                <a:gd name="T5" fmla="*/ 0 h 68"/>
                <a:gd name="T6" fmla="*/ 0 w 54"/>
                <a:gd name="T7" fmla="*/ 3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68">
                  <a:moveTo>
                    <a:pt x="0" y="68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604167" name="Picture 171" descr="\\Semi403-1\d\USER\용\자료정리\CDT\polymerTV\Pixe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1"/>
            <a:ext cx="37338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8" name="Line 173"/>
          <p:cNvSpPr>
            <a:spLocks noChangeShapeType="1"/>
          </p:cNvSpPr>
          <p:nvPr/>
        </p:nvSpPr>
        <p:spPr bwMode="auto">
          <a:xfrm flipH="1">
            <a:off x="3733800" y="4038600"/>
            <a:ext cx="520700" cy="1666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01" name="Rectangle 17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382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有機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EL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の駆動方法</a:t>
            </a:r>
          </a:p>
        </p:txBody>
      </p:sp>
      <p:grpSp>
        <p:nvGrpSpPr>
          <p:cNvPr id="604170" name="Group 2"/>
          <p:cNvGrpSpPr>
            <a:grpSpLocks noChangeAspect="1"/>
          </p:cNvGrpSpPr>
          <p:nvPr/>
        </p:nvGrpSpPr>
        <p:grpSpPr bwMode="auto">
          <a:xfrm>
            <a:off x="6553201" y="1524000"/>
            <a:ext cx="3332163" cy="2863850"/>
            <a:chOff x="528" y="2016"/>
            <a:chExt cx="2625" cy="2256"/>
          </a:xfrm>
        </p:grpSpPr>
        <p:sp>
          <p:nvSpPr>
            <p:cNvPr id="604186" name="Rectangle 3" descr="양피지"/>
            <p:cNvSpPr>
              <a:spLocks noChangeAspect="1" noChangeArrowheads="1"/>
            </p:cNvSpPr>
            <p:nvPr/>
          </p:nvSpPr>
          <p:spPr bwMode="auto">
            <a:xfrm>
              <a:off x="528" y="3703"/>
              <a:ext cx="2016" cy="37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7" name="Rectangle 4"/>
            <p:cNvSpPr>
              <a:spLocks noChangeAspect="1" noChangeArrowheads="1"/>
            </p:cNvSpPr>
            <p:nvPr/>
          </p:nvSpPr>
          <p:spPr bwMode="auto">
            <a:xfrm>
              <a:off x="1927" y="3662"/>
              <a:ext cx="494" cy="4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8" name="Freeform 5" descr="20%"/>
            <p:cNvSpPr>
              <a:spLocks noChangeAspect="1"/>
            </p:cNvSpPr>
            <p:nvPr/>
          </p:nvSpPr>
          <p:spPr bwMode="auto">
            <a:xfrm>
              <a:off x="528" y="3579"/>
              <a:ext cx="2016" cy="124"/>
            </a:xfrm>
            <a:custGeom>
              <a:avLst/>
              <a:gdLst>
                <a:gd name="T0" fmla="*/ 0 w 2352"/>
                <a:gd name="T1" fmla="*/ 68 h 144"/>
                <a:gd name="T2" fmla="*/ 755 w 2352"/>
                <a:gd name="T3" fmla="*/ 68 h 144"/>
                <a:gd name="T4" fmla="*/ 755 w 2352"/>
                <a:gd name="T5" fmla="*/ 46 h 144"/>
                <a:gd name="T6" fmla="*/ 1022 w 2352"/>
                <a:gd name="T7" fmla="*/ 46 h 144"/>
                <a:gd name="T8" fmla="*/ 1022 w 2352"/>
                <a:gd name="T9" fmla="*/ 68 h 144"/>
                <a:gd name="T10" fmla="*/ 1088 w 2352"/>
                <a:gd name="T11" fmla="*/ 68 h 144"/>
                <a:gd name="T12" fmla="*/ 1088 w 2352"/>
                <a:gd name="T13" fmla="*/ 22 h 144"/>
                <a:gd name="T14" fmla="*/ 1044 w 2352"/>
                <a:gd name="T15" fmla="*/ 22 h 144"/>
                <a:gd name="T16" fmla="*/ 1022 w 2352"/>
                <a:gd name="T17" fmla="*/ 0 h 144"/>
                <a:gd name="T18" fmla="*/ 733 w 2352"/>
                <a:gd name="T19" fmla="*/ 0 h 144"/>
                <a:gd name="T20" fmla="*/ 715 w 2352"/>
                <a:gd name="T21" fmla="*/ 24 h 144"/>
                <a:gd name="T22" fmla="*/ 0 w 2352"/>
                <a:gd name="T23" fmla="*/ 22 h 144"/>
                <a:gd name="T24" fmla="*/ 0 w 2352"/>
                <a:gd name="T25" fmla="*/ 68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2"/>
                <a:gd name="T40" fmla="*/ 0 h 144"/>
                <a:gd name="T41" fmla="*/ 2352 w 2352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2" h="144">
                  <a:moveTo>
                    <a:pt x="0" y="144"/>
                  </a:moveTo>
                  <a:lnTo>
                    <a:pt x="1632" y="144"/>
                  </a:lnTo>
                  <a:lnTo>
                    <a:pt x="1632" y="96"/>
                  </a:lnTo>
                  <a:lnTo>
                    <a:pt x="2208" y="96"/>
                  </a:lnTo>
                  <a:lnTo>
                    <a:pt x="2208" y="144"/>
                  </a:lnTo>
                  <a:lnTo>
                    <a:pt x="2352" y="144"/>
                  </a:lnTo>
                  <a:lnTo>
                    <a:pt x="2352" y="48"/>
                  </a:lnTo>
                  <a:lnTo>
                    <a:pt x="2256" y="48"/>
                  </a:lnTo>
                  <a:lnTo>
                    <a:pt x="2208" y="0"/>
                  </a:lnTo>
                  <a:lnTo>
                    <a:pt x="1584" y="0"/>
                  </a:lnTo>
                  <a:lnTo>
                    <a:pt x="1545" y="5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9" name="Rectangle 6"/>
            <p:cNvSpPr>
              <a:spLocks noChangeAspect="1" noChangeArrowheads="1"/>
            </p:cNvSpPr>
            <p:nvPr/>
          </p:nvSpPr>
          <p:spPr bwMode="auto">
            <a:xfrm>
              <a:off x="2091" y="3497"/>
              <a:ext cx="165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0" name="Freeform 7"/>
            <p:cNvSpPr>
              <a:spLocks noChangeAspect="1"/>
            </p:cNvSpPr>
            <p:nvPr/>
          </p:nvSpPr>
          <p:spPr bwMode="auto">
            <a:xfrm>
              <a:off x="528" y="3415"/>
              <a:ext cx="2016" cy="205"/>
            </a:xfrm>
            <a:custGeom>
              <a:avLst/>
              <a:gdLst>
                <a:gd name="T0" fmla="*/ 0 w 2352"/>
                <a:gd name="T1" fmla="*/ 108 h 240"/>
                <a:gd name="T2" fmla="*/ 711 w 2352"/>
                <a:gd name="T3" fmla="*/ 108 h 240"/>
                <a:gd name="T4" fmla="*/ 733 w 2352"/>
                <a:gd name="T5" fmla="*/ 88 h 240"/>
                <a:gd name="T6" fmla="*/ 844 w 2352"/>
                <a:gd name="T7" fmla="*/ 88 h 240"/>
                <a:gd name="T8" fmla="*/ 844 w 2352"/>
                <a:gd name="T9" fmla="*/ 44 h 240"/>
                <a:gd name="T10" fmla="*/ 933 w 2352"/>
                <a:gd name="T11" fmla="*/ 44 h 240"/>
                <a:gd name="T12" fmla="*/ 933 w 2352"/>
                <a:gd name="T13" fmla="*/ 88 h 240"/>
                <a:gd name="T14" fmla="*/ 1022 w 2352"/>
                <a:gd name="T15" fmla="*/ 88 h 240"/>
                <a:gd name="T16" fmla="*/ 1044 w 2352"/>
                <a:gd name="T17" fmla="*/ 108 h 240"/>
                <a:gd name="T18" fmla="*/ 1088 w 2352"/>
                <a:gd name="T19" fmla="*/ 108 h 240"/>
                <a:gd name="T20" fmla="*/ 1088 w 2352"/>
                <a:gd name="T21" fmla="*/ 22 h 240"/>
                <a:gd name="T22" fmla="*/ 1066 w 2352"/>
                <a:gd name="T23" fmla="*/ 22 h 240"/>
                <a:gd name="T24" fmla="*/ 1044 w 2352"/>
                <a:gd name="T25" fmla="*/ 0 h 240"/>
                <a:gd name="T26" fmla="*/ 711 w 2352"/>
                <a:gd name="T27" fmla="*/ 0 h 240"/>
                <a:gd name="T28" fmla="*/ 688 w 2352"/>
                <a:gd name="T29" fmla="*/ 22 h 240"/>
                <a:gd name="T30" fmla="*/ 0 w 2352"/>
                <a:gd name="T31" fmla="*/ 22 h 240"/>
                <a:gd name="T32" fmla="*/ 0 w 2352"/>
                <a:gd name="T33" fmla="*/ 108 h 2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52"/>
                <a:gd name="T52" fmla="*/ 0 h 240"/>
                <a:gd name="T53" fmla="*/ 2352 w 2352"/>
                <a:gd name="T54" fmla="*/ 240 h 2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52" h="240">
                  <a:moveTo>
                    <a:pt x="0" y="240"/>
                  </a:moveTo>
                  <a:lnTo>
                    <a:pt x="1536" y="240"/>
                  </a:lnTo>
                  <a:lnTo>
                    <a:pt x="1584" y="192"/>
                  </a:lnTo>
                  <a:lnTo>
                    <a:pt x="1824" y="192"/>
                  </a:lnTo>
                  <a:lnTo>
                    <a:pt x="1824" y="96"/>
                  </a:lnTo>
                  <a:lnTo>
                    <a:pt x="2016" y="96"/>
                  </a:lnTo>
                  <a:lnTo>
                    <a:pt x="2016" y="192"/>
                  </a:lnTo>
                  <a:lnTo>
                    <a:pt x="2208" y="192"/>
                  </a:lnTo>
                  <a:lnTo>
                    <a:pt x="2256" y="240"/>
                  </a:lnTo>
                  <a:lnTo>
                    <a:pt x="2352" y="240"/>
                  </a:lnTo>
                  <a:lnTo>
                    <a:pt x="2352" y="48"/>
                  </a:lnTo>
                  <a:lnTo>
                    <a:pt x="2304" y="48"/>
                  </a:lnTo>
                  <a:lnTo>
                    <a:pt x="2256" y="0"/>
                  </a:lnTo>
                  <a:lnTo>
                    <a:pt x="1536" y="0"/>
                  </a:lnTo>
                  <a:lnTo>
                    <a:pt x="1488" y="48"/>
                  </a:lnTo>
                  <a:lnTo>
                    <a:pt x="0" y="4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1" name="Freeform 8"/>
            <p:cNvSpPr>
              <a:spLocks noChangeAspect="1"/>
            </p:cNvSpPr>
            <p:nvPr/>
          </p:nvSpPr>
          <p:spPr bwMode="auto">
            <a:xfrm>
              <a:off x="1927" y="3291"/>
              <a:ext cx="164" cy="371"/>
            </a:xfrm>
            <a:custGeom>
              <a:avLst/>
              <a:gdLst>
                <a:gd name="T0" fmla="*/ 32 w 192"/>
                <a:gd name="T1" fmla="*/ 202 h 432"/>
                <a:gd name="T2" fmla="*/ 51 w 192"/>
                <a:gd name="T3" fmla="*/ 202 h 432"/>
                <a:gd name="T4" fmla="*/ 66 w 192"/>
                <a:gd name="T5" fmla="*/ 67 h 432"/>
                <a:gd name="T6" fmla="*/ 88 w 192"/>
                <a:gd name="T7" fmla="*/ 67 h 432"/>
                <a:gd name="T8" fmla="*/ 66 w 192"/>
                <a:gd name="T9" fmla="*/ 0 h 432"/>
                <a:gd name="T10" fmla="*/ 22 w 192"/>
                <a:gd name="T11" fmla="*/ 0 h 432"/>
                <a:gd name="T12" fmla="*/ 0 w 192"/>
                <a:gd name="T13" fmla="*/ 67 h 432"/>
                <a:gd name="T14" fmla="*/ 22 w 192"/>
                <a:gd name="T15" fmla="*/ 67 h 432"/>
                <a:gd name="T16" fmla="*/ 32 w 192"/>
                <a:gd name="T17" fmla="*/ 202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432"/>
                <a:gd name="T29" fmla="*/ 192 w 192"/>
                <a:gd name="T30" fmla="*/ 432 h 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432">
                  <a:moveTo>
                    <a:pt x="72" y="432"/>
                  </a:moveTo>
                  <a:lnTo>
                    <a:pt x="112" y="43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72" y="4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2" name="Freeform 9"/>
            <p:cNvSpPr>
              <a:spLocks noChangeAspect="1"/>
            </p:cNvSpPr>
            <p:nvPr/>
          </p:nvSpPr>
          <p:spPr bwMode="auto">
            <a:xfrm>
              <a:off x="2256" y="3291"/>
              <a:ext cx="165" cy="371"/>
            </a:xfrm>
            <a:custGeom>
              <a:avLst/>
              <a:gdLst>
                <a:gd name="T0" fmla="*/ 34 w 192"/>
                <a:gd name="T1" fmla="*/ 202 h 432"/>
                <a:gd name="T2" fmla="*/ 52 w 192"/>
                <a:gd name="T3" fmla="*/ 202 h 432"/>
                <a:gd name="T4" fmla="*/ 68 w 192"/>
                <a:gd name="T5" fmla="*/ 67 h 432"/>
                <a:gd name="T6" fmla="*/ 90 w 192"/>
                <a:gd name="T7" fmla="*/ 67 h 432"/>
                <a:gd name="T8" fmla="*/ 68 w 192"/>
                <a:gd name="T9" fmla="*/ 0 h 432"/>
                <a:gd name="T10" fmla="*/ 22 w 192"/>
                <a:gd name="T11" fmla="*/ 0 h 432"/>
                <a:gd name="T12" fmla="*/ 0 w 192"/>
                <a:gd name="T13" fmla="*/ 67 h 432"/>
                <a:gd name="T14" fmla="*/ 22 w 192"/>
                <a:gd name="T15" fmla="*/ 67 h 432"/>
                <a:gd name="T16" fmla="*/ 34 w 192"/>
                <a:gd name="T17" fmla="*/ 202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432"/>
                <a:gd name="T29" fmla="*/ 192 w 192"/>
                <a:gd name="T30" fmla="*/ 432 h 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432">
                  <a:moveTo>
                    <a:pt x="72" y="432"/>
                  </a:moveTo>
                  <a:lnTo>
                    <a:pt x="112" y="432"/>
                  </a:lnTo>
                  <a:lnTo>
                    <a:pt x="144" y="144"/>
                  </a:lnTo>
                  <a:lnTo>
                    <a:pt x="192" y="144"/>
                  </a:lnTo>
                  <a:lnTo>
                    <a:pt x="144" y="0"/>
                  </a:lnTo>
                  <a:lnTo>
                    <a:pt x="48" y="0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72" y="43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3" name="Freeform 10"/>
            <p:cNvSpPr>
              <a:spLocks noChangeAspect="1"/>
            </p:cNvSpPr>
            <p:nvPr/>
          </p:nvSpPr>
          <p:spPr bwMode="auto">
            <a:xfrm>
              <a:off x="528" y="3168"/>
              <a:ext cx="2016" cy="288"/>
            </a:xfrm>
            <a:custGeom>
              <a:avLst/>
              <a:gdLst>
                <a:gd name="T0" fmla="*/ 0 w 2352"/>
                <a:gd name="T1" fmla="*/ 156 h 336"/>
                <a:gd name="T2" fmla="*/ 688 w 2352"/>
                <a:gd name="T3" fmla="*/ 156 h 336"/>
                <a:gd name="T4" fmla="*/ 711 w 2352"/>
                <a:gd name="T5" fmla="*/ 134 h 336"/>
                <a:gd name="T6" fmla="*/ 755 w 2352"/>
                <a:gd name="T7" fmla="*/ 134 h 336"/>
                <a:gd name="T8" fmla="*/ 777 w 2352"/>
                <a:gd name="T9" fmla="*/ 66 h 336"/>
                <a:gd name="T10" fmla="*/ 822 w 2352"/>
                <a:gd name="T11" fmla="*/ 66 h 336"/>
                <a:gd name="T12" fmla="*/ 844 w 2352"/>
                <a:gd name="T13" fmla="*/ 134 h 336"/>
                <a:gd name="T14" fmla="*/ 933 w 2352"/>
                <a:gd name="T15" fmla="*/ 134 h 336"/>
                <a:gd name="T16" fmla="*/ 954 w 2352"/>
                <a:gd name="T17" fmla="*/ 66 h 336"/>
                <a:gd name="T18" fmla="*/ 999 w 2352"/>
                <a:gd name="T19" fmla="*/ 66 h 336"/>
                <a:gd name="T20" fmla="*/ 1022 w 2352"/>
                <a:gd name="T21" fmla="*/ 134 h 336"/>
                <a:gd name="T22" fmla="*/ 1044 w 2352"/>
                <a:gd name="T23" fmla="*/ 134 h 336"/>
                <a:gd name="T24" fmla="*/ 1066 w 2352"/>
                <a:gd name="T25" fmla="*/ 156 h 336"/>
                <a:gd name="T26" fmla="*/ 1088 w 2352"/>
                <a:gd name="T27" fmla="*/ 156 h 336"/>
                <a:gd name="T28" fmla="*/ 1088 w 2352"/>
                <a:gd name="T29" fmla="*/ 0 h 336"/>
                <a:gd name="T30" fmla="*/ 0 w 2352"/>
                <a:gd name="T31" fmla="*/ 0 h 336"/>
                <a:gd name="T32" fmla="*/ 0 w 2352"/>
                <a:gd name="T33" fmla="*/ 156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52"/>
                <a:gd name="T52" fmla="*/ 0 h 336"/>
                <a:gd name="T53" fmla="*/ 2352 w 2352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52" h="336">
                  <a:moveTo>
                    <a:pt x="0" y="336"/>
                  </a:moveTo>
                  <a:lnTo>
                    <a:pt x="1488" y="336"/>
                  </a:lnTo>
                  <a:lnTo>
                    <a:pt x="1536" y="288"/>
                  </a:lnTo>
                  <a:lnTo>
                    <a:pt x="1632" y="288"/>
                  </a:lnTo>
                  <a:lnTo>
                    <a:pt x="1680" y="144"/>
                  </a:lnTo>
                  <a:lnTo>
                    <a:pt x="1776" y="144"/>
                  </a:lnTo>
                  <a:lnTo>
                    <a:pt x="1824" y="288"/>
                  </a:lnTo>
                  <a:lnTo>
                    <a:pt x="2016" y="288"/>
                  </a:lnTo>
                  <a:lnTo>
                    <a:pt x="2064" y="144"/>
                  </a:lnTo>
                  <a:lnTo>
                    <a:pt x="2160" y="144"/>
                  </a:lnTo>
                  <a:lnTo>
                    <a:pt x="2208" y="288"/>
                  </a:lnTo>
                  <a:lnTo>
                    <a:pt x="2256" y="288"/>
                  </a:lnTo>
                  <a:lnTo>
                    <a:pt x="2304" y="336"/>
                  </a:lnTo>
                  <a:lnTo>
                    <a:pt x="2352" y="336"/>
                  </a:lnTo>
                  <a:lnTo>
                    <a:pt x="2352" y="0"/>
                  </a:lnTo>
                  <a:lnTo>
                    <a:pt x="0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4" name="Freeform 11"/>
            <p:cNvSpPr>
              <a:spLocks noChangeAspect="1"/>
            </p:cNvSpPr>
            <p:nvPr/>
          </p:nvSpPr>
          <p:spPr bwMode="auto">
            <a:xfrm>
              <a:off x="693" y="3127"/>
              <a:ext cx="1563" cy="164"/>
            </a:xfrm>
            <a:custGeom>
              <a:avLst/>
              <a:gdLst>
                <a:gd name="T0" fmla="*/ 688 w 1824"/>
                <a:gd name="T1" fmla="*/ 88 h 192"/>
                <a:gd name="T2" fmla="*/ 665 w 1824"/>
                <a:gd name="T3" fmla="*/ 22 h 192"/>
                <a:gd name="T4" fmla="*/ 0 w 1824"/>
                <a:gd name="T5" fmla="*/ 22 h 192"/>
                <a:gd name="T6" fmla="*/ 0 w 1824"/>
                <a:gd name="T7" fmla="*/ 0 h 192"/>
                <a:gd name="T8" fmla="*/ 676 w 1824"/>
                <a:gd name="T9" fmla="*/ 0 h 192"/>
                <a:gd name="T10" fmla="*/ 699 w 1824"/>
                <a:gd name="T11" fmla="*/ 67 h 192"/>
                <a:gd name="T12" fmla="*/ 719 w 1824"/>
                <a:gd name="T13" fmla="*/ 67 h 192"/>
                <a:gd name="T14" fmla="*/ 740 w 1824"/>
                <a:gd name="T15" fmla="*/ 0 h 192"/>
                <a:gd name="T16" fmla="*/ 842 w 1824"/>
                <a:gd name="T17" fmla="*/ 0 h 192"/>
                <a:gd name="T18" fmla="*/ 842 w 1824"/>
                <a:gd name="T19" fmla="*/ 22 h 192"/>
                <a:gd name="T20" fmla="*/ 754 w 1824"/>
                <a:gd name="T21" fmla="*/ 22 h 192"/>
                <a:gd name="T22" fmla="*/ 732 w 1824"/>
                <a:gd name="T23" fmla="*/ 88 h 192"/>
                <a:gd name="T24" fmla="*/ 688 w 1824"/>
                <a:gd name="T25" fmla="*/ 8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4"/>
                <a:gd name="T40" fmla="*/ 0 h 192"/>
                <a:gd name="T41" fmla="*/ 1824 w 182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4" h="192">
                  <a:moveTo>
                    <a:pt x="1488" y="192"/>
                  </a:moveTo>
                  <a:lnTo>
                    <a:pt x="144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464" y="0"/>
                  </a:lnTo>
                  <a:lnTo>
                    <a:pt x="1512" y="148"/>
                  </a:lnTo>
                  <a:lnTo>
                    <a:pt x="1556" y="148"/>
                  </a:lnTo>
                  <a:lnTo>
                    <a:pt x="1600" y="0"/>
                  </a:lnTo>
                  <a:lnTo>
                    <a:pt x="1824" y="0"/>
                  </a:lnTo>
                  <a:lnTo>
                    <a:pt x="1824" y="48"/>
                  </a:lnTo>
                  <a:lnTo>
                    <a:pt x="1632" y="48"/>
                  </a:lnTo>
                  <a:lnTo>
                    <a:pt x="1584" y="192"/>
                  </a:lnTo>
                  <a:lnTo>
                    <a:pt x="1488" y="192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5" name="Freeform 12"/>
            <p:cNvSpPr>
              <a:spLocks noChangeAspect="1"/>
            </p:cNvSpPr>
            <p:nvPr/>
          </p:nvSpPr>
          <p:spPr bwMode="auto">
            <a:xfrm>
              <a:off x="528" y="2962"/>
              <a:ext cx="288" cy="206"/>
            </a:xfrm>
            <a:custGeom>
              <a:avLst/>
              <a:gdLst>
                <a:gd name="T0" fmla="*/ 156 w 336"/>
                <a:gd name="T1" fmla="*/ 90 h 240"/>
                <a:gd name="T2" fmla="*/ 111 w 336"/>
                <a:gd name="T3" fmla="*/ 0 h 240"/>
                <a:gd name="T4" fmla="*/ 0 w 336"/>
                <a:gd name="T5" fmla="*/ 0 h 240"/>
                <a:gd name="T6" fmla="*/ 0 w 336"/>
                <a:gd name="T7" fmla="*/ 112 h 240"/>
                <a:gd name="T8" fmla="*/ 89 w 336"/>
                <a:gd name="T9" fmla="*/ 112 h 240"/>
                <a:gd name="T10" fmla="*/ 89 w 336"/>
                <a:gd name="T11" fmla="*/ 90 h 240"/>
                <a:gd name="T12" fmla="*/ 156 w 336"/>
                <a:gd name="T13" fmla="*/ 9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40"/>
                <a:gd name="T23" fmla="*/ 336 w 33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40">
                  <a:moveTo>
                    <a:pt x="336" y="192"/>
                  </a:moveTo>
                  <a:lnTo>
                    <a:pt x="240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336" y="19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6" name="Freeform 13"/>
            <p:cNvSpPr>
              <a:spLocks noChangeAspect="1"/>
            </p:cNvSpPr>
            <p:nvPr/>
          </p:nvSpPr>
          <p:spPr bwMode="auto">
            <a:xfrm>
              <a:off x="1845" y="2962"/>
              <a:ext cx="699" cy="288"/>
            </a:xfrm>
            <a:custGeom>
              <a:avLst/>
              <a:gdLst>
                <a:gd name="T0" fmla="*/ 0 w 816"/>
                <a:gd name="T1" fmla="*/ 89 h 336"/>
                <a:gd name="T2" fmla="*/ 44 w 816"/>
                <a:gd name="T3" fmla="*/ 0 h 336"/>
                <a:gd name="T4" fmla="*/ 376 w 816"/>
                <a:gd name="T5" fmla="*/ 0 h 336"/>
                <a:gd name="T6" fmla="*/ 376 w 816"/>
                <a:gd name="T7" fmla="*/ 111 h 336"/>
                <a:gd name="T8" fmla="*/ 222 w 816"/>
                <a:gd name="T9" fmla="*/ 111 h 336"/>
                <a:gd name="T10" fmla="*/ 222 w 816"/>
                <a:gd name="T11" fmla="*/ 89 h 336"/>
                <a:gd name="T12" fmla="*/ 118 w 816"/>
                <a:gd name="T13" fmla="*/ 89 h 336"/>
                <a:gd name="T14" fmla="*/ 95 w 816"/>
                <a:gd name="T15" fmla="*/ 156 h 336"/>
                <a:gd name="T16" fmla="*/ 77 w 816"/>
                <a:gd name="T17" fmla="*/ 156 h 336"/>
                <a:gd name="T18" fmla="*/ 57 w 816"/>
                <a:gd name="T19" fmla="*/ 89 h 336"/>
                <a:gd name="T20" fmla="*/ 0 w 816"/>
                <a:gd name="T21" fmla="*/ 89 h 3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336"/>
                <a:gd name="T35" fmla="*/ 816 w 816"/>
                <a:gd name="T36" fmla="*/ 336 h 3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336">
                  <a:moveTo>
                    <a:pt x="0" y="192"/>
                  </a:moveTo>
                  <a:lnTo>
                    <a:pt x="96" y="0"/>
                  </a:lnTo>
                  <a:lnTo>
                    <a:pt x="816" y="0"/>
                  </a:lnTo>
                  <a:lnTo>
                    <a:pt x="816" y="240"/>
                  </a:lnTo>
                  <a:lnTo>
                    <a:pt x="480" y="240"/>
                  </a:lnTo>
                  <a:lnTo>
                    <a:pt x="480" y="192"/>
                  </a:lnTo>
                  <a:lnTo>
                    <a:pt x="256" y="192"/>
                  </a:lnTo>
                  <a:lnTo>
                    <a:pt x="208" y="336"/>
                  </a:lnTo>
                  <a:lnTo>
                    <a:pt x="168" y="336"/>
                  </a:lnTo>
                  <a:lnTo>
                    <a:pt x="12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7" name="Freeform 14"/>
            <p:cNvSpPr>
              <a:spLocks noChangeAspect="1"/>
            </p:cNvSpPr>
            <p:nvPr/>
          </p:nvSpPr>
          <p:spPr bwMode="auto">
            <a:xfrm>
              <a:off x="528" y="2880"/>
              <a:ext cx="2016" cy="247"/>
            </a:xfrm>
            <a:custGeom>
              <a:avLst/>
              <a:gdLst>
                <a:gd name="T0" fmla="*/ 0 w 2352"/>
                <a:gd name="T1" fmla="*/ 44 h 288"/>
                <a:gd name="T2" fmla="*/ 111 w 2352"/>
                <a:gd name="T3" fmla="*/ 44 h 288"/>
                <a:gd name="T4" fmla="*/ 156 w 2352"/>
                <a:gd name="T5" fmla="*/ 134 h 288"/>
                <a:gd name="T6" fmla="*/ 711 w 2352"/>
                <a:gd name="T7" fmla="*/ 134 h 288"/>
                <a:gd name="T8" fmla="*/ 755 w 2352"/>
                <a:gd name="T9" fmla="*/ 44 h 288"/>
                <a:gd name="T10" fmla="*/ 1088 w 2352"/>
                <a:gd name="T11" fmla="*/ 44 h 288"/>
                <a:gd name="T12" fmla="*/ 1088 w 2352"/>
                <a:gd name="T13" fmla="*/ 0 h 288"/>
                <a:gd name="T14" fmla="*/ 733 w 2352"/>
                <a:gd name="T15" fmla="*/ 0 h 288"/>
                <a:gd name="T16" fmla="*/ 688 w 2352"/>
                <a:gd name="T17" fmla="*/ 90 h 288"/>
                <a:gd name="T18" fmla="*/ 177 w 2352"/>
                <a:gd name="T19" fmla="*/ 90 h 288"/>
                <a:gd name="T20" fmla="*/ 134 w 2352"/>
                <a:gd name="T21" fmla="*/ 0 h 288"/>
                <a:gd name="T22" fmla="*/ 0 w 2352"/>
                <a:gd name="T23" fmla="*/ 0 h 288"/>
                <a:gd name="T24" fmla="*/ 0 w 2352"/>
                <a:gd name="T25" fmla="*/ 44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2"/>
                <a:gd name="T40" fmla="*/ 0 h 288"/>
                <a:gd name="T41" fmla="*/ 2352 w 2352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2" h="288">
                  <a:moveTo>
                    <a:pt x="0" y="96"/>
                  </a:moveTo>
                  <a:lnTo>
                    <a:pt x="240" y="96"/>
                  </a:lnTo>
                  <a:lnTo>
                    <a:pt x="336" y="288"/>
                  </a:lnTo>
                  <a:lnTo>
                    <a:pt x="1536" y="288"/>
                  </a:lnTo>
                  <a:lnTo>
                    <a:pt x="1632" y="96"/>
                  </a:lnTo>
                  <a:lnTo>
                    <a:pt x="2352" y="96"/>
                  </a:lnTo>
                  <a:lnTo>
                    <a:pt x="2352" y="0"/>
                  </a:lnTo>
                  <a:lnTo>
                    <a:pt x="1584" y="0"/>
                  </a:lnTo>
                  <a:lnTo>
                    <a:pt x="1488" y="192"/>
                  </a:lnTo>
                  <a:lnTo>
                    <a:pt x="384" y="192"/>
                  </a:lnTo>
                  <a:lnTo>
                    <a:pt x="288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8" name="AutoShape 15"/>
            <p:cNvSpPr>
              <a:spLocks noChangeAspect="1" noChangeArrowheads="1"/>
            </p:cNvSpPr>
            <p:nvPr/>
          </p:nvSpPr>
          <p:spPr bwMode="auto">
            <a:xfrm>
              <a:off x="1886" y="3209"/>
              <a:ext cx="576" cy="61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99" name="Freeform 16"/>
            <p:cNvSpPr>
              <a:spLocks noChangeAspect="1"/>
            </p:cNvSpPr>
            <p:nvPr/>
          </p:nvSpPr>
          <p:spPr bwMode="auto">
            <a:xfrm>
              <a:off x="528" y="2757"/>
              <a:ext cx="2016" cy="288"/>
            </a:xfrm>
            <a:custGeom>
              <a:avLst/>
              <a:gdLst>
                <a:gd name="T0" fmla="*/ 0 w 2352"/>
                <a:gd name="T1" fmla="*/ 66 h 336"/>
                <a:gd name="T2" fmla="*/ 134 w 2352"/>
                <a:gd name="T3" fmla="*/ 66 h 336"/>
                <a:gd name="T4" fmla="*/ 177 w 2352"/>
                <a:gd name="T5" fmla="*/ 156 h 336"/>
                <a:gd name="T6" fmla="*/ 688 w 2352"/>
                <a:gd name="T7" fmla="*/ 156 h 336"/>
                <a:gd name="T8" fmla="*/ 733 w 2352"/>
                <a:gd name="T9" fmla="*/ 66 h 336"/>
                <a:gd name="T10" fmla="*/ 1088 w 2352"/>
                <a:gd name="T11" fmla="*/ 66 h 336"/>
                <a:gd name="T12" fmla="*/ 1088 w 2352"/>
                <a:gd name="T13" fmla="*/ 0 h 336"/>
                <a:gd name="T14" fmla="*/ 688 w 2352"/>
                <a:gd name="T15" fmla="*/ 0 h 336"/>
                <a:gd name="T16" fmla="*/ 645 w 2352"/>
                <a:gd name="T17" fmla="*/ 89 h 336"/>
                <a:gd name="T18" fmla="*/ 222 w 2352"/>
                <a:gd name="T19" fmla="*/ 89 h 336"/>
                <a:gd name="T20" fmla="*/ 177 w 2352"/>
                <a:gd name="T21" fmla="*/ 0 h 336"/>
                <a:gd name="T22" fmla="*/ 0 w 2352"/>
                <a:gd name="T23" fmla="*/ 0 h 336"/>
                <a:gd name="T24" fmla="*/ 0 w 2352"/>
                <a:gd name="T25" fmla="*/ 66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52"/>
                <a:gd name="T40" fmla="*/ 0 h 336"/>
                <a:gd name="T41" fmla="*/ 2352 w 2352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52" h="336">
                  <a:moveTo>
                    <a:pt x="0" y="144"/>
                  </a:moveTo>
                  <a:lnTo>
                    <a:pt x="288" y="144"/>
                  </a:lnTo>
                  <a:lnTo>
                    <a:pt x="384" y="336"/>
                  </a:lnTo>
                  <a:lnTo>
                    <a:pt x="1488" y="336"/>
                  </a:lnTo>
                  <a:lnTo>
                    <a:pt x="1584" y="144"/>
                  </a:lnTo>
                  <a:lnTo>
                    <a:pt x="2352" y="144"/>
                  </a:lnTo>
                  <a:lnTo>
                    <a:pt x="2352" y="0"/>
                  </a:lnTo>
                  <a:lnTo>
                    <a:pt x="1488" y="0"/>
                  </a:lnTo>
                  <a:lnTo>
                    <a:pt x="1392" y="192"/>
                  </a:lnTo>
                  <a:lnTo>
                    <a:pt x="480" y="192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0" name="Rectangle 17"/>
            <p:cNvSpPr>
              <a:spLocks noChangeAspect="1" noChangeArrowheads="1"/>
            </p:cNvSpPr>
            <p:nvPr/>
          </p:nvSpPr>
          <p:spPr bwMode="auto">
            <a:xfrm>
              <a:off x="528" y="2304"/>
              <a:ext cx="2016" cy="123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酸素ゲッター</a:t>
              </a:r>
              <a:endPara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1" name="Rectangle 18"/>
            <p:cNvSpPr>
              <a:spLocks noChangeAspect="1" noChangeArrowheads="1"/>
            </p:cNvSpPr>
            <p:nvPr/>
          </p:nvSpPr>
          <p:spPr bwMode="auto">
            <a:xfrm>
              <a:off x="528" y="2016"/>
              <a:ext cx="2016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保護層</a:t>
              </a:r>
              <a:endPara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2" name="AutoShape 19"/>
            <p:cNvSpPr>
              <a:spLocks noChangeAspect="1" noChangeArrowheads="1"/>
            </p:cNvSpPr>
            <p:nvPr/>
          </p:nvSpPr>
          <p:spPr bwMode="auto">
            <a:xfrm flipV="1">
              <a:off x="1152" y="3072"/>
              <a:ext cx="432" cy="1200"/>
            </a:xfrm>
            <a:prstGeom prst="upArrow">
              <a:avLst>
                <a:gd name="adj1" fmla="val 50000"/>
                <a:gd name="adj2" fmla="val 69444"/>
              </a:avLst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3" name="Text Box 20"/>
            <p:cNvSpPr txBox="1">
              <a:spLocks noChangeAspect="1" noChangeArrowheads="1"/>
            </p:cNvSpPr>
            <p:nvPr/>
          </p:nvSpPr>
          <p:spPr bwMode="auto">
            <a:xfrm>
              <a:off x="1817" y="3787"/>
              <a:ext cx="133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トランジスタ</a:t>
              </a:r>
              <a:endParaRPr kumimoji="1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4" name="Text Box 21"/>
            <p:cNvSpPr txBox="1">
              <a:spLocks noChangeAspect="1" noChangeArrowheads="1"/>
            </p:cNvSpPr>
            <p:nvPr/>
          </p:nvSpPr>
          <p:spPr bwMode="auto">
            <a:xfrm>
              <a:off x="528" y="3234"/>
              <a:ext cx="63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平坦化層</a:t>
              </a:r>
              <a:endPara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5" name="Line 22"/>
            <p:cNvSpPr>
              <a:spLocks noChangeAspect="1" noChangeShapeType="1"/>
            </p:cNvSpPr>
            <p:nvPr/>
          </p:nvSpPr>
          <p:spPr bwMode="auto">
            <a:xfrm>
              <a:off x="2544" y="24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6" name="Line 23"/>
            <p:cNvSpPr>
              <a:spLocks noChangeAspect="1" noChangeShapeType="1"/>
            </p:cNvSpPr>
            <p:nvPr/>
          </p:nvSpPr>
          <p:spPr bwMode="auto">
            <a:xfrm>
              <a:off x="528" y="24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7" name="Text Box 24"/>
            <p:cNvSpPr txBox="1">
              <a:spLocks noChangeAspect="1" noChangeArrowheads="1"/>
            </p:cNvSpPr>
            <p:nvPr/>
          </p:nvSpPr>
          <p:spPr bwMode="auto">
            <a:xfrm>
              <a:off x="1823" y="2514"/>
              <a:ext cx="75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不活性ガス</a:t>
              </a:r>
              <a:endPara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8" name="Text Box 25"/>
            <p:cNvSpPr txBox="1">
              <a:spLocks noChangeAspect="1" noChangeArrowheads="1"/>
            </p:cNvSpPr>
            <p:nvPr/>
          </p:nvSpPr>
          <p:spPr bwMode="auto">
            <a:xfrm>
              <a:off x="858" y="2474"/>
              <a:ext cx="38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電極</a:t>
              </a:r>
              <a:endPara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209" name="Line 26"/>
            <p:cNvSpPr>
              <a:spLocks noChangeAspect="1" noChangeShapeType="1"/>
            </p:cNvSpPr>
            <p:nvPr/>
          </p:nvSpPr>
          <p:spPr bwMode="auto">
            <a:xfrm flipH="1">
              <a:off x="864" y="26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04171" name="Text Box 27"/>
          <p:cNvSpPr txBox="1">
            <a:spLocks noChangeAspect="1" noChangeArrowheads="1"/>
          </p:cNvSpPr>
          <p:nvPr/>
        </p:nvSpPr>
        <p:spPr bwMode="auto">
          <a:xfrm>
            <a:off x="9672639" y="3124201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電極</a:t>
            </a:r>
            <a:endParaRPr kumimoji="1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72" name="Text Box 28"/>
          <p:cNvSpPr txBox="1">
            <a:spLocks noChangeAspect="1" noChangeArrowheads="1"/>
          </p:cNvSpPr>
          <p:nvPr/>
        </p:nvSpPr>
        <p:spPr bwMode="auto">
          <a:xfrm>
            <a:off x="9444039" y="2605089"/>
            <a:ext cx="95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有機半導体</a:t>
            </a:r>
            <a:endParaRPr kumimoji="1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73" name="Line 29"/>
          <p:cNvSpPr>
            <a:spLocks noChangeAspect="1" noChangeShapeType="1"/>
          </p:cNvSpPr>
          <p:nvPr/>
        </p:nvSpPr>
        <p:spPr bwMode="auto">
          <a:xfrm flipH="1" flipV="1">
            <a:off x="9112251" y="2684464"/>
            <a:ext cx="403225" cy="587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74" name="Line 30"/>
          <p:cNvSpPr>
            <a:spLocks noChangeShapeType="1"/>
          </p:cNvSpPr>
          <p:nvPr/>
        </p:nvSpPr>
        <p:spPr bwMode="auto">
          <a:xfrm flipH="1" flipV="1">
            <a:off x="8747126" y="2963864"/>
            <a:ext cx="974725" cy="3127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75" name="Line 31"/>
          <p:cNvSpPr>
            <a:spLocks noChangeShapeType="1"/>
          </p:cNvSpPr>
          <p:nvPr/>
        </p:nvSpPr>
        <p:spPr bwMode="auto">
          <a:xfrm flipH="1">
            <a:off x="8451851" y="4699000"/>
            <a:ext cx="454025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176" name="Text Box 32"/>
          <p:cNvSpPr txBox="1">
            <a:spLocks noChangeArrowheads="1"/>
          </p:cNvSpPr>
          <p:nvPr/>
        </p:nvSpPr>
        <p:spPr bwMode="auto">
          <a:xfrm>
            <a:off x="8264526" y="4305301"/>
            <a:ext cx="231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トランジスタ回路</a:t>
            </a:r>
            <a:endParaRPr kumimoji="1" lang="en-US" altLang="ko-K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04177" name="Group 33"/>
          <p:cNvGrpSpPr>
            <a:grpSpLocks/>
          </p:cNvGrpSpPr>
          <p:nvPr/>
        </p:nvGrpSpPr>
        <p:grpSpPr bwMode="auto">
          <a:xfrm>
            <a:off x="6851650" y="4699000"/>
            <a:ext cx="1828800" cy="1295400"/>
            <a:chOff x="912" y="2880"/>
            <a:chExt cx="1152" cy="816"/>
          </a:xfrm>
        </p:grpSpPr>
        <p:sp>
          <p:nvSpPr>
            <p:cNvPr id="604179" name="Rectangle 34"/>
            <p:cNvSpPr>
              <a:spLocks noChangeArrowheads="1"/>
            </p:cNvSpPr>
            <p:nvPr/>
          </p:nvSpPr>
          <p:spPr bwMode="auto">
            <a:xfrm>
              <a:off x="912" y="2880"/>
              <a:ext cx="1152" cy="81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0" name="Rectangle 35"/>
            <p:cNvSpPr>
              <a:spLocks noChangeArrowheads="1"/>
            </p:cNvSpPr>
            <p:nvPr/>
          </p:nvSpPr>
          <p:spPr bwMode="auto">
            <a:xfrm>
              <a:off x="1008" y="2928"/>
              <a:ext cx="240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1" name="Rectangle 36"/>
            <p:cNvSpPr>
              <a:spLocks noChangeArrowheads="1"/>
            </p:cNvSpPr>
            <p:nvPr/>
          </p:nvSpPr>
          <p:spPr bwMode="auto">
            <a:xfrm>
              <a:off x="1392" y="2928"/>
              <a:ext cx="240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2" name="Rectangle 37"/>
            <p:cNvSpPr>
              <a:spLocks noChangeArrowheads="1"/>
            </p:cNvSpPr>
            <p:nvPr/>
          </p:nvSpPr>
          <p:spPr bwMode="auto">
            <a:xfrm>
              <a:off x="1776" y="2928"/>
              <a:ext cx="240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3" name="Freeform 38"/>
            <p:cNvSpPr>
              <a:spLocks/>
            </p:cNvSpPr>
            <p:nvPr/>
          </p:nvSpPr>
          <p:spPr bwMode="auto">
            <a:xfrm>
              <a:off x="1008" y="3072"/>
              <a:ext cx="240" cy="576"/>
            </a:xfrm>
            <a:custGeom>
              <a:avLst/>
              <a:gdLst>
                <a:gd name="T0" fmla="*/ 0 w 240"/>
                <a:gd name="T1" fmla="*/ 1074 h 480"/>
                <a:gd name="T2" fmla="*/ 0 w 240"/>
                <a:gd name="T3" fmla="*/ 239 h 480"/>
                <a:gd name="T4" fmla="*/ 144 w 240"/>
                <a:gd name="T5" fmla="*/ 239 h 480"/>
                <a:gd name="T6" fmla="*/ 144 w 240"/>
                <a:gd name="T7" fmla="*/ 0 h 480"/>
                <a:gd name="T8" fmla="*/ 240 w 240"/>
                <a:gd name="T9" fmla="*/ 0 h 480"/>
                <a:gd name="T10" fmla="*/ 240 w 240"/>
                <a:gd name="T11" fmla="*/ 1194 h 480"/>
                <a:gd name="T12" fmla="*/ 0 w 240"/>
                <a:gd name="T13" fmla="*/ 1194 h 480"/>
                <a:gd name="T14" fmla="*/ 0 w 240"/>
                <a:gd name="T15" fmla="*/ 1074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480"/>
                <a:gd name="T26" fmla="*/ 240 w 240"/>
                <a:gd name="T27" fmla="*/ 480 h 4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480">
                  <a:moveTo>
                    <a:pt x="0" y="432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144" y="0"/>
                  </a:lnTo>
                  <a:lnTo>
                    <a:pt x="240" y="0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4" name="Freeform 39"/>
            <p:cNvSpPr>
              <a:spLocks/>
            </p:cNvSpPr>
            <p:nvPr/>
          </p:nvSpPr>
          <p:spPr bwMode="auto">
            <a:xfrm>
              <a:off x="1392" y="3072"/>
              <a:ext cx="240" cy="576"/>
            </a:xfrm>
            <a:custGeom>
              <a:avLst/>
              <a:gdLst>
                <a:gd name="T0" fmla="*/ 0 w 240"/>
                <a:gd name="T1" fmla="*/ 1074 h 480"/>
                <a:gd name="T2" fmla="*/ 0 w 240"/>
                <a:gd name="T3" fmla="*/ 239 h 480"/>
                <a:gd name="T4" fmla="*/ 144 w 240"/>
                <a:gd name="T5" fmla="*/ 239 h 480"/>
                <a:gd name="T6" fmla="*/ 144 w 240"/>
                <a:gd name="T7" fmla="*/ 0 h 480"/>
                <a:gd name="T8" fmla="*/ 240 w 240"/>
                <a:gd name="T9" fmla="*/ 0 h 480"/>
                <a:gd name="T10" fmla="*/ 240 w 240"/>
                <a:gd name="T11" fmla="*/ 1194 h 480"/>
                <a:gd name="T12" fmla="*/ 0 w 240"/>
                <a:gd name="T13" fmla="*/ 1194 h 480"/>
                <a:gd name="T14" fmla="*/ 0 w 240"/>
                <a:gd name="T15" fmla="*/ 1074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480"/>
                <a:gd name="T26" fmla="*/ 240 w 240"/>
                <a:gd name="T27" fmla="*/ 480 h 4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480">
                  <a:moveTo>
                    <a:pt x="0" y="432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144" y="0"/>
                  </a:lnTo>
                  <a:lnTo>
                    <a:pt x="240" y="0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4185" name="Freeform 40"/>
            <p:cNvSpPr>
              <a:spLocks/>
            </p:cNvSpPr>
            <p:nvPr/>
          </p:nvSpPr>
          <p:spPr bwMode="auto">
            <a:xfrm>
              <a:off x="1776" y="3072"/>
              <a:ext cx="240" cy="576"/>
            </a:xfrm>
            <a:custGeom>
              <a:avLst/>
              <a:gdLst>
                <a:gd name="T0" fmla="*/ 0 w 240"/>
                <a:gd name="T1" fmla="*/ 1074 h 480"/>
                <a:gd name="T2" fmla="*/ 0 w 240"/>
                <a:gd name="T3" fmla="*/ 239 h 480"/>
                <a:gd name="T4" fmla="*/ 144 w 240"/>
                <a:gd name="T5" fmla="*/ 239 h 480"/>
                <a:gd name="T6" fmla="*/ 144 w 240"/>
                <a:gd name="T7" fmla="*/ 0 h 480"/>
                <a:gd name="T8" fmla="*/ 240 w 240"/>
                <a:gd name="T9" fmla="*/ 0 h 480"/>
                <a:gd name="T10" fmla="*/ 240 w 240"/>
                <a:gd name="T11" fmla="*/ 1194 h 480"/>
                <a:gd name="T12" fmla="*/ 0 w 240"/>
                <a:gd name="T13" fmla="*/ 1194 h 480"/>
                <a:gd name="T14" fmla="*/ 0 w 240"/>
                <a:gd name="T15" fmla="*/ 1074 h 4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480"/>
                <a:gd name="T26" fmla="*/ 240 w 240"/>
                <a:gd name="T27" fmla="*/ 480 h 4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480">
                  <a:moveTo>
                    <a:pt x="0" y="432"/>
                  </a:moveTo>
                  <a:lnTo>
                    <a:pt x="0" y="96"/>
                  </a:lnTo>
                  <a:lnTo>
                    <a:pt x="144" y="96"/>
                  </a:lnTo>
                  <a:lnTo>
                    <a:pt x="144" y="0"/>
                  </a:lnTo>
                  <a:lnTo>
                    <a:pt x="240" y="0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04178" name="Text Box 41"/>
          <p:cNvSpPr txBox="1">
            <a:spLocks noChangeArrowheads="1"/>
          </p:cNvSpPr>
          <p:nvPr/>
        </p:nvSpPr>
        <p:spPr bwMode="auto">
          <a:xfrm>
            <a:off x="6800850" y="3763964"/>
            <a:ext cx="592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ガラス</a:t>
            </a:r>
            <a:endParaRPr kumimoji="1" lang="en-US" altLang="ko-KR" sz="8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66DC8C-295F-06F8-6CD0-6066B2873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TFT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の動作原理</a:t>
            </a: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第０近似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731685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  <a:ea typeface="HG丸ｺﾞｼｯｸM-PRO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2813</Words>
  <Application>Microsoft Office PowerPoint</Application>
  <PresentationFormat>ワイド画面</PresentationFormat>
  <Paragraphs>484</Paragraphs>
  <Slides>36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59" baseType="lpstr">
      <vt:lpstr>DotumChe</vt:lpstr>
      <vt:lpstr>ＨＧ丸ゴシックB</vt:lpstr>
      <vt:lpstr>ＭＳ Ｐゴシック</vt:lpstr>
      <vt:lpstr>ＭＳ ゴシック</vt:lpstr>
      <vt:lpstr>Arial</vt:lpstr>
      <vt:lpstr>Calibri</vt:lpstr>
      <vt:lpstr>Calibri Light</vt:lpstr>
      <vt:lpstr>Cambria Math</vt:lpstr>
      <vt:lpstr>Georgia Pro Cond</vt:lpstr>
      <vt:lpstr>Times New Roman</vt:lpstr>
      <vt:lpstr>標準デザイン</vt:lpstr>
      <vt:lpstr>4_標準デザイン</vt:lpstr>
      <vt:lpstr>2_Office テーマ</vt:lpstr>
      <vt:lpstr>7_標準デザイン</vt:lpstr>
      <vt:lpstr>20_標準デザイン</vt:lpstr>
      <vt:lpstr>13_標準デザイン</vt:lpstr>
      <vt:lpstr>25_標準デザイン</vt:lpstr>
      <vt:lpstr>1_Office ​​テーマ</vt:lpstr>
      <vt:lpstr>16_標準デザイン</vt:lpstr>
      <vt:lpstr>55_標準デザイン</vt:lpstr>
      <vt:lpstr>8_標準デザイン</vt:lpstr>
      <vt:lpstr>数式</vt:lpstr>
      <vt:lpstr>Stanford Graphics ｽﾗｲﾄﾞ</vt:lpstr>
      <vt:lpstr>薄膜トランジスタの原理と評価 －簡単な近似－</vt:lpstr>
      <vt:lpstr>講義の目的</vt:lpstr>
      <vt:lpstr>トランジスタ: Transfer + Resister = Transistor</vt:lpstr>
      <vt:lpstr>トランジスタ 電気でオン・オフを切り替えるスイッチ</vt:lpstr>
      <vt:lpstr>コンバータ、アンプ</vt:lpstr>
      <vt:lpstr>ランダムアクセスメモリ: DRAM</vt:lpstr>
      <vt:lpstr>アクティブ駆動液晶TVの構造と動作原理</vt:lpstr>
      <vt:lpstr>有機ELの駆動方法</vt:lpstr>
      <vt:lpstr>PowerPoint プレゼンテーション</vt:lpstr>
      <vt:lpstr>TFTの構造と動作原理</vt:lpstr>
      <vt:lpstr>PowerPoint プレゼンテーション</vt:lpstr>
      <vt:lpstr>平面型電界効果型トランジスタの構造</vt:lpstr>
      <vt:lpstr>PowerPoint プレゼンテーション</vt:lpstr>
      <vt:lpstr>TFTのNチャネル動作</vt:lpstr>
      <vt:lpstr>TFTのPチャネル動作</vt:lpstr>
      <vt:lpstr>PowerPoint プレゼンテーション</vt:lpstr>
      <vt:lpstr>もう少し良い近似: Gradual channel近似</vt:lpstr>
      <vt:lpstr>ギャップ内トラップによるフェルミ準位ピニング</vt:lpstr>
      <vt:lpstr>バンドギャップ内欠陥とTFT特性</vt:lpstr>
      <vt:lpstr>高性能TFTを作るための条件</vt:lpstr>
      <vt:lpstr>N-ch TFTのI-V特性 (fet.py)</vt:lpstr>
      <vt:lpstr>TFTの出力特性: Pinch-off</vt:lpstr>
      <vt:lpstr>TFT特性の解析: 飽和領域</vt:lpstr>
      <vt:lpstr>TFT特性の解析: 線形領域</vt:lpstr>
      <vt:lpstr>電界効果移動度の電界 (VGS) 依存性</vt:lpstr>
      <vt:lpstr>TFT特性の解析: 閾値下電圧勾配</vt:lpstr>
      <vt:lpstr>PowerPoint プレゼンテーション</vt:lpstr>
      <vt:lpstr>PowerPoint プレゼンテーション</vt:lpstr>
      <vt:lpstr>TFT特性の解析: 飽和移動度と閾値電圧</vt:lpstr>
      <vt:lpstr>PowerPoint プレゼンテーション</vt:lpstr>
      <vt:lpstr>TFTパラメータの誤差: 誤差の伝播則</vt:lpstr>
      <vt:lpstr>最小二乗法の誤差 (1σ区間) と相関係数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solar</dc:creator>
  <cp:lastModifiedBy>利夫 神谷</cp:lastModifiedBy>
  <cp:revision>370</cp:revision>
  <dcterms:created xsi:type="dcterms:W3CDTF">1999-02-24T07:43:21Z</dcterms:created>
  <dcterms:modified xsi:type="dcterms:W3CDTF">2025-06-05T08:32:08Z</dcterms:modified>
</cp:coreProperties>
</file>