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5" r:id="rId2"/>
    <p:sldMasterId id="2147484084" r:id="rId3"/>
    <p:sldMasterId id="2147484096" r:id="rId4"/>
    <p:sldMasterId id="2147484120" r:id="rId5"/>
    <p:sldMasterId id="2147484309" r:id="rId6"/>
    <p:sldMasterId id="2147484321" r:id="rId7"/>
    <p:sldMasterId id="2147484333" r:id="rId8"/>
    <p:sldMasterId id="2147484357" r:id="rId9"/>
  </p:sldMasterIdLst>
  <p:notesMasterIdLst>
    <p:notesMasterId r:id="rId36"/>
  </p:notesMasterIdLst>
  <p:handoutMasterIdLst>
    <p:handoutMasterId r:id="rId37"/>
  </p:handoutMasterIdLst>
  <p:sldIdLst>
    <p:sldId id="865" r:id="rId10"/>
    <p:sldId id="5017" r:id="rId11"/>
    <p:sldId id="4343" r:id="rId12"/>
    <p:sldId id="4361" r:id="rId13"/>
    <p:sldId id="1025" r:id="rId14"/>
    <p:sldId id="4362" r:id="rId15"/>
    <p:sldId id="3956" r:id="rId16"/>
    <p:sldId id="649" r:id="rId17"/>
    <p:sldId id="605" r:id="rId18"/>
    <p:sldId id="4118" r:id="rId19"/>
    <p:sldId id="4273" r:id="rId20"/>
    <p:sldId id="4363" r:id="rId21"/>
    <p:sldId id="4274" r:id="rId22"/>
    <p:sldId id="3922" r:id="rId23"/>
    <p:sldId id="4275" r:id="rId24"/>
    <p:sldId id="4279" r:id="rId25"/>
    <p:sldId id="4281" r:id="rId26"/>
    <p:sldId id="1109" r:id="rId27"/>
    <p:sldId id="4276" r:id="rId28"/>
    <p:sldId id="4365" r:id="rId29"/>
    <p:sldId id="726" r:id="rId30"/>
    <p:sldId id="728" r:id="rId31"/>
    <p:sldId id="3991" r:id="rId32"/>
    <p:sldId id="765" r:id="rId33"/>
    <p:sldId id="866" r:id="rId34"/>
    <p:sldId id="871" r:id="rId35"/>
  </p:sldIdLst>
  <p:sldSz cx="12192000" cy="6858000"/>
  <p:notesSz cx="6735763" cy="986948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ECEF0"/>
    <a:srgbClr val="F9E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1" autoAdjust="0"/>
    <p:restoredTop sz="97028" autoAdjust="0"/>
  </p:normalViewPr>
  <p:slideViewPr>
    <p:cSldViewPr>
      <p:cViewPr varScale="1">
        <p:scale>
          <a:sx n="91" d="100"/>
          <a:sy n="91" d="100"/>
        </p:scale>
        <p:origin x="245" y="29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86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kami_000\Desktop\&#32113;&#35336;&#20998;&#24067;&#38306;&#2596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icrosoft%20PowerPoint%20&#20869;&#12398;&#12464;&#12521;&#12501;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25968;&#20516;&#35336;&#31639;&#12487;&#12540;&#12479;\FermiLev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838569177119319E-2"/>
          <c:y val="4.4176706827309238E-2"/>
          <c:w val="0.91758818711817436"/>
          <c:h val="0.8827378806564841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Fermi-Dirac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Sheet1!$A$2:$A$139</c:f>
              <c:numCache>
                <c:formatCode>General</c:formatCode>
                <c:ptCount val="138"/>
                <c:pt idx="0">
                  <c:v>-0.3</c:v>
                </c:pt>
                <c:pt idx="1">
                  <c:v>-0.28999999999999998</c:v>
                </c:pt>
                <c:pt idx="2">
                  <c:v>-0.27999999999999997</c:v>
                </c:pt>
                <c:pt idx="3">
                  <c:v>-0.26999999999999996</c:v>
                </c:pt>
                <c:pt idx="4">
                  <c:v>-0.25999999999999995</c:v>
                </c:pt>
                <c:pt idx="5">
                  <c:v>-0.24999999999999994</c:v>
                </c:pt>
                <c:pt idx="6">
                  <c:v>-0.23999999999999994</c:v>
                </c:pt>
                <c:pt idx="7">
                  <c:v>-0.22999999999999993</c:v>
                </c:pt>
                <c:pt idx="8">
                  <c:v>-0.21999999999999992</c:v>
                </c:pt>
                <c:pt idx="9">
                  <c:v>-0.20999999999999991</c:v>
                </c:pt>
                <c:pt idx="10">
                  <c:v>-0.1999999999999999</c:v>
                </c:pt>
                <c:pt idx="11">
                  <c:v>-0.18999999999999989</c:v>
                </c:pt>
                <c:pt idx="12">
                  <c:v>-0.17999999999999988</c:v>
                </c:pt>
                <c:pt idx="13">
                  <c:v>-0.16999999999999987</c:v>
                </c:pt>
                <c:pt idx="14">
                  <c:v>-0.15999999999999986</c:v>
                </c:pt>
                <c:pt idx="15">
                  <c:v>-0.14999999999999986</c:v>
                </c:pt>
                <c:pt idx="16">
                  <c:v>-0.13999999999999985</c:v>
                </c:pt>
                <c:pt idx="17">
                  <c:v>-0.12999999999999984</c:v>
                </c:pt>
                <c:pt idx="18">
                  <c:v>-0.11999999999999984</c:v>
                </c:pt>
                <c:pt idx="19">
                  <c:v>-0.10999999999999985</c:v>
                </c:pt>
                <c:pt idx="20">
                  <c:v>-9.9999999999999853E-2</c:v>
                </c:pt>
                <c:pt idx="21">
                  <c:v>-8.9999999999999858E-2</c:v>
                </c:pt>
                <c:pt idx="22">
                  <c:v>-7.9999999999999863E-2</c:v>
                </c:pt>
                <c:pt idx="23">
                  <c:v>-6.9999999999999868E-2</c:v>
                </c:pt>
                <c:pt idx="24">
                  <c:v>-5.9999999999999866E-2</c:v>
                </c:pt>
                <c:pt idx="25">
                  <c:v>-4.9999999999999864E-2</c:v>
                </c:pt>
                <c:pt idx="26">
                  <c:v>-3.9999999999999862E-2</c:v>
                </c:pt>
                <c:pt idx="27">
                  <c:v>-2.999999999999986E-2</c:v>
                </c:pt>
                <c:pt idx="28">
                  <c:v>-1.9999999999999858E-2</c:v>
                </c:pt>
                <c:pt idx="29">
                  <c:v>-9.999999999999858E-3</c:v>
                </c:pt>
                <c:pt idx="30">
                  <c:v>1.4224732503009818E-16</c:v>
                </c:pt>
                <c:pt idx="31">
                  <c:v>1.0000000000000142E-2</c:v>
                </c:pt>
                <c:pt idx="32">
                  <c:v>2.0000000000000143E-2</c:v>
                </c:pt>
                <c:pt idx="33">
                  <c:v>3.0000000000000145E-2</c:v>
                </c:pt>
                <c:pt idx="34">
                  <c:v>4.0000000000000147E-2</c:v>
                </c:pt>
                <c:pt idx="35">
                  <c:v>5.0000000000000148E-2</c:v>
                </c:pt>
                <c:pt idx="36">
                  <c:v>6.000000000000015E-2</c:v>
                </c:pt>
                <c:pt idx="37">
                  <c:v>7.0000000000000145E-2</c:v>
                </c:pt>
                <c:pt idx="38">
                  <c:v>8.000000000000014E-2</c:v>
                </c:pt>
                <c:pt idx="39">
                  <c:v>9.0000000000000135E-2</c:v>
                </c:pt>
                <c:pt idx="40">
                  <c:v>0.10000000000000013</c:v>
                </c:pt>
                <c:pt idx="41">
                  <c:v>0.11000000000000013</c:v>
                </c:pt>
                <c:pt idx="42">
                  <c:v>0.12000000000000012</c:v>
                </c:pt>
                <c:pt idx="43">
                  <c:v>0.13000000000000012</c:v>
                </c:pt>
                <c:pt idx="44">
                  <c:v>0.14000000000000012</c:v>
                </c:pt>
                <c:pt idx="45">
                  <c:v>0.15000000000000013</c:v>
                </c:pt>
                <c:pt idx="46">
                  <c:v>0.16000000000000014</c:v>
                </c:pt>
                <c:pt idx="47">
                  <c:v>0.17000000000000015</c:v>
                </c:pt>
                <c:pt idx="48">
                  <c:v>0.18000000000000016</c:v>
                </c:pt>
                <c:pt idx="49">
                  <c:v>0.19000000000000017</c:v>
                </c:pt>
                <c:pt idx="50">
                  <c:v>0.20000000000000018</c:v>
                </c:pt>
                <c:pt idx="51">
                  <c:v>0.21000000000000019</c:v>
                </c:pt>
                <c:pt idx="52">
                  <c:v>0.2200000000000002</c:v>
                </c:pt>
                <c:pt idx="53">
                  <c:v>0.2300000000000002</c:v>
                </c:pt>
                <c:pt idx="54">
                  <c:v>0.24000000000000021</c:v>
                </c:pt>
                <c:pt idx="55">
                  <c:v>0.25000000000000022</c:v>
                </c:pt>
                <c:pt idx="56">
                  <c:v>0.26000000000000023</c:v>
                </c:pt>
                <c:pt idx="57">
                  <c:v>0.27000000000000024</c:v>
                </c:pt>
                <c:pt idx="58">
                  <c:v>0.28000000000000025</c:v>
                </c:pt>
                <c:pt idx="59">
                  <c:v>0.29000000000000026</c:v>
                </c:pt>
                <c:pt idx="60">
                  <c:v>0.30000000000000027</c:v>
                </c:pt>
                <c:pt idx="61">
                  <c:v>0.31000000000000028</c:v>
                </c:pt>
                <c:pt idx="62">
                  <c:v>0.32000000000000028</c:v>
                </c:pt>
                <c:pt idx="63">
                  <c:v>0.33000000000000029</c:v>
                </c:pt>
                <c:pt idx="64">
                  <c:v>0.3400000000000003</c:v>
                </c:pt>
                <c:pt idx="65">
                  <c:v>0.35000000000000031</c:v>
                </c:pt>
                <c:pt idx="66">
                  <c:v>0.36000000000000032</c:v>
                </c:pt>
                <c:pt idx="67">
                  <c:v>0.37000000000000033</c:v>
                </c:pt>
                <c:pt idx="68">
                  <c:v>0.38000000000000034</c:v>
                </c:pt>
                <c:pt idx="69">
                  <c:v>0.39000000000000035</c:v>
                </c:pt>
                <c:pt idx="70">
                  <c:v>0.40000000000000036</c:v>
                </c:pt>
                <c:pt idx="71">
                  <c:v>0.41000000000000036</c:v>
                </c:pt>
                <c:pt idx="72">
                  <c:v>0.42000000000000037</c:v>
                </c:pt>
                <c:pt idx="73">
                  <c:v>0.43000000000000038</c:v>
                </c:pt>
                <c:pt idx="74">
                  <c:v>0.44000000000000039</c:v>
                </c:pt>
                <c:pt idx="75">
                  <c:v>0.4500000000000004</c:v>
                </c:pt>
                <c:pt idx="76">
                  <c:v>0.46000000000000041</c:v>
                </c:pt>
                <c:pt idx="77">
                  <c:v>0.47000000000000042</c:v>
                </c:pt>
                <c:pt idx="78">
                  <c:v>0.48000000000000043</c:v>
                </c:pt>
                <c:pt idx="79">
                  <c:v>0.49000000000000044</c:v>
                </c:pt>
                <c:pt idx="80">
                  <c:v>0.50000000000000044</c:v>
                </c:pt>
                <c:pt idx="81">
                  <c:v>0.51000000000000045</c:v>
                </c:pt>
                <c:pt idx="82">
                  <c:v>0.52000000000000046</c:v>
                </c:pt>
                <c:pt idx="83">
                  <c:v>0.53000000000000047</c:v>
                </c:pt>
                <c:pt idx="84">
                  <c:v>0.54000000000000048</c:v>
                </c:pt>
                <c:pt idx="85">
                  <c:v>0.55000000000000049</c:v>
                </c:pt>
                <c:pt idx="86">
                  <c:v>0.5600000000000005</c:v>
                </c:pt>
                <c:pt idx="87">
                  <c:v>0.57000000000000051</c:v>
                </c:pt>
                <c:pt idx="88">
                  <c:v>0.58000000000000052</c:v>
                </c:pt>
                <c:pt idx="89">
                  <c:v>0.59000000000000052</c:v>
                </c:pt>
                <c:pt idx="90">
                  <c:v>0.60000000000000053</c:v>
                </c:pt>
                <c:pt idx="91">
                  <c:v>0.61000000000000054</c:v>
                </c:pt>
                <c:pt idx="92">
                  <c:v>0.62000000000000055</c:v>
                </c:pt>
                <c:pt idx="93">
                  <c:v>0.63000000000000056</c:v>
                </c:pt>
                <c:pt idx="94">
                  <c:v>0.64000000000000057</c:v>
                </c:pt>
                <c:pt idx="95">
                  <c:v>0.65000000000000058</c:v>
                </c:pt>
                <c:pt idx="96">
                  <c:v>0.66000000000000059</c:v>
                </c:pt>
                <c:pt idx="97">
                  <c:v>0.6700000000000006</c:v>
                </c:pt>
                <c:pt idx="98">
                  <c:v>0.6800000000000006</c:v>
                </c:pt>
                <c:pt idx="99">
                  <c:v>0.69000000000000061</c:v>
                </c:pt>
                <c:pt idx="100">
                  <c:v>0.70000000000000062</c:v>
                </c:pt>
                <c:pt idx="101">
                  <c:v>0.71000000000000063</c:v>
                </c:pt>
                <c:pt idx="102">
                  <c:v>0.72000000000000064</c:v>
                </c:pt>
                <c:pt idx="103">
                  <c:v>0.73000000000000065</c:v>
                </c:pt>
                <c:pt idx="104">
                  <c:v>0.74000000000000066</c:v>
                </c:pt>
                <c:pt idx="105">
                  <c:v>0.75000000000000067</c:v>
                </c:pt>
                <c:pt idx="106">
                  <c:v>0.76000000000000068</c:v>
                </c:pt>
                <c:pt idx="107">
                  <c:v>0.77000000000000068</c:v>
                </c:pt>
                <c:pt idx="108">
                  <c:v>0.78000000000000069</c:v>
                </c:pt>
                <c:pt idx="109">
                  <c:v>0.7900000000000007</c:v>
                </c:pt>
                <c:pt idx="110">
                  <c:v>0.80000000000000071</c:v>
                </c:pt>
                <c:pt idx="111">
                  <c:v>0.81000000000000072</c:v>
                </c:pt>
                <c:pt idx="112">
                  <c:v>0.82000000000000073</c:v>
                </c:pt>
                <c:pt idx="113">
                  <c:v>0.83000000000000074</c:v>
                </c:pt>
                <c:pt idx="114">
                  <c:v>0.84000000000000075</c:v>
                </c:pt>
                <c:pt idx="115">
                  <c:v>0.85000000000000075</c:v>
                </c:pt>
                <c:pt idx="116">
                  <c:v>0.86000000000000076</c:v>
                </c:pt>
                <c:pt idx="117">
                  <c:v>0.87000000000000077</c:v>
                </c:pt>
                <c:pt idx="118">
                  <c:v>0.88000000000000078</c:v>
                </c:pt>
                <c:pt idx="119">
                  <c:v>0.89000000000000079</c:v>
                </c:pt>
                <c:pt idx="120">
                  <c:v>0.9000000000000008</c:v>
                </c:pt>
                <c:pt idx="121">
                  <c:v>0.91000000000000081</c:v>
                </c:pt>
                <c:pt idx="122">
                  <c:v>0.92000000000000082</c:v>
                </c:pt>
                <c:pt idx="123">
                  <c:v>0.93000000000000083</c:v>
                </c:pt>
                <c:pt idx="124">
                  <c:v>0.94000000000000083</c:v>
                </c:pt>
                <c:pt idx="125">
                  <c:v>0.95000000000000084</c:v>
                </c:pt>
                <c:pt idx="126">
                  <c:v>0.96000000000000085</c:v>
                </c:pt>
                <c:pt idx="127">
                  <c:v>0.97000000000000086</c:v>
                </c:pt>
                <c:pt idx="128">
                  <c:v>0.98000000000000087</c:v>
                </c:pt>
                <c:pt idx="129">
                  <c:v>0.99000000000000088</c:v>
                </c:pt>
                <c:pt idx="130">
                  <c:v>1.0000000000000009</c:v>
                </c:pt>
                <c:pt idx="131">
                  <c:v>1.0100000000000009</c:v>
                </c:pt>
                <c:pt idx="132">
                  <c:v>1.0200000000000009</c:v>
                </c:pt>
                <c:pt idx="133">
                  <c:v>1.0300000000000009</c:v>
                </c:pt>
                <c:pt idx="134">
                  <c:v>1.0400000000000009</c:v>
                </c:pt>
                <c:pt idx="135">
                  <c:v>1.0500000000000009</c:v>
                </c:pt>
                <c:pt idx="136">
                  <c:v>1.0600000000000009</c:v>
                </c:pt>
                <c:pt idx="137">
                  <c:v>1.070000000000001</c:v>
                </c:pt>
              </c:numCache>
            </c:numRef>
          </c:xVal>
          <c:yVal>
            <c:numRef>
              <c:f>Sheet1!$B$2:$B$139</c:f>
              <c:numCache>
                <c:formatCode>General</c:formatCode>
                <c:ptCount val="138"/>
                <c:pt idx="0">
                  <c:v>0.99999067695164578</c:v>
                </c:pt>
                <c:pt idx="1">
                  <c:v>0.99998628368987696</c:v>
                </c:pt>
                <c:pt idx="2">
                  <c:v>0.99997982025119359</c:v>
                </c:pt>
                <c:pt idx="3">
                  <c:v>0.99997031118296786</c:v>
                </c:pt>
                <c:pt idx="4">
                  <c:v>0.99995632146288738</c:v>
                </c:pt>
                <c:pt idx="5">
                  <c:v>0.99993574004564079</c:v>
                </c:pt>
                <c:pt idx="6">
                  <c:v>0.99990546153879045</c:v>
                </c:pt>
                <c:pt idx="7">
                  <c:v>0.99986091815314504</c:v>
                </c:pt>
                <c:pt idx="8">
                  <c:v>0.99979539169695897</c:v>
                </c:pt>
                <c:pt idx="9">
                  <c:v>0.99969900266610623</c:v>
                </c:pt>
                <c:pt idx="10">
                  <c:v>0.99955722578665684</c:v>
                </c:pt>
                <c:pt idx="11">
                  <c:v>0.99934871214241994</c:v>
                </c:pt>
                <c:pt idx="12">
                  <c:v>0.99904209821935164</c:v>
                </c:pt>
                <c:pt idx="13">
                  <c:v>0.99859133976891912</c:v>
                </c:pt>
                <c:pt idx="14">
                  <c:v>0.99792890829495695</c:v>
                </c:pt>
                <c:pt idx="15">
                  <c:v>0.9969559137969024</c:v>
                </c:pt>
                <c:pt idx="16">
                  <c:v>0.99552785705100044</c:v>
                </c:pt>
                <c:pt idx="17">
                  <c:v>0.9934342753280011</c:v>
                </c:pt>
                <c:pt idx="18">
                  <c:v>0.99037008820340133</c:v>
                </c:pt>
                <c:pt idx="19">
                  <c:v>0.98589616435475536</c:v>
                </c:pt>
                <c:pt idx="20">
                  <c:v>0.97938697860006352</c:v>
                </c:pt>
                <c:pt idx="21">
                  <c:v>0.96996519970052364</c:v>
                </c:pt>
                <c:pt idx="22">
                  <c:v>0.95642851338998847</c:v>
                </c:pt>
                <c:pt idx="23">
                  <c:v>0.93718593600174238</c:v>
                </c:pt>
                <c:pt idx="24">
                  <c:v>0.91024273353510221</c:v>
                </c:pt>
                <c:pt idx="25">
                  <c:v>0.87330496558310411</c:v>
                </c:pt>
                <c:pt idx="26">
                  <c:v>0.82410366952129233</c:v>
                </c:pt>
                <c:pt idx="27">
                  <c:v>0.76102388941884658</c:v>
                </c:pt>
                <c:pt idx="28">
                  <c:v>0.68399677256461633</c:v>
                </c:pt>
                <c:pt idx="29">
                  <c:v>0.59534359522854974</c:v>
                </c:pt>
                <c:pt idx="30">
                  <c:v>0.49999999999999867</c:v>
                </c:pt>
                <c:pt idx="31">
                  <c:v>0.40465640477144765</c:v>
                </c:pt>
                <c:pt idx="32">
                  <c:v>0.31600322743538128</c:v>
                </c:pt>
                <c:pt idx="33">
                  <c:v>0.23897611058115151</c:v>
                </c:pt>
                <c:pt idx="34">
                  <c:v>0.17589633047870595</c:v>
                </c:pt>
                <c:pt idx="35">
                  <c:v>0.12669503441689467</c:v>
                </c:pt>
                <c:pt idx="36">
                  <c:v>8.9757266464896929E-2</c:v>
                </c:pt>
                <c:pt idx="37">
                  <c:v>6.281406399825698E-2</c:v>
                </c:pt>
                <c:pt idx="38">
                  <c:v>4.3571486610011111E-2</c:v>
                </c:pt>
                <c:pt idx="39">
                  <c:v>3.0034800299476028E-2</c:v>
                </c:pt>
                <c:pt idx="40">
                  <c:v>2.0613021399936253E-2</c:v>
                </c:pt>
                <c:pt idx="41">
                  <c:v>1.4103835645244455E-2</c:v>
                </c:pt>
                <c:pt idx="42">
                  <c:v>9.6299117965985958E-3</c:v>
                </c:pt>
                <c:pt idx="43">
                  <c:v>6.5657246719989263E-3</c:v>
                </c:pt>
                <c:pt idx="44">
                  <c:v>4.4721429489995501E-3</c:v>
                </c:pt>
                <c:pt idx="45">
                  <c:v>3.0440862030975463E-3</c:v>
                </c:pt>
                <c:pt idx="46">
                  <c:v>2.0710917050429183E-3</c:v>
                </c:pt>
                <c:pt idx="47">
                  <c:v>1.4086602310808911E-3</c:v>
                </c:pt>
                <c:pt idx="48">
                  <c:v>9.5790178064840165E-4</c:v>
                </c:pt>
                <c:pt idx="49">
                  <c:v>6.5128785758009869E-4</c:v>
                </c:pt>
                <c:pt idx="50">
                  <c:v>4.4277421334319299E-4</c:v>
                </c:pt>
                <c:pt idx="51">
                  <c:v>3.0099733389365194E-4</c:v>
                </c:pt>
                <c:pt idx="52">
                  <c:v>2.046083030410861E-4</c:v>
                </c:pt>
                <c:pt idx="53">
                  <c:v>1.390818468550388E-4</c:v>
                </c:pt>
                <c:pt idx="54">
                  <c:v>9.4538461209491329E-5</c:v>
                </c:pt>
                <c:pt idx="55">
                  <c:v>6.4259954359208708E-5</c:v>
                </c:pt>
                <c:pt idx="56">
                  <c:v>4.3678537112568165E-5</c:v>
                </c:pt>
                <c:pt idx="57">
                  <c:v>2.9688817032061887E-5</c:v>
                </c:pt>
                <c:pt idx="58">
                  <c:v>2.0179748806484393E-5</c:v>
                </c:pt>
                <c:pt idx="59">
                  <c:v>1.3716310122927051E-5</c:v>
                </c:pt>
                <c:pt idx="60">
                  <c:v>9.3230483542966413E-6</c:v>
                </c:pt>
                <c:pt idx="61">
                  <c:v>6.3369162353918637E-6</c:v>
                </c:pt>
                <c:pt idx="62">
                  <c:v>4.3072252165296904E-6</c:v>
                </c:pt>
                <c:pt idx="63">
                  <c:v>2.927634880417088E-6</c:v>
                </c:pt>
                <c:pt idx="64">
                  <c:v>1.9899219972913966E-6</c:v>
                </c:pt>
                <c:pt idx="65">
                  <c:v>1.3525553997454837E-6</c:v>
                </c:pt>
                <c:pt idx="66">
                  <c:v>9.1933540028339765E-7</c:v>
                </c:pt>
                <c:pt idx="67">
                  <c:v>6.2487456047784049E-7</c:v>
                </c:pt>
                <c:pt idx="68">
                  <c:v>4.2472875447300093E-7</c:v>
                </c:pt>
                <c:pt idx="69">
                  <c:v>2.8868914614450472E-7</c:v>
                </c:pt>
                <c:pt idx="70">
                  <c:v>1.9622269175912433E-7</c:v>
                </c:pt>
                <c:pt idx="71">
                  <c:v>1.3337302124125442E-7</c:v>
                </c:pt>
                <c:pt idx="72">
                  <c:v>9.0653951780285805E-8</c:v>
                </c:pt>
                <c:pt idx="73">
                  <c:v>6.1617700374872285E-8</c:v>
                </c:pt>
                <c:pt idx="74">
                  <c:v>4.1881692850841226E-8</c:v>
                </c:pt>
                <c:pt idx="75">
                  <c:v>2.8467082904627679E-8</c:v>
                </c:pt>
                <c:pt idx="76">
                  <c:v>1.9349141604737051E-8</c:v>
                </c:pt>
                <c:pt idx="77">
                  <c:v>1.3151655931908547E-8</c:v>
                </c:pt>
                <c:pt idx="78">
                  <c:v>8.9392106865151983E-9</c:v>
                </c:pt>
                <c:pt idx="79">
                  <c:v>6.0760019881765631E-9</c:v>
                </c:pt>
                <c:pt idx="80">
                  <c:v>4.1298724709732648E-9</c:v>
                </c:pt>
                <c:pt idx="81">
                  <c:v>2.8070837779613192E-9</c:v>
                </c:pt>
                <c:pt idx="82">
                  <c:v>1.9079812726755024E-9</c:v>
                </c:pt>
                <c:pt idx="83">
                  <c:v>1.2968592403308811E-9</c:v>
                </c:pt>
                <c:pt idx="84">
                  <c:v>8.814781952990485E-10</c:v>
                </c:pt>
                <c:pt idx="85">
                  <c:v>5.9914274774033955E-10</c:v>
                </c:pt>
                <c:pt idx="86">
                  <c:v>4.0723869751037509E-10</c:v>
                </c:pt>
                <c:pt idx="87">
                  <c:v>2.7680107514482981E-10</c:v>
                </c:pt>
                <c:pt idx="88">
                  <c:v>1.8814232455445966E-10</c:v>
                </c:pt>
                <c:pt idx="89">
                  <c:v>1.2788076877674558E-10</c:v>
                </c:pt>
                <c:pt idx="90">
                  <c:v>8.6920851336043134E-11</c:v>
                </c:pt>
                <c:pt idx="91">
                  <c:v>5.9080301668136894E-11</c:v>
                </c:pt>
                <c:pt idx="92">
                  <c:v>4.0157016314445152E-11</c:v>
                </c:pt>
                <c:pt idx="93">
                  <c:v>2.7294815932507873E-11</c:v>
                </c:pt>
                <c:pt idx="94">
                  <c:v>1.8552348883510741E-11</c:v>
                </c:pt>
                <c:pt idx="95">
                  <c:v>1.2610074013527619E-11</c:v>
                </c:pt>
                <c:pt idx="96">
                  <c:v>8.5710961789681255E-12</c:v>
                </c:pt>
                <c:pt idx="97">
                  <c:v>5.8257936971835058E-12</c:v>
                </c:pt>
                <c:pt idx="98">
                  <c:v>3.9598053146802223E-12</c:v>
                </c:pt>
                <c:pt idx="99">
                  <c:v>2.6914887387345816E-12</c:v>
                </c:pt>
                <c:pt idx="100">
                  <c:v>1.8294110581335815E-12</c:v>
                </c:pt>
                <c:pt idx="101">
                  <c:v>1.243454884821108E-12</c:v>
                </c:pt>
                <c:pt idx="102">
                  <c:v>8.4517913221899811E-13</c:v>
                </c:pt>
                <c:pt idx="103">
                  <c:v>5.7447019128574018E-13</c:v>
                </c:pt>
                <c:pt idx="104">
                  <c:v>3.9046870431998933E-13</c:v>
                </c:pt>
                <c:pt idx="105">
                  <c:v>2.6540247234079141E-13</c:v>
                </c:pt>
                <c:pt idx="106">
                  <c:v>1.80394668113727E-13</c:v>
                </c:pt>
                <c:pt idx="107">
                  <c:v>1.2261466894729905E-13</c:v>
                </c:pt>
                <c:pt idx="108">
                  <c:v>8.334147122118565E-14</c:v>
                </c:pt>
                <c:pt idx="109">
                  <c:v>5.6647388807100847E-14</c:v>
                </c:pt>
                <c:pt idx="110">
                  <c:v>3.8503359871659185E-14</c:v>
                </c:pt>
                <c:pt idx="111">
                  <c:v>2.6170821861795085E-14</c:v>
                </c:pt>
                <c:pt idx="112">
                  <c:v>1.7788367539996115E-14</c:v>
                </c:pt>
                <c:pt idx="113">
                  <c:v>1.2090794145059435E-14</c:v>
                </c:pt>
                <c:pt idx="114">
                  <c:v>8.2181404633960673E-15</c:v>
                </c:pt>
                <c:pt idx="115">
                  <c:v>5.5858888891682179E-15</c:v>
                </c:pt>
                <c:pt idx="116">
                  <c:v>3.7967414673804635E-15</c:v>
                </c:pt>
                <c:pt idx="117">
                  <c:v>2.5806538683716613E-15</c:v>
                </c:pt>
                <c:pt idx="118">
                  <c:v>1.7540763429795722E-15</c:v>
                </c:pt>
                <c:pt idx="119">
                  <c:v>1.1922497064443497E-15</c:v>
                </c:pt>
                <c:pt idx="120">
                  <c:v>8.1037485523696041E-16</c:v>
                </c:pt>
                <c:pt idx="121">
                  <c:v>5.5081364453325852E-16</c:v>
                </c:pt>
                <c:pt idx="122">
                  <c:v>3.7438929532838902E-16</c:v>
                </c:pt>
                <c:pt idx="123">
                  <c:v>2.544732612338623E-16</c:v>
                </c:pt>
                <c:pt idx="124">
                  <c:v>1.7296605830088539E-16</c:v>
                </c:pt>
                <c:pt idx="125">
                  <c:v>1.1756542584901041E-16</c:v>
                </c:pt>
                <c:pt idx="126">
                  <c:v>7.9909489126563006E-17</c:v>
                </c:pt>
                <c:pt idx="127">
                  <c:v>5.4314662719541728E-17</c:v>
                </c:pt>
                <c:pt idx="128">
                  <c:v>3.6917800608950809E-17</c:v>
                </c:pt>
                <c:pt idx="129">
                  <c:v>2.5093113600646291E-17</c:v>
                </c:pt>
                <c:pt idx="130">
                  <c:v>1.7055846767379764E-17</c:v>
                </c:pt>
                <c:pt idx="131">
                  <c:v>1.1592898098737507E-17</c:v>
                </c:pt>
                <c:pt idx="132">
                  <c:v>7.8797193807316562E-18</c:v>
                </c:pt>
                <c:pt idx="133">
                  <c:v>5.3558633044346203E-18</c:v>
                </c:pt>
                <c:pt idx="134">
                  <c:v>3.6403925507720317E-18</c:v>
                </c:pt>
                <c:pt idx="135">
                  <c:v>2.4743831517775033E-18</c:v>
                </c:pt>
                <c:pt idx="136">
                  <c:v>1.6818438935938193E-18</c:v>
                </c:pt>
                <c:pt idx="137">
                  <c:v>1.1431531452139334E-18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E3-49F9-9462-C55D21A2A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410176"/>
        <c:axId val="163405184"/>
      </c:scatterChart>
      <c:valAx>
        <c:axId val="163410176"/>
        <c:scaling>
          <c:orientation val="minMax"/>
          <c:max val="0.30000000000000004"/>
          <c:min val="-0.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405184"/>
        <c:crosses val="autoZero"/>
        <c:crossBetween val="midCat"/>
      </c:valAx>
      <c:valAx>
        <c:axId val="163405184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3410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918735891647853E-2"/>
          <c:y val="3.1347962382445138E-2"/>
          <c:w val="0.92325056433408581"/>
          <c:h val="0.86520376175548586"/>
        </c:manualLayout>
      </c:layout>
      <c:scatterChart>
        <c:scatterStyle val="lineMarker"/>
        <c:varyColors val="0"/>
        <c:ser>
          <c:idx val="0"/>
          <c:order val="0"/>
          <c:tx>
            <c:strRef>
              <c:f>'e,h'!$B$1</c:f>
              <c:strCache>
                <c:ptCount val="1"/>
                <c:pt idx="0">
                  <c:v>f(E)</c:v>
                </c:pt>
              </c:strCache>
            </c:strRef>
          </c:tx>
          <c:spPr>
            <a:ln w="20351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'e,h'!$A$2:$A$83</c:f>
              <c:numCache>
                <c:formatCode>g/"標""準"</c:formatCode>
                <c:ptCount val="82"/>
                <c:pt idx="0">
                  <c:v>-0.5</c:v>
                </c:pt>
                <c:pt idx="1">
                  <c:v>-0.48</c:v>
                </c:pt>
                <c:pt idx="2">
                  <c:v>-0.45999999999999996</c:v>
                </c:pt>
                <c:pt idx="3">
                  <c:v>-0.43999999999999995</c:v>
                </c:pt>
                <c:pt idx="4">
                  <c:v>-0.41999999999999993</c:v>
                </c:pt>
                <c:pt idx="5">
                  <c:v>-0.39999999999999991</c:v>
                </c:pt>
                <c:pt idx="6">
                  <c:v>-0.37999999999999989</c:v>
                </c:pt>
                <c:pt idx="7">
                  <c:v>-0.35999999999999988</c:v>
                </c:pt>
                <c:pt idx="8">
                  <c:v>-0.33999999999999986</c:v>
                </c:pt>
                <c:pt idx="9">
                  <c:v>-0.31999999999999984</c:v>
                </c:pt>
                <c:pt idx="10">
                  <c:v>-0.29999999999999982</c:v>
                </c:pt>
                <c:pt idx="11">
                  <c:v>-0.2799999999999998</c:v>
                </c:pt>
                <c:pt idx="12">
                  <c:v>-0.25999999999999979</c:v>
                </c:pt>
                <c:pt idx="13">
                  <c:v>-0.2399999999999998</c:v>
                </c:pt>
                <c:pt idx="14">
                  <c:v>-0.21999999999999981</c:v>
                </c:pt>
                <c:pt idx="15">
                  <c:v>-0.19999999999999982</c:v>
                </c:pt>
                <c:pt idx="16">
                  <c:v>-0.17999999999999983</c:v>
                </c:pt>
                <c:pt idx="17">
                  <c:v>-0.15999999999999984</c:v>
                </c:pt>
                <c:pt idx="18">
                  <c:v>-0.13999999999999985</c:v>
                </c:pt>
                <c:pt idx="19">
                  <c:v>-0.11999999999999984</c:v>
                </c:pt>
                <c:pt idx="20">
                  <c:v>-9.9999999999999839E-2</c:v>
                </c:pt>
                <c:pt idx="21">
                  <c:v>-7.9999999999999835E-2</c:v>
                </c:pt>
                <c:pt idx="22">
                  <c:v>-5.9999999999999831E-2</c:v>
                </c:pt>
                <c:pt idx="23">
                  <c:v>-3.9999999999999827E-2</c:v>
                </c:pt>
                <c:pt idx="24">
                  <c:v>-1.9999999999999827E-2</c:v>
                </c:pt>
                <c:pt idx="25">
                  <c:v>1.7347234759768071E-16</c:v>
                </c:pt>
                <c:pt idx="26">
                  <c:v>2.0000000000000174E-2</c:v>
                </c:pt>
                <c:pt idx="27">
                  <c:v>4.0000000000000174E-2</c:v>
                </c:pt>
                <c:pt idx="28">
                  <c:v>6.0000000000000178E-2</c:v>
                </c:pt>
                <c:pt idx="29">
                  <c:v>8.0000000000000182E-2</c:v>
                </c:pt>
                <c:pt idx="30">
                  <c:v>0.10000000000000019</c:v>
                </c:pt>
                <c:pt idx="31">
                  <c:v>0.12000000000000019</c:v>
                </c:pt>
                <c:pt idx="32">
                  <c:v>0.14000000000000018</c:v>
                </c:pt>
                <c:pt idx="33">
                  <c:v>0.16000000000000017</c:v>
                </c:pt>
                <c:pt idx="34">
                  <c:v>0.18000000000000016</c:v>
                </c:pt>
                <c:pt idx="35">
                  <c:v>0.20000000000000015</c:v>
                </c:pt>
                <c:pt idx="36">
                  <c:v>0.22000000000000014</c:v>
                </c:pt>
                <c:pt idx="37">
                  <c:v>0.24000000000000013</c:v>
                </c:pt>
                <c:pt idx="38">
                  <c:v>0.26000000000000012</c:v>
                </c:pt>
                <c:pt idx="39">
                  <c:v>0.28000000000000014</c:v>
                </c:pt>
                <c:pt idx="40">
                  <c:v>0.30000000000000016</c:v>
                </c:pt>
                <c:pt idx="41">
                  <c:v>0.32000000000000017</c:v>
                </c:pt>
                <c:pt idx="42">
                  <c:v>0.34000000000000019</c:v>
                </c:pt>
                <c:pt idx="43">
                  <c:v>0.36000000000000021</c:v>
                </c:pt>
                <c:pt idx="44">
                  <c:v>0.38000000000000023</c:v>
                </c:pt>
                <c:pt idx="45">
                  <c:v>0.40000000000000024</c:v>
                </c:pt>
                <c:pt idx="46">
                  <c:v>0.42000000000000026</c:v>
                </c:pt>
                <c:pt idx="47">
                  <c:v>0.44000000000000028</c:v>
                </c:pt>
                <c:pt idx="48">
                  <c:v>0.4600000000000003</c:v>
                </c:pt>
                <c:pt idx="49">
                  <c:v>0.48000000000000032</c:v>
                </c:pt>
                <c:pt idx="50">
                  <c:v>0.50000000000000033</c:v>
                </c:pt>
                <c:pt idx="51">
                  <c:v>0.52000000000000035</c:v>
                </c:pt>
                <c:pt idx="52">
                  <c:v>0.54000000000000037</c:v>
                </c:pt>
                <c:pt idx="53">
                  <c:v>0.56000000000000039</c:v>
                </c:pt>
                <c:pt idx="54">
                  <c:v>0.5800000000000004</c:v>
                </c:pt>
                <c:pt idx="55">
                  <c:v>0.60000000000000042</c:v>
                </c:pt>
                <c:pt idx="56">
                  <c:v>0.62000000000000044</c:v>
                </c:pt>
                <c:pt idx="57">
                  <c:v>0.64000000000000046</c:v>
                </c:pt>
                <c:pt idx="58">
                  <c:v>0.66000000000000048</c:v>
                </c:pt>
                <c:pt idx="59">
                  <c:v>0.68000000000000049</c:v>
                </c:pt>
                <c:pt idx="60">
                  <c:v>0.70000000000000051</c:v>
                </c:pt>
                <c:pt idx="61">
                  <c:v>0.72000000000000053</c:v>
                </c:pt>
                <c:pt idx="62">
                  <c:v>0.74000000000000055</c:v>
                </c:pt>
                <c:pt idx="63">
                  <c:v>0.76000000000000056</c:v>
                </c:pt>
                <c:pt idx="64">
                  <c:v>0.78000000000000058</c:v>
                </c:pt>
                <c:pt idx="65">
                  <c:v>0.8000000000000006</c:v>
                </c:pt>
                <c:pt idx="66">
                  <c:v>0.82000000000000062</c:v>
                </c:pt>
                <c:pt idx="67">
                  <c:v>0.84000000000000064</c:v>
                </c:pt>
                <c:pt idx="68">
                  <c:v>0.86000000000000065</c:v>
                </c:pt>
                <c:pt idx="69">
                  <c:v>0.88000000000000067</c:v>
                </c:pt>
                <c:pt idx="70">
                  <c:v>0.90000000000000069</c:v>
                </c:pt>
                <c:pt idx="71">
                  <c:v>0.92000000000000071</c:v>
                </c:pt>
                <c:pt idx="72">
                  <c:v>0.94000000000000072</c:v>
                </c:pt>
                <c:pt idx="73">
                  <c:v>0.96000000000000074</c:v>
                </c:pt>
                <c:pt idx="74">
                  <c:v>0.98000000000000076</c:v>
                </c:pt>
                <c:pt idx="75">
                  <c:v>1.0000000000000007</c:v>
                </c:pt>
                <c:pt idx="76">
                  <c:v>1.0200000000000007</c:v>
                </c:pt>
                <c:pt idx="77">
                  <c:v>1.0400000000000007</c:v>
                </c:pt>
                <c:pt idx="78">
                  <c:v>1.0600000000000007</c:v>
                </c:pt>
                <c:pt idx="79">
                  <c:v>1.0800000000000007</c:v>
                </c:pt>
                <c:pt idx="80">
                  <c:v>1.1000000000000008</c:v>
                </c:pt>
                <c:pt idx="81">
                  <c:v>1.1200000000000008</c:v>
                </c:pt>
              </c:numCache>
            </c:numRef>
          </c:xVal>
          <c:yVal>
            <c:numRef>
              <c:f>'e,h'!$B$2:$B$83</c:f>
              <c:numCache>
                <c:formatCode>g/"標""準"</c:formatCode>
                <c:ptCount val="82"/>
                <c:pt idx="0">
                  <c:v>0.9999999999999567</c:v>
                </c:pt>
                <c:pt idx="1">
                  <c:v>0.99999999999990652</c:v>
                </c:pt>
                <c:pt idx="2">
                  <c:v>0.99999999999979816</c:v>
                </c:pt>
                <c:pt idx="3">
                  <c:v>0.99999999999956413</c:v>
                </c:pt>
                <c:pt idx="4">
                  <c:v>0.99999999999905942</c:v>
                </c:pt>
                <c:pt idx="5">
                  <c:v>0.99999999999797029</c:v>
                </c:pt>
                <c:pt idx="6">
                  <c:v>0.9999999999956195</c:v>
                </c:pt>
                <c:pt idx="7">
                  <c:v>0.99999999999054623</c:v>
                </c:pt>
                <c:pt idx="8">
                  <c:v>0.99999999997959788</c:v>
                </c:pt>
                <c:pt idx="9">
                  <c:v>0.99999999995597011</c:v>
                </c:pt>
                <c:pt idx="10">
                  <c:v>0.9999999999049789</c:v>
                </c:pt>
                <c:pt idx="11">
                  <c:v>0.9999999997949347</c:v>
                </c:pt>
                <c:pt idx="12">
                  <c:v>0.99999999955744734</c:v>
                </c:pt>
                <c:pt idx="13">
                  <c:v>0.99999999904492465</c:v>
                </c:pt>
                <c:pt idx="14">
                  <c:v>0.99999999793884631</c:v>
                </c:pt>
                <c:pt idx="15">
                  <c:v>0.99999999555181307</c:v>
                </c:pt>
                <c:pt idx="16">
                  <c:v>0.99999999040034304</c:v>
                </c:pt>
                <c:pt idx="17">
                  <c:v>0.9999999792829275</c:v>
                </c:pt>
                <c:pt idx="18">
                  <c:v>0.999999955290372</c:v>
                </c:pt>
                <c:pt idx="19">
                  <c:v>0.99999990351190937</c:v>
                </c:pt>
                <c:pt idx="20">
                  <c:v>0.99999979176854115</c:v>
                </c:pt>
                <c:pt idx="21">
                  <c:v>0.99999955061464452</c:v>
                </c:pt>
                <c:pt idx="22">
                  <c:v>0.99999903017948233</c:v>
                </c:pt>
                <c:pt idx="23">
                  <c:v>0.99999790702732483</c:v>
                </c:pt>
                <c:pt idx="24">
                  <c:v>0.99999548315503561</c:v>
                </c:pt>
                <c:pt idx="25">
                  <c:v>0.99999025222287663</c:v>
                </c:pt>
                <c:pt idx="26">
                  <c:v>0.99997896350572624</c:v>
                </c:pt>
                <c:pt idx="27">
                  <c:v>0.99995460213129761</c:v>
                </c:pt>
                <c:pt idx="28">
                  <c:v>0.99990203175905534</c:v>
                </c:pt>
                <c:pt idx="29">
                  <c:v>0.99978859818220078</c:v>
                </c:pt>
                <c:pt idx="30">
                  <c:v>0.99954388423594354</c:v>
                </c:pt>
                <c:pt idx="31">
                  <c:v>0.99901617373220541</c:v>
                </c:pt>
                <c:pt idx="32">
                  <c:v>0.99787921545516711</c:v>
                </c:pt>
                <c:pt idx="33">
                  <c:v>0.99543433682772609</c:v>
                </c:pt>
                <c:pt idx="34">
                  <c:v>0.99019864191656659</c:v>
                </c:pt>
                <c:pt idx="35">
                  <c:v>0.9790850407297792</c:v>
                </c:pt>
                <c:pt idx="36">
                  <c:v>0.95593074427336533</c:v>
                </c:pt>
                <c:pt idx="37">
                  <c:v>0.90951211200910864</c:v>
                </c:pt>
                <c:pt idx="38">
                  <c:v>0.82324096688121995</c:v>
                </c:pt>
                <c:pt idx="39">
                  <c:v>0.68335447018778173</c:v>
                </c:pt>
                <c:pt idx="40">
                  <c:v>0.49999999999999845</c:v>
                </c:pt>
                <c:pt idx="41">
                  <c:v>0.31664552981221544</c:v>
                </c:pt>
                <c:pt idx="42">
                  <c:v>0.17675903311877811</c:v>
                </c:pt>
                <c:pt idx="43">
                  <c:v>9.0487887990890248E-2</c:v>
                </c:pt>
                <c:pt idx="44">
                  <c:v>4.4069255726634129E-2</c:v>
                </c:pt>
                <c:pt idx="45">
                  <c:v>2.0914959270220503E-2</c:v>
                </c:pt>
                <c:pt idx="46">
                  <c:v>9.8013580834332703E-3</c:v>
                </c:pt>
                <c:pt idx="47">
                  <c:v>4.565663172273777E-3</c:v>
                </c:pt>
                <c:pt idx="48">
                  <c:v>2.1207845448329501E-3</c:v>
                </c:pt>
                <c:pt idx="49">
                  <c:v>9.8382626779452672E-4</c:v>
                </c:pt>
                <c:pt idx="50">
                  <c:v>4.5611576405645422E-4</c:v>
                </c:pt>
                <c:pt idx="51">
                  <c:v>2.114018177990712E-4</c:v>
                </c:pt>
                <c:pt idx="52">
                  <c:v>9.7968240944684636E-5</c:v>
                </c:pt>
                <c:pt idx="53">
                  <c:v>4.539786870243367E-5</c:v>
                </c:pt>
                <c:pt idx="54">
                  <c:v>2.1036494273781023E-5</c:v>
                </c:pt>
                <c:pt idx="55">
                  <c:v>9.7477771234485812E-6</c:v>
                </c:pt>
                <c:pt idx="56">
                  <c:v>4.5168449645147493E-6</c:v>
                </c:pt>
                <c:pt idx="57">
                  <c:v>2.0929726752312957E-6</c:v>
                </c:pt>
                <c:pt idx="58">
                  <c:v>9.6982051759707332E-7</c:v>
                </c:pt>
                <c:pt idx="59">
                  <c:v>4.4938535538245291E-7</c:v>
                </c:pt>
                <c:pt idx="60">
                  <c:v>2.0823145888113309E-7</c:v>
                </c:pt>
                <c:pt idx="61">
                  <c:v>9.6488090537743266E-8</c:v>
                </c:pt>
                <c:pt idx="62">
                  <c:v>4.4709627965790492E-8</c:v>
                </c:pt>
                <c:pt idx="63">
                  <c:v>2.0717072606124362E-8</c:v>
                </c:pt>
                <c:pt idx="64">
                  <c:v>9.5996569725396747E-9</c:v>
                </c:pt>
                <c:pt idx="65">
                  <c:v>4.4481870191160459E-9</c:v>
                </c:pt>
                <c:pt idx="66">
                  <c:v>2.061153618190145E-9</c:v>
                </c:pt>
                <c:pt idx="67">
                  <c:v>9.5507545300570962E-10</c:v>
                </c:pt>
                <c:pt idx="68">
                  <c:v>4.4255271045425255E-10</c:v>
                </c:pt>
                <c:pt idx="69">
                  <c:v>2.0506537034343425E-10</c:v>
                </c:pt>
                <c:pt idx="70">
                  <c:v>9.5021011317650933E-11</c:v>
                </c:pt>
                <c:pt idx="71">
                  <c:v>4.4029826080213383E-11</c:v>
                </c:pt>
                <c:pt idx="72">
                  <c:v>2.0402072738628937E-11</c:v>
                </c:pt>
                <c:pt idx="73">
                  <c:v>9.4536955760105436E-12</c:v>
                </c:pt>
                <c:pt idx="74">
                  <c:v>4.3805529559817772E-12</c:v>
                </c:pt>
                <c:pt idx="75">
                  <c:v>2.029814060101821E-12</c:v>
                </c:pt>
                <c:pt idx="76">
                  <c:v>9.4055366068697556E-13</c:v>
                </c:pt>
                <c:pt idx="77">
                  <c:v>4.3582375648081636E-13</c:v>
                </c:pt>
                <c:pt idx="78">
                  <c:v>2.0194737913652427E-13</c:v>
                </c:pt>
                <c:pt idx="79">
                  <c:v>9.3576229688390338E-14</c:v>
                </c:pt>
                <c:pt idx="80">
                  <c:v>4.336035852574315E-14</c:v>
                </c:pt>
                <c:pt idx="81">
                  <c:v>2.009186197971167E-14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D44-43C1-A352-11EAB784EF57}"/>
            </c:ext>
          </c:extLst>
        </c:ser>
        <c:ser>
          <c:idx val="1"/>
          <c:order val="1"/>
          <c:tx>
            <c:strRef>
              <c:f>'e,h'!$C$1</c:f>
              <c:strCache>
                <c:ptCount val="1"/>
                <c:pt idx="0">
                  <c:v>1-f(E)</c:v>
                </c:pt>
              </c:strCache>
            </c:strRef>
          </c:tx>
          <c:spPr>
            <a:ln w="20351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'e,h'!$A$2:$A$83</c:f>
              <c:numCache>
                <c:formatCode>g/"標""準"</c:formatCode>
                <c:ptCount val="82"/>
                <c:pt idx="0">
                  <c:v>-0.5</c:v>
                </c:pt>
                <c:pt idx="1">
                  <c:v>-0.48</c:v>
                </c:pt>
                <c:pt idx="2">
                  <c:v>-0.45999999999999996</c:v>
                </c:pt>
                <c:pt idx="3">
                  <c:v>-0.43999999999999995</c:v>
                </c:pt>
                <c:pt idx="4">
                  <c:v>-0.41999999999999993</c:v>
                </c:pt>
                <c:pt idx="5">
                  <c:v>-0.39999999999999991</c:v>
                </c:pt>
                <c:pt idx="6">
                  <c:v>-0.37999999999999989</c:v>
                </c:pt>
                <c:pt idx="7">
                  <c:v>-0.35999999999999988</c:v>
                </c:pt>
                <c:pt idx="8">
                  <c:v>-0.33999999999999986</c:v>
                </c:pt>
                <c:pt idx="9">
                  <c:v>-0.31999999999999984</c:v>
                </c:pt>
                <c:pt idx="10">
                  <c:v>-0.29999999999999982</c:v>
                </c:pt>
                <c:pt idx="11">
                  <c:v>-0.2799999999999998</c:v>
                </c:pt>
                <c:pt idx="12">
                  <c:v>-0.25999999999999979</c:v>
                </c:pt>
                <c:pt idx="13">
                  <c:v>-0.2399999999999998</c:v>
                </c:pt>
                <c:pt idx="14">
                  <c:v>-0.21999999999999981</c:v>
                </c:pt>
                <c:pt idx="15">
                  <c:v>-0.19999999999999982</c:v>
                </c:pt>
                <c:pt idx="16">
                  <c:v>-0.17999999999999983</c:v>
                </c:pt>
                <c:pt idx="17">
                  <c:v>-0.15999999999999984</c:v>
                </c:pt>
                <c:pt idx="18">
                  <c:v>-0.13999999999999985</c:v>
                </c:pt>
                <c:pt idx="19">
                  <c:v>-0.11999999999999984</c:v>
                </c:pt>
                <c:pt idx="20">
                  <c:v>-9.9999999999999839E-2</c:v>
                </c:pt>
                <c:pt idx="21">
                  <c:v>-7.9999999999999835E-2</c:v>
                </c:pt>
                <c:pt idx="22">
                  <c:v>-5.9999999999999831E-2</c:v>
                </c:pt>
                <c:pt idx="23">
                  <c:v>-3.9999999999999827E-2</c:v>
                </c:pt>
                <c:pt idx="24">
                  <c:v>-1.9999999999999827E-2</c:v>
                </c:pt>
                <c:pt idx="25">
                  <c:v>1.7347234759768071E-16</c:v>
                </c:pt>
                <c:pt idx="26">
                  <c:v>2.0000000000000174E-2</c:v>
                </c:pt>
                <c:pt idx="27">
                  <c:v>4.0000000000000174E-2</c:v>
                </c:pt>
                <c:pt idx="28">
                  <c:v>6.0000000000000178E-2</c:v>
                </c:pt>
                <c:pt idx="29">
                  <c:v>8.0000000000000182E-2</c:v>
                </c:pt>
                <c:pt idx="30">
                  <c:v>0.10000000000000019</c:v>
                </c:pt>
                <c:pt idx="31">
                  <c:v>0.12000000000000019</c:v>
                </c:pt>
                <c:pt idx="32">
                  <c:v>0.14000000000000018</c:v>
                </c:pt>
                <c:pt idx="33">
                  <c:v>0.16000000000000017</c:v>
                </c:pt>
                <c:pt idx="34">
                  <c:v>0.18000000000000016</c:v>
                </c:pt>
                <c:pt idx="35">
                  <c:v>0.20000000000000015</c:v>
                </c:pt>
                <c:pt idx="36">
                  <c:v>0.22000000000000014</c:v>
                </c:pt>
                <c:pt idx="37">
                  <c:v>0.24000000000000013</c:v>
                </c:pt>
                <c:pt idx="38">
                  <c:v>0.26000000000000012</c:v>
                </c:pt>
                <c:pt idx="39">
                  <c:v>0.28000000000000014</c:v>
                </c:pt>
                <c:pt idx="40">
                  <c:v>0.30000000000000016</c:v>
                </c:pt>
                <c:pt idx="41">
                  <c:v>0.32000000000000017</c:v>
                </c:pt>
                <c:pt idx="42">
                  <c:v>0.34000000000000019</c:v>
                </c:pt>
                <c:pt idx="43">
                  <c:v>0.36000000000000021</c:v>
                </c:pt>
                <c:pt idx="44">
                  <c:v>0.38000000000000023</c:v>
                </c:pt>
                <c:pt idx="45">
                  <c:v>0.40000000000000024</c:v>
                </c:pt>
                <c:pt idx="46">
                  <c:v>0.42000000000000026</c:v>
                </c:pt>
                <c:pt idx="47">
                  <c:v>0.44000000000000028</c:v>
                </c:pt>
                <c:pt idx="48">
                  <c:v>0.4600000000000003</c:v>
                </c:pt>
                <c:pt idx="49">
                  <c:v>0.48000000000000032</c:v>
                </c:pt>
                <c:pt idx="50">
                  <c:v>0.50000000000000033</c:v>
                </c:pt>
                <c:pt idx="51">
                  <c:v>0.52000000000000035</c:v>
                </c:pt>
                <c:pt idx="52">
                  <c:v>0.54000000000000037</c:v>
                </c:pt>
                <c:pt idx="53">
                  <c:v>0.56000000000000039</c:v>
                </c:pt>
                <c:pt idx="54">
                  <c:v>0.5800000000000004</c:v>
                </c:pt>
                <c:pt idx="55">
                  <c:v>0.60000000000000042</c:v>
                </c:pt>
                <c:pt idx="56">
                  <c:v>0.62000000000000044</c:v>
                </c:pt>
                <c:pt idx="57">
                  <c:v>0.64000000000000046</c:v>
                </c:pt>
                <c:pt idx="58">
                  <c:v>0.66000000000000048</c:v>
                </c:pt>
                <c:pt idx="59">
                  <c:v>0.68000000000000049</c:v>
                </c:pt>
                <c:pt idx="60">
                  <c:v>0.70000000000000051</c:v>
                </c:pt>
                <c:pt idx="61">
                  <c:v>0.72000000000000053</c:v>
                </c:pt>
                <c:pt idx="62">
                  <c:v>0.74000000000000055</c:v>
                </c:pt>
                <c:pt idx="63">
                  <c:v>0.76000000000000056</c:v>
                </c:pt>
                <c:pt idx="64">
                  <c:v>0.78000000000000058</c:v>
                </c:pt>
                <c:pt idx="65">
                  <c:v>0.8000000000000006</c:v>
                </c:pt>
                <c:pt idx="66">
                  <c:v>0.82000000000000062</c:v>
                </c:pt>
                <c:pt idx="67">
                  <c:v>0.84000000000000064</c:v>
                </c:pt>
                <c:pt idx="68">
                  <c:v>0.86000000000000065</c:v>
                </c:pt>
                <c:pt idx="69">
                  <c:v>0.88000000000000067</c:v>
                </c:pt>
                <c:pt idx="70">
                  <c:v>0.90000000000000069</c:v>
                </c:pt>
                <c:pt idx="71">
                  <c:v>0.92000000000000071</c:v>
                </c:pt>
                <c:pt idx="72">
                  <c:v>0.94000000000000072</c:v>
                </c:pt>
                <c:pt idx="73">
                  <c:v>0.96000000000000074</c:v>
                </c:pt>
                <c:pt idx="74">
                  <c:v>0.98000000000000076</c:v>
                </c:pt>
                <c:pt idx="75">
                  <c:v>1.0000000000000007</c:v>
                </c:pt>
                <c:pt idx="76">
                  <c:v>1.0200000000000007</c:v>
                </c:pt>
                <c:pt idx="77">
                  <c:v>1.0400000000000007</c:v>
                </c:pt>
                <c:pt idx="78">
                  <c:v>1.0600000000000007</c:v>
                </c:pt>
                <c:pt idx="79">
                  <c:v>1.0800000000000007</c:v>
                </c:pt>
                <c:pt idx="80">
                  <c:v>1.1000000000000008</c:v>
                </c:pt>
                <c:pt idx="81">
                  <c:v>1.1200000000000008</c:v>
                </c:pt>
              </c:numCache>
            </c:numRef>
          </c:xVal>
          <c:yVal>
            <c:numRef>
              <c:f>'e,h'!$C$2:$C$83</c:f>
              <c:numCache>
                <c:formatCode>g/"標""準"</c:formatCode>
                <c:ptCount val="82"/>
                <c:pt idx="0">
                  <c:v>4.3298697960381105E-14</c:v>
                </c:pt>
                <c:pt idx="1">
                  <c:v>9.3480778673438181E-14</c:v>
                </c:pt>
                <c:pt idx="2">
                  <c:v>2.0183854587685346E-13</c:v>
                </c:pt>
                <c:pt idx="3">
                  <c:v>4.3587355946783646E-13</c:v>
                </c:pt>
                <c:pt idx="4">
                  <c:v>9.4058094646243262E-13</c:v>
                </c:pt>
                <c:pt idx="5">
                  <c:v>2.0297097336197112E-12</c:v>
                </c:pt>
                <c:pt idx="6">
                  <c:v>4.3804959659610176E-12</c:v>
                </c:pt>
                <c:pt idx="7">
                  <c:v>9.453771099288133E-12</c:v>
                </c:pt>
                <c:pt idx="8">
                  <c:v>2.0402124434326652E-11</c:v>
                </c:pt>
                <c:pt idx="9">
                  <c:v>4.4029890844399233E-11</c:v>
                </c:pt>
                <c:pt idx="10">
                  <c:v>9.5021102097803123E-11</c:v>
                </c:pt>
                <c:pt idx="11">
                  <c:v>2.0506529807562401E-10</c:v>
                </c:pt>
                <c:pt idx="12">
                  <c:v>4.425526611839814E-10</c:v>
                </c:pt>
                <c:pt idx="13">
                  <c:v>9.5507535213812389E-10</c:v>
                </c:pt>
                <c:pt idx="14">
                  <c:v>2.0611536921677498E-9</c:v>
                </c:pt>
                <c:pt idx="15">
                  <c:v>4.4481869299062282E-9</c:v>
                </c:pt>
                <c:pt idx="16">
                  <c:v>9.5996569582368352E-9</c:v>
                </c:pt>
                <c:pt idx="17">
                  <c:v>2.0717072501952316E-8</c:v>
                </c:pt>
                <c:pt idx="18">
                  <c:v>4.4709627999850454E-8</c:v>
                </c:pt>
                <c:pt idx="19">
                  <c:v>9.648809062845487E-8</c:v>
                </c:pt>
                <c:pt idx="20">
                  <c:v>2.0823145885362493E-7</c:v>
                </c:pt>
                <c:pt idx="21">
                  <c:v>4.4938535548322278E-7</c:v>
                </c:pt>
                <c:pt idx="22">
                  <c:v>9.698205176711383E-7</c:v>
                </c:pt>
                <c:pt idx="23">
                  <c:v>2.0929726751717226E-6</c:v>
                </c:pt>
                <c:pt idx="24">
                  <c:v>4.5168449643862019E-6</c:v>
                </c:pt>
                <c:pt idx="25">
                  <c:v>9.7477771233700494E-6</c:v>
                </c:pt>
                <c:pt idx="26">
                  <c:v>2.1036494273762862E-5</c:v>
                </c:pt>
                <c:pt idx="27">
                  <c:v>4.5397868702390376E-5</c:v>
                </c:pt>
                <c:pt idx="28">
                  <c:v>9.7968240944656948E-5</c:v>
                </c:pt>
                <c:pt idx="29">
                  <c:v>2.1140181779921718E-4</c:v>
                </c:pt>
                <c:pt idx="30">
                  <c:v>4.5611576405646392E-4</c:v>
                </c:pt>
                <c:pt idx="31">
                  <c:v>9.8382626779458526E-4</c:v>
                </c:pt>
                <c:pt idx="32">
                  <c:v>2.1207845448328877E-3</c:v>
                </c:pt>
                <c:pt idx="33">
                  <c:v>4.5656631722739149E-3</c:v>
                </c:pt>
                <c:pt idx="34">
                  <c:v>9.8013580834334091E-3</c:v>
                </c:pt>
                <c:pt idx="35">
                  <c:v>2.0914959270220801E-2</c:v>
                </c:pt>
                <c:pt idx="36">
                  <c:v>4.4069255726634671E-2</c:v>
                </c:pt>
                <c:pt idx="37">
                  <c:v>9.0487887990891358E-2</c:v>
                </c:pt>
                <c:pt idx="38">
                  <c:v>0.17675903311878005</c:v>
                </c:pt>
                <c:pt idx="39">
                  <c:v>0.31664552981221827</c:v>
                </c:pt>
                <c:pt idx="40">
                  <c:v>0.50000000000000155</c:v>
                </c:pt>
                <c:pt idx="41">
                  <c:v>0.6833544701877845</c:v>
                </c:pt>
                <c:pt idx="42">
                  <c:v>0.82324096688122195</c:v>
                </c:pt>
                <c:pt idx="43">
                  <c:v>0.90951211200910975</c:v>
                </c:pt>
                <c:pt idx="44">
                  <c:v>0.95593074427336588</c:v>
                </c:pt>
                <c:pt idx="45">
                  <c:v>0.97908504072977953</c:v>
                </c:pt>
                <c:pt idx="46">
                  <c:v>0.9901986419165667</c:v>
                </c:pt>
                <c:pt idx="47">
                  <c:v>0.9954343368277262</c:v>
                </c:pt>
                <c:pt idx="48">
                  <c:v>0.997879215455167</c:v>
                </c:pt>
                <c:pt idx="49">
                  <c:v>0.99901617373220553</c:v>
                </c:pt>
                <c:pt idx="50">
                  <c:v>0.99954388423594354</c:v>
                </c:pt>
                <c:pt idx="51">
                  <c:v>0.99978859818220089</c:v>
                </c:pt>
                <c:pt idx="52">
                  <c:v>0.99990203175905534</c:v>
                </c:pt>
                <c:pt idx="53">
                  <c:v>0.99995460213129761</c:v>
                </c:pt>
                <c:pt idx="54">
                  <c:v>0.99997896350572624</c:v>
                </c:pt>
                <c:pt idx="55">
                  <c:v>0.99999025222287652</c:v>
                </c:pt>
                <c:pt idx="56">
                  <c:v>0.9999954831550355</c:v>
                </c:pt>
                <c:pt idx="57">
                  <c:v>0.99999790702732472</c:v>
                </c:pt>
                <c:pt idx="58">
                  <c:v>0.99999903017948244</c:v>
                </c:pt>
                <c:pt idx="59">
                  <c:v>0.99999955061464463</c:v>
                </c:pt>
                <c:pt idx="60">
                  <c:v>0.99999979176854115</c:v>
                </c:pt>
                <c:pt idx="61">
                  <c:v>0.99999990351190948</c:v>
                </c:pt>
                <c:pt idx="62">
                  <c:v>0.999999955290372</c:v>
                </c:pt>
                <c:pt idx="63">
                  <c:v>0.99999997928292739</c:v>
                </c:pt>
                <c:pt idx="64">
                  <c:v>0.99999999040034304</c:v>
                </c:pt>
                <c:pt idx="65">
                  <c:v>0.99999999555181296</c:v>
                </c:pt>
                <c:pt idx="66">
                  <c:v>0.99999999793884642</c:v>
                </c:pt>
                <c:pt idx="67">
                  <c:v>0.99999999904492454</c:v>
                </c:pt>
                <c:pt idx="68">
                  <c:v>0.99999999955744734</c:v>
                </c:pt>
                <c:pt idx="69">
                  <c:v>0.99999999979493459</c:v>
                </c:pt>
                <c:pt idx="70">
                  <c:v>0.99999999990497901</c:v>
                </c:pt>
                <c:pt idx="71">
                  <c:v>0.99999999995597022</c:v>
                </c:pt>
                <c:pt idx="72">
                  <c:v>0.99999999997959788</c:v>
                </c:pt>
                <c:pt idx="73">
                  <c:v>0.99999999999054634</c:v>
                </c:pt>
                <c:pt idx="74">
                  <c:v>0.99999999999561939</c:v>
                </c:pt>
                <c:pt idx="75">
                  <c:v>0.99999999999797018</c:v>
                </c:pt>
                <c:pt idx="76">
                  <c:v>0.99999999999905942</c:v>
                </c:pt>
                <c:pt idx="77">
                  <c:v>0.99999999999956413</c:v>
                </c:pt>
                <c:pt idx="78">
                  <c:v>0.99999999999979805</c:v>
                </c:pt>
                <c:pt idx="79">
                  <c:v>0.99999999999990641</c:v>
                </c:pt>
                <c:pt idx="80">
                  <c:v>0.99999999999995659</c:v>
                </c:pt>
                <c:pt idx="81">
                  <c:v>0.9999999999999799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D44-43C1-A352-11EAB784E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3138224"/>
        <c:axId val="1"/>
      </c:scatterChart>
      <c:valAx>
        <c:axId val="1713138224"/>
        <c:scaling>
          <c:orientation val="minMax"/>
          <c:max val="1"/>
          <c:min val="-0.5"/>
        </c:scaling>
        <c:delete val="0"/>
        <c:axPos val="b"/>
        <c:numFmt formatCode="General" sourceLinked="0"/>
        <c:majorTickMark val="in"/>
        <c:minorTickMark val="none"/>
        <c:tickLblPos val="nextTo"/>
        <c:spPr>
          <a:ln w="2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 w="25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7131382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2544">
      <a:noFill/>
      <a:prstDash val="solid"/>
    </a:ln>
  </c:spPr>
  <c:txPr>
    <a:bodyPr/>
    <a:lstStyle/>
    <a:p>
      <a:pPr>
        <a:defRPr sz="641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819712810349006E-2"/>
          <c:y val="4.9275501798861525E-2"/>
          <c:w val="0.65612018098070701"/>
          <c:h val="0.82029217700457713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'[Microsoft PowerPoint 内のグラフ]Sheet1'!$B$1</c:f>
              <c:strCache>
                <c:ptCount val="1"/>
                <c:pt idx="0">
                  <c:v>D(E)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内のグラフ]Sheet1'!$B$2:$B$83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25190869152065.121</c:v>
                </c:pt>
                <c:pt idx="21">
                  <c:v>3.1528558482747136E+20</c:v>
                </c:pt>
                <c:pt idx="22">
                  <c:v>4.4588115008374217E+20</c:v>
                </c:pt>
                <c:pt idx="23">
                  <c:v>5.4609065181524636E+20</c:v>
                </c:pt>
                <c:pt idx="24">
                  <c:v>6.3057116965494129E+20</c:v>
                </c:pt>
                <c:pt idx="25">
                  <c:v>7.0500000000000052E+20</c:v>
                </c:pt>
                <c:pt idx="26">
                  <c:v>7.7228880608228462E+20</c:v>
                </c:pt>
                <c:pt idx="27">
                  <c:v>8.341672494170462E+20</c:v>
                </c:pt>
                <c:pt idx="28">
                  <c:v>8.9176230016748329E+20</c:v>
                </c:pt>
                <c:pt idx="29">
                  <c:v>9.4585675448241134E+20</c:v>
                </c:pt>
                <c:pt idx="30">
                  <c:v>9.9702056147303242E+20</c:v>
                </c:pt>
                <c:pt idx="31">
                  <c:v>1.0456839866804888E+21</c:v>
                </c:pt>
                <c:pt idx="32">
                  <c:v>1.0921813036304919E+21</c:v>
                </c:pt>
                <c:pt idx="33">
                  <c:v>1.1367783425100959E+21</c:v>
                </c:pt>
                <c:pt idx="34">
                  <c:v>1.1796906374130471E+21</c:v>
                </c:pt>
                <c:pt idx="35">
                  <c:v>1.2210958193360589E+21</c:v>
                </c:pt>
                <c:pt idx="36">
                  <c:v>1.2611423393098818E+21</c:v>
                </c:pt>
                <c:pt idx="37">
                  <c:v>1.2999557684782975E+21</c:v>
                </c:pt>
                <c:pt idx="38">
                  <c:v>1.3376434502512251E+21</c:v>
                </c:pt>
                <c:pt idx="39">
                  <c:v>1.3742980026180646E+21</c:v>
                </c:pt>
                <c:pt idx="40">
                  <c:v>1.4100000000000005E+21</c:v>
                </c:pt>
                <c:pt idx="41">
                  <c:v>1.4448200580003038E+21</c:v>
                </c:pt>
                <c:pt idx="42">
                  <c:v>1.4788204759199142E+21</c:v>
                </c:pt>
                <c:pt idx="43">
                  <c:v>1.5120565465616695E+21</c:v>
                </c:pt>
                <c:pt idx="44">
                  <c:v>1.544577612164569E+21</c:v>
                </c:pt>
                <c:pt idx="45">
                  <c:v>1.5764279241373524E+21</c:v>
                </c:pt>
                <c:pt idx="46">
                  <c:v>1.6076473493897853E+21</c:v>
                </c:pt>
                <c:pt idx="47">
                  <c:v>1.6382719554457381E+21</c:v>
                </c:pt>
                <c:pt idx="48">
                  <c:v>1.6683344988340924E+21</c:v>
                </c:pt>
                <c:pt idx="49">
                  <c:v>1.6978648356097145E+21</c:v>
                </c:pt>
                <c:pt idx="50">
                  <c:v>1.7268902686621413E+21</c:v>
                </c:pt>
                <c:pt idx="51">
                  <c:v>1.7554358433164118E+21</c:v>
                </c:pt>
                <c:pt idx="52">
                  <c:v>1.7835246003349666E+21</c:v>
                </c:pt>
                <c:pt idx="53">
                  <c:v>1.8111777935917837E+21</c:v>
                </c:pt>
                <c:pt idx="54">
                  <c:v>1.8384150782671475E+21</c:v>
                </c:pt>
                <c:pt idx="55">
                  <c:v>1.8652546743005371E+21</c:v>
                </c:pt>
                <c:pt idx="56">
                  <c:v>1.8917135089648227E+21</c:v>
                </c:pt>
                <c:pt idx="57">
                  <c:v>1.9178073417316984E+21</c:v>
                </c:pt>
                <c:pt idx="58">
                  <c:v>1.9435508740447221E+21</c:v>
                </c:pt>
                <c:pt idx="59">
                  <c:v>1.9689578461714215E+21</c:v>
                </c:pt>
                <c:pt idx="60">
                  <c:v>1.9940411229460648E+21</c:v>
                </c:pt>
                <c:pt idx="61">
                  <c:v>2.0188127699219663E+21</c:v>
                </c:pt>
                <c:pt idx="62">
                  <c:v>2.0432841212127113E+21</c:v>
                </c:pt>
                <c:pt idx="63">
                  <c:v>2.0674658401047407E+21</c:v>
                </c:pt>
                <c:pt idx="64">
                  <c:v>2.0913679733609773E+21</c:v>
                </c:pt>
                <c:pt idx="65">
                  <c:v>2.1150000000000003E+21</c:v>
                </c:pt>
                <c:pt idx="66">
                  <c:v>2.1383708752225375E+21</c:v>
                </c:pt>
                <c:pt idx="67">
                  <c:v>2.1614890700625808E+21</c:v>
                </c:pt>
                <c:pt idx="68">
                  <c:v>2.1843626072609831E+21</c:v>
                </c:pt>
                <c:pt idx="69">
                  <c:v>2.2069990937922925E+21</c:v>
                </c:pt>
                <c:pt idx="70">
                  <c:v>2.2294057504187073E+21</c:v>
                </c:pt>
                <c:pt idx="71">
                  <c:v>2.2515894385966546E+21</c:v>
                </c:pt>
                <c:pt idx="72">
                  <c:v>2.2735566850201905E+21</c:v>
                </c:pt>
                <c:pt idx="73">
                  <c:v>2.2953137040500581E+21</c:v>
                </c:pt>
                <c:pt idx="74">
                  <c:v>2.3168664182468523E+21</c:v>
                </c:pt>
                <c:pt idx="75">
                  <c:v>2.3382204772005564E+21</c:v>
                </c:pt>
                <c:pt idx="76">
                  <c:v>2.3593812748260926E+21</c:v>
                </c:pt>
                <c:pt idx="77">
                  <c:v>2.3803539652749117E+21</c:v>
                </c:pt>
                <c:pt idx="78">
                  <c:v>2.4011434775956218E+21</c:v>
                </c:pt>
                <c:pt idx="79">
                  <c:v>2.4217545292617907E+21</c:v>
                </c:pt>
                <c:pt idx="80">
                  <c:v>2.4421916386721163E+21</c:v>
                </c:pt>
                <c:pt idx="81">
                  <c:v>2.4624591367167893E+21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45-4197-BE60-341262F3CC4D}"/>
            </c:ext>
          </c:extLst>
        </c:ser>
        <c:ser>
          <c:idx val="1"/>
          <c:order val="1"/>
          <c:tx>
            <c:strRef>
              <c:f>'[Microsoft PowerPoint 内のグラフ]Sheet1'!$C$1</c:f>
              <c:strCache>
                <c:ptCount val="1"/>
                <c:pt idx="0">
                  <c:v>f(E)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内のグラフ]Sheet1'!$C$2:$C$83</c:f>
              <c:numCache>
                <c:formatCode>General</c:formatCode>
                <c:ptCount val="82"/>
                <c:pt idx="0">
                  <c:v>1E+21</c:v>
                </c:pt>
                <c:pt idx="1">
                  <c:v>1E+21</c:v>
                </c:pt>
                <c:pt idx="2">
                  <c:v>1E+21</c:v>
                </c:pt>
                <c:pt idx="3">
                  <c:v>1E+21</c:v>
                </c:pt>
                <c:pt idx="4">
                  <c:v>1E+21</c:v>
                </c:pt>
                <c:pt idx="5">
                  <c:v>1E+21</c:v>
                </c:pt>
                <c:pt idx="6">
                  <c:v>1E+21</c:v>
                </c:pt>
                <c:pt idx="7">
                  <c:v>9.9999999999999974E+20</c:v>
                </c:pt>
                <c:pt idx="8">
                  <c:v>9.9999999999999908E+20</c:v>
                </c:pt>
                <c:pt idx="9">
                  <c:v>9.9999999999999358E+20</c:v>
                </c:pt>
                <c:pt idx="10">
                  <c:v>9.9999999999995675E+20</c:v>
                </c:pt>
                <c:pt idx="11">
                  <c:v>9.9999999999970338E+20</c:v>
                </c:pt>
                <c:pt idx="12">
                  <c:v>9.9999999999797035E+20</c:v>
                </c:pt>
                <c:pt idx="13">
                  <c:v>9.99999999986112E+20</c:v>
                </c:pt>
                <c:pt idx="14">
                  <c:v>9.9999999990497896E+20</c:v>
                </c:pt>
                <c:pt idx="15">
                  <c:v>9.9999999934986833E+20</c:v>
                </c:pt>
                <c:pt idx="16">
                  <c:v>9.9999999555181307E+20</c:v>
                </c:pt>
                <c:pt idx="17">
                  <c:v>9.9999996956560143E+20</c:v>
                </c:pt>
                <c:pt idx="18">
                  <c:v>9.9999979176854107E+20</c:v>
                </c:pt>
                <c:pt idx="19">
                  <c:v>9.9999857528659863E+20</c:v>
                </c:pt>
                <c:pt idx="20">
                  <c:v>9.9999025222287661E+20</c:v>
                </c:pt>
                <c:pt idx="21">
                  <c:v>9.9993330971767197E+20</c:v>
                </c:pt>
                <c:pt idx="22">
                  <c:v>9.9954388423594358E+20</c:v>
                </c:pt>
                <c:pt idx="23">
                  <c:v>9.9688755928159001E+20</c:v>
                </c:pt>
                <c:pt idx="24">
                  <c:v>9.7908504072977895E+20</c:v>
                </c:pt>
                <c:pt idx="25">
                  <c:v>8.7248115785772093E+20</c:v>
                </c:pt>
                <c:pt idx="26">
                  <c:v>4.9999999999999679E+20</c:v>
                </c:pt>
                <c:pt idx="27">
                  <c:v>1.2751884214227627E+20</c:v>
                </c:pt>
                <c:pt idx="28">
                  <c:v>2.0914959270220456E+19</c:v>
                </c:pt>
                <c:pt idx="29">
                  <c:v>3.1124407184099313E+18</c:v>
                </c:pt>
                <c:pt idx="30">
                  <c:v>4.5611576405645421E+17</c:v>
                </c:pt>
                <c:pt idx="31">
                  <c:v>6.6690282327991256E+16</c:v>
                </c:pt>
                <c:pt idx="32">
                  <c:v>9747777123448582</c:v>
                </c:pt>
                <c:pt idx="33">
                  <c:v>1424713401461306</c:v>
                </c:pt>
                <c:pt idx="34">
                  <c:v>208231458881133.09</c:v>
                </c:pt>
                <c:pt idx="35">
                  <c:v>30434398515197.52</c:v>
                </c:pt>
                <c:pt idx="36">
                  <c:v>4448187019116.0459</c:v>
                </c:pt>
                <c:pt idx="37">
                  <c:v>650131702393.56482</c:v>
                </c:pt>
                <c:pt idx="38">
                  <c:v>95021011317.65094</c:v>
                </c:pt>
                <c:pt idx="39">
                  <c:v>13887943864.770702</c:v>
                </c:pt>
                <c:pt idx="40">
                  <c:v>2029814060.1018209</c:v>
                </c:pt>
                <c:pt idx="41">
                  <c:v>296670634.52040523</c:v>
                </c:pt>
                <c:pt idx="42">
                  <c:v>43360358.525743149</c:v>
                </c:pt>
                <c:pt idx="43">
                  <c:v>6337400.7155105546</c:v>
                </c:pt>
                <c:pt idx="44">
                  <c:v>926252.66936175409</c:v>
                </c:pt>
                <c:pt idx="45">
                  <c:v>135377.90113223938</c:v>
                </c:pt>
                <c:pt idx="46">
                  <c:v>19786.367933059846</c:v>
                </c:pt>
                <c:pt idx="47">
                  <c:v>2891.9074140467887</c:v>
                </c:pt>
                <c:pt idx="48">
                  <c:v>422.67123100674468</c:v>
                </c:pt>
                <c:pt idx="49">
                  <c:v>61.776171897136592</c:v>
                </c:pt>
                <c:pt idx="50">
                  <c:v>9.0289925935452278</c:v>
                </c:pt>
                <c:pt idx="51">
                  <c:v>1.3196464712970226</c:v>
                </c:pt>
                <c:pt idx="52">
                  <c:v>0.19287498479638221</c:v>
                </c:pt>
                <c:pt idx="53">
                  <c:v>2.8189943723065412E-2</c:v>
                </c:pt>
                <c:pt idx="54">
                  <c:v>4.1201451186037652E-3</c:v>
                </c:pt>
                <c:pt idx="55">
                  <c:v>6.0218622517024605E-4</c:v>
                </c:pt>
                <c:pt idx="56">
                  <c:v>8.8013465386792077E-5</c:v>
                </c:pt>
                <c:pt idx="57">
                  <c:v>1.2863745076868857E-5</c:v>
                </c:pt>
                <c:pt idx="58">
                  <c:v>1.8801206914811494E-6</c:v>
                </c:pt>
                <c:pt idx="59">
                  <c:v>2.7479196714585153E-7</c:v>
                </c:pt>
                <c:pt idx="60">
                  <c:v>4.0162647828954204E-8</c:v>
                </c:pt>
                <c:pt idx="61">
                  <c:v>5.8700343295569094E-9</c:v>
                </c:pt>
                <c:pt idx="62">
                  <c:v>8.5794400749980091E-10</c:v>
                </c:pt>
                <c:pt idx="63">
                  <c:v>1.2539414229633295E-10</c:v>
                </c:pt>
                <c:pt idx="64">
                  <c:v>1.8327176114971163E-11</c:v>
                </c:pt>
                <c:pt idx="65">
                  <c:v>2.6786369618080398E-12</c:v>
                </c:pt>
                <c:pt idx="66">
                  <c:v>3.9150035598243565E-13</c:v>
                </c:pt>
                <c:pt idx="67">
                  <c:v>5.7220344122677056E-14</c:v>
                </c:pt>
                <c:pt idx="68">
                  <c:v>8.3631284914193771E-15</c:v>
                </c:pt>
                <c:pt idx="69">
                  <c:v>1.2223260666527833E-15</c:v>
                </c:pt>
                <c:pt idx="70">
                  <c:v>1.7865096952077213E-16</c:v>
                </c:pt>
                <c:pt idx="71">
                  <c:v>2.6111010622649586E-17</c:v>
                </c:pt>
                <c:pt idx="72">
                  <c:v>3.8162954142649484E-18</c:v>
                </c:pt>
                <c:pt idx="73">
                  <c:v>5.5777659851688263E-19</c:v>
                </c:pt>
                <c:pt idx="74">
                  <c:v>8.1522707254303868E-20</c:v>
                </c:pt>
                <c:pt idx="75">
                  <c:v>1.1915078215440521E-20</c:v>
                </c:pt>
                <c:pt idx="76">
                  <c:v>1.7414668092069307E-21</c:v>
                </c:pt>
                <c:pt idx="77">
                  <c:v>2.5452679308805062E-22</c:v>
                </c:pt>
                <c:pt idx="78">
                  <c:v>3.7200759760210476E-23</c:v>
                </c:pt>
                <c:pt idx="79">
                  <c:v>5.4371349669979616E-24</c:v>
                </c:pt>
                <c:pt idx="80">
                  <c:v>7.9467292710973068E-25</c:v>
                </c:pt>
                <c:pt idx="81">
                  <c:v>1.1614665902432343E-25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45-4197-BE60-341262F3CC4D}"/>
            </c:ext>
          </c:extLst>
        </c:ser>
        <c:ser>
          <c:idx val="2"/>
          <c:order val="2"/>
          <c:tx>
            <c:strRef>
              <c:f>'[Microsoft PowerPoint 内のグラフ]Sheet1'!$D$1</c:f>
              <c:strCache>
                <c:ptCount val="1"/>
                <c:pt idx="0">
                  <c:v>D(E)f(E)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'[Microsoft PowerPoint 内のグラフ]Sheet1'!$A$2:$A$83</c:f>
              <c:numCache>
                <c:formatCode>General</c:formatCode>
                <c:ptCount val="82"/>
                <c:pt idx="0">
                  <c:v>-1</c:v>
                </c:pt>
                <c:pt idx="1">
                  <c:v>-0.95</c:v>
                </c:pt>
                <c:pt idx="2">
                  <c:v>-0.89999999999999991</c:v>
                </c:pt>
                <c:pt idx="3">
                  <c:v>-0.84999999999999987</c:v>
                </c:pt>
                <c:pt idx="4">
                  <c:v>-0.79999999999999982</c:v>
                </c:pt>
                <c:pt idx="5">
                  <c:v>-0.74999999999999978</c:v>
                </c:pt>
                <c:pt idx="6">
                  <c:v>-0.69999999999999973</c:v>
                </c:pt>
                <c:pt idx="7">
                  <c:v>-0.64999999999999969</c:v>
                </c:pt>
                <c:pt idx="8">
                  <c:v>-0.59999999999999964</c:v>
                </c:pt>
                <c:pt idx="9">
                  <c:v>-0.5499999999999996</c:v>
                </c:pt>
                <c:pt idx="10">
                  <c:v>-0.49999999999999961</c:v>
                </c:pt>
                <c:pt idx="11">
                  <c:v>-0.44999999999999962</c:v>
                </c:pt>
                <c:pt idx="12">
                  <c:v>-0.39999999999999963</c:v>
                </c:pt>
                <c:pt idx="13">
                  <c:v>-0.34999999999999964</c:v>
                </c:pt>
                <c:pt idx="14">
                  <c:v>-0.29999999999999966</c:v>
                </c:pt>
                <c:pt idx="15">
                  <c:v>-0.24999999999999967</c:v>
                </c:pt>
                <c:pt idx="16">
                  <c:v>-0.19999999999999968</c:v>
                </c:pt>
                <c:pt idx="17">
                  <c:v>-0.14999999999999969</c:v>
                </c:pt>
                <c:pt idx="18">
                  <c:v>-9.9999999999999686E-2</c:v>
                </c:pt>
                <c:pt idx="19">
                  <c:v>-4.9999999999999684E-2</c:v>
                </c:pt>
                <c:pt idx="20">
                  <c:v>3.1918911957973251E-16</c:v>
                </c:pt>
                <c:pt idx="21">
                  <c:v>5.0000000000000322E-2</c:v>
                </c:pt>
                <c:pt idx="22">
                  <c:v>0.10000000000000032</c:v>
                </c:pt>
                <c:pt idx="23">
                  <c:v>0.15000000000000033</c:v>
                </c:pt>
                <c:pt idx="24">
                  <c:v>0.20000000000000034</c:v>
                </c:pt>
                <c:pt idx="25">
                  <c:v>0.25000000000000033</c:v>
                </c:pt>
                <c:pt idx="26">
                  <c:v>0.30000000000000032</c:v>
                </c:pt>
                <c:pt idx="27">
                  <c:v>0.35000000000000031</c:v>
                </c:pt>
                <c:pt idx="28">
                  <c:v>0.4000000000000003</c:v>
                </c:pt>
                <c:pt idx="29">
                  <c:v>0.45000000000000029</c:v>
                </c:pt>
                <c:pt idx="30">
                  <c:v>0.50000000000000033</c:v>
                </c:pt>
                <c:pt idx="31">
                  <c:v>0.55000000000000038</c:v>
                </c:pt>
                <c:pt idx="32">
                  <c:v>0.60000000000000042</c:v>
                </c:pt>
                <c:pt idx="33">
                  <c:v>0.65000000000000047</c:v>
                </c:pt>
                <c:pt idx="34">
                  <c:v>0.70000000000000051</c:v>
                </c:pt>
                <c:pt idx="35">
                  <c:v>0.75000000000000056</c:v>
                </c:pt>
                <c:pt idx="36">
                  <c:v>0.8000000000000006</c:v>
                </c:pt>
                <c:pt idx="37">
                  <c:v>0.85000000000000064</c:v>
                </c:pt>
                <c:pt idx="38">
                  <c:v>0.90000000000000069</c:v>
                </c:pt>
                <c:pt idx="39">
                  <c:v>0.95000000000000073</c:v>
                </c:pt>
                <c:pt idx="40">
                  <c:v>1.0000000000000007</c:v>
                </c:pt>
                <c:pt idx="41">
                  <c:v>1.0500000000000007</c:v>
                </c:pt>
                <c:pt idx="42">
                  <c:v>1.1000000000000008</c:v>
                </c:pt>
                <c:pt idx="43">
                  <c:v>1.1500000000000008</c:v>
                </c:pt>
                <c:pt idx="44">
                  <c:v>1.2000000000000008</c:v>
                </c:pt>
                <c:pt idx="45">
                  <c:v>1.2500000000000009</c:v>
                </c:pt>
                <c:pt idx="46">
                  <c:v>1.3000000000000009</c:v>
                </c:pt>
                <c:pt idx="47">
                  <c:v>1.350000000000001</c:v>
                </c:pt>
                <c:pt idx="48">
                  <c:v>1.400000000000001</c:v>
                </c:pt>
                <c:pt idx="49">
                  <c:v>1.4500000000000011</c:v>
                </c:pt>
                <c:pt idx="50">
                  <c:v>1.5000000000000011</c:v>
                </c:pt>
                <c:pt idx="51">
                  <c:v>1.5500000000000012</c:v>
                </c:pt>
                <c:pt idx="52">
                  <c:v>1.6000000000000012</c:v>
                </c:pt>
                <c:pt idx="53">
                  <c:v>1.6500000000000012</c:v>
                </c:pt>
                <c:pt idx="54">
                  <c:v>1.7000000000000013</c:v>
                </c:pt>
                <c:pt idx="55">
                  <c:v>1.7500000000000013</c:v>
                </c:pt>
                <c:pt idx="56">
                  <c:v>1.8000000000000014</c:v>
                </c:pt>
                <c:pt idx="57">
                  <c:v>1.8500000000000014</c:v>
                </c:pt>
                <c:pt idx="58">
                  <c:v>1.9000000000000015</c:v>
                </c:pt>
                <c:pt idx="59">
                  <c:v>1.9500000000000015</c:v>
                </c:pt>
                <c:pt idx="60">
                  <c:v>2.0000000000000013</c:v>
                </c:pt>
                <c:pt idx="61">
                  <c:v>2.0500000000000012</c:v>
                </c:pt>
                <c:pt idx="62">
                  <c:v>2.100000000000001</c:v>
                </c:pt>
                <c:pt idx="63">
                  <c:v>2.1500000000000008</c:v>
                </c:pt>
                <c:pt idx="64">
                  <c:v>2.2000000000000006</c:v>
                </c:pt>
                <c:pt idx="65">
                  <c:v>2.2500000000000004</c:v>
                </c:pt>
                <c:pt idx="66">
                  <c:v>2.3000000000000003</c:v>
                </c:pt>
                <c:pt idx="67">
                  <c:v>2.35</c:v>
                </c:pt>
                <c:pt idx="68">
                  <c:v>2.4</c:v>
                </c:pt>
                <c:pt idx="69">
                  <c:v>2.4499999999999997</c:v>
                </c:pt>
                <c:pt idx="70">
                  <c:v>2.4999999999999996</c:v>
                </c:pt>
                <c:pt idx="71">
                  <c:v>2.5499999999999994</c:v>
                </c:pt>
                <c:pt idx="72">
                  <c:v>2.5999999999999992</c:v>
                </c:pt>
                <c:pt idx="73">
                  <c:v>2.649999999999999</c:v>
                </c:pt>
                <c:pt idx="74">
                  <c:v>2.6999999999999988</c:v>
                </c:pt>
                <c:pt idx="75">
                  <c:v>2.7499999999999987</c:v>
                </c:pt>
                <c:pt idx="76">
                  <c:v>2.7999999999999985</c:v>
                </c:pt>
                <c:pt idx="77">
                  <c:v>2.8499999999999983</c:v>
                </c:pt>
                <c:pt idx="78">
                  <c:v>2.8999999999999981</c:v>
                </c:pt>
                <c:pt idx="79">
                  <c:v>2.949999999999998</c:v>
                </c:pt>
                <c:pt idx="80">
                  <c:v>2.9999999999999978</c:v>
                </c:pt>
                <c:pt idx="81">
                  <c:v>3.0499999999999976</c:v>
                </c:pt>
              </c:numCache>
            </c:numRef>
          </c:xVal>
          <c:yVal>
            <c:numRef>
              <c:f>'[Microsoft PowerPoint 内のグラフ]Sheet1'!$D$2:$D$83</c:f>
              <c:numCache>
                <c:formatCode>General</c:formatCode>
                <c:ptCount val="8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25190623597087.082</c:v>
                </c:pt>
                <c:pt idx="21">
                  <c:v>3.1526455834280519E+20</c:v>
                </c:pt>
                <c:pt idx="22">
                  <c:v>4.4567777666229332E+20</c:v>
                </c:pt>
                <c:pt idx="23">
                  <c:v>5.443909770345935E+20</c:v>
                </c:pt>
                <c:pt idx="24">
                  <c:v>6.1738279932463245E+20</c:v>
                </c:pt>
                <c:pt idx="25">
                  <c:v>6.1509921628969356E+20</c:v>
                </c:pt>
                <c:pt idx="26">
                  <c:v>3.8614440304113982E+20</c:v>
                </c:pt>
                <c:pt idx="27">
                  <c:v>1.0637204179866911E+20</c:v>
                </c:pt>
                <c:pt idx="28">
                  <c:v>1.8651172186721022E+19</c:v>
                </c:pt>
                <c:pt idx="29">
                  <c:v>2.9439230764341222E+18</c:v>
                </c:pt>
                <c:pt idx="30">
                  <c:v>4.5475679517626707E+17</c:v>
                </c:pt>
                <c:pt idx="31">
                  <c:v>6.9736960297581248E+16</c:v>
                </c:pt>
                <c:pt idx="32">
                  <c:v>1.0646339926187558E+16</c:v>
                </c:pt>
                <c:pt idx="33">
                  <c:v>1619583339065104</c:v>
                </c:pt>
                <c:pt idx="34">
                  <c:v>245648702456932.56</c:v>
                </c:pt>
                <c:pt idx="35">
                  <c:v>37163316790915.25</c:v>
                </c:pt>
                <c:pt idx="36">
                  <c:v>5609796982975.8594</c:v>
                </c:pt>
                <c:pt idx="37">
                  <c:v>845142456797.13025</c:v>
                </c:pt>
                <c:pt idx="38">
                  <c:v>127104233425.3033</c:v>
                </c:pt>
                <c:pt idx="39">
                  <c:v>19086173513.82618</c:v>
                </c:pt>
                <c:pt idx="40">
                  <c:v>2862037824.7435684</c:v>
                </c:pt>
                <c:pt idx="41">
                  <c:v>428635683.37475878</c:v>
                </c:pt>
                <c:pt idx="42">
                  <c:v>64122186.031097591</c:v>
                </c:pt>
                <c:pt idx="43">
                  <c:v>9582508.2400723416</c:v>
                </c:pt>
                <c:pt idx="44">
                  <c:v>1430669.136303836</c:v>
                </c:pt>
                <c:pt idx="45">
                  <c:v>213413.50365596783</c:v>
                </c:pt>
                <c:pt idx="46">
                  <c:v>31809.501961634702</c:v>
                </c:pt>
                <c:pt idx="47">
                  <c:v>4737.7308141784597</c:v>
                </c:pt>
                <c:pt idx="48">
                  <c:v>705.15699635322619</c:v>
                </c:pt>
                <c:pt idx="49">
                  <c:v>104.88758994272928</c:v>
                </c:pt>
                <c:pt idx="50">
                  <c:v>15.592079445615802</c:v>
                </c:pt>
                <c:pt idx="51">
                  <c:v>2.3165547162208155</c:v>
                </c:pt>
                <c:pt idx="52">
                  <c:v>0.34399728017358033</c:v>
                </c:pt>
                <c:pt idx="53">
                  <c:v>5.1057000073818165E-2</c:v>
                </c:pt>
                <c:pt idx="54">
                  <c:v>7.574536910689946E-3</c:v>
                </c:pt>
                <c:pt idx="55">
                  <c:v>1.1232306712981972E-3</c:v>
                </c:pt>
                <c:pt idx="56">
                  <c:v>1.6649626144300239E-4</c:v>
                </c:pt>
                <c:pt idx="57">
                  <c:v>2.4670184750584083E-5</c:v>
                </c:pt>
                <c:pt idx="58">
                  <c:v>3.6541102132377549E-6</c:v>
                </c:pt>
                <c:pt idx="59">
                  <c:v>5.4105379977670381E-7</c:v>
                </c:pt>
                <c:pt idx="60">
                  <c:v>8.0085971377335159E-8</c:v>
                </c:pt>
                <c:pt idx="61">
                  <c:v>1.1850500264389816E-8</c:v>
                </c:pt>
                <c:pt idx="62">
                  <c:v>1.7530233674139426E-9</c:v>
                </c:pt>
                <c:pt idx="63">
                  <c:v>2.5924810574690138E-10</c:v>
                </c:pt>
                <c:pt idx="64">
                  <c:v>3.8328869168996946E-11</c:v>
                </c:pt>
                <c:pt idx="65">
                  <c:v>5.6653171742240047E-12</c:v>
                </c:pt>
                <c:pt idx="66">
                  <c:v>8.3717295887209584E-13</c:v>
                </c:pt>
                <c:pt idx="67">
                  <c:v>1.2368114840638608E-13</c:v>
                </c:pt>
                <c:pt idx="68">
                  <c:v>1.8268105156375441E-14</c:v>
                </c:pt>
                <c:pt idx="69">
                  <c:v>2.6976725214213899E-15</c:v>
                </c:pt>
                <c:pt idx="70">
                  <c:v>3.9828549876748656E-16</c:v>
                </c:pt>
                <c:pt idx="71">
                  <c:v>5.879127574904285E-17</c:v>
                </c:pt>
                <c:pt idx="72">
                  <c:v>8.6765639511139704E-18</c:v>
                </c:pt>
                <c:pt idx="73">
                  <c:v>1.2802722703742279E-18</c:v>
                </c:pt>
                <c:pt idx="74">
                  <c:v>1.8887722276206566E-19</c:v>
                </c:pt>
                <c:pt idx="75">
                  <c:v>2.7860079870789286E-20</c:v>
                </c:pt>
                <c:pt idx="76">
                  <c:v>4.1087841803739757E-21</c:v>
                </c:pt>
                <c:pt idx="77">
                  <c:v>6.0586386119584819E-22</c:v>
                </c:pt>
                <c:pt idx="78">
                  <c:v>8.9324361659831046E-23</c:v>
                </c:pt>
                <c:pt idx="79">
                  <c:v>1.3167406232534968E-23</c:v>
                </c:pt>
                <c:pt idx="80">
                  <c:v>1.9407435780664802E-24</c:v>
                </c:pt>
                <c:pt idx="81">
                  <c:v>2.8600640171357471E-25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45-4197-BE60-341262F3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8555039"/>
        <c:axId val="1"/>
      </c:scatterChart>
      <c:valAx>
        <c:axId val="968555039"/>
        <c:scaling>
          <c:orientation val="minMax"/>
          <c:max val="1.5"/>
          <c:min val="-0.5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2E+21"/>
        </c:scaling>
        <c:delete val="0"/>
        <c:axPos val="l"/>
        <c:numFmt formatCode="0.E+00" sourceLinked="0"/>
        <c:majorTickMark val="in"/>
        <c:minorTickMark val="none"/>
        <c:tickLblPos val="high"/>
        <c:spPr>
          <a:noFill/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968555039"/>
        <c:crosses val="autoZero"/>
        <c:crossBetween val="midCat"/>
        <c:majorUnit val="1E+21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76134726039352"/>
          <c:y val="8.4374453193350837E-2"/>
          <c:w val="0.77598628395103997"/>
          <c:h val="0.8712911336533383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log|dQ|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Sheet1!$A$2:$A$106</c:f>
              <c:numCache>
                <c:formatCode>General</c:formatCode>
                <c:ptCount val="105"/>
                <c:pt idx="0">
                  <c:v>0</c:v>
                </c:pt>
                <c:pt idx="1">
                  <c:v>1.12E-2</c:v>
                </c:pt>
                <c:pt idx="2">
                  <c:v>2.24E-2</c:v>
                </c:pt>
                <c:pt idx="3">
                  <c:v>3.3599999999999998E-2</c:v>
                </c:pt>
                <c:pt idx="4">
                  <c:v>4.48E-2</c:v>
                </c:pt>
                <c:pt idx="5">
                  <c:v>5.6000000000000001E-2</c:v>
                </c:pt>
                <c:pt idx="6">
                  <c:v>6.7199999999999996E-2</c:v>
                </c:pt>
                <c:pt idx="7">
                  <c:v>7.8399999999999997E-2</c:v>
                </c:pt>
                <c:pt idx="8">
                  <c:v>8.9599999999999999E-2</c:v>
                </c:pt>
                <c:pt idx="9">
                  <c:v>0.1008</c:v>
                </c:pt>
                <c:pt idx="10">
                  <c:v>0.112</c:v>
                </c:pt>
                <c:pt idx="11">
                  <c:v>0.1232</c:v>
                </c:pt>
                <c:pt idx="12">
                  <c:v>0.13439999999999999</c:v>
                </c:pt>
                <c:pt idx="13">
                  <c:v>0.14560000000000001</c:v>
                </c:pt>
                <c:pt idx="14">
                  <c:v>0.15679999999999999</c:v>
                </c:pt>
                <c:pt idx="15">
                  <c:v>0.16800000000000001</c:v>
                </c:pt>
                <c:pt idx="16">
                  <c:v>0.1792</c:v>
                </c:pt>
                <c:pt idx="17">
                  <c:v>0.19040000000000001</c:v>
                </c:pt>
                <c:pt idx="18">
                  <c:v>0.2016</c:v>
                </c:pt>
                <c:pt idx="19">
                  <c:v>0.21279999999999999</c:v>
                </c:pt>
                <c:pt idx="20">
                  <c:v>0.224</c:v>
                </c:pt>
                <c:pt idx="21">
                  <c:v>0.23519999999999999</c:v>
                </c:pt>
                <c:pt idx="22">
                  <c:v>0.24640000000000001</c:v>
                </c:pt>
                <c:pt idx="23">
                  <c:v>0.2576</c:v>
                </c:pt>
                <c:pt idx="24">
                  <c:v>0.26879999999999998</c:v>
                </c:pt>
                <c:pt idx="25">
                  <c:v>0.28000000000000003</c:v>
                </c:pt>
                <c:pt idx="26">
                  <c:v>0.29120000000000001</c:v>
                </c:pt>
                <c:pt idx="27">
                  <c:v>0.3024</c:v>
                </c:pt>
                <c:pt idx="28">
                  <c:v>0.31359999999999999</c:v>
                </c:pt>
                <c:pt idx="29">
                  <c:v>0.32479999999999998</c:v>
                </c:pt>
                <c:pt idx="30">
                  <c:v>0.33600000000000002</c:v>
                </c:pt>
                <c:pt idx="31">
                  <c:v>0.34720000000000001</c:v>
                </c:pt>
                <c:pt idx="32">
                  <c:v>0.3584</c:v>
                </c:pt>
                <c:pt idx="33">
                  <c:v>0.36959999999999998</c:v>
                </c:pt>
                <c:pt idx="34">
                  <c:v>0.38080000000000003</c:v>
                </c:pt>
                <c:pt idx="35">
                  <c:v>0.39200000000000002</c:v>
                </c:pt>
                <c:pt idx="36">
                  <c:v>0.4032</c:v>
                </c:pt>
                <c:pt idx="37">
                  <c:v>0.41439999999999999</c:v>
                </c:pt>
                <c:pt idx="38">
                  <c:v>0.42559999999999998</c:v>
                </c:pt>
                <c:pt idx="39">
                  <c:v>0.43680000000000002</c:v>
                </c:pt>
                <c:pt idx="40">
                  <c:v>0.44800000000000001</c:v>
                </c:pt>
                <c:pt idx="41">
                  <c:v>0.4592</c:v>
                </c:pt>
                <c:pt idx="42">
                  <c:v>0.47039999999999998</c:v>
                </c:pt>
                <c:pt idx="43">
                  <c:v>0.48159999999999997</c:v>
                </c:pt>
                <c:pt idx="44">
                  <c:v>0.49280000000000002</c:v>
                </c:pt>
                <c:pt idx="45">
                  <c:v>0.504</c:v>
                </c:pt>
                <c:pt idx="46">
                  <c:v>0.51519999999999999</c:v>
                </c:pt>
                <c:pt idx="47">
                  <c:v>0.52639999999999998</c:v>
                </c:pt>
                <c:pt idx="48">
                  <c:v>0.53759999999999997</c:v>
                </c:pt>
                <c:pt idx="49">
                  <c:v>0.54879999999999995</c:v>
                </c:pt>
                <c:pt idx="50">
                  <c:v>0.56000000000000005</c:v>
                </c:pt>
                <c:pt idx="51">
                  <c:v>0.57120000000000004</c:v>
                </c:pt>
                <c:pt idx="52">
                  <c:v>0.58240000000000003</c:v>
                </c:pt>
                <c:pt idx="53">
                  <c:v>0.59360000000000002</c:v>
                </c:pt>
                <c:pt idx="54">
                  <c:v>0.6048</c:v>
                </c:pt>
                <c:pt idx="55">
                  <c:v>0.61599999999999999</c:v>
                </c:pt>
                <c:pt idx="56">
                  <c:v>0.62719999999999998</c:v>
                </c:pt>
                <c:pt idx="57">
                  <c:v>0.63839999999999997</c:v>
                </c:pt>
                <c:pt idx="58">
                  <c:v>0.64959999999999996</c:v>
                </c:pt>
                <c:pt idx="59">
                  <c:v>0.66080000000000005</c:v>
                </c:pt>
                <c:pt idx="60">
                  <c:v>0.67200000000000004</c:v>
                </c:pt>
                <c:pt idx="61">
                  <c:v>0.68320000000000003</c:v>
                </c:pt>
                <c:pt idx="62">
                  <c:v>0.69440000000000002</c:v>
                </c:pt>
                <c:pt idx="63">
                  <c:v>0.7056</c:v>
                </c:pt>
                <c:pt idx="64">
                  <c:v>0.71679999999999999</c:v>
                </c:pt>
                <c:pt idx="65">
                  <c:v>0.72799999999999998</c:v>
                </c:pt>
                <c:pt idx="66">
                  <c:v>0.73919999999999997</c:v>
                </c:pt>
                <c:pt idx="67">
                  <c:v>0.75039999999999996</c:v>
                </c:pt>
                <c:pt idx="68">
                  <c:v>0.76160000000000005</c:v>
                </c:pt>
                <c:pt idx="69">
                  <c:v>0.77280000000000004</c:v>
                </c:pt>
                <c:pt idx="70">
                  <c:v>0.78400000000000003</c:v>
                </c:pt>
                <c:pt idx="71">
                  <c:v>0.79520000000000002</c:v>
                </c:pt>
                <c:pt idx="72">
                  <c:v>0.80640000000000001</c:v>
                </c:pt>
                <c:pt idx="73">
                  <c:v>0.81759999999999999</c:v>
                </c:pt>
                <c:pt idx="74">
                  <c:v>0.82879999999999998</c:v>
                </c:pt>
                <c:pt idx="75">
                  <c:v>0.84</c:v>
                </c:pt>
                <c:pt idx="76">
                  <c:v>0.85119999999999996</c:v>
                </c:pt>
                <c:pt idx="77">
                  <c:v>0.86240000000000006</c:v>
                </c:pt>
                <c:pt idx="78">
                  <c:v>0.87360000000000004</c:v>
                </c:pt>
                <c:pt idx="79">
                  <c:v>0.88480000000000003</c:v>
                </c:pt>
                <c:pt idx="80">
                  <c:v>0.89600000000000002</c:v>
                </c:pt>
                <c:pt idx="81">
                  <c:v>0.90720000000000001</c:v>
                </c:pt>
                <c:pt idx="82">
                  <c:v>0.91839999999999999</c:v>
                </c:pt>
                <c:pt idx="83">
                  <c:v>0.92959999999999998</c:v>
                </c:pt>
                <c:pt idx="84">
                  <c:v>0.94079999999999997</c:v>
                </c:pt>
                <c:pt idx="85">
                  <c:v>0.95199999999999996</c:v>
                </c:pt>
                <c:pt idx="86">
                  <c:v>0.96319999999999995</c:v>
                </c:pt>
                <c:pt idx="87">
                  <c:v>0.97440000000000004</c:v>
                </c:pt>
                <c:pt idx="88">
                  <c:v>0.98560000000000003</c:v>
                </c:pt>
                <c:pt idx="89">
                  <c:v>0.99680000000000002</c:v>
                </c:pt>
                <c:pt idx="90">
                  <c:v>1.008</c:v>
                </c:pt>
                <c:pt idx="91">
                  <c:v>1.0192000000000001</c:v>
                </c:pt>
                <c:pt idx="92">
                  <c:v>1.0304</c:v>
                </c:pt>
                <c:pt idx="93">
                  <c:v>1.0416000000000001</c:v>
                </c:pt>
                <c:pt idx="94">
                  <c:v>1.0528</c:v>
                </c:pt>
                <c:pt idx="95">
                  <c:v>1.0640000000000001</c:v>
                </c:pt>
                <c:pt idx="96">
                  <c:v>1.0751999999999999</c:v>
                </c:pt>
                <c:pt idx="97">
                  <c:v>1.0864</c:v>
                </c:pt>
                <c:pt idx="98">
                  <c:v>1.0975999999999999</c:v>
                </c:pt>
                <c:pt idx="99">
                  <c:v>1.1088</c:v>
                </c:pt>
                <c:pt idx="100">
                  <c:v>1.1200000000000001</c:v>
                </c:pt>
              </c:numCache>
            </c:numRef>
          </c:xVal>
          <c:yVal>
            <c:numRef>
              <c:f>Sheet1!$C$2:$C$106</c:f>
              <c:numCache>
                <c:formatCode>General</c:formatCode>
                <c:ptCount val="105"/>
                <c:pt idx="0">
                  <c:v>-20.999999995745952</c:v>
                </c:pt>
                <c:pt idx="1">
                  <c:v>-20.811849105799848</c:v>
                </c:pt>
                <c:pt idx="2">
                  <c:v>-20.623698214736596</c:v>
                </c:pt>
                <c:pt idx="3">
                  <c:v>-20.435547322069159</c:v>
                </c:pt>
                <c:pt idx="4">
                  <c:v>-20.247396427182721</c:v>
                </c:pt>
                <c:pt idx="5">
                  <c:v>-20.059245529394683</c:v>
                </c:pt>
                <c:pt idx="6">
                  <c:v>-19.871094628119462</c:v>
                </c:pt>
                <c:pt idx="7">
                  <c:v>-19.682943723156612</c:v>
                </c:pt>
                <c:pt idx="8">
                  <c:v>-19.494792815019093</c:v>
                </c:pt>
                <c:pt idx="9">
                  <c:v>-19.306641905075736</c:v>
                </c:pt>
                <c:pt idx="10">
                  <c:v>-19.118490995278624</c:v>
                </c:pt>
                <c:pt idx="11">
                  <c:v>-18.930340087530048</c:v>
                </c:pt>
                <c:pt idx="12">
                  <c:v>-18.742189183082271</c:v>
                </c:pt>
                <c:pt idx="13">
                  <c:v>-18.554038282330204</c:v>
                </c:pt>
                <c:pt idx="14">
                  <c:v>-18.365887384997386</c:v>
                </c:pt>
                <c:pt idx="15">
                  <c:v>-18.177736490469353</c:v>
                </c:pt>
                <c:pt idx="16">
                  <c:v>-17.989585598066025</c:v>
                </c:pt>
                <c:pt idx="17">
                  <c:v>-17.801434707189021</c:v>
                </c:pt>
                <c:pt idx="18">
                  <c:v>-17.613283817370494</c:v>
                </c:pt>
                <c:pt idx="19">
                  <c:v>-17.425132928269122</c:v>
                </c:pt>
                <c:pt idx="20">
                  <c:v>-17.236982039646271</c:v>
                </c:pt>
                <c:pt idx="21">
                  <c:v>-17.048831151339542</c:v>
                </c:pt>
                <c:pt idx="22">
                  <c:v>-16.860680263240294</c:v>
                </c:pt>
                <c:pt idx="23">
                  <c:v>-16.672529375276678</c:v>
                </c:pt>
                <c:pt idx="24">
                  <c:v>-16.484378487401536</c:v>
                </c:pt>
                <c:pt idx="25">
                  <c:v>-16.296227599584125</c:v>
                </c:pt>
                <c:pt idx="26">
                  <c:v>-16.108076711804664</c:v>
                </c:pt>
                <c:pt idx="27">
                  <c:v>-15.919925824050864</c:v>
                </c:pt>
                <c:pt idx="28">
                  <c:v>-15.731774936316151</c:v>
                </c:pt>
                <c:pt idx="29">
                  <c:v>-15.543624048599613</c:v>
                </c:pt>
                <c:pt idx="30">
                  <c:v>-15.355473160908618</c:v>
                </c:pt>
                <c:pt idx="31">
                  <c:v>-15.167322273266931</c:v>
                </c:pt>
                <c:pt idx="32">
                  <c:v>-14.979171385735105</c:v>
                </c:pt>
                <c:pt idx="33">
                  <c:v>-14.791020498459771</c:v>
                </c:pt>
                <c:pt idx="34">
                  <c:v>-14.60286961179132</c:v>
                </c:pt>
                <c:pt idx="35">
                  <c:v>-14.414718726564281</c:v>
                </c:pt>
                <c:pt idx="36">
                  <c:v>-14.22656784476446</c:v>
                </c:pt>
                <c:pt idx="37">
                  <c:v>-14.038416971115284</c:v>
                </c:pt>
                <c:pt idx="38">
                  <c:v>-13.850266116851694</c:v>
                </c:pt>
                <c:pt idx="39">
                  <c:v>-13.662115308697018</c:v>
                </c:pt>
                <c:pt idx="40">
                  <c:v>-13.473964610210501</c:v>
                </c:pt>
                <c:pt idx="41">
                  <c:v>-13.285814172568553</c:v>
                </c:pt>
                <c:pt idx="42">
                  <c:v>-13.097664355341538</c:v>
                </c:pt>
                <c:pt idx="43">
                  <c:v>-12.909516013761511</c:v>
                </c:pt>
                <c:pt idx="44">
                  <c:v>-12.72137118194374</c:v>
                </c:pt>
                <c:pt idx="45">
                  <c:v>-12.533234697783021</c:v>
                </c:pt>
                <c:pt idx="46">
                  <c:v>-12.345118066898733</c:v>
                </c:pt>
                <c:pt idx="47">
                  <c:v>-12.157048647951454</c:v>
                </c:pt>
                <c:pt idx="48">
                  <c:v>-11.969091471647749</c:v>
                </c:pt>
                <c:pt idx="49">
                  <c:v>-11.7814009782757</c:v>
                </c:pt>
                <c:pt idx="50">
                  <c:v>-11.594343177882966</c:v>
                </c:pt>
                <c:pt idx="51">
                  <c:v>-11.408781189101139</c:v>
                </c:pt>
                <c:pt idx="52">
                  <c:v>-11.226726671100741</c:v>
                </c:pt>
                <c:pt idx="53">
                  <c:v>-11.05274110686427</c:v>
                </c:pt>
                <c:pt idx="54">
                  <c:v>-10.896534616440876</c:v>
                </c:pt>
                <c:pt idx="55">
                  <c:v>-10.776075611773418</c:v>
                </c:pt>
                <c:pt idx="56">
                  <c:v>-10.716091014239661</c:v>
                </c:pt>
                <c:pt idx="57">
                  <c:v>-10.734180480223138</c:v>
                </c:pt>
                <c:pt idx="58">
                  <c:v>-10.824594363966842</c:v>
                </c:pt>
                <c:pt idx="59">
                  <c:v>-10.964028877273471</c:v>
                </c:pt>
                <c:pt idx="60">
                  <c:v>-11.129944684428448</c:v>
                </c:pt>
                <c:pt idx="61">
                  <c:v>-11.308395432577218</c:v>
                </c:pt>
                <c:pt idx="62">
                  <c:v>-11.492401223266771</c:v>
                </c:pt>
                <c:pt idx="63">
                  <c:v>-11.678795578623141</c:v>
                </c:pt>
                <c:pt idx="64">
                  <c:v>-11.866202885500854</c:v>
                </c:pt>
                <c:pt idx="65">
                  <c:v>-12.054036216493696</c:v>
                </c:pt>
                <c:pt idx="66">
                  <c:v>-12.24204650495663</c:v>
                </c:pt>
                <c:pt idx="67">
                  <c:v>-12.430127441271205</c:v>
                </c:pt>
                <c:pt idx="68">
                  <c:v>-12.618232219680484</c:v>
                </c:pt>
                <c:pt idx="69">
                  <c:v>-12.806337969664003</c:v>
                </c:pt>
                <c:pt idx="70">
                  <c:v>-12.994430163527221</c:v>
                </c:pt>
                <c:pt idx="71">
                  <c:v>-13.182495118175737</c:v>
                </c:pt>
                <c:pt idx="72">
                  <c:v>-13.370515394986795</c:v>
                </c:pt>
                <c:pt idx="73">
                  <c:v>-13.558465631710336</c:v>
                </c:pt>
                <c:pt idx="74">
                  <c:v>-13.746307338231924</c:v>
                </c:pt>
                <c:pt idx="75">
                  <c:v>-13.933981369135079</c:v>
                </c:pt>
                <c:pt idx="76">
                  <c:v>-14.121396486299208</c:v>
                </c:pt>
                <c:pt idx="77">
                  <c:v>-14.308411700685365</c:v>
                </c:pt>
                <c:pt idx="78">
                  <c:v>-14.494808811238341</c:v>
                </c:pt>
                <c:pt idx="79">
                  <c:v>-14.680249423332514</c:v>
                </c:pt>
                <c:pt idx="80">
                  <c:v>-14.864207084245132</c:v>
                </c:pt>
                <c:pt idx="81">
                  <c:v>-15.045858680884203</c:v>
                </c:pt>
                <c:pt idx="82">
                  <c:v>-15.223906903750322</c:v>
                </c:pt>
                <c:pt idx="83">
                  <c:v>-15.396279920160232</c:v>
                </c:pt>
                <c:pt idx="84">
                  <c:v>-15.559594411481958</c:v>
                </c:pt>
                <c:pt idx="85">
                  <c:v>-15.708105579965443</c:v>
                </c:pt>
                <c:pt idx="86">
                  <c:v>-15.83133687065145</c:v>
                </c:pt>
                <c:pt idx="87">
                  <c:v>-15.907343777152512</c:v>
                </c:pt>
                <c:pt idx="88">
                  <c:v>-15.874131622748932</c:v>
                </c:pt>
                <c:pt idx="89">
                  <c:v>-15.228982745586219</c:v>
                </c:pt>
                <c:pt idx="90" formatCode="0.E+00">
                  <c:v>16.192287652857125</c:v>
                </c:pt>
                <c:pt idx="91" formatCode="0.E+00">
                  <c:v>16.739745607612321</c:v>
                </c:pt>
                <c:pt idx="92" formatCode="0.E+00">
                  <c:v>17.122830699325021</c:v>
                </c:pt>
                <c:pt idx="93" formatCode="0.E+00">
                  <c:v>17.435572155692572</c:v>
                </c:pt>
                <c:pt idx="94" formatCode="0.E+00">
                  <c:v>17.706736776815951</c:v>
                </c:pt>
                <c:pt idx="95" formatCode="0.E+00">
                  <c:v>17.950570535053199</c:v>
                </c:pt>
                <c:pt idx="96" formatCode="0.E+00">
                  <c:v>18.175907884830295</c:v>
                </c:pt>
                <c:pt idx="97" formatCode="0.E+00">
                  <c:v>18.388721596442714</c:v>
                </c:pt>
                <c:pt idx="98" formatCode="0.E+00">
                  <c:v>18.593125250224791</c:v>
                </c:pt>
                <c:pt idx="99" formatCode="0.E+00">
                  <c:v>18.791933174176105</c:v>
                </c:pt>
                <c:pt idx="100" formatCode="0.E+00">
                  <c:v>18.98704658435684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33-4FB3-9551-BB92FA74B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126072"/>
        <c:axId val="365127640"/>
      </c:scatterChart>
      <c:valAx>
        <c:axId val="365126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365127640"/>
        <c:crosses val="autoZero"/>
        <c:crossBetween val="midCat"/>
      </c:valAx>
      <c:valAx>
        <c:axId val="365127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ja-JP"/>
          </a:p>
        </c:txPr>
        <c:crossAx val="365126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0.4123</cdr:x>
      <cdr:y>0.07946</cdr:y>
    </cdr:from>
    <cdr:to>
      <cdr:x>0.67124</cdr:x>
      <cdr:y>0.22302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76585" y="164382"/>
          <a:ext cx="990143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4572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ja-JP" altLang="en-US" sz="1600" b="1" i="1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0000FF"/>
              </a:solidFill>
              <a:latin typeface="Times New Roman"/>
              <a:cs typeface="Times New Roman"/>
            </a:rPr>
            <a:t>(E)</a:t>
          </a:r>
        </a:p>
      </cdr:txBody>
    </cdr:sp>
  </cdr:relSizeAnchor>
  <cdr:relSizeAnchor xmlns:cdr="http://schemas.openxmlformats.org/drawingml/2006/chartDrawing">
    <cdr:from>
      <cdr:x>0.32786</cdr:x>
      <cdr:y>0.66086</cdr:y>
    </cdr:from>
    <cdr:to>
      <cdr:x>0.67998</cdr:x>
      <cdr:y>0.80442</cdr:y>
    </cdr:to>
    <cdr:sp macro="" textlink="">
      <cdr:nvSpPr>
        <cdr:cNvPr id="3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3672" y="1367175"/>
          <a:ext cx="1346448" cy="2969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square" lIns="45720" tIns="41148" rIns="0" bIns="4114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D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  <a:r>
            <a:rPr lang="ja-JP" altLang="en-US" sz="1600" b="1" i="1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f</a:t>
          </a:r>
          <a:r>
            <a:rPr lang="ja-JP" altLang="en-US" sz="1600" b="1" i="0" u="none" strike="noStrike" baseline="0" dirty="0">
              <a:solidFill>
                <a:srgbClr val="FF0000"/>
              </a:solidFill>
              <a:latin typeface="Times New Roman"/>
              <a:cs typeface="Times New Roman"/>
            </a:rPr>
            <a:t>(E)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0A00D201-132A-4CA8-B4A3-0E4FE8DBA7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7888"/>
            <a:ext cx="4941887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defTabSz="912813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0" tIns="45660" rIns="91320" bIns="4566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03070DE4-2C6F-4B15-A48E-7677F4896D9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066294E8-CF56-4848-A3B5-7413B75C715D}" type="slidenum">
              <a:rPr lang="en-US" altLang="ja-JP" sz="1200" smtClean="0"/>
              <a:pPr eaLnBrk="1" hangingPunct="1"/>
              <a:t>1</a:t>
            </a:fld>
            <a:endParaRPr lang="en-US" altLang="ja-JP" sz="120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3363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9175" y="514350"/>
            <a:ext cx="4573588" cy="25733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9523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DA24B-899B-4212-AF80-575CBC400CEB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9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9818A97-2A53-D574-81C9-2415777E6C3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E275D-7628-4C21-848E-2361A095F8A5}" type="datetime1">
              <a:rPr kumimoji="0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u Gothic" panose="020F0502020204030204"/>
                <a:ea typeface="Yu Gothic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6/5/2025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" panose="020F0502020204030204"/>
              <a:ea typeface="Yu Gothic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212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1036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6B65D7-B8EA-4788-908D-85BED6F0A567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36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631" tIns="51816" rIns="103631" bIns="51816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050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37C8B2-0506-4E61-8AAE-24EB1C303B5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47313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1036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3C658-6D2F-4542-A75E-4D3F11EB3BF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36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3702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10366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1036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10366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93C658-6D2F-4542-A75E-4D3F11EB3BF8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10366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50118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8307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FABBBE-091A-4B64-B200-209946B09FAD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66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4413" cy="3429000"/>
          </a:xfrm>
          <a:ln/>
        </p:spPr>
      </p:sp>
      <p:sp>
        <p:nvSpPr>
          <p:cNvPr id="66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75758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E5313-D624-4193-BA62-78C2318F08C0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14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/>
        </p:spPr>
      </p:sp>
      <p:sp>
        <p:nvSpPr>
          <p:cNvPr id="614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6792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7238" y="555625"/>
            <a:ext cx="4935537" cy="2776538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2453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2C2A5-D337-807E-02BC-BF501BD96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7">
            <a:extLst>
              <a:ext uri="{FF2B5EF4-FFF2-40B4-BE49-F238E27FC236}">
                <a16:creationId xmlns:a16="http://schemas.microsoft.com/office/drawing/2014/main" id="{93D57366-ED16-0ED1-8F1A-AAB35AECDB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89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89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89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89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89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7C0150-F73E-4A79-A50A-224BE4618C7A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89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37603" name="Rectangle 2">
            <a:extLst>
              <a:ext uri="{FF2B5EF4-FFF2-40B4-BE49-F238E27FC236}">
                <a16:creationId xmlns:a16="http://schemas.microsoft.com/office/drawing/2014/main" id="{39240980-C0A3-32EE-0DD4-619230E4CA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/>
        </p:spPr>
      </p:sp>
      <p:sp>
        <p:nvSpPr>
          <p:cNvPr id="537604" name="Rectangle 3">
            <a:extLst>
              <a:ext uri="{FF2B5EF4-FFF2-40B4-BE49-F238E27FC236}">
                <a16:creationId xmlns:a16="http://schemas.microsoft.com/office/drawing/2014/main" id="{F07D7B35-B2BE-624C-8E3B-8F31FFFCB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2562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>
            <a:extLst>
              <a:ext uri="{FF2B5EF4-FFF2-40B4-BE49-F238E27FC236}">
                <a16:creationId xmlns:a16="http://schemas.microsoft.com/office/drawing/2014/main" id="{EF72BF8F-FA04-4DCE-8C3F-F03B54FE1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87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87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87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87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874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874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87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C8885-F2E5-4EA2-BF4B-B3A8CA0A766D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874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8883" name="Rectangle 2">
            <a:extLst>
              <a:ext uri="{FF2B5EF4-FFF2-40B4-BE49-F238E27FC236}">
                <a16:creationId xmlns:a16="http://schemas.microsoft.com/office/drawing/2014/main" id="{C60B4955-96EF-459F-B23C-EDD126483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8313" cy="3835400"/>
          </a:xfrm>
          <a:ln/>
        </p:spPr>
      </p:sp>
      <p:sp>
        <p:nvSpPr>
          <p:cNvPr id="378884" name="Rectangle 3">
            <a:extLst>
              <a:ext uri="{FF2B5EF4-FFF2-40B4-BE49-F238E27FC236}">
                <a16:creationId xmlns:a16="http://schemas.microsoft.com/office/drawing/2014/main" id="{EC6FB2C1-CE66-4330-9D8C-D9B4C84226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04" tIns="47702" rIns="95404" bIns="47702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1503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70DE4-2C6F-4B15-A48E-7677F4896D9A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1630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D93DF-F995-4DE4-8DB4-241EC4617FB0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1847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A0D73-A4E9-FE12-84A8-5E711D908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B8A923B9-7C0A-DCC2-8580-6DCB283FC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BD93DF-F995-4DE4-8DB4-241EC4617FB0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DDF64831-87D6-0EF9-112F-74A67770BF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D9AC3F03-4FD7-2000-BFCA-AEE8FC0480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07354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37C8B2-0506-4E61-8AAE-24EB1C303B5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69167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37C8B2-0506-4E61-8AAE-24EB1C303B5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87321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37C8B2-0506-4E61-8AAE-24EB1C303B5C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1" tIns="45716" rIns="91431" bIns="45716"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459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3D1F5-B0A0-4E8A-9A41-693F614E49F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2107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D5173-47DD-473B-A2C2-5B53628A8EF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51783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289C7-421A-4C1F-A7FB-4F6B3CD6300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374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36B7C-0DB2-4C87-BB26-12B02978C1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563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9388-97BB-4069-B704-F4EF6BDA104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8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71528-7196-4D95-A04F-976A4E4D8F8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7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753A4-320E-45E9-99E6-3294C7A6A23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D28CC-EEA3-4B55-9F45-122783E677F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4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1C5B-8065-45D8-95C9-3857459DC0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9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58A6-F834-41F2-852D-3A6B6F3D41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7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BDA1F-B8A2-4832-8D7A-8FC7023A142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82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31E1-BC53-4AF4-AFCA-FD2B1F1C1D4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8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3F15B-D7EC-4346-AE00-9FCC720CBCD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4406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0872-EBEB-4FFA-81F4-401395C7816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42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4C96-B89D-4463-9745-35B9B03629E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87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55D2-D5D0-42D8-AF76-C6FCA88DDF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36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9207-A22D-4C0B-8BC6-0A450BE7DC2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1828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C073-8E43-4A27-BC9F-D283EADCF08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3995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A21-2771-4A8E-B948-BC987F9A10E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73238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A94D-BEFC-47F2-ADD9-CC1CDE86D83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7466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A061-458E-441E-BCEC-B7AB8E52ABF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8889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9594-6B2C-4AE0-AD8D-E8464A0C5F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3716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5A36-BB40-443C-9791-3BA8CB4CEEB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9293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EA2D9-40AD-471D-B7AB-87D3788EDD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3578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339D-AEDF-4C4B-BCEA-4EC7967453A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2621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6F01-06F7-43B2-91C5-9275A55F7CE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5625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0E7A-912F-41C1-BF35-14C8FF108CE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44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57D0-4F26-4BA8-BA24-6AEA5CF165B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7479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30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16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1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518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19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4493C-2800-46A6-9161-A99A8D8F31A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603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30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65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5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4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E399EA-F410-4931-B121-D810C98B8FAB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2025/6/5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5A8A4-6992-4E3D-97F6-C20B77ED2FE1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42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B299207-A22D-4C0B-8BC6-0A450BE7DC24}" type="slidenum">
              <a:rPr kumimoji="0" lang="en-US" altLang="ja-JP" smtClean="0"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7681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C3FC073-8E43-4A27-BC9F-D283EADCF086}" type="slidenum">
              <a:rPr kumimoji="0" lang="en-US" altLang="ja-JP" smtClean="0"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31017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74634A21-2771-4A8E-B948-BC987F9A10EE}" type="slidenum">
              <a:rPr kumimoji="0" lang="en-US" altLang="ja-JP" smtClean="0"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8106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79B5A94D-BEFC-47F2-ADD9-CC1CDE86D830}" type="slidenum">
              <a:rPr kumimoji="0" lang="en-US" altLang="ja-JP" smtClean="0"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4995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BCBCA061-458E-441E-BCEC-B7AB8E52ABFF}" type="slidenum">
              <a:rPr kumimoji="0" lang="en-US" altLang="ja-JP" smtClean="0"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279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E5C95-84D5-43DC-8380-4F38D2F06C7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8248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48569594-6B2C-4AE0-AD8D-E8464A0C5F91}" type="slidenum">
              <a:rPr kumimoji="0" lang="en-US" altLang="ja-JP" smtClean="0"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1512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5BC55A36-BB40-443C-9791-3BA8CB4CEEB2}" type="slidenum">
              <a:rPr kumimoji="0" lang="en-US" altLang="ja-JP" smtClean="0"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1063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9FAF339D-AEDF-4C4B-BCEA-4EC7967453AC}" type="slidenum">
              <a:rPr kumimoji="0" lang="en-US" altLang="ja-JP" smtClean="0"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030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2B696F01-06F7-43B2-91C5-9275A55F7CEC}" type="slidenum">
              <a:rPr kumimoji="0" lang="en-US" altLang="ja-JP" smtClean="0"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5770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5E940E7A-912F-41C1-BF35-14C8FF108CE7}" type="slidenum">
              <a:rPr kumimoji="0" lang="en-US" altLang="ja-JP" smtClean="0"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1584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0AF57D0-4F26-4BA8-BA24-6AEA5CF165BE}" type="slidenum">
              <a:rPr kumimoji="0" lang="en-US" altLang="ja-JP" smtClean="0">
                <a:latin typeface="Times New Roman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5397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A4AC2F-9B2F-4F77-BE12-15589C1FBCFE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5683717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B03E84-976A-44CC-8624-E0152866EED5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4209883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35F1ED6-D480-449D-9E05-3CC2EC938CBE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626286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431E55-BC05-453B-9193-2F9B8BBF3DAD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84219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6BF1C-FA65-4871-A403-CF583B1FFEB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21426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E97103-DE09-487D-916B-B9E95ACC11D5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2004412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5EBBED-C13B-4BF9-AC92-EF310E3A7E14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9872394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B0444A5-BFF1-4C78-BD5A-9F3CC7E347C1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3105380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A13A1A-A592-4523-A9BF-4CAC2B1EA13F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7229646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DC5D8C-57D7-43E2-AB95-05BC89AEA69A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914439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83DE4C-DDDD-4E97-A0CF-16EBBC04CC81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933556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22F4B5-7DBE-4EA2-87C4-4E56861609D1}" type="slidenum">
              <a:rPr kumimoji="1" lang="en-US" altLang="ja-JP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8607580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13F1DACA-1D26-4959-A1FB-4D55AA0C25D9}" type="datetimeFigureOut">
              <a:rPr lang="ja-JP" altLang="en-US" smtClean="0"/>
              <a:pPr eaLnBrk="0" hangingPunct="0"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0C7512F4-D980-47AF-B3F0-6CB358435D34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89227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E058DC58-A0F2-4027-B76D-5F2B471477B0}" type="datetimeFigureOut">
              <a:rPr lang="ja-JP" altLang="en-US" smtClean="0"/>
              <a:pPr eaLnBrk="0" hangingPunct="0"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389C765A-82A8-4504-941A-FEECD581D4E3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184941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8FE9073B-849B-4EF7-AF5E-9CE822E997A8}" type="datetimeFigureOut">
              <a:rPr lang="ja-JP" altLang="en-US" smtClean="0"/>
              <a:pPr eaLnBrk="0" hangingPunct="0"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C377FA26-2EBC-4E47-B60F-477FC80DD965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2734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8394F-19E3-48F9-9203-FCE5E37321A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69119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F84463B8-3BD6-46BC-9790-6077C9857A61}" type="datetimeFigureOut">
              <a:rPr lang="ja-JP" altLang="en-US" smtClean="0"/>
              <a:pPr eaLnBrk="0" hangingPunct="0">
                <a:defRPr/>
              </a:pPr>
              <a:t>2025/6/5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1859986F-142F-4A9E-B27B-193EAFBCA296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36688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CBBDE3CB-7C64-46B2-A383-C05A3ED46548}" type="datetimeFigureOut">
              <a:rPr lang="ja-JP" altLang="en-US" smtClean="0"/>
              <a:pPr eaLnBrk="0" hangingPunct="0">
                <a:defRPr/>
              </a:pPr>
              <a:t>2025/6/5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B47D7445-21BE-4265-A993-561323A64E6A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77349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51C22D18-42B5-4927-898B-E37534C39E3F}" type="datetimeFigureOut">
              <a:rPr lang="ja-JP" altLang="en-US" smtClean="0"/>
              <a:pPr eaLnBrk="0" hangingPunct="0">
                <a:defRPr/>
              </a:pPr>
              <a:t>2025/6/5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8FB87E86-DE94-4399-973A-C8CCB525C9D1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8728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2F7DA3ED-3F3A-4C03-AC4D-7B1758CAF7DB}" type="datetimeFigureOut">
              <a:rPr lang="ja-JP" altLang="en-US" smtClean="0"/>
              <a:pPr eaLnBrk="0" hangingPunct="0">
                <a:defRPr/>
              </a:pPr>
              <a:t>2025/6/5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8B58EB11-C282-4906-BB24-F7E7B51CCC9A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40535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7536F330-6C1F-48D6-AC4F-DC4141A20670}" type="datetimeFigureOut">
              <a:rPr lang="ja-JP" altLang="en-US" smtClean="0"/>
              <a:pPr eaLnBrk="0" hangingPunct="0">
                <a:defRPr/>
              </a:pPr>
              <a:t>2025/6/5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8F2825BF-554C-42F7-9901-25AFF23923E7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4854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457F1AB5-91AF-4D30-9057-003444D29286}" type="datetimeFigureOut">
              <a:rPr lang="ja-JP" altLang="en-US" smtClean="0"/>
              <a:pPr eaLnBrk="0" hangingPunct="0">
                <a:defRPr/>
              </a:pPr>
              <a:t>2025/6/5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76A99521-6402-4CA5-B242-8389DDF04A28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80444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10F83C15-4582-48C4-8261-6C5FD7D59BCF}" type="datetimeFigureOut">
              <a:rPr lang="ja-JP" altLang="en-US" smtClean="0"/>
              <a:pPr eaLnBrk="0" hangingPunct="0"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E531ECE7-D120-4A7D-A32A-FF53BD782600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23544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C0D7BEA0-FAE9-45F5-B93E-2E853EDD177D}" type="datetimeFigureOut">
              <a:rPr lang="ja-JP" altLang="en-US" smtClean="0"/>
              <a:pPr eaLnBrk="0" hangingPunct="0"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 eaLnBrk="0" hangingPunct="0">
              <a:defRPr/>
            </a:pPr>
            <a:fld id="{E2DE53DE-DEF1-4529-BC2C-077B86199199}" type="slidenum">
              <a:rPr lang="ja-JP" altLang="en-US" smtClean="0"/>
              <a:pPr eaLnBrk="0" hangingPunct="0"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5060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12D05F-A55C-4D4F-942D-4FBF9E8BC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smtClean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F017736-18A6-451C-9E84-9AA13A092A5A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33DDD3-ABA6-4361-8E59-56534A57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005331-F6CD-4480-BCC5-9622AC2CC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D866D11-E913-41A8-AD38-0CB51132787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88813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743611-C381-4A59-9656-9EA5FB75E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smtClean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5628746-CBD9-484E-9F2A-7F569DAD326B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B23A9F-9AC4-48C1-9BD9-673D5A1A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A2B1E1-BFE9-4997-A7FF-C5CFA30C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9B84F5-7192-4B4D-8669-544FBB1FD78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617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FA544-1485-4266-8A90-D1BD78D50C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46417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80AE09-B59E-47BD-8FA6-6A0A3ADE8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smtClean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52DB5E-5E24-460A-B374-77ED1895C22B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ED62DC-F79B-47F6-BB9A-AF5C9912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B0F68F-CDCB-460A-ACAB-C92D1308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33C6C2-B8A8-4EA4-8C4F-9EB98D44414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343841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20401E-F07B-4AFA-BA42-B558EFC0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smtClean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DEC37A7-3DEA-4E1D-9BDC-DB4073F0D4CC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D31F46-C1D6-4D07-ACDF-60EEDFA3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1812E2-C20C-4B4E-B5F4-2237CEED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05CC0E-4F59-4224-AAF6-2D917D24B6B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92189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BC53EA4-78FF-4831-8EAA-E2BECFEF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smtClean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D523DC5-F499-49D6-971D-DC900514C769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CFEEC31-B5A0-4543-843A-C73021E9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44D5E1D-A7F9-4349-8D93-DA0931C8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DD1E318-198D-45B3-8405-3007FC9B7B9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1940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DBF0D6-423D-4E11-8E52-3D7C77AD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smtClean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EB171FB-9ED0-4C56-9BF9-2B8E435FEDF8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C37230-41B0-4662-87CA-FFDD8B0D8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178946-C802-4782-82B0-84CE24AF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814E88-4BB8-45E5-BBF3-7CF809D700C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0065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059F254-58DE-4F79-8D1D-311E41D4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smtClean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432D27B-8362-428F-A6DC-CCB9B16AD53A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EF0C861-A4F9-46CF-A648-B8C533C7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17AA7A-4B39-499F-99EB-A2113828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C8D93AD-422E-46D4-939E-DDB50C554C7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92382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5B58E3-6263-4F14-B890-D2F3CDD0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smtClean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E9F972F-8909-41F0-A97E-888A7C057205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A26FA6-56C3-4EA9-9E2E-1C6E5F3B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10A3FA-719B-4E81-926F-FE276F48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8AA1B3-7CB1-4791-99BA-D64CF42236B0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8830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C05D35-3B81-4DD8-AAF9-AB333963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smtClean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709114E-3F74-45FD-9F09-8DE8CA988DE9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1B3E6B-0FB8-4EAD-9DD0-02C58DA7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E39850-36AE-47B1-A3E7-26157870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086D85-C54D-411E-9375-7230DB37825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104021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8F2333-2D7C-4727-871A-0C935DB6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smtClean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DF536E0-3221-475A-9F93-8E4435F95534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FD9F9D-25D6-4A5B-88F3-905DCB0F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75D547-DCFC-4A56-9544-2385DF1A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FF0137-39D4-400D-8A6F-B98BDB0578C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90185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D1E4E2-8C02-4AFA-94C0-9B050EA2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 smtClean="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7421C59-2B62-44B4-922B-9FCE2A78B35B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07601D-3688-4FAF-9889-A3A8B7E1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BB8A92-4399-4EEB-A08B-E7946BD2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429FA8-0192-421F-9B79-18B0D7A9698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72740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45B88-9AC9-4114-BF1F-7616F74B6B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752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CDA21-0E8E-4B8D-BF7B-B1E7C930326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05368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90E0B-E111-45A8-B692-B1044BF956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38517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A176-3F6C-4DC7-8FF1-D0478B5B4E5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827582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31321-AB19-49F1-854D-86D8E40530A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3815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35B5-00C3-4EEB-8BED-36386BE29A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76590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0E5F-F42C-427C-AB7F-B439B1449C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86408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62A01-EC6B-4F87-A94C-ECB85CC25F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09273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98C5-330A-4CCC-9878-2970717FC5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29506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E71F2-97A6-47C7-BB68-B87FE76B54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13904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30BCB-1144-4DA9-9686-98F0796255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42608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A863D-4572-41B4-AD6E-E6FDEBA659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009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866EC2-1C3B-4D30-9466-90F20B9F58E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E0738A2A-82CF-40B1-91AF-6557956732E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0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424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68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457200"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457200">
              <a:defRPr/>
            </a:pPr>
            <a:endParaRPr kumimoji="0" lang="en-US" altLang="ja-JP"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defTabSz="457200">
              <a:defRPr/>
            </a:pPr>
            <a:fld id="{D7826E72-A05E-4B5E-AEF3-9B9A3E33DAE4}" type="slidenum">
              <a:rPr kumimoji="0" lang="en-US" altLang="ja-JP" smtClean="0">
                <a:latin typeface="Times New Roman"/>
              </a:rPr>
              <a:pPr defTabSz="457200">
                <a:defRPr/>
              </a:pPr>
              <a:t>‹#›</a:t>
            </a:fld>
            <a:endParaRPr kumimoji="0" lang="en-US" altLang="ja-JP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685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A901468-7477-4B6A-85DD-6876499B29C5}" type="slidenum">
              <a:rPr kumimoji="1" lang="en-US" altLang="ja-JP" smtClean="0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33914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56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C1FBF4BA-D6E1-4339-ADD6-74167A1D6FA2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A56BF748-4DFC-4068-ADDF-C1AF73BFC0B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281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ー 1">
            <a:extLst>
              <a:ext uri="{FF2B5EF4-FFF2-40B4-BE49-F238E27FC236}">
                <a16:creationId xmlns:a16="http://schemas.microsoft.com/office/drawing/2014/main" id="{49C2608C-95DE-43B3-A8ED-E619907CA5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6147" name="テキスト プレースホルダー 2">
            <a:extLst>
              <a:ext uri="{FF2B5EF4-FFF2-40B4-BE49-F238E27FC236}">
                <a16:creationId xmlns:a16="http://schemas.microsoft.com/office/drawing/2014/main" id="{62E480E9-E1AC-413C-A093-93A452A2B3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60417A-1A51-4CAA-881E-A04EC4179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8" b="0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fld id="{37411E5A-2A43-485C-8C2E-3159B124CFF6}" type="datetimeFigureOut">
              <a:rPr lang="ja-JP" altLang="en-US" smtClean="0"/>
              <a:pPr>
                <a:defRPr/>
              </a:pPr>
              <a:t>2025/6/5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6E041B-72BA-4FF0-A169-4152260B4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8" b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4DF940-9013-49A9-95B6-EB37374E4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8" b="0" smtClean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3A11EA-21DF-4788-A913-1635C5B8BA8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265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22041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844083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266124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688165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035748CE-CEFB-4A94-9106-AB7AE3CE89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472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png"/><Relationship Id="rId5" Type="http://schemas.openxmlformats.org/officeDocument/2006/relationships/image" Target="../media/image30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5.png"/><Relationship Id="rId13" Type="http://schemas.openxmlformats.org/officeDocument/2006/relationships/image" Target="../media/image320.png"/><Relationship Id="rId3" Type="http://schemas.openxmlformats.org/officeDocument/2006/relationships/image" Target="../media/image309.png"/><Relationship Id="rId7" Type="http://schemas.openxmlformats.org/officeDocument/2006/relationships/image" Target="../media/image314.png"/><Relationship Id="rId12" Type="http://schemas.openxmlformats.org/officeDocument/2006/relationships/image" Target="../media/image3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13.png"/><Relationship Id="rId11" Type="http://schemas.openxmlformats.org/officeDocument/2006/relationships/image" Target="../media/image318.png"/><Relationship Id="rId5" Type="http://schemas.openxmlformats.org/officeDocument/2006/relationships/image" Target="../media/image312.png"/><Relationship Id="rId15" Type="http://schemas.openxmlformats.org/officeDocument/2006/relationships/image" Target="../media/image14.png"/><Relationship Id="rId10" Type="http://schemas.openxmlformats.org/officeDocument/2006/relationships/image" Target="../media/image317.png"/><Relationship Id="rId4" Type="http://schemas.openxmlformats.org/officeDocument/2006/relationships/image" Target="../media/image311.png"/><Relationship Id="rId9" Type="http://schemas.openxmlformats.org/officeDocument/2006/relationships/image" Target="../media/image316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2.png"/><Relationship Id="rId5" Type="http://schemas.openxmlformats.org/officeDocument/2006/relationships/image" Target="../media/image120.png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wmf"/><Relationship Id="rId7" Type="http://schemas.openxmlformats.org/officeDocument/2006/relationships/image" Target="../media/image19.wmf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wmf"/><Relationship Id="rId11" Type="http://schemas.openxmlformats.org/officeDocument/2006/relationships/image" Target="../media/image19.png"/><Relationship Id="rId5" Type="http://schemas.openxmlformats.org/officeDocument/2006/relationships/image" Target="../media/image17.wmf"/><Relationship Id="rId10" Type="http://schemas.openxmlformats.org/officeDocument/2006/relationships/image" Target="../media/image20.e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hart" Target="../charts/chart4.xml"/><Relationship Id="rId3" Type="http://schemas.openxmlformats.org/officeDocument/2006/relationships/package" Target="../embeddings/Microsoft_Excel_Worksheet1.xlsx"/><Relationship Id="rId7" Type="http://schemas.openxmlformats.org/officeDocument/2006/relationships/image" Target="../media/image24.wmf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0.png"/><Relationship Id="rId10" Type="http://schemas.openxmlformats.org/officeDocument/2006/relationships/image" Target="../media/image25.w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99FFCC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0" y="4077072"/>
            <a:ext cx="457200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ja-JP" altLang="en-US" sz="2600" b="1" dirty="0">
                <a:latin typeface="+mn-ea"/>
                <a:ea typeface="+mn-ea"/>
              </a:rPr>
              <a:t>東京工業大学</a:t>
            </a:r>
            <a:endParaRPr lang="en-US" altLang="ja-JP" sz="2600" b="1" dirty="0">
              <a:latin typeface="+mn-ea"/>
              <a:ea typeface="+mn-ea"/>
            </a:endParaRPr>
          </a:p>
          <a:p>
            <a:pPr algn="r" eaLnBrk="1" hangingPunct="1">
              <a:spcBef>
                <a:spcPts val="0"/>
              </a:spcBef>
            </a:pPr>
            <a:r>
              <a:rPr lang="ja-JP" altLang="en-US" sz="2600" b="1" dirty="0">
                <a:latin typeface="+mn-ea"/>
                <a:ea typeface="+mn-ea"/>
              </a:rPr>
              <a:t>総合研究院</a:t>
            </a:r>
            <a:endParaRPr lang="en-US" altLang="ja-JP" sz="2600" b="1" dirty="0">
              <a:latin typeface="+mn-ea"/>
              <a:ea typeface="+mn-ea"/>
            </a:endParaRPr>
          </a:p>
          <a:p>
            <a:pPr algn="r" eaLnBrk="1" hangingPunct="1">
              <a:spcBef>
                <a:spcPts val="0"/>
              </a:spcBef>
            </a:pPr>
            <a:r>
              <a:rPr lang="ja-JP" altLang="en-US" sz="2600" b="1" dirty="0">
                <a:latin typeface="+mn-ea"/>
                <a:ea typeface="+mn-ea"/>
              </a:rPr>
              <a:t>元素戦略</a:t>
            </a:r>
            <a:r>
              <a:rPr lang="en-US" altLang="ja-JP" sz="2600" b="1" dirty="0">
                <a:latin typeface="+mn-ea"/>
                <a:ea typeface="+mn-ea"/>
              </a:rPr>
              <a:t>MDX</a:t>
            </a:r>
            <a:r>
              <a:rPr lang="ja-JP" altLang="en-US" sz="2600" b="1" dirty="0">
                <a:latin typeface="+mn-ea"/>
                <a:ea typeface="+mn-ea"/>
              </a:rPr>
              <a:t>研究センター</a:t>
            </a:r>
            <a:endParaRPr lang="en-US" altLang="ja-JP" sz="2600" b="1" dirty="0">
              <a:latin typeface="+mn-ea"/>
              <a:ea typeface="+mn-ea"/>
            </a:endParaRPr>
          </a:p>
          <a:p>
            <a:pPr algn="r" eaLnBrk="1" hangingPunct="1">
              <a:spcBef>
                <a:spcPts val="0"/>
              </a:spcBef>
            </a:pPr>
            <a:r>
              <a:rPr lang="ja-JP" altLang="en-US" sz="2600" b="1">
                <a:latin typeface="+mn-ea"/>
                <a:ea typeface="+mn-ea"/>
              </a:rPr>
              <a:t>フロンティア材料研究所</a:t>
            </a:r>
            <a:endParaRPr lang="ja-JP" altLang="en-US" sz="2600" b="1" dirty="0">
              <a:latin typeface="+mn-ea"/>
              <a:ea typeface="+mn-ea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367808" y="3436706"/>
            <a:ext cx="2324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ja-JP" altLang="en-US" sz="2600" b="1" dirty="0">
                <a:latin typeface="+mn-ea"/>
                <a:ea typeface="+mn-ea"/>
              </a:rPr>
              <a:t>神谷利夫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0" y="1612066"/>
            <a:ext cx="9144000" cy="16764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+mn-lt"/>
                <a:ea typeface="+mn-ea"/>
              </a:rPr>
              <a:t>半導体物理－基礎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F66DC8C-295F-06F8-6CD0-6066B28733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D94A49-1D47-4172-AE81-6CB8AC99BFC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  <a:lvl1pPr marL="0" marR="0" lvl="0" indent="0"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cs typeface="+mj-cs"/>
              </a:defRPr>
            </a:lvl1pPr>
          </a:lstStyle>
          <a:p>
            <a:r>
              <a:rPr lang="ja-JP" altLang="en-US" sz="6000" dirty="0"/>
              <a:t>多粒子系の量子統計力学と</a:t>
            </a:r>
            <a:endParaRPr lang="en-US" altLang="ja-JP" sz="6000" dirty="0"/>
          </a:p>
          <a:p>
            <a:r>
              <a:rPr lang="en-US" altLang="ja-JP" sz="6000" dirty="0"/>
              <a:t>Fermi-Dirac</a:t>
            </a:r>
            <a:r>
              <a:rPr lang="ja-JP" altLang="en-US" sz="6000" dirty="0"/>
              <a:t>分布</a:t>
            </a:r>
          </a:p>
        </p:txBody>
      </p:sp>
    </p:spTree>
    <p:extLst>
      <p:ext uri="{BB962C8B-B14F-4D97-AF65-F5344CB8AC3E}">
        <p14:creationId xmlns:p14="http://schemas.microsoft.com/office/powerpoint/2010/main" val="1893157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統計力学の復習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6" name="Rectangle 4"/>
              <p:cNvSpPr>
                <a:spLocks noChangeArrowheads="1"/>
              </p:cNvSpPr>
              <p:nvPr/>
            </p:nvSpPr>
            <p:spPr bwMode="auto">
              <a:xfrm>
                <a:off x="407368" y="739725"/>
                <a:ext cx="11305256" cy="6001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lvl="0">
                  <a:spcBef>
                    <a:spcPct val="0"/>
                  </a:spcBef>
                  <a:buNone/>
                  <a:defRPr/>
                </a:pP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Boltzmann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分布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: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ja-JP" altLang="en-US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粒子のエネルギー分布</a:t>
                </a:r>
                <a:endParaRPr kumimoji="1" lang="en-US" altLang="ja-JP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lvl="0">
                  <a:spcBef>
                    <a:spcPct val="0"/>
                  </a:spcBef>
                  <a:buNone/>
                  <a:defRPr/>
                </a:pPr>
                <a:r>
                  <a:rPr lang="ja-JP" altLang="en-US" dirty="0"/>
                  <a:t>　</a:t>
                </a:r>
                <a:r>
                  <a:rPr lang="en-US" altLang="ja-JP" dirty="0"/>
                  <a:t>1</a:t>
                </a:r>
                <a:r>
                  <a:rPr lang="ja-JP" altLang="en-US" dirty="0"/>
                  <a:t>つの粒子について、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粒子が</a:t>
                </a:r>
                <a:r>
                  <a:rPr kumimoji="1" lang="ja-JP" alt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エネルギー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ja-JP" altLang="en-US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をもつ状態が</a:t>
                </a:r>
                <a:br>
                  <a:rPr kumimoji="1" lang="en-US" altLang="ja-JP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</a:br>
                <a:r>
                  <a:rPr kumimoji="1" lang="ja-JP" altLang="en-US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現れる確率は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r>
                  <a:rPr lang="ja-JP" altLang="en-US" dirty="0"/>
                  <a:t>に比例する</a:t>
                </a:r>
                <a:endParaRPr kumimoji="1" lang="en-US" altLang="ja-JP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lvl="0">
                  <a:spcBef>
                    <a:spcPct val="0"/>
                  </a:spcBef>
                  <a:buNone/>
                  <a:defRPr/>
                </a:pPr>
                <a:endParaRPr lang="en-US" altLang="ja-JP" b="1" dirty="0"/>
              </a:p>
              <a:p>
                <a:pPr lvl="0">
                  <a:spcBef>
                    <a:spcPct val="0"/>
                  </a:spcBef>
                  <a:buNone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正準分布が基本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: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系のエネルギー分布</a:t>
                </a:r>
                <a:endPara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lvl="0">
                  <a:spcBef>
                    <a:spcPct val="0"/>
                  </a:spcBef>
                  <a:buNone/>
                  <a:defRPr/>
                </a:pPr>
                <a:r>
                  <a:rPr lang="ja-JP" altLang="en-US" dirty="0"/>
                  <a:t>　</a:t>
                </a:r>
                <a:r>
                  <a:rPr lang="en-US" altLang="ja-JP" dirty="0"/>
                  <a:t>N</a:t>
                </a:r>
                <a:r>
                  <a:rPr lang="ja-JP" altLang="en-US" dirty="0"/>
                  <a:t>粒子を含む系について 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系の</a:t>
                </a:r>
                <a:r>
                  <a:rPr kumimoji="1" lang="ja-JP" alt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全エネルギー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ja-JP" alt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1" lang="ja-JP" altLang="en-US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をもつ状態が</a:t>
                </a:r>
                <a:br>
                  <a:rPr kumimoji="1" lang="en-US" altLang="ja-JP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</a:br>
                <a:r>
                  <a:rPr kumimoji="1" lang="ja-JP" altLang="en-US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現れる確率は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ja-JP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ja-JP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r>
                  <a:rPr kumimoji="1" lang="ja-JP" altLang="en-US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に比例する</a:t>
                </a:r>
                <a:endParaRPr kumimoji="1" lang="en-US" altLang="ja-JP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ja-JP" b="1" dirty="0"/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なぜ 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Fermi-Dirac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分布や</a:t>
                </a:r>
                <a:r>
                  <a:rPr kumimoji="1" lang="en-US" altLang="ja-JP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Bose-Einstein</a:t>
                </a:r>
                <a:r>
                  <a:rPr kumimoji="1" lang="ja-JP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分布を使うことがあるのか</a:t>
                </a:r>
                <a:endPara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dirty="0"/>
                  <a:t>・ </a:t>
                </a:r>
                <a:r>
                  <a:rPr lang="en-US" altLang="ja-JP" i="1" dirty="0"/>
                  <a:t>N</a:t>
                </a:r>
                <a:r>
                  <a:rPr lang="ja-JP" altLang="en-US" dirty="0"/>
                  <a:t>粒子系全体のエネルギー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dirty="0"/>
                  <a:t> を考えれば 正準分布に従う</a:t>
                </a:r>
                <a:br>
                  <a:rPr lang="en-US" altLang="ja-JP" dirty="0"/>
                </a:br>
                <a:r>
                  <a:rPr lang="ja-JP" altLang="en-US" dirty="0"/>
                  <a:t>　</a:t>
                </a:r>
                <a:r>
                  <a:rPr lang="ja-JP" altLang="en-US" dirty="0">
                    <a:solidFill>
                      <a:srgbClr val="FF0000"/>
                    </a:solidFill>
                  </a:rPr>
                  <a:t>　系全体の計算をするのは大変</a:t>
                </a:r>
                <a:br>
                  <a:rPr lang="en-US" altLang="ja-JP" dirty="0">
                    <a:solidFill>
                      <a:srgbClr val="FF0000"/>
                    </a:solidFill>
                  </a:rPr>
                </a:br>
                <a:r>
                  <a:rPr lang="ja-JP" altLang="en-US" dirty="0">
                    <a:solidFill>
                      <a:srgbClr val="FF0000"/>
                    </a:solidFill>
                  </a:rPr>
                  <a:t>　　　　→ </a:t>
                </a:r>
                <a:r>
                  <a:rPr lang="ja-JP" altLang="en-US" b="1" dirty="0">
                    <a:solidFill>
                      <a:srgbClr val="0000FF"/>
                    </a:solidFill>
                  </a:rPr>
                  <a:t>一粒子状態だけを考えて問題を解きたい</a:t>
                </a:r>
                <a:endParaRPr lang="en-US" altLang="ja-JP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13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368" y="739725"/>
                <a:ext cx="11305256" cy="6001643"/>
              </a:xfrm>
              <a:prstGeom prst="rect">
                <a:avLst/>
              </a:prstGeom>
              <a:blipFill>
                <a:blip r:embed="rId3"/>
                <a:stretch>
                  <a:fillRect l="-1402" t="-1726" r="-1348" b="-23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86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A2FC8-D36F-9B8A-D820-7968ABD7E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6C0F399F-CC39-FC28-78CC-0CC493356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系全体の状態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全電子</a:t>
            </a:r>
            <a:r>
              <a:rPr lang="en-US" altLang="ja-JP" sz="3600" b="1" dirty="0">
                <a:solidFill>
                  <a:srgbClr val="0000FF"/>
                </a:solidFill>
              </a:rPr>
              <a:t>Schr</a:t>
            </a:r>
            <a:r>
              <a:rPr lang="en-US" altLang="ja-JP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ö</a:t>
            </a:r>
            <a:r>
              <a:rPr lang="en-US" altLang="ja-JP" sz="3600" b="1" dirty="0">
                <a:solidFill>
                  <a:srgbClr val="0000FF"/>
                </a:solidFill>
              </a:rPr>
              <a:t>dinger</a:t>
            </a:r>
            <a:r>
              <a:rPr lang="ja-JP" altLang="en-US" sz="3600" b="1" dirty="0">
                <a:solidFill>
                  <a:srgbClr val="0000FF"/>
                </a:solidFill>
              </a:rPr>
              <a:t>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316" name="Rectangle 4">
                <a:extLst>
                  <a:ext uri="{FF2B5EF4-FFF2-40B4-BE49-F238E27FC236}">
                    <a16:creationId xmlns:a16="http://schemas.microsoft.com/office/drawing/2014/main" id="{FFEDC76B-8B95-1721-DDE2-A24E4C21E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056" y="838201"/>
                <a:ext cx="8939944" cy="6251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ℏ</m:t>
                                </m:r>
                              </m:e>
                              <m:sup>
                                <m:r>
                                  <a:rPr kumimoji="1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∇</m:t>
                                    </m:r>
                                  </m:e>
                                  <m:sub>
                                    <m:r>
                                      <a:rPr kumimoji="1" lang="ja-JP" altLang="en-US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  <m:d>
                          <m:d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,⋯</m:t>
                            </m:r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kumimoji="0" lang="en-US" altLang="ja-JP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m:rPr>
                        <m:sty m:val="p"/>
                      </m:rP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Schr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ö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dinger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方程式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m:rPr>
                        <m:sty m:val="p"/>
                      </m:rP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∇</m:t>
                                </m:r>
                              </m:e>
                              <m:sub>
                                <m:r>
                                  <a:rPr kumimoji="1" lang="ja-JP" alt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𝑉</m:t>
                    </m:r>
                    <m:d>
                      <m:d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</m:t>
                        </m:r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個の電子に関する方程式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解は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個の電子に関する固有値 と 固有関数として得られる： 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固有状態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𝚿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𝐫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𝐫</m:t>
                        </m:r>
                      </m:e>
                      <m: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1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,⋯</m:t>
                    </m:r>
                    <m:r>
                      <a:rPr kumimoji="0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𝐫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sub>
                    </m:sSub>
                    <m:r>
                      <a:rPr kumimoji="1" lang="en-US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}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H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 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電子系全体 のハミルトニアン、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は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電子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系の全エネルギー 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en-US" altLang="ja-JP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H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の期待値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、</a:t>
                </a:r>
                <a14:m>
                  <m:oMath xmlns:m="http://schemas.openxmlformats.org/officeDocument/2006/math">
                    <m:r>
                      <a:rPr kumimoji="1" lang="el-GR" altLang="ja-JP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𝜳</m:t>
                    </m:r>
                  </m:oMath>
                </a14:m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は全波動関数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Wingdings" panose="05000000000000000000" pitchFamily="2" charset="2"/>
                  </a:rPr>
                  <a:t>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Wingdings" panose="05000000000000000000" pitchFamily="2" charset="2"/>
                  </a:rPr>
                  <a:t> 一電子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Schr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ö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dinger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方程式、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一電子ハミルトニアン、一電子波動関数と区別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413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8056" y="838201"/>
                <a:ext cx="8939944" cy="6251327"/>
              </a:xfrm>
              <a:prstGeom prst="rect">
                <a:avLst/>
              </a:prstGeom>
              <a:blipFill>
                <a:blip r:embed="rId3"/>
                <a:stretch>
                  <a:fillRect l="-13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69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  <a:ln/>
        </p:spPr>
        <p:txBody>
          <a:bodyPr/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一電子</a:t>
            </a:r>
            <a:r>
              <a:rPr lang="en-US" altLang="ja-JP" sz="3600" b="1" dirty="0">
                <a:solidFill>
                  <a:srgbClr val="0000FF"/>
                </a:solidFill>
              </a:rPr>
              <a:t>Schr</a:t>
            </a:r>
            <a:r>
              <a:rPr lang="en-US" altLang="ja-JP" sz="3600" b="1" dirty="0">
                <a:solidFill>
                  <a:srgbClr val="0000FF"/>
                </a:solidFill>
                <a:cs typeface="Times New Roman" panose="02020603050405020304" pitchFamily="18" charset="0"/>
              </a:rPr>
              <a:t>ö</a:t>
            </a:r>
            <a:r>
              <a:rPr lang="en-US" altLang="ja-JP" sz="3600" b="1" dirty="0">
                <a:solidFill>
                  <a:srgbClr val="0000FF"/>
                </a:solidFill>
              </a:rPr>
              <a:t>dinger</a:t>
            </a:r>
            <a:r>
              <a:rPr lang="ja-JP" altLang="en-US" sz="3600" b="1" dirty="0">
                <a:solidFill>
                  <a:srgbClr val="0000FF"/>
                </a:solidFill>
              </a:rPr>
              <a:t>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Object 3"/>
              <p:cNvSpPr txBox="1"/>
              <p:nvPr/>
            </p:nvSpPr>
            <p:spPr bwMode="auto">
              <a:xfrm>
                <a:off x="1487488" y="790600"/>
                <a:ext cx="8983103" cy="838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b="1" dirty="0">
                    <a:solidFill>
                      <a:srgbClr val="FF0000"/>
                    </a:solidFill>
                    <a:latin typeface="Times New Roman"/>
                    <a:ea typeface="ＭＳ Ｐゴシック"/>
                  </a:rPr>
                  <a:t>全電子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Schr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Times New Roman" pitchFamily="18" charset="0"/>
                  </a:rPr>
                  <a:t>ö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dinger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方程式           波動関数         全エネルギー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r>
                      <m:rPr>
                        <m:sty m:val="p"/>
                      </m:rP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,⋯,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m:rPr>
                        <m:sty m:val="p"/>
                      </m:rP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,⋯,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ja-JP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,⋯,</m:t>
                        </m:r>
                        <m:sSub>
                          <m:sSubPr>
                            <m:ctrlP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686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7488" y="790600"/>
                <a:ext cx="8983103" cy="838200"/>
              </a:xfrm>
              <a:prstGeom prst="rect">
                <a:avLst/>
              </a:prstGeom>
              <a:blipFill>
                <a:blip r:embed="rId3"/>
                <a:stretch>
                  <a:fillRect l="-1018" t="-8029" b="-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69" name="Object 5"/>
              <p:cNvSpPr txBox="1"/>
              <p:nvPr/>
            </p:nvSpPr>
            <p:spPr bwMode="auto">
              <a:xfrm>
                <a:off x="2377089" y="1584113"/>
                <a:ext cx="8267700" cy="122808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変数分離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𝛹</m:t>
                    </m:r>
                    <m:d>
                      <m:d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,⋯,</m:t>
                        </m:r>
                        <m:sSub>
                          <m:sSub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⋯</m:t>
                    </m:r>
                    <m:sSub>
                      <m:sSub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		</a:t>
                </a:r>
                <a14:m>
                  <m:oMath xmlns:m="http://schemas.openxmlformats.org/officeDocument/2006/math"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d>
                      <m:d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,⋯,</m:t>
                        </m:r>
                        <m:sSub>
                          <m:sSub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kumimoji="0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0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制約条件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𝛹</m:t>
                                </m:r>
                                <m:d>
                                  <m:dPr>
                                    <m:ctrlPr>
                                      <a:rPr kumimoji="0" lang="ja-JP" alt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,⋯,</m:t>
                                    </m:r>
                                    <m:sSub>
                                      <m:sSubPr>
                                        <m:ctrlPr>
                                          <a:rPr kumimoji="0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ja-JP" alt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0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𝑑𝑟</m:t>
                        </m:r>
                      </m:e>
                    </m:nary>
                    <m:r>
                      <a:rPr kumimoji="0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</m:t>
                    </m:r>
                  </m:oMath>
                </a14:m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0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未定乗数 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itchFamily="18" charset="2"/>
                  </a:rPr>
                  <a:t></a:t>
                </a:r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686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7089" y="1584113"/>
                <a:ext cx="8267700" cy="1228085"/>
              </a:xfrm>
              <a:prstGeom prst="rect">
                <a:avLst/>
              </a:prstGeom>
              <a:blipFill>
                <a:blip r:embed="rId5"/>
                <a:stretch>
                  <a:fillRect l="-664" t="-13433" b="-437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2" name="Object 8"/>
              <p:cNvSpPr txBox="1"/>
              <p:nvPr/>
            </p:nvSpPr>
            <p:spPr bwMode="auto">
              <a:xfrm>
                <a:off x="8904312" y="3503517"/>
                <a:ext cx="2977934" cy="64229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ja-JP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𝜑</m:t>
                      </m:r>
                      <m:d>
                        <m:dPr>
                          <m:ctrlPr>
                            <a:rPr kumimoji="0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  <m:sub>
                              <m: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ja-JP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𝑒</m:t>
                      </m:r>
                      <m:r>
                        <a:rPr kumimoji="0" lang="ja-JP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𝜑</m:t>
                      </m:r>
                      <m:d>
                        <m:dPr>
                          <m:ctrlPr>
                            <a:rPr kumimoji="0" lang="ja-JP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  <m:sub>
                              <m:r>
                                <a:rPr kumimoji="0" lang="ja-JP" alt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6872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04312" y="3503517"/>
                <a:ext cx="2977934" cy="642297"/>
              </a:xfrm>
              <a:prstGeom prst="rect">
                <a:avLst/>
              </a:prstGeom>
              <a:blipFill>
                <a:blip r:embed="rId6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3"/>
              <p:cNvSpPr txBox="1"/>
              <p:nvPr/>
            </p:nvSpPr>
            <p:spPr bwMode="auto">
              <a:xfrm>
                <a:off x="2324100" y="3492500"/>
                <a:ext cx="6076156" cy="90929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h</m:t>
                          </m:r>
                        </m:e>
                        <m:sub>
                          <m: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  <m:sub>
                              <m:r>
                                <a:rPr kumimoji="0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∇</m:t>
                              </m:r>
                            </m:e>
                            <m:sub>
                              <m:r>
                                <a:rPr kumimoji="0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kumimoji="0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0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0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𝑖𝑚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kumimoji="0" lang="ja-JP" alt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ja-JP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sub>
                        <m:sup/>
                        <m:e>
                          <m:nary>
                            <m:naryPr>
                              <m:subHide m:val="on"/>
                              <m:supHide m:val="on"/>
                              <m:ctrlPr>
                                <a:rPr kumimoji="0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kumimoji="0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kumimoji="0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kumimoji="0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kumimoji="0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kumimoji="0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ja-JP" alt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ja-JP" alt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  <m:sub>
                                          <m:r>
                                            <a:rPr kumimoji="0" lang="ja-JP" alt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kumimoji="0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kumimoji="0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ja-JP" alt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ja-JP" alt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𝐫</m:t>
                                          </m:r>
                                        </m:e>
                                        <m:sub>
                                          <m:r>
                                            <a:rPr kumimoji="0" lang="ja-JP" altLang="en-US" sz="20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0" lang="ja-JP" alt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𝑖𝑚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kumimoji="0" lang="ja-JP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kumimoji="0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kumimoji="0" lang="ja-JP" alt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kumimoji="0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4100" y="3492500"/>
                <a:ext cx="6076156" cy="9092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0">
            <a:extLst>
              <a:ext uri="{FF2B5EF4-FFF2-40B4-BE49-F238E27FC236}">
                <a16:creationId xmlns:a16="http://schemas.microsoft.com/office/drawing/2014/main" id="{170EB231-981C-4517-A946-7B4ACC576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229" y="2977511"/>
            <a:ext cx="55419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一電子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Schr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itchFamily="18" charset="0"/>
              </a:rPr>
              <a:t>ö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dinger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方程式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: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 </a:t>
            </a: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Hartree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</a:rPr>
              <a:t>方程式</a:t>
            </a: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0A81BFF3-16FC-FB99-0D5C-90D24745E526}"/>
              </a:ext>
            </a:extLst>
          </p:cNvPr>
          <p:cNvSpPr/>
          <p:nvPr/>
        </p:nvSpPr>
        <p:spPr>
          <a:xfrm>
            <a:off x="3977489" y="2544024"/>
            <a:ext cx="1149790" cy="4334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7B41A02-5F33-B13C-B6BD-383A9FA2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465" y="5271591"/>
            <a:ext cx="65590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一電子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Schr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 pitchFamily="18" charset="0"/>
              </a:rPr>
              <a:t>ö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dinger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方程式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Hartree-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Fock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方程式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B50F8F1C-2AA9-47C3-4A16-89460203571E}"/>
              </a:ext>
            </a:extLst>
          </p:cNvPr>
          <p:cNvSpPr/>
          <p:nvPr/>
        </p:nvSpPr>
        <p:spPr>
          <a:xfrm>
            <a:off x="4069725" y="4391913"/>
            <a:ext cx="1149790" cy="90929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4EDA431-BCB5-CB6F-2B69-41DED9457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0326" y="4640210"/>
            <a:ext cx="29883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Pauli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の排他率を考慮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3D3E69C-4AE2-3AEA-79F5-0B60368951D1}"/>
                  </a:ext>
                </a:extLst>
              </p:cNvPr>
              <p:cNvSpPr txBox="1"/>
              <p:nvPr/>
            </p:nvSpPr>
            <p:spPr>
              <a:xfrm>
                <a:off x="1989917" y="5694796"/>
                <a:ext cx="9143999" cy="830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ja-JP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∇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1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1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𝒓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nary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sub>
                            <m:sup/>
                            <m:e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f>
                                    <m:fPr>
                                      <m:ctrlP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ja-JP" alt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ja-JP" alt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𝜑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ja-JP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ja-JP" alt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ja-JP" alt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𝐫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kumimoji="1" lang="en-US" altLang="ja-JP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ja-JP" alt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ja-JP" alt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ja-JP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ja-JP" altLang="en-US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ja-JP" altLang="en-US" sz="1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18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𝐫</m:t>
                                      </m:r>
                                    </m:e>
                                    <m:sub>
                                      <m: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d>
                      <m:sSub>
                        <m:sSub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  <m:sub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kumimoji="1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𝑋</m:t>
                              </m:r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kumimoji="1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𝐫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ＭＳ Ｐゴシック" pitchFamily="50" charset="-128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3D3E69C-4AE2-3AEA-79F5-0B6036895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17" y="5694796"/>
                <a:ext cx="9143999" cy="8305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46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  <a:ln/>
        </p:spPr>
        <p:txBody>
          <a:bodyPr/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多粒子系の量子統計力学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5" name="Rectangle 11"/>
              <p:cNvSpPr>
                <a:spLocks noChangeArrowheads="1"/>
              </p:cNvSpPr>
              <p:nvPr/>
            </p:nvSpPr>
            <p:spPr bwMode="auto">
              <a:xfrm>
                <a:off x="119336" y="904111"/>
                <a:ext cx="12072664" cy="5320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600"/>
                  </a:spcBef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正確な方法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: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 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全電子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Schr</a:t>
                </a:r>
                <a:r>
                  <a:rPr lang="en-US" altLang="ja-JP" sz="32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ö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dinger</a:t>
                </a:r>
                <a:r>
                  <a:rPr lang="ja-JP" altLang="en-US" sz="3200" b="1" dirty="0">
                    <a:solidFill>
                      <a:srgbClr val="FF0000"/>
                    </a:solidFill>
                  </a:rPr>
                  <a:t>方程式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を解く。</a:t>
                </a:r>
                <a:b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</a:b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　　　　　　　　 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/>
                    <a:ea typeface="ＭＳ Ｐゴシック"/>
                  </a:rPr>
                  <a:t>全エネルギーは正準分布に従う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/>
                  <a:ea typeface="ＭＳ Ｐゴシック"/>
                </a:endParaRPr>
              </a:p>
              <a:p>
                <a:pPr lvl="0">
                  <a:spcBef>
                    <a:spcPts val="600"/>
                  </a:spcBef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</a:t>
                </a:r>
                <a14:m>
                  <m:oMath xmlns:m="http://schemas.openxmlformats.org/officeDocument/2006/math"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𝐻</m:t>
                    </m:r>
                    <m:r>
                      <m:rPr>
                        <m:sty m:val="p"/>
                      </m:rP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m:rPr>
                        <m:sty m:val="p"/>
                      </m:rPr>
                      <a:rPr kumimoji="0" lang="ja-JP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=&gt;</a:t>
                </a:r>
                <a:r>
                  <a:rPr kumimoji="0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Ψ</m:t>
                        </m:r>
                      </m:e>
                      <m:sub>
                        <m: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kumimoji="0" lang="ja-JP" alt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</m:oMath>
                </a14:m>
                <a:endParaRPr kumimoji="0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0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分布関数</a:t>
                </a: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0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𝒁</m:t>
                        </m:r>
                      </m:e>
                      <m:sup>
                        <m: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p>
                    </m:sSup>
                    <m:func>
                      <m:funcPr>
                        <m:ctrlPr>
                          <a:rPr kumimoji="0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altLang="ja-JP" sz="32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𝐞𝐱𝐩</m:t>
                        </m:r>
                      </m:fName>
                      <m:e>
                        <m:d>
                          <m:dPr>
                            <m:ctrlP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ja-JP" alt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𝜷</m:t>
                            </m:r>
                            <m:sSub>
                              <m:sSubPr>
                                <m:ctrlPr>
                                  <a:rPr kumimoji="0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kumimoji="0" lang="en-US" altLang="ja-JP" sz="3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簡単化のため、一電子方程式を使う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3200" b="1" dirty="0">
                    <a:solidFill>
                      <a:srgbClr val="0000FF"/>
                    </a:solidFill>
                    <a:latin typeface="Times New Roman"/>
                    <a:ea typeface="ＭＳ Ｐゴシック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e>
                      <m:sub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ja-JP" alt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𝜑</m:t>
                    </m:r>
                    <m:d>
                      <m:d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ja-JP" alt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ja-JP" alt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𝜀𝜑</m:t>
                    </m:r>
                    <m:d>
                      <m:d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en-US" altLang="ja-JP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ja-JP" alt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Ψ</m:t>
                    </m:r>
                    <m:d>
                      <m:d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{</m:t>
                        </m:r>
                        <m:sSub>
                          <m:sSubPr>
                            <m:ctrlP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ja-JP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}</m:t>
                        </m:r>
                      </m:e>
                    </m:d>
                    <m:r>
                      <a:rPr kumimoji="0" lang="ja-JP" alt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0" lang="ja-JP" alt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⋯</m:t>
                    </m:r>
                    <m:sSub>
                      <m:sSub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kumimoji="0" lang="ja-JP" alt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𝐫</m:t>
                            </m:r>
                          </m:e>
                          <m:sub>
                            <m:r>
                              <a:rPr kumimoji="0" lang="ja-JP" alt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Pauli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の排他率</a:t>
                </a:r>
                <a:r>
                  <a:rPr kumimoji="1" lang="en-US" altLang="ja-JP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  <a:r>
                  <a:rPr kumimoji="1" lang="ja-JP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同じ固有状態には高々１つの電子しか占有できない</a:t>
                </a:r>
                <a:endPara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</a:t>
                </a:r>
                <a:r>
                  <a:rPr kumimoji="0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個々の電子のエネルギーは</a:t>
                </a:r>
                <a:r>
                  <a:rPr kumimoji="0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Fermi-Dirac</a:t>
                </a:r>
                <a:r>
                  <a:rPr kumimoji="0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分布に従う　</a:t>
                </a:r>
                <a:endParaRPr kumimoji="0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highlight>
                    <a:srgbClr val="FFFF00"/>
                  </a:highlight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6875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336" y="904111"/>
                <a:ext cx="12072664" cy="5320303"/>
              </a:xfrm>
              <a:prstGeom prst="rect">
                <a:avLst/>
              </a:prstGeom>
              <a:blipFill>
                <a:blip r:embed="rId3"/>
                <a:stretch>
                  <a:fillRect l="-1313" t="-1947" r="-1010" b="-28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33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9" name="正方形/長方形 37008">
            <a:extLst>
              <a:ext uri="{FF2B5EF4-FFF2-40B4-BE49-F238E27FC236}">
                <a16:creationId xmlns:a16="http://schemas.microsoft.com/office/drawing/2014/main" id="{7D004722-8273-728B-D973-133EF8C2D53C}"/>
              </a:ext>
            </a:extLst>
          </p:cNvPr>
          <p:cNvSpPr/>
          <p:nvPr/>
        </p:nvSpPr>
        <p:spPr>
          <a:xfrm>
            <a:off x="1590676" y="1035257"/>
            <a:ext cx="1751130" cy="39931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68921"/>
          </a:xfrm>
          <a:noFill/>
          <a:ln/>
        </p:spPr>
        <p:txBody>
          <a:bodyPr/>
          <a:lstStyle/>
          <a:p>
            <a:r>
              <a:rPr lang="ja-JP" altLang="en-US" sz="3200" b="1" dirty="0">
                <a:solidFill>
                  <a:srgbClr val="0000FF"/>
                </a:solidFill>
              </a:rPr>
              <a:t>多電子系の量子力学的取り扱い</a:t>
            </a:r>
            <a:r>
              <a:rPr lang="en-US" altLang="ja-JP" sz="3200" b="1" dirty="0">
                <a:solidFill>
                  <a:srgbClr val="0000FF"/>
                </a:solidFill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</a:rPr>
              <a:t> 多電子原子の例</a:t>
            </a: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DC59A444-1368-361F-9C30-15C2A9EB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258" y="1035258"/>
            <a:ext cx="1868511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一電子方程式の解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水素原子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BCB1CD4-4C98-FF9F-C6C2-2A8F95CCF7E4}"/>
              </a:ext>
            </a:extLst>
          </p:cNvPr>
          <p:cNvCxnSpPr>
            <a:cxnSpLocks/>
          </p:cNvCxnSpPr>
          <p:nvPr/>
        </p:nvCxnSpPr>
        <p:spPr>
          <a:xfrm>
            <a:off x="2388966" y="471362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>
            <a:extLst>
              <a:ext uri="{FF2B5EF4-FFF2-40B4-BE49-F238E27FC236}">
                <a16:creationId xmlns:a16="http://schemas.microsoft.com/office/drawing/2014/main" id="{FCA2183B-ED51-098A-AAEC-635247375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0386" y="4689978"/>
            <a:ext cx="4548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0047F72-D345-34F3-271D-9F76DCCF1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593" y="3606697"/>
            <a:ext cx="411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5BAB130-1531-F46B-8D80-430EE1281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834" y="3604310"/>
            <a:ext cx="4214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2p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48E5C432-872F-0FE3-EC6C-32D59CF0153C}"/>
              </a:ext>
            </a:extLst>
          </p:cNvPr>
          <p:cNvCxnSpPr>
            <a:cxnSpLocks/>
          </p:cNvCxnSpPr>
          <p:nvPr/>
        </p:nvCxnSpPr>
        <p:spPr>
          <a:xfrm>
            <a:off x="2479454" y="471362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9064A3F-924C-80B3-C0EF-B801FDFFF714}"/>
              </a:ext>
            </a:extLst>
          </p:cNvPr>
          <p:cNvCxnSpPr>
            <a:cxnSpLocks/>
          </p:cNvCxnSpPr>
          <p:nvPr/>
        </p:nvCxnSpPr>
        <p:spPr>
          <a:xfrm>
            <a:off x="2077268" y="366606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AEC2885-0BC2-A6FC-C2E5-2E95626BB030}"/>
              </a:ext>
            </a:extLst>
          </p:cNvPr>
          <p:cNvCxnSpPr>
            <a:cxnSpLocks/>
          </p:cNvCxnSpPr>
          <p:nvPr/>
        </p:nvCxnSpPr>
        <p:spPr>
          <a:xfrm>
            <a:off x="2167756" y="366605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BE28742-AE1D-BBF3-FF46-24CB49B55EE6}"/>
              </a:ext>
            </a:extLst>
          </p:cNvPr>
          <p:cNvCxnSpPr>
            <a:cxnSpLocks/>
          </p:cNvCxnSpPr>
          <p:nvPr/>
        </p:nvCxnSpPr>
        <p:spPr>
          <a:xfrm>
            <a:off x="2303487" y="366606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8CFF6A1-9EEC-A224-36DF-1FE9559DE214}"/>
              </a:ext>
            </a:extLst>
          </p:cNvPr>
          <p:cNvCxnSpPr>
            <a:cxnSpLocks/>
          </p:cNvCxnSpPr>
          <p:nvPr/>
        </p:nvCxnSpPr>
        <p:spPr>
          <a:xfrm>
            <a:off x="2393975" y="366606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9867E23-6BDC-687C-D0C3-A70DFA18C6F1}"/>
              </a:ext>
            </a:extLst>
          </p:cNvPr>
          <p:cNvCxnSpPr>
            <a:cxnSpLocks/>
          </p:cNvCxnSpPr>
          <p:nvPr/>
        </p:nvCxnSpPr>
        <p:spPr>
          <a:xfrm>
            <a:off x="2486845" y="366606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798504D-C194-C528-1045-9A69199C1EEC}"/>
              </a:ext>
            </a:extLst>
          </p:cNvPr>
          <p:cNvCxnSpPr>
            <a:cxnSpLocks/>
          </p:cNvCxnSpPr>
          <p:nvPr/>
        </p:nvCxnSpPr>
        <p:spPr>
          <a:xfrm>
            <a:off x="2577333" y="366606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5DC5BBE-FEB5-8D1A-ECDB-3AACEC58073E}"/>
              </a:ext>
            </a:extLst>
          </p:cNvPr>
          <p:cNvCxnSpPr>
            <a:cxnSpLocks/>
          </p:cNvCxnSpPr>
          <p:nvPr/>
        </p:nvCxnSpPr>
        <p:spPr>
          <a:xfrm>
            <a:off x="2672580" y="366606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ECDCDD7-9D86-3D77-4A7D-C96B10D23B97}"/>
              </a:ext>
            </a:extLst>
          </p:cNvPr>
          <p:cNvCxnSpPr>
            <a:cxnSpLocks/>
          </p:cNvCxnSpPr>
          <p:nvPr/>
        </p:nvCxnSpPr>
        <p:spPr>
          <a:xfrm>
            <a:off x="2763068" y="366606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>
            <a:extLst>
              <a:ext uri="{FF2B5EF4-FFF2-40B4-BE49-F238E27FC236}">
                <a16:creationId xmlns:a16="http://schemas.microsoft.com/office/drawing/2014/main" id="{575AF762-E71D-1185-77B5-FA4D82072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679" y="3067563"/>
            <a:ext cx="371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83C51328-1FB7-7297-6C64-FC42E2FF5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919" y="3065176"/>
            <a:ext cx="411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3p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684F4C7-7C1E-51B7-1CD1-B5DC43891CA1}"/>
              </a:ext>
            </a:extLst>
          </p:cNvPr>
          <p:cNvCxnSpPr>
            <a:cxnSpLocks/>
          </p:cNvCxnSpPr>
          <p:nvPr/>
        </p:nvCxnSpPr>
        <p:spPr>
          <a:xfrm>
            <a:off x="1621354" y="312692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013D117-E3BF-3B63-4675-D6A3094B72ED}"/>
              </a:ext>
            </a:extLst>
          </p:cNvPr>
          <p:cNvCxnSpPr>
            <a:cxnSpLocks/>
          </p:cNvCxnSpPr>
          <p:nvPr/>
        </p:nvCxnSpPr>
        <p:spPr>
          <a:xfrm>
            <a:off x="1711842" y="312692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CCF3DEF2-5CDF-BC4E-25A3-E04DF1ADF5B3}"/>
              </a:ext>
            </a:extLst>
          </p:cNvPr>
          <p:cNvCxnSpPr>
            <a:cxnSpLocks/>
          </p:cNvCxnSpPr>
          <p:nvPr/>
        </p:nvCxnSpPr>
        <p:spPr>
          <a:xfrm>
            <a:off x="1847573" y="312692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C7F45F07-92D6-9607-FA6F-E2695131DBD8}"/>
              </a:ext>
            </a:extLst>
          </p:cNvPr>
          <p:cNvCxnSpPr>
            <a:cxnSpLocks/>
          </p:cNvCxnSpPr>
          <p:nvPr/>
        </p:nvCxnSpPr>
        <p:spPr>
          <a:xfrm>
            <a:off x="1938061" y="312692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4CC8DD7-A6FD-E386-AAE1-90AA56FAF568}"/>
              </a:ext>
            </a:extLst>
          </p:cNvPr>
          <p:cNvCxnSpPr>
            <a:cxnSpLocks/>
          </p:cNvCxnSpPr>
          <p:nvPr/>
        </p:nvCxnSpPr>
        <p:spPr>
          <a:xfrm>
            <a:off x="2030931" y="312692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32BF9715-0ECD-4947-D8F7-3DBCC7DB5B60}"/>
              </a:ext>
            </a:extLst>
          </p:cNvPr>
          <p:cNvCxnSpPr>
            <a:cxnSpLocks/>
          </p:cNvCxnSpPr>
          <p:nvPr/>
        </p:nvCxnSpPr>
        <p:spPr>
          <a:xfrm>
            <a:off x="2121419" y="312692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F5A3378-82B6-2B35-0511-331C2A42DDB5}"/>
              </a:ext>
            </a:extLst>
          </p:cNvPr>
          <p:cNvCxnSpPr>
            <a:cxnSpLocks/>
          </p:cNvCxnSpPr>
          <p:nvPr/>
        </p:nvCxnSpPr>
        <p:spPr>
          <a:xfrm>
            <a:off x="2216666" y="312692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CAEEA216-EE4F-DCB7-E378-FBE0EC56C712}"/>
              </a:ext>
            </a:extLst>
          </p:cNvPr>
          <p:cNvCxnSpPr>
            <a:cxnSpLocks/>
          </p:cNvCxnSpPr>
          <p:nvPr/>
        </p:nvCxnSpPr>
        <p:spPr>
          <a:xfrm>
            <a:off x="2307154" y="312692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44775AA8-4140-6B5B-21BA-4A4AE757DF5F}"/>
              </a:ext>
            </a:extLst>
          </p:cNvPr>
          <p:cNvCxnSpPr>
            <a:cxnSpLocks/>
          </p:cNvCxnSpPr>
          <p:nvPr/>
        </p:nvCxnSpPr>
        <p:spPr>
          <a:xfrm>
            <a:off x="2419078" y="312692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85C01104-C988-A76B-2813-98F600B892FC}"/>
              </a:ext>
            </a:extLst>
          </p:cNvPr>
          <p:cNvCxnSpPr>
            <a:cxnSpLocks/>
          </p:cNvCxnSpPr>
          <p:nvPr/>
        </p:nvCxnSpPr>
        <p:spPr>
          <a:xfrm>
            <a:off x="2509566" y="312692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E79DD08-2782-2667-EA90-B752FA89C5E7}"/>
              </a:ext>
            </a:extLst>
          </p:cNvPr>
          <p:cNvCxnSpPr>
            <a:cxnSpLocks/>
          </p:cNvCxnSpPr>
          <p:nvPr/>
        </p:nvCxnSpPr>
        <p:spPr>
          <a:xfrm>
            <a:off x="2602436" y="312692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615D1581-0AB1-AFBA-7D24-3EDB418768BD}"/>
              </a:ext>
            </a:extLst>
          </p:cNvPr>
          <p:cNvCxnSpPr>
            <a:cxnSpLocks/>
          </p:cNvCxnSpPr>
          <p:nvPr/>
        </p:nvCxnSpPr>
        <p:spPr>
          <a:xfrm>
            <a:off x="2692924" y="312692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119A8727-492A-29AD-5C62-D26CFD3BE189}"/>
              </a:ext>
            </a:extLst>
          </p:cNvPr>
          <p:cNvCxnSpPr>
            <a:cxnSpLocks/>
          </p:cNvCxnSpPr>
          <p:nvPr/>
        </p:nvCxnSpPr>
        <p:spPr>
          <a:xfrm>
            <a:off x="2788171" y="312692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BF11685-EE4F-1114-940D-F1704B32B9A2}"/>
              </a:ext>
            </a:extLst>
          </p:cNvPr>
          <p:cNvCxnSpPr>
            <a:cxnSpLocks/>
          </p:cNvCxnSpPr>
          <p:nvPr/>
        </p:nvCxnSpPr>
        <p:spPr>
          <a:xfrm>
            <a:off x="2878659" y="312692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D2BCE828-C27F-5388-96DF-FBBAC1187AAA}"/>
              </a:ext>
            </a:extLst>
          </p:cNvPr>
          <p:cNvCxnSpPr>
            <a:cxnSpLocks/>
          </p:cNvCxnSpPr>
          <p:nvPr/>
        </p:nvCxnSpPr>
        <p:spPr>
          <a:xfrm>
            <a:off x="2971533" y="312692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25D85F7-9AD5-CEE2-DFB7-6C0296B302B6}"/>
              </a:ext>
            </a:extLst>
          </p:cNvPr>
          <p:cNvCxnSpPr>
            <a:cxnSpLocks/>
          </p:cNvCxnSpPr>
          <p:nvPr/>
        </p:nvCxnSpPr>
        <p:spPr>
          <a:xfrm>
            <a:off x="3062021" y="312692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69B703D-E3E2-9F4E-669A-F6379E898A34}"/>
              </a:ext>
            </a:extLst>
          </p:cNvPr>
          <p:cNvCxnSpPr>
            <a:cxnSpLocks/>
          </p:cNvCxnSpPr>
          <p:nvPr/>
        </p:nvCxnSpPr>
        <p:spPr>
          <a:xfrm>
            <a:off x="3157268" y="312692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AAD836C8-0694-A0CF-D7E9-D4FA7DA8E96E}"/>
              </a:ext>
            </a:extLst>
          </p:cNvPr>
          <p:cNvCxnSpPr>
            <a:cxnSpLocks/>
          </p:cNvCxnSpPr>
          <p:nvPr/>
        </p:nvCxnSpPr>
        <p:spPr>
          <a:xfrm>
            <a:off x="3247761" y="312692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11">
            <a:extLst>
              <a:ext uri="{FF2B5EF4-FFF2-40B4-BE49-F238E27FC236}">
                <a16:creationId xmlns:a16="http://schemas.microsoft.com/office/drawing/2014/main" id="{36D59442-C6BC-77F8-5DAE-CC3FB2C8D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508" y="3072314"/>
            <a:ext cx="45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3d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4" name="Rectangle 11">
            <a:extLst>
              <a:ext uri="{FF2B5EF4-FFF2-40B4-BE49-F238E27FC236}">
                <a16:creationId xmlns:a16="http://schemas.microsoft.com/office/drawing/2014/main" id="{5D0087B8-39A9-E86C-8867-724CEF818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953" y="1006557"/>
            <a:ext cx="355572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一電子方程式の解に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電子を配置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FACF6673-E67C-6B46-0467-DBAF50580BB0}"/>
              </a:ext>
            </a:extLst>
          </p:cNvPr>
          <p:cNvCxnSpPr>
            <a:cxnSpLocks/>
          </p:cNvCxnSpPr>
          <p:nvPr/>
        </p:nvCxnSpPr>
        <p:spPr>
          <a:xfrm>
            <a:off x="4181070" y="471350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1">
            <a:extLst>
              <a:ext uri="{FF2B5EF4-FFF2-40B4-BE49-F238E27FC236}">
                <a16:creationId xmlns:a16="http://schemas.microsoft.com/office/drawing/2014/main" id="{3176CBE8-9A2B-C520-436D-1A80D76D8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490" y="4689853"/>
            <a:ext cx="4548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E322EA9C-572E-7402-A38C-23941779C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697" y="3606572"/>
            <a:ext cx="411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BC0991A2-74D4-F970-6B46-10A2FED20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938" y="3604185"/>
            <a:ext cx="4214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2p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0DC6AE0-7764-6782-6E5F-BD0C6023C023}"/>
              </a:ext>
            </a:extLst>
          </p:cNvPr>
          <p:cNvCxnSpPr>
            <a:cxnSpLocks/>
          </p:cNvCxnSpPr>
          <p:nvPr/>
        </p:nvCxnSpPr>
        <p:spPr>
          <a:xfrm>
            <a:off x="4271558" y="471350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D3F46CB0-25DB-C8E1-EFEF-5CC763BEF0B3}"/>
              </a:ext>
            </a:extLst>
          </p:cNvPr>
          <p:cNvCxnSpPr>
            <a:cxnSpLocks/>
          </p:cNvCxnSpPr>
          <p:nvPr/>
        </p:nvCxnSpPr>
        <p:spPr>
          <a:xfrm>
            <a:off x="3869372" y="366593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C3AEDFCB-3A84-2666-F0DD-52797C479A53}"/>
              </a:ext>
            </a:extLst>
          </p:cNvPr>
          <p:cNvCxnSpPr>
            <a:cxnSpLocks/>
          </p:cNvCxnSpPr>
          <p:nvPr/>
        </p:nvCxnSpPr>
        <p:spPr>
          <a:xfrm>
            <a:off x="3959860" y="366593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8D9A7E41-1F83-E8E3-48C1-AD1825C0180A}"/>
              </a:ext>
            </a:extLst>
          </p:cNvPr>
          <p:cNvCxnSpPr>
            <a:cxnSpLocks/>
          </p:cNvCxnSpPr>
          <p:nvPr/>
        </p:nvCxnSpPr>
        <p:spPr>
          <a:xfrm>
            <a:off x="4095591" y="366593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C02DB40E-9952-F5A5-0C84-F9E5A1DC5844}"/>
              </a:ext>
            </a:extLst>
          </p:cNvPr>
          <p:cNvCxnSpPr>
            <a:cxnSpLocks/>
          </p:cNvCxnSpPr>
          <p:nvPr/>
        </p:nvCxnSpPr>
        <p:spPr>
          <a:xfrm>
            <a:off x="4186079" y="366593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64" name="直線コネクタ 36863">
            <a:extLst>
              <a:ext uri="{FF2B5EF4-FFF2-40B4-BE49-F238E27FC236}">
                <a16:creationId xmlns:a16="http://schemas.microsoft.com/office/drawing/2014/main" id="{353021D8-A537-F54F-F268-2C0B1472F027}"/>
              </a:ext>
            </a:extLst>
          </p:cNvPr>
          <p:cNvCxnSpPr>
            <a:cxnSpLocks/>
          </p:cNvCxnSpPr>
          <p:nvPr/>
        </p:nvCxnSpPr>
        <p:spPr>
          <a:xfrm>
            <a:off x="4278949" y="366593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65" name="直線コネクタ 36864">
            <a:extLst>
              <a:ext uri="{FF2B5EF4-FFF2-40B4-BE49-F238E27FC236}">
                <a16:creationId xmlns:a16="http://schemas.microsoft.com/office/drawing/2014/main" id="{DE111752-E64C-C9A5-0A68-4A602DEB5A3C}"/>
              </a:ext>
            </a:extLst>
          </p:cNvPr>
          <p:cNvCxnSpPr>
            <a:cxnSpLocks/>
          </p:cNvCxnSpPr>
          <p:nvPr/>
        </p:nvCxnSpPr>
        <p:spPr>
          <a:xfrm>
            <a:off x="4369437" y="366593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67" name="直線コネクタ 36866">
            <a:extLst>
              <a:ext uri="{FF2B5EF4-FFF2-40B4-BE49-F238E27FC236}">
                <a16:creationId xmlns:a16="http://schemas.microsoft.com/office/drawing/2014/main" id="{899DA834-A67A-88B0-C9EE-E6A0B5FD87D0}"/>
              </a:ext>
            </a:extLst>
          </p:cNvPr>
          <p:cNvCxnSpPr>
            <a:cxnSpLocks/>
          </p:cNvCxnSpPr>
          <p:nvPr/>
        </p:nvCxnSpPr>
        <p:spPr>
          <a:xfrm>
            <a:off x="4464684" y="366593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68" name="直線コネクタ 36867">
            <a:extLst>
              <a:ext uri="{FF2B5EF4-FFF2-40B4-BE49-F238E27FC236}">
                <a16:creationId xmlns:a16="http://schemas.microsoft.com/office/drawing/2014/main" id="{3151698E-06A4-355D-CBD2-E5D4D19BF312}"/>
              </a:ext>
            </a:extLst>
          </p:cNvPr>
          <p:cNvCxnSpPr>
            <a:cxnSpLocks/>
          </p:cNvCxnSpPr>
          <p:nvPr/>
        </p:nvCxnSpPr>
        <p:spPr>
          <a:xfrm>
            <a:off x="4555172" y="366593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9" name="Rectangle 11">
            <a:extLst>
              <a:ext uri="{FF2B5EF4-FFF2-40B4-BE49-F238E27FC236}">
                <a16:creationId xmlns:a16="http://schemas.microsoft.com/office/drawing/2014/main" id="{E7639894-B824-DA70-60FA-BD6FA4C1A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783" y="3067438"/>
            <a:ext cx="371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870" name="Rectangle 11">
            <a:extLst>
              <a:ext uri="{FF2B5EF4-FFF2-40B4-BE49-F238E27FC236}">
                <a16:creationId xmlns:a16="http://schemas.microsoft.com/office/drawing/2014/main" id="{4AB4668A-B01F-E54A-D67E-6C2F68146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023" y="3065051"/>
            <a:ext cx="411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3p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871" name="直線コネクタ 36870">
            <a:extLst>
              <a:ext uri="{FF2B5EF4-FFF2-40B4-BE49-F238E27FC236}">
                <a16:creationId xmlns:a16="http://schemas.microsoft.com/office/drawing/2014/main" id="{8E1F8AE4-952C-CF94-5E54-5F662F2DA9A7}"/>
              </a:ext>
            </a:extLst>
          </p:cNvPr>
          <p:cNvCxnSpPr>
            <a:cxnSpLocks/>
          </p:cNvCxnSpPr>
          <p:nvPr/>
        </p:nvCxnSpPr>
        <p:spPr>
          <a:xfrm>
            <a:off x="3413458" y="312680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72" name="直線コネクタ 36871">
            <a:extLst>
              <a:ext uri="{FF2B5EF4-FFF2-40B4-BE49-F238E27FC236}">
                <a16:creationId xmlns:a16="http://schemas.microsoft.com/office/drawing/2014/main" id="{4838D56D-8682-7616-F1DD-C1A46A400FC7}"/>
              </a:ext>
            </a:extLst>
          </p:cNvPr>
          <p:cNvCxnSpPr>
            <a:cxnSpLocks/>
          </p:cNvCxnSpPr>
          <p:nvPr/>
        </p:nvCxnSpPr>
        <p:spPr>
          <a:xfrm>
            <a:off x="3503946" y="312680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73" name="直線コネクタ 36872">
            <a:extLst>
              <a:ext uri="{FF2B5EF4-FFF2-40B4-BE49-F238E27FC236}">
                <a16:creationId xmlns:a16="http://schemas.microsoft.com/office/drawing/2014/main" id="{28E4024A-BF6C-4269-7546-1C807E809640}"/>
              </a:ext>
            </a:extLst>
          </p:cNvPr>
          <p:cNvCxnSpPr>
            <a:cxnSpLocks/>
          </p:cNvCxnSpPr>
          <p:nvPr/>
        </p:nvCxnSpPr>
        <p:spPr>
          <a:xfrm>
            <a:off x="3639677" y="312680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74" name="直線コネクタ 36873">
            <a:extLst>
              <a:ext uri="{FF2B5EF4-FFF2-40B4-BE49-F238E27FC236}">
                <a16:creationId xmlns:a16="http://schemas.microsoft.com/office/drawing/2014/main" id="{B2218BF7-11D7-0A1B-9F68-71B2F642CE87}"/>
              </a:ext>
            </a:extLst>
          </p:cNvPr>
          <p:cNvCxnSpPr>
            <a:cxnSpLocks/>
          </p:cNvCxnSpPr>
          <p:nvPr/>
        </p:nvCxnSpPr>
        <p:spPr>
          <a:xfrm>
            <a:off x="3730165" y="312680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76" name="直線コネクタ 36875">
            <a:extLst>
              <a:ext uri="{FF2B5EF4-FFF2-40B4-BE49-F238E27FC236}">
                <a16:creationId xmlns:a16="http://schemas.microsoft.com/office/drawing/2014/main" id="{235D4C30-5252-FA11-3751-938ACF06FF36}"/>
              </a:ext>
            </a:extLst>
          </p:cNvPr>
          <p:cNvCxnSpPr>
            <a:cxnSpLocks/>
          </p:cNvCxnSpPr>
          <p:nvPr/>
        </p:nvCxnSpPr>
        <p:spPr>
          <a:xfrm>
            <a:off x="3823035" y="312680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77" name="直線コネクタ 36876">
            <a:extLst>
              <a:ext uri="{FF2B5EF4-FFF2-40B4-BE49-F238E27FC236}">
                <a16:creationId xmlns:a16="http://schemas.microsoft.com/office/drawing/2014/main" id="{CF41EC40-ED4F-6D61-C58D-2A0ED9311D1F}"/>
              </a:ext>
            </a:extLst>
          </p:cNvPr>
          <p:cNvCxnSpPr>
            <a:cxnSpLocks/>
          </p:cNvCxnSpPr>
          <p:nvPr/>
        </p:nvCxnSpPr>
        <p:spPr>
          <a:xfrm>
            <a:off x="3913523" y="312680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78" name="直線コネクタ 36877">
            <a:extLst>
              <a:ext uri="{FF2B5EF4-FFF2-40B4-BE49-F238E27FC236}">
                <a16:creationId xmlns:a16="http://schemas.microsoft.com/office/drawing/2014/main" id="{56BFEFFB-7FE7-6FE8-091C-5BEE03FBBE24}"/>
              </a:ext>
            </a:extLst>
          </p:cNvPr>
          <p:cNvCxnSpPr>
            <a:cxnSpLocks/>
          </p:cNvCxnSpPr>
          <p:nvPr/>
        </p:nvCxnSpPr>
        <p:spPr>
          <a:xfrm>
            <a:off x="4008770" y="312680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79" name="直線コネクタ 36878">
            <a:extLst>
              <a:ext uri="{FF2B5EF4-FFF2-40B4-BE49-F238E27FC236}">
                <a16:creationId xmlns:a16="http://schemas.microsoft.com/office/drawing/2014/main" id="{69C72717-21FF-ADB6-7544-A77D6A0EEF3A}"/>
              </a:ext>
            </a:extLst>
          </p:cNvPr>
          <p:cNvCxnSpPr>
            <a:cxnSpLocks/>
          </p:cNvCxnSpPr>
          <p:nvPr/>
        </p:nvCxnSpPr>
        <p:spPr>
          <a:xfrm>
            <a:off x="4099258" y="312680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80" name="直線コネクタ 36879">
            <a:extLst>
              <a:ext uri="{FF2B5EF4-FFF2-40B4-BE49-F238E27FC236}">
                <a16:creationId xmlns:a16="http://schemas.microsoft.com/office/drawing/2014/main" id="{8655F6D8-4C8B-FC07-E457-59E5D7184F75}"/>
              </a:ext>
            </a:extLst>
          </p:cNvPr>
          <p:cNvCxnSpPr>
            <a:cxnSpLocks/>
          </p:cNvCxnSpPr>
          <p:nvPr/>
        </p:nvCxnSpPr>
        <p:spPr>
          <a:xfrm>
            <a:off x="4211182" y="312680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81" name="直線コネクタ 36880">
            <a:extLst>
              <a:ext uri="{FF2B5EF4-FFF2-40B4-BE49-F238E27FC236}">
                <a16:creationId xmlns:a16="http://schemas.microsoft.com/office/drawing/2014/main" id="{A0B15632-2A31-4DEE-5D17-C3E1FA3165A2}"/>
              </a:ext>
            </a:extLst>
          </p:cNvPr>
          <p:cNvCxnSpPr>
            <a:cxnSpLocks/>
          </p:cNvCxnSpPr>
          <p:nvPr/>
        </p:nvCxnSpPr>
        <p:spPr>
          <a:xfrm>
            <a:off x="4301670" y="312680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82" name="直線コネクタ 36881">
            <a:extLst>
              <a:ext uri="{FF2B5EF4-FFF2-40B4-BE49-F238E27FC236}">
                <a16:creationId xmlns:a16="http://schemas.microsoft.com/office/drawing/2014/main" id="{45C9C755-DFB3-DB5E-387C-334A98AEF416}"/>
              </a:ext>
            </a:extLst>
          </p:cNvPr>
          <p:cNvCxnSpPr>
            <a:cxnSpLocks/>
          </p:cNvCxnSpPr>
          <p:nvPr/>
        </p:nvCxnSpPr>
        <p:spPr>
          <a:xfrm>
            <a:off x="4394540" y="312680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83" name="直線コネクタ 36882">
            <a:extLst>
              <a:ext uri="{FF2B5EF4-FFF2-40B4-BE49-F238E27FC236}">
                <a16:creationId xmlns:a16="http://schemas.microsoft.com/office/drawing/2014/main" id="{D5929617-FBF0-2152-DFEF-CEE1FE56B8FE}"/>
              </a:ext>
            </a:extLst>
          </p:cNvPr>
          <p:cNvCxnSpPr>
            <a:cxnSpLocks/>
          </p:cNvCxnSpPr>
          <p:nvPr/>
        </p:nvCxnSpPr>
        <p:spPr>
          <a:xfrm>
            <a:off x="4485028" y="312680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84" name="直線コネクタ 36883">
            <a:extLst>
              <a:ext uri="{FF2B5EF4-FFF2-40B4-BE49-F238E27FC236}">
                <a16:creationId xmlns:a16="http://schemas.microsoft.com/office/drawing/2014/main" id="{AF46DE47-29DB-C18B-9A89-BE4A79DFDD07}"/>
              </a:ext>
            </a:extLst>
          </p:cNvPr>
          <p:cNvCxnSpPr>
            <a:cxnSpLocks/>
          </p:cNvCxnSpPr>
          <p:nvPr/>
        </p:nvCxnSpPr>
        <p:spPr>
          <a:xfrm>
            <a:off x="4580275" y="312680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85" name="直線コネクタ 36884">
            <a:extLst>
              <a:ext uri="{FF2B5EF4-FFF2-40B4-BE49-F238E27FC236}">
                <a16:creationId xmlns:a16="http://schemas.microsoft.com/office/drawing/2014/main" id="{85F6428E-2E42-EE76-BFE6-FF43A6AD5F88}"/>
              </a:ext>
            </a:extLst>
          </p:cNvPr>
          <p:cNvCxnSpPr>
            <a:cxnSpLocks/>
          </p:cNvCxnSpPr>
          <p:nvPr/>
        </p:nvCxnSpPr>
        <p:spPr>
          <a:xfrm>
            <a:off x="4670763" y="312680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86" name="直線コネクタ 36885">
            <a:extLst>
              <a:ext uri="{FF2B5EF4-FFF2-40B4-BE49-F238E27FC236}">
                <a16:creationId xmlns:a16="http://schemas.microsoft.com/office/drawing/2014/main" id="{37B03FCC-5106-DEB4-535C-9F72B89E64F4}"/>
              </a:ext>
            </a:extLst>
          </p:cNvPr>
          <p:cNvCxnSpPr>
            <a:cxnSpLocks/>
          </p:cNvCxnSpPr>
          <p:nvPr/>
        </p:nvCxnSpPr>
        <p:spPr>
          <a:xfrm>
            <a:off x="4763637" y="312680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87" name="直線コネクタ 36886">
            <a:extLst>
              <a:ext uri="{FF2B5EF4-FFF2-40B4-BE49-F238E27FC236}">
                <a16:creationId xmlns:a16="http://schemas.microsoft.com/office/drawing/2014/main" id="{D2C9E38C-70CA-8564-D122-CDD5B0D4D823}"/>
              </a:ext>
            </a:extLst>
          </p:cNvPr>
          <p:cNvCxnSpPr>
            <a:cxnSpLocks/>
          </p:cNvCxnSpPr>
          <p:nvPr/>
        </p:nvCxnSpPr>
        <p:spPr>
          <a:xfrm>
            <a:off x="4854125" y="312680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88" name="直線コネクタ 36887">
            <a:extLst>
              <a:ext uri="{FF2B5EF4-FFF2-40B4-BE49-F238E27FC236}">
                <a16:creationId xmlns:a16="http://schemas.microsoft.com/office/drawing/2014/main" id="{CEA0BE9D-9CAD-2230-3E3C-1696DA2B0A58}"/>
              </a:ext>
            </a:extLst>
          </p:cNvPr>
          <p:cNvCxnSpPr>
            <a:cxnSpLocks/>
          </p:cNvCxnSpPr>
          <p:nvPr/>
        </p:nvCxnSpPr>
        <p:spPr>
          <a:xfrm>
            <a:off x="4949372" y="312680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89" name="直線コネクタ 36888">
            <a:extLst>
              <a:ext uri="{FF2B5EF4-FFF2-40B4-BE49-F238E27FC236}">
                <a16:creationId xmlns:a16="http://schemas.microsoft.com/office/drawing/2014/main" id="{044755B5-8C69-410A-2624-85137DF5F8B7}"/>
              </a:ext>
            </a:extLst>
          </p:cNvPr>
          <p:cNvCxnSpPr>
            <a:cxnSpLocks/>
          </p:cNvCxnSpPr>
          <p:nvPr/>
        </p:nvCxnSpPr>
        <p:spPr>
          <a:xfrm>
            <a:off x="5039860" y="312680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Rectangle 11">
            <a:extLst>
              <a:ext uri="{FF2B5EF4-FFF2-40B4-BE49-F238E27FC236}">
                <a16:creationId xmlns:a16="http://schemas.microsoft.com/office/drawing/2014/main" id="{E2A1AF1E-7682-3D24-3E1B-BC90D2C95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612" y="3072189"/>
            <a:ext cx="45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3d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891" name="楕円 36890">
            <a:extLst>
              <a:ext uri="{FF2B5EF4-FFF2-40B4-BE49-F238E27FC236}">
                <a16:creationId xmlns:a16="http://schemas.microsoft.com/office/drawing/2014/main" id="{7C741A55-BC0D-08F0-DF6E-4425BDFD878F}"/>
              </a:ext>
            </a:extLst>
          </p:cNvPr>
          <p:cNvSpPr/>
          <p:nvPr/>
        </p:nvSpPr>
        <p:spPr>
          <a:xfrm>
            <a:off x="4191997" y="4683702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892" name="楕円 36891">
            <a:extLst>
              <a:ext uri="{FF2B5EF4-FFF2-40B4-BE49-F238E27FC236}">
                <a16:creationId xmlns:a16="http://schemas.microsoft.com/office/drawing/2014/main" id="{AB62F25A-2073-6E4A-709E-35CA8618620E}"/>
              </a:ext>
            </a:extLst>
          </p:cNvPr>
          <p:cNvSpPr/>
          <p:nvPr/>
        </p:nvSpPr>
        <p:spPr>
          <a:xfrm>
            <a:off x="4282479" y="4683693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894" name="テキスト ボックス 36893">
            <a:extLst>
              <a:ext uri="{FF2B5EF4-FFF2-40B4-BE49-F238E27FC236}">
                <a16:creationId xmlns:a16="http://schemas.microsoft.com/office/drawing/2014/main" id="{B5063032-89C0-CA68-5C38-2A3E18835D5E}"/>
              </a:ext>
            </a:extLst>
          </p:cNvPr>
          <p:cNvSpPr txBox="1"/>
          <p:nvPr/>
        </p:nvSpPr>
        <p:spPr>
          <a:xfrm>
            <a:off x="3704051" y="1659720"/>
            <a:ext cx="1272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基底状態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895" name="直線コネクタ 36894">
            <a:extLst>
              <a:ext uri="{FF2B5EF4-FFF2-40B4-BE49-F238E27FC236}">
                <a16:creationId xmlns:a16="http://schemas.microsoft.com/office/drawing/2014/main" id="{70D99257-E170-5B00-1300-2B728BCED82F}"/>
              </a:ext>
            </a:extLst>
          </p:cNvPr>
          <p:cNvCxnSpPr>
            <a:cxnSpLocks/>
          </p:cNvCxnSpPr>
          <p:nvPr/>
        </p:nvCxnSpPr>
        <p:spPr>
          <a:xfrm>
            <a:off x="5957497" y="471349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6" name="Rectangle 11">
            <a:extLst>
              <a:ext uri="{FF2B5EF4-FFF2-40B4-BE49-F238E27FC236}">
                <a16:creationId xmlns:a16="http://schemas.microsoft.com/office/drawing/2014/main" id="{E0FD1657-D874-5324-64BA-C12EA881B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917" y="4689845"/>
            <a:ext cx="4548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897" name="Rectangle 11">
            <a:extLst>
              <a:ext uri="{FF2B5EF4-FFF2-40B4-BE49-F238E27FC236}">
                <a16:creationId xmlns:a16="http://schemas.microsoft.com/office/drawing/2014/main" id="{FF4807FE-6F2D-3E4E-A559-6AE6535F2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124" y="3606564"/>
            <a:ext cx="411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898" name="Rectangle 11">
            <a:extLst>
              <a:ext uri="{FF2B5EF4-FFF2-40B4-BE49-F238E27FC236}">
                <a16:creationId xmlns:a16="http://schemas.microsoft.com/office/drawing/2014/main" id="{5FC9C383-10D4-B996-5300-D2578E020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5365" y="3604177"/>
            <a:ext cx="4214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2p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899" name="直線コネクタ 36898">
            <a:extLst>
              <a:ext uri="{FF2B5EF4-FFF2-40B4-BE49-F238E27FC236}">
                <a16:creationId xmlns:a16="http://schemas.microsoft.com/office/drawing/2014/main" id="{4F40F353-E47A-C352-A8EE-8BCDA52A6C7D}"/>
              </a:ext>
            </a:extLst>
          </p:cNvPr>
          <p:cNvCxnSpPr>
            <a:cxnSpLocks/>
          </p:cNvCxnSpPr>
          <p:nvPr/>
        </p:nvCxnSpPr>
        <p:spPr>
          <a:xfrm>
            <a:off x="6047985" y="471349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00" name="直線コネクタ 36899">
            <a:extLst>
              <a:ext uri="{FF2B5EF4-FFF2-40B4-BE49-F238E27FC236}">
                <a16:creationId xmlns:a16="http://schemas.microsoft.com/office/drawing/2014/main" id="{DA1D0544-3BBB-C1E6-9B83-3D2D18D404C5}"/>
              </a:ext>
            </a:extLst>
          </p:cNvPr>
          <p:cNvCxnSpPr>
            <a:cxnSpLocks/>
          </p:cNvCxnSpPr>
          <p:nvPr/>
        </p:nvCxnSpPr>
        <p:spPr>
          <a:xfrm>
            <a:off x="5645799" y="366592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01" name="直線コネクタ 36900">
            <a:extLst>
              <a:ext uri="{FF2B5EF4-FFF2-40B4-BE49-F238E27FC236}">
                <a16:creationId xmlns:a16="http://schemas.microsoft.com/office/drawing/2014/main" id="{1815C38F-15E6-4F31-10D2-130187B9C5EC}"/>
              </a:ext>
            </a:extLst>
          </p:cNvPr>
          <p:cNvCxnSpPr>
            <a:cxnSpLocks/>
          </p:cNvCxnSpPr>
          <p:nvPr/>
        </p:nvCxnSpPr>
        <p:spPr>
          <a:xfrm>
            <a:off x="5736287" y="366592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02" name="直線コネクタ 36901">
            <a:extLst>
              <a:ext uri="{FF2B5EF4-FFF2-40B4-BE49-F238E27FC236}">
                <a16:creationId xmlns:a16="http://schemas.microsoft.com/office/drawing/2014/main" id="{2BCA8092-33EE-A4C6-DAE7-C31DA05BEC0B}"/>
              </a:ext>
            </a:extLst>
          </p:cNvPr>
          <p:cNvCxnSpPr>
            <a:cxnSpLocks/>
          </p:cNvCxnSpPr>
          <p:nvPr/>
        </p:nvCxnSpPr>
        <p:spPr>
          <a:xfrm>
            <a:off x="5872018" y="366592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03" name="直線コネクタ 36902">
            <a:extLst>
              <a:ext uri="{FF2B5EF4-FFF2-40B4-BE49-F238E27FC236}">
                <a16:creationId xmlns:a16="http://schemas.microsoft.com/office/drawing/2014/main" id="{D0D869FA-2C3F-B4A0-9C02-277DEDF8A1D9}"/>
              </a:ext>
            </a:extLst>
          </p:cNvPr>
          <p:cNvCxnSpPr>
            <a:cxnSpLocks/>
          </p:cNvCxnSpPr>
          <p:nvPr/>
        </p:nvCxnSpPr>
        <p:spPr>
          <a:xfrm>
            <a:off x="5962506" y="366592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04" name="直線コネクタ 36903">
            <a:extLst>
              <a:ext uri="{FF2B5EF4-FFF2-40B4-BE49-F238E27FC236}">
                <a16:creationId xmlns:a16="http://schemas.microsoft.com/office/drawing/2014/main" id="{F459F9C9-216A-3316-D730-F48DE727D24A}"/>
              </a:ext>
            </a:extLst>
          </p:cNvPr>
          <p:cNvCxnSpPr>
            <a:cxnSpLocks/>
          </p:cNvCxnSpPr>
          <p:nvPr/>
        </p:nvCxnSpPr>
        <p:spPr>
          <a:xfrm>
            <a:off x="6055376" y="366592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05" name="直線コネクタ 36904">
            <a:extLst>
              <a:ext uri="{FF2B5EF4-FFF2-40B4-BE49-F238E27FC236}">
                <a16:creationId xmlns:a16="http://schemas.microsoft.com/office/drawing/2014/main" id="{8BD31152-B52C-C609-924E-E3E637FA6B1A}"/>
              </a:ext>
            </a:extLst>
          </p:cNvPr>
          <p:cNvCxnSpPr>
            <a:cxnSpLocks/>
          </p:cNvCxnSpPr>
          <p:nvPr/>
        </p:nvCxnSpPr>
        <p:spPr>
          <a:xfrm>
            <a:off x="6145864" y="366592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06" name="直線コネクタ 36905">
            <a:extLst>
              <a:ext uri="{FF2B5EF4-FFF2-40B4-BE49-F238E27FC236}">
                <a16:creationId xmlns:a16="http://schemas.microsoft.com/office/drawing/2014/main" id="{20BF2FA9-3552-1324-719A-62CD1BE584A5}"/>
              </a:ext>
            </a:extLst>
          </p:cNvPr>
          <p:cNvCxnSpPr>
            <a:cxnSpLocks/>
          </p:cNvCxnSpPr>
          <p:nvPr/>
        </p:nvCxnSpPr>
        <p:spPr>
          <a:xfrm>
            <a:off x="6241111" y="366592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07" name="直線コネクタ 36906">
            <a:extLst>
              <a:ext uri="{FF2B5EF4-FFF2-40B4-BE49-F238E27FC236}">
                <a16:creationId xmlns:a16="http://schemas.microsoft.com/office/drawing/2014/main" id="{F7D6C4C6-E8AA-5DB7-7AE0-E88FB958EE87}"/>
              </a:ext>
            </a:extLst>
          </p:cNvPr>
          <p:cNvCxnSpPr>
            <a:cxnSpLocks/>
          </p:cNvCxnSpPr>
          <p:nvPr/>
        </p:nvCxnSpPr>
        <p:spPr>
          <a:xfrm>
            <a:off x="6331599" y="366592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08" name="Rectangle 11">
            <a:extLst>
              <a:ext uri="{FF2B5EF4-FFF2-40B4-BE49-F238E27FC236}">
                <a16:creationId xmlns:a16="http://schemas.microsoft.com/office/drawing/2014/main" id="{B421787D-DA0A-DA9D-151A-CB5FCDEBA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3210" y="3067430"/>
            <a:ext cx="371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09" name="Rectangle 11">
            <a:extLst>
              <a:ext uri="{FF2B5EF4-FFF2-40B4-BE49-F238E27FC236}">
                <a16:creationId xmlns:a16="http://schemas.microsoft.com/office/drawing/2014/main" id="{2A94E8DF-055E-72C6-4E07-AD2EB338E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9450" y="3065043"/>
            <a:ext cx="411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3p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10" name="直線コネクタ 36909">
            <a:extLst>
              <a:ext uri="{FF2B5EF4-FFF2-40B4-BE49-F238E27FC236}">
                <a16:creationId xmlns:a16="http://schemas.microsoft.com/office/drawing/2014/main" id="{04862555-D93C-0667-3B92-081CBBF77066}"/>
              </a:ext>
            </a:extLst>
          </p:cNvPr>
          <p:cNvCxnSpPr>
            <a:cxnSpLocks/>
          </p:cNvCxnSpPr>
          <p:nvPr/>
        </p:nvCxnSpPr>
        <p:spPr>
          <a:xfrm>
            <a:off x="5189885" y="312679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11" name="直線コネクタ 36910">
            <a:extLst>
              <a:ext uri="{FF2B5EF4-FFF2-40B4-BE49-F238E27FC236}">
                <a16:creationId xmlns:a16="http://schemas.microsoft.com/office/drawing/2014/main" id="{D1E11DF1-CF3A-6E40-7B5A-446162BF6215}"/>
              </a:ext>
            </a:extLst>
          </p:cNvPr>
          <p:cNvCxnSpPr>
            <a:cxnSpLocks/>
          </p:cNvCxnSpPr>
          <p:nvPr/>
        </p:nvCxnSpPr>
        <p:spPr>
          <a:xfrm>
            <a:off x="5280373" y="312679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12" name="直線コネクタ 36911">
            <a:extLst>
              <a:ext uri="{FF2B5EF4-FFF2-40B4-BE49-F238E27FC236}">
                <a16:creationId xmlns:a16="http://schemas.microsoft.com/office/drawing/2014/main" id="{371927AB-276E-87FF-ECC0-3D322A744DD9}"/>
              </a:ext>
            </a:extLst>
          </p:cNvPr>
          <p:cNvCxnSpPr>
            <a:cxnSpLocks/>
          </p:cNvCxnSpPr>
          <p:nvPr/>
        </p:nvCxnSpPr>
        <p:spPr>
          <a:xfrm>
            <a:off x="5416104" y="312679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13" name="直線コネクタ 36912">
            <a:extLst>
              <a:ext uri="{FF2B5EF4-FFF2-40B4-BE49-F238E27FC236}">
                <a16:creationId xmlns:a16="http://schemas.microsoft.com/office/drawing/2014/main" id="{D7CBECB8-052E-C08E-E111-649AF8594A01}"/>
              </a:ext>
            </a:extLst>
          </p:cNvPr>
          <p:cNvCxnSpPr>
            <a:cxnSpLocks/>
          </p:cNvCxnSpPr>
          <p:nvPr/>
        </p:nvCxnSpPr>
        <p:spPr>
          <a:xfrm>
            <a:off x="5506592" y="312679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14" name="直線コネクタ 36913">
            <a:extLst>
              <a:ext uri="{FF2B5EF4-FFF2-40B4-BE49-F238E27FC236}">
                <a16:creationId xmlns:a16="http://schemas.microsoft.com/office/drawing/2014/main" id="{FDCB1FEF-7616-4317-DAF5-DF0F1FF58424}"/>
              </a:ext>
            </a:extLst>
          </p:cNvPr>
          <p:cNvCxnSpPr>
            <a:cxnSpLocks/>
          </p:cNvCxnSpPr>
          <p:nvPr/>
        </p:nvCxnSpPr>
        <p:spPr>
          <a:xfrm>
            <a:off x="5599462" y="312679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15" name="直線コネクタ 36914">
            <a:extLst>
              <a:ext uri="{FF2B5EF4-FFF2-40B4-BE49-F238E27FC236}">
                <a16:creationId xmlns:a16="http://schemas.microsoft.com/office/drawing/2014/main" id="{878F3DC5-F972-6353-C677-9C137BA389DD}"/>
              </a:ext>
            </a:extLst>
          </p:cNvPr>
          <p:cNvCxnSpPr>
            <a:cxnSpLocks/>
          </p:cNvCxnSpPr>
          <p:nvPr/>
        </p:nvCxnSpPr>
        <p:spPr>
          <a:xfrm>
            <a:off x="5689950" y="312679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16" name="直線コネクタ 36915">
            <a:extLst>
              <a:ext uri="{FF2B5EF4-FFF2-40B4-BE49-F238E27FC236}">
                <a16:creationId xmlns:a16="http://schemas.microsoft.com/office/drawing/2014/main" id="{52DFC42F-F8D7-C20C-8706-1E5A689D7F71}"/>
              </a:ext>
            </a:extLst>
          </p:cNvPr>
          <p:cNvCxnSpPr>
            <a:cxnSpLocks/>
          </p:cNvCxnSpPr>
          <p:nvPr/>
        </p:nvCxnSpPr>
        <p:spPr>
          <a:xfrm>
            <a:off x="5785197" y="312679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17" name="直線コネクタ 36916">
            <a:extLst>
              <a:ext uri="{FF2B5EF4-FFF2-40B4-BE49-F238E27FC236}">
                <a16:creationId xmlns:a16="http://schemas.microsoft.com/office/drawing/2014/main" id="{2AA826B8-A8BE-3054-D5ED-D6DB53EA4385}"/>
              </a:ext>
            </a:extLst>
          </p:cNvPr>
          <p:cNvCxnSpPr>
            <a:cxnSpLocks/>
          </p:cNvCxnSpPr>
          <p:nvPr/>
        </p:nvCxnSpPr>
        <p:spPr>
          <a:xfrm>
            <a:off x="5875685" y="312679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18" name="直線コネクタ 36917">
            <a:extLst>
              <a:ext uri="{FF2B5EF4-FFF2-40B4-BE49-F238E27FC236}">
                <a16:creationId xmlns:a16="http://schemas.microsoft.com/office/drawing/2014/main" id="{96506AFB-6331-D51B-8350-CA38066FAD48}"/>
              </a:ext>
            </a:extLst>
          </p:cNvPr>
          <p:cNvCxnSpPr>
            <a:cxnSpLocks/>
          </p:cNvCxnSpPr>
          <p:nvPr/>
        </p:nvCxnSpPr>
        <p:spPr>
          <a:xfrm>
            <a:off x="5987609" y="312679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19" name="直線コネクタ 36918">
            <a:extLst>
              <a:ext uri="{FF2B5EF4-FFF2-40B4-BE49-F238E27FC236}">
                <a16:creationId xmlns:a16="http://schemas.microsoft.com/office/drawing/2014/main" id="{F33F4874-CF29-0B1A-5B33-29041301A6D2}"/>
              </a:ext>
            </a:extLst>
          </p:cNvPr>
          <p:cNvCxnSpPr>
            <a:cxnSpLocks/>
          </p:cNvCxnSpPr>
          <p:nvPr/>
        </p:nvCxnSpPr>
        <p:spPr>
          <a:xfrm>
            <a:off x="6078097" y="312679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20" name="直線コネクタ 36919">
            <a:extLst>
              <a:ext uri="{FF2B5EF4-FFF2-40B4-BE49-F238E27FC236}">
                <a16:creationId xmlns:a16="http://schemas.microsoft.com/office/drawing/2014/main" id="{B3B77720-4563-3413-5793-A7CA80811A52}"/>
              </a:ext>
            </a:extLst>
          </p:cNvPr>
          <p:cNvCxnSpPr>
            <a:cxnSpLocks/>
          </p:cNvCxnSpPr>
          <p:nvPr/>
        </p:nvCxnSpPr>
        <p:spPr>
          <a:xfrm>
            <a:off x="6170967" y="312679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21" name="直線コネクタ 36920">
            <a:extLst>
              <a:ext uri="{FF2B5EF4-FFF2-40B4-BE49-F238E27FC236}">
                <a16:creationId xmlns:a16="http://schemas.microsoft.com/office/drawing/2014/main" id="{696D041B-82A4-2CC1-23D8-8632F9A13B46}"/>
              </a:ext>
            </a:extLst>
          </p:cNvPr>
          <p:cNvCxnSpPr>
            <a:cxnSpLocks/>
          </p:cNvCxnSpPr>
          <p:nvPr/>
        </p:nvCxnSpPr>
        <p:spPr>
          <a:xfrm>
            <a:off x="6261455" y="312679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22" name="直線コネクタ 36921">
            <a:extLst>
              <a:ext uri="{FF2B5EF4-FFF2-40B4-BE49-F238E27FC236}">
                <a16:creationId xmlns:a16="http://schemas.microsoft.com/office/drawing/2014/main" id="{065AC192-2876-3B3E-4562-5C54A9BB22A8}"/>
              </a:ext>
            </a:extLst>
          </p:cNvPr>
          <p:cNvCxnSpPr>
            <a:cxnSpLocks/>
          </p:cNvCxnSpPr>
          <p:nvPr/>
        </p:nvCxnSpPr>
        <p:spPr>
          <a:xfrm>
            <a:off x="6356702" y="312679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23" name="直線コネクタ 36922">
            <a:extLst>
              <a:ext uri="{FF2B5EF4-FFF2-40B4-BE49-F238E27FC236}">
                <a16:creationId xmlns:a16="http://schemas.microsoft.com/office/drawing/2014/main" id="{EE2E7EC7-DE7C-2AD2-0E27-E213C3DDAD85}"/>
              </a:ext>
            </a:extLst>
          </p:cNvPr>
          <p:cNvCxnSpPr>
            <a:cxnSpLocks/>
          </p:cNvCxnSpPr>
          <p:nvPr/>
        </p:nvCxnSpPr>
        <p:spPr>
          <a:xfrm>
            <a:off x="6447190" y="312679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24" name="直線コネクタ 36923">
            <a:extLst>
              <a:ext uri="{FF2B5EF4-FFF2-40B4-BE49-F238E27FC236}">
                <a16:creationId xmlns:a16="http://schemas.microsoft.com/office/drawing/2014/main" id="{8C6099D5-F965-CCBF-7E5C-C9E55DD39ABA}"/>
              </a:ext>
            </a:extLst>
          </p:cNvPr>
          <p:cNvCxnSpPr>
            <a:cxnSpLocks/>
          </p:cNvCxnSpPr>
          <p:nvPr/>
        </p:nvCxnSpPr>
        <p:spPr>
          <a:xfrm>
            <a:off x="6540064" y="312679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25" name="直線コネクタ 36924">
            <a:extLst>
              <a:ext uri="{FF2B5EF4-FFF2-40B4-BE49-F238E27FC236}">
                <a16:creationId xmlns:a16="http://schemas.microsoft.com/office/drawing/2014/main" id="{13E6A2C1-BD33-FD55-BF72-E2BC4BC85D4C}"/>
              </a:ext>
            </a:extLst>
          </p:cNvPr>
          <p:cNvCxnSpPr>
            <a:cxnSpLocks/>
          </p:cNvCxnSpPr>
          <p:nvPr/>
        </p:nvCxnSpPr>
        <p:spPr>
          <a:xfrm>
            <a:off x="6630552" y="312679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26" name="直線コネクタ 36925">
            <a:extLst>
              <a:ext uri="{FF2B5EF4-FFF2-40B4-BE49-F238E27FC236}">
                <a16:creationId xmlns:a16="http://schemas.microsoft.com/office/drawing/2014/main" id="{CEE81C07-5D2E-81AE-2C00-99CE818ABB38}"/>
              </a:ext>
            </a:extLst>
          </p:cNvPr>
          <p:cNvCxnSpPr>
            <a:cxnSpLocks/>
          </p:cNvCxnSpPr>
          <p:nvPr/>
        </p:nvCxnSpPr>
        <p:spPr>
          <a:xfrm>
            <a:off x="6725799" y="312679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27" name="直線コネクタ 36926">
            <a:extLst>
              <a:ext uri="{FF2B5EF4-FFF2-40B4-BE49-F238E27FC236}">
                <a16:creationId xmlns:a16="http://schemas.microsoft.com/office/drawing/2014/main" id="{B56F25E7-5B21-AC11-F427-F3603E9458F3}"/>
              </a:ext>
            </a:extLst>
          </p:cNvPr>
          <p:cNvCxnSpPr>
            <a:cxnSpLocks/>
          </p:cNvCxnSpPr>
          <p:nvPr/>
        </p:nvCxnSpPr>
        <p:spPr>
          <a:xfrm>
            <a:off x="6816287" y="312679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28" name="Rectangle 11">
            <a:extLst>
              <a:ext uri="{FF2B5EF4-FFF2-40B4-BE49-F238E27FC236}">
                <a16:creationId xmlns:a16="http://schemas.microsoft.com/office/drawing/2014/main" id="{6BC5478F-028B-126D-2FE1-6088A10F0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039" y="3072181"/>
            <a:ext cx="45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3d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29" name="楕円 36928">
            <a:extLst>
              <a:ext uri="{FF2B5EF4-FFF2-40B4-BE49-F238E27FC236}">
                <a16:creationId xmlns:a16="http://schemas.microsoft.com/office/drawing/2014/main" id="{7804E167-5C40-CAF3-B172-D1923D414C8B}"/>
              </a:ext>
            </a:extLst>
          </p:cNvPr>
          <p:cNvSpPr/>
          <p:nvPr/>
        </p:nvSpPr>
        <p:spPr>
          <a:xfrm>
            <a:off x="5968424" y="4683694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0" name="楕円 36929">
            <a:extLst>
              <a:ext uri="{FF2B5EF4-FFF2-40B4-BE49-F238E27FC236}">
                <a16:creationId xmlns:a16="http://schemas.microsoft.com/office/drawing/2014/main" id="{E82B3E00-6BC2-526A-04BD-94DED21F710A}"/>
              </a:ext>
            </a:extLst>
          </p:cNvPr>
          <p:cNvSpPr/>
          <p:nvPr/>
        </p:nvSpPr>
        <p:spPr>
          <a:xfrm>
            <a:off x="5644563" y="3631156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1" name="テキスト ボックス 36930">
            <a:extLst>
              <a:ext uri="{FF2B5EF4-FFF2-40B4-BE49-F238E27FC236}">
                <a16:creationId xmlns:a16="http://schemas.microsoft.com/office/drawing/2014/main" id="{E6BFF690-4152-8412-AE8D-019A417569A5}"/>
              </a:ext>
            </a:extLst>
          </p:cNvPr>
          <p:cNvSpPr txBox="1"/>
          <p:nvPr/>
        </p:nvSpPr>
        <p:spPr>
          <a:xfrm>
            <a:off x="5480478" y="1659712"/>
            <a:ext cx="1272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第一励起状態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3" name="テキスト ボックス 36932">
            <a:extLst>
              <a:ext uri="{FF2B5EF4-FFF2-40B4-BE49-F238E27FC236}">
                <a16:creationId xmlns:a16="http://schemas.microsoft.com/office/drawing/2014/main" id="{444DC940-F846-C637-6831-0775BF5CD466}"/>
              </a:ext>
            </a:extLst>
          </p:cNvPr>
          <p:cNvSpPr txBox="1"/>
          <p:nvPr/>
        </p:nvSpPr>
        <p:spPr>
          <a:xfrm>
            <a:off x="1633441" y="655414"/>
            <a:ext cx="459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Li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原子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(3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電子系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)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4" name="Rectangle 11">
            <a:extLst>
              <a:ext uri="{FF2B5EF4-FFF2-40B4-BE49-F238E27FC236}">
                <a16:creationId xmlns:a16="http://schemas.microsoft.com/office/drawing/2014/main" id="{49E72925-086A-06F1-70BF-57C226C72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947" y="1006551"/>
            <a:ext cx="341283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全電子方程式の正確な解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他電子の配置に</a:t>
            </a: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より電子準位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が変わる</a:t>
            </a: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:</a:t>
            </a: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電子相関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35" name="直線コネクタ 36934">
            <a:extLst>
              <a:ext uri="{FF2B5EF4-FFF2-40B4-BE49-F238E27FC236}">
                <a16:creationId xmlns:a16="http://schemas.microsoft.com/office/drawing/2014/main" id="{CDF0566B-0F16-EA65-C1D1-9C97670E2299}"/>
              </a:ext>
            </a:extLst>
          </p:cNvPr>
          <p:cNvCxnSpPr>
            <a:cxnSpLocks/>
          </p:cNvCxnSpPr>
          <p:nvPr/>
        </p:nvCxnSpPr>
        <p:spPr>
          <a:xfrm>
            <a:off x="7767245" y="471349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36" name="Rectangle 11">
            <a:extLst>
              <a:ext uri="{FF2B5EF4-FFF2-40B4-BE49-F238E27FC236}">
                <a16:creationId xmlns:a16="http://schemas.microsoft.com/office/drawing/2014/main" id="{1D5F95E9-4DA3-6B06-45B7-41D3E88F4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665" y="4689847"/>
            <a:ext cx="4548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7" name="Rectangle 11">
            <a:extLst>
              <a:ext uri="{FF2B5EF4-FFF2-40B4-BE49-F238E27FC236}">
                <a16:creationId xmlns:a16="http://schemas.microsoft.com/office/drawing/2014/main" id="{D67B40F8-65C3-A672-EC58-6670053B2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872" y="3506543"/>
            <a:ext cx="411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38" name="Rectangle 11">
            <a:extLst>
              <a:ext uri="{FF2B5EF4-FFF2-40B4-BE49-F238E27FC236}">
                <a16:creationId xmlns:a16="http://schemas.microsoft.com/office/drawing/2014/main" id="{7F43304B-89A5-2437-6606-9FA8D9BD8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113" y="3423842"/>
            <a:ext cx="4214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2p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39" name="直線コネクタ 36938">
            <a:extLst>
              <a:ext uri="{FF2B5EF4-FFF2-40B4-BE49-F238E27FC236}">
                <a16:creationId xmlns:a16="http://schemas.microsoft.com/office/drawing/2014/main" id="{A4C1C95A-49BC-FDC7-1C54-A62168EEF65D}"/>
              </a:ext>
            </a:extLst>
          </p:cNvPr>
          <p:cNvCxnSpPr>
            <a:cxnSpLocks/>
          </p:cNvCxnSpPr>
          <p:nvPr/>
        </p:nvCxnSpPr>
        <p:spPr>
          <a:xfrm>
            <a:off x="7857733" y="458014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0" name="直線コネクタ 36939">
            <a:extLst>
              <a:ext uri="{FF2B5EF4-FFF2-40B4-BE49-F238E27FC236}">
                <a16:creationId xmlns:a16="http://schemas.microsoft.com/office/drawing/2014/main" id="{C6A72420-A2C1-834E-8890-2FFC5EAF1F8A}"/>
              </a:ext>
            </a:extLst>
          </p:cNvPr>
          <p:cNvCxnSpPr>
            <a:cxnSpLocks/>
          </p:cNvCxnSpPr>
          <p:nvPr/>
        </p:nvCxnSpPr>
        <p:spPr>
          <a:xfrm>
            <a:off x="7455547" y="356590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1" name="直線コネクタ 36940">
            <a:extLst>
              <a:ext uri="{FF2B5EF4-FFF2-40B4-BE49-F238E27FC236}">
                <a16:creationId xmlns:a16="http://schemas.microsoft.com/office/drawing/2014/main" id="{87D5C544-CBE2-7935-4A17-89990902D215}"/>
              </a:ext>
            </a:extLst>
          </p:cNvPr>
          <p:cNvCxnSpPr>
            <a:cxnSpLocks/>
          </p:cNvCxnSpPr>
          <p:nvPr/>
        </p:nvCxnSpPr>
        <p:spPr>
          <a:xfrm>
            <a:off x="7546035" y="356590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2" name="直線コネクタ 36941">
            <a:extLst>
              <a:ext uri="{FF2B5EF4-FFF2-40B4-BE49-F238E27FC236}">
                <a16:creationId xmlns:a16="http://schemas.microsoft.com/office/drawing/2014/main" id="{B7A2E90E-071A-4DFB-5379-03B27E1967C3}"/>
              </a:ext>
            </a:extLst>
          </p:cNvPr>
          <p:cNvCxnSpPr>
            <a:cxnSpLocks/>
          </p:cNvCxnSpPr>
          <p:nvPr/>
        </p:nvCxnSpPr>
        <p:spPr>
          <a:xfrm>
            <a:off x="7681766" y="348559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3" name="直線コネクタ 36942">
            <a:extLst>
              <a:ext uri="{FF2B5EF4-FFF2-40B4-BE49-F238E27FC236}">
                <a16:creationId xmlns:a16="http://schemas.microsoft.com/office/drawing/2014/main" id="{7946F9BE-C831-17A5-6E1B-A1457C7CD171}"/>
              </a:ext>
            </a:extLst>
          </p:cNvPr>
          <p:cNvCxnSpPr>
            <a:cxnSpLocks/>
          </p:cNvCxnSpPr>
          <p:nvPr/>
        </p:nvCxnSpPr>
        <p:spPr>
          <a:xfrm>
            <a:off x="7772254" y="348559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4" name="直線コネクタ 36943">
            <a:extLst>
              <a:ext uri="{FF2B5EF4-FFF2-40B4-BE49-F238E27FC236}">
                <a16:creationId xmlns:a16="http://schemas.microsoft.com/office/drawing/2014/main" id="{EECBA985-1FC8-7B81-18D5-20D7D17B7F3E}"/>
              </a:ext>
            </a:extLst>
          </p:cNvPr>
          <p:cNvCxnSpPr>
            <a:cxnSpLocks/>
          </p:cNvCxnSpPr>
          <p:nvPr/>
        </p:nvCxnSpPr>
        <p:spPr>
          <a:xfrm>
            <a:off x="7865124" y="348559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5" name="直線コネクタ 36944">
            <a:extLst>
              <a:ext uri="{FF2B5EF4-FFF2-40B4-BE49-F238E27FC236}">
                <a16:creationId xmlns:a16="http://schemas.microsoft.com/office/drawing/2014/main" id="{30541016-BF33-24D5-586D-BD6109067452}"/>
              </a:ext>
            </a:extLst>
          </p:cNvPr>
          <p:cNvCxnSpPr>
            <a:cxnSpLocks/>
          </p:cNvCxnSpPr>
          <p:nvPr/>
        </p:nvCxnSpPr>
        <p:spPr>
          <a:xfrm>
            <a:off x="7955612" y="348559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6" name="直線コネクタ 36945">
            <a:extLst>
              <a:ext uri="{FF2B5EF4-FFF2-40B4-BE49-F238E27FC236}">
                <a16:creationId xmlns:a16="http://schemas.microsoft.com/office/drawing/2014/main" id="{AA1397AE-BCA9-73DC-AF6E-80D464D41644}"/>
              </a:ext>
            </a:extLst>
          </p:cNvPr>
          <p:cNvCxnSpPr>
            <a:cxnSpLocks/>
          </p:cNvCxnSpPr>
          <p:nvPr/>
        </p:nvCxnSpPr>
        <p:spPr>
          <a:xfrm>
            <a:off x="8050859" y="348559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47" name="直線コネクタ 36946">
            <a:extLst>
              <a:ext uri="{FF2B5EF4-FFF2-40B4-BE49-F238E27FC236}">
                <a16:creationId xmlns:a16="http://schemas.microsoft.com/office/drawing/2014/main" id="{38FC80D1-ABC3-75FF-078F-63414F6A8540}"/>
              </a:ext>
            </a:extLst>
          </p:cNvPr>
          <p:cNvCxnSpPr>
            <a:cxnSpLocks/>
          </p:cNvCxnSpPr>
          <p:nvPr/>
        </p:nvCxnSpPr>
        <p:spPr>
          <a:xfrm>
            <a:off x="8141347" y="348559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48" name="Rectangle 11">
            <a:extLst>
              <a:ext uri="{FF2B5EF4-FFF2-40B4-BE49-F238E27FC236}">
                <a16:creationId xmlns:a16="http://schemas.microsoft.com/office/drawing/2014/main" id="{7A414857-D49F-D5A7-989F-23ADED2CC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1054" y="2967409"/>
            <a:ext cx="371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49" name="Rectangle 11">
            <a:extLst>
              <a:ext uri="{FF2B5EF4-FFF2-40B4-BE49-F238E27FC236}">
                <a16:creationId xmlns:a16="http://schemas.microsoft.com/office/drawing/2014/main" id="{2FFA39D5-B0D8-F4D0-D059-0FFA2DB18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198" y="2884708"/>
            <a:ext cx="411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3p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52" name="直線コネクタ 36951">
            <a:extLst>
              <a:ext uri="{FF2B5EF4-FFF2-40B4-BE49-F238E27FC236}">
                <a16:creationId xmlns:a16="http://schemas.microsoft.com/office/drawing/2014/main" id="{D7277F00-894B-CCE5-D55B-28D052D40D06}"/>
              </a:ext>
            </a:extLst>
          </p:cNvPr>
          <p:cNvCxnSpPr>
            <a:cxnSpLocks/>
          </p:cNvCxnSpPr>
          <p:nvPr/>
        </p:nvCxnSpPr>
        <p:spPr>
          <a:xfrm>
            <a:off x="7225852" y="294646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3" name="直線コネクタ 36952">
            <a:extLst>
              <a:ext uri="{FF2B5EF4-FFF2-40B4-BE49-F238E27FC236}">
                <a16:creationId xmlns:a16="http://schemas.microsoft.com/office/drawing/2014/main" id="{172301E8-C054-5152-2D65-FAE526D72FDC}"/>
              </a:ext>
            </a:extLst>
          </p:cNvPr>
          <p:cNvCxnSpPr>
            <a:cxnSpLocks/>
          </p:cNvCxnSpPr>
          <p:nvPr/>
        </p:nvCxnSpPr>
        <p:spPr>
          <a:xfrm>
            <a:off x="7316340" y="294645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4" name="直線コネクタ 36953">
            <a:extLst>
              <a:ext uri="{FF2B5EF4-FFF2-40B4-BE49-F238E27FC236}">
                <a16:creationId xmlns:a16="http://schemas.microsoft.com/office/drawing/2014/main" id="{23BE66B2-8719-4C31-136C-6BCFA2938AA2}"/>
              </a:ext>
            </a:extLst>
          </p:cNvPr>
          <p:cNvCxnSpPr>
            <a:cxnSpLocks/>
          </p:cNvCxnSpPr>
          <p:nvPr/>
        </p:nvCxnSpPr>
        <p:spPr>
          <a:xfrm>
            <a:off x="7409210" y="294646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5" name="直線コネクタ 36954">
            <a:extLst>
              <a:ext uri="{FF2B5EF4-FFF2-40B4-BE49-F238E27FC236}">
                <a16:creationId xmlns:a16="http://schemas.microsoft.com/office/drawing/2014/main" id="{9A7E5748-26DC-0893-99B2-16131244E9C5}"/>
              </a:ext>
            </a:extLst>
          </p:cNvPr>
          <p:cNvCxnSpPr>
            <a:cxnSpLocks/>
          </p:cNvCxnSpPr>
          <p:nvPr/>
        </p:nvCxnSpPr>
        <p:spPr>
          <a:xfrm>
            <a:off x="7499698" y="294645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6" name="直線コネクタ 36955">
            <a:extLst>
              <a:ext uri="{FF2B5EF4-FFF2-40B4-BE49-F238E27FC236}">
                <a16:creationId xmlns:a16="http://schemas.microsoft.com/office/drawing/2014/main" id="{2CE9A81E-4270-68FA-2EE3-86D18DA9205D}"/>
              </a:ext>
            </a:extLst>
          </p:cNvPr>
          <p:cNvCxnSpPr>
            <a:cxnSpLocks/>
          </p:cNvCxnSpPr>
          <p:nvPr/>
        </p:nvCxnSpPr>
        <p:spPr>
          <a:xfrm>
            <a:off x="7594945" y="294645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7" name="直線コネクタ 36956">
            <a:extLst>
              <a:ext uri="{FF2B5EF4-FFF2-40B4-BE49-F238E27FC236}">
                <a16:creationId xmlns:a16="http://schemas.microsoft.com/office/drawing/2014/main" id="{410FB4D9-4392-A743-5291-E212CD451323}"/>
              </a:ext>
            </a:extLst>
          </p:cNvPr>
          <p:cNvCxnSpPr>
            <a:cxnSpLocks/>
          </p:cNvCxnSpPr>
          <p:nvPr/>
        </p:nvCxnSpPr>
        <p:spPr>
          <a:xfrm>
            <a:off x="7685433" y="294645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8" name="直線コネクタ 36957">
            <a:extLst>
              <a:ext uri="{FF2B5EF4-FFF2-40B4-BE49-F238E27FC236}">
                <a16:creationId xmlns:a16="http://schemas.microsoft.com/office/drawing/2014/main" id="{46102B69-82FB-D4BC-B7AE-73FF5D07EE11}"/>
              </a:ext>
            </a:extLst>
          </p:cNvPr>
          <p:cNvCxnSpPr>
            <a:cxnSpLocks/>
          </p:cNvCxnSpPr>
          <p:nvPr/>
        </p:nvCxnSpPr>
        <p:spPr>
          <a:xfrm>
            <a:off x="7797357" y="286614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59" name="直線コネクタ 36958">
            <a:extLst>
              <a:ext uri="{FF2B5EF4-FFF2-40B4-BE49-F238E27FC236}">
                <a16:creationId xmlns:a16="http://schemas.microsoft.com/office/drawing/2014/main" id="{A28B39CF-0547-94EB-9AE5-D893E2FAA73E}"/>
              </a:ext>
            </a:extLst>
          </p:cNvPr>
          <p:cNvCxnSpPr>
            <a:cxnSpLocks/>
          </p:cNvCxnSpPr>
          <p:nvPr/>
        </p:nvCxnSpPr>
        <p:spPr>
          <a:xfrm>
            <a:off x="7887845" y="286614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0" name="直線コネクタ 36959">
            <a:extLst>
              <a:ext uri="{FF2B5EF4-FFF2-40B4-BE49-F238E27FC236}">
                <a16:creationId xmlns:a16="http://schemas.microsoft.com/office/drawing/2014/main" id="{A26F58BC-A88A-64C4-50CC-027B33B41620}"/>
              </a:ext>
            </a:extLst>
          </p:cNvPr>
          <p:cNvCxnSpPr>
            <a:cxnSpLocks/>
          </p:cNvCxnSpPr>
          <p:nvPr/>
        </p:nvCxnSpPr>
        <p:spPr>
          <a:xfrm>
            <a:off x="7980715" y="286614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1" name="直線コネクタ 36960">
            <a:extLst>
              <a:ext uri="{FF2B5EF4-FFF2-40B4-BE49-F238E27FC236}">
                <a16:creationId xmlns:a16="http://schemas.microsoft.com/office/drawing/2014/main" id="{97A02A50-4C62-1166-38BF-BA2BAABED70D}"/>
              </a:ext>
            </a:extLst>
          </p:cNvPr>
          <p:cNvCxnSpPr>
            <a:cxnSpLocks/>
          </p:cNvCxnSpPr>
          <p:nvPr/>
        </p:nvCxnSpPr>
        <p:spPr>
          <a:xfrm>
            <a:off x="8071203" y="286614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2" name="直線コネクタ 36961">
            <a:extLst>
              <a:ext uri="{FF2B5EF4-FFF2-40B4-BE49-F238E27FC236}">
                <a16:creationId xmlns:a16="http://schemas.microsoft.com/office/drawing/2014/main" id="{7205A3B9-C6DC-F001-B8FF-23913F159EFD}"/>
              </a:ext>
            </a:extLst>
          </p:cNvPr>
          <p:cNvCxnSpPr>
            <a:cxnSpLocks/>
          </p:cNvCxnSpPr>
          <p:nvPr/>
        </p:nvCxnSpPr>
        <p:spPr>
          <a:xfrm>
            <a:off x="8166450" y="286614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3" name="直線コネクタ 36962">
            <a:extLst>
              <a:ext uri="{FF2B5EF4-FFF2-40B4-BE49-F238E27FC236}">
                <a16:creationId xmlns:a16="http://schemas.microsoft.com/office/drawing/2014/main" id="{76873409-3CA3-DFFA-7256-F372D2630B5A}"/>
              </a:ext>
            </a:extLst>
          </p:cNvPr>
          <p:cNvCxnSpPr>
            <a:cxnSpLocks/>
          </p:cNvCxnSpPr>
          <p:nvPr/>
        </p:nvCxnSpPr>
        <p:spPr>
          <a:xfrm>
            <a:off x="8256938" y="286614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4" name="直線コネクタ 36963">
            <a:extLst>
              <a:ext uri="{FF2B5EF4-FFF2-40B4-BE49-F238E27FC236}">
                <a16:creationId xmlns:a16="http://schemas.microsoft.com/office/drawing/2014/main" id="{ABA24628-89F2-0AB5-7D7D-C71676C94028}"/>
              </a:ext>
            </a:extLst>
          </p:cNvPr>
          <p:cNvCxnSpPr>
            <a:cxnSpLocks/>
          </p:cNvCxnSpPr>
          <p:nvPr/>
        </p:nvCxnSpPr>
        <p:spPr>
          <a:xfrm>
            <a:off x="8349812" y="286614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5" name="直線コネクタ 36964">
            <a:extLst>
              <a:ext uri="{FF2B5EF4-FFF2-40B4-BE49-F238E27FC236}">
                <a16:creationId xmlns:a16="http://schemas.microsoft.com/office/drawing/2014/main" id="{56E45995-05B7-2F12-D621-083D11BF184A}"/>
              </a:ext>
            </a:extLst>
          </p:cNvPr>
          <p:cNvCxnSpPr>
            <a:cxnSpLocks/>
          </p:cNvCxnSpPr>
          <p:nvPr/>
        </p:nvCxnSpPr>
        <p:spPr>
          <a:xfrm>
            <a:off x="8440300" y="286614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6" name="直線コネクタ 36965">
            <a:extLst>
              <a:ext uri="{FF2B5EF4-FFF2-40B4-BE49-F238E27FC236}">
                <a16:creationId xmlns:a16="http://schemas.microsoft.com/office/drawing/2014/main" id="{0D6B70B5-64CB-516D-099C-729FB2BB424D}"/>
              </a:ext>
            </a:extLst>
          </p:cNvPr>
          <p:cNvCxnSpPr>
            <a:cxnSpLocks/>
          </p:cNvCxnSpPr>
          <p:nvPr/>
        </p:nvCxnSpPr>
        <p:spPr>
          <a:xfrm>
            <a:off x="8535547" y="286614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67" name="直線コネクタ 36966">
            <a:extLst>
              <a:ext uri="{FF2B5EF4-FFF2-40B4-BE49-F238E27FC236}">
                <a16:creationId xmlns:a16="http://schemas.microsoft.com/office/drawing/2014/main" id="{F2F86E7A-9C47-652F-4113-5CF2794849F4}"/>
              </a:ext>
            </a:extLst>
          </p:cNvPr>
          <p:cNvCxnSpPr>
            <a:cxnSpLocks/>
          </p:cNvCxnSpPr>
          <p:nvPr/>
        </p:nvCxnSpPr>
        <p:spPr>
          <a:xfrm>
            <a:off x="8626035" y="286614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68" name="Rectangle 11">
            <a:extLst>
              <a:ext uri="{FF2B5EF4-FFF2-40B4-BE49-F238E27FC236}">
                <a16:creationId xmlns:a16="http://schemas.microsoft.com/office/drawing/2014/main" id="{63DC0704-8BAC-4AA9-A4E6-92201250F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8787" y="2811532"/>
            <a:ext cx="45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3d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69" name="楕円 36968">
            <a:extLst>
              <a:ext uri="{FF2B5EF4-FFF2-40B4-BE49-F238E27FC236}">
                <a16:creationId xmlns:a16="http://schemas.microsoft.com/office/drawing/2014/main" id="{5F443E2F-7B76-76DC-C1B2-086CA923270F}"/>
              </a:ext>
            </a:extLst>
          </p:cNvPr>
          <p:cNvSpPr/>
          <p:nvPr/>
        </p:nvSpPr>
        <p:spPr>
          <a:xfrm>
            <a:off x="7778172" y="4683696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70" name="楕円 36969">
            <a:extLst>
              <a:ext uri="{FF2B5EF4-FFF2-40B4-BE49-F238E27FC236}">
                <a16:creationId xmlns:a16="http://schemas.microsoft.com/office/drawing/2014/main" id="{50F4750E-723F-585E-D0D3-1EC3AF08E20C}"/>
              </a:ext>
            </a:extLst>
          </p:cNvPr>
          <p:cNvSpPr/>
          <p:nvPr/>
        </p:nvSpPr>
        <p:spPr>
          <a:xfrm>
            <a:off x="7868654" y="4550335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71" name="テキスト ボックス 36970">
            <a:extLst>
              <a:ext uri="{FF2B5EF4-FFF2-40B4-BE49-F238E27FC236}">
                <a16:creationId xmlns:a16="http://schemas.microsoft.com/office/drawing/2014/main" id="{DEDC37E8-9321-A600-5D03-3A781A0DE156}"/>
              </a:ext>
            </a:extLst>
          </p:cNvPr>
          <p:cNvSpPr txBox="1"/>
          <p:nvPr/>
        </p:nvSpPr>
        <p:spPr>
          <a:xfrm>
            <a:off x="7347381" y="1673982"/>
            <a:ext cx="1272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基底状態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72" name="直線コネクタ 36971">
            <a:extLst>
              <a:ext uri="{FF2B5EF4-FFF2-40B4-BE49-F238E27FC236}">
                <a16:creationId xmlns:a16="http://schemas.microsoft.com/office/drawing/2014/main" id="{1C44A06E-31EE-3065-C58A-73BA2AFC64E1}"/>
              </a:ext>
            </a:extLst>
          </p:cNvPr>
          <p:cNvCxnSpPr>
            <a:cxnSpLocks/>
          </p:cNvCxnSpPr>
          <p:nvPr/>
        </p:nvCxnSpPr>
        <p:spPr>
          <a:xfrm>
            <a:off x="9581776" y="471348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73" name="Rectangle 11">
            <a:extLst>
              <a:ext uri="{FF2B5EF4-FFF2-40B4-BE49-F238E27FC236}">
                <a16:creationId xmlns:a16="http://schemas.microsoft.com/office/drawing/2014/main" id="{8A6647BE-1F05-A6AA-4921-6E4DE67DA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3196" y="4689839"/>
            <a:ext cx="4548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74" name="Rectangle 11">
            <a:extLst>
              <a:ext uri="{FF2B5EF4-FFF2-40B4-BE49-F238E27FC236}">
                <a16:creationId xmlns:a16="http://schemas.microsoft.com/office/drawing/2014/main" id="{540CFA5A-F5DE-3169-A640-433B6A21F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3403" y="3568454"/>
            <a:ext cx="411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75" name="Rectangle 11">
            <a:extLst>
              <a:ext uri="{FF2B5EF4-FFF2-40B4-BE49-F238E27FC236}">
                <a16:creationId xmlns:a16="http://schemas.microsoft.com/office/drawing/2014/main" id="{E7FE94DB-B8E9-2CFB-3B78-C8FC88C5B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9644" y="3380717"/>
            <a:ext cx="4214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2p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76" name="直線コネクタ 36975">
            <a:extLst>
              <a:ext uri="{FF2B5EF4-FFF2-40B4-BE49-F238E27FC236}">
                <a16:creationId xmlns:a16="http://schemas.microsoft.com/office/drawing/2014/main" id="{F0130167-2D31-B93A-D277-51C90DCB797F}"/>
              </a:ext>
            </a:extLst>
          </p:cNvPr>
          <p:cNvCxnSpPr>
            <a:cxnSpLocks/>
          </p:cNvCxnSpPr>
          <p:nvPr/>
        </p:nvCxnSpPr>
        <p:spPr>
          <a:xfrm>
            <a:off x="9672264" y="471348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77" name="直線コネクタ 36976">
            <a:extLst>
              <a:ext uri="{FF2B5EF4-FFF2-40B4-BE49-F238E27FC236}">
                <a16:creationId xmlns:a16="http://schemas.microsoft.com/office/drawing/2014/main" id="{9CDEDF97-9CB0-1903-CF12-4B05B88A01B6}"/>
              </a:ext>
            </a:extLst>
          </p:cNvPr>
          <p:cNvCxnSpPr>
            <a:cxnSpLocks/>
          </p:cNvCxnSpPr>
          <p:nvPr/>
        </p:nvCxnSpPr>
        <p:spPr>
          <a:xfrm>
            <a:off x="9270078" y="362781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78" name="直線コネクタ 36977">
            <a:extLst>
              <a:ext uri="{FF2B5EF4-FFF2-40B4-BE49-F238E27FC236}">
                <a16:creationId xmlns:a16="http://schemas.microsoft.com/office/drawing/2014/main" id="{DFB32B4A-02B1-AF0E-7DB5-EAD682B7537D}"/>
              </a:ext>
            </a:extLst>
          </p:cNvPr>
          <p:cNvCxnSpPr>
            <a:cxnSpLocks/>
          </p:cNvCxnSpPr>
          <p:nvPr/>
        </p:nvCxnSpPr>
        <p:spPr>
          <a:xfrm>
            <a:off x="9360566" y="356963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79" name="直線コネクタ 36978">
            <a:extLst>
              <a:ext uri="{FF2B5EF4-FFF2-40B4-BE49-F238E27FC236}">
                <a16:creationId xmlns:a16="http://schemas.microsoft.com/office/drawing/2014/main" id="{BDF06F20-13E1-DDB8-11AC-BA695A336C47}"/>
              </a:ext>
            </a:extLst>
          </p:cNvPr>
          <p:cNvCxnSpPr>
            <a:cxnSpLocks/>
          </p:cNvCxnSpPr>
          <p:nvPr/>
        </p:nvCxnSpPr>
        <p:spPr>
          <a:xfrm>
            <a:off x="9496297" y="344246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80" name="直線コネクタ 36979">
            <a:extLst>
              <a:ext uri="{FF2B5EF4-FFF2-40B4-BE49-F238E27FC236}">
                <a16:creationId xmlns:a16="http://schemas.microsoft.com/office/drawing/2014/main" id="{62065C5F-644F-AFAC-BA76-F0B406AE2C06}"/>
              </a:ext>
            </a:extLst>
          </p:cNvPr>
          <p:cNvCxnSpPr>
            <a:cxnSpLocks/>
          </p:cNvCxnSpPr>
          <p:nvPr/>
        </p:nvCxnSpPr>
        <p:spPr>
          <a:xfrm>
            <a:off x="9586785" y="344246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81" name="直線コネクタ 36980">
            <a:extLst>
              <a:ext uri="{FF2B5EF4-FFF2-40B4-BE49-F238E27FC236}">
                <a16:creationId xmlns:a16="http://schemas.microsoft.com/office/drawing/2014/main" id="{2584CD53-C387-E590-87E3-DD0A56610D9D}"/>
              </a:ext>
            </a:extLst>
          </p:cNvPr>
          <p:cNvCxnSpPr>
            <a:cxnSpLocks/>
          </p:cNvCxnSpPr>
          <p:nvPr/>
        </p:nvCxnSpPr>
        <p:spPr>
          <a:xfrm>
            <a:off x="9679655" y="344246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82" name="直線コネクタ 36981">
            <a:extLst>
              <a:ext uri="{FF2B5EF4-FFF2-40B4-BE49-F238E27FC236}">
                <a16:creationId xmlns:a16="http://schemas.microsoft.com/office/drawing/2014/main" id="{F74FB612-CD33-A993-3434-0126A4C5513A}"/>
              </a:ext>
            </a:extLst>
          </p:cNvPr>
          <p:cNvCxnSpPr>
            <a:cxnSpLocks/>
          </p:cNvCxnSpPr>
          <p:nvPr/>
        </p:nvCxnSpPr>
        <p:spPr>
          <a:xfrm>
            <a:off x="9770143" y="344246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83" name="直線コネクタ 36982">
            <a:extLst>
              <a:ext uri="{FF2B5EF4-FFF2-40B4-BE49-F238E27FC236}">
                <a16:creationId xmlns:a16="http://schemas.microsoft.com/office/drawing/2014/main" id="{A42A98E5-796A-A4AE-C08C-EDFF0CB085E0}"/>
              </a:ext>
            </a:extLst>
          </p:cNvPr>
          <p:cNvCxnSpPr>
            <a:cxnSpLocks/>
          </p:cNvCxnSpPr>
          <p:nvPr/>
        </p:nvCxnSpPr>
        <p:spPr>
          <a:xfrm>
            <a:off x="9865390" y="344246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84" name="直線コネクタ 36983">
            <a:extLst>
              <a:ext uri="{FF2B5EF4-FFF2-40B4-BE49-F238E27FC236}">
                <a16:creationId xmlns:a16="http://schemas.microsoft.com/office/drawing/2014/main" id="{7F4FB045-354B-D17B-D486-EA85DF51A7B5}"/>
              </a:ext>
            </a:extLst>
          </p:cNvPr>
          <p:cNvCxnSpPr>
            <a:cxnSpLocks/>
          </p:cNvCxnSpPr>
          <p:nvPr/>
        </p:nvCxnSpPr>
        <p:spPr>
          <a:xfrm>
            <a:off x="9955878" y="344246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85" name="Rectangle 11">
            <a:extLst>
              <a:ext uri="{FF2B5EF4-FFF2-40B4-BE49-F238E27FC236}">
                <a16:creationId xmlns:a16="http://schemas.microsoft.com/office/drawing/2014/main" id="{C9DCB1FA-6B4C-DDFD-8599-886868FA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489" y="2962395"/>
            <a:ext cx="371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986" name="Rectangle 11">
            <a:extLst>
              <a:ext uri="{FF2B5EF4-FFF2-40B4-BE49-F238E27FC236}">
                <a16:creationId xmlns:a16="http://schemas.microsoft.com/office/drawing/2014/main" id="{B1A7E335-E794-5F06-1528-C18C98EEB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729" y="2910584"/>
            <a:ext cx="411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3p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6987" name="直線コネクタ 36986">
            <a:extLst>
              <a:ext uri="{FF2B5EF4-FFF2-40B4-BE49-F238E27FC236}">
                <a16:creationId xmlns:a16="http://schemas.microsoft.com/office/drawing/2014/main" id="{F69BDA50-0FB8-DC7F-80B3-AB020279381B}"/>
              </a:ext>
            </a:extLst>
          </p:cNvPr>
          <p:cNvCxnSpPr>
            <a:cxnSpLocks/>
          </p:cNvCxnSpPr>
          <p:nvPr/>
        </p:nvCxnSpPr>
        <p:spPr>
          <a:xfrm>
            <a:off x="8814164" y="302677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88" name="直線コネクタ 36987">
            <a:extLst>
              <a:ext uri="{FF2B5EF4-FFF2-40B4-BE49-F238E27FC236}">
                <a16:creationId xmlns:a16="http://schemas.microsoft.com/office/drawing/2014/main" id="{24444055-FE45-F737-38EA-1B2925F60613}"/>
              </a:ext>
            </a:extLst>
          </p:cNvPr>
          <p:cNvCxnSpPr>
            <a:cxnSpLocks/>
          </p:cNvCxnSpPr>
          <p:nvPr/>
        </p:nvCxnSpPr>
        <p:spPr>
          <a:xfrm>
            <a:off x="8904652" y="302677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89" name="直線コネクタ 36988">
            <a:extLst>
              <a:ext uri="{FF2B5EF4-FFF2-40B4-BE49-F238E27FC236}">
                <a16:creationId xmlns:a16="http://schemas.microsoft.com/office/drawing/2014/main" id="{92B452E5-72D3-22A8-F219-9CCB5EF35C63}"/>
              </a:ext>
            </a:extLst>
          </p:cNvPr>
          <p:cNvCxnSpPr>
            <a:cxnSpLocks/>
          </p:cNvCxnSpPr>
          <p:nvPr/>
        </p:nvCxnSpPr>
        <p:spPr>
          <a:xfrm>
            <a:off x="9040383" y="298352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90" name="直線コネクタ 36989">
            <a:extLst>
              <a:ext uri="{FF2B5EF4-FFF2-40B4-BE49-F238E27FC236}">
                <a16:creationId xmlns:a16="http://schemas.microsoft.com/office/drawing/2014/main" id="{38A59B2A-F4AF-6FC7-F1A2-1CF4A27A709E}"/>
              </a:ext>
            </a:extLst>
          </p:cNvPr>
          <p:cNvCxnSpPr>
            <a:cxnSpLocks/>
          </p:cNvCxnSpPr>
          <p:nvPr/>
        </p:nvCxnSpPr>
        <p:spPr>
          <a:xfrm>
            <a:off x="9130871" y="298352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91" name="直線コネクタ 36990">
            <a:extLst>
              <a:ext uri="{FF2B5EF4-FFF2-40B4-BE49-F238E27FC236}">
                <a16:creationId xmlns:a16="http://schemas.microsoft.com/office/drawing/2014/main" id="{852F7679-ABDF-2E22-7B8F-485AAB3E162B}"/>
              </a:ext>
            </a:extLst>
          </p:cNvPr>
          <p:cNvCxnSpPr>
            <a:cxnSpLocks/>
          </p:cNvCxnSpPr>
          <p:nvPr/>
        </p:nvCxnSpPr>
        <p:spPr>
          <a:xfrm>
            <a:off x="9223741" y="2983528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92" name="直線コネクタ 36991">
            <a:extLst>
              <a:ext uri="{FF2B5EF4-FFF2-40B4-BE49-F238E27FC236}">
                <a16:creationId xmlns:a16="http://schemas.microsoft.com/office/drawing/2014/main" id="{C56C7490-A039-47BF-D613-7E0C94ECB7EE}"/>
              </a:ext>
            </a:extLst>
          </p:cNvPr>
          <p:cNvCxnSpPr>
            <a:cxnSpLocks/>
          </p:cNvCxnSpPr>
          <p:nvPr/>
        </p:nvCxnSpPr>
        <p:spPr>
          <a:xfrm>
            <a:off x="9314229" y="298352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93" name="直線コネクタ 36992">
            <a:extLst>
              <a:ext uri="{FF2B5EF4-FFF2-40B4-BE49-F238E27FC236}">
                <a16:creationId xmlns:a16="http://schemas.microsoft.com/office/drawing/2014/main" id="{38DE89CF-E9D7-A2CD-3D1F-0B6E99AF94B8}"/>
              </a:ext>
            </a:extLst>
          </p:cNvPr>
          <p:cNvCxnSpPr>
            <a:cxnSpLocks/>
          </p:cNvCxnSpPr>
          <p:nvPr/>
        </p:nvCxnSpPr>
        <p:spPr>
          <a:xfrm>
            <a:off x="9409476" y="298352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94" name="直線コネクタ 36993">
            <a:extLst>
              <a:ext uri="{FF2B5EF4-FFF2-40B4-BE49-F238E27FC236}">
                <a16:creationId xmlns:a16="http://schemas.microsoft.com/office/drawing/2014/main" id="{4B96CF5F-9EF2-2478-8876-D56E8AE00F84}"/>
              </a:ext>
            </a:extLst>
          </p:cNvPr>
          <p:cNvCxnSpPr>
            <a:cxnSpLocks/>
          </p:cNvCxnSpPr>
          <p:nvPr/>
        </p:nvCxnSpPr>
        <p:spPr>
          <a:xfrm>
            <a:off x="9499964" y="298352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95" name="直線コネクタ 36994">
            <a:extLst>
              <a:ext uri="{FF2B5EF4-FFF2-40B4-BE49-F238E27FC236}">
                <a16:creationId xmlns:a16="http://schemas.microsoft.com/office/drawing/2014/main" id="{D6CAA350-838A-C759-4EE0-717D596CD316}"/>
              </a:ext>
            </a:extLst>
          </p:cNvPr>
          <p:cNvCxnSpPr>
            <a:cxnSpLocks/>
          </p:cNvCxnSpPr>
          <p:nvPr/>
        </p:nvCxnSpPr>
        <p:spPr>
          <a:xfrm>
            <a:off x="9611888" y="289703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96" name="直線コネクタ 36995">
            <a:extLst>
              <a:ext uri="{FF2B5EF4-FFF2-40B4-BE49-F238E27FC236}">
                <a16:creationId xmlns:a16="http://schemas.microsoft.com/office/drawing/2014/main" id="{6AF1CC83-BDA3-65FC-F9EC-50B4F80ABAA3}"/>
              </a:ext>
            </a:extLst>
          </p:cNvPr>
          <p:cNvCxnSpPr>
            <a:cxnSpLocks/>
          </p:cNvCxnSpPr>
          <p:nvPr/>
        </p:nvCxnSpPr>
        <p:spPr>
          <a:xfrm>
            <a:off x="9702376" y="289703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97" name="直線コネクタ 36996">
            <a:extLst>
              <a:ext uri="{FF2B5EF4-FFF2-40B4-BE49-F238E27FC236}">
                <a16:creationId xmlns:a16="http://schemas.microsoft.com/office/drawing/2014/main" id="{55B71BCE-60F6-0C9C-6801-446FB8D52207}"/>
              </a:ext>
            </a:extLst>
          </p:cNvPr>
          <p:cNvCxnSpPr>
            <a:cxnSpLocks/>
          </p:cNvCxnSpPr>
          <p:nvPr/>
        </p:nvCxnSpPr>
        <p:spPr>
          <a:xfrm>
            <a:off x="9795246" y="289703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98" name="直線コネクタ 36997">
            <a:extLst>
              <a:ext uri="{FF2B5EF4-FFF2-40B4-BE49-F238E27FC236}">
                <a16:creationId xmlns:a16="http://schemas.microsoft.com/office/drawing/2014/main" id="{A9F1A305-39DE-1C35-3B09-03ABED173873}"/>
              </a:ext>
            </a:extLst>
          </p:cNvPr>
          <p:cNvCxnSpPr>
            <a:cxnSpLocks/>
          </p:cNvCxnSpPr>
          <p:nvPr/>
        </p:nvCxnSpPr>
        <p:spPr>
          <a:xfrm>
            <a:off x="9885734" y="289703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99" name="直線コネクタ 36998">
            <a:extLst>
              <a:ext uri="{FF2B5EF4-FFF2-40B4-BE49-F238E27FC236}">
                <a16:creationId xmlns:a16="http://schemas.microsoft.com/office/drawing/2014/main" id="{203008A2-6677-4B0E-4D7C-3E2A1C5946AE}"/>
              </a:ext>
            </a:extLst>
          </p:cNvPr>
          <p:cNvCxnSpPr>
            <a:cxnSpLocks/>
          </p:cNvCxnSpPr>
          <p:nvPr/>
        </p:nvCxnSpPr>
        <p:spPr>
          <a:xfrm>
            <a:off x="9980981" y="289703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00" name="直線コネクタ 36999">
            <a:extLst>
              <a:ext uri="{FF2B5EF4-FFF2-40B4-BE49-F238E27FC236}">
                <a16:creationId xmlns:a16="http://schemas.microsoft.com/office/drawing/2014/main" id="{0FC89947-1F86-56BA-9E5A-5ED424BA1320}"/>
              </a:ext>
            </a:extLst>
          </p:cNvPr>
          <p:cNvCxnSpPr>
            <a:cxnSpLocks/>
          </p:cNvCxnSpPr>
          <p:nvPr/>
        </p:nvCxnSpPr>
        <p:spPr>
          <a:xfrm>
            <a:off x="10071469" y="289703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01" name="直線コネクタ 37000">
            <a:extLst>
              <a:ext uri="{FF2B5EF4-FFF2-40B4-BE49-F238E27FC236}">
                <a16:creationId xmlns:a16="http://schemas.microsoft.com/office/drawing/2014/main" id="{42400FCE-CEC1-61A0-98CD-36ED7DF31C82}"/>
              </a:ext>
            </a:extLst>
          </p:cNvPr>
          <p:cNvCxnSpPr>
            <a:cxnSpLocks/>
          </p:cNvCxnSpPr>
          <p:nvPr/>
        </p:nvCxnSpPr>
        <p:spPr>
          <a:xfrm>
            <a:off x="10164343" y="289703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02" name="直線コネクタ 37001">
            <a:extLst>
              <a:ext uri="{FF2B5EF4-FFF2-40B4-BE49-F238E27FC236}">
                <a16:creationId xmlns:a16="http://schemas.microsoft.com/office/drawing/2014/main" id="{6B35EA9A-CC07-9BEB-F4B5-6A3C4674B151}"/>
              </a:ext>
            </a:extLst>
          </p:cNvPr>
          <p:cNvCxnSpPr>
            <a:cxnSpLocks/>
          </p:cNvCxnSpPr>
          <p:nvPr/>
        </p:nvCxnSpPr>
        <p:spPr>
          <a:xfrm>
            <a:off x="10254831" y="289703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03" name="直線コネクタ 37002">
            <a:extLst>
              <a:ext uri="{FF2B5EF4-FFF2-40B4-BE49-F238E27FC236}">
                <a16:creationId xmlns:a16="http://schemas.microsoft.com/office/drawing/2014/main" id="{D72BD0E5-1414-8D05-9271-27D381712233}"/>
              </a:ext>
            </a:extLst>
          </p:cNvPr>
          <p:cNvCxnSpPr>
            <a:cxnSpLocks/>
          </p:cNvCxnSpPr>
          <p:nvPr/>
        </p:nvCxnSpPr>
        <p:spPr>
          <a:xfrm>
            <a:off x="10350078" y="289703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04" name="直線コネクタ 37003">
            <a:extLst>
              <a:ext uri="{FF2B5EF4-FFF2-40B4-BE49-F238E27FC236}">
                <a16:creationId xmlns:a16="http://schemas.microsoft.com/office/drawing/2014/main" id="{6229907C-E75E-17E3-5C5D-072F923B088D}"/>
              </a:ext>
            </a:extLst>
          </p:cNvPr>
          <p:cNvCxnSpPr>
            <a:cxnSpLocks/>
          </p:cNvCxnSpPr>
          <p:nvPr/>
        </p:nvCxnSpPr>
        <p:spPr>
          <a:xfrm>
            <a:off x="10440566" y="289703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05" name="Rectangle 11">
            <a:extLst>
              <a:ext uri="{FF2B5EF4-FFF2-40B4-BE49-F238E27FC236}">
                <a16:creationId xmlns:a16="http://schemas.microsoft.com/office/drawing/2014/main" id="{A47CF763-1948-9AA4-B7B5-9C09EACA2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3318" y="2837397"/>
            <a:ext cx="4500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3d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06" name="楕円 37005">
            <a:extLst>
              <a:ext uri="{FF2B5EF4-FFF2-40B4-BE49-F238E27FC236}">
                <a16:creationId xmlns:a16="http://schemas.microsoft.com/office/drawing/2014/main" id="{F0D58346-E261-2579-E2DD-ADFD6D8D8E12}"/>
              </a:ext>
            </a:extLst>
          </p:cNvPr>
          <p:cNvSpPr/>
          <p:nvPr/>
        </p:nvSpPr>
        <p:spPr>
          <a:xfrm>
            <a:off x="9592703" y="4683688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07" name="楕円 37006">
            <a:extLst>
              <a:ext uri="{FF2B5EF4-FFF2-40B4-BE49-F238E27FC236}">
                <a16:creationId xmlns:a16="http://schemas.microsoft.com/office/drawing/2014/main" id="{9340D25E-071E-BECC-9544-862DA7224884}"/>
              </a:ext>
            </a:extLst>
          </p:cNvPr>
          <p:cNvSpPr/>
          <p:nvPr/>
        </p:nvSpPr>
        <p:spPr>
          <a:xfrm>
            <a:off x="9268842" y="3593046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08" name="テキスト ボックス 37007">
            <a:extLst>
              <a:ext uri="{FF2B5EF4-FFF2-40B4-BE49-F238E27FC236}">
                <a16:creationId xmlns:a16="http://schemas.microsoft.com/office/drawing/2014/main" id="{D6691F57-273C-E45E-493E-15B9E223CCE5}"/>
              </a:ext>
            </a:extLst>
          </p:cNvPr>
          <p:cNvSpPr txBox="1"/>
          <p:nvPr/>
        </p:nvSpPr>
        <p:spPr>
          <a:xfrm>
            <a:off x="9147623" y="1693026"/>
            <a:ext cx="12726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第一励起状態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10" name="正方形/長方形 37009">
            <a:extLst>
              <a:ext uri="{FF2B5EF4-FFF2-40B4-BE49-F238E27FC236}">
                <a16:creationId xmlns:a16="http://schemas.microsoft.com/office/drawing/2014/main" id="{6FB19FBA-D4F7-1D70-C623-DD997B0CD5F9}"/>
              </a:ext>
            </a:extLst>
          </p:cNvPr>
          <p:cNvSpPr/>
          <p:nvPr/>
        </p:nvSpPr>
        <p:spPr>
          <a:xfrm>
            <a:off x="3381384" y="1035256"/>
            <a:ext cx="3570596" cy="39931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11" name="正方形/長方形 37010">
            <a:extLst>
              <a:ext uri="{FF2B5EF4-FFF2-40B4-BE49-F238E27FC236}">
                <a16:creationId xmlns:a16="http://schemas.microsoft.com/office/drawing/2014/main" id="{DC8DA550-6617-6895-45E8-F727A6BAE2D2}"/>
              </a:ext>
            </a:extLst>
          </p:cNvPr>
          <p:cNvSpPr/>
          <p:nvPr/>
        </p:nvSpPr>
        <p:spPr>
          <a:xfrm>
            <a:off x="6996124" y="1035251"/>
            <a:ext cx="3570595" cy="39931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13" name="直線コネクタ 37012">
            <a:extLst>
              <a:ext uri="{FF2B5EF4-FFF2-40B4-BE49-F238E27FC236}">
                <a16:creationId xmlns:a16="http://schemas.microsoft.com/office/drawing/2014/main" id="{E2DFDFB0-3E5B-22C0-4764-5E1AF8FAF4D8}"/>
              </a:ext>
            </a:extLst>
          </p:cNvPr>
          <p:cNvCxnSpPr>
            <a:cxnSpLocks/>
          </p:cNvCxnSpPr>
          <p:nvPr/>
        </p:nvCxnSpPr>
        <p:spPr>
          <a:xfrm>
            <a:off x="7032955" y="302677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14" name="直線コネクタ 37013">
            <a:extLst>
              <a:ext uri="{FF2B5EF4-FFF2-40B4-BE49-F238E27FC236}">
                <a16:creationId xmlns:a16="http://schemas.microsoft.com/office/drawing/2014/main" id="{1353C879-E0F5-E544-E685-7FD9EAC69613}"/>
              </a:ext>
            </a:extLst>
          </p:cNvPr>
          <p:cNvCxnSpPr>
            <a:cxnSpLocks/>
          </p:cNvCxnSpPr>
          <p:nvPr/>
        </p:nvCxnSpPr>
        <p:spPr>
          <a:xfrm>
            <a:off x="7123443" y="302677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15" name="楕円 37014">
            <a:extLst>
              <a:ext uri="{FF2B5EF4-FFF2-40B4-BE49-F238E27FC236}">
                <a16:creationId xmlns:a16="http://schemas.microsoft.com/office/drawing/2014/main" id="{6AB7BBDA-AB66-8022-51B6-B39FF456223A}"/>
              </a:ext>
            </a:extLst>
          </p:cNvPr>
          <p:cNvSpPr/>
          <p:nvPr/>
        </p:nvSpPr>
        <p:spPr>
          <a:xfrm>
            <a:off x="3882419" y="3635929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16" name="楕円 37015">
            <a:extLst>
              <a:ext uri="{FF2B5EF4-FFF2-40B4-BE49-F238E27FC236}">
                <a16:creationId xmlns:a16="http://schemas.microsoft.com/office/drawing/2014/main" id="{A18B9A34-8F06-7E4F-064B-5DC7DB320F65}"/>
              </a:ext>
            </a:extLst>
          </p:cNvPr>
          <p:cNvSpPr/>
          <p:nvPr/>
        </p:nvSpPr>
        <p:spPr>
          <a:xfrm>
            <a:off x="5739792" y="3635924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17" name="楕円 37016">
            <a:extLst>
              <a:ext uri="{FF2B5EF4-FFF2-40B4-BE49-F238E27FC236}">
                <a16:creationId xmlns:a16="http://schemas.microsoft.com/office/drawing/2014/main" id="{4DF0C76A-1B83-48FE-91F6-FE7397C95FDD}"/>
              </a:ext>
            </a:extLst>
          </p:cNvPr>
          <p:cNvSpPr/>
          <p:nvPr/>
        </p:nvSpPr>
        <p:spPr>
          <a:xfrm>
            <a:off x="7468583" y="3535890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18" name="楕円 37017">
            <a:extLst>
              <a:ext uri="{FF2B5EF4-FFF2-40B4-BE49-F238E27FC236}">
                <a16:creationId xmlns:a16="http://schemas.microsoft.com/office/drawing/2014/main" id="{1F7DA49D-F86A-AACD-928B-DD67402D4B4B}"/>
              </a:ext>
            </a:extLst>
          </p:cNvPr>
          <p:cNvSpPr/>
          <p:nvPr/>
        </p:nvSpPr>
        <p:spPr>
          <a:xfrm>
            <a:off x="9359298" y="3539625"/>
            <a:ext cx="76333" cy="7633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20" name="テキスト ボックス 37019">
                <a:extLst>
                  <a:ext uri="{FF2B5EF4-FFF2-40B4-BE49-F238E27FC236}">
                    <a16:creationId xmlns:a16="http://schemas.microsoft.com/office/drawing/2014/main" id="{BE8C0EAB-58C3-8A86-4B7D-7AF86B45158E}"/>
                  </a:ext>
                </a:extLst>
              </p:cNvPr>
              <p:cNvSpPr txBox="1"/>
              <p:nvPr/>
            </p:nvSpPr>
            <p:spPr>
              <a:xfrm>
                <a:off x="3436312" y="1905213"/>
                <a:ext cx="16820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ja-JP" alt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Ψ</m:t>
                      </m:r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1,2,3</m:t>
                          </m:r>
                        </m:e>
                      </m:d>
                      <m:r>
                        <a:rPr kumimoji="0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20" name="テキスト ボックス 37019">
                <a:extLst>
                  <a:ext uri="{FF2B5EF4-FFF2-40B4-BE49-F238E27FC236}">
                    <a16:creationId xmlns:a16="http://schemas.microsoft.com/office/drawing/2014/main" id="{BE8C0EAB-58C3-8A86-4B7D-7AF86B451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312" y="1905213"/>
                <a:ext cx="168206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22" name="テキスト ボックス 37021">
                <a:extLst>
                  <a:ext uri="{FF2B5EF4-FFF2-40B4-BE49-F238E27FC236}">
                    <a16:creationId xmlns:a16="http://schemas.microsoft.com/office/drawing/2014/main" id="{9B966275-5470-EB32-F48B-E8AED013AEE7}"/>
                  </a:ext>
                </a:extLst>
              </p:cNvPr>
              <p:cNvSpPr txBox="1"/>
              <p:nvPr/>
            </p:nvSpPr>
            <p:spPr>
              <a:xfrm>
                <a:off x="1767768" y="1897059"/>
                <a:ext cx="1509736" cy="1020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  <a:r>
                  <a:rPr kumimoji="0" lang="ja-JP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𝜑</m:t>
                        </m:r>
                      </m:e>
                      <m:sub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sub>
                    </m:sSub>
                  </m:oMath>
                </a14:m>
                <a:endParaRPr kumimoji="0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,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sub>
                    </m:sSub>
                    <m:r>
                      <a:rPr kumimoji="0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𝜀</m:t>
                        </m:r>
                      </m:e>
                      <m:sub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22" name="テキスト ボックス 37021">
                <a:extLst>
                  <a:ext uri="{FF2B5EF4-FFF2-40B4-BE49-F238E27FC236}">
                    <a16:creationId xmlns:a16="http://schemas.microsoft.com/office/drawing/2014/main" id="{9B966275-5470-EB32-F48B-E8AED013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768" y="1897059"/>
                <a:ext cx="1509736" cy="1020536"/>
              </a:xfrm>
              <a:prstGeom prst="rect">
                <a:avLst/>
              </a:prstGeom>
              <a:blipFill>
                <a:blip r:embed="rId4"/>
                <a:stretch>
                  <a:fillRect t="-1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24" name="テキスト ボックス 37023">
                <a:extLst>
                  <a:ext uri="{FF2B5EF4-FFF2-40B4-BE49-F238E27FC236}">
                    <a16:creationId xmlns:a16="http://schemas.microsoft.com/office/drawing/2014/main" id="{690986EF-064C-9962-E238-D37CCDBBF6D3}"/>
                  </a:ext>
                </a:extLst>
              </p:cNvPr>
              <p:cNvSpPr txBox="1"/>
              <p:nvPr/>
            </p:nvSpPr>
            <p:spPr>
              <a:xfrm>
                <a:off x="3419296" y="2118459"/>
                <a:ext cx="169908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24" name="テキスト ボックス 37023">
                <a:extLst>
                  <a:ext uri="{FF2B5EF4-FFF2-40B4-BE49-F238E27FC236}">
                    <a16:creationId xmlns:a16="http://schemas.microsoft.com/office/drawing/2014/main" id="{690986EF-064C-9962-E238-D37CCDBBF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296" y="2118459"/>
                <a:ext cx="1699080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25" name="テキスト ボックス 37024">
                <a:extLst>
                  <a:ext uri="{FF2B5EF4-FFF2-40B4-BE49-F238E27FC236}">
                    <a16:creationId xmlns:a16="http://schemas.microsoft.com/office/drawing/2014/main" id="{2E6110D9-DCF7-7AE4-3857-1D7CCF489085}"/>
                  </a:ext>
                </a:extLst>
              </p:cNvPr>
              <p:cNvSpPr txBox="1"/>
              <p:nvPr/>
            </p:nvSpPr>
            <p:spPr>
              <a:xfrm>
                <a:off x="5238588" y="2104165"/>
                <a:ext cx="118955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25" name="テキスト ボックス 37024">
                <a:extLst>
                  <a:ext uri="{FF2B5EF4-FFF2-40B4-BE49-F238E27FC236}">
                    <a16:creationId xmlns:a16="http://schemas.microsoft.com/office/drawing/2014/main" id="{2E6110D9-DCF7-7AE4-3857-1D7CCF489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588" y="2104165"/>
                <a:ext cx="1189554" cy="307777"/>
              </a:xfrm>
              <a:prstGeom prst="rect">
                <a:avLst/>
              </a:prstGeom>
              <a:blipFill>
                <a:blip r:embed="rId6"/>
                <a:stretch>
                  <a:fillRect r="-35897" b="-19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26" name="テキスト ボックス 37025">
                <a:extLst>
                  <a:ext uri="{FF2B5EF4-FFF2-40B4-BE49-F238E27FC236}">
                    <a16:creationId xmlns:a16="http://schemas.microsoft.com/office/drawing/2014/main" id="{486F72AF-6EA0-F763-59E9-F20E3C861839}"/>
                  </a:ext>
                </a:extLst>
              </p:cNvPr>
              <p:cNvSpPr txBox="1"/>
              <p:nvPr/>
            </p:nvSpPr>
            <p:spPr>
              <a:xfrm>
                <a:off x="6976898" y="2123216"/>
                <a:ext cx="169908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26" name="テキスト ボックス 37025">
                <a:extLst>
                  <a:ext uri="{FF2B5EF4-FFF2-40B4-BE49-F238E27FC236}">
                    <a16:creationId xmlns:a16="http://schemas.microsoft.com/office/drawing/2014/main" id="{486F72AF-6EA0-F763-59E9-F20E3C861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898" y="2123216"/>
                <a:ext cx="1699080" cy="307777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27" name="テキスト ボックス 37026">
                <a:extLst>
                  <a:ext uri="{FF2B5EF4-FFF2-40B4-BE49-F238E27FC236}">
                    <a16:creationId xmlns:a16="http://schemas.microsoft.com/office/drawing/2014/main" id="{C1E6ED5D-960D-E0A4-8B9F-F52587FB6C1E}"/>
                  </a:ext>
                </a:extLst>
              </p:cNvPr>
              <p:cNvSpPr txBox="1"/>
              <p:nvPr/>
            </p:nvSpPr>
            <p:spPr>
              <a:xfrm>
                <a:off x="8796190" y="2147022"/>
                <a:ext cx="118955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27" name="テキスト ボックス 37026">
                <a:extLst>
                  <a:ext uri="{FF2B5EF4-FFF2-40B4-BE49-F238E27FC236}">
                    <a16:creationId xmlns:a16="http://schemas.microsoft.com/office/drawing/2014/main" id="{C1E6ED5D-960D-E0A4-8B9F-F52587FB6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190" y="2147022"/>
                <a:ext cx="1189554" cy="307777"/>
              </a:xfrm>
              <a:prstGeom prst="rect">
                <a:avLst/>
              </a:prstGeom>
              <a:blipFill>
                <a:blip r:embed="rId8"/>
                <a:stretch>
                  <a:fillRect r="-35897" b="-19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28" name="テキスト ボックス 37027">
                <a:extLst>
                  <a:ext uri="{FF2B5EF4-FFF2-40B4-BE49-F238E27FC236}">
                    <a16:creationId xmlns:a16="http://schemas.microsoft.com/office/drawing/2014/main" id="{1AD107F9-B824-BEBD-E618-2EBC7E0377FE}"/>
                  </a:ext>
                </a:extLst>
              </p:cNvPr>
              <p:cNvSpPr txBox="1"/>
              <p:nvPr/>
            </p:nvSpPr>
            <p:spPr>
              <a:xfrm>
                <a:off x="7011362" y="1936963"/>
                <a:ext cx="16820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ja-JP" alt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Ψ</m:t>
                      </m:r>
                      <m:d>
                        <m:d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1,2,3</m:t>
                          </m:r>
                        </m:e>
                      </m:d>
                      <m:r>
                        <a:rPr kumimoji="0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28" name="テキスト ボックス 37027">
                <a:extLst>
                  <a:ext uri="{FF2B5EF4-FFF2-40B4-BE49-F238E27FC236}">
                    <a16:creationId xmlns:a16="http://schemas.microsoft.com/office/drawing/2014/main" id="{1AD107F9-B824-BEBD-E618-2EBC7E037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362" y="1936963"/>
                <a:ext cx="168206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29" name="テキスト ボックス 37028">
                <a:extLst>
                  <a:ext uri="{FF2B5EF4-FFF2-40B4-BE49-F238E27FC236}">
                    <a16:creationId xmlns:a16="http://schemas.microsoft.com/office/drawing/2014/main" id="{33083F94-2A79-2506-C022-3CEC2A93DE94}"/>
                  </a:ext>
                </a:extLst>
              </p:cNvPr>
              <p:cNvSpPr txBox="1"/>
              <p:nvPr/>
            </p:nvSpPr>
            <p:spPr>
              <a:xfrm>
                <a:off x="3539945" y="2564455"/>
                <a:ext cx="15097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=2</m:t>
                      </m:r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29" name="テキスト ボックス 37028">
                <a:extLst>
                  <a:ext uri="{FF2B5EF4-FFF2-40B4-BE49-F238E27FC236}">
                    <a16:creationId xmlns:a16="http://schemas.microsoft.com/office/drawing/2014/main" id="{33083F94-2A79-2506-C022-3CEC2A93D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945" y="2564455"/>
                <a:ext cx="1509736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30" name="テキスト ボックス 37029">
                <a:extLst>
                  <a:ext uri="{FF2B5EF4-FFF2-40B4-BE49-F238E27FC236}">
                    <a16:creationId xmlns:a16="http://schemas.microsoft.com/office/drawing/2014/main" id="{AF2F2D4B-9B6D-F238-3FAC-D8B11BFF48A6}"/>
                  </a:ext>
                </a:extLst>
              </p:cNvPr>
              <p:cNvSpPr txBox="1"/>
              <p:nvPr/>
            </p:nvSpPr>
            <p:spPr>
              <a:xfrm>
                <a:off x="5336995" y="2564455"/>
                <a:ext cx="150973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+2</m:t>
                      </m:r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30" name="テキスト ボックス 37029">
                <a:extLst>
                  <a:ext uri="{FF2B5EF4-FFF2-40B4-BE49-F238E27FC236}">
                    <a16:creationId xmlns:a16="http://schemas.microsoft.com/office/drawing/2014/main" id="{AF2F2D4B-9B6D-F238-3FAC-D8B11BFF4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995" y="2564455"/>
                <a:ext cx="150973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31" name="テキスト ボックス 37030">
                <a:extLst>
                  <a:ext uri="{FF2B5EF4-FFF2-40B4-BE49-F238E27FC236}">
                    <a16:creationId xmlns:a16="http://schemas.microsoft.com/office/drawing/2014/main" id="{3E873AEB-0B0F-6481-E429-C6A2CECE1752}"/>
                  </a:ext>
                </a:extLst>
              </p:cNvPr>
              <p:cNvSpPr txBox="1"/>
              <p:nvPr/>
            </p:nvSpPr>
            <p:spPr>
              <a:xfrm>
                <a:off x="7071570" y="2470309"/>
                <a:ext cx="160440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0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31" name="テキスト ボックス 37030">
                <a:extLst>
                  <a:ext uri="{FF2B5EF4-FFF2-40B4-BE49-F238E27FC236}">
                    <a16:creationId xmlns:a16="http://schemas.microsoft.com/office/drawing/2014/main" id="{3E873AEB-0B0F-6481-E429-C6A2CECE1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570" y="2470309"/>
                <a:ext cx="1604408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32" name="テキスト ボックス 37031">
                <a:extLst>
                  <a:ext uri="{FF2B5EF4-FFF2-40B4-BE49-F238E27FC236}">
                    <a16:creationId xmlns:a16="http://schemas.microsoft.com/office/drawing/2014/main" id="{DFF28E34-8CCF-4708-CF86-EE47AA044AED}"/>
                  </a:ext>
                </a:extLst>
              </p:cNvPr>
              <p:cNvSpPr txBox="1"/>
              <p:nvPr/>
            </p:nvSpPr>
            <p:spPr>
              <a:xfrm>
                <a:off x="8900370" y="2470309"/>
                <a:ext cx="160440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b>
                      </m:sSub>
                      <m:r>
                        <a:rPr kumimoji="0" lang="en-US" altLang="ja-JP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ja-JP" alt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  <m:r>
                            <a:rPr kumimoji="0" lang="en-US" altLang="ja-JP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′′</m:t>
                          </m:r>
                        </m:sub>
                      </m:sSub>
                    </m:oMath>
                  </m:oMathPara>
                </a14:m>
                <a:endParaRPr kumimoji="0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32" name="テキスト ボックス 37031">
                <a:extLst>
                  <a:ext uri="{FF2B5EF4-FFF2-40B4-BE49-F238E27FC236}">
                    <a16:creationId xmlns:a16="http://schemas.microsoft.com/office/drawing/2014/main" id="{DFF28E34-8CCF-4708-CF86-EE47AA044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370" y="2470309"/>
                <a:ext cx="160440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33" name="Rectangle 11">
                <a:extLst>
                  <a:ext uri="{FF2B5EF4-FFF2-40B4-BE49-F238E27FC236}">
                    <a16:creationId xmlns:a16="http://schemas.microsoft.com/office/drawing/2014/main" id="{F78DBB24-2A18-2C43-6E95-1E23A72E5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6338" y="5013176"/>
                <a:ext cx="3676205" cy="1112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多電子系の分布</a:t>
                </a:r>
                <a: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系の全エネルギー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 </a:t>
                </a: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正準分布</a:t>
                </a: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に適用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altLang="ja-JP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kumimoji="0" lang="en-US" altLang="ja-JP" sz="1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𝒁</m:t>
                          </m:r>
                        </m:e>
                        <m:sup>
                          <m: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</m:sup>
                      </m:sSup>
                      <m:func>
                        <m:funcPr>
                          <m:ctrlPr>
                            <a:rPr kumimoji="0" lang="en-US" altLang="ja-JP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altLang="ja-JP" sz="1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𝐞𝐱𝐩</m:t>
                          </m:r>
                        </m:fName>
                        <m:e>
                          <m:d>
                            <m:dPr>
                              <m:ctrlPr>
                                <a:rPr kumimoji="0" lang="en-US" altLang="ja-JP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ja-JP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ja-JP" altLang="en-US" sz="1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  <m:sSub>
                                <m:sSubPr>
                                  <m:ctrlPr>
                                    <a:rPr kumimoji="0" lang="en-US" altLang="ja-JP" sz="1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ja-JP" sz="1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kumimoji="0" lang="en-US" altLang="ja-JP" sz="1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正確な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を求めるのは難しい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33" name="Rectangle 11">
                <a:extLst>
                  <a:ext uri="{FF2B5EF4-FFF2-40B4-BE49-F238E27FC236}">
                    <a16:creationId xmlns:a16="http://schemas.microsoft.com/office/drawing/2014/main" id="{F78DBB24-2A18-2C43-6E95-1E23A72E5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6338" y="5013176"/>
                <a:ext cx="3676205" cy="1112805"/>
              </a:xfrm>
              <a:prstGeom prst="rect">
                <a:avLst/>
              </a:prstGeom>
              <a:blipFill>
                <a:blip r:embed="rId14"/>
                <a:stretch>
                  <a:fillRect l="-498" t="-1093" b="-38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34" name="Rectangle 11">
                <a:extLst>
                  <a:ext uri="{FF2B5EF4-FFF2-40B4-BE49-F238E27FC236}">
                    <a16:creationId xmlns:a16="http://schemas.microsoft.com/office/drawing/2014/main" id="{D694B5B9-F2CD-3600-E096-8F68CA80A1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1704" y="5035556"/>
                <a:ext cx="3887227" cy="17286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一電子エネルギー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𝜺</m:t>
                        </m:r>
                      </m:e>
                      <m:sub>
                        <m: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</m:oMath>
                </a14:m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による分布を利用したい　　　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14:m>
                  <m:oMath xmlns:m="http://schemas.openxmlformats.org/officeDocument/2006/math">
                    <m:r>
                      <a:rPr kumimoji="0" lang="en-US" altLang="ja-JP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𝒇</m:t>
                    </m:r>
                    <m:d>
                      <m:dPr>
                        <m:ctrlPr>
                          <a:rPr kumimoji="0" lang="en-US" altLang="ja-JP" sz="1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ja-JP" altLang="en-US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𝜺</m:t>
                            </m:r>
                          </m:e>
                          <m:sub>
                            <m:r>
                              <a:rPr kumimoji="0" lang="en-US" altLang="ja-JP" sz="1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kumimoji="0" lang="ja-JP" altLang="en-US" sz="1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？</m:t>
                    </m:r>
                  </m:oMath>
                </a14:m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全ての可能な電子配置を考慮</a:t>
                </a:r>
                <a:br>
                  <a:rPr kumimoji="1" lang="en-US" altLang="ja-JP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一つの準位をいくつの電子が占められるか？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電子数の制約条件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・ 全エネルギーの制約条件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34" name="Rectangle 11">
                <a:extLst>
                  <a:ext uri="{FF2B5EF4-FFF2-40B4-BE49-F238E27FC236}">
                    <a16:creationId xmlns:a16="http://schemas.microsoft.com/office/drawing/2014/main" id="{D694B5B9-F2CD-3600-E096-8F68CA80A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1704" y="5035556"/>
                <a:ext cx="3887227" cy="1728615"/>
              </a:xfrm>
              <a:prstGeom prst="rect">
                <a:avLst/>
              </a:prstGeom>
              <a:blipFill>
                <a:blip r:embed="rId15"/>
                <a:stretch>
                  <a:fillRect l="-470" t="-1056" b="-3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035" name="矢印: 右 37034">
            <a:extLst>
              <a:ext uri="{FF2B5EF4-FFF2-40B4-BE49-F238E27FC236}">
                <a16:creationId xmlns:a16="http://schemas.microsoft.com/office/drawing/2014/main" id="{0DAD8E45-15AA-3D37-226D-BF4190815D21}"/>
              </a:ext>
            </a:extLst>
          </p:cNvPr>
          <p:cNvSpPr/>
          <p:nvPr/>
        </p:nvSpPr>
        <p:spPr>
          <a:xfrm rot="10800000">
            <a:off x="6891120" y="5377089"/>
            <a:ext cx="448823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36" name="矢印: 右 37035">
            <a:extLst>
              <a:ext uri="{FF2B5EF4-FFF2-40B4-BE49-F238E27FC236}">
                <a16:creationId xmlns:a16="http://schemas.microsoft.com/office/drawing/2014/main" id="{866397F5-8337-A716-483E-C355E6C83B8A}"/>
              </a:ext>
            </a:extLst>
          </p:cNvPr>
          <p:cNvSpPr/>
          <p:nvPr/>
        </p:nvSpPr>
        <p:spPr>
          <a:xfrm rot="10800000">
            <a:off x="2913339" y="5769818"/>
            <a:ext cx="448823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037" name="Rectangle 11">
                <a:extLst>
                  <a:ext uri="{FF2B5EF4-FFF2-40B4-BE49-F238E27FC236}">
                    <a16:creationId xmlns:a16="http://schemas.microsoft.com/office/drawing/2014/main" id="{6B268EB8-F0B1-DC6F-5D6D-965B42FCF2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9496" y="5724792"/>
                <a:ext cx="161542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Fermi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lvl="0">
                  <a:spcBef>
                    <a:spcPts val="6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𝒇</m:t>
                          </m:r>
                        </m:e>
                        <m:sub>
                          <m:r>
                            <a:rPr kumimoji="0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sub>
                      </m:sSub>
                      <m:d>
                        <m:dPr>
                          <m:ctrlPr>
                            <a:rPr kumimoji="0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ja-JP" alt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0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𝒊</m:t>
                              </m:r>
                            </m:sub>
                          </m:sSub>
                          <m:r>
                            <a:rPr kumimoji="0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;</m:t>
                          </m:r>
                          <m:sSub>
                            <m:sSubPr>
                              <m:ctrlPr>
                                <a:rPr kumimoji="0" lang="en-US" altLang="ja-JP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kumimoji="0" lang="en-US" altLang="ja-JP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37037" name="Rectangle 11">
                <a:extLst>
                  <a:ext uri="{FF2B5EF4-FFF2-40B4-BE49-F238E27FC236}">
                    <a16:creationId xmlns:a16="http://schemas.microsoft.com/office/drawing/2014/main" id="{6B268EB8-F0B1-DC6F-5D6D-965B42FCF2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9496" y="5724792"/>
                <a:ext cx="1615420" cy="646331"/>
              </a:xfrm>
              <a:prstGeom prst="rect">
                <a:avLst/>
              </a:prstGeom>
              <a:blipFill>
                <a:blip r:embed="rId16"/>
                <a:stretch>
                  <a:fillRect l="-3396" t="-6604" b="-84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43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5"/>
          <p:cNvGraphicFramePr>
            <a:graphicFrameLocks/>
          </p:cNvGraphicFramePr>
          <p:nvPr/>
        </p:nvGraphicFramePr>
        <p:xfrm>
          <a:off x="2995815" y="3054045"/>
          <a:ext cx="6031296" cy="355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+mn-lt"/>
              </a:rPr>
              <a:t>Fermi-Dirac</a:t>
            </a:r>
            <a:r>
              <a:rPr lang="ja-JP" altLang="en-US" sz="3600" b="1" dirty="0">
                <a:solidFill>
                  <a:srgbClr val="0000FF"/>
                </a:solidFill>
                <a:latin typeface="+mn-lt"/>
              </a:rPr>
              <a:t>分布関数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688092" y="676649"/>
                <a:ext cx="9808507" cy="2536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Fermi-Dirac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分布</a:t>
                </a:r>
                <a:r>
                  <a:rPr kumimoji="0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d>
                      <m:dPr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ja-JP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</m:d>
                    <m:r>
                      <a:rPr kumimoji="0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kumimoji="0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0" lang="ja-JP" altLang="en-US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0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ja-JP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0" lang="en-US" altLang="ja-JP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0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0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kumimoji="0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  <m:r>
                          <a:rPr kumimoji="0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</m:oMath>
                </a14:m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　　　</a:t>
                </a:r>
                <a:r>
                  <a:rPr kumimoji="0" lang="en-US" altLang="ja-JP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</a:rPr>
                  <a:t>は一電子エネルギー</a:t>
                </a:r>
                <a:r>
                  <a:rPr kumimoji="0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endParaRPr kumimoji="0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・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             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1/2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・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–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=&gt;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－∞ 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絶対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0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K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において、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&lt;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の準位はすべて被占有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　・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–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=&gt;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＋∞ 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𝐹𝐷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0: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絶対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0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K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において、</a:t>
                </a:r>
                <a:r>
                  <a:rPr kumimoji="0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&gt;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μ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の準位はすべて非占有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  <a:sym typeface="Symbol" panose="05050102010706020507" pitchFamily="18" charset="2"/>
                      </a:rPr>
                      <m:t>−3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/>
                            <a:cs typeface="+mn-cs"/>
                            <a:sym typeface="Symbol" panose="05050102010706020507" pitchFamily="18" charset="2"/>
                          </a:rPr>
                          <m:t>𝐵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  <a:sym typeface="Symbol" panose="05050102010706020507" pitchFamily="18" charset="2"/>
                      </a:rPr>
                      <m:t>𝑇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  <a:sym typeface="Symbol" panose="05050102010706020507" pitchFamily="18" charset="2"/>
                      </a:rPr>
                      <m:t>&lt;</m:t>
                    </m:r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  <a:cs typeface="+mn-cs"/>
                        <a:sym typeface="Symbol" panose="05050102010706020507" pitchFamily="18" charset="2"/>
                      </a:rPr>
                      <m:t>−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𝜇</m:t>
                    </m:r>
                    <m: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≤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0: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占有率が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より小さい</a:t>
                </a:r>
                <a:endParaRPr kumimoji="1" lang="en-US" altLang="ja-JP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Cambria Math" panose="02040503050406030204" pitchFamily="18" charset="0"/>
                    <a:cs typeface="+mn-cs"/>
                    <a:sym typeface="Symbol" panose="05050102010706020507" pitchFamily="18" charset="2"/>
                  </a:rPr>
                  <a:t>    　</a:t>
                </a:r>
                <a14:m>
                  <m:oMath xmlns:m="http://schemas.openxmlformats.org/officeDocument/2006/math">
                    <m:r>
                      <a:rPr kumimoji="1" lang="en-US" altLang="ja-JP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0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≤</m:t>
                    </m:r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−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𝜇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&lt;3</m:t>
                    </m:r>
                    <m:sSub>
                      <m:sSubPr>
                        <m:ctrlP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𝑘</m:t>
                        </m:r>
                      </m:e>
                      <m:sub>
                        <m:r>
                          <a:rPr kumimoji="1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  <a:sym typeface="Symbol" panose="05050102010706020507" pitchFamily="18" charset="2"/>
                          </a:rPr>
                          <m:t>𝐵</m:t>
                        </m:r>
                      </m:sub>
                    </m:sSub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𝑇</m:t>
                    </m:r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ja-JP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−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𝜇</m:t>
                    </m:r>
                    <m:r>
                      <a:rPr kumimoji="1" lang="el-GR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≤</m:t>
                    </m:r>
                    <m:r>
                      <a:rPr kumimoji="1" lang="en-US" altLang="ja-JP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 で減った占有率分、占有率が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1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より大きい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	</a:t>
                </a: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熱励起</a:t>
                </a:r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092" y="676649"/>
                <a:ext cx="9808507" cy="2536015"/>
              </a:xfrm>
              <a:prstGeom prst="rect">
                <a:avLst/>
              </a:prstGeom>
              <a:blipFill>
                <a:blip r:embed="rId4"/>
                <a:stretch>
                  <a:fillRect l="-684" b="-50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6901117" y="3379827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= 300 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k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B</a:t>
            </a:r>
            <a:r>
              <a:rPr kumimoji="1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= 26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meV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μ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游ゴシック" panose="020B0400000000000000" pitchFamily="50" charset="-128"/>
                <a:cs typeface="+mn-cs"/>
                <a:sym typeface="Symbol" panose="05050102010706020507" pitchFamily="18" charset="2"/>
              </a:rPr>
              <a:t>= 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游ゴシック" panose="020B0400000000000000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972656" y="6426844"/>
                <a:ext cx="12634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ja-JP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𝒆</m:t>
                    </m:r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–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  <a:sym typeface="Symbol" panose="05050102010706020507" pitchFamily="18" charset="2"/>
                  </a:rPr>
                  <a:t>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(eV)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656" y="6426844"/>
                <a:ext cx="1263487" cy="400110"/>
              </a:xfrm>
              <a:prstGeom prst="rect">
                <a:avLst/>
              </a:prstGeom>
              <a:blipFill>
                <a:blip r:embed="rId5"/>
                <a:stretch>
                  <a:fillRect t="-9091" r="-4348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 rot="16200000">
                <a:off x="2670183" y="4412357"/>
                <a:ext cx="6847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</a:t>
                </a:r>
                <a:r>
                  <a:rPr kumimoji="1" lang="en-US" altLang="ja-JP" sz="2000" b="1" i="1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altLang="ja-JP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)</a:t>
                </a:r>
                <a:endPara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670183" y="4412357"/>
                <a:ext cx="684739" cy="400110"/>
              </a:xfrm>
              <a:prstGeom prst="rect">
                <a:avLst/>
              </a:prstGeom>
              <a:blipFill>
                <a:blip r:embed="rId6"/>
                <a:stretch>
                  <a:fillRect l="-7576" t="-8850" r="-25758" b="-88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513237" y="3456474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１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&lt;=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68259" y="470615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1/2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745001" y="5914269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672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統計力学における「縮退」の意味</a:t>
            </a:r>
            <a:endParaRPr lang="ja-JP" altLang="en-US" sz="3600" dirty="0">
              <a:solidFill>
                <a:srgbClr val="0000FF"/>
              </a:solidFill>
            </a:endParaRPr>
          </a:p>
        </p:txBody>
      </p:sp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1"/>
            <a:ext cx="25146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1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5181601"/>
            <a:ext cx="471487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1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46764"/>
            <a:ext cx="34290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1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4" y="4662488"/>
            <a:ext cx="3132137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10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733801"/>
            <a:ext cx="3160713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1096" name="Rectangle 8"/>
          <p:cNvSpPr>
            <a:spLocks noChangeArrowheads="1"/>
          </p:cNvSpPr>
          <p:nvPr/>
        </p:nvSpPr>
        <p:spPr bwMode="auto">
          <a:xfrm>
            <a:off x="1524000" y="3733800"/>
            <a:ext cx="87630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1102" name="Rectangle 14"/>
              <p:cNvSpPr>
                <a:spLocks noChangeArrowheads="1"/>
              </p:cNvSpPr>
              <p:nvPr/>
            </p:nvSpPr>
            <p:spPr bwMode="auto">
              <a:xfrm>
                <a:off x="1680201" y="4044406"/>
                <a:ext cx="8439298" cy="2336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非縮退電子ガス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Boltzmann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分布で近似できる場合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</m:t>
                    </m:r>
                  </m:oMath>
                </a14:m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               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非縮退半導体 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E</a:t>
                </a:r>
                <a:r>
                  <a:rPr kumimoji="1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C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伝導帯下端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縮退した電子ガス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Fermi-Dirac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分布を使わないといけない場合</a:t>
                </a:r>
                <a:b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≪1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𝐶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ja-JP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1" lang="ja-JP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den>
                    </m:f>
                    <m:r>
                      <a:rPr kumimoji="1" lang="en-US" altLang="ja-JP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&lt;0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縮退半導体       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en-US" altLang="ja-JP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E</a:t>
                </a:r>
                <a:r>
                  <a:rPr kumimoji="1" lang="en-US" altLang="ja-JP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C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伝導帯下端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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 量子準位の縮退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:</a:t>
                </a:r>
                <a:r>
                  <a:rPr kumimoji="1" lang="ja-JP" alt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 エネルギー固有値が同じ複数の状態があること</a:t>
                </a:r>
                <a:endParaRPr kumimoji="1" lang="ja-JP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601102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0201" y="4044406"/>
                <a:ext cx="8439298" cy="2336922"/>
              </a:xfrm>
              <a:prstGeom prst="rect">
                <a:avLst/>
              </a:prstGeom>
              <a:blipFill>
                <a:blip r:embed="rId8"/>
                <a:stretch>
                  <a:fillRect l="-1156" t="-2865" r="-145" b="-52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01103" name="Object 2"/>
          <p:cNvGraphicFramePr>
            <a:graphicFrameLocks noChangeAspect="1"/>
          </p:cNvGraphicFramePr>
          <p:nvPr/>
        </p:nvGraphicFramePr>
        <p:xfrm>
          <a:off x="4657137" y="1027195"/>
          <a:ext cx="3999454" cy="260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9" imgW="4743796" imgH="3096145" progId="Excel.Chart.8">
                  <p:embed/>
                </p:oleObj>
              </mc:Choice>
              <mc:Fallback>
                <p:oleObj name="Chart" r:id="rId9" imgW="4743796" imgH="3096145" progId="Excel.Chart.8">
                  <p:embed/>
                  <p:pic>
                    <p:nvPicPr>
                      <p:cNvPr id="60110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7137" y="1027195"/>
                        <a:ext cx="3999454" cy="2607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1104" name="Object 3"/>
              <p:cNvSpPr txBox="1"/>
              <p:nvPr/>
            </p:nvSpPr>
            <p:spPr bwMode="auto">
              <a:xfrm>
                <a:off x="6237238" y="1360390"/>
                <a:ext cx="2743200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  <m: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  <m:r>
                        <a:rPr kumimoji="0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ja-JP" alt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0" lang="ja-JP" alt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kumimoji="0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altLang="ja-JP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kumimoji="0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kumimoji="0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0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kumimoji="0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60110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7238" y="1360390"/>
                <a:ext cx="2743200" cy="330200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1105" name="Object 4"/>
              <p:cNvSpPr txBox="1"/>
              <p:nvPr/>
            </p:nvSpPr>
            <p:spPr bwMode="auto">
              <a:xfrm>
                <a:off x="4938662" y="1601686"/>
                <a:ext cx="777875" cy="33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ja-JP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𝑒</m:t>
                          </m:r>
                          <m: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60110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8662" y="1601686"/>
                <a:ext cx="777875" cy="330200"/>
              </a:xfrm>
              <a:prstGeom prst="rect">
                <a:avLst/>
              </a:prstGeom>
              <a:blipFill>
                <a:blip r:embed="rId12"/>
                <a:stretch>
                  <a:fillRect b="-92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1106" name="Rectangle 18"/>
          <p:cNvSpPr>
            <a:spLocks noChangeArrowheads="1"/>
          </p:cNvSpPr>
          <p:nvPr/>
        </p:nvSpPr>
        <p:spPr bwMode="auto">
          <a:xfrm>
            <a:off x="6789393" y="2378903"/>
            <a:ext cx="1596399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~78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meV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</a:t>
            </a: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</a:t>
            </a:r>
          </a:p>
        </p:txBody>
      </p:sp>
      <p:sp>
        <p:nvSpPr>
          <p:cNvPr id="601107" name="Line 19"/>
          <p:cNvSpPr>
            <a:spLocks noChangeShapeType="1"/>
          </p:cNvSpPr>
          <p:nvPr/>
        </p:nvSpPr>
        <p:spPr bwMode="auto">
          <a:xfrm>
            <a:off x="7023298" y="2694857"/>
            <a:ext cx="0" cy="609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88A569D5-B50E-4240-9516-9EC8F0817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398" y="3490778"/>
            <a:ext cx="91531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–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  <a:sym typeface="Symbol" panose="05050102010706020507" pitchFamily="18" charset="2"/>
              </a:rPr>
              <a:t>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/ eV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51B995-A0D3-CEB8-D59F-4B8E662F2E8A}"/>
              </a:ext>
            </a:extLst>
          </p:cNvPr>
          <p:cNvSpPr txBox="1"/>
          <p:nvPr/>
        </p:nvSpPr>
        <p:spPr>
          <a:xfrm>
            <a:off x="2151404" y="1013279"/>
            <a:ext cx="4637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Fermi-Dirac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分布関数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54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0836FA-F981-4FD0-BE64-4E640054C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34" y="1054430"/>
            <a:ext cx="4200144" cy="5318760"/>
          </a:xfrm>
          <a:prstGeom prst="rect">
            <a:avLst/>
          </a:prstGeom>
        </p:spPr>
      </p:pic>
      <p:sp>
        <p:nvSpPr>
          <p:cNvPr id="41677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906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シリコンの電子構造 </a:t>
            </a:r>
            <a:r>
              <a:rPr lang="en-US" altLang="ja-JP" sz="3600" b="1" dirty="0">
                <a:solidFill>
                  <a:srgbClr val="0000FF"/>
                </a:solidFill>
              </a:rPr>
              <a:t>(</a:t>
            </a:r>
            <a:r>
              <a:rPr lang="ja-JP" altLang="en-US" sz="3600" b="1" dirty="0">
                <a:solidFill>
                  <a:srgbClr val="0000FF"/>
                </a:solidFill>
              </a:rPr>
              <a:t>バンド構造</a:t>
            </a:r>
            <a:r>
              <a:rPr lang="en-US" altLang="ja-JP" sz="3600" b="1" dirty="0">
                <a:solidFill>
                  <a:srgbClr val="0000FF"/>
                </a:solidFill>
              </a:rPr>
              <a:t>)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16772" name="Rectangle 6"/>
          <p:cNvSpPr>
            <a:spLocks noChangeArrowheads="1"/>
          </p:cNvSpPr>
          <p:nvPr/>
        </p:nvSpPr>
        <p:spPr bwMode="auto">
          <a:xfrm>
            <a:off x="5976938" y="2971800"/>
            <a:ext cx="22860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2400" b="1">
              <a:solidFill>
                <a:srgbClr val="000000"/>
              </a:solidFill>
            </a:endParaRPr>
          </a:p>
        </p:txBody>
      </p:sp>
      <p:sp>
        <p:nvSpPr>
          <p:cNvPr id="416773" name="Rectangle 7"/>
          <p:cNvSpPr>
            <a:spLocks noChangeArrowheads="1"/>
          </p:cNvSpPr>
          <p:nvPr/>
        </p:nvSpPr>
        <p:spPr bwMode="auto">
          <a:xfrm>
            <a:off x="5976938" y="1143000"/>
            <a:ext cx="22860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2400" b="1">
              <a:solidFill>
                <a:srgbClr val="000000"/>
              </a:solidFill>
            </a:endParaRPr>
          </a:p>
        </p:txBody>
      </p:sp>
      <p:sp>
        <p:nvSpPr>
          <p:cNvPr id="416774" name="Rectangle 8"/>
          <p:cNvSpPr>
            <a:spLocks noChangeArrowheads="1"/>
          </p:cNvSpPr>
          <p:nvPr/>
        </p:nvSpPr>
        <p:spPr bwMode="auto">
          <a:xfrm>
            <a:off x="5976938" y="2819400"/>
            <a:ext cx="2286000" cy="152400"/>
          </a:xfrm>
          <a:prstGeom prst="rect">
            <a:avLst/>
          </a:prstGeom>
          <a:solidFill>
            <a:srgbClr val="3333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2400" b="1">
              <a:solidFill>
                <a:srgbClr val="000000"/>
              </a:solidFill>
            </a:endParaRPr>
          </a:p>
        </p:txBody>
      </p:sp>
      <p:sp>
        <p:nvSpPr>
          <p:cNvPr id="416775" name="Text Box 9"/>
          <p:cNvSpPr txBox="1">
            <a:spLocks noChangeArrowheads="1"/>
          </p:cNvSpPr>
          <p:nvPr/>
        </p:nvSpPr>
        <p:spPr bwMode="auto">
          <a:xfrm>
            <a:off x="8262938" y="2667000"/>
            <a:ext cx="232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400" b="1">
                <a:solidFill>
                  <a:srgbClr val="FF0000"/>
                </a:solidFill>
                <a:ea typeface="ＭＳ ゴシック" panose="020B0609070205080204" pitchFamily="49" charset="-128"/>
              </a:rPr>
              <a:t>バンドギャップ</a:t>
            </a:r>
            <a:endParaRPr lang="ja-JP" altLang="en-US" sz="24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grpSp>
        <p:nvGrpSpPr>
          <p:cNvPr id="416776" name="Group 10"/>
          <p:cNvGrpSpPr>
            <a:grpSpLocks/>
          </p:cNvGrpSpPr>
          <p:nvPr/>
        </p:nvGrpSpPr>
        <p:grpSpPr bwMode="auto">
          <a:xfrm>
            <a:off x="5976938" y="2971800"/>
            <a:ext cx="3689350" cy="1905000"/>
            <a:chOff x="2688" y="1872"/>
            <a:chExt cx="2324" cy="1200"/>
          </a:xfrm>
        </p:grpSpPr>
        <p:sp>
          <p:nvSpPr>
            <p:cNvPr id="416825" name="Oval 11"/>
            <p:cNvSpPr>
              <a:spLocks noChangeArrowheads="1"/>
            </p:cNvSpPr>
            <p:nvPr/>
          </p:nvSpPr>
          <p:spPr bwMode="auto">
            <a:xfrm>
              <a:off x="2784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26" name="Oval 12"/>
            <p:cNvSpPr>
              <a:spLocks noChangeArrowheads="1"/>
            </p:cNvSpPr>
            <p:nvPr/>
          </p:nvSpPr>
          <p:spPr bwMode="auto">
            <a:xfrm>
              <a:off x="3168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27" name="Oval 13"/>
            <p:cNvSpPr>
              <a:spLocks noChangeArrowheads="1"/>
            </p:cNvSpPr>
            <p:nvPr/>
          </p:nvSpPr>
          <p:spPr bwMode="auto">
            <a:xfrm>
              <a:off x="2976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28" name="Oval 14"/>
            <p:cNvSpPr>
              <a:spLocks noChangeArrowheads="1"/>
            </p:cNvSpPr>
            <p:nvPr/>
          </p:nvSpPr>
          <p:spPr bwMode="auto">
            <a:xfrm>
              <a:off x="3552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29" name="Oval 15"/>
            <p:cNvSpPr>
              <a:spLocks noChangeArrowheads="1"/>
            </p:cNvSpPr>
            <p:nvPr/>
          </p:nvSpPr>
          <p:spPr bwMode="auto">
            <a:xfrm>
              <a:off x="3360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30" name="Oval 16"/>
            <p:cNvSpPr>
              <a:spLocks noChangeArrowheads="1"/>
            </p:cNvSpPr>
            <p:nvPr/>
          </p:nvSpPr>
          <p:spPr bwMode="auto">
            <a:xfrm>
              <a:off x="3936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31" name="Oval 17"/>
            <p:cNvSpPr>
              <a:spLocks noChangeArrowheads="1"/>
            </p:cNvSpPr>
            <p:nvPr/>
          </p:nvSpPr>
          <p:spPr bwMode="auto">
            <a:xfrm>
              <a:off x="3744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32" name="Oval 18"/>
            <p:cNvSpPr>
              <a:spLocks noChangeArrowheads="1"/>
            </p:cNvSpPr>
            <p:nvPr/>
          </p:nvSpPr>
          <p:spPr bwMode="auto">
            <a:xfrm>
              <a:off x="2784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33" name="Oval 19"/>
            <p:cNvSpPr>
              <a:spLocks noChangeArrowheads="1"/>
            </p:cNvSpPr>
            <p:nvPr/>
          </p:nvSpPr>
          <p:spPr bwMode="auto">
            <a:xfrm>
              <a:off x="3168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34" name="Oval 20"/>
            <p:cNvSpPr>
              <a:spLocks noChangeArrowheads="1"/>
            </p:cNvSpPr>
            <p:nvPr/>
          </p:nvSpPr>
          <p:spPr bwMode="auto">
            <a:xfrm>
              <a:off x="2976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35" name="Oval 21"/>
            <p:cNvSpPr>
              <a:spLocks noChangeArrowheads="1"/>
            </p:cNvSpPr>
            <p:nvPr/>
          </p:nvSpPr>
          <p:spPr bwMode="auto">
            <a:xfrm>
              <a:off x="355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36" name="Oval 22"/>
            <p:cNvSpPr>
              <a:spLocks noChangeArrowheads="1"/>
            </p:cNvSpPr>
            <p:nvPr/>
          </p:nvSpPr>
          <p:spPr bwMode="auto">
            <a:xfrm>
              <a:off x="3360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37" name="Oval 23"/>
            <p:cNvSpPr>
              <a:spLocks noChangeArrowheads="1"/>
            </p:cNvSpPr>
            <p:nvPr/>
          </p:nvSpPr>
          <p:spPr bwMode="auto">
            <a:xfrm>
              <a:off x="3936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38" name="Oval 24"/>
            <p:cNvSpPr>
              <a:spLocks noChangeArrowheads="1"/>
            </p:cNvSpPr>
            <p:nvPr/>
          </p:nvSpPr>
          <p:spPr bwMode="auto">
            <a:xfrm>
              <a:off x="3744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39" name="Oval 25"/>
            <p:cNvSpPr>
              <a:spLocks noChangeArrowheads="1"/>
            </p:cNvSpPr>
            <p:nvPr/>
          </p:nvSpPr>
          <p:spPr bwMode="auto">
            <a:xfrm>
              <a:off x="2784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40" name="Oval 26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41" name="Oval 27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42" name="Oval 28"/>
            <p:cNvSpPr>
              <a:spLocks noChangeArrowheads="1"/>
            </p:cNvSpPr>
            <p:nvPr/>
          </p:nvSpPr>
          <p:spPr bwMode="auto">
            <a:xfrm>
              <a:off x="35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43" name="Oval 29"/>
            <p:cNvSpPr>
              <a:spLocks noChangeArrowheads="1"/>
            </p:cNvSpPr>
            <p:nvPr/>
          </p:nvSpPr>
          <p:spPr bwMode="auto">
            <a:xfrm>
              <a:off x="3360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44" name="Oval 30"/>
            <p:cNvSpPr>
              <a:spLocks noChangeArrowheads="1"/>
            </p:cNvSpPr>
            <p:nvPr/>
          </p:nvSpPr>
          <p:spPr bwMode="auto">
            <a:xfrm>
              <a:off x="3936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45" name="Oval 31"/>
            <p:cNvSpPr>
              <a:spLocks noChangeArrowheads="1"/>
            </p:cNvSpPr>
            <p:nvPr/>
          </p:nvSpPr>
          <p:spPr bwMode="auto">
            <a:xfrm>
              <a:off x="3744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46" name="Oval 32"/>
            <p:cNvSpPr>
              <a:spLocks noChangeArrowheads="1"/>
            </p:cNvSpPr>
            <p:nvPr/>
          </p:nvSpPr>
          <p:spPr bwMode="auto">
            <a:xfrm>
              <a:off x="2784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47" name="Oval 33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48" name="Oval 34"/>
            <p:cNvSpPr>
              <a:spLocks noChangeArrowheads="1"/>
            </p:cNvSpPr>
            <p:nvPr/>
          </p:nvSpPr>
          <p:spPr bwMode="auto">
            <a:xfrm>
              <a:off x="2976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49" name="Oval 35"/>
            <p:cNvSpPr>
              <a:spLocks noChangeArrowheads="1"/>
            </p:cNvSpPr>
            <p:nvPr/>
          </p:nvSpPr>
          <p:spPr bwMode="auto">
            <a:xfrm>
              <a:off x="3552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50" name="Oval 36"/>
            <p:cNvSpPr>
              <a:spLocks noChangeArrowheads="1"/>
            </p:cNvSpPr>
            <p:nvPr/>
          </p:nvSpPr>
          <p:spPr bwMode="auto">
            <a:xfrm>
              <a:off x="3360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51" name="Oval 37"/>
            <p:cNvSpPr>
              <a:spLocks noChangeArrowheads="1"/>
            </p:cNvSpPr>
            <p:nvPr/>
          </p:nvSpPr>
          <p:spPr bwMode="auto">
            <a:xfrm>
              <a:off x="3936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52" name="Oval 38"/>
            <p:cNvSpPr>
              <a:spLocks noChangeArrowheads="1"/>
            </p:cNvSpPr>
            <p:nvPr/>
          </p:nvSpPr>
          <p:spPr bwMode="auto">
            <a:xfrm>
              <a:off x="3744" y="29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53" name="Text Box 39"/>
            <p:cNvSpPr txBox="1">
              <a:spLocks noChangeArrowheads="1"/>
            </p:cNvSpPr>
            <p:nvPr/>
          </p:nvSpPr>
          <p:spPr bwMode="auto">
            <a:xfrm>
              <a:off x="4128" y="2112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ja-JP" altLang="en-US" sz="2400">
                  <a:solidFill>
                    <a:srgbClr val="0000FF"/>
                  </a:solidFill>
                  <a:ea typeface="ＭＳ 明朝" panose="02020609040205080304" pitchFamily="17" charset="-128"/>
                </a:rPr>
                <a:t>価電子帯</a:t>
              </a:r>
            </a:p>
          </p:txBody>
        </p:sp>
        <p:sp>
          <p:nvSpPr>
            <p:cNvPr id="416854" name="Oval 40"/>
            <p:cNvSpPr>
              <a:spLocks noChangeArrowheads="1"/>
            </p:cNvSpPr>
            <p:nvPr/>
          </p:nvSpPr>
          <p:spPr bwMode="auto">
            <a:xfrm>
              <a:off x="2880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55" name="Oval 41"/>
            <p:cNvSpPr>
              <a:spLocks noChangeArrowheads="1"/>
            </p:cNvSpPr>
            <p:nvPr/>
          </p:nvSpPr>
          <p:spPr bwMode="auto">
            <a:xfrm>
              <a:off x="2688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56" name="Oval 42"/>
            <p:cNvSpPr>
              <a:spLocks noChangeArrowheads="1"/>
            </p:cNvSpPr>
            <p:nvPr/>
          </p:nvSpPr>
          <p:spPr bwMode="auto">
            <a:xfrm>
              <a:off x="3264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57" name="Oval 43"/>
            <p:cNvSpPr>
              <a:spLocks noChangeArrowheads="1"/>
            </p:cNvSpPr>
            <p:nvPr/>
          </p:nvSpPr>
          <p:spPr bwMode="auto">
            <a:xfrm>
              <a:off x="3072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58" name="Oval 44"/>
            <p:cNvSpPr>
              <a:spLocks noChangeArrowheads="1"/>
            </p:cNvSpPr>
            <p:nvPr/>
          </p:nvSpPr>
          <p:spPr bwMode="auto">
            <a:xfrm>
              <a:off x="3648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59" name="Oval 45"/>
            <p:cNvSpPr>
              <a:spLocks noChangeArrowheads="1"/>
            </p:cNvSpPr>
            <p:nvPr/>
          </p:nvSpPr>
          <p:spPr bwMode="auto">
            <a:xfrm>
              <a:off x="34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60" name="Oval 46"/>
            <p:cNvSpPr>
              <a:spLocks noChangeArrowheads="1"/>
            </p:cNvSpPr>
            <p:nvPr/>
          </p:nvSpPr>
          <p:spPr bwMode="auto">
            <a:xfrm>
              <a:off x="4032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61" name="Oval 47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62" name="Oval 48"/>
            <p:cNvSpPr>
              <a:spLocks noChangeArrowheads="1"/>
            </p:cNvSpPr>
            <p:nvPr/>
          </p:nvSpPr>
          <p:spPr bwMode="auto">
            <a:xfrm>
              <a:off x="2880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63" name="Oval 49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64" name="Oval 50"/>
            <p:cNvSpPr>
              <a:spLocks noChangeArrowheads="1"/>
            </p:cNvSpPr>
            <p:nvPr/>
          </p:nvSpPr>
          <p:spPr bwMode="auto">
            <a:xfrm>
              <a:off x="3264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65" name="Oval 51"/>
            <p:cNvSpPr>
              <a:spLocks noChangeArrowheads="1"/>
            </p:cNvSpPr>
            <p:nvPr/>
          </p:nvSpPr>
          <p:spPr bwMode="auto">
            <a:xfrm>
              <a:off x="30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66" name="Oval 52"/>
            <p:cNvSpPr>
              <a:spLocks noChangeArrowheads="1"/>
            </p:cNvSpPr>
            <p:nvPr/>
          </p:nvSpPr>
          <p:spPr bwMode="auto">
            <a:xfrm>
              <a:off x="3648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67" name="Oval 53"/>
            <p:cNvSpPr>
              <a:spLocks noChangeArrowheads="1"/>
            </p:cNvSpPr>
            <p:nvPr/>
          </p:nvSpPr>
          <p:spPr bwMode="auto">
            <a:xfrm>
              <a:off x="3456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68" name="Oval 54"/>
            <p:cNvSpPr>
              <a:spLocks noChangeArrowheads="1"/>
            </p:cNvSpPr>
            <p:nvPr/>
          </p:nvSpPr>
          <p:spPr bwMode="auto">
            <a:xfrm>
              <a:off x="403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69" name="Oval 55"/>
            <p:cNvSpPr>
              <a:spLocks noChangeArrowheads="1"/>
            </p:cNvSpPr>
            <p:nvPr/>
          </p:nvSpPr>
          <p:spPr bwMode="auto">
            <a:xfrm>
              <a:off x="3840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70" name="Oval 56"/>
            <p:cNvSpPr>
              <a:spLocks noChangeArrowheads="1"/>
            </p:cNvSpPr>
            <p:nvPr/>
          </p:nvSpPr>
          <p:spPr bwMode="auto">
            <a:xfrm>
              <a:off x="2880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71" name="Oval 57"/>
            <p:cNvSpPr>
              <a:spLocks noChangeArrowheads="1"/>
            </p:cNvSpPr>
            <p:nvPr/>
          </p:nvSpPr>
          <p:spPr bwMode="auto">
            <a:xfrm>
              <a:off x="2688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72" name="Oval 58"/>
            <p:cNvSpPr>
              <a:spLocks noChangeArrowheads="1"/>
            </p:cNvSpPr>
            <p:nvPr/>
          </p:nvSpPr>
          <p:spPr bwMode="auto">
            <a:xfrm>
              <a:off x="3264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73" name="Oval 59"/>
            <p:cNvSpPr>
              <a:spLocks noChangeArrowheads="1"/>
            </p:cNvSpPr>
            <p:nvPr/>
          </p:nvSpPr>
          <p:spPr bwMode="auto">
            <a:xfrm>
              <a:off x="3072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74" name="Oval 60"/>
            <p:cNvSpPr>
              <a:spLocks noChangeArrowheads="1"/>
            </p:cNvSpPr>
            <p:nvPr/>
          </p:nvSpPr>
          <p:spPr bwMode="auto">
            <a:xfrm>
              <a:off x="3648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75" name="Oval 61"/>
            <p:cNvSpPr>
              <a:spLocks noChangeArrowheads="1"/>
            </p:cNvSpPr>
            <p:nvPr/>
          </p:nvSpPr>
          <p:spPr bwMode="auto">
            <a:xfrm>
              <a:off x="3456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76" name="Oval 62"/>
            <p:cNvSpPr>
              <a:spLocks noChangeArrowheads="1"/>
            </p:cNvSpPr>
            <p:nvPr/>
          </p:nvSpPr>
          <p:spPr bwMode="auto">
            <a:xfrm>
              <a:off x="4032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77" name="Oval 63"/>
            <p:cNvSpPr>
              <a:spLocks noChangeArrowheads="1"/>
            </p:cNvSpPr>
            <p:nvPr/>
          </p:nvSpPr>
          <p:spPr bwMode="auto">
            <a:xfrm>
              <a:off x="3840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16777" name="Group 64"/>
          <p:cNvGrpSpPr>
            <a:grpSpLocks/>
          </p:cNvGrpSpPr>
          <p:nvPr/>
        </p:nvGrpSpPr>
        <p:grpSpPr bwMode="auto">
          <a:xfrm>
            <a:off x="6053138" y="1295400"/>
            <a:ext cx="3308350" cy="1524000"/>
            <a:chOff x="2736" y="816"/>
            <a:chExt cx="2084" cy="960"/>
          </a:xfrm>
        </p:grpSpPr>
        <p:sp>
          <p:nvSpPr>
            <p:cNvPr id="416782" name="Oval 65"/>
            <p:cNvSpPr>
              <a:spLocks noChangeArrowheads="1"/>
            </p:cNvSpPr>
            <p:nvPr/>
          </p:nvSpPr>
          <p:spPr bwMode="auto">
            <a:xfrm>
              <a:off x="2736" y="16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83" name="Oval 66"/>
            <p:cNvSpPr>
              <a:spLocks noChangeArrowheads="1"/>
            </p:cNvSpPr>
            <p:nvPr/>
          </p:nvSpPr>
          <p:spPr bwMode="auto">
            <a:xfrm>
              <a:off x="3120" y="16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84" name="Oval 67"/>
            <p:cNvSpPr>
              <a:spLocks noChangeArrowheads="1"/>
            </p:cNvSpPr>
            <p:nvPr/>
          </p:nvSpPr>
          <p:spPr bwMode="auto">
            <a:xfrm>
              <a:off x="2928" y="16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85" name="Oval 68"/>
            <p:cNvSpPr>
              <a:spLocks noChangeArrowheads="1"/>
            </p:cNvSpPr>
            <p:nvPr/>
          </p:nvSpPr>
          <p:spPr bwMode="auto">
            <a:xfrm>
              <a:off x="3504" y="16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86" name="Oval 69"/>
            <p:cNvSpPr>
              <a:spLocks noChangeArrowheads="1"/>
            </p:cNvSpPr>
            <p:nvPr/>
          </p:nvSpPr>
          <p:spPr bwMode="auto">
            <a:xfrm>
              <a:off x="3312" y="16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87" name="Oval 70"/>
            <p:cNvSpPr>
              <a:spLocks noChangeArrowheads="1"/>
            </p:cNvSpPr>
            <p:nvPr/>
          </p:nvSpPr>
          <p:spPr bwMode="auto">
            <a:xfrm>
              <a:off x="3888" y="16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88" name="Oval 71"/>
            <p:cNvSpPr>
              <a:spLocks noChangeArrowheads="1"/>
            </p:cNvSpPr>
            <p:nvPr/>
          </p:nvSpPr>
          <p:spPr bwMode="auto">
            <a:xfrm>
              <a:off x="3696" y="168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89" name="Oval 72"/>
            <p:cNvSpPr>
              <a:spLocks noChangeArrowheads="1"/>
            </p:cNvSpPr>
            <p:nvPr/>
          </p:nvSpPr>
          <p:spPr bwMode="auto">
            <a:xfrm>
              <a:off x="2736" y="15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90" name="Oval 73"/>
            <p:cNvSpPr>
              <a:spLocks noChangeArrowheads="1"/>
            </p:cNvSpPr>
            <p:nvPr/>
          </p:nvSpPr>
          <p:spPr bwMode="auto">
            <a:xfrm>
              <a:off x="3120" y="15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91" name="Oval 74"/>
            <p:cNvSpPr>
              <a:spLocks noChangeArrowheads="1"/>
            </p:cNvSpPr>
            <p:nvPr/>
          </p:nvSpPr>
          <p:spPr bwMode="auto">
            <a:xfrm>
              <a:off x="2928" y="15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92" name="Oval 75"/>
            <p:cNvSpPr>
              <a:spLocks noChangeArrowheads="1"/>
            </p:cNvSpPr>
            <p:nvPr/>
          </p:nvSpPr>
          <p:spPr bwMode="auto">
            <a:xfrm>
              <a:off x="3504" y="15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93" name="Oval 76"/>
            <p:cNvSpPr>
              <a:spLocks noChangeArrowheads="1"/>
            </p:cNvSpPr>
            <p:nvPr/>
          </p:nvSpPr>
          <p:spPr bwMode="auto">
            <a:xfrm>
              <a:off x="3312" y="15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94" name="Oval 77"/>
            <p:cNvSpPr>
              <a:spLocks noChangeArrowheads="1"/>
            </p:cNvSpPr>
            <p:nvPr/>
          </p:nvSpPr>
          <p:spPr bwMode="auto">
            <a:xfrm>
              <a:off x="3888" y="15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95" name="Oval 78"/>
            <p:cNvSpPr>
              <a:spLocks noChangeArrowheads="1"/>
            </p:cNvSpPr>
            <p:nvPr/>
          </p:nvSpPr>
          <p:spPr bwMode="auto">
            <a:xfrm>
              <a:off x="3696" y="15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96" name="Oval 79"/>
            <p:cNvSpPr>
              <a:spLocks noChangeArrowheads="1"/>
            </p:cNvSpPr>
            <p:nvPr/>
          </p:nvSpPr>
          <p:spPr bwMode="auto">
            <a:xfrm>
              <a:off x="2736" y="12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97" name="Oval 80"/>
            <p:cNvSpPr>
              <a:spLocks noChangeArrowheads="1"/>
            </p:cNvSpPr>
            <p:nvPr/>
          </p:nvSpPr>
          <p:spPr bwMode="auto">
            <a:xfrm>
              <a:off x="3120" y="12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98" name="Oval 81"/>
            <p:cNvSpPr>
              <a:spLocks noChangeArrowheads="1"/>
            </p:cNvSpPr>
            <p:nvPr/>
          </p:nvSpPr>
          <p:spPr bwMode="auto">
            <a:xfrm>
              <a:off x="2928" y="12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799" name="Oval 82"/>
            <p:cNvSpPr>
              <a:spLocks noChangeArrowheads="1"/>
            </p:cNvSpPr>
            <p:nvPr/>
          </p:nvSpPr>
          <p:spPr bwMode="auto">
            <a:xfrm>
              <a:off x="3504" y="12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00" name="Oval 83"/>
            <p:cNvSpPr>
              <a:spLocks noChangeArrowheads="1"/>
            </p:cNvSpPr>
            <p:nvPr/>
          </p:nvSpPr>
          <p:spPr bwMode="auto">
            <a:xfrm>
              <a:off x="3312" y="12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01" name="Oval 84"/>
            <p:cNvSpPr>
              <a:spLocks noChangeArrowheads="1"/>
            </p:cNvSpPr>
            <p:nvPr/>
          </p:nvSpPr>
          <p:spPr bwMode="auto">
            <a:xfrm>
              <a:off x="3888" y="12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02" name="Oval 85"/>
            <p:cNvSpPr>
              <a:spLocks noChangeArrowheads="1"/>
            </p:cNvSpPr>
            <p:nvPr/>
          </p:nvSpPr>
          <p:spPr bwMode="auto">
            <a:xfrm>
              <a:off x="3696" y="12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03" name="Oval 86"/>
            <p:cNvSpPr>
              <a:spLocks noChangeArrowheads="1"/>
            </p:cNvSpPr>
            <p:nvPr/>
          </p:nvSpPr>
          <p:spPr bwMode="auto">
            <a:xfrm>
              <a:off x="2736" y="96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04" name="Oval 87"/>
            <p:cNvSpPr>
              <a:spLocks noChangeArrowheads="1"/>
            </p:cNvSpPr>
            <p:nvPr/>
          </p:nvSpPr>
          <p:spPr bwMode="auto">
            <a:xfrm>
              <a:off x="3120" y="96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05" name="Oval 88"/>
            <p:cNvSpPr>
              <a:spLocks noChangeArrowheads="1"/>
            </p:cNvSpPr>
            <p:nvPr/>
          </p:nvSpPr>
          <p:spPr bwMode="auto">
            <a:xfrm>
              <a:off x="2928" y="96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06" name="Oval 89"/>
            <p:cNvSpPr>
              <a:spLocks noChangeArrowheads="1"/>
            </p:cNvSpPr>
            <p:nvPr/>
          </p:nvSpPr>
          <p:spPr bwMode="auto">
            <a:xfrm>
              <a:off x="3504" y="96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07" name="Oval 90"/>
            <p:cNvSpPr>
              <a:spLocks noChangeArrowheads="1"/>
            </p:cNvSpPr>
            <p:nvPr/>
          </p:nvSpPr>
          <p:spPr bwMode="auto">
            <a:xfrm>
              <a:off x="3312" y="96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08" name="Oval 91"/>
            <p:cNvSpPr>
              <a:spLocks noChangeArrowheads="1"/>
            </p:cNvSpPr>
            <p:nvPr/>
          </p:nvSpPr>
          <p:spPr bwMode="auto">
            <a:xfrm>
              <a:off x="3888" y="96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09" name="Oval 92"/>
            <p:cNvSpPr>
              <a:spLocks noChangeArrowheads="1"/>
            </p:cNvSpPr>
            <p:nvPr/>
          </p:nvSpPr>
          <p:spPr bwMode="auto">
            <a:xfrm>
              <a:off x="3696" y="96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10" name="Text Box 93"/>
            <p:cNvSpPr txBox="1">
              <a:spLocks noChangeArrowheads="1"/>
            </p:cNvSpPr>
            <p:nvPr/>
          </p:nvSpPr>
          <p:spPr bwMode="auto">
            <a:xfrm>
              <a:off x="4128" y="1248"/>
              <a:ext cx="6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ja-JP" altLang="en-US" sz="2400">
                  <a:solidFill>
                    <a:srgbClr val="0000FF"/>
                  </a:solidFill>
                  <a:ea typeface="ＭＳ 明朝" panose="02020609040205080304" pitchFamily="17" charset="-128"/>
                </a:rPr>
                <a:t>伝導帯</a:t>
              </a:r>
            </a:p>
          </p:txBody>
        </p:sp>
        <p:sp>
          <p:nvSpPr>
            <p:cNvPr id="416811" name="Oval 94"/>
            <p:cNvSpPr>
              <a:spLocks noChangeArrowheads="1"/>
            </p:cNvSpPr>
            <p:nvPr/>
          </p:nvSpPr>
          <p:spPr bwMode="auto">
            <a:xfrm>
              <a:off x="2832" y="11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12" name="Oval 95"/>
            <p:cNvSpPr>
              <a:spLocks noChangeArrowheads="1"/>
            </p:cNvSpPr>
            <p:nvPr/>
          </p:nvSpPr>
          <p:spPr bwMode="auto">
            <a:xfrm>
              <a:off x="3216" y="11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13" name="Oval 96"/>
            <p:cNvSpPr>
              <a:spLocks noChangeArrowheads="1"/>
            </p:cNvSpPr>
            <p:nvPr/>
          </p:nvSpPr>
          <p:spPr bwMode="auto">
            <a:xfrm>
              <a:off x="3024" y="11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14" name="Oval 97"/>
            <p:cNvSpPr>
              <a:spLocks noChangeArrowheads="1"/>
            </p:cNvSpPr>
            <p:nvPr/>
          </p:nvSpPr>
          <p:spPr bwMode="auto">
            <a:xfrm>
              <a:off x="3600" y="11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15" name="Oval 98"/>
            <p:cNvSpPr>
              <a:spLocks noChangeArrowheads="1"/>
            </p:cNvSpPr>
            <p:nvPr/>
          </p:nvSpPr>
          <p:spPr bwMode="auto">
            <a:xfrm>
              <a:off x="3408" y="11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16" name="Oval 99"/>
            <p:cNvSpPr>
              <a:spLocks noChangeArrowheads="1"/>
            </p:cNvSpPr>
            <p:nvPr/>
          </p:nvSpPr>
          <p:spPr bwMode="auto">
            <a:xfrm>
              <a:off x="3984" y="11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17" name="Oval 100"/>
            <p:cNvSpPr>
              <a:spLocks noChangeArrowheads="1"/>
            </p:cNvSpPr>
            <p:nvPr/>
          </p:nvSpPr>
          <p:spPr bwMode="auto">
            <a:xfrm>
              <a:off x="3792" y="11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18" name="Oval 101"/>
            <p:cNvSpPr>
              <a:spLocks noChangeArrowheads="1"/>
            </p:cNvSpPr>
            <p:nvPr/>
          </p:nvSpPr>
          <p:spPr bwMode="auto">
            <a:xfrm>
              <a:off x="2832" y="8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19" name="Oval 102"/>
            <p:cNvSpPr>
              <a:spLocks noChangeArrowheads="1"/>
            </p:cNvSpPr>
            <p:nvPr/>
          </p:nvSpPr>
          <p:spPr bwMode="auto">
            <a:xfrm>
              <a:off x="3216" y="8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20" name="Oval 103"/>
            <p:cNvSpPr>
              <a:spLocks noChangeArrowheads="1"/>
            </p:cNvSpPr>
            <p:nvPr/>
          </p:nvSpPr>
          <p:spPr bwMode="auto">
            <a:xfrm>
              <a:off x="3024" y="8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21" name="Oval 104"/>
            <p:cNvSpPr>
              <a:spLocks noChangeArrowheads="1"/>
            </p:cNvSpPr>
            <p:nvPr/>
          </p:nvSpPr>
          <p:spPr bwMode="auto">
            <a:xfrm>
              <a:off x="3600" y="8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22" name="Oval 105"/>
            <p:cNvSpPr>
              <a:spLocks noChangeArrowheads="1"/>
            </p:cNvSpPr>
            <p:nvPr/>
          </p:nvSpPr>
          <p:spPr bwMode="auto">
            <a:xfrm>
              <a:off x="3408" y="8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23" name="Oval 106"/>
            <p:cNvSpPr>
              <a:spLocks noChangeArrowheads="1"/>
            </p:cNvSpPr>
            <p:nvPr/>
          </p:nvSpPr>
          <p:spPr bwMode="auto">
            <a:xfrm>
              <a:off x="3984" y="8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6824" name="Oval 107"/>
            <p:cNvSpPr>
              <a:spLocks noChangeArrowheads="1"/>
            </p:cNvSpPr>
            <p:nvPr/>
          </p:nvSpPr>
          <p:spPr bwMode="auto">
            <a:xfrm>
              <a:off x="3792" y="81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ja-JP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416778" name="Rectangle 108"/>
          <p:cNvSpPr>
            <a:spLocks noChangeArrowheads="1"/>
          </p:cNvSpPr>
          <p:nvPr/>
        </p:nvSpPr>
        <p:spPr bwMode="auto">
          <a:xfrm rot="-5400000">
            <a:off x="1372414" y="4267039"/>
            <a:ext cx="553998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>
                    <a:alpha val="7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ja-JP" sz="2400">
              <a:solidFill>
                <a:srgbClr val="000000"/>
              </a:solidFill>
            </a:endParaRPr>
          </a:p>
        </p:txBody>
      </p:sp>
      <p:sp>
        <p:nvSpPr>
          <p:cNvPr id="416779" name="Line 109"/>
          <p:cNvSpPr>
            <a:spLocks noChangeShapeType="1"/>
          </p:cNvSpPr>
          <p:nvPr/>
        </p:nvSpPr>
        <p:spPr bwMode="auto">
          <a:xfrm flipV="1">
            <a:off x="2014538" y="1122363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ja-JP" altLang="en-US" b="1">
              <a:solidFill>
                <a:srgbClr val="000000"/>
              </a:solidFill>
            </a:endParaRPr>
          </a:p>
        </p:txBody>
      </p:sp>
      <p:sp>
        <p:nvSpPr>
          <p:cNvPr id="416780" name="Text Box 110"/>
          <p:cNvSpPr txBox="1">
            <a:spLocks noChangeArrowheads="1"/>
          </p:cNvSpPr>
          <p:nvPr/>
        </p:nvSpPr>
        <p:spPr bwMode="auto">
          <a:xfrm rot="-5400000">
            <a:off x="511970" y="3386932"/>
            <a:ext cx="254793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2400">
                <a:solidFill>
                  <a:srgbClr val="000000"/>
                </a:solidFill>
              </a:rPr>
              <a:t>電子のエネルギー</a:t>
            </a:r>
          </a:p>
        </p:txBody>
      </p:sp>
    </p:spTree>
    <p:extLst>
      <p:ext uri="{BB962C8B-B14F-4D97-AF65-F5344CB8AC3E}">
        <p14:creationId xmlns:p14="http://schemas.microsoft.com/office/powerpoint/2010/main" val="1160144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9" name="正方形/長方形 37008">
            <a:extLst>
              <a:ext uri="{FF2B5EF4-FFF2-40B4-BE49-F238E27FC236}">
                <a16:creationId xmlns:a16="http://schemas.microsoft.com/office/drawing/2014/main" id="{7D004722-8273-728B-D973-133EF8C2D53C}"/>
              </a:ext>
            </a:extLst>
          </p:cNvPr>
          <p:cNvSpPr/>
          <p:nvPr/>
        </p:nvSpPr>
        <p:spPr>
          <a:xfrm>
            <a:off x="2581276" y="1881282"/>
            <a:ext cx="1751130" cy="39931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68921"/>
          </a:xfrm>
          <a:noFill/>
          <a:ln/>
        </p:spPr>
        <p:txBody>
          <a:bodyPr/>
          <a:lstStyle/>
          <a:p>
            <a:r>
              <a:rPr lang="ja-JP" altLang="en-US" sz="3200" b="1" dirty="0">
                <a:solidFill>
                  <a:srgbClr val="0000FF"/>
                </a:solidFill>
              </a:rPr>
              <a:t>多粒子系の取り扱い</a:t>
            </a:r>
            <a:r>
              <a:rPr lang="en-US" altLang="ja-JP" sz="3200" b="1" dirty="0">
                <a:solidFill>
                  <a:srgbClr val="0000FF"/>
                </a:solidFill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</a:rPr>
              <a:t> 状態密度 </a:t>
            </a:r>
            <a:r>
              <a:rPr lang="en-US" altLang="ja-JP" sz="3200" b="1" i="1" dirty="0">
                <a:solidFill>
                  <a:srgbClr val="0000FF"/>
                </a:solidFill>
              </a:rPr>
              <a:t>D</a:t>
            </a:r>
            <a:r>
              <a:rPr lang="en-US" altLang="ja-JP" sz="3200" b="1" dirty="0">
                <a:solidFill>
                  <a:srgbClr val="0000FF"/>
                </a:solidFill>
              </a:rPr>
              <a:t>(</a:t>
            </a:r>
            <a:r>
              <a:rPr lang="en-US" altLang="ja-JP" sz="3200" b="1" i="1" dirty="0">
                <a:solidFill>
                  <a:srgbClr val="0000FF"/>
                </a:solidFill>
              </a:rPr>
              <a:t>E</a:t>
            </a:r>
            <a:r>
              <a:rPr lang="en-US" altLang="ja-JP" sz="3200" b="1" dirty="0">
                <a:solidFill>
                  <a:srgbClr val="0000FF"/>
                </a:solidFill>
              </a:rPr>
              <a:t>)</a:t>
            </a:r>
            <a:endParaRPr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DC59A444-1368-361F-9C30-15C2A9EB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858" y="1881283"/>
            <a:ext cx="18685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原子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0047F72-D345-34F3-271D-9F76DCCF1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293" y="4014572"/>
            <a:ext cx="411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65BAB130-1531-F46B-8D80-430EE1281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0309" y="3782160"/>
            <a:ext cx="4214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2p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9064A3F-924C-80B3-C0EF-B801FDFFF714}"/>
              </a:ext>
            </a:extLst>
          </p:cNvPr>
          <p:cNvCxnSpPr>
            <a:cxnSpLocks/>
          </p:cNvCxnSpPr>
          <p:nvPr/>
        </p:nvCxnSpPr>
        <p:spPr>
          <a:xfrm>
            <a:off x="3105968" y="407393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AEC2885-0BC2-A6FC-C2E5-2E95626BB030}"/>
              </a:ext>
            </a:extLst>
          </p:cNvPr>
          <p:cNvCxnSpPr>
            <a:cxnSpLocks/>
          </p:cNvCxnSpPr>
          <p:nvPr/>
        </p:nvCxnSpPr>
        <p:spPr>
          <a:xfrm>
            <a:off x="3196456" y="407393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1BE28742-AE1D-BBF3-FF46-24CB49B55EE6}"/>
              </a:ext>
            </a:extLst>
          </p:cNvPr>
          <p:cNvCxnSpPr>
            <a:cxnSpLocks/>
          </p:cNvCxnSpPr>
          <p:nvPr/>
        </p:nvCxnSpPr>
        <p:spPr>
          <a:xfrm>
            <a:off x="3436962" y="384391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8CFF6A1-9EEC-A224-36DF-1FE9559DE214}"/>
              </a:ext>
            </a:extLst>
          </p:cNvPr>
          <p:cNvCxnSpPr>
            <a:cxnSpLocks/>
          </p:cNvCxnSpPr>
          <p:nvPr/>
        </p:nvCxnSpPr>
        <p:spPr>
          <a:xfrm>
            <a:off x="3527450" y="384391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9867E23-6BDC-687C-D0C3-A70DFA18C6F1}"/>
              </a:ext>
            </a:extLst>
          </p:cNvPr>
          <p:cNvCxnSpPr>
            <a:cxnSpLocks/>
          </p:cNvCxnSpPr>
          <p:nvPr/>
        </p:nvCxnSpPr>
        <p:spPr>
          <a:xfrm>
            <a:off x="3620320" y="384391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C798504D-C194-C528-1045-9A69199C1EEC}"/>
              </a:ext>
            </a:extLst>
          </p:cNvPr>
          <p:cNvCxnSpPr>
            <a:cxnSpLocks/>
          </p:cNvCxnSpPr>
          <p:nvPr/>
        </p:nvCxnSpPr>
        <p:spPr>
          <a:xfrm>
            <a:off x="3710808" y="384391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5DC5BBE-FEB5-8D1A-ECDB-3AACEC58073E}"/>
              </a:ext>
            </a:extLst>
          </p:cNvPr>
          <p:cNvCxnSpPr>
            <a:cxnSpLocks/>
          </p:cNvCxnSpPr>
          <p:nvPr/>
        </p:nvCxnSpPr>
        <p:spPr>
          <a:xfrm>
            <a:off x="3806055" y="384391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E1B645E-BB5A-2FB5-9C65-20B44A79FD36}"/>
              </a:ext>
            </a:extLst>
          </p:cNvPr>
          <p:cNvCxnSpPr>
            <a:cxnSpLocks/>
          </p:cNvCxnSpPr>
          <p:nvPr/>
        </p:nvCxnSpPr>
        <p:spPr>
          <a:xfrm>
            <a:off x="3322416" y="533105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1">
            <a:extLst>
              <a:ext uri="{FF2B5EF4-FFF2-40B4-BE49-F238E27FC236}">
                <a16:creationId xmlns:a16="http://schemas.microsoft.com/office/drawing/2014/main" id="{E04F1636-F74B-B292-94A9-7BD6EAD57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836" y="5307403"/>
            <a:ext cx="4548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B9616F6-6AA2-AC53-6916-19CA86511DAB}"/>
              </a:ext>
            </a:extLst>
          </p:cNvPr>
          <p:cNvCxnSpPr>
            <a:cxnSpLocks/>
          </p:cNvCxnSpPr>
          <p:nvPr/>
        </p:nvCxnSpPr>
        <p:spPr>
          <a:xfrm>
            <a:off x="3412904" y="533105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1">
            <a:extLst>
              <a:ext uri="{FF2B5EF4-FFF2-40B4-BE49-F238E27FC236}">
                <a16:creationId xmlns:a16="http://schemas.microsoft.com/office/drawing/2014/main" id="{BEEAD01D-18DD-6905-8389-481866E63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251" y="701128"/>
            <a:ext cx="8216424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原子が集まると化学結合を作り、エネルギー準位が分裂する。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=&gt;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個の原子が結合を作ると、１つのエネルギー準位が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N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個に分裂し、バンドを作る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A4A439-F433-F433-DE0C-141295687FFB}"/>
              </a:ext>
            </a:extLst>
          </p:cNvPr>
          <p:cNvSpPr/>
          <p:nvPr/>
        </p:nvSpPr>
        <p:spPr>
          <a:xfrm>
            <a:off x="4615626" y="1881282"/>
            <a:ext cx="1751130" cy="39931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B0C10D9-D682-7525-5411-B81F88EC3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208" y="1881283"/>
            <a:ext cx="18685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4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原子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46" name="Rectangle 11">
            <a:extLst>
              <a:ext uri="{FF2B5EF4-FFF2-40B4-BE49-F238E27FC236}">
                <a16:creationId xmlns:a16="http://schemas.microsoft.com/office/drawing/2014/main" id="{46CDC440-FAB7-3CCA-6FF2-FB30321F8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9179" y="2684938"/>
            <a:ext cx="371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48" name="直線コネクタ 37047">
            <a:extLst>
              <a:ext uri="{FF2B5EF4-FFF2-40B4-BE49-F238E27FC236}">
                <a16:creationId xmlns:a16="http://schemas.microsoft.com/office/drawing/2014/main" id="{1EC2AF2D-2D94-5233-1167-7714ABB3F277}"/>
              </a:ext>
            </a:extLst>
          </p:cNvPr>
          <p:cNvCxnSpPr>
            <a:cxnSpLocks/>
          </p:cNvCxnSpPr>
          <p:nvPr/>
        </p:nvCxnSpPr>
        <p:spPr>
          <a:xfrm>
            <a:off x="3335854" y="274430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49" name="直線コネクタ 37048">
            <a:extLst>
              <a:ext uri="{FF2B5EF4-FFF2-40B4-BE49-F238E27FC236}">
                <a16:creationId xmlns:a16="http://schemas.microsoft.com/office/drawing/2014/main" id="{A19CE003-22F6-B1D1-5D6D-3AB73FD8BC54}"/>
              </a:ext>
            </a:extLst>
          </p:cNvPr>
          <p:cNvCxnSpPr>
            <a:cxnSpLocks/>
          </p:cNvCxnSpPr>
          <p:nvPr/>
        </p:nvCxnSpPr>
        <p:spPr>
          <a:xfrm>
            <a:off x="3426342" y="274430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69" name="Rectangle 11">
            <a:extLst>
              <a:ext uri="{FF2B5EF4-FFF2-40B4-BE49-F238E27FC236}">
                <a16:creationId xmlns:a16="http://schemas.microsoft.com/office/drawing/2014/main" id="{69B1B353-A585-4F3E-1B87-E811D44E1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1" y="4219365"/>
            <a:ext cx="411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070" name="Rectangle 11">
            <a:extLst>
              <a:ext uri="{FF2B5EF4-FFF2-40B4-BE49-F238E27FC236}">
                <a16:creationId xmlns:a16="http://schemas.microsoft.com/office/drawing/2014/main" id="{47E90D21-8AAB-4591-8867-81EA6FDD7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897" y="3864553"/>
            <a:ext cx="4214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2p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71" name="直線コネクタ 37070">
            <a:extLst>
              <a:ext uri="{FF2B5EF4-FFF2-40B4-BE49-F238E27FC236}">
                <a16:creationId xmlns:a16="http://schemas.microsoft.com/office/drawing/2014/main" id="{59CEADF0-0232-BB95-862C-CA96B051F43C}"/>
              </a:ext>
            </a:extLst>
          </p:cNvPr>
          <p:cNvCxnSpPr>
            <a:cxnSpLocks/>
          </p:cNvCxnSpPr>
          <p:nvPr/>
        </p:nvCxnSpPr>
        <p:spPr>
          <a:xfrm>
            <a:off x="5130793" y="407393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72" name="直線コネクタ 37071">
            <a:extLst>
              <a:ext uri="{FF2B5EF4-FFF2-40B4-BE49-F238E27FC236}">
                <a16:creationId xmlns:a16="http://schemas.microsoft.com/office/drawing/2014/main" id="{BD73142A-CAC1-FC0E-D9D8-3CECD93F41B1}"/>
              </a:ext>
            </a:extLst>
          </p:cNvPr>
          <p:cNvCxnSpPr>
            <a:cxnSpLocks/>
          </p:cNvCxnSpPr>
          <p:nvPr/>
        </p:nvCxnSpPr>
        <p:spPr>
          <a:xfrm>
            <a:off x="5221281" y="407393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73" name="直線コネクタ 37072">
            <a:extLst>
              <a:ext uri="{FF2B5EF4-FFF2-40B4-BE49-F238E27FC236}">
                <a16:creationId xmlns:a16="http://schemas.microsoft.com/office/drawing/2014/main" id="{3F137D19-27AF-B7C1-AEB6-551F591B4BB6}"/>
              </a:ext>
            </a:extLst>
          </p:cNvPr>
          <p:cNvCxnSpPr>
            <a:cxnSpLocks/>
          </p:cNvCxnSpPr>
          <p:nvPr/>
        </p:nvCxnSpPr>
        <p:spPr>
          <a:xfrm>
            <a:off x="5461787" y="381046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74" name="直線コネクタ 37073">
            <a:extLst>
              <a:ext uri="{FF2B5EF4-FFF2-40B4-BE49-F238E27FC236}">
                <a16:creationId xmlns:a16="http://schemas.microsoft.com/office/drawing/2014/main" id="{27579E36-75B6-055D-2412-747C6C276387}"/>
              </a:ext>
            </a:extLst>
          </p:cNvPr>
          <p:cNvCxnSpPr>
            <a:cxnSpLocks/>
          </p:cNvCxnSpPr>
          <p:nvPr/>
        </p:nvCxnSpPr>
        <p:spPr>
          <a:xfrm>
            <a:off x="5552275" y="381045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75" name="直線コネクタ 37074">
            <a:extLst>
              <a:ext uri="{FF2B5EF4-FFF2-40B4-BE49-F238E27FC236}">
                <a16:creationId xmlns:a16="http://schemas.microsoft.com/office/drawing/2014/main" id="{3FBF9E5C-26C8-0B36-0104-B6A262CBCFC3}"/>
              </a:ext>
            </a:extLst>
          </p:cNvPr>
          <p:cNvCxnSpPr>
            <a:cxnSpLocks/>
          </p:cNvCxnSpPr>
          <p:nvPr/>
        </p:nvCxnSpPr>
        <p:spPr>
          <a:xfrm>
            <a:off x="5645145" y="381046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76" name="直線コネクタ 37075">
            <a:extLst>
              <a:ext uri="{FF2B5EF4-FFF2-40B4-BE49-F238E27FC236}">
                <a16:creationId xmlns:a16="http://schemas.microsoft.com/office/drawing/2014/main" id="{B2BD0D1C-B9AF-6DF9-372A-C777BD9E56A9}"/>
              </a:ext>
            </a:extLst>
          </p:cNvPr>
          <p:cNvCxnSpPr>
            <a:cxnSpLocks/>
          </p:cNvCxnSpPr>
          <p:nvPr/>
        </p:nvCxnSpPr>
        <p:spPr>
          <a:xfrm>
            <a:off x="5735633" y="381045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77" name="直線コネクタ 37076">
            <a:extLst>
              <a:ext uri="{FF2B5EF4-FFF2-40B4-BE49-F238E27FC236}">
                <a16:creationId xmlns:a16="http://schemas.microsoft.com/office/drawing/2014/main" id="{9FACD48C-9D1F-A6EF-9A82-DF2D92EFBB28}"/>
              </a:ext>
            </a:extLst>
          </p:cNvPr>
          <p:cNvCxnSpPr>
            <a:cxnSpLocks/>
          </p:cNvCxnSpPr>
          <p:nvPr/>
        </p:nvCxnSpPr>
        <p:spPr>
          <a:xfrm>
            <a:off x="5830880" y="3810459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78" name="直線コネクタ 37077">
            <a:extLst>
              <a:ext uri="{FF2B5EF4-FFF2-40B4-BE49-F238E27FC236}">
                <a16:creationId xmlns:a16="http://schemas.microsoft.com/office/drawing/2014/main" id="{8228F580-2D2B-9863-0AF1-9937066D4C87}"/>
              </a:ext>
            </a:extLst>
          </p:cNvPr>
          <p:cNvCxnSpPr>
            <a:cxnSpLocks/>
          </p:cNvCxnSpPr>
          <p:nvPr/>
        </p:nvCxnSpPr>
        <p:spPr>
          <a:xfrm>
            <a:off x="5347241" y="535010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79" name="Rectangle 11">
            <a:extLst>
              <a:ext uri="{FF2B5EF4-FFF2-40B4-BE49-F238E27FC236}">
                <a16:creationId xmlns:a16="http://schemas.microsoft.com/office/drawing/2014/main" id="{CE039BBB-5326-34C4-4382-E58B0203B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661" y="5307403"/>
            <a:ext cx="4548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1s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80" name="直線コネクタ 37079">
            <a:extLst>
              <a:ext uri="{FF2B5EF4-FFF2-40B4-BE49-F238E27FC236}">
                <a16:creationId xmlns:a16="http://schemas.microsoft.com/office/drawing/2014/main" id="{7C2C9EEE-3E24-DCE0-7BDD-2C630B9E9458}"/>
              </a:ext>
            </a:extLst>
          </p:cNvPr>
          <p:cNvCxnSpPr>
            <a:cxnSpLocks/>
          </p:cNvCxnSpPr>
          <p:nvPr/>
        </p:nvCxnSpPr>
        <p:spPr>
          <a:xfrm>
            <a:off x="5437729" y="535010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81" name="Rectangle 11">
            <a:extLst>
              <a:ext uri="{FF2B5EF4-FFF2-40B4-BE49-F238E27FC236}">
                <a16:creationId xmlns:a16="http://schemas.microsoft.com/office/drawing/2014/main" id="{FFC338BE-0BEA-3CA7-6517-3BDFC4D5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9199" y="2778538"/>
            <a:ext cx="3714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3s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37082" name="直線コネクタ 37081">
            <a:extLst>
              <a:ext uri="{FF2B5EF4-FFF2-40B4-BE49-F238E27FC236}">
                <a16:creationId xmlns:a16="http://schemas.microsoft.com/office/drawing/2014/main" id="{5A635801-D0BF-3DED-84C9-AC5DAC19C889}"/>
              </a:ext>
            </a:extLst>
          </p:cNvPr>
          <p:cNvCxnSpPr>
            <a:cxnSpLocks/>
          </p:cNvCxnSpPr>
          <p:nvPr/>
        </p:nvCxnSpPr>
        <p:spPr>
          <a:xfrm>
            <a:off x="5360679" y="283790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83" name="直線コネクタ 37082">
            <a:extLst>
              <a:ext uri="{FF2B5EF4-FFF2-40B4-BE49-F238E27FC236}">
                <a16:creationId xmlns:a16="http://schemas.microsoft.com/office/drawing/2014/main" id="{09B398B3-AB86-C958-A7AE-F94AA2F4B6C3}"/>
              </a:ext>
            </a:extLst>
          </p:cNvPr>
          <p:cNvCxnSpPr>
            <a:cxnSpLocks/>
          </p:cNvCxnSpPr>
          <p:nvPr/>
        </p:nvCxnSpPr>
        <p:spPr>
          <a:xfrm>
            <a:off x="5451167" y="283790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84" name="直線コネクタ 37083">
            <a:extLst>
              <a:ext uri="{FF2B5EF4-FFF2-40B4-BE49-F238E27FC236}">
                <a16:creationId xmlns:a16="http://schemas.microsoft.com/office/drawing/2014/main" id="{965BE97C-ECFA-F284-5135-7EAD880D0CA5}"/>
              </a:ext>
            </a:extLst>
          </p:cNvPr>
          <p:cNvCxnSpPr>
            <a:cxnSpLocks/>
          </p:cNvCxnSpPr>
          <p:nvPr/>
        </p:nvCxnSpPr>
        <p:spPr>
          <a:xfrm>
            <a:off x="5356755" y="537390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85" name="直線コネクタ 37084">
            <a:extLst>
              <a:ext uri="{FF2B5EF4-FFF2-40B4-BE49-F238E27FC236}">
                <a16:creationId xmlns:a16="http://schemas.microsoft.com/office/drawing/2014/main" id="{94745B9C-3509-68D0-7350-523BDA9A18E8}"/>
              </a:ext>
            </a:extLst>
          </p:cNvPr>
          <p:cNvCxnSpPr>
            <a:cxnSpLocks/>
          </p:cNvCxnSpPr>
          <p:nvPr/>
        </p:nvCxnSpPr>
        <p:spPr>
          <a:xfrm>
            <a:off x="5447243" y="537390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86" name="直線コネクタ 37085">
            <a:extLst>
              <a:ext uri="{FF2B5EF4-FFF2-40B4-BE49-F238E27FC236}">
                <a16:creationId xmlns:a16="http://schemas.microsoft.com/office/drawing/2014/main" id="{D26C627E-6A72-A930-A13A-05C247F6E749}"/>
              </a:ext>
            </a:extLst>
          </p:cNvPr>
          <p:cNvCxnSpPr>
            <a:cxnSpLocks/>
          </p:cNvCxnSpPr>
          <p:nvPr/>
        </p:nvCxnSpPr>
        <p:spPr>
          <a:xfrm>
            <a:off x="5342471" y="530247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87" name="直線コネクタ 37086">
            <a:extLst>
              <a:ext uri="{FF2B5EF4-FFF2-40B4-BE49-F238E27FC236}">
                <a16:creationId xmlns:a16="http://schemas.microsoft.com/office/drawing/2014/main" id="{0F4E7E51-B4A2-E338-12BD-1C85036D1E43}"/>
              </a:ext>
            </a:extLst>
          </p:cNvPr>
          <p:cNvCxnSpPr>
            <a:cxnSpLocks/>
          </p:cNvCxnSpPr>
          <p:nvPr/>
        </p:nvCxnSpPr>
        <p:spPr>
          <a:xfrm>
            <a:off x="5432959" y="530247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88" name="直線コネクタ 37087">
            <a:extLst>
              <a:ext uri="{FF2B5EF4-FFF2-40B4-BE49-F238E27FC236}">
                <a16:creationId xmlns:a16="http://schemas.microsoft.com/office/drawing/2014/main" id="{24BE146F-758C-1F77-3C5F-E532D0BBB7BC}"/>
              </a:ext>
            </a:extLst>
          </p:cNvPr>
          <p:cNvCxnSpPr>
            <a:cxnSpLocks/>
          </p:cNvCxnSpPr>
          <p:nvPr/>
        </p:nvCxnSpPr>
        <p:spPr>
          <a:xfrm>
            <a:off x="5351985" y="532627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89" name="直線コネクタ 37088">
            <a:extLst>
              <a:ext uri="{FF2B5EF4-FFF2-40B4-BE49-F238E27FC236}">
                <a16:creationId xmlns:a16="http://schemas.microsoft.com/office/drawing/2014/main" id="{08B4E8BD-2E1C-2C91-BE83-76A7CB05837F}"/>
              </a:ext>
            </a:extLst>
          </p:cNvPr>
          <p:cNvCxnSpPr>
            <a:cxnSpLocks/>
          </p:cNvCxnSpPr>
          <p:nvPr/>
        </p:nvCxnSpPr>
        <p:spPr>
          <a:xfrm>
            <a:off x="5442473" y="532627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94" name="直線コネクタ 37093">
            <a:extLst>
              <a:ext uri="{FF2B5EF4-FFF2-40B4-BE49-F238E27FC236}">
                <a16:creationId xmlns:a16="http://schemas.microsoft.com/office/drawing/2014/main" id="{FA2AC372-2C18-61C1-8F4D-A99B3BBCB82E}"/>
              </a:ext>
            </a:extLst>
          </p:cNvPr>
          <p:cNvCxnSpPr>
            <a:cxnSpLocks/>
          </p:cNvCxnSpPr>
          <p:nvPr/>
        </p:nvCxnSpPr>
        <p:spPr>
          <a:xfrm>
            <a:off x="5471305" y="389142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95" name="直線コネクタ 37094">
            <a:extLst>
              <a:ext uri="{FF2B5EF4-FFF2-40B4-BE49-F238E27FC236}">
                <a16:creationId xmlns:a16="http://schemas.microsoft.com/office/drawing/2014/main" id="{381236AD-35C4-347A-1498-A39BF2DF6B2D}"/>
              </a:ext>
            </a:extLst>
          </p:cNvPr>
          <p:cNvCxnSpPr>
            <a:cxnSpLocks/>
          </p:cNvCxnSpPr>
          <p:nvPr/>
        </p:nvCxnSpPr>
        <p:spPr>
          <a:xfrm>
            <a:off x="5561793" y="389142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96" name="直線コネクタ 37095">
            <a:extLst>
              <a:ext uri="{FF2B5EF4-FFF2-40B4-BE49-F238E27FC236}">
                <a16:creationId xmlns:a16="http://schemas.microsoft.com/office/drawing/2014/main" id="{6D6D728E-BF72-E0D5-9D93-2AB3B88D3189}"/>
              </a:ext>
            </a:extLst>
          </p:cNvPr>
          <p:cNvCxnSpPr>
            <a:cxnSpLocks/>
          </p:cNvCxnSpPr>
          <p:nvPr/>
        </p:nvCxnSpPr>
        <p:spPr>
          <a:xfrm>
            <a:off x="5654663" y="389142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97" name="直線コネクタ 37096">
            <a:extLst>
              <a:ext uri="{FF2B5EF4-FFF2-40B4-BE49-F238E27FC236}">
                <a16:creationId xmlns:a16="http://schemas.microsoft.com/office/drawing/2014/main" id="{5B670C84-EFB2-5B18-D9C8-8EE68DA917CE}"/>
              </a:ext>
            </a:extLst>
          </p:cNvPr>
          <p:cNvCxnSpPr>
            <a:cxnSpLocks/>
          </p:cNvCxnSpPr>
          <p:nvPr/>
        </p:nvCxnSpPr>
        <p:spPr>
          <a:xfrm>
            <a:off x="5745151" y="389142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98" name="直線コネクタ 37097">
            <a:extLst>
              <a:ext uri="{FF2B5EF4-FFF2-40B4-BE49-F238E27FC236}">
                <a16:creationId xmlns:a16="http://schemas.microsoft.com/office/drawing/2014/main" id="{AE3A1D1B-8C83-A8F6-25DE-6A936A0CE1D8}"/>
              </a:ext>
            </a:extLst>
          </p:cNvPr>
          <p:cNvCxnSpPr>
            <a:cxnSpLocks/>
          </p:cNvCxnSpPr>
          <p:nvPr/>
        </p:nvCxnSpPr>
        <p:spPr>
          <a:xfrm>
            <a:off x="5840398" y="389142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04" name="直線コネクタ 37103">
            <a:extLst>
              <a:ext uri="{FF2B5EF4-FFF2-40B4-BE49-F238E27FC236}">
                <a16:creationId xmlns:a16="http://schemas.microsoft.com/office/drawing/2014/main" id="{72FA7A1F-CA34-7B2E-B8BD-87ED77F06916}"/>
              </a:ext>
            </a:extLst>
          </p:cNvPr>
          <p:cNvCxnSpPr>
            <a:cxnSpLocks/>
          </p:cNvCxnSpPr>
          <p:nvPr/>
        </p:nvCxnSpPr>
        <p:spPr>
          <a:xfrm>
            <a:off x="5461783" y="367710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05" name="直線コネクタ 37104">
            <a:extLst>
              <a:ext uri="{FF2B5EF4-FFF2-40B4-BE49-F238E27FC236}">
                <a16:creationId xmlns:a16="http://schemas.microsoft.com/office/drawing/2014/main" id="{90C1ED7B-7564-2980-6EB3-064308E9E591}"/>
              </a:ext>
            </a:extLst>
          </p:cNvPr>
          <p:cNvCxnSpPr>
            <a:cxnSpLocks/>
          </p:cNvCxnSpPr>
          <p:nvPr/>
        </p:nvCxnSpPr>
        <p:spPr>
          <a:xfrm>
            <a:off x="5552271" y="367710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06" name="直線コネクタ 37105">
            <a:extLst>
              <a:ext uri="{FF2B5EF4-FFF2-40B4-BE49-F238E27FC236}">
                <a16:creationId xmlns:a16="http://schemas.microsoft.com/office/drawing/2014/main" id="{DCA0B7BC-122F-CC34-5C8A-819C417D8C41}"/>
              </a:ext>
            </a:extLst>
          </p:cNvPr>
          <p:cNvCxnSpPr>
            <a:cxnSpLocks/>
          </p:cNvCxnSpPr>
          <p:nvPr/>
        </p:nvCxnSpPr>
        <p:spPr>
          <a:xfrm>
            <a:off x="5645141" y="367710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07" name="直線コネクタ 37106">
            <a:extLst>
              <a:ext uri="{FF2B5EF4-FFF2-40B4-BE49-F238E27FC236}">
                <a16:creationId xmlns:a16="http://schemas.microsoft.com/office/drawing/2014/main" id="{3FD57118-BC23-3CD3-7A13-3F3E51BD8F8A}"/>
              </a:ext>
            </a:extLst>
          </p:cNvPr>
          <p:cNvCxnSpPr>
            <a:cxnSpLocks/>
          </p:cNvCxnSpPr>
          <p:nvPr/>
        </p:nvCxnSpPr>
        <p:spPr>
          <a:xfrm>
            <a:off x="5735629" y="367710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08" name="直線コネクタ 37107">
            <a:extLst>
              <a:ext uri="{FF2B5EF4-FFF2-40B4-BE49-F238E27FC236}">
                <a16:creationId xmlns:a16="http://schemas.microsoft.com/office/drawing/2014/main" id="{3F71A15E-E555-728E-2EED-040D9522EC15}"/>
              </a:ext>
            </a:extLst>
          </p:cNvPr>
          <p:cNvCxnSpPr>
            <a:cxnSpLocks/>
          </p:cNvCxnSpPr>
          <p:nvPr/>
        </p:nvCxnSpPr>
        <p:spPr>
          <a:xfrm>
            <a:off x="5830876" y="367710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09" name="直線コネクタ 37108">
            <a:extLst>
              <a:ext uri="{FF2B5EF4-FFF2-40B4-BE49-F238E27FC236}">
                <a16:creationId xmlns:a16="http://schemas.microsoft.com/office/drawing/2014/main" id="{89D265F6-7095-3A01-B3E3-C834B0242A83}"/>
              </a:ext>
            </a:extLst>
          </p:cNvPr>
          <p:cNvCxnSpPr>
            <a:cxnSpLocks/>
          </p:cNvCxnSpPr>
          <p:nvPr/>
        </p:nvCxnSpPr>
        <p:spPr>
          <a:xfrm>
            <a:off x="5471301" y="373901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10" name="直線コネクタ 37109">
            <a:extLst>
              <a:ext uri="{FF2B5EF4-FFF2-40B4-BE49-F238E27FC236}">
                <a16:creationId xmlns:a16="http://schemas.microsoft.com/office/drawing/2014/main" id="{A63E9DA4-1A36-F2BD-97BD-42A5FFE78892}"/>
              </a:ext>
            </a:extLst>
          </p:cNvPr>
          <p:cNvCxnSpPr>
            <a:cxnSpLocks/>
          </p:cNvCxnSpPr>
          <p:nvPr/>
        </p:nvCxnSpPr>
        <p:spPr>
          <a:xfrm>
            <a:off x="5561789" y="373901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11" name="直線コネクタ 37110">
            <a:extLst>
              <a:ext uri="{FF2B5EF4-FFF2-40B4-BE49-F238E27FC236}">
                <a16:creationId xmlns:a16="http://schemas.microsoft.com/office/drawing/2014/main" id="{ECE219AF-BD38-C1C5-40F8-3892F325B21C}"/>
              </a:ext>
            </a:extLst>
          </p:cNvPr>
          <p:cNvCxnSpPr>
            <a:cxnSpLocks/>
          </p:cNvCxnSpPr>
          <p:nvPr/>
        </p:nvCxnSpPr>
        <p:spPr>
          <a:xfrm>
            <a:off x="5654659" y="3739017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12" name="直線コネクタ 37111">
            <a:extLst>
              <a:ext uri="{FF2B5EF4-FFF2-40B4-BE49-F238E27FC236}">
                <a16:creationId xmlns:a16="http://schemas.microsoft.com/office/drawing/2014/main" id="{13AFFDAA-769B-71CA-A73C-D00083ECF89E}"/>
              </a:ext>
            </a:extLst>
          </p:cNvPr>
          <p:cNvCxnSpPr>
            <a:cxnSpLocks/>
          </p:cNvCxnSpPr>
          <p:nvPr/>
        </p:nvCxnSpPr>
        <p:spPr>
          <a:xfrm>
            <a:off x="5745147" y="373901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13" name="直線コネクタ 37112">
            <a:extLst>
              <a:ext uri="{FF2B5EF4-FFF2-40B4-BE49-F238E27FC236}">
                <a16:creationId xmlns:a16="http://schemas.microsoft.com/office/drawing/2014/main" id="{59661C0E-A92D-E5B4-E342-ED1DEA13624C}"/>
              </a:ext>
            </a:extLst>
          </p:cNvPr>
          <p:cNvCxnSpPr>
            <a:cxnSpLocks/>
          </p:cNvCxnSpPr>
          <p:nvPr/>
        </p:nvCxnSpPr>
        <p:spPr>
          <a:xfrm>
            <a:off x="5840394" y="373901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14" name="直線コネクタ 37113">
            <a:extLst>
              <a:ext uri="{FF2B5EF4-FFF2-40B4-BE49-F238E27FC236}">
                <a16:creationId xmlns:a16="http://schemas.microsoft.com/office/drawing/2014/main" id="{2EF35535-5839-A288-12D0-8F9CCEBDD60D}"/>
              </a:ext>
            </a:extLst>
          </p:cNvPr>
          <p:cNvCxnSpPr>
            <a:cxnSpLocks/>
          </p:cNvCxnSpPr>
          <p:nvPr/>
        </p:nvCxnSpPr>
        <p:spPr>
          <a:xfrm>
            <a:off x="5128433" y="412155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15" name="直線コネクタ 37114">
            <a:extLst>
              <a:ext uri="{FF2B5EF4-FFF2-40B4-BE49-F238E27FC236}">
                <a16:creationId xmlns:a16="http://schemas.microsoft.com/office/drawing/2014/main" id="{DACBFA95-58C4-DBB8-478E-B6C932C05466}"/>
              </a:ext>
            </a:extLst>
          </p:cNvPr>
          <p:cNvCxnSpPr>
            <a:cxnSpLocks/>
          </p:cNvCxnSpPr>
          <p:nvPr/>
        </p:nvCxnSpPr>
        <p:spPr>
          <a:xfrm>
            <a:off x="5218921" y="412155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16" name="直線コネクタ 37115">
            <a:extLst>
              <a:ext uri="{FF2B5EF4-FFF2-40B4-BE49-F238E27FC236}">
                <a16:creationId xmlns:a16="http://schemas.microsoft.com/office/drawing/2014/main" id="{2CC2C996-7DE2-A741-D387-04A93B3DF281}"/>
              </a:ext>
            </a:extLst>
          </p:cNvPr>
          <p:cNvCxnSpPr>
            <a:cxnSpLocks/>
          </p:cNvCxnSpPr>
          <p:nvPr/>
        </p:nvCxnSpPr>
        <p:spPr>
          <a:xfrm>
            <a:off x="5121265" y="396915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17" name="直線コネクタ 37116">
            <a:extLst>
              <a:ext uri="{FF2B5EF4-FFF2-40B4-BE49-F238E27FC236}">
                <a16:creationId xmlns:a16="http://schemas.microsoft.com/office/drawing/2014/main" id="{6C617D0D-E907-63DF-075A-DECC2FDE883B}"/>
              </a:ext>
            </a:extLst>
          </p:cNvPr>
          <p:cNvCxnSpPr>
            <a:cxnSpLocks/>
          </p:cNvCxnSpPr>
          <p:nvPr/>
        </p:nvCxnSpPr>
        <p:spPr>
          <a:xfrm>
            <a:off x="5211753" y="396915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18" name="直線コネクタ 37117">
            <a:extLst>
              <a:ext uri="{FF2B5EF4-FFF2-40B4-BE49-F238E27FC236}">
                <a16:creationId xmlns:a16="http://schemas.microsoft.com/office/drawing/2014/main" id="{EDE85997-512D-EBF7-E42B-8A60A8D6CB09}"/>
              </a:ext>
            </a:extLst>
          </p:cNvPr>
          <p:cNvCxnSpPr>
            <a:cxnSpLocks/>
          </p:cNvCxnSpPr>
          <p:nvPr/>
        </p:nvCxnSpPr>
        <p:spPr>
          <a:xfrm>
            <a:off x="5130781" y="4016774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19" name="直線コネクタ 37118">
            <a:extLst>
              <a:ext uri="{FF2B5EF4-FFF2-40B4-BE49-F238E27FC236}">
                <a16:creationId xmlns:a16="http://schemas.microsoft.com/office/drawing/2014/main" id="{B363D744-9F08-DB64-B704-109F606B691F}"/>
              </a:ext>
            </a:extLst>
          </p:cNvPr>
          <p:cNvCxnSpPr>
            <a:cxnSpLocks/>
          </p:cNvCxnSpPr>
          <p:nvPr/>
        </p:nvCxnSpPr>
        <p:spPr>
          <a:xfrm>
            <a:off x="5221269" y="4016773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20" name="直線コネクタ 37119">
            <a:extLst>
              <a:ext uri="{FF2B5EF4-FFF2-40B4-BE49-F238E27FC236}">
                <a16:creationId xmlns:a16="http://schemas.microsoft.com/office/drawing/2014/main" id="{D3801C6E-9B0D-B056-FFEF-1FB105EA261D}"/>
              </a:ext>
            </a:extLst>
          </p:cNvPr>
          <p:cNvCxnSpPr>
            <a:cxnSpLocks/>
          </p:cNvCxnSpPr>
          <p:nvPr/>
        </p:nvCxnSpPr>
        <p:spPr>
          <a:xfrm>
            <a:off x="5379721" y="2685496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21" name="直線コネクタ 37120">
            <a:extLst>
              <a:ext uri="{FF2B5EF4-FFF2-40B4-BE49-F238E27FC236}">
                <a16:creationId xmlns:a16="http://schemas.microsoft.com/office/drawing/2014/main" id="{2795A60E-F0E3-B457-1F5B-4B1330A1CE81}"/>
              </a:ext>
            </a:extLst>
          </p:cNvPr>
          <p:cNvCxnSpPr>
            <a:cxnSpLocks/>
          </p:cNvCxnSpPr>
          <p:nvPr/>
        </p:nvCxnSpPr>
        <p:spPr>
          <a:xfrm>
            <a:off x="5470209" y="2685495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22" name="直線コネクタ 37121">
            <a:extLst>
              <a:ext uri="{FF2B5EF4-FFF2-40B4-BE49-F238E27FC236}">
                <a16:creationId xmlns:a16="http://schemas.microsoft.com/office/drawing/2014/main" id="{3DCF995D-64A8-6044-DDC3-BBFE218E055F}"/>
              </a:ext>
            </a:extLst>
          </p:cNvPr>
          <p:cNvCxnSpPr>
            <a:cxnSpLocks/>
          </p:cNvCxnSpPr>
          <p:nvPr/>
        </p:nvCxnSpPr>
        <p:spPr>
          <a:xfrm>
            <a:off x="5379714" y="255214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23" name="直線コネクタ 37122">
            <a:extLst>
              <a:ext uri="{FF2B5EF4-FFF2-40B4-BE49-F238E27FC236}">
                <a16:creationId xmlns:a16="http://schemas.microsoft.com/office/drawing/2014/main" id="{EF66E9D2-5712-ABEF-321E-B19627FB64CB}"/>
              </a:ext>
            </a:extLst>
          </p:cNvPr>
          <p:cNvCxnSpPr>
            <a:cxnSpLocks/>
          </p:cNvCxnSpPr>
          <p:nvPr/>
        </p:nvCxnSpPr>
        <p:spPr>
          <a:xfrm>
            <a:off x="5470202" y="2552140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24" name="直線コネクタ 37123">
            <a:extLst>
              <a:ext uri="{FF2B5EF4-FFF2-40B4-BE49-F238E27FC236}">
                <a16:creationId xmlns:a16="http://schemas.microsoft.com/office/drawing/2014/main" id="{EC8ED634-CF99-41EA-F6FC-A796875291DA}"/>
              </a:ext>
            </a:extLst>
          </p:cNvPr>
          <p:cNvCxnSpPr>
            <a:cxnSpLocks/>
          </p:cNvCxnSpPr>
          <p:nvPr/>
        </p:nvCxnSpPr>
        <p:spPr>
          <a:xfrm>
            <a:off x="5374949" y="2961722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25" name="直線コネクタ 37124">
            <a:extLst>
              <a:ext uri="{FF2B5EF4-FFF2-40B4-BE49-F238E27FC236}">
                <a16:creationId xmlns:a16="http://schemas.microsoft.com/office/drawing/2014/main" id="{4BD6A9FB-FFED-6EDA-DDE0-E90E56A707D6}"/>
              </a:ext>
            </a:extLst>
          </p:cNvPr>
          <p:cNvCxnSpPr>
            <a:cxnSpLocks/>
          </p:cNvCxnSpPr>
          <p:nvPr/>
        </p:nvCxnSpPr>
        <p:spPr>
          <a:xfrm>
            <a:off x="5465437" y="2961721"/>
            <a:ext cx="785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26" name="正方形/長方形 37125">
            <a:extLst>
              <a:ext uri="{FF2B5EF4-FFF2-40B4-BE49-F238E27FC236}">
                <a16:creationId xmlns:a16="http://schemas.microsoft.com/office/drawing/2014/main" id="{B0A14466-96B9-A4FB-D6BF-E491F5A99EF0}"/>
              </a:ext>
            </a:extLst>
          </p:cNvPr>
          <p:cNvSpPr/>
          <p:nvPr/>
        </p:nvSpPr>
        <p:spPr>
          <a:xfrm>
            <a:off x="7267426" y="1882482"/>
            <a:ext cx="1751130" cy="399313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127" name="Rectangle 11">
            <a:extLst>
              <a:ext uri="{FF2B5EF4-FFF2-40B4-BE49-F238E27FC236}">
                <a16:creationId xmlns:a16="http://schemas.microsoft.com/office/drawing/2014/main" id="{50E2EF58-7313-7955-6A14-D74FE7907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5008" y="1882483"/>
            <a:ext cx="18685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多原子の固体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176" name="フリーフォーム: 図形 37175">
            <a:extLst>
              <a:ext uri="{FF2B5EF4-FFF2-40B4-BE49-F238E27FC236}">
                <a16:creationId xmlns:a16="http://schemas.microsoft.com/office/drawing/2014/main" id="{CD794F29-FF31-F348-4ED5-3ED1DBC39835}"/>
              </a:ext>
            </a:extLst>
          </p:cNvPr>
          <p:cNvSpPr/>
          <p:nvPr/>
        </p:nvSpPr>
        <p:spPr>
          <a:xfrm>
            <a:off x="7267427" y="2361775"/>
            <a:ext cx="615400" cy="820241"/>
          </a:xfrm>
          <a:custGeom>
            <a:avLst/>
            <a:gdLst>
              <a:gd name="connsiteX0" fmla="*/ 0 w 1321809"/>
              <a:gd name="connsiteY0" fmla="*/ 0 h 1461600"/>
              <a:gd name="connsiteX1" fmla="*/ 489600 w 1321809"/>
              <a:gd name="connsiteY1" fmla="*/ 410400 h 1461600"/>
              <a:gd name="connsiteX2" fmla="*/ 1288800 w 1321809"/>
              <a:gd name="connsiteY2" fmla="*/ 676800 h 1461600"/>
              <a:gd name="connsiteX3" fmla="*/ 1108800 w 1321809"/>
              <a:gd name="connsiteY3" fmla="*/ 972000 h 1461600"/>
              <a:gd name="connsiteX4" fmla="*/ 554400 w 1321809"/>
              <a:gd name="connsiteY4" fmla="*/ 1051200 h 1461600"/>
              <a:gd name="connsiteX5" fmla="*/ 144000 w 1321809"/>
              <a:gd name="connsiteY5" fmla="*/ 1224000 h 1461600"/>
              <a:gd name="connsiteX6" fmla="*/ 108000 w 1321809"/>
              <a:gd name="connsiteY6" fmla="*/ 1461600 h 1461600"/>
              <a:gd name="connsiteX7" fmla="*/ 108000 w 1321809"/>
              <a:gd name="connsiteY7" fmla="*/ 1461600 h 1461600"/>
              <a:gd name="connsiteX0" fmla="*/ 0 w 1321809"/>
              <a:gd name="connsiteY0" fmla="*/ 0 h 1483200"/>
              <a:gd name="connsiteX1" fmla="*/ 489600 w 1321809"/>
              <a:gd name="connsiteY1" fmla="*/ 410400 h 1483200"/>
              <a:gd name="connsiteX2" fmla="*/ 1288800 w 1321809"/>
              <a:gd name="connsiteY2" fmla="*/ 676800 h 1483200"/>
              <a:gd name="connsiteX3" fmla="*/ 1108800 w 1321809"/>
              <a:gd name="connsiteY3" fmla="*/ 972000 h 1483200"/>
              <a:gd name="connsiteX4" fmla="*/ 554400 w 1321809"/>
              <a:gd name="connsiteY4" fmla="*/ 1051200 h 1483200"/>
              <a:gd name="connsiteX5" fmla="*/ 144000 w 1321809"/>
              <a:gd name="connsiteY5" fmla="*/ 1224000 h 1483200"/>
              <a:gd name="connsiteX6" fmla="*/ 108000 w 1321809"/>
              <a:gd name="connsiteY6" fmla="*/ 1461600 h 1483200"/>
              <a:gd name="connsiteX7" fmla="*/ 7200 w 1321809"/>
              <a:gd name="connsiteY7" fmla="*/ 1483200 h 1483200"/>
              <a:gd name="connsiteX0" fmla="*/ 0 w 1321809"/>
              <a:gd name="connsiteY0" fmla="*/ 0 h 1483200"/>
              <a:gd name="connsiteX1" fmla="*/ 489600 w 1321809"/>
              <a:gd name="connsiteY1" fmla="*/ 410400 h 1483200"/>
              <a:gd name="connsiteX2" fmla="*/ 1288800 w 1321809"/>
              <a:gd name="connsiteY2" fmla="*/ 676800 h 1483200"/>
              <a:gd name="connsiteX3" fmla="*/ 1108800 w 1321809"/>
              <a:gd name="connsiteY3" fmla="*/ 972000 h 1483200"/>
              <a:gd name="connsiteX4" fmla="*/ 554400 w 1321809"/>
              <a:gd name="connsiteY4" fmla="*/ 1051200 h 1483200"/>
              <a:gd name="connsiteX5" fmla="*/ 144000 w 1321809"/>
              <a:gd name="connsiteY5" fmla="*/ 1224000 h 1483200"/>
              <a:gd name="connsiteX6" fmla="*/ 7200 w 1321809"/>
              <a:gd name="connsiteY6" fmla="*/ 1483200 h 1483200"/>
              <a:gd name="connsiteX0" fmla="*/ 0 w 1303953"/>
              <a:gd name="connsiteY0" fmla="*/ 0 h 1483200"/>
              <a:gd name="connsiteX1" fmla="*/ 489600 w 1303953"/>
              <a:gd name="connsiteY1" fmla="*/ 410400 h 1483200"/>
              <a:gd name="connsiteX2" fmla="*/ 1288800 w 1303953"/>
              <a:gd name="connsiteY2" fmla="*/ 676800 h 1483200"/>
              <a:gd name="connsiteX3" fmla="*/ 979200 w 1303953"/>
              <a:gd name="connsiteY3" fmla="*/ 900000 h 1483200"/>
              <a:gd name="connsiteX4" fmla="*/ 554400 w 1303953"/>
              <a:gd name="connsiteY4" fmla="*/ 1051200 h 1483200"/>
              <a:gd name="connsiteX5" fmla="*/ 144000 w 1303953"/>
              <a:gd name="connsiteY5" fmla="*/ 1224000 h 1483200"/>
              <a:gd name="connsiteX6" fmla="*/ 7200 w 1303953"/>
              <a:gd name="connsiteY6" fmla="*/ 1483200 h 1483200"/>
              <a:gd name="connsiteX0" fmla="*/ 0 w 1310885"/>
              <a:gd name="connsiteY0" fmla="*/ 0 h 1483200"/>
              <a:gd name="connsiteX1" fmla="*/ 489600 w 1310885"/>
              <a:gd name="connsiteY1" fmla="*/ 410400 h 1483200"/>
              <a:gd name="connsiteX2" fmla="*/ 1296000 w 1310885"/>
              <a:gd name="connsiteY2" fmla="*/ 727200 h 1483200"/>
              <a:gd name="connsiteX3" fmla="*/ 979200 w 1310885"/>
              <a:gd name="connsiteY3" fmla="*/ 900000 h 1483200"/>
              <a:gd name="connsiteX4" fmla="*/ 554400 w 1310885"/>
              <a:gd name="connsiteY4" fmla="*/ 1051200 h 1483200"/>
              <a:gd name="connsiteX5" fmla="*/ 144000 w 1310885"/>
              <a:gd name="connsiteY5" fmla="*/ 1224000 h 1483200"/>
              <a:gd name="connsiteX6" fmla="*/ 7200 w 1310885"/>
              <a:gd name="connsiteY6" fmla="*/ 1483200 h 1483200"/>
              <a:gd name="connsiteX0" fmla="*/ 0 w 1296153"/>
              <a:gd name="connsiteY0" fmla="*/ 0 h 1483200"/>
              <a:gd name="connsiteX1" fmla="*/ 489600 w 1296153"/>
              <a:gd name="connsiteY1" fmla="*/ 410400 h 1483200"/>
              <a:gd name="connsiteX2" fmla="*/ 1296000 w 1296153"/>
              <a:gd name="connsiteY2" fmla="*/ 727200 h 1483200"/>
              <a:gd name="connsiteX3" fmla="*/ 554400 w 1296153"/>
              <a:gd name="connsiteY3" fmla="*/ 1051200 h 1483200"/>
              <a:gd name="connsiteX4" fmla="*/ 144000 w 1296153"/>
              <a:gd name="connsiteY4" fmla="*/ 1224000 h 1483200"/>
              <a:gd name="connsiteX5" fmla="*/ 7200 w 1296153"/>
              <a:gd name="connsiteY5" fmla="*/ 1483200 h 14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153" h="1483200">
                <a:moveTo>
                  <a:pt x="0" y="0"/>
                </a:moveTo>
                <a:cubicBezTo>
                  <a:pt x="137400" y="148800"/>
                  <a:pt x="273600" y="289200"/>
                  <a:pt x="489600" y="410400"/>
                </a:cubicBezTo>
                <a:cubicBezTo>
                  <a:pt x="705600" y="531600"/>
                  <a:pt x="1285200" y="620400"/>
                  <a:pt x="1296000" y="727200"/>
                </a:cubicBezTo>
                <a:cubicBezTo>
                  <a:pt x="1306800" y="834000"/>
                  <a:pt x="746400" y="968400"/>
                  <a:pt x="554400" y="1051200"/>
                </a:cubicBezTo>
                <a:cubicBezTo>
                  <a:pt x="415200" y="1105200"/>
                  <a:pt x="235200" y="1152000"/>
                  <a:pt x="144000" y="1224000"/>
                </a:cubicBezTo>
                <a:cubicBezTo>
                  <a:pt x="52800" y="1296000"/>
                  <a:pt x="35700" y="1429200"/>
                  <a:pt x="7200" y="1483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177" name="フリーフォーム: 図形 37176">
            <a:extLst>
              <a:ext uri="{FF2B5EF4-FFF2-40B4-BE49-F238E27FC236}">
                <a16:creationId xmlns:a16="http://schemas.microsoft.com/office/drawing/2014/main" id="{173906BD-10C8-52EA-83FB-C52245A22CFE}"/>
              </a:ext>
            </a:extLst>
          </p:cNvPr>
          <p:cNvSpPr/>
          <p:nvPr/>
        </p:nvSpPr>
        <p:spPr>
          <a:xfrm>
            <a:off x="7275827" y="3517751"/>
            <a:ext cx="1296153" cy="507865"/>
          </a:xfrm>
          <a:custGeom>
            <a:avLst/>
            <a:gdLst>
              <a:gd name="connsiteX0" fmla="*/ 0 w 1321809"/>
              <a:gd name="connsiteY0" fmla="*/ 0 h 1461600"/>
              <a:gd name="connsiteX1" fmla="*/ 489600 w 1321809"/>
              <a:gd name="connsiteY1" fmla="*/ 410400 h 1461600"/>
              <a:gd name="connsiteX2" fmla="*/ 1288800 w 1321809"/>
              <a:gd name="connsiteY2" fmla="*/ 676800 h 1461600"/>
              <a:gd name="connsiteX3" fmla="*/ 1108800 w 1321809"/>
              <a:gd name="connsiteY3" fmla="*/ 972000 h 1461600"/>
              <a:gd name="connsiteX4" fmla="*/ 554400 w 1321809"/>
              <a:gd name="connsiteY4" fmla="*/ 1051200 h 1461600"/>
              <a:gd name="connsiteX5" fmla="*/ 144000 w 1321809"/>
              <a:gd name="connsiteY5" fmla="*/ 1224000 h 1461600"/>
              <a:gd name="connsiteX6" fmla="*/ 108000 w 1321809"/>
              <a:gd name="connsiteY6" fmla="*/ 1461600 h 1461600"/>
              <a:gd name="connsiteX7" fmla="*/ 108000 w 1321809"/>
              <a:gd name="connsiteY7" fmla="*/ 1461600 h 1461600"/>
              <a:gd name="connsiteX0" fmla="*/ 0 w 1321809"/>
              <a:gd name="connsiteY0" fmla="*/ 0 h 1483200"/>
              <a:gd name="connsiteX1" fmla="*/ 489600 w 1321809"/>
              <a:gd name="connsiteY1" fmla="*/ 410400 h 1483200"/>
              <a:gd name="connsiteX2" fmla="*/ 1288800 w 1321809"/>
              <a:gd name="connsiteY2" fmla="*/ 676800 h 1483200"/>
              <a:gd name="connsiteX3" fmla="*/ 1108800 w 1321809"/>
              <a:gd name="connsiteY3" fmla="*/ 972000 h 1483200"/>
              <a:gd name="connsiteX4" fmla="*/ 554400 w 1321809"/>
              <a:gd name="connsiteY4" fmla="*/ 1051200 h 1483200"/>
              <a:gd name="connsiteX5" fmla="*/ 144000 w 1321809"/>
              <a:gd name="connsiteY5" fmla="*/ 1224000 h 1483200"/>
              <a:gd name="connsiteX6" fmla="*/ 108000 w 1321809"/>
              <a:gd name="connsiteY6" fmla="*/ 1461600 h 1483200"/>
              <a:gd name="connsiteX7" fmla="*/ 7200 w 1321809"/>
              <a:gd name="connsiteY7" fmla="*/ 1483200 h 1483200"/>
              <a:gd name="connsiteX0" fmla="*/ 0 w 1321809"/>
              <a:gd name="connsiteY0" fmla="*/ 0 h 1483200"/>
              <a:gd name="connsiteX1" fmla="*/ 489600 w 1321809"/>
              <a:gd name="connsiteY1" fmla="*/ 410400 h 1483200"/>
              <a:gd name="connsiteX2" fmla="*/ 1288800 w 1321809"/>
              <a:gd name="connsiteY2" fmla="*/ 676800 h 1483200"/>
              <a:gd name="connsiteX3" fmla="*/ 1108800 w 1321809"/>
              <a:gd name="connsiteY3" fmla="*/ 972000 h 1483200"/>
              <a:gd name="connsiteX4" fmla="*/ 554400 w 1321809"/>
              <a:gd name="connsiteY4" fmla="*/ 1051200 h 1483200"/>
              <a:gd name="connsiteX5" fmla="*/ 144000 w 1321809"/>
              <a:gd name="connsiteY5" fmla="*/ 1224000 h 1483200"/>
              <a:gd name="connsiteX6" fmla="*/ 7200 w 1321809"/>
              <a:gd name="connsiteY6" fmla="*/ 1483200 h 1483200"/>
              <a:gd name="connsiteX0" fmla="*/ 0 w 1303953"/>
              <a:gd name="connsiteY0" fmla="*/ 0 h 1483200"/>
              <a:gd name="connsiteX1" fmla="*/ 489600 w 1303953"/>
              <a:gd name="connsiteY1" fmla="*/ 410400 h 1483200"/>
              <a:gd name="connsiteX2" fmla="*/ 1288800 w 1303953"/>
              <a:gd name="connsiteY2" fmla="*/ 676800 h 1483200"/>
              <a:gd name="connsiteX3" fmla="*/ 979200 w 1303953"/>
              <a:gd name="connsiteY3" fmla="*/ 900000 h 1483200"/>
              <a:gd name="connsiteX4" fmla="*/ 554400 w 1303953"/>
              <a:gd name="connsiteY4" fmla="*/ 1051200 h 1483200"/>
              <a:gd name="connsiteX5" fmla="*/ 144000 w 1303953"/>
              <a:gd name="connsiteY5" fmla="*/ 1224000 h 1483200"/>
              <a:gd name="connsiteX6" fmla="*/ 7200 w 1303953"/>
              <a:gd name="connsiteY6" fmla="*/ 1483200 h 1483200"/>
              <a:gd name="connsiteX0" fmla="*/ 0 w 1310885"/>
              <a:gd name="connsiteY0" fmla="*/ 0 h 1483200"/>
              <a:gd name="connsiteX1" fmla="*/ 489600 w 1310885"/>
              <a:gd name="connsiteY1" fmla="*/ 410400 h 1483200"/>
              <a:gd name="connsiteX2" fmla="*/ 1296000 w 1310885"/>
              <a:gd name="connsiteY2" fmla="*/ 727200 h 1483200"/>
              <a:gd name="connsiteX3" fmla="*/ 979200 w 1310885"/>
              <a:gd name="connsiteY3" fmla="*/ 900000 h 1483200"/>
              <a:gd name="connsiteX4" fmla="*/ 554400 w 1310885"/>
              <a:gd name="connsiteY4" fmla="*/ 1051200 h 1483200"/>
              <a:gd name="connsiteX5" fmla="*/ 144000 w 1310885"/>
              <a:gd name="connsiteY5" fmla="*/ 1224000 h 1483200"/>
              <a:gd name="connsiteX6" fmla="*/ 7200 w 1310885"/>
              <a:gd name="connsiteY6" fmla="*/ 1483200 h 1483200"/>
              <a:gd name="connsiteX0" fmla="*/ 0 w 1296153"/>
              <a:gd name="connsiteY0" fmla="*/ 0 h 1483200"/>
              <a:gd name="connsiteX1" fmla="*/ 489600 w 1296153"/>
              <a:gd name="connsiteY1" fmla="*/ 410400 h 1483200"/>
              <a:gd name="connsiteX2" fmla="*/ 1296000 w 1296153"/>
              <a:gd name="connsiteY2" fmla="*/ 727200 h 1483200"/>
              <a:gd name="connsiteX3" fmla="*/ 554400 w 1296153"/>
              <a:gd name="connsiteY3" fmla="*/ 1051200 h 1483200"/>
              <a:gd name="connsiteX4" fmla="*/ 144000 w 1296153"/>
              <a:gd name="connsiteY4" fmla="*/ 1224000 h 1483200"/>
              <a:gd name="connsiteX5" fmla="*/ 7200 w 1296153"/>
              <a:gd name="connsiteY5" fmla="*/ 1483200 h 14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153" h="1483200">
                <a:moveTo>
                  <a:pt x="0" y="0"/>
                </a:moveTo>
                <a:cubicBezTo>
                  <a:pt x="137400" y="148800"/>
                  <a:pt x="273600" y="289200"/>
                  <a:pt x="489600" y="410400"/>
                </a:cubicBezTo>
                <a:cubicBezTo>
                  <a:pt x="705600" y="531600"/>
                  <a:pt x="1285200" y="620400"/>
                  <a:pt x="1296000" y="727200"/>
                </a:cubicBezTo>
                <a:cubicBezTo>
                  <a:pt x="1306800" y="834000"/>
                  <a:pt x="746400" y="968400"/>
                  <a:pt x="554400" y="1051200"/>
                </a:cubicBezTo>
                <a:cubicBezTo>
                  <a:pt x="415200" y="1105200"/>
                  <a:pt x="235200" y="1152000"/>
                  <a:pt x="144000" y="1224000"/>
                </a:cubicBezTo>
                <a:cubicBezTo>
                  <a:pt x="52800" y="1296000"/>
                  <a:pt x="35700" y="1429200"/>
                  <a:pt x="7200" y="1483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178" name="フリーフォーム: 図形 37177">
            <a:extLst>
              <a:ext uri="{FF2B5EF4-FFF2-40B4-BE49-F238E27FC236}">
                <a16:creationId xmlns:a16="http://schemas.microsoft.com/office/drawing/2014/main" id="{5A5B43A8-235A-18AE-7E59-4C6D22D13057}"/>
              </a:ext>
            </a:extLst>
          </p:cNvPr>
          <p:cNvSpPr/>
          <p:nvPr/>
        </p:nvSpPr>
        <p:spPr>
          <a:xfrm>
            <a:off x="7269827" y="3868353"/>
            <a:ext cx="615400" cy="266462"/>
          </a:xfrm>
          <a:custGeom>
            <a:avLst/>
            <a:gdLst>
              <a:gd name="connsiteX0" fmla="*/ 0 w 1321809"/>
              <a:gd name="connsiteY0" fmla="*/ 0 h 1461600"/>
              <a:gd name="connsiteX1" fmla="*/ 489600 w 1321809"/>
              <a:gd name="connsiteY1" fmla="*/ 410400 h 1461600"/>
              <a:gd name="connsiteX2" fmla="*/ 1288800 w 1321809"/>
              <a:gd name="connsiteY2" fmla="*/ 676800 h 1461600"/>
              <a:gd name="connsiteX3" fmla="*/ 1108800 w 1321809"/>
              <a:gd name="connsiteY3" fmla="*/ 972000 h 1461600"/>
              <a:gd name="connsiteX4" fmla="*/ 554400 w 1321809"/>
              <a:gd name="connsiteY4" fmla="*/ 1051200 h 1461600"/>
              <a:gd name="connsiteX5" fmla="*/ 144000 w 1321809"/>
              <a:gd name="connsiteY5" fmla="*/ 1224000 h 1461600"/>
              <a:gd name="connsiteX6" fmla="*/ 108000 w 1321809"/>
              <a:gd name="connsiteY6" fmla="*/ 1461600 h 1461600"/>
              <a:gd name="connsiteX7" fmla="*/ 108000 w 1321809"/>
              <a:gd name="connsiteY7" fmla="*/ 1461600 h 1461600"/>
              <a:gd name="connsiteX0" fmla="*/ 0 w 1321809"/>
              <a:gd name="connsiteY0" fmla="*/ 0 h 1483200"/>
              <a:gd name="connsiteX1" fmla="*/ 489600 w 1321809"/>
              <a:gd name="connsiteY1" fmla="*/ 410400 h 1483200"/>
              <a:gd name="connsiteX2" fmla="*/ 1288800 w 1321809"/>
              <a:gd name="connsiteY2" fmla="*/ 676800 h 1483200"/>
              <a:gd name="connsiteX3" fmla="*/ 1108800 w 1321809"/>
              <a:gd name="connsiteY3" fmla="*/ 972000 h 1483200"/>
              <a:gd name="connsiteX4" fmla="*/ 554400 w 1321809"/>
              <a:gd name="connsiteY4" fmla="*/ 1051200 h 1483200"/>
              <a:gd name="connsiteX5" fmla="*/ 144000 w 1321809"/>
              <a:gd name="connsiteY5" fmla="*/ 1224000 h 1483200"/>
              <a:gd name="connsiteX6" fmla="*/ 108000 w 1321809"/>
              <a:gd name="connsiteY6" fmla="*/ 1461600 h 1483200"/>
              <a:gd name="connsiteX7" fmla="*/ 7200 w 1321809"/>
              <a:gd name="connsiteY7" fmla="*/ 1483200 h 1483200"/>
              <a:gd name="connsiteX0" fmla="*/ 0 w 1321809"/>
              <a:gd name="connsiteY0" fmla="*/ 0 h 1483200"/>
              <a:gd name="connsiteX1" fmla="*/ 489600 w 1321809"/>
              <a:gd name="connsiteY1" fmla="*/ 410400 h 1483200"/>
              <a:gd name="connsiteX2" fmla="*/ 1288800 w 1321809"/>
              <a:gd name="connsiteY2" fmla="*/ 676800 h 1483200"/>
              <a:gd name="connsiteX3" fmla="*/ 1108800 w 1321809"/>
              <a:gd name="connsiteY3" fmla="*/ 972000 h 1483200"/>
              <a:gd name="connsiteX4" fmla="*/ 554400 w 1321809"/>
              <a:gd name="connsiteY4" fmla="*/ 1051200 h 1483200"/>
              <a:gd name="connsiteX5" fmla="*/ 144000 w 1321809"/>
              <a:gd name="connsiteY5" fmla="*/ 1224000 h 1483200"/>
              <a:gd name="connsiteX6" fmla="*/ 7200 w 1321809"/>
              <a:gd name="connsiteY6" fmla="*/ 1483200 h 1483200"/>
              <a:gd name="connsiteX0" fmla="*/ 0 w 1303953"/>
              <a:gd name="connsiteY0" fmla="*/ 0 h 1483200"/>
              <a:gd name="connsiteX1" fmla="*/ 489600 w 1303953"/>
              <a:gd name="connsiteY1" fmla="*/ 410400 h 1483200"/>
              <a:gd name="connsiteX2" fmla="*/ 1288800 w 1303953"/>
              <a:gd name="connsiteY2" fmla="*/ 676800 h 1483200"/>
              <a:gd name="connsiteX3" fmla="*/ 979200 w 1303953"/>
              <a:gd name="connsiteY3" fmla="*/ 900000 h 1483200"/>
              <a:gd name="connsiteX4" fmla="*/ 554400 w 1303953"/>
              <a:gd name="connsiteY4" fmla="*/ 1051200 h 1483200"/>
              <a:gd name="connsiteX5" fmla="*/ 144000 w 1303953"/>
              <a:gd name="connsiteY5" fmla="*/ 1224000 h 1483200"/>
              <a:gd name="connsiteX6" fmla="*/ 7200 w 1303953"/>
              <a:gd name="connsiteY6" fmla="*/ 1483200 h 1483200"/>
              <a:gd name="connsiteX0" fmla="*/ 0 w 1310885"/>
              <a:gd name="connsiteY0" fmla="*/ 0 h 1483200"/>
              <a:gd name="connsiteX1" fmla="*/ 489600 w 1310885"/>
              <a:gd name="connsiteY1" fmla="*/ 410400 h 1483200"/>
              <a:gd name="connsiteX2" fmla="*/ 1296000 w 1310885"/>
              <a:gd name="connsiteY2" fmla="*/ 727200 h 1483200"/>
              <a:gd name="connsiteX3" fmla="*/ 979200 w 1310885"/>
              <a:gd name="connsiteY3" fmla="*/ 900000 h 1483200"/>
              <a:gd name="connsiteX4" fmla="*/ 554400 w 1310885"/>
              <a:gd name="connsiteY4" fmla="*/ 1051200 h 1483200"/>
              <a:gd name="connsiteX5" fmla="*/ 144000 w 1310885"/>
              <a:gd name="connsiteY5" fmla="*/ 1224000 h 1483200"/>
              <a:gd name="connsiteX6" fmla="*/ 7200 w 1310885"/>
              <a:gd name="connsiteY6" fmla="*/ 1483200 h 1483200"/>
              <a:gd name="connsiteX0" fmla="*/ 0 w 1296153"/>
              <a:gd name="connsiteY0" fmla="*/ 0 h 1483200"/>
              <a:gd name="connsiteX1" fmla="*/ 489600 w 1296153"/>
              <a:gd name="connsiteY1" fmla="*/ 410400 h 1483200"/>
              <a:gd name="connsiteX2" fmla="*/ 1296000 w 1296153"/>
              <a:gd name="connsiteY2" fmla="*/ 727200 h 1483200"/>
              <a:gd name="connsiteX3" fmla="*/ 554400 w 1296153"/>
              <a:gd name="connsiteY3" fmla="*/ 1051200 h 1483200"/>
              <a:gd name="connsiteX4" fmla="*/ 144000 w 1296153"/>
              <a:gd name="connsiteY4" fmla="*/ 1224000 h 1483200"/>
              <a:gd name="connsiteX5" fmla="*/ 7200 w 1296153"/>
              <a:gd name="connsiteY5" fmla="*/ 1483200 h 14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153" h="1483200">
                <a:moveTo>
                  <a:pt x="0" y="0"/>
                </a:moveTo>
                <a:cubicBezTo>
                  <a:pt x="137400" y="148800"/>
                  <a:pt x="273600" y="289200"/>
                  <a:pt x="489600" y="410400"/>
                </a:cubicBezTo>
                <a:cubicBezTo>
                  <a:pt x="705600" y="531600"/>
                  <a:pt x="1285200" y="620400"/>
                  <a:pt x="1296000" y="727200"/>
                </a:cubicBezTo>
                <a:cubicBezTo>
                  <a:pt x="1306800" y="834000"/>
                  <a:pt x="746400" y="968400"/>
                  <a:pt x="554400" y="1051200"/>
                </a:cubicBezTo>
                <a:cubicBezTo>
                  <a:pt x="415200" y="1105200"/>
                  <a:pt x="235200" y="1152000"/>
                  <a:pt x="144000" y="1224000"/>
                </a:cubicBezTo>
                <a:cubicBezTo>
                  <a:pt x="52800" y="1296000"/>
                  <a:pt x="35700" y="1429200"/>
                  <a:pt x="7200" y="1483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179" name="フリーフォーム: 図形 37178">
            <a:extLst>
              <a:ext uri="{FF2B5EF4-FFF2-40B4-BE49-F238E27FC236}">
                <a16:creationId xmlns:a16="http://schemas.microsoft.com/office/drawing/2014/main" id="{458E92EC-F440-56DE-7B5C-FA46C072D4D0}"/>
              </a:ext>
            </a:extLst>
          </p:cNvPr>
          <p:cNvSpPr/>
          <p:nvPr/>
        </p:nvSpPr>
        <p:spPr>
          <a:xfrm>
            <a:off x="7264076" y="5309105"/>
            <a:ext cx="615400" cy="90376"/>
          </a:xfrm>
          <a:custGeom>
            <a:avLst/>
            <a:gdLst>
              <a:gd name="connsiteX0" fmla="*/ 0 w 1321809"/>
              <a:gd name="connsiteY0" fmla="*/ 0 h 1461600"/>
              <a:gd name="connsiteX1" fmla="*/ 489600 w 1321809"/>
              <a:gd name="connsiteY1" fmla="*/ 410400 h 1461600"/>
              <a:gd name="connsiteX2" fmla="*/ 1288800 w 1321809"/>
              <a:gd name="connsiteY2" fmla="*/ 676800 h 1461600"/>
              <a:gd name="connsiteX3" fmla="*/ 1108800 w 1321809"/>
              <a:gd name="connsiteY3" fmla="*/ 972000 h 1461600"/>
              <a:gd name="connsiteX4" fmla="*/ 554400 w 1321809"/>
              <a:gd name="connsiteY4" fmla="*/ 1051200 h 1461600"/>
              <a:gd name="connsiteX5" fmla="*/ 144000 w 1321809"/>
              <a:gd name="connsiteY5" fmla="*/ 1224000 h 1461600"/>
              <a:gd name="connsiteX6" fmla="*/ 108000 w 1321809"/>
              <a:gd name="connsiteY6" fmla="*/ 1461600 h 1461600"/>
              <a:gd name="connsiteX7" fmla="*/ 108000 w 1321809"/>
              <a:gd name="connsiteY7" fmla="*/ 1461600 h 1461600"/>
              <a:gd name="connsiteX0" fmla="*/ 0 w 1321809"/>
              <a:gd name="connsiteY0" fmla="*/ 0 h 1483200"/>
              <a:gd name="connsiteX1" fmla="*/ 489600 w 1321809"/>
              <a:gd name="connsiteY1" fmla="*/ 410400 h 1483200"/>
              <a:gd name="connsiteX2" fmla="*/ 1288800 w 1321809"/>
              <a:gd name="connsiteY2" fmla="*/ 676800 h 1483200"/>
              <a:gd name="connsiteX3" fmla="*/ 1108800 w 1321809"/>
              <a:gd name="connsiteY3" fmla="*/ 972000 h 1483200"/>
              <a:gd name="connsiteX4" fmla="*/ 554400 w 1321809"/>
              <a:gd name="connsiteY4" fmla="*/ 1051200 h 1483200"/>
              <a:gd name="connsiteX5" fmla="*/ 144000 w 1321809"/>
              <a:gd name="connsiteY5" fmla="*/ 1224000 h 1483200"/>
              <a:gd name="connsiteX6" fmla="*/ 108000 w 1321809"/>
              <a:gd name="connsiteY6" fmla="*/ 1461600 h 1483200"/>
              <a:gd name="connsiteX7" fmla="*/ 7200 w 1321809"/>
              <a:gd name="connsiteY7" fmla="*/ 1483200 h 1483200"/>
              <a:gd name="connsiteX0" fmla="*/ 0 w 1321809"/>
              <a:gd name="connsiteY0" fmla="*/ 0 h 1483200"/>
              <a:gd name="connsiteX1" fmla="*/ 489600 w 1321809"/>
              <a:gd name="connsiteY1" fmla="*/ 410400 h 1483200"/>
              <a:gd name="connsiteX2" fmla="*/ 1288800 w 1321809"/>
              <a:gd name="connsiteY2" fmla="*/ 676800 h 1483200"/>
              <a:gd name="connsiteX3" fmla="*/ 1108800 w 1321809"/>
              <a:gd name="connsiteY3" fmla="*/ 972000 h 1483200"/>
              <a:gd name="connsiteX4" fmla="*/ 554400 w 1321809"/>
              <a:gd name="connsiteY4" fmla="*/ 1051200 h 1483200"/>
              <a:gd name="connsiteX5" fmla="*/ 144000 w 1321809"/>
              <a:gd name="connsiteY5" fmla="*/ 1224000 h 1483200"/>
              <a:gd name="connsiteX6" fmla="*/ 7200 w 1321809"/>
              <a:gd name="connsiteY6" fmla="*/ 1483200 h 1483200"/>
              <a:gd name="connsiteX0" fmla="*/ 0 w 1303953"/>
              <a:gd name="connsiteY0" fmla="*/ 0 h 1483200"/>
              <a:gd name="connsiteX1" fmla="*/ 489600 w 1303953"/>
              <a:gd name="connsiteY1" fmla="*/ 410400 h 1483200"/>
              <a:gd name="connsiteX2" fmla="*/ 1288800 w 1303953"/>
              <a:gd name="connsiteY2" fmla="*/ 676800 h 1483200"/>
              <a:gd name="connsiteX3" fmla="*/ 979200 w 1303953"/>
              <a:gd name="connsiteY3" fmla="*/ 900000 h 1483200"/>
              <a:gd name="connsiteX4" fmla="*/ 554400 w 1303953"/>
              <a:gd name="connsiteY4" fmla="*/ 1051200 h 1483200"/>
              <a:gd name="connsiteX5" fmla="*/ 144000 w 1303953"/>
              <a:gd name="connsiteY5" fmla="*/ 1224000 h 1483200"/>
              <a:gd name="connsiteX6" fmla="*/ 7200 w 1303953"/>
              <a:gd name="connsiteY6" fmla="*/ 1483200 h 1483200"/>
              <a:gd name="connsiteX0" fmla="*/ 0 w 1310885"/>
              <a:gd name="connsiteY0" fmla="*/ 0 h 1483200"/>
              <a:gd name="connsiteX1" fmla="*/ 489600 w 1310885"/>
              <a:gd name="connsiteY1" fmla="*/ 410400 h 1483200"/>
              <a:gd name="connsiteX2" fmla="*/ 1296000 w 1310885"/>
              <a:gd name="connsiteY2" fmla="*/ 727200 h 1483200"/>
              <a:gd name="connsiteX3" fmla="*/ 979200 w 1310885"/>
              <a:gd name="connsiteY3" fmla="*/ 900000 h 1483200"/>
              <a:gd name="connsiteX4" fmla="*/ 554400 w 1310885"/>
              <a:gd name="connsiteY4" fmla="*/ 1051200 h 1483200"/>
              <a:gd name="connsiteX5" fmla="*/ 144000 w 1310885"/>
              <a:gd name="connsiteY5" fmla="*/ 1224000 h 1483200"/>
              <a:gd name="connsiteX6" fmla="*/ 7200 w 1310885"/>
              <a:gd name="connsiteY6" fmla="*/ 1483200 h 1483200"/>
              <a:gd name="connsiteX0" fmla="*/ 0 w 1296153"/>
              <a:gd name="connsiteY0" fmla="*/ 0 h 1483200"/>
              <a:gd name="connsiteX1" fmla="*/ 489600 w 1296153"/>
              <a:gd name="connsiteY1" fmla="*/ 410400 h 1483200"/>
              <a:gd name="connsiteX2" fmla="*/ 1296000 w 1296153"/>
              <a:gd name="connsiteY2" fmla="*/ 727200 h 1483200"/>
              <a:gd name="connsiteX3" fmla="*/ 554400 w 1296153"/>
              <a:gd name="connsiteY3" fmla="*/ 1051200 h 1483200"/>
              <a:gd name="connsiteX4" fmla="*/ 144000 w 1296153"/>
              <a:gd name="connsiteY4" fmla="*/ 1224000 h 1483200"/>
              <a:gd name="connsiteX5" fmla="*/ 7200 w 1296153"/>
              <a:gd name="connsiteY5" fmla="*/ 1483200 h 14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6153" h="1483200">
                <a:moveTo>
                  <a:pt x="0" y="0"/>
                </a:moveTo>
                <a:cubicBezTo>
                  <a:pt x="137400" y="148800"/>
                  <a:pt x="273600" y="289200"/>
                  <a:pt x="489600" y="410400"/>
                </a:cubicBezTo>
                <a:cubicBezTo>
                  <a:pt x="705600" y="531600"/>
                  <a:pt x="1285200" y="620400"/>
                  <a:pt x="1296000" y="727200"/>
                </a:cubicBezTo>
                <a:cubicBezTo>
                  <a:pt x="1306800" y="834000"/>
                  <a:pt x="746400" y="968400"/>
                  <a:pt x="554400" y="1051200"/>
                </a:cubicBezTo>
                <a:cubicBezTo>
                  <a:pt x="415200" y="1105200"/>
                  <a:pt x="235200" y="1152000"/>
                  <a:pt x="144000" y="1224000"/>
                </a:cubicBezTo>
                <a:cubicBezTo>
                  <a:pt x="52800" y="1296000"/>
                  <a:pt x="35700" y="1429200"/>
                  <a:pt x="7200" y="1483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186" name="Rectangle 11">
            <a:extLst>
              <a:ext uri="{FF2B5EF4-FFF2-40B4-BE49-F238E27FC236}">
                <a16:creationId xmlns:a16="http://schemas.microsoft.com/office/drawing/2014/main" id="{E2807616-46C6-C566-F296-984A6545DBA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70172" y="3424809"/>
            <a:ext cx="18685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電子のエネルギー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187" name="Rectangle 11">
            <a:extLst>
              <a:ext uri="{FF2B5EF4-FFF2-40B4-BE49-F238E27FC236}">
                <a16:creationId xmlns:a16="http://schemas.microsoft.com/office/drawing/2014/main" id="{A26769B0-DF51-5DD5-A8C5-E5F4B028C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0066" y="1411922"/>
            <a:ext cx="18685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エネルギー準位図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7188" name="Rectangle 11">
            <a:extLst>
              <a:ext uri="{FF2B5EF4-FFF2-40B4-BE49-F238E27FC236}">
                <a16:creationId xmlns:a16="http://schemas.microsoft.com/office/drawing/2014/main" id="{DEC41141-3E8A-22D5-6166-0558041EA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736" y="1411922"/>
            <a:ext cx="18685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状態密度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5" name="Rectangle 1060">
            <a:extLst>
              <a:ext uri="{FF2B5EF4-FFF2-40B4-BE49-F238E27FC236}">
                <a16:creationId xmlns:a16="http://schemas.microsoft.com/office/drawing/2014/main" id="{D3BA667D-16DC-85D5-ACFA-DED61D510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207" y="6007197"/>
            <a:ext cx="60427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状態密度 </a:t>
            </a:r>
            <a:r>
              <a:rPr kumimoji="0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D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(</a:t>
            </a:r>
            <a:r>
              <a:rPr kumimoji="0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E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)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(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縮重度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):</a:t>
            </a:r>
            <a:b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</a:br>
            <a:r>
              <a:rPr kumimoji="0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E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 ~ </a:t>
            </a:r>
            <a:r>
              <a:rPr kumimoji="0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E</a:t>
            </a:r>
            <a:r>
              <a:rPr kumimoji="0" lang="ja-JP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+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d</a:t>
            </a:r>
            <a:r>
              <a:rPr kumimoji="0" lang="en-US" altLang="ja-JP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E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の範囲で電子がとることのできる状態数</a:t>
            </a:r>
            <a:endParaRPr kumimoji="0" lang="ja-JP" alt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7276DB-6D32-D8C4-7C0D-BAC0871F5C77}"/>
              </a:ext>
            </a:extLst>
          </p:cNvPr>
          <p:cNvSpPr txBox="1"/>
          <p:nvPr/>
        </p:nvSpPr>
        <p:spPr>
          <a:xfrm>
            <a:off x="8605247" y="134595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(</a:t>
            </a:r>
            <a:r>
              <a:rPr kumimoji="0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)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ゴシック" panose="020B0609070205080204" pitchFamily="49" charset="-128"/>
                <a:cs typeface="+mn-cs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42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C7603-3E8E-82BA-D1AD-2E32040D0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C2D76B-BEA1-F196-F9FE-B1D9D4508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ja-JP" altLang="en-US" dirty="0">
                <a:solidFill>
                  <a:srgbClr val="0000FF"/>
                </a:solidFill>
              </a:rPr>
              <a:t>講義の目的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46CB1D-D75D-1000-5450-2F2B768C6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88" y="980728"/>
            <a:ext cx="11357811" cy="55446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4000" dirty="0">
                <a:ea typeface="ＭＳ ゴシック" panose="020B0609070205080204" pitchFamily="49" charset="-128"/>
              </a:rPr>
              <a:t>半導体物性の計算に必要な方程式を理解する</a:t>
            </a:r>
            <a:endParaRPr lang="en-US" altLang="ja-JP" sz="4000" dirty="0">
              <a:ea typeface="ＭＳ ゴシック" panose="020B0609070205080204" pitchFamily="49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4000" b="0" dirty="0">
                <a:ea typeface="ＭＳ ゴシック" panose="020B0609070205080204" pitchFamily="49" charset="-128"/>
              </a:rPr>
              <a:t>有効質量近似</a:t>
            </a:r>
            <a:endParaRPr lang="en-US" altLang="ja-JP" sz="4000" b="0" dirty="0">
              <a:ea typeface="ＭＳ ゴシック" panose="020B0609070205080204" pitchFamily="49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4000" b="0" dirty="0">
                <a:ea typeface="ＭＳ ゴシック" panose="020B0609070205080204" pitchFamily="49" charset="-128"/>
              </a:rPr>
              <a:t>Poisson</a:t>
            </a:r>
            <a:r>
              <a:rPr lang="ja-JP" altLang="en-US" sz="4000" b="0" dirty="0">
                <a:ea typeface="ＭＳ ゴシック" panose="020B0609070205080204" pitchFamily="49" charset="-128"/>
              </a:rPr>
              <a:t>方程式</a:t>
            </a:r>
            <a:endParaRPr lang="en-US" altLang="ja-JP" sz="4000" b="0" dirty="0">
              <a:ea typeface="ＭＳ ゴシック" panose="020B0609070205080204" pitchFamily="49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4000" b="0" dirty="0">
                <a:ea typeface="ＭＳ ゴシック" panose="020B0609070205080204" pitchFamily="49" charset="-128"/>
              </a:rPr>
              <a:t>電荷中性条件</a:t>
            </a:r>
            <a:endParaRPr lang="en-US" altLang="ja-JP" sz="4000" b="0" dirty="0">
              <a:ea typeface="ＭＳ ゴシック" panose="020B0609070205080204" pitchFamily="49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4000" dirty="0">
                <a:ea typeface="ＭＳ ゴシック" panose="020B0609070205080204" pitchFamily="49" charset="-128"/>
              </a:rPr>
              <a:t>電流連続条件</a:t>
            </a:r>
            <a:endParaRPr lang="en-US" altLang="ja-JP" sz="4000" dirty="0">
              <a:ea typeface="ＭＳ ゴシック" panose="020B0609070205080204" pitchFamily="49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4000" b="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Fermi-Dirac</a:t>
            </a:r>
            <a:r>
              <a:rPr lang="ja-JP" altLang="en-US" sz="4000" b="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分布</a:t>
            </a:r>
            <a:endParaRPr lang="en-US" altLang="ja-JP" sz="4000" b="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4000" dirty="0">
                <a:ea typeface="ＭＳ ゴシック" panose="020B0609070205080204" pitchFamily="49" charset="-128"/>
              </a:rPr>
              <a:t>ドリフト電流と拡散電流</a:t>
            </a:r>
            <a:endParaRPr lang="en-US" altLang="ja-JP" sz="4000" b="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ja-JP" sz="4000" b="0" dirty="0">
              <a:ea typeface="ＭＳ ゴシック" panose="020B0609070205080204" pitchFamily="49" charset="-128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ja-JP" sz="4000" b="0" dirty="0"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95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7DA5B-7F34-CC65-C58D-F44235B1B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688E9BF-FF58-0D04-066D-2F096EE386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96F73D1-F8F4-05D9-774A-5EC68396DCA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  <a:lvl1pPr marL="0" marR="0" lvl="0" indent="0" algn="ctr" defTabSz="91440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Tx/>
              <a:buNone/>
              <a:tabLst/>
              <a:defRPr sz="6600" b="1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ＭＳ Ｐゴシック" panose="020B0600070205080204" pitchFamily="50" charset="-128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準位の決定と電荷分布</a:t>
            </a:r>
          </a:p>
        </p:txBody>
      </p:sp>
    </p:spTree>
    <p:extLst>
      <p:ext uri="{BB962C8B-B14F-4D97-AF65-F5344CB8AC3E}">
        <p14:creationId xmlns:p14="http://schemas.microsoft.com/office/powerpoint/2010/main" val="2722763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46"/>
          <p:cNvSpPr>
            <a:spLocks noChangeArrowheads="1"/>
          </p:cNvSpPr>
          <p:nvPr/>
        </p:nvSpPr>
        <p:spPr bwMode="auto">
          <a:xfrm>
            <a:off x="2072290" y="5001105"/>
            <a:ext cx="2000705" cy="1647143"/>
          </a:xfrm>
          <a:prstGeom prst="rect">
            <a:avLst/>
          </a:prstGeom>
          <a:solidFill>
            <a:srgbClr val="FFE07D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786" name="Rectangle 146"/>
          <p:cNvSpPr>
            <a:spLocks noChangeArrowheads="1"/>
          </p:cNvSpPr>
          <p:nvPr/>
        </p:nvSpPr>
        <p:spPr bwMode="auto">
          <a:xfrm>
            <a:off x="2102063" y="2326336"/>
            <a:ext cx="2000705" cy="133380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0"/>
            <a:ext cx="9144000" cy="9906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半導体の電子構造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自由電子モデル</a:t>
            </a:r>
          </a:p>
        </p:txBody>
      </p:sp>
      <p:sp>
        <p:nvSpPr>
          <p:cNvPr id="414723" name="Line 4"/>
          <p:cNvSpPr>
            <a:spLocks noChangeShapeType="1"/>
          </p:cNvSpPr>
          <p:nvPr/>
        </p:nvSpPr>
        <p:spPr bwMode="auto">
          <a:xfrm>
            <a:off x="1816247" y="3660140"/>
            <a:ext cx="2286520" cy="1191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grpSp>
        <p:nvGrpSpPr>
          <p:cNvPr id="414724" name="Group 37"/>
          <p:cNvGrpSpPr>
            <a:grpSpLocks/>
          </p:cNvGrpSpPr>
          <p:nvPr/>
        </p:nvGrpSpPr>
        <p:grpSpPr bwMode="auto">
          <a:xfrm>
            <a:off x="1816248" y="4517585"/>
            <a:ext cx="2596153" cy="11909"/>
            <a:chOff x="1712" y="2818"/>
            <a:chExt cx="2180" cy="10"/>
          </a:xfrm>
        </p:grpSpPr>
        <p:sp>
          <p:nvSpPr>
            <p:cNvPr id="414866" name="Freeform 5"/>
            <p:cNvSpPr>
              <a:spLocks/>
            </p:cNvSpPr>
            <p:nvPr/>
          </p:nvSpPr>
          <p:spPr bwMode="auto">
            <a:xfrm>
              <a:off x="1712" y="2818"/>
              <a:ext cx="40" cy="10"/>
            </a:xfrm>
            <a:custGeom>
              <a:avLst/>
              <a:gdLst>
                <a:gd name="T0" fmla="*/ 0 w 40"/>
                <a:gd name="T1" fmla="*/ 0 h 10"/>
                <a:gd name="T2" fmla="*/ 0 w 40"/>
                <a:gd name="T3" fmla="*/ 0 h 10"/>
                <a:gd name="T4" fmla="*/ 0 w 40"/>
                <a:gd name="T5" fmla="*/ 10 h 10"/>
                <a:gd name="T6" fmla="*/ 40 w 40"/>
                <a:gd name="T7" fmla="*/ 10 h 10"/>
                <a:gd name="T8" fmla="*/ 40 w 40"/>
                <a:gd name="T9" fmla="*/ 0 h 10"/>
                <a:gd name="T10" fmla="*/ 40 w 40"/>
                <a:gd name="T11" fmla="*/ 0 h 10"/>
                <a:gd name="T12" fmla="*/ 0 w 4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67" name="Freeform 6"/>
            <p:cNvSpPr>
              <a:spLocks/>
            </p:cNvSpPr>
            <p:nvPr/>
          </p:nvSpPr>
          <p:spPr bwMode="auto">
            <a:xfrm>
              <a:off x="17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68" name="Freeform 7"/>
            <p:cNvSpPr>
              <a:spLocks/>
            </p:cNvSpPr>
            <p:nvPr/>
          </p:nvSpPr>
          <p:spPr bwMode="auto">
            <a:xfrm>
              <a:off x="18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69" name="Freeform 8"/>
            <p:cNvSpPr>
              <a:spLocks/>
            </p:cNvSpPr>
            <p:nvPr/>
          </p:nvSpPr>
          <p:spPr bwMode="auto">
            <a:xfrm>
              <a:off x="19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70" name="Freeform 9"/>
            <p:cNvSpPr>
              <a:spLocks/>
            </p:cNvSpPr>
            <p:nvPr/>
          </p:nvSpPr>
          <p:spPr bwMode="auto">
            <a:xfrm>
              <a:off x="19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71" name="Freeform 10"/>
            <p:cNvSpPr>
              <a:spLocks/>
            </p:cNvSpPr>
            <p:nvPr/>
          </p:nvSpPr>
          <p:spPr bwMode="auto">
            <a:xfrm>
              <a:off x="20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72" name="Freeform 11"/>
            <p:cNvSpPr>
              <a:spLocks/>
            </p:cNvSpPr>
            <p:nvPr/>
          </p:nvSpPr>
          <p:spPr bwMode="auto">
            <a:xfrm>
              <a:off x="21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73" name="Freeform 12"/>
            <p:cNvSpPr>
              <a:spLocks/>
            </p:cNvSpPr>
            <p:nvPr/>
          </p:nvSpPr>
          <p:spPr bwMode="auto">
            <a:xfrm>
              <a:off x="21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74" name="Freeform 13"/>
            <p:cNvSpPr>
              <a:spLocks/>
            </p:cNvSpPr>
            <p:nvPr/>
          </p:nvSpPr>
          <p:spPr bwMode="auto">
            <a:xfrm>
              <a:off x="22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75" name="Freeform 14"/>
            <p:cNvSpPr>
              <a:spLocks/>
            </p:cNvSpPr>
            <p:nvPr/>
          </p:nvSpPr>
          <p:spPr bwMode="auto">
            <a:xfrm>
              <a:off x="23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76" name="Freeform 15"/>
            <p:cNvSpPr>
              <a:spLocks/>
            </p:cNvSpPr>
            <p:nvPr/>
          </p:nvSpPr>
          <p:spPr bwMode="auto">
            <a:xfrm>
              <a:off x="24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77" name="Freeform 16"/>
            <p:cNvSpPr>
              <a:spLocks/>
            </p:cNvSpPr>
            <p:nvPr/>
          </p:nvSpPr>
          <p:spPr bwMode="auto">
            <a:xfrm>
              <a:off x="24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78" name="Freeform 17"/>
            <p:cNvSpPr>
              <a:spLocks/>
            </p:cNvSpPr>
            <p:nvPr/>
          </p:nvSpPr>
          <p:spPr bwMode="auto">
            <a:xfrm>
              <a:off x="25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79" name="Freeform 18"/>
            <p:cNvSpPr>
              <a:spLocks/>
            </p:cNvSpPr>
            <p:nvPr/>
          </p:nvSpPr>
          <p:spPr bwMode="auto">
            <a:xfrm>
              <a:off x="26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80" name="Freeform 19"/>
            <p:cNvSpPr>
              <a:spLocks/>
            </p:cNvSpPr>
            <p:nvPr/>
          </p:nvSpPr>
          <p:spPr bwMode="auto">
            <a:xfrm>
              <a:off x="26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81" name="Freeform 20"/>
            <p:cNvSpPr>
              <a:spLocks/>
            </p:cNvSpPr>
            <p:nvPr/>
          </p:nvSpPr>
          <p:spPr bwMode="auto">
            <a:xfrm>
              <a:off x="27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82" name="Freeform 21"/>
            <p:cNvSpPr>
              <a:spLocks/>
            </p:cNvSpPr>
            <p:nvPr/>
          </p:nvSpPr>
          <p:spPr bwMode="auto">
            <a:xfrm>
              <a:off x="28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83" name="Freeform 22"/>
            <p:cNvSpPr>
              <a:spLocks/>
            </p:cNvSpPr>
            <p:nvPr/>
          </p:nvSpPr>
          <p:spPr bwMode="auto">
            <a:xfrm>
              <a:off x="28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84" name="Freeform 23"/>
            <p:cNvSpPr>
              <a:spLocks/>
            </p:cNvSpPr>
            <p:nvPr/>
          </p:nvSpPr>
          <p:spPr bwMode="auto">
            <a:xfrm>
              <a:off x="29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85" name="Freeform 24"/>
            <p:cNvSpPr>
              <a:spLocks/>
            </p:cNvSpPr>
            <p:nvPr/>
          </p:nvSpPr>
          <p:spPr bwMode="auto">
            <a:xfrm>
              <a:off x="30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86" name="Freeform 25"/>
            <p:cNvSpPr>
              <a:spLocks/>
            </p:cNvSpPr>
            <p:nvPr/>
          </p:nvSpPr>
          <p:spPr bwMode="auto">
            <a:xfrm>
              <a:off x="31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87" name="Freeform 26"/>
            <p:cNvSpPr>
              <a:spLocks/>
            </p:cNvSpPr>
            <p:nvPr/>
          </p:nvSpPr>
          <p:spPr bwMode="auto">
            <a:xfrm>
              <a:off x="31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88" name="Freeform 27"/>
            <p:cNvSpPr>
              <a:spLocks/>
            </p:cNvSpPr>
            <p:nvPr/>
          </p:nvSpPr>
          <p:spPr bwMode="auto">
            <a:xfrm>
              <a:off x="32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89" name="Freeform 28"/>
            <p:cNvSpPr>
              <a:spLocks/>
            </p:cNvSpPr>
            <p:nvPr/>
          </p:nvSpPr>
          <p:spPr bwMode="auto">
            <a:xfrm>
              <a:off x="33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90" name="Freeform 29"/>
            <p:cNvSpPr>
              <a:spLocks/>
            </p:cNvSpPr>
            <p:nvPr/>
          </p:nvSpPr>
          <p:spPr bwMode="auto">
            <a:xfrm>
              <a:off x="33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91" name="Freeform 30"/>
            <p:cNvSpPr>
              <a:spLocks/>
            </p:cNvSpPr>
            <p:nvPr/>
          </p:nvSpPr>
          <p:spPr bwMode="auto">
            <a:xfrm>
              <a:off x="34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92" name="Freeform 31"/>
            <p:cNvSpPr>
              <a:spLocks/>
            </p:cNvSpPr>
            <p:nvPr/>
          </p:nvSpPr>
          <p:spPr bwMode="auto">
            <a:xfrm>
              <a:off x="35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93" name="Freeform 32"/>
            <p:cNvSpPr>
              <a:spLocks/>
            </p:cNvSpPr>
            <p:nvPr/>
          </p:nvSpPr>
          <p:spPr bwMode="auto">
            <a:xfrm>
              <a:off x="35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94" name="Freeform 33"/>
            <p:cNvSpPr>
              <a:spLocks/>
            </p:cNvSpPr>
            <p:nvPr/>
          </p:nvSpPr>
          <p:spPr bwMode="auto">
            <a:xfrm>
              <a:off x="36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95" name="Freeform 34"/>
            <p:cNvSpPr>
              <a:spLocks/>
            </p:cNvSpPr>
            <p:nvPr/>
          </p:nvSpPr>
          <p:spPr bwMode="auto">
            <a:xfrm>
              <a:off x="37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96" name="Freeform 35"/>
            <p:cNvSpPr>
              <a:spLocks/>
            </p:cNvSpPr>
            <p:nvPr/>
          </p:nvSpPr>
          <p:spPr bwMode="auto">
            <a:xfrm>
              <a:off x="38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97" name="Freeform 36"/>
            <p:cNvSpPr>
              <a:spLocks/>
            </p:cNvSpPr>
            <p:nvPr/>
          </p:nvSpPr>
          <p:spPr bwMode="auto">
            <a:xfrm>
              <a:off x="3872" y="2818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10 h 10"/>
                <a:gd name="T8" fmla="*/ 20 w 20"/>
                <a:gd name="T9" fmla="*/ 0 h 10"/>
                <a:gd name="T10" fmla="*/ 20 w 20"/>
                <a:gd name="T11" fmla="*/ 0 h 10"/>
                <a:gd name="T12" fmla="*/ 10 w 2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414725" name="Rectangle 38"/>
          <p:cNvSpPr>
            <a:spLocks noChangeArrowheads="1"/>
          </p:cNvSpPr>
          <p:nvPr/>
        </p:nvSpPr>
        <p:spPr bwMode="auto">
          <a:xfrm>
            <a:off x="1184910" y="4124577"/>
            <a:ext cx="1381439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730" name="Rectangle 44"/>
          <p:cNvSpPr>
            <a:spLocks noChangeArrowheads="1"/>
          </p:cNvSpPr>
          <p:nvPr/>
        </p:nvSpPr>
        <p:spPr bwMode="auto">
          <a:xfrm>
            <a:off x="1232546" y="3362404"/>
            <a:ext cx="1333803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733" name="Rectangle 48"/>
          <p:cNvSpPr>
            <a:spLocks noChangeArrowheads="1"/>
          </p:cNvSpPr>
          <p:nvPr/>
        </p:nvSpPr>
        <p:spPr bwMode="auto">
          <a:xfrm>
            <a:off x="1006275" y="4696207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743" name="Line 58"/>
          <p:cNvSpPr>
            <a:spLocks noChangeShapeType="1"/>
          </p:cNvSpPr>
          <p:nvPr/>
        </p:nvSpPr>
        <p:spPr bwMode="auto">
          <a:xfrm>
            <a:off x="1816247" y="4993943"/>
            <a:ext cx="2600554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745" name="Rectangle 60"/>
          <p:cNvSpPr>
            <a:spLocks noChangeArrowheads="1"/>
          </p:cNvSpPr>
          <p:nvPr/>
        </p:nvSpPr>
        <p:spPr bwMode="auto">
          <a:xfrm>
            <a:off x="1691224" y="2009595"/>
            <a:ext cx="1349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真空準位 </a:t>
            </a:r>
            <a:r>
              <a:rPr lang="en-US" altLang="ja-JP" sz="1800" i="1" dirty="0" err="1">
                <a:solidFill>
                  <a:srgbClr val="000000"/>
                </a:solidFill>
              </a:rPr>
              <a:t>E</a:t>
            </a:r>
            <a:r>
              <a:rPr lang="en-US" altLang="ja-JP" sz="1800" baseline="-25000" dirty="0" err="1">
                <a:solidFill>
                  <a:srgbClr val="000000"/>
                </a:solidFill>
              </a:rPr>
              <a:t>vac</a:t>
            </a:r>
            <a:endParaRPr lang="en-US" altLang="ja-JP" sz="1800" baseline="-25000" dirty="0">
              <a:solidFill>
                <a:srgbClr val="000000"/>
              </a:solidFill>
            </a:endParaRPr>
          </a:p>
        </p:txBody>
      </p:sp>
      <p:sp>
        <p:nvSpPr>
          <p:cNvPr id="414748" name="Line 63"/>
          <p:cNvSpPr>
            <a:spLocks noChangeShapeType="1"/>
          </p:cNvSpPr>
          <p:nvPr/>
        </p:nvSpPr>
        <p:spPr bwMode="auto">
          <a:xfrm>
            <a:off x="1845276" y="2326336"/>
            <a:ext cx="2381792" cy="1191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758" name="Rectangle 82"/>
          <p:cNvSpPr>
            <a:spLocks noChangeArrowheads="1"/>
          </p:cNvSpPr>
          <p:nvPr/>
        </p:nvSpPr>
        <p:spPr bwMode="auto">
          <a:xfrm>
            <a:off x="2483148" y="2612151"/>
            <a:ext cx="1119442" cy="6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grpSp>
        <p:nvGrpSpPr>
          <p:cNvPr id="414761" name="Group 88"/>
          <p:cNvGrpSpPr>
            <a:grpSpLocks/>
          </p:cNvGrpSpPr>
          <p:nvPr/>
        </p:nvGrpSpPr>
        <p:grpSpPr bwMode="auto">
          <a:xfrm>
            <a:off x="3433450" y="3672049"/>
            <a:ext cx="130999" cy="1333803"/>
            <a:chOff x="2942" y="2108"/>
            <a:chExt cx="110" cy="1120"/>
          </a:xfrm>
        </p:grpSpPr>
        <p:sp>
          <p:nvSpPr>
            <p:cNvPr id="414854" name="Line 85"/>
            <p:cNvSpPr>
              <a:spLocks noChangeShapeType="1"/>
            </p:cNvSpPr>
            <p:nvPr/>
          </p:nvSpPr>
          <p:spPr bwMode="auto">
            <a:xfrm>
              <a:off x="2992" y="2148"/>
              <a:ext cx="1" cy="103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55" name="Freeform 86"/>
            <p:cNvSpPr>
              <a:spLocks/>
            </p:cNvSpPr>
            <p:nvPr/>
          </p:nvSpPr>
          <p:spPr bwMode="auto">
            <a:xfrm>
              <a:off x="2942" y="2108"/>
              <a:ext cx="110" cy="100"/>
            </a:xfrm>
            <a:custGeom>
              <a:avLst/>
              <a:gdLst>
                <a:gd name="T0" fmla="*/ 110 w 110"/>
                <a:gd name="T1" fmla="*/ 100 h 100"/>
                <a:gd name="T2" fmla="*/ 50 w 110"/>
                <a:gd name="T3" fmla="*/ 0 h 100"/>
                <a:gd name="T4" fmla="*/ 0 w 110"/>
                <a:gd name="T5" fmla="*/ 100 h 100"/>
                <a:gd name="T6" fmla="*/ 50 w 110"/>
                <a:gd name="T7" fmla="*/ 70 h 100"/>
                <a:gd name="T8" fmla="*/ 110 w 110"/>
                <a:gd name="T9" fmla="*/ 10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0">
                  <a:moveTo>
                    <a:pt x="110" y="100"/>
                  </a:moveTo>
                  <a:lnTo>
                    <a:pt x="50" y="0"/>
                  </a:lnTo>
                  <a:lnTo>
                    <a:pt x="0" y="100"/>
                  </a:lnTo>
                  <a:lnTo>
                    <a:pt x="50" y="70"/>
                  </a:lnTo>
                  <a:lnTo>
                    <a:pt x="110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56" name="Freeform 87"/>
            <p:cNvSpPr>
              <a:spLocks/>
            </p:cNvSpPr>
            <p:nvPr/>
          </p:nvSpPr>
          <p:spPr bwMode="auto">
            <a:xfrm>
              <a:off x="2942" y="3128"/>
              <a:ext cx="110" cy="100"/>
            </a:xfrm>
            <a:custGeom>
              <a:avLst/>
              <a:gdLst>
                <a:gd name="T0" fmla="*/ 0 w 110"/>
                <a:gd name="T1" fmla="*/ 0 h 100"/>
                <a:gd name="T2" fmla="*/ 50 w 110"/>
                <a:gd name="T3" fmla="*/ 100 h 100"/>
                <a:gd name="T4" fmla="*/ 110 w 110"/>
                <a:gd name="T5" fmla="*/ 0 h 100"/>
                <a:gd name="T6" fmla="*/ 50 w 110"/>
                <a:gd name="T7" fmla="*/ 30 h 100"/>
                <a:gd name="T8" fmla="*/ 0 w 110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0" h="100">
                  <a:moveTo>
                    <a:pt x="0" y="0"/>
                  </a:moveTo>
                  <a:lnTo>
                    <a:pt x="50" y="100"/>
                  </a:lnTo>
                  <a:lnTo>
                    <a:pt x="110" y="0"/>
                  </a:lnTo>
                  <a:lnTo>
                    <a:pt x="5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414762" name="Rectangle 89"/>
          <p:cNvSpPr>
            <a:spLocks noChangeArrowheads="1"/>
          </p:cNvSpPr>
          <p:nvPr/>
        </p:nvSpPr>
        <p:spPr bwMode="auto">
          <a:xfrm>
            <a:off x="1875792" y="3826864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765" name="Line 93"/>
          <p:cNvSpPr>
            <a:spLocks noChangeShapeType="1"/>
          </p:cNvSpPr>
          <p:nvPr/>
        </p:nvSpPr>
        <p:spPr bwMode="auto">
          <a:xfrm>
            <a:off x="1816247" y="3660140"/>
            <a:ext cx="2562626" cy="0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grpSp>
        <p:nvGrpSpPr>
          <p:cNvPr id="414766" name="Group 126"/>
          <p:cNvGrpSpPr>
            <a:grpSpLocks/>
          </p:cNvGrpSpPr>
          <p:nvPr/>
        </p:nvGrpSpPr>
        <p:grpSpPr bwMode="auto">
          <a:xfrm>
            <a:off x="1816248" y="4517585"/>
            <a:ext cx="2596153" cy="11909"/>
            <a:chOff x="1712" y="2818"/>
            <a:chExt cx="2180" cy="10"/>
          </a:xfrm>
        </p:grpSpPr>
        <p:sp>
          <p:nvSpPr>
            <p:cNvPr id="414822" name="Freeform 94"/>
            <p:cNvSpPr>
              <a:spLocks/>
            </p:cNvSpPr>
            <p:nvPr/>
          </p:nvSpPr>
          <p:spPr bwMode="auto">
            <a:xfrm>
              <a:off x="1712" y="2818"/>
              <a:ext cx="40" cy="10"/>
            </a:xfrm>
            <a:custGeom>
              <a:avLst/>
              <a:gdLst>
                <a:gd name="T0" fmla="*/ 0 w 40"/>
                <a:gd name="T1" fmla="*/ 0 h 10"/>
                <a:gd name="T2" fmla="*/ 0 w 40"/>
                <a:gd name="T3" fmla="*/ 0 h 10"/>
                <a:gd name="T4" fmla="*/ 0 w 40"/>
                <a:gd name="T5" fmla="*/ 10 h 10"/>
                <a:gd name="T6" fmla="*/ 40 w 40"/>
                <a:gd name="T7" fmla="*/ 10 h 10"/>
                <a:gd name="T8" fmla="*/ 40 w 40"/>
                <a:gd name="T9" fmla="*/ 0 h 10"/>
                <a:gd name="T10" fmla="*/ 40 w 40"/>
                <a:gd name="T11" fmla="*/ 0 h 10"/>
                <a:gd name="T12" fmla="*/ 0 w 4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10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0" y="1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23" name="Freeform 95"/>
            <p:cNvSpPr>
              <a:spLocks/>
            </p:cNvSpPr>
            <p:nvPr/>
          </p:nvSpPr>
          <p:spPr bwMode="auto">
            <a:xfrm>
              <a:off x="17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24" name="Freeform 96"/>
            <p:cNvSpPr>
              <a:spLocks/>
            </p:cNvSpPr>
            <p:nvPr/>
          </p:nvSpPr>
          <p:spPr bwMode="auto">
            <a:xfrm>
              <a:off x="18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25" name="Freeform 97"/>
            <p:cNvSpPr>
              <a:spLocks/>
            </p:cNvSpPr>
            <p:nvPr/>
          </p:nvSpPr>
          <p:spPr bwMode="auto">
            <a:xfrm>
              <a:off x="19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26" name="Freeform 98"/>
            <p:cNvSpPr>
              <a:spLocks/>
            </p:cNvSpPr>
            <p:nvPr/>
          </p:nvSpPr>
          <p:spPr bwMode="auto">
            <a:xfrm>
              <a:off x="19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27" name="Freeform 99"/>
            <p:cNvSpPr>
              <a:spLocks/>
            </p:cNvSpPr>
            <p:nvPr/>
          </p:nvSpPr>
          <p:spPr bwMode="auto">
            <a:xfrm>
              <a:off x="20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28" name="Freeform 100"/>
            <p:cNvSpPr>
              <a:spLocks/>
            </p:cNvSpPr>
            <p:nvPr/>
          </p:nvSpPr>
          <p:spPr bwMode="auto">
            <a:xfrm>
              <a:off x="21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29" name="Freeform 101"/>
            <p:cNvSpPr>
              <a:spLocks/>
            </p:cNvSpPr>
            <p:nvPr/>
          </p:nvSpPr>
          <p:spPr bwMode="auto">
            <a:xfrm>
              <a:off x="21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30" name="Freeform 102"/>
            <p:cNvSpPr>
              <a:spLocks/>
            </p:cNvSpPr>
            <p:nvPr/>
          </p:nvSpPr>
          <p:spPr bwMode="auto">
            <a:xfrm>
              <a:off x="22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31" name="Freeform 103"/>
            <p:cNvSpPr>
              <a:spLocks/>
            </p:cNvSpPr>
            <p:nvPr/>
          </p:nvSpPr>
          <p:spPr bwMode="auto">
            <a:xfrm>
              <a:off x="23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32" name="Freeform 104"/>
            <p:cNvSpPr>
              <a:spLocks/>
            </p:cNvSpPr>
            <p:nvPr/>
          </p:nvSpPr>
          <p:spPr bwMode="auto">
            <a:xfrm>
              <a:off x="24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33" name="Freeform 105"/>
            <p:cNvSpPr>
              <a:spLocks/>
            </p:cNvSpPr>
            <p:nvPr/>
          </p:nvSpPr>
          <p:spPr bwMode="auto">
            <a:xfrm>
              <a:off x="24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34" name="Freeform 106"/>
            <p:cNvSpPr>
              <a:spLocks/>
            </p:cNvSpPr>
            <p:nvPr/>
          </p:nvSpPr>
          <p:spPr bwMode="auto">
            <a:xfrm>
              <a:off x="25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35" name="Freeform 107"/>
            <p:cNvSpPr>
              <a:spLocks/>
            </p:cNvSpPr>
            <p:nvPr/>
          </p:nvSpPr>
          <p:spPr bwMode="auto">
            <a:xfrm>
              <a:off x="26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36" name="Freeform 108"/>
            <p:cNvSpPr>
              <a:spLocks/>
            </p:cNvSpPr>
            <p:nvPr/>
          </p:nvSpPr>
          <p:spPr bwMode="auto">
            <a:xfrm>
              <a:off x="26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37" name="Freeform 109"/>
            <p:cNvSpPr>
              <a:spLocks/>
            </p:cNvSpPr>
            <p:nvPr/>
          </p:nvSpPr>
          <p:spPr bwMode="auto">
            <a:xfrm>
              <a:off x="27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38" name="Freeform 110"/>
            <p:cNvSpPr>
              <a:spLocks/>
            </p:cNvSpPr>
            <p:nvPr/>
          </p:nvSpPr>
          <p:spPr bwMode="auto">
            <a:xfrm>
              <a:off x="28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39" name="Freeform 111"/>
            <p:cNvSpPr>
              <a:spLocks/>
            </p:cNvSpPr>
            <p:nvPr/>
          </p:nvSpPr>
          <p:spPr bwMode="auto">
            <a:xfrm>
              <a:off x="28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40" name="Freeform 112"/>
            <p:cNvSpPr>
              <a:spLocks/>
            </p:cNvSpPr>
            <p:nvPr/>
          </p:nvSpPr>
          <p:spPr bwMode="auto">
            <a:xfrm>
              <a:off x="29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41" name="Freeform 113"/>
            <p:cNvSpPr>
              <a:spLocks/>
            </p:cNvSpPr>
            <p:nvPr/>
          </p:nvSpPr>
          <p:spPr bwMode="auto">
            <a:xfrm>
              <a:off x="30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42" name="Freeform 114"/>
            <p:cNvSpPr>
              <a:spLocks/>
            </p:cNvSpPr>
            <p:nvPr/>
          </p:nvSpPr>
          <p:spPr bwMode="auto">
            <a:xfrm>
              <a:off x="31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43" name="Freeform 115"/>
            <p:cNvSpPr>
              <a:spLocks/>
            </p:cNvSpPr>
            <p:nvPr/>
          </p:nvSpPr>
          <p:spPr bwMode="auto">
            <a:xfrm>
              <a:off x="317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44" name="Freeform 116"/>
            <p:cNvSpPr>
              <a:spLocks/>
            </p:cNvSpPr>
            <p:nvPr/>
          </p:nvSpPr>
          <p:spPr bwMode="auto">
            <a:xfrm>
              <a:off x="324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45" name="Freeform 117"/>
            <p:cNvSpPr>
              <a:spLocks/>
            </p:cNvSpPr>
            <p:nvPr/>
          </p:nvSpPr>
          <p:spPr bwMode="auto">
            <a:xfrm>
              <a:off x="331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46" name="Freeform 118"/>
            <p:cNvSpPr>
              <a:spLocks/>
            </p:cNvSpPr>
            <p:nvPr/>
          </p:nvSpPr>
          <p:spPr bwMode="auto">
            <a:xfrm>
              <a:off x="338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47" name="Freeform 119"/>
            <p:cNvSpPr>
              <a:spLocks/>
            </p:cNvSpPr>
            <p:nvPr/>
          </p:nvSpPr>
          <p:spPr bwMode="auto">
            <a:xfrm>
              <a:off x="345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48" name="Freeform 120"/>
            <p:cNvSpPr>
              <a:spLocks/>
            </p:cNvSpPr>
            <p:nvPr/>
          </p:nvSpPr>
          <p:spPr bwMode="auto">
            <a:xfrm>
              <a:off x="352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49" name="Freeform 121"/>
            <p:cNvSpPr>
              <a:spLocks/>
            </p:cNvSpPr>
            <p:nvPr/>
          </p:nvSpPr>
          <p:spPr bwMode="auto">
            <a:xfrm>
              <a:off x="359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50" name="Freeform 122"/>
            <p:cNvSpPr>
              <a:spLocks/>
            </p:cNvSpPr>
            <p:nvPr/>
          </p:nvSpPr>
          <p:spPr bwMode="auto">
            <a:xfrm>
              <a:off x="366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51" name="Freeform 123"/>
            <p:cNvSpPr>
              <a:spLocks/>
            </p:cNvSpPr>
            <p:nvPr/>
          </p:nvSpPr>
          <p:spPr bwMode="auto">
            <a:xfrm>
              <a:off x="373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52" name="Freeform 124"/>
            <p:cNvSpPr>
              <a:spLocks/>
            </p:cNvSpPr>
            <p:nvPr/>
          </p:nvSpPr>
          <p:spPr bwMode="auto">
            <a:xfrm>
              <a:off x="3802" y="2818"/>
              <a:ext cx="50" cy="10"/>
            </a:xfrm>
            <a:custGeom>
              <a:avLst/>
              <a:gdLst>
                <a:gd name="T0" fmla="*/ 10 w 50"/>
                <a:gd name="T1" fmla="*/ 0 h 10"/>
                <a:gd name="T2" fmla="*/ 0 w 50"/>
                <a:gd name="T3" fmla="*/ 0 h 10"/>
                <a:gd name="T4" fmla="*/ 10 w 50"/>
                <a:gd name="T5" fmla="*/ 10 h 10"/>
                <a:gd name="T6" fmla="*/ 50 w 50"/>
                <a:gd name="T7" fmla="*/ 10 h 10"/>
                <a:gd name="T8" fmla="*/ 50 w 50"/>
                <a:gd name="T9" fmla="*/ 0 h 10"/>
                <a:gd name="T10" fmla="*/ 50 w 50"/>
                <a:gd name="T11" fmla="*/ 0 h 10"/>
                <a:gd name="T12" fmla="*/ 10 w 5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50" y="10"/>
                  </a:lnTo>
                  <a:lnTo>
                    <a:pt x="5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  <p:sp>
          <p:nvSpPr>
            <p:cNvPr id="414853" name="Freeform 125"/>
            <p:cNvSpPr>
              <a:spLocks/>
            </p:cNvSpPr>
            <p:nvPr/>
          </p:nvSpPr>
          <p:spPr bwMode="auto">
            <a:xfrm>
              <a:off x="3872" y="2818"/>
              <a:ext cx="20" cy="10"/>
            </a:xfrm>
            <a:custGeom>
              <a:avLst/>
              <a:gdLst>
                <a:gd name="T0" fmla="*/ 10 w 20"/>
                <a:gd name="T1" fmla="*/ 0 h 10"/>
                <a:gd name="T2" fmla="*/ 0 w 20"/>
                <a:gd name="T3" fmla="*/ 0 h 10"/>
                <a:gd name="T4" fmla="*/ 10 w 20"/>
                <a:gd name="T5" fmla="*/ 10 h 10"/>
                <a:gd name="T6" fmla="*/ 20 w 20"/>
                <a:gd name="T7" fmla="*/ 10 h 10"/>
                <a:gd name="T8" fmla="*/ 20 w 20"/>
                <a:gd name="T9" fmla="*/ 0 h 10"/>
                <a:gd name="T10" fmla="*/ 20 w 20"/>
                <a:gd name="T11" fmla="*/ 0 h 10"/>
                <a:gd name="T12" fmla="*/ 10 w 20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0">
                  <a:moveTo>
                    <a:pt x="10" y="0"/>
                  </a:moveTo>
                  <a:lnTo>
                    <a:pt x="0" y="0"/>
                  </a:lnTo>
                  <a:lnTo>
                    <a:pt x="10" y="10"/>
                  </a:lnTo>
                  <a:lnTo>
                    <a:pt x="20" y="10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ja-JP" altLang="en-US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414767" name="Rectangle 127"/>
          <p:cNvSpPr>
            <a:spLocks noChangeArrowheads="1"/>
          </p:cNvSpPr>
          <p:nvPr/>
        </p:nvSpPr>
        <p:spPr bwMode="auto">
          <a:xfrm>
            <a:off x="1184910" y="4124577"/>
            <a:ext cx="1381439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773" name="Rectangle 133"/>
          <p:cNvSpPr>
            <a:spLocks noChangeArrowheads="1"/>
          </p:cNvSpPr>
          <p:nvPr/>
        </p:nvSpPr>
        <p:spPr bwMode="auto">
          <a:xfrm>
            <a:off x="1232546" y="3362404"/>
            <a:ext cx="1333803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774" name="Rectangle 134"/>
          <p:cNvSpPr>
            <a:spLocks noChangeArrowheads="1"/>
          </p:cNvSpPr>
          <p:nvPr/>
        </p:nvSpPr>
        <p:spPr bwMode="auto">
          <a:xfrm>
            <a:off x="1633161" y="3374329"/>
            <a:ext cx="14683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伝導帯下端 </a:t>
            </a:r>
            <a:r>
              <a:rPr lang="en-US" altLang="ja-JP" sz="1800" i="1" dirty="0">
                <a:solidFill>
                  <a:srgbClr val="000000"/>
                </a:solidFill>
              </a:rPr>
              <a:t>E</a:t>
            </a:r>
            <a:r>
              <a:rPr lang="en-US" altLang="ja-JP" sz="1800" baseline="-25000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14777" name="Rectangle 137"/>
          <p:cNvSpPr>
            <a:spLocks noChangeArrowheads="1"/>
          </p:cNvSpPr>
          <p:nvPr/>
        </p:nvSpPr>
        <p:spPr bwMode="auto">
          <a:xfrm>
            <a:off x="1006275" y="4696207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802" name="Rectangle 171"/>
          <p:cNvSpPr>
            <a:spLocks noChangeArrowheads="1"/>
          </p:cNvSpPr>
          <p:nvPr/>
        </p:nvSpPr>
        <p:spPr bwMode="auto">
          <a:xfrm>
            <a:off x="2483148" y="2612151"/>
            <a:ext cx="1119442" cy="65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806" name="Rectangle 178"/>
          <p:cNvSpPr>
            <a:spLocks noChangeArrowheads="1"/>
          </p:cNvSpPr>
          <p:nvPr/>
        </p:nvSpPr>
        <p:spPr bwMode="auto">
          <a:xfrm>
            <a:off x="1875792" y="3826864"/>
            <a:ext cx="1560074" cy="6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414807" name="Rectangle 179"/>
          <p:cNvSpPr>
            <a:spLocks noChangeArrowheads="1"/>
          </p:cNvSpPr>
          <p:nvPr/>
        </p:nvSpPr>
        <p:spPr bwMode="auto">
          <a:xfrm>
            <a:off x="2074257" y="3847588"/>
            <a:ext cx="137537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バンドギャップ</a:t>
            </a:r>
            <a:endParaRPr lang="en-US" altLang="ja-JP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None/>
              <a:defRPr/>
            </a:pPr>
            <a:r>
              <a:rPr lang="en-US" altLang="ja-JP" sz="18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en-US" altLang="ja-JP" sz="180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g</a:t>
            </a:r>
            <a:endParaRPr lang="ja-JP" altLang="en-US" sz="1800" baseline="-250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4772" name="Rectangle 132"/>
          <p:cNvSpPr>
            <a:spLocks noChangeArrowheads="1"/>
          </p:cNvSpPr>
          <p:nvPr/>
        </p:nvSpPr>
        <p:spPr bwMode="auto">
          <a:xfrm>
            <a:off x="2581823" y="5737353"/>
            <a:ext cx="9233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価電子帯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414782" name="Rectangle 142"/>
          <p:cNvSpPr>
            <a:spLocks noChangeArrowheads="1"/>
          </p:cNvSpPr>
          <p:nvPr/>
        </p:nvSpPr>
        <p:spPr bwMode="auto">
          <a:xfrm>
            <a:off x="2793421" y="2791976"/>
            <a:ext cx="692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伝導帯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p:sp>
        <p:nvSpPr>
          <p:cNvPr id="414768" name="Rectangle 128"/>
          <p:cNvSpPr>
            <a:spLocks noChangeArrowheads="1"/>
          </p:cNvSpPr>
          <p:nvPr/>
        </p:nvSpPr>
        <p:spPr bwMode="auto">
          <a:xfrm>
            <a:off x="1633161" y="4248425"/>
            <a:ext cx="15757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ja-JP" altLang="en-US" sz="1800" b="1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フェルミ準位 </a:t>
            </a:r>
            <a:r>
              <a:rPr lang="en-US" altLang="ja-JP" sz="1800" b="1" i="1" dirty="0">
                <a:solidFill>
                  <a:srgbClr val="FF0000"/>
                </a:solidFill>
              </a:rPr>
              <a:t>E</a:t>
            </a:r>
            <a:r>
              <a:rPr lang="en-US" altLang="ja-JP" sz="1800" b="1" baseline="-250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14778" name="Rectangle 138"/>
          <p:cNvSpPr>
            <a:spLocks noChangeArrowheads="1"/>
          </p:cNvSpPr>
          <p:nvPr/>
        </p:nvSpPr>
        <p:spPr bwMode="auto">
          <a:xfrm>
            <a:off x="1633162" y="5030058"/>
            <a:ext cx="17071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価電子帯上端 </a:t>
            </a:r>
            <a:r>
              <a:rPr lang="en-US" altLang="ja-JP" sz="1800" i="1" dirty="0">
                <a:solidFill>
                  <a:srgbClr val="000000"/>
                </a:solidFill>
              </a:rPr>
              <a:t>E</a:t>
            </a:r>
            <a:r>
              <a:rPr lang="en-US" altLang="ja-JP" sz="1800" baseline="-25000" dirty="0">
                <a:solidFill>
                  <a:srgbClr val="000000"/>
                </a:solidFill>
              </a:rPr>
              <a:t>V</a:t>
            </a:r>
            <a:endParaRPr lang="ja-JP" altLang="en-US" sz="1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オブジェクト 5"/>
              <p:cNvSpPr txBox="1"/>
              <p:nvPr/>
            </p:nvSpPr>
            <p:spPr bwMode="auto">
              <a:xfrm>
                <a:off x="4655840" y="1512888"/>
                <a:ext cx="1916490" cy="9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1" name="オブジェクト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5840" y="1512888"/>
                <a:ext cx="1916490" cy="908000"/>
              </a:xfrm>
              <a:prstGeom prst="rect">
                <a:avLst/>
              </a:prstGeom>
              <a:blipFill>
                <a:blip r:embed="rId3"/>
                <a:stretch>
                  <a:fillRect l="-31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オブジェクト 6"/>
              <p:cNvSpPr txBox="1"/>
              <p:nvPr/>
            </p:nvSpPr>
            <p:spPr bwMode="auto">
              <a:xfrm>
                <a:off x="4718050" y="5384801"/>
                <a:ext cx="1882006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ra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2" name="オブジェクト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8050" y="5384801"/>
                <a:ext cx="1882006" cy="990600"/>
              </a:xfrm>
              <a:prstGeom prst="rect">
                <a:avLst/>
              </a:prstGeom>
              <a:blipFill>
                <a:blip r:embed="rId4"/>
                <a:stretch>
                  <a:fillRect l="-32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フリーフォーム 182"/>
          <p:cNvSpPr/>
          <p:nvPr/>
        </p:nvSpPr>
        <p:spPr>
          <a:xfrm rot="5400000" flipH="1">
            <a:off x="4408605" y="2220287"/>
            <a:ext cx="1411790" cy="1461353"/>
          </a:xfrm>
          <a:custGeom>
            <a:avLst/>
            <a:gdLst>
              <a:gd name="connsiteX0" fmla="*/ 0 w 2351314"/>
              <a:gd name="connsiteY0" fmla="*/ 1611086 h 1611086"/>
              <a:gd name="connsiteX1" fmla="*/ 232228 w 2351314"/>
              <a:gd name="connsiteY1" fmla="*/ 1103086 h 1611086"/>
              <a:gd name="connsiteX2" fmla="*/ 798285 w 2351314"/>
              <a:gd name="connsiteY2" fmla="*/ 464458 h 1611086"/>
              <a:gd name="connsiteX3" fmla="*/ 1509485 w 2351314"/>
              <a:gd name="connsiteY3" fmla="*/ 116115 h 1611086"/>
              <a:gd name="connsiteX4" fmla="*/ 2351314 w 2351314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14" h="1611086">
                <a:moveTo>
                  <a:pt x="0" y="1611086"/>
                </a:moveTo>
                <a:cubicBezTo>
                  <a:pt x="49590" y="1452638"/>
                  <a:pt x="99180" y="1294191"/>
                  <a:pt x="232228" y="1103086"/>
                </a:cubicBezTo>
                <a:cubicBezTo>
                  <a:pt x="365276" y="911981"/>
                  <a:pt x="585409" y="628953"/>
                  <a:pt x="798285" y="464458"/>
                </a:cubicBezTo>
                <a:cubicBezTo>
                  <a:pt x="1011161" y="299963"/>
                  <a:pt x="1250647" y="193525"/>
                  <a:pt x="1509485" y="116115"/>
                </a:cubicBezTo>
                <a:cubicBezTo>
                  <a:pt x="1768323" y="38705"/>
                  <a:pt x="2059818" y="19352"/>
                  <a:pt x="2351314" y="0"/>
                </a:cubicBezTo>
              </a:path>
            </a:pathLst>
          </a:cu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185" name="直線コネクタ 184"/>
          <p:cNvCxnSpPr/>
          <p:nvPr/>
        </p:nvCxnSpPr>
        <p:spPr>
          <a:xfrm>
            <a:off x="4383217" y="6480569"/>
            <a:ext cx="2051543" cy="0"/>
          </a:xfrm>
          <a:prstGeom prst="line">
            <a:avLst/>
          </a:prstGeom>
          <a:ln w="158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テキスト ボックス 14"/>
          <p:cNvSpPr txBox="1">
            <a:spLocks noChangeArrowheads="1"/>
          </p:cNvSpPr>
          <p:nvPr/>
        </p:nvSpPr>
        <p:spPr bwMode="auto">
          <a:xfrm rot="16200000">
            <a:off x="3462079" y="1311640"/>
            <a:ext cx="14975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800" b="1" dirty="0">
                <a:solidFill>
                  <a:srgbClr val="0000FF"/>
                </a:solidFill>
              </a:rPr>
              <a:t>エネルギー </a:t>
            </a:r>
            <a:r>
              <a:rPr lang="en-US" altLang="ja-JP" sz="1800" b="1" i="1" dirty="0">
                <a:solidFill>
                  <a:srgbClr val="0000FF"/>
                </a:solidFill>
              </a:rPr>
              <a:t>E</a:t>
            </a:r>
            <a:endParaRPr lang="ja-JP" altLang="en-US" sz="1800" b="1" baseline="-25000" dirty="0">
              <a:solidFill>
                <a:srgbClr val="0000FF"/>
              </a:solidFill>
            </a:endParaRPr>
          </a:p>
        </p:txBody>
      </p:sp>
      <p:cxnSp>
        <p:nvCxnSpPr>
          <p:cNvPr id="188" name="直線コネクタ 187"/>
          <p:cNvCxnSpPr/>
          <p:nvPr/>
        </p:nvCxnSpPr>
        <p:spPr>
          <a:xfrm flipV="1">
            <a:off x="4390782" y="1262290"/>
            <a:ext cx="0" cy="5478979"/>
          </a:xfrm>
          <a:prstGeom prst="line">
            <a:avLst/>
          </a:prstGeom>
          <a:ln w="158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テキスト ボックス 14"/>
          <p:cNvSpPr txBox="1">
            <a:spLocks noChangeArrowheads="1"/>
          </p:cNvSpPr>
          <p:nvPr/>
        </p:nvSpPr>
        <p:spPr bwMode="auto">
          <a:xfrm>
            <a:off x="4580092" y="6472229"/>
            <a:ext cx="1646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800" b="1" dirty="0">
                <a:solidFill>
                  <a:srgbClr val="0000FF"/>
                </a:solidFill>
              </a:rPr>
              <a:t>状態密度 </a:t>
            </a:r>
            <a:r>
              <a:rPr lang="en-US" altLang="ja-JP" sz="1800" b="1" i="1" dirty="0">
                <a:solidFill>
                  <a:srgbClr val="0000FF"/>
                </a:solidFill>
              </a:rPr>
              <a:t>D</a:t>
            </a:r>
            <a:r>
              <a:rPr lang="en-US" altLang="ja-JP" sz="1800" b="1" dirty="0">
                <a:solidFill>
                  <a:srgbClr val="0000FF"/>
                </a:solidFill>
              </a:rPr>
              <a:t>(</a:t>
            </a:r>
            <a:r>
              <a:rPr lang="en-US" altLang="ja-JP" sz="1800" b="1" i="1" dirty="0">
                <a:solidFill>
                  <a:srgbClr val="0000FF"/>
                </a:solidFill>
              </a:rPr>
              <a:t>E</a:t>
            </a:r>
            <a:r>
              <a:rPr lang="en-US" altLang="ja-JP" sz="1800" b="1" dirty="0">
                <a:solidFill>
                  <a:srgbClr val="0000FF"/>
                </a:solidFill>
              </a:rPr>
              <a:t>)</a:t>
            </a:r>
            <a:endParaRPr lang="ja-JP" altLang="en-US" sz="1800" b="1" baseline="-25000" dirty="0">
              <a:solidFill>
                <a:srgbClr val="0000FF"/>
              </a:solidFill>
            </a:endParaRPr>
          </a:p>
        </p:txBody>
      </p:sp>
      <p:sp>
        <p:nvSpPr>
          <p:cNvPr id="194" name="フリーフォーム 193"/>
          <p:cNvSpPr/>
          <p:nvPr/>
        </p:nvSpPr>
        <p:spPr>
          <a:xfrm rot="5400000">
            <a:off x="4423327" y="4980677"/>
            <a:ext cx="1434666" cy="1461353"/>
          </a:xfrm>
          <a:custGeom>
            <a:avLst/>
            <a:gdLst>
              <a:gd name="connsiteX0" fmla="*/ 0 w 2351314"/>
              <a:gd name="connsiteY0" fmla="*/ 1611086 h 1611086"/>
              <a:gd name="connsiteX1" fmla="*/ 232228 w 2351314"/>
              <a:gd name="connsiteY1" fmla="*/ 1103086 h 1611086"/>
              <a:gd name="connsiteX2" fmla="*/ 798285 w 2351314"/>
              <a:gd name="connsiteY2" fmla="*/ 464458 h 1611086"/>
              <a:gd name="connsiteX3" fmla="*/ 1509485 w 2351314"/>
              <a:gd name="connsiteY3" fmla="*/ 116115 h 1611086"/>
              <a:gd name="connsiteX4" fmla="*/ 2351314 w 2351314"/>
              <a:gd name="connsiteY4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314" h="1611086">
                <a:moveTo>
                  <a:pt x="0" y="1611086"/>
                </a:moveTo>
                <a:cubicBezTo>
                  <a:pt x="49590" y="1452638"/>
                  <a:pt x="99180" y="1294191"/>
                  <a:pt x="232228" y="1103086"/>
                </a:cubicBezTo>
                <a:cubicBezTo>
                  <a:pt x="365276" y="911981"/>
                  <a:pt x="585409" y="628953"/>
                  <a:pt x="798285" y="464458"/>
                </a:cubicBezTo>
                <a:cubicBezTo>
                  <a:pt x="1011161" y="299963"/>
                  <a:pt x="1250647" y="193525"/>
                  <a:pt x="1509485" y="116115"/>
                </a:cubicBezTo>
                <a:cubicBezTo>
                  <a:pt x="1768323" y="38705"/>
                  <a:pt x="2059818" y="19352"/>
                  <a:pt x="2351314" y="0"/>
                </a:cubicBezTo>
              </a:path>
            </a:pathLst>
          </a:cu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95" name="Rectangle 134"/>
          <p:cNvSpPr>
            <a:spLocks noChangeArrowheads="1"/>
          </p:cNvSpPr>
          <p:nvPr/>
        </p:nvSpPr>
        <p:spPr bwMode="auto">
          <a:xfrm>
            <a:off x="4093409" y="3614219"/>
            <a:ext cx="26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ja-JP" sz="1800" b="1" i="1" dirty="0">
                <a:solidFill>
                  <a:srgbClr val="0000FF"/>
                </a:solidFill>
              </a:rPr>
              <a:t>E</a:t>
            </a:r>
            <a:r>
              <a:rPr lang="en-US" altLang="ja-JP" sz="1800" b="1" baseline="-250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196" name="Rectangle 138"/>
          <p:cNvSpPr>
            <a:spLocks noChangeArrowheads="1"/>
          </p:cNvSpPr>
          <p:nvPr/>
        </p:nvSpPr>
        <p:spPr bwMode="auto">
          <a:xfrm>
            <a:off x="4113181" y="4688470"/>
            <a:ext cx="26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ja-JP" sz="1800" b="1" i="1" dirty="0">
                <a:solidFill>
                  <a:srgbClr val="0000FF"/>
                </a:solidFill>
              </a:rPr>
              <a:t>E</a:t>
            </a:r>
            <a:r>
              <a:rPr lang="en-US" altLang="ja-JP" sz="1800" b="1" baseline="-25000" dirty="0">
                <a:solidFill>
                  <a:srgbClr val="0000FF"/>
                </a:solidFill>
              </a:rPr>
              <a:t>V</a:t>
            </a:r>
            <a:endParaRPr lang="ja-JP" altLang="en-US" sz="1800" b="1" dirty="0">
              <a:solidFill>
                <a:srgbClr val="0000FF"/>
              </a:solidFill>
            </a:endParaRPr>
          </a:p>
        </p:txBody>
      </p:sp>
      <p:sp>
        <p:nvSpPr>
          <p:cNvPr id="197" name="Rectangle 138"/>
          <p:cNvSpPr>
            <a:spLocks noChangeArrowheads="1"/>
          </p:cNvSpPr>
          <p:nvPr/>
        </p:nvSpPr>
        <p:spPr bwMode="auto">
          <a:xfrm>
            <a:off x="4113861" y="4231270"/>
            <a:ext cx="2484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ja-JP" sz="1800" b="1" i="1" dirty="0">
                <a:solidFill>
                  <a:srgbClr val="0000FF"/>
                </a:solidFill>
              </a:rPr>
              <a:t>E</a:t>
            </a:r>
            <a:r>
              <a:rPr lang="en-US" altLang="ja-JP" sz="1800" b="1" baseline="-25000" dirty="0">
                <a:solidFill>
                  <a:srgbClr val="0000FF"/>
                </a:solidFill>
              </a:rPr>
              <a:t>F</a:t>
            </a:r>
            <a:endParaRPr lang="ja-JP" altLang="en-US" sz="18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60"/>
              <p:cNvSpPr>
                <a:spLocks noChangeArrowheads="1"/>
              </p:cNvSpPr>
              <p:nvPr/>
            </p:nvSpPr>
            <p:spPr bwMode="auto">
              <a:xfrm>
                <a:off x="6804760" y="719368"/>
                <a:ext cx="4092829" cy="6133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lvl="1" indent="0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</a:rPr>
                  <a:t>	</a:t>
                </a: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r>
                  <a:rPr lang="en-US" altLang="ja-JP" sz="2000" b="1" i="1" dirty="0">
                    <a:solidFill>
                      <a:srgbClr val="FF0000"/>
                    </a:solidFill>
                    <a:latin typeface="Times New Roman"/>
                  </a:rPr>
                  <a:t>E 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</a:rPr>
                  <a:t>に関する状態密度</a:t>
                </a:r>
                <a:endParaRPr lang="en-US" altLang="ja-JP" sz="2000" b="1" dirty="0">
                  <a:solidFill>
                    <a:srgbClr val="FF0000"/>
                  </a:solidFill>
                  <a:latin typeface="Times New Roman"/>
                </a:endParaRP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altLang="ja-JP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r>
                  <a:rPr lang="en-US" altLang="ja-JP" sz="2000" b="1" dirty="0">
                    <a:solidFill>
                      <a:srgbClr val="FF0000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p>
                                    <m:r>
                                      <a:rPr lang="en-US" altLang="ja-JP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ad>
                      <m:radPr>
                        <m:degHide m:val="on"/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rad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</a:rPr>
                  <a:t>	(9.41)</a:t>
                </a: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en-US" altLang="ja-JP" sz="2000" b="1" dirty="0">
                    <a:solidFill>
                      <a:srgbClr val="000000"/>
                    </a:solidFill>
                    <a:latin typeface="Times New Roman"/>
                  </a:rPr>
                  <a:t>Fermi-Dirac</a:t>
                </a: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</a:rPr>
                  <a:t>分布関数</a:t>
                </a:r>
                <a:endParaRPr lang="en-US" altLang="ja-JP" sz="2000" b="1" dirty="0">
                  <a:solidFill>
                    <a:srgbClr val="000000"/>
                  </a:solidFill>
                  <a:latin typeface="Times New Roman"/>
                </a:endParaRP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ja-JP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)+1</m:t>
                        </m:r>
                      </m:den>
                    </m:f>
                  </m:oMath>
                </a14:m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</a:rPr>
                  <a:t>	(8.5)</a:t>
                </a:r>
              </a:p>
              <a:p>
                <a:pPr>
                  <a:spcBef>
                    <a:spcPct val="0"/>
                  </a:spcBef>
                  <a:buNone/>
                  <a:defRPr/>
                </a:pPr>
                <a:endParaRPr lang="en-US" altLang="ja-JP" sz="2000" dirty="0">
                  <a:solidFill>
                    <a:srgbClr val="000000"/>
                  </a:solidFill>
                  <a:latin typeface="Times New Roman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</a:rPr>
                  <a:t>半導体中</a:t>
                </a:r>
                <a:r>
                  <a:rPr lang="en-US" altLang="ja-JP" sz="2000" b="1" dirty="0">
                    <a:solidFill>
                      <a:srgbClr val="000000"/>
                    </a:solidFill>
                    <a:latin typeface="Times New Roman"/>
                  </a:rPr>
                  <a:t>:</a:t>
                </a:r>
                <a:br>
                  <a:rPr lang="en-US" altLang="ja-JP" sz="2000" b="1" dirty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ja-JP" altLang="en-US" sz="2000" b="1" dirty="0">
                    <a:solidFill>
                      <a:srgbClr val="000000"/>
                    </a:solidFill>
                    <a:latin typeface="Times New Roman"/>
                  </a:rPr>
                  <a:t>　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原子核の総電荷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 と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　総電子数　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altLang="ja-JP" sz="2000" baseline="-25000" dirty="0">
                  <a:solidFill>
                    <a:srgbClr val="000000"/>
                  </a:solidFill>
                  <a:latin typeface="Times New Roman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　が等しく、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</a:rPr>
                  <a:t>電荷中性条件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を満たす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endParaRPr lang="en-US" altLang="ja-JP" sz="2000" dirty="0">
                  <a:solidFill>
                    <a:srgbClr val="000000"/>
                  </a:solidFill>
                  <a:latin typeface="Times New Roman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・ 電子数の条件 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</a:rPr>
                  <a:t>(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電荷中性条件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</a:rPr>
                  <a:t>)</a:t>
                </a: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endParaRPr lang="en-US" altLang="ja-JP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endParaRPr lang="en-US" altLang="ja-JP" sz="2000" dirty="0">
                  <a:solidFill>
                    <a:srgbClr val="000000"/>
                  </a:solidFill>
                  <a:latin typeface="Times New Roman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・ 真性半導体では、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</a:rPr>
                  <a:t>0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 </a:t>
                </a: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</a:rPr>
                  <a:t>K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では</a:t>
                </a:r>
                <a:br>
                  <a:rPr lang="en-US" altLang="ja-JP" sz="2000" dirty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　価電子帯上端 </a:t>
                </a:r>
                <a:r>
                  <a:rPr lang="en-US" altLang="ja-JP" sz="2000" i="1" dirty="0">
                    <a:solidFill>
                      <a:srgbClr val="000000"/>
                    </a:solidFill>
                    <a:latin typeface="Times New Roman"/>
                  </a:rPr>
                  <a:t>E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  <a:latin typeface="Times New Roman"/>
                  </a:rPr>
                  <a:t>V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 まで</a:t>
                </a:r>
                <a:br>
                  <a:rPr lang="en-US" altLang="ja-JP" sz="2000" dirty="0">
                    <a:solidFill>
                      <a:srgbClr val="000000"/>
                    </a:solidFill>
                    <a:latin typeface="Times New Roman"/>
                  </a:rPr>
                </a:br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　電子が詰まっている</a:t>
                </a:r>
                <a:endParaRPr lang="en-US" altLang="ja-JP" sz="2000" dirty="0">
                  <a:solidFill>
                    <a:srgbClr val="000000"/>
                  </a:solidFill>
                  <a:latin typeface="Times New Roman"/>
                </a:endParaRPr>
              </a:p>
            </p:txBody>
          </p:sp>
        </mc:Choice>
        <mc:Fallback xmlns="">
          <p:sp>
            <p:nvSpPr>
              <p:cNvPr id="198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4760" y="719368"/>
                <a:ext cx="4092829" cy="6133795"/>
              </a:xfrm>
              <a:prstGeom prst="rect">
                <a:avLst/>
              </a:prstGeom>
              <a:blipFill>
                <a:blip r:embed="rId7"/>
                <a:stretch>
                  <a:fillRect l="-3720" b="-10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465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"/>
            <a:ext cx="9144000" cy="715297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電子と正孔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電荷中性条件の書き換え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60"/>
              <p:cNvSpPr>
                <a:spLocks noChangeArrowheads="1"/>
              </p:cNvSpPr>
              <p:nvPr/>
            </p:nvSpPr>
            <p:spPr bwMode="auto">
              <a:xfrm>
                <a:off x="551384" y="737287"/>
                <a:ext cx="8856156" cy="5932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lvl="1" indent="0">
                  <a:spcBef>
                    <a:spcPct val="0"/>
                  </a:spcBef>
                  <a:buNone/>
                  <a:defRPr/>
                </a:pPr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</a:rPr>
                  <a:t>0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</a:rPr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</a:rPr>
                  <a:t>K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</a:rPr>
                  <a:t> における全電子数の条件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  <m:sub/>
                        </m:sSub>
                      </m:sup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endParaRPr lang="en-US" altLang="ja-JP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</a:rPr>
                  <a:t>有限温度における全電子数の条件 → </a:t>
                </a:r>
                <a:r>
                  <a:rPr lang="ja-JP" altLang="en-US" sz="2000" b="1" dirty="0">
                    <a:solidFill>
                      <a:srgbClr val="0000FF"/>
                    </a:solidFill>
                    <a:latin typeface="Times New Roman"/>
                  </a:rPr>
                  <a:t>電荷中性条件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</a:rPr>
                  <a:t>に置き換える</a:t>
                </a:r>
                <a:endParaRPr lang="en-US" altLang="ja-JP" sz="2000" b="1" dirty="0">
                  <a:solidFill>
                    <a:srgbClr val="FF0000"/>
                  </a:solidFill>
                  <a:latin typeface="Times New Roman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e>
                          <m:sub/>
                        </m:sSub>
                      </m:sup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</m:oMath>
                </a14:m>
                <a:endParaRPr lang="en-US" altLang="ja-JP" sz="2000" b="1" dirty="0">
                  <a:solidFill>
                    <a:srgbClr val="FF0000"/>
                  </a:solidFill>
                  <a:latin typeface="Times New Roman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  <a:latin typeface="Times New Roman"/>
                  </a:rPr>
                  <a:t> 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ja-JP" altLang="en-US" sz="2000" dirty="0">
                    <a:solidFill>
                      <a:srgbClr val="000000"/>
                    </a:solidFill>
                  </a:rPr>
                  <a:t> 程度の大きな数なので、扱いにくい</a:t>
                </a:r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　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=&gt;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を基準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に考える</a:t>
                </a:r>
                <a:br>
                  <a:rPr lang="en-US" altLang="ja-JP" sz="2000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p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en-US" altLang="ja-JP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0"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ja-JP" altLang="en-US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　</a:t>
                </a:r>
                <a:endParaRPr lang="en-US" altLang="ja-JP" sz="20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endParaRPr lang="en-US" altLang="ja-JP" sz="2000" b="1" dirty="0">
                  <a:solidFill>
                    <a:srgbClr val="0000FF"/>
                  </a:solidFill>
                </a:endParaRP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r>
                  <a:rPr lang="ja-JP" altLang="en-US" sz="2000" b="1" dirty="0">
                    <a:solidFill>
                      <a:srgbClr val="0000FF"/>
                    </a:solidFill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𝒅𝑬</m:t>
                        </m:r>
                      </m:e>
                    </m:nary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𝒅𝑬</m:t>
                        </m:r>
                      </m:e>
                    </m:nary>
                  </m:oMath>
                </a14:m>
                <a:endParaRPr lang="en-US" altLang="ja-JP" sz="20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r>
                  <a:rPr lang="ja-JP" altLang="en-US" sz="2000" dirty="0">
                    <a:solidFill>
                      <a:schemeClr val="tx1"/>
                    </a:solidFill>
                  </a:rPr>
                  <a:t> 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ja-JP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altLang="ja-JP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ja-JP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altLang="ja-JP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ja-JP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ja-JP" altLang="en-US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altLang="ja-JP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ja-JP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altLang="ja-JP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ja-JP" sz="20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altLang="ja-JP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ja-JP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𝑒𝑥𝑝</m:t>
                            </m:r>
                          </m:fName>
                          <m:e>
                            <m:r>
                              <a:rPr lang="en-US" altLang="ja-JP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ja-JP" altLang="en-US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US" altLang="ja-JP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20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altLang="ja-JP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altLang="ja-JP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2000" dirty="0"/>
                  <a:t>　　　</a:t>
                </a:r>
                <a:r>
                  <a:rPr lang="en-US" altLang="ja-JP" sz="2000" dirty="0"/>
                  <a:t>※</a:t>
                </a:r>
                <a:r>
                  <a:rPr lang="ja-JP" altLang="en-US" sz="2000" dirty="0"/>
                  <a:t> 正孔は電子が空いた </a:t>
                </a:r>
                <a:r>
                  <a:rPr lang="en-US" altLang="ja-JP" sz="2000" dirty="0"/>
                  <a:t>“</a:t>
                </a:r>
                <a:r>
                  <a:rPr lang="ja-JP" altLang="en-US" sz="2000" dirty="0"/>
                  <a:t>孔</a:t>
                </a:r>
                <a:r>
                  <a:rPr lang="en-US" altLang="ja-JP" sz="2000" dirty="0"/>
                  <a:t>”</a:t>
                </a:r>
                <a:r>
                  <a:rPr lang="ja-JP" altLang="en-US" sz="2000" dirty="0"/>
                  <a:t> とみなすことができる</a:t>
                </a:r>
                <a:endParaRPr lang="en-US" altLang="ja-JP" sz="2000" dirty="0"/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r>
                  <a:rPr lang="ja-JP" altLang="en-US" sz="2000" b="1" dirty="0">
                    <a:solidFill>
                      <a:srgbClr val="000000"/>
                    </a:solidFill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sub>
                      <m:sup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kumimoji="0"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kumimoji="0" lang="en-US" altLang="ja-JP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𝒅𝑬</m:t>
                        </m:r>
                      </m:e>
                    </m:nary>
                  </m:oMath>
                </a14:m>
                <a:r>
                  <a:rPr lang="en-US" altLang="ja-JP" sz="2000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	</a:t>
                </a: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r>
                  <a:rPr lang="ja-JP" altLang="en-US" sz="2000" dirty="0">
                    <a:solidFill>
                      <a:schemeClr val="tx1"/>
                    </a:solidFill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ja-JP" alt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ja-JP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altLang="ja-JP" sz="2000" dirty="0">
                  <a:solidFill>
                    <a:schemeClr val="tx1"/>
                  </a:solidFill>
                </a:endParaRP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  <m:sup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ja-JP" altLang="en-US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　</a:t>
                </a:r>
                <a:endParaRPr lang="en-US" altLang="ja-JP" b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lvl="1" indent="0">
                  <a:spcBef>
                    <a:spcPct val="0"/>
                  </a:spcBef>
                  <a:buNone/>
                  <a:defRPr/>
                </a:pPr>
                <a:r>
                  <a:rPr lang="en-US" altLang="ja-JP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ja-JP" altLang="en-US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→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altLang="ja-JP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ja-JP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altLang="ja-JP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ja-JP" altLang="en-US" b="1" dirty="0">
                    <a:solidFill>
                      <a:srgbClr val="0000FF"/>
                    </a:solidFill>
                    <a:latin typeface="Times New Roman"/>
                  </a:rPr>
                  <a:t> 真性半導体の電荷中性条件</a:t>
                </a:r>
                <a:endParaRPr lang="en-US" altLang="ja-JP" b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8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384" y="737287"/>
                <a:ext cx="8856156" cy="5932073"/>
              </a:xfrm>
              <a:prstGeom prst="rect">
                <a:avLst/>
              </a:prstGeom>
              <a:blipFill>
                <a:blip r:embed="rId3"/>
                <a:stretch>
                  <a:fillRect l="-1721" t="-617" b="-26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8112326" y="3501008"/>
            <a:ext cx="3600298" cy="2869773"/>
            <a:chOff x="5608983" y="801950"/>
            <a:chExt cx="3600298" cy="2869773"/>
          </a:xfrm>
        </p:grpSpPr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5608983" y="801950"/>
            <a:ext cx="3600298" cy="2608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9" name="Text Box 8"/>
            <p:cNvSpPr txBox="1">
              <a:spLocks noChangeArrowheads="1"/>
            </p:cNvSpPr>
            <p:nvPr/>
          </p:nvSpPr>
          <p:spPr bwMode="auto">
            <a:xfrm>
              <a:off x="7149873" y="3302391"/>
              <a:ext cx="802140" cy="3693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US" altLang="ja-JP" sz="1800" b="1" dirty="0">
                  <a:solidFill>
                    <a:srgbClr val="000000"/>
                  </a:solidFill>
                </a:rPr>
                <a:t>E / eV</a:t>
              </a:r>
            </a:p>
          </p:txBody>
        </p:sp>
        <p:sp>
          <p:nvSpPr>
            <p:cNvPr id="110" name="Text Box 9"/>
            <p:cNvSpPr txBox="1">
              <a:spLocks noChangeArrowheads="1"/>
            </p:cNvSpPr>
            <p:nvPr/>
          </p:nvSpPr>
          <p:spPr bwMode="auto">
            <a:xfrm>
              <a:off x="5890914" y="1213245"/>
              <a:ext cx="7955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US" altLang="ja-JP" sz="1800" b="1" i="1" dirty="0" err="1">
                  <a:solidFill>
                    <a:srgbClr val="0000FF"/>
                  </a:solidFill>
                </a:rPr>
                <a:t>f</a:t>
              </a:r>
              <a:r>
                <a:rPr lang="en-US" altLang="ja-JP" sz="1800" b="1" baseline="-25000" dirty="0" err="1">
                  <a:solidFill>
                    <a:srgbClr val="0000FF"/>
                  </a:solidFill>
                </a:rPr>
                <a:t>e</a:t>
              </a:r>
              <a:r>
                <a:rPr lang="en-US" altLang="ja-JP" sz="1800" b="1" dirty="0">
                  <a:solidFill>
                    <a:srgbClr val="0000FF"/>
                  </a:solidFill>
                </a:rPr>
                <a:t>(</a:t>
              </a:r>
              <a:r>
                <a:rPr lang="en-US" altLang="ja-JP" sz="1800" b="1" i="1" dirty="0">
                  <a:solidFill>
                    <a:srgbClr val="0000FF"/>
                  </a:solidFill>
                </a:rPr>
                <a:t>E</a:t>
              </a:r>
              <a:r>
                <a:rPr lang="en-US" altLang="ja-JP" sz="1800" b="1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111" name="Text Box 10"/>
            <p:cNvSpPr txBox="1">
              <a:spLocks noChangeArrowheads="1"/>
            </p:cNvSpPr>
            <p:nvPr/>
          </p:nvSpPr>
          <p:spPr bwMode="auto">
            <a:xfrm>
              <a:off x="8136693" y="1190306"/>
              <a:ext cx="1007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n-US" altLang="ja-JP" sz="1800" b="1" i="1" dirty="0" err="1">
                  <a:solidFill>
                    <a:srgbClr val="FF0000"/>
                  </a:solidFill>
                </a:rPr>
                <a:t>f</a:t>
              </a:r>
              <a:r>
                <a:rPr lang="en-US" altLang="ja-JP" sz="1800" b="1" baseline="-25000" dirty="0" err="1">
                  <a:solidFill>
                    <a:srgbClr val="FF0000"/>
                  </a:solidFill>
                </a:rPr>
                <a:t>h</a:t>
              </a:r>
              <a:r>
                <a:rPr lang="en-US" altLang="ja-JP" sz="1800" b="1" i="1" dirty="0">
                  <a:solidFill>
                    <a:srgbClr val="FF0000"/>
                  </a:solidFill>
                </a:rPr>
                <a:t>(E</a:t>
              </a:r>
              <a:r>
                <a:rPr lang="en-US" altLang="ja-JP" sz="1800" b="1" dirty="0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678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30250"/>
          </a:xfrm>
          <a:noFill/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自由電子密度、自由正孔密度</a:t>
            </a:r>
            <a:endParaRPr lang="ja-JP" altLang="en-US" sz="28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07368" y="828821"/>
                <a:ext cx="8063085" cy="5713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844083">
                  <a:defRPr/>
                </a:pPr>
                <a:r>
                  <a:rPr lang="ja-JP" altLang="en-US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自由電子密度</a:t>
                </a:r>
                <a:endParaRPr lang="en-US" altLang="ja-JP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defTabSz="844083">
                  <a:defRPr/>
                </a:pPr>
                <a:r>
                  <a:rPr lang="ja-JP" altLang="en-US" b="1" dirty="0">
                    <a:solidFill>
                      <a:srgbClr val="00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sSub>
                          <m:sSub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nary>
                  </m:oMath>
                </a14:m>
                <a:r>
                  <a:rPr lang="ja-JP" altLang="en-US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　</a:t>
                </a:r>
                <a:endParaRPr lang="en-US" altLang="ja-JP" b="1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lvl="0" defTabSz="844083">
                  <a:defRPr/>
                </a:pPr>
                <a:r>
                  <a:rPr lang="ja-JP" altLang="en-US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自由正孔密度</a:t>
                </a:r>
                <a:br>
                  <a:rPr lang="en-US" altLang="ja-JP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ja-JP" altLang="en-US" b="1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ja-JP" alt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sSub>
                          <m:sSubPr>
                            <m:ctrlP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ja-JP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</m:sSub>
                        <m:d>
                          <m:dPr>
                            <m:ctrlP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ja-JP" alt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ja-JP" alt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d>
                        <m:r>
                          <a:rPr lang="ja-JP" alt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nary>
                  </m:oMath>
                </a14:m>
                <a:r>
                  <a:rPr lang="ja-JP" altLang="en-US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　</a:t>
                </a:r>
                <a:endParaRPr lang="en-US" altLang="ja-JP" b="1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 marL="0" lvl="1">
                  <a:defRPr/>
                </a:pPr>
                <a:endParaRPr kumimoji="0" lang="en-US" altLang="ja-JP" dirty="0">
                  <a:solidFill>
                    <a:prstClr val="black"/>
                  </a:solidFill>
                  <a:latin typeface="Calibri"/>
                </a:endParaRPr>
              </a:p>
              <a:p>
                <a:pPr marL="0" lvl="1">
                  <a:defRPr/>
                </a:pPr>
                <a:r>
                  <a:rPr kumimoji="0" lang="ja-JP" altLang="en-US" dirty="0">
                    <a:solidFill>
                      <a:prstClr val="black"/>
                    </a:solidFill>
                    <a:latin typeface="Calibri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kumimoji="0"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0"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n-US" altLang="ja-JP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ja-JP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altLang="ja-JP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)+1</m:t>
                        </m:r>
                      </m:den>
                    </m:f>
                  </m:oMath>
                </a14:m>
                <a:endParaRPr kumimoji="0" lang="en-US" altLang="ja-JP" b="1" dirty="0">
                  <a:solidFill>
                    <a:srgbClr val="FF0000"/>
                  </a:solidFill>
                  <a:latin typeface="Calibri"/>
                </a:endParaRPr>
              </a:p>
              <a:p>
                <a:pPr marL="0" lvl="1">
                  <a:defRPr/>
                </a:pPr>
                <a:r>
                  <a:rPr kumimoji="0" lang="ja-JP" altLang="en-US" dirty="0">
                    <a:solidFill>
                      <a:prstClr val="black"/>
                    </a:solidFill>
                    <a:latin typeface="Calibri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kumimoji="0"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rad>
                  </m:oMath>
                </a14:m>
                <a:endParaRPr kumimoji="0" lang="en-US" altLang="ja-JP" dirty="0">
                  <a:solidFill>
                    <a:prstClr val="black"/>
                  </a:solidFill>
                  <a:latin typeface="Calibri"/>
                </a:endParaRPr>
              </a:p>
              <a:p>
                <a:pPr marL="0" lvl="1">
                  <a:defRPr/>
                </a:pPr>
                <a:r>
                  <a:rPr kumimoji="0" lang="en-US" altLang="ja-JP" dirty="0">
                    <a:solidFill>
                      <a:prstClr val="black"/>
                    </a:solidFill>
                    <a:latin typeface="Calibri"/>
                  </a:rPr>
                  <a:t>	</a:t>
                </a:r>
                <a:r>
                  <a:rPr kumimoji="0" lang="ja-JP" altLang="en-US" dirty="0">
                    <a:solidFill>
                      <a:prstClr val="black"/>
                    </a:solidFill>
                    <a:latin typeface="Calibri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ja-JP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𝐷𝑂𝑆</m:t>
                                    </m:r>
                                    <m:r>
                                      <a:rPr kumimoji="0" lang="en-US" altLang="ja-JP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ja-JP" dirty="0">
                    <a:solidFill>
                      <a:prstClr val="black"/>
                    </a:solidFill>
                    <a:latin typeface="Calibri"/>
                  </a:rPr>
                  <a:t>	</a:t>
                </a:r>
              </a:p>
              <a:p>
                <a:pPr marL="0" lvl="1">
                  <a:defRPr/>
                </a:pPr>
                <a:r>
                  <a:rPr kumimoji="0" lang="ja-JP" altLang="en-US" dirty="0">
                    <a:solidFill>
                      <a:prstClr val="black"/>
                    </a:solidFill>
                    <a:latin typeface="Calibri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kumimoji="0"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altLang="ja-JP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ad>
                      <m:radPr>
                        <m:degHide m:val="on"/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0" lang="en-US" altLang="ja-JP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kumimoji="0"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rad>
                  </m:oMath>
                </a14:m>
                <a:endParaRPr kumimoji="0" lang="en-US" altLang="ja-JP" dirty="0">
                  <a:solidFill>
                    <a:prstClr val="black"/>
                  </a:solidFill>
                  <a:latin typeface="Calibri"/>
                </a:endParaRPr>
              </a:p>
              <a:p>
                <a:pPr marL="0" lvl="1">
                  <a:defRPr/>
                </a:pPr>
                <a:r>
                  <a:rPr kumimoji="0" lang="en-US" altLang="ja-JP" dirty="0">
                    <a:solidFill>
                      <a:prstClr val="black"/>
                    </a:solidFill>
                    <a:latin typeface="Calibri"/>
                  </a:rPr>
                  <a:t>	</a:t>
                </a:r>
                <a:r>
                  <a:rPr kumimoji="0" lang="ja-JP" altLang="en-US" dirty="0">
                    <a:solidFill>
                      <a:prstClr val="black"/>
                    </a:solidFill>
                    <a:latin typeface="Calibri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0"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0"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ja-JP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ja-JP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altLang="ja-JP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𝐷𝑂𝑆</m:t>
                                    </m:r>
                                    <m:r>
                                      <a:rPr kumimoji="0" lang="en-US" altLang="ja-JP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0" lang="en-US" altLang="ja-JP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n-US" altLang="ja-JP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  <m:sup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3/2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0" lang="en-US" altLang="ja-JP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kumimoji="0" lang="en-US" altLang="ja-JP" dirty="0">
                  <a:solidFill>
                    <a:prstClr val="black"/>
                  </a:solidFill>
                  <a:latin typeface="Calibri"/>
                </a:endParaRPr>
              </a:p>
              <a:p>
                <a:pPr marL="0" lvl="1">
                  <a:defRPr/>
                </a:pPr>
                <a:endParaRPr kumimoji="0" lang="en-US" altLang="ja-JP" dirty="0">
                  <a:solidFill>
                    <a:prstClr val="black"/>
                  </a:solidFill>
                  <a:latin typeface="Calibri"/>
                </a:endParaRPr>
              </a:p>
              <a:p>
                <a:pPr marL="0" lvl="1">
                  <a:defRPr/>
                </a:pPr>
                <a:r>
                  <a:rPr kumimoji="0" lang="en-US" altLang="ja-JP" dirty="0">
                    <a:solidFill>
                      <a:prstClr val="black"/>
                    </a:solidFill>
                    <a:latin typeface="Calibri"/>
                  </a:rPr>
                  <a:t>	</a:t>
                </a:r>
                <a:r>
                  <a:rPr kumimoji="0" lang="en-US" altLang="ja-JP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𝐷𝑂𝑆</m:t>
                        </m:r>
                        <m:r>
                          <a:rPr kumimoji="0"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kumimoji="0" lang="en-US" altLang="ja-JP" dirty="0">
                    <a:solidFill>
                      <a:prstClr val="black"/>
                    </a:solidFill>
                    <a:latin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𝐷𝑂𝑆</m:t>
                        </m:r>
                        <m:r>
                          <a:rPr kumimoji="0"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kumimoji="0" lang="en-US" altLang="ja-JP" dirty="0">
                    <a:solidFill>
                      <a:prstClr val="black"/>
                    </a:solidFill>
                    <a:latin typeface="Calibri"/>
                  </a:rPr>
                  <a:t>:</a:t>
                </a:r>
                <a:r>
                  <a:rPr kumimoji="0" lang="ja-JP" altLang="en-US" dirty="0">
                    <a:solidFill>
                      <a:prstClr val="black"/>
                    </a:solidFill>
                    <a:latin typeface="Calibri"/>
                  </a:rPr>
                  <a:t> 状態密度有効質量</a:t>
                </a:r>
                <a:endParaRPr lang="en-US" altLang="ja-JP" sz="20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828821"/>
                <a:ext cx="8063085" cy="5713615"/>
              </a:xfrm>
              <a:prstGeom prst="rect">
                <a:avLst/>
              </a:prstGeom>
              <a:blipFill>
                <a:blip r:embed="rId3"/>
                <a:stretch>
                  <a:fillRect l="-1209" t="-1174" b="-13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6127085" y="615674"/>
            <a:ext cx="4482039" cy="2115759"/>
            <a:chOff x="6508682" y="935038"/>
            <a:chExt cx="7166455" cy="3382946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7173913" y="3678238"/>
              <a:ext cx="6408737" cy="0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フリーフォーム 16"/>
            <p:cNvSpPr/>
            <p:nvPr/>
          </p:nvSpPr>
          <p:spPr>
            <a:xfrm>
              <a:off x="11255375" y="2066925"/>
              <a:ext cx="2351088" cy="1611313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8" name="フリーフォーム 17"/>
            <p:cNvSpPr/>
            <p:nvPr/>
          </p:nvSpPr>
          <p:spPr>
            <a:xfrm flipH="1">
              <a:off x="7318375" y="1230313"/>
              <a:ext cx="2016125" cy="2447925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9" name="テキスト ボックス 4"/>
            <p:cNvSpPr txBox="1">
              <a:spLocks noChangeArrowheads="1"/>
            </p:cNvSpPr>
            <p:nvPr/>
          </p:nvSpPr>
          <p:spPr bwMode="auto">
            <a:xfrm>
              <a:off x="9085262" y="3606800"/>
              <a:ext cx="697673" cy="590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1800" i="1" dirty="0">
                  <a:solidFill>
                    <a:srgbClr val="000000"/>
                  </a:solidFill>
                </a:rPr>
                <a:t>E</a:t>
              </a:r>
              <a:r>
                <a:rPr lang="en-US" altLang="ja-JP" sz="1800" baseline="-25000" dirty="0">
                  <a:solidFill>
                    <a:srgbClr val="000000"/>
                  </a:solidFill>
                </a:rPr>
                <a:t>V</a:t>
              </a:r>
              <a:endParaRPr lang="ja-JP" altLang="en-US" sz="18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0" name="テキスト ボックス 13"/>
            <p:cNvSpPr txBox="1">
              <a:spLocks noChangeArrowheads="1"/>
            </p:cNvSpPr>
            <p:nvPr/>
          </p:nvSpPr>
          <p:spPr bwMode="auto">
            <a:xfrm>
              <a:off x="11101387" y="3606800"/>
              <a:ext cx="684856" cy="590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1800" i="1" dirty="0">
                  <a:solidFill>
                    <a:srgbClr val="000000"/>
                  </a:solidFill>
                </a:rPr>
                <a:t>E</a:t>
              </a:r>
              <a:r>
                <a:rPr lang="en-US" altLang="ja-JP" sz="1800" baseline="-25000" dirty="0">
                  <a:solidFill>
                    <a:srgbClr val="000000"/>
                  </a:solidFill>
                </a:rPr>
                <a:t>C</a:t>
              </a:r>
              <a:endParaRPr lang="ja-JP" altLang="en-US" sz="18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直線コネクタ 28"/>
            <p:cNvCxnSpPr/>
            <p:nvPr/>
          </p:nvCxnSpPr>
          <p:spPr>
            <a:xfrm flipV="1">
              <a:off x="10629900" y="1230313"/>
              <a:ext cx="0" cy="245745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6"/>
            <p:cNvSpPr txBox="1">
              <a:spLocks noChangeArrowheads="1"/>
            </p:cNvSpPr>
            <p:nvPr/>
          </p:nvSpPr>
          <p:spPr bwMode="auto">
            <a:xfrm>
              <a:off x="9968595" y="958696"/>
              <a:ext cx="823264" cy="73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b="1" dirty="0">
                  <a:solidFill>
                    <a:srgbClr val="000000"/>
                  </a:solidFill>
                </a:rPr>
                <a:t>E</a:t>
              </a:r>
              <a:r>
                <a:rPr lang="en-US" altLang="ja-JP" b="1" baseline="-25000" dirty="0">
                  <a:solidFill>
                    <a:srgbClr val="000000"/>
                  </a:solidFill>
                </a:rPr>
                <a:t>F</a:t>
              </a:r>
              <a:endParaRPr lang="ja-JP" altLang="en-US" b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8875713" y="2081213"/>
              <a:ext cx="3048000" cy="1597025"/>
            </a:xfrm>
            <a:custGeom>
              <a:avLst/>
              <a:gdLst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09371 w 2728685"/>
                <a:gd name="connsiteY7" fmla="*/ 1582057 h 1611085"/>
                <a:gd name="connsiteX8" fmla="*/ 2728685 w 2728685"/>
                <a:gd name="connsiteY8" fmla="*/ 1611085 h 1611085"/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38399 w 2728685"/>
                <a:gd name="connsiteY7" fmla="*/ 1494972 h 1611085"/>
                <a:gd name="connsiteX8" fmla="*/ 2728685 w 2728685"/>
                <a:gd name="connsiteY8" fmla="*/ 1611085 h 1611085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2133600 w 3047999"/>
                <a:gd name="connsiteY6" fmla="*/ 1538514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407885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23999 w 3047999"/>
                <a:gd name="connsiteY2" fmla="*/ 72571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494972 h 1596570"/>
                <a:gd name="connsiteX8" fmla="*/ 3047999 w 3047999"/>
                <a:gd name="connsiteY8" fmla="*/ 1596570 h 1596570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538515 h 1596570"/>
                <a:gd name="connsiteX8" fmla="*/ 3047999 w 3047999"/>
                <a:gd name="connsiteY8" fmla="*/ 1596570 h 15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99" h="1596570">
                  <a:moveTo>
                    <a:pt x="0" y="0"/>
                  </a:moveTo>
                  <a:cubicBezTo>
                    <a:pt x="338667" y="4838"/>
                    <a:pt x="762000" y="2419"/>
                    <a:pt x="1016000" y="14514"/>
                  </a:cubicBezTo>
                  <a:cubicBezTo>
                    <a:pt x="1270000" y="26609"/>
                    <a:pt x="1407885" y="9676"/>
                    <a:pt x="1523999" y="72571"/>
                  </a:cubicBezTo>
                  <a:cubicBezTo>
                    <a:pt x="1640113" y="135466"/>
                    <a:pt x="1673980" y="266095"/>
                    <a:pt x="1712685" y="391886"/>
                  </a:cubicBezTo>
                  <a:cubicBezTo>
                    <a:pt x="1751390" y="517677"/>
                    <a:pt x="1741714" y="701524"/>
                    <a:pt x="1756228" y="827314"/>
                  </a:cubicBezTo>
                  <a:cubicBezTo>
                    <a:pt x="1770742" y="953104"/>
                    <a:pt x="1761066" y="1049866"/>
                    <a:pt x="1799771" y="1146628"/>
                  </a:cubicBezTo>
                  <a:cubicBezTo>
                    <a:pt x="1838476" y="1243390"/>
                    <a:pt x="1882019" y="1342572"/>
                    <a:pt x="1988457" y="1407886"/>
                  </a:cubicBezTo>
                  <a:cubicBezTo>
                    <a:pt x="2094895" y="1473200"/>
                    <a:pt x="2261809" y="1507068"/>
                    <a:pt x="2438399" y="1538515"/>
                  </a:cubicBezTo>
                  <a:cubicBezTo>
                    <a:pt x="2614989" y="1569962"/>
                    <a:pt x="2937932" y="1588103"/>
                    <a:pt x="3047999" y="159657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33" name="テキスト ボックス 34"/>
            <p:cNvSpPr txBox="1">
              <a:spLocks noChangeArrowheads="1"/>
            </p:cNvSpPr>
            <p:nvPr/>
          </p:nvSpPr>
          <p:spPr bwMode="auto">
            <a:xfrm>
              <a:off x="7510584" y="3167380"/>
              <a:ext cx="1771605" cy="590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1800" dirty="0">
                  <a:solidFill>
                    <a:srgbClr val="000000"/>
                  </a:solidFill>
                </a:rPr>
                <a:t>価電子帯</a:t>
              </a:r>
            </a:p>
          </p:txBody>
        </p:sp>
        <p:sp>
          <p:nvSpPr>
            <p:cNvPr id="34" name="テキスト ボックス 35"/>
            <p:cNvSpPr txBox="1">
              <a:spLocks noChangeArrowheads="1"/>
            </p:cNvSpPr>
            <p:nvPr/>
          </p:nvSpPr>
          <p:spPr bwMode="auto">
            <a:xfrm>
              <a:off x="12095283" y="3167380"/>
              <a:ext cx="1402520" cy="590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1800">
                  <a:solidFill>
                    <a:srgbClr val="000000"/>
                  </a:solidFill>
                </a:rPr>
                <a:t>伝導帯</a:t>
              </a:r>
            </a:p>
          </p:txBody>
        </p:sp>
        <p:sp>
          <p:nvSpPr>
            <p:cNvPr id="35" name="テキスト ボックス 31"/>
            <p:cNvSpPr txBox="1">
              <a:spLocks noChangeArrowheads="1"/>
            </p:cNvSpPr>
            <p:nvPr/>
          </p:nvSpPr>
          <p:spPr bwMode="auto">
            <a:xfrm>
              <a:off x="13105618" y="3678237"/>
              <a:ext cx="569519" cy="63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000" b="1" i="1" dirty="0">
                  <a:solidFill>
                    <a:prstClr val="black"/>
                  </a:solidFill>
                </a:rPr>
                <a:t>E</a:t>
              </a:r>
              <a:endParaRPr lang="ja-JP" altLang="en-US" sz="2000" b="1" i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36" name="直線コネクタ 35"/>
            <p:cNvCxnSpPr/>
            <p:nvPr/>
          </p:nvCxnSpPr>
          <p:spPr>
            <a:xfrm flipV="1">
              <a:off x="7164388" y="935038"/>
              <a:ext cx="0" cy="3032125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5855608" y="2462526"/>
              <a:ext cx="1945895" cy="639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000" b="1" dirty="0">
                  <a:solidFill>
                    <a:prstClr val="black"/>
                  </a:solidFill>
                </a:rPr>
                <a:t>状態密度</a:t>
              </a:r>
            </a:p>
          </p:txBody>
        </p:sp>
      </p:grpSp>
      <p:sp>
        <p:nvSpPr>
          <p:cNvPr id="38" name="テキスト ボックス 4"/>
          <p:cNvSpPr txBox="1">
            <a:spLocks noChangeArrowheads="1"/>
          </p:cNvSpPr>
          <p:nvPr/>
        </p:nvSpPr>
        <p:spPr bwMode="auto">
          <a:xfrm>
            <a:off x="6596740" y="1398786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800" b="1" i="1" dirty="0">
                <a:solidFill>
                  <a:srgbClr val="FF0000"/>
                </a:solidFill>
              </a:rPr>
              <a:t>D</a:t>
            </a:r>
            <a:r>
              <a:rPr lang="en-US" altLang="ja-JP" sz="1800" b="1" baseline="-25000" dirty="0">
                <a:solidFill>
                  <a:srgbClr val="FF0000"/>
                </a:solidFill>
              </a:rPr>
              <a:t>V</a:t>
            </a:r>
            <a:r>
              <a:rPr lang="en-US" altLang="ja-JP" sz="1800" b="1" dirty="0">
                <a:solidFill>
                  <a:srgbClr val="FF0000"/>
                </a:solidFill>
              </a:rPr>
              <a:t>(</a:t>
            </a:r>
            <a:r>
              <a:rPr lang="en-US" altLang="ja-JP" sz="1800" b="1" i="1" dirty="0">
                <a:solidFill>
                  <a:srgbClr val="FF0000"/>
                </a:solidFill>
              </a:rPr>
              <a:t>E</a:t>
            </a:r>
            <a:r>
              <a:rPr lang="en-US" altLang="ja-JP" sz="1800" b="1" dirty="0">
                <a:solidFill>
                  <a:srgbClr val="FF0000"/>
                </a:solidFill>
              </a:rPr>
              <a:t>)</a:t>
            </a:r>
            <a:endParaRPr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4"/>
          <p:cNvSpPr txBox="1">
            <a:spLocks noChangeArrowheads="1"/>
          </p:cNvSpPr>
          <p:nvPr/>
        </p:nvSpPr>
        <p:spPr bwMode="auto">
          <a:xfrm>
            <a:off x="9492340" y="1551186"/>
            <a:ext cx="769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800" b="1" i="1" dirty="0">
                <a:solidFill>
                  <a:srgbClr val="FF0000"/>
                </a:solidFill>
              </a:rPr>
              <a:t>D</a:t>
            </a:r>
            <a:r>
              <a:rPr lang="en-US" altLang="ja-JP" sz="1800" b="1" baseline="-25000" dirty="0">
                <a:solidFill>
                  <a:srgbClr val="FF0000"/>
                </a:solidFill>
              </a:rPr>
              <a:t>C</a:t>
            </a:r>
            <a:r>
              <a:rPr lang="en-US" altLang="ja-JP" sz="1800" b="1" dirty="0">
                <a:solidFill>
                  <a:srgbClr val="FF0000"/>
                </a:solidFill>
              </a:rPr>
              <a:t>(</a:t>
            </a:r>
            <a:r>
              <a:rPr lang="en-US" altLang="ja-JP" sz="1800" b="1" i="1" dirty="0">
                <a:solidFill>
                  <a:srgbClr val="FF0000"/>
                </a:solidFill>
              </a:rPr>
              <a:t>E</a:t>
            </a:r>
            <a:r>
              <a:rPr lang="en-US" altLang="ja-JP" sz="1800" b="1" dirty="0">
                <a:solidFill>
                  <a:srgbClr val="FF0000"/>
                </a:solidFill>
              </a:rPr>
              <a:t>)</a:t>
            </a:r>
            <a:endParaRPr lang="ja-JP" altLang="en-US" sz="18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4"/>
          <p:cNvSpPr txBox="1">
            <a:spLocks noChangeArrowheads="1"/>
          </p:cNvSpPr>
          <p:nvPr/>
        </p:nvSpPr>
        <p:spPr bwMode="auto">
          <a:xfrm>
            <a:off x="7595720" y="952305"/>
            <a:ext cx="638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800" b="1" i="1" dirty="0" err="1">
                <a:solidFill>
                  <a:srgbClr val="FF0000"/>
                </a:solidFill>
              </a:rPr>
              <a:t>f</a:t>
            </a:r>
            <a:r>
              <a:rPr lang="en-US" altLang="ja-JP" sz="1800" b="1" baseline="-25000" dirty="0" err="1">
                <a:solidFill>
                  <a:srgbClr val="FF0000"/>
                </a:solidFill>
              </a:rPr>
              <a:t>e</a:t>
            </a:r>
            <a:r>
              <a:rPr lang="en-US" altLang="ja-JP" sz="1800" b="1" dirty="0">
                <a:solidFill>
                  <a:srgbClr val="FF0000"/>
                </a:solidFill>
              </a:rPr>
              <a:t>(</a:t>
            </a:r>
            <a:r>
              <a:rPr lang="en-US" altLang="ja-JP" sz="1800" b="1" i="1" dirty="0">
                <a:solidFill>
                  <a:srgbClr val="FF0000"/>
                </a:solidFill>
              </a:rPr>
              <a:t>E</a:t>
            </a:r>
            <a:r>
              <a:rPr lang="en-US" altLang="ja-JP" sz="1800" b="1" dirty="0">
                <a:solidFill>
                  <a:srgbClr val="FF0000"/>
                </a:solidFill>
              </a:rPr>
              <a:t>)</a:t>
            </a:r>
            <a:endParaRPr lang="ja-JP" altLang="en-US" sz="1800" b="1" dirty="0">
              <a:solidFill>
                <a:srgbClr val="FF00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809086" y="2863943"/>
            <a:ext cx="3817478" cy="2257185"/>
            <a:chOff x="5285086" y="2779272"/>
            <a:chExt cx="3817478" cy="225718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5285086" y="2779272"/>
              <a:ext cx="3817478" cy="2257185"/>
              <a:chOff x="5255514" y="2779272"/>
              <a:chExt cx="3847050" cy="2274670"/>
            </a:xfrm>
          </p:grpSpPr>
          <p:graphicFrame>
            <p:nvGraphicFramePr>
              <p:cNvPr id="23" name="Chart 1"/>
              <p:cNvGraphicFramePr>
                <a:graphicFrameLocks/>
              </p:cNvGraphicFramePr>
              <p:nvPr/>
            </p:nvGraphicFramePr>
            <p:xfrm>
              <a:off x="5255514" y="2779272"/>
              <a:ext cx="3823833" cy="20687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6239853" y="3417576"/>
                <a:ext cx="641729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000"/>
                </a:pPr>
                <a:r>
                  <a:rPr kumimoji="0" lang="ja-JP" altLang="en-US" sz="1600" b="1" i="1" dirty="0">
                    <a:solidFill>
                      <a:srgbClr val="FF00FF"/>
                    </a:solidFill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f</a:t>
                </a:r>
                <a:r>
                  <a:rPr kumimoji="0" lang="ja-JP" altLang="en-US" sz="1600" b="1" dirty="0">
                    <a:solidFill>
                      <a:srgbClr val="FF00FF"/>
                    </a:solidFill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(E)</a:t>
                </a:r>
              </a:p>
            </p:txBody>
          </p:sp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6753260" y="4756945"/>
                <a:ext cx="1346465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000"/>
                </a:pPr>
                <a:r>
                  <a:rPr kumimoji="0" lang="en-US" altLang="ja-JP" sz="1600" b="1" i="1" dirty="0">
                    <a:solidFill>
                      <a:prstClr val="black"/>
                    </a:solidFill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</a:t>
                </a:r>
                <a:r>
                  <a:rPr kumimoji="0" lang="en-US" altLang="ja-JP" sz="1600" b="1" dirty="0">
                    <a:solidFill>
                      <a:prstClr val="black"/>
                    </a:solidFill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(eV)</a:t>
                </a:r>
                <a:endParaRPr kumimoji="0" lang="ja-JP" altLang="en-US" sz="1600" b="1" dirty="0">
                  <a:solidFill>
                    <a:prstClr val="black"/>
                  </a:solidFill>
                  <a:latin typeface="Times New Roman"/>
                  <a:ea typeface="ＭＳ Ｐゴシック" panose="020B0600070205080204" pitchFamily="50" charset="-128"/>
                  <a:cs typeface="Times New Roman"/>
                </a:endParaRPr>
              </a:p>
            </p:txBody>
          </p:sp>
          <p:sp>
            <p:nvSpPr>
              <p:cNvPr id="28" name="Text Box 2"/>
              <p:cNvSpPr txBox="1">
                <a:spLocks noChangeArrowheads="1"/>
              </p:cNvSpPr>
              <p:nvPr/>
            </p:nvSpPr>
            <p:spPr bwMode="auto">
              <a:xfrm>
                <a:off x="6898476" y="3585508"/>
                <a:ext cx="1246290" cy="296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xmlns:mc="http://schemas.openxmlformats.org/markup-compatibility/2006" val="000000" mc:Ignorable="a14" a14:legacySpreadsheetColorIndex="64"/>
                    </a:solidFill>
                  </a14:hiddenFill>
                </a:ext>
                <a:ext uri="{91240B29-F687-4F45-9708-019B960494DF}">
                  <a14:hiddenLine xmlns:a14="http://schemas.microsoft.com/office/drawing/2010/main" w="1">
                    <a:solidFill>
                      <a:srgbClr xmlns:mc="http://schemas.openxmlformats.org/markup-compatibility/2006" val="FFFFFF" mc:Ignorable="a14" a14:legacySpreadsheetColorIndex="65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45720" tIns="41148" rIns="0" bIns="41148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000"/>
                </a:pPr>
                <a:r>
                  <a:rPr kumimoji="0" lang="ja-JP" altLang="en-US" sz="1400" i="1" dirty="0">
                    <a:solidFill>
                      <a:prstClr val="black"/>
                    </a:solidFill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</a:t>
                </a:r>
                <a:r>
                  <a:rPr kumimoji="0" lang="en-US" altLang="ja-JP" sz="1400" baseline="-25000" dirty="0">
                    <a:solidFill>
                      <a:prstClr val="black"/>
                    </a:solidFill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F</a:t>
                </a:r>
                <a:r>
                  <a:rPr kumimoji="0" lang="ja-JP" altLang="en-US" sz="1400" dirty="0">
                    <a:solidFill>
                      <a:prstClr val="black"/>
                    </a:solidFill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dirty="0">
                    <a:solidFill>
                      <a:prstClr val="black"/>
                    </a:solidFill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=</a:t>
                </a:r>
                <a:r>
                  <a:rPr kumimoji="0" lang="ja-JP" altLang="en-US" sz="1400" dirty="0">
                    <a:solidFill>
                      <a:prstClr val="black"/>
                    </a:solidFill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dirty="0">
                    <a:solidFill>
                      <a:prstClr val="black"/>
                    </a:solidFill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0.3</a:t>
                </a:r>
                <a:r>
                  <a:rPr kumimoji="0" lang="ja-JP" altLang="en-US" sz="1400" dirty="0">
                    <a:solidFill>
                      <a:prstClr val="black"/>
                    </a:solidFill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 </a:t>
                </a:r>
                <a:r>
                  <a:rPr kumimoji="0" lang="en-US" altLang="ja-JP" sz="1400" dirty="0">
                    <a:solidFill>
                      <a:prstClr val="black"/>
                    </a:solidFill>
                    <a:latin typeface="Times New Roman"/>
                    <a:ea typeface="ＭＳ Ｐゴシック" panose="020B0600070205080204" pitchFamily="50" charset="-128"/>
                    <a:cs typeface="Times New Roman"/>
                  </a:rPr>
                  <a:t>eV</a:t>
                </a:r>
                <a:endParaRPr kumimoji="0" lang="ja-JP" altLang="en-US" sz="1400" dirty="0">
                  <a:solidFill>
                    <a:prstClr val="black"/>
                  </a:solidFill>
                  <a:latin typeface="Times New Roman"/>
                  <a:ea typeface="ＭＳ Ｐゴシック" panose="020B0600070205080204" pitchFamily="50" charset="-128"/>
                  <a:cs typeface="Times New Roman"/>
                </a:endParaRPr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 rot="16200000">
                <a:off x="8072153" y="3529907"/>
                <a:ext cx="1691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8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DOS (cm</a:t>
                </a:r>
                <a:r>
                  <a:rPr lang="en-US" altLang="ja-JP" sz="1800" b="1" baseline="300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-3</a:t>
                </a:r>
                <a:r>
                  <a:rPr lang="en-US" altLang="ja-JP" sz="1800" b="1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/eV)</a:t>
                </a:r>
                <a:endParaRPr lang="ja-JP" altLang="en-US" sz="1800" b="1" dirty="0">
                  <a:solidFill>
                    <a:prstClr val="black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5300133" y="350519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800" b="1" dirty="0">
                  <a:solidFill>
                    <a:srgbClr val="FF00FF"/>
                  </a:solidFill>
                  <a:latin typeface="Calibri"/>
                </a:rPr>
                <a:t>1</a:t>
              </a:r>
              <a:endParaRPr lang="ja-JP" altLang="en-US" sz="1800" b="1" dirty="0">
                <a:solidFill>
                  <a:srgbClr val="FF00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593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221255" cy="902813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不純物半導体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ドナー準位、アクセプター準位の状態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508" name="テキスト ボックス 36"/>
              <p:cNvSpPr txBox="1">
                <a:spLocks noChangeArrowheads="1"/>
              </p:cNvSpPr>
              <p:nvPr/>
            </p:nvSpPr>
            <p:spPr bwMode="auto">
              <a:xfrm>
                <a:off x="1739702" y="3544231"/>
                <a:ext cx="8470332" cy="3254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中性ドナー密度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0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–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+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イオン化ドナー密度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+</a:t>
                </a: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  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𝑫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</m:sup>
                    </m:sSup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f>
                          <m:f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)+1</m:t>
                            </m:r>
                          </m:den>
                        </m:f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(−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	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b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　　　　　　　　　　　　　　　　　</a:t>
                </a:r>
                <a14:m>
                  <m:oMath xmlns:m="http://schemas.openxmlformats.org/officeDocument/2006/math"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𝐷</m:t>
                        </m:r>
                      </m:sub>
                    </m:sSub>
                  </m:oMath>
                </a14:m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	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イオン化アクセプター密度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-</a:t>
                </a:r>
                <a:r>
                  <a:rPr kumimoji="1" lang="ja-JP" altLang="en-US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中性アクセプター密度 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0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–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N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A</a:t>
                </a:r>
                <a:r>
                  <a:rPr kumimoji="1" lang="en-US" altLang="ja-JP" sz="1800" b="1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-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𝑵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</m:sup>
                    </m:sSup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)+1</m:t>
                        </m:r>
                      </m:den>
                    </m:f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        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𝑵</m:t>
                        </m:r>
                      </m:e>
                      <m: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𝑨</m:t>
                        </m:r>
                      </m:sub>
                    </m:sSub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𝐞𝐱𝐩</m:t>
                    </m:r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1" lang="ja-JP" alt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𝜷</m:t>
                    </m:r>
                    <m:d>
                      <m:d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sub>
                        </m:sSub>
                        <m: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𝑬</m:t>
                            </m:r>
                          </m:e>
                          <m:sub>
                            <m:r>
                              <a:rPr kumimoji="1" lang="en-US" altLang="ja-JP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𝑭</m:t>
                            </m:r>
                          </m:sub>
                        </m:sSub>
                      </m:e>
                    </m:d>
                    <m:r>
                      <a:rPr kumimoji="1" lang="en-US" altLang="ja-JP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 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f>
                          <m:f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kumimoji="1" lang="en-US" altLang="ja-JP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exp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d>
                              <m:d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)+1</m:t>
                            </m:r>
                          </m:den>
                        </m:f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kumimoji="1" lang="en-US" altLang="ja-JP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exp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(−</m:t>
                        </m:r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ja-JP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  <m:d>
                          <m:d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≫1</m:t>
                        </m:r>
                      </m:e>
                    </m:d>
                  </m:oMath>
                </a14:m>
                <a:b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	        </a:t>
                </a:r>
                <a14:m>
                  <m:oMath xmlns:m="http://schemas.openxmlformats.org/officeDocument/2006/math">
                    <m: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 </m:t>
                    </m:r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m:rPr>
                        <m:sty m:val="p"/>
                      </m:rPr>
                      <a:rPr kumimoji="1" lang="en-US" altLang="ja-JP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exp</m:t>
                    </m:r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(−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  <m:r>
                      <m:rPr>
                        <m:nor/>
                      </m:rPr>
                      <a:rPr kumimoji="1" lang="en-US" altLang="ja-JP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+mn-cs"/>
                      </a:rPr>
                      <m:t>	</m:t>
                    </m:r>
                  </m:oMath>
                </a14:m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en-US" altLang="ja-JP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𝛽</m:t>
                    </m:r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≫1)</m:t>
                    </m:r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48508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9702" y="3544231"/>
                <a:ext cx="8470332" cy="3254545"/>
              </a:xfrm>
              <a:prstGeom prst="rect">
                <a:avLst/>
              </a:prstGeom>
              <a:blipFill>
                <a:blip r:embed="rId3"/>
                <a:stretch>
                  <a:fillRect l="-576" t="-1311" b="-9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グループ化 1"/>
          <p:cNvGrpSpPr/>
          <p:nvPr/>
        </p:nvGrpSpPr>
        <p:grpSpPr>
          <a:xfrm>
            <a:off x="2890910" y="858838"/>
            <a:ext cx="5950237" cy="2602104"/>
            <a:chOff x="881861" y="808038"/>
            <a:chExt cx="7114379" cy="3111192"/>
          </a:xfrm>
        </p:grpSpPr>
        <p:cxnSp>
          <p:nvCxnSpPr>
            <p:cNvPr id="3" name="直線コネクタ 2"/>
            <p:cNvCxnSpPr/>
            <p:nvPr/>
          </p:nvCxnSpPr>
          <p:spPr>
            <a:xfrm>
              <a:off x="1331913" y="3551238"/>
              <a:ext cx="6408737" cy="0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フリーフォーム 3"/>
            <p:cNvSpPr/>
            <p:nvPr/>
          </p:nvSpPr>
          <p:spPr>
            <a:xfrm>
              <a:off x="5413375" y="1939925"/>
              <a:ext cx="2351088" cy="1611313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フリーフォーム 11"/>
            <p:cNvSpPr/>
            <p:nvPr/>
          </p:nvSpPr>
          <p:spPr>
            <a:xfrm flipH="1">
              <a:off x="1476375" y="1103313"/>
              <a:ext cx="2016125" cy="2447925"/>
            </a:xfrm>
            <a:custGeom>
              <a:avLst/>
              <a:gdLst>
                <a:gd name="connsiteX0" fmla="*/ 0 w 2351314"/>
                <a:gd name="connsiteY0" fmla="*/ 1611086 h 1611086"/>
                <a:gd name="connsiteX1" fmla="*/ 232228 w 2351314"/>
                <a:gd name="connsiteY1" fmla="*/ 1103086 h 1611086"/>
                <a:gd name="connsiteX2" fmla="*/ 798285 w 2351314"/>
                <a:gd name="connsiteY2" fmla="*/ 464458 h 1611086"/>
                <a:gd name="connsiteX3" fmla="*/ 1509485 w 2351314"/>
                <a:gd name="connsiteY3" fmla="*/ 116115 h 1611086"/>
                <a:gd name="connsiteX4" fmla="*/ 2351314 w 2351314"/>
                <a:gd name="connsiteY4" fmla="*/ 0 h 161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314" h="1611086">
                  <a:moveTo>
                    <a:pt x="0" y="1611086"/>
                  </a:moveTo>
                  <a:cubicBezTo>
                    <a:pt x="49590" y="1452638"/>
                    <a:pt x="99180" y="1294191"/>
                    <a:pt x="232228" y="1103086"/>
                  </a:cubicBezTo>
                  <a:cubicBezTo>
                    <a:pt x="365276" y="911981"/>
                    <a:pt x="585409" y="628953"/>
                    <a:pt x="798285" y="464458"/>
                  </a:cubicBezTo>
                  <a:cubicBezTo>
                    <a:pt x="1011161" y="299963"/>
                    <a:pt x="1250647" y="193525"/>
                    <a:pt x="1509485" y="116115"/>
                  </a:cubicBezTo>
                  <a:cubicBezTo>
                    <a:pt x="1768323" y="38705"/>
                    <a:pt x="2059818" y="19352"/>
                    <a:pt x="2351314" y="0"/>
                  </a:cubicBezTo>
                </a:path>
              </a:pathLst>
            </a:cu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86" name="テキスト ボックス 4"/>
            <p:cNvSpPr txBox="1">
              <a:spLocks noChangeArrowheads="1"/>
            </p:cNvSpPr>
            <p:nvPr/>
          </p:nvSpPr>
          <p:spPr bwMode="auto">
            <a:xfrm>
              <a:off x="3243262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V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87" name="テキスト ボックス 13"/>
            <p:cNvSpPr txBox="1">
              <a:spLocks noChangeArrowheads="1"/>
            </p:cNvSpPr>
            <p:nvPr/>
          </p:nvSpPr>
          <p:spPr bwMode="auto">
            <a:xfrm>
              <a:off x="5297893" y="3479802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C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3851275" y="2730500"/>
              <a:ext cx="0" cy="8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5148263" y="2730500"/>
              <a:ext cx="0" cy="800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93" name="テキスト ボックス 20"/>
            <p:cNvSpPr txBox="1">
              <a:spLocks noChangeArrowheads="1"/>
            </p:cNvSpPr>
            <p:nvPr/>
          </p:nvSpPr>
          <p:spPr bwMode="auto">
            <a:xfrm>
              <a:off x="4899027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D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4" name="テキスト ボックス 21"/>
            <p:cNvSpPr txBox="1">
              <a:spLocks noChangeArrowheads="1"/>
            </p:cNvSpPr>
            <p:nvPr/>
          </p:nvSpPr>
          <p:spPr bwMode="auto">
            <a:xfrm>
              <a:off x="3708400" y="3479801"/>
              <a:ext cx="502540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5" name="テキスト ボックス 22"/>
            <p:cNvSpPr txBox="1">
              <a:spLocks noChangeArrowheads="1"/>
            </p:cNvSpPr>
            <p:nvPr/>
          </p:nvSpPr>
          <p:spPr bwMode="auto">
            <a:xfrm>
              <a:off x="3635376" y="2327274"/>
              <a:ext cx="515955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N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A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8496" name="テキスト ボックス 23"/>
            <p:cNvSpPr txBox="1">
              <a:spLocks noChangeArrowheads="1"/>
            </p:cNvSpPr>
            <p:nvPr/>
          </p:nvSpPr>
          <p:spPr bwMode="auto">
            <a:xfrm>
              <a:off x="4881563" y="2327274"/>
              <a:ext cx="515955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N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D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 flipV="1">
              <a:off x="4787900" y="1103313"/>
              <a:ext cx="0" cy="245745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498" name="テキスト ボックス 26"/>
            <p:cNvSpPr txBox="1">
              <a:spLocks noChangeArrowheads="1"/>
            </p:cNvSpPr>
            <p:nvPr/>
          </p:nvSpPr>
          <p:spPr bwMode="auto">
            <a:xfrm>
              <a:off x="4296178" y="887414"/>
              <a:ext cx="483374" cy="40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F</a:t>
              </a:r>
              <a:endParaRPr kumimoji="1" lang="ja-JP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3033713" y="1954213"/>
              <a:ext cx="3048000" cy="1597025"/>
            </a:xfrm>
            <a:custGeom>
              <a:avLst/>
              <a:gdLst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09371 w 2728685"/>
                <a:gd name="connsiteY7" fmla="*/ 1582057 h 1611085"/>
                <a:gd name="connsiteX8" fmla="*/ 2728685 w 2728685"/>
                <a:gd name="connsiteY8" fmla="*/ 1611085 h 1611085"/>
                <a:gd name="connsiteX0" fmla="*/ 0 w 2728685"/>
                <a:gd name="connsiteY0" fmla="*/ 0 h 1611085"/>
                <a:gd name="connsiteX1" fmla="*/ 1016000 w 2728685"/>
                <a:gd name="connsiteY1" fmla="*/ 14514 h 1611085"/>
                <a:gd name="connsiteX2" fmla="*/ 1567543 w 2728685"/>
                <a:gd name="connsiteY2" fmla="*/ 43543 h 1611085"/>
                <a:gd name="connsiteX3" fmla="*/ 1669143 w 2728685"/>
                <a:gd name="connsiteY3" fmla="*/ 145143 h 1611085"/>
                <a:gd name="connsiteX4" fmla="*/ 1756228 w 2728685"/>
                <a:gd name="connsiteY4" fmla="*/ 827314 h 1611085"/>
                <a:gd name="connsiteX5" fmla="*/ 1886857 w 2728685"/>
                <a:gd name="connsiteY5" fmla="*/ 1364343 h 1611085"/>
                <a:gd name="connsiteX6" fmla="*/ 2133600 w 2728685"/>
                <a:gd name="connsiteY6" fmla="*/ 1538514 h 1611085"/>
                <a:gd name="connsiteX7" fmla="*/ 2438399 w 2728685"/>
                <a:gd name="connsiteY7" fmla="*/ 1494972 h 1611085"/>
                <a:gd name="connsiteX8" fmla="*/ 2728685 w 2728685"/>
                <a:gd name="connsiteY8" fmla="*/ 1611085 h 1611085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2133600 w 3047999"/>
                <a:gd name="connsiteY6" fmla="*/ 1538514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886857 w 3047999"/>
                <a:gd name="connsiteY5" fmla="*/ 1364343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669143 w 3047999"/>
                <a:gd name="connsiteY3" fmla="*/ 145143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67543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407885 w 3047999"/>
                <a:gd name="connsiteY2" fmla="*/ 43543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625599"/>
                <a:gd name="connsiteX1" fmla="*/ 1016000 w 3047999"/>
                <a:gd name="connsiteY1" fmla="*/ 14514 h 1625599"/>
                <a:gd name="connsiteX2" fmla="*/ 1523999 w 3047999"/>
                <a:gd name="connsiteY2" fmla="*/ 72571 h 1625599"/>
                <a:gd name="connsiteX3" fmla="*/ 1712685 w 3047999"/>
                <a:gd name="connsiteY3" fmla="*/ 391886 h 1625599"/>
                <a:gd name="connsiteX4" fmla="*/ 1756228 w 3047999"/>
                <a:gd name="connsiteY4" fmla="*/ 827314 h 1625599"/>
                <a:gd name="connsiteX5" fmla="*/ 1799771 w 3047999"/>
                <a:gd name="connsiteY5" fmla="*/ 1146628 h 1625599"/>
                <a:gd name="connsiteX6" fmla="*/ 1988457 w 3047999"/>
                <a:gd name="connsiteY6" fmla="*/ 1407886 h 1625599"/>
                <a:gd name="connsiteX7" fmla="*/ 2438399 w 3047999"/>
                <a:gd name="connsiteY7" fmla="*/ 1494972 h 1625599"/>
                <a:gd name="connsiteX8" fmla="*/ 3047999 w 3047999"/>
                <a:gd name="connsiteY8" fmla="*/ 1625599 h 1625599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494972 h 1596570"/>
                <a:gd name="connsiteX8" fmla="*/ 3047999 w 3047999"/>
                <a:gd name="connsiteY8" fmla="*/ 1596570 h 1596570"/>
                <a:gd name="connsiteX0" fmla="*/ 0 w 3047999"/>
                <a:gd name="connsiteY0" fmla="*/ 0 h 1596570"/>
                <a:gd name="connsiteX1" fmla="*/ 1016000 w 3047999"/>
                <a:gd name="connsiteY1" fmla="*/ 14514 h 1596570"/>
                <a:gd name="connsiteX2" fmla="*/ 1523999 w 3047999"/>
                <a:gd name="connsiteY2" fmla="*/ 72571 h 1596570"/>
                <a:gd name="connsiteX3" fmla="*/ 1712685 w 3047999"/>
                <a:gd name="connsiteY3" fmla="*/ 391886 h 1596570"/>
                <a:gd name="connsiteX4" fmla="*/ 1756228 w 3047999"/>
                <a:gd name="connsiteY4" fmla="*/ 827314 h 1596570"/>
                <a:gd name="connsiteX5" fmla="*/ 1799771 w 3047999"/>
                <a:gd name="connsiteY5" fmla="*/ 1146628 h 1596570"/>
                <a:gd name="connsiteX6" fmla="*/ 1988457 w 3047999"/>
                <a:gd name="connsiteY6" fmla="*/ 1407886 h 1596570"/>
                <a:gd name="connsiteX7" fmla="*/ 2438399 w 3047999"/>
                <a:gd name="connsiteY7" fmla="*/ 1538515 h 1596570"/>
                <a:gd name="connsiteX8" fmla="*/ 3047999 w 3047999"/>
                <a:gd name="connsiteY8" fmla="*/ 1596570 h 15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99" h="1596570">
                  <a:moveTo>
                    <a:pt x="0" y="0"/>
                  </a:moveTo>
                  <a:cubicBezTo>
                    <a:pt x="338667" y="4838"/>
                    <a:pt x="762000" y="2419"/>
                    <a:pt x="1016000" y="14514"/>
                  </a:cubicBezTo>
                  <a:cubicBezTo>
                    <a:pt x="1270000" y="26609"/>
                    <a:pt x="1407885" y="9676"/>
                    <a:pt x="1523999" y="72571"/>
                  </a:cubicBezTo>
                  <a:cubicBezTo>
                    <a:pt x="1640113" y="135466"/>
                    <a:pt x="1673980" y="266095"/>
                    <a:pt x="1712685" y="391886"/>
                  </a:cubicBezTo>
                  <a:cubicBezTo>
                    <a:pt x="1751390" y="517677"/>
                    <a:pt x="1741714" y="701524"/>
                    <a:pt x="1756228" y="827314"/>
                  </a:cubicBezTo>
                  <a:cubicBezTo>
                    <a:pt x="1770742" y="953104"/>
                    <a:pt x="1761066" y="1049866"/>
                    <a:pt x="1799771" y="1146628"/>
                  </a:cubicBezTo>
                  <a:cubicBezTo>
                    <a:pt x="1838476" y="1243390"/>
                    <a:pt x="1882019" y="1342572"/>
                    <a:pt x="1988457" y="1407886"/>
                  </a:cubicBezTo>
                  <a:cubicBezTo>
                    <a:pt x="2094895" y="1473200"/>
                    <a:pt x="2261809" y="1507068"/>
                    <a:pt x="2438399" y="1538515"/>
                  </a:cubicBezTo>
                  <a:cubicBezTo>
                    <a:pt x="2614989" y="1569962"/>
                    <a:pt x="2937932" y="1588103"/>
                    <a:pt x="3047999" y="1596570"/>
                  </a:cubicBezTo>
                </a:path>
              </a:pathLst>
            </a:cu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aphicFrame>
          <p:nvGraphicFramePr>
            <p:cNvPr id="148505" name="オブジェクト 16"/>
            <p:cNvGraphicFramePr>
              <a:graphicFrameLocks noChangeAspect="1"/>
            </p:cNvGraphicFramePr>
            <p:nvPr/>
          </p:nvGraphicFramePr>
          <p:xfrm>
            <a:off x="2925763" y="1463675"/>
            <a:ext cx="15017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4" imgW="622030" imgH="228501" progId="Equation.3">
                    <p:embed/>
                  </p:oleObj>
                </mc:Choice>
                <mc:Fallback>
                  <p:oleObj name="数式" r:id="rId4" imgW="622030" imgH="228501" progId="Equation.3">
                    <p:embed/>
                    <p:pic>
                      <p:nvPicPr>
                        <p:cNvPr id="148505" name="オブジェクト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763" y="1463675"/>
                          <a:ext cx="1501775" cy="550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8509" name="テキスト ボックス 31"/>
            <p:cNvSpPr txBox="1">
              <a:spLocks noChangeArrowheads="1"/>
            </p:cNvSpPr>
            <p:nvPr/>
          </p:nvSpPr>
          <p:spPr bwMode="auto">
            <a:xfrm>
              <a:off x="6750050" y="3551238"/>
              <a:ext cx="1246190" cy="36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エネルギー</a:t>
              </a:r>
              <a:endParaRPr kumimoji="1" lang="ja-JP" altLang="en-US" sz="1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flipV="1">
              <a:off x="1331769" y="808038"/>
              <a:ext cx="0" cy="3032126"/>
            </a:xfrm>
            <a:prstGeom prst="line">
              <a:avLst/>
            </a:prstGeom>
            <a:ln w="158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511" name="テキスト ボックス 31"/>
            <p:cNvSpPr txBox="1">
              <a:spLocks noChangeArrowheads="1"/>
            </p:cNvSpPr>
            <p:nvPr/>
          </p:nvSpPr>
          <p:spPr bwMode="auto">
            <a:xfrm rot="16200000">
              <a:off x="526136" y="2051995"/>
              <a:ext cx="1079441" cy="36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状態密度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3311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506172"/>
              </p:ext>
            </p:extLst>
          </p:nvPr>
        </p:nvGraphicFramePr>
        <p:xfrm>
          <a:off x="1645175" y="3782148"/>
          <a:ext cx="4532127" cy="310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4924341" imgH="3371679" progId="Excel.Sheet.12">
                  <p:embed/>
                </p:oleObj>
              </mc:Choice>
              <mc:Fallback>
                <p:oleObj name="ワークシート" r:id="rId3" imgW="4924341" imgH="3371679" progId="Excel.Sheet.12">
                  <p:embed/>
                  <p:pic>
                    <p:nvPicPr>
                      <p:cNvPr id="2" name="オブジェクト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5175" y="3782148"/>
                        <a:ext cx="4532127" cy="3103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4290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準位の求め方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図解</a:t>
            </a:r>
          </a:p>
        </p:txBody>
      </p:sp>
      <p:sp>
        <p:nvSpPr>
          <p:cNvPr id="8" name="テキスト ボックス 27"/>
          <p:cNvSpPr txBox="1">
            <a:spLocks noChangeArrowheads="1"/>
          </p:cNvSpPr>
          <p:nvPr/>
        </p:nvSpPr>
        <p:spPr bwMode="auto">
          <a:xfrm>
            <a:off x="1548323" y="3277509"/>
            <a:ext cx="772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000" b="1" dirty="0">
                <a:solidFill>
                  <a:srgbClr val="000000"/>
                </a:solidFill>
                <a:sym typeface="Symbol" panose="05050102010706020507" pitchFamily="18" charset="2"/>
              </a:rPr>
              <a:t></a:t>
            </a:r>
            <a:r>
              <a:rPr lang="en-US" altLang="ja-JP" sz="2000" b="1" i="1" dirty="0">
                <a:solidFill>
                  <a:srgbClr val="000000"/>
                </a:solidFill>
                <a:sym typeface="Symbol" panose="05050102010706020507" pitchFamily="18" charset="2"/>
              </a:rPr>
              <a:t>Q</a:t>
            </a:r>
            <a:r>
              <a:rPr lang="en-US" altLang="ja-JP" sz="2000" b="1" dirty="0">
                <a:solidFill>
                  <a:srgbClr val="000000"/>
                </a:solidFill>
                <a:sym typeface="Symbol" panose="05050102010706020507" pitchFamily="18" charset="2"/>
              </a:rPr>
              <a:t> = (</a:t>
            </a:r>
            <a:r>
              <a:rPr lang="en-US" altLang="ja-JP" sz="2000" b="1" i="1" dirty="0">
                <a:solidFill>
                  <a:srgbClr val="000000"/>
                </a:solidFill>
              </a:rPr>
              <a:t>n</a:t>
            </a:r>
            <a:r>
              <a:rPr lang="en-US" altLang="ja-JP" sz="2000" b="1" baseline="-25000" dirty="0">
                <a:solidFill>
                  <a:srgbClr val="000000"/>
                </a:solidFill>
              </a:rPr>
              <a:t>e</a:t>
            </a:r>
            <a:r>
              <a:rPr lang="en-US" altLang="ja-JP" sz="2000" b="1" dirty="0">
                <a:solidFill>
                  <a:srgbClr val="000000"/>
                </a:solidFill>
              </a:rPr>
              <a:t> + </a:t>
            </a:r>
            <a:r>
              <a:rPr lang="en-US" altLang="ja-JP" sz="2000" b="1" i="1" dirty="0">
                <a:solidFill>
                  <a:srgbClr val="000000"/>
                </a:solidFill>
              </a:rPr>
              <a:t>N</a:t>
            </a:r>
            <a:r>
              <a:rPr lang="en-US" altLang="ja-JP" sz="2000" b="1" baseline="-25000" dirty="0">
                <a:solidFill>
                  <a:srgbClr val="000000"/>
                </a:solidFill>
              </a:rPr>
              <a:t>A</a:t>
            </a:r>
            <a:r>
              <a:rPr lang="en-US" altLang="ja-JP" sz="2000" b="1" baseline="30000" dirty="0">
                <a:solidFill>
                  <a:srgbClr val="000000"/>
                </a:solidFill>
              </a:rPr>
              <a:t>-</a:t>
            </a:r>
            <a:r>
              <a:rPr lang="en-US" altLang="ja-JP" sz="2000" b="1" dirty="0">
                <a:solidFill>
                  <a:srgbClr val="000000"/>
                </a:solidFill>
                <a:sym typeface="Symbol" panose="05050102010706020507" pitchFamily="18" charset="2"/>
              </a:rPr>
              <a:t>) – (</a:t>
            </a:r>
            <a:r>
              <a:rPr lang="en-US" altLang="ja-JP" sz="2000" b="1" i="1" dirty="0" err="1">
                <a:solidFill>
                  <a:srgbClr val="000000"/>
                </a:solidFill>
              </a:rPr>
              <a:t>n</a:t>
            </a:r>
            <a:r>
              <a:rPr lang="en-US" altLang="ja-JP" sz="2000" b="1" baseline="-25000" dirty="0" err="1">
                <a:solidFill>
                  <a:srgbClr val="000000"/>
                </a:solidFill>
              </a:rPr>
              <a:t>h</a:t>
            </a:r>
            <a:r>
              <a:rPr lang="en-US" altLang="ja-JP" sz="2000" b="1" dirty="0">
                <a:solidFill>
                  <a:srgbClr val="000000"/>
                </a:solidFill>
              </a:rPr>
              <a:t> + </a:t>
            </a:r>
            <a:r>
              <a:rPr lang="en-US" altLang="ja-JP" sz="2000" b="1" i="1" dirty="0">
                <a:solidFill>
                  <a:srgbClr val="000000"/>
                </a:solidFill>
              </a:rPr>
              <a:t>N</a:t>
            </a:r>
            <a:r>
              <a:rPr lang="en-US" altLang="ja-JP" sz="2000" b="1" baseline="-25000" dirty="0">
                <a:solidFill>
                  <a:srgbClr val="000000"/>
                </a:solidFill>
              </a:rPr>
              <a:t>D</a:t>
            </a:r>
            <a:r>
              <a:rPr lang="en-US" altLang="ja-JP" sz="2000" b="1" baseline="30000" dirty="0">
                <a:solidFill>
                  <a:srgbClr val="000000"/>
                </a:solidFill>
              </a:rPr>
              <a:t>+</a:t>
            </a:r>
            <a:r>
              <a:rPr lang="en-US" altLang="ja-JP" sz="2000" b="1" dirty="0">
                <a:solidFill>
                  <a:srgbClr val="000000"/>
                </a:solidFill>
              </a:rPr>
              <a:t>)</a:t>
            </a:r>
            <a:r>
              <a:rPr lang="ja-JP" altLang="en-US" sz="2000" b="1" dirty="0">
                <a:solidFill>
                  <a:srgbClr val="000000"/>
                </a:solidFill>
              </a:rPr>
              <a:t> を</a:t>
            </a:r>
            <a:r>
              <a:rPr lang="en-US" altLang="ja-JP" sz="2000" b="1" i="1" dirty="0">
                <a:solidFill>
                  <a:srgbClr val="000000"/>
                </a:solidFill>
              </a:rPr>
              <a:t>E</a:t>
            </a:r>
            <a:r>
              <a:rPr lang="en-US" altLang="ja-JP" sz="2000" b="1" baseline="-25000" dirty="0">
                <a:solidFill>
                  <a:srgbClr val="000000"/>
                </a:solidFill>
              </a:rPr>
              <a:t>F</a:t>
            </a:r>
            <a:r>
              <a:rPr lang="ja-JP" altLang="en-US" sz="2000" b="1" dirty="0">
                <a:solidFill>
                  <a:srgbClr val="000000"/>
                </a:solidFill>
              </a:rPr>
              <a:t>に対してプロットし、ゼロ点を求める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オブジェクト 9"/>
              <p:cNvSpPr txBox="1"/>
              <p:nvPr/>
            </p:nvSpPr>
            <p:spPr bwMode="auto">
              <a:xfrm>
                <a:off x="1819275" y="1263650"/>
                <a:ext cx="3811894" cy="941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sub>
                        <m:sup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オブジェクト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9275" y="1263650"/>
                <a:ext cx="3811894" cy="9412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93620"/>
              </p:ext>
            </p:extLst>
          </p:nvPr>
        </p:nvGraphicFramePr>
        <p:xfrm>
          <a:off x="1751516" y="2089634"/>
          <a:ext cx="3403069" cy="54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574800" imgH="254000" progId="Equation.3">
                  <p:embed/>
                </p:oleObj>
              </mc:Choice>
              <mc:Fallback>
                <p:oleObj name="数式" r:id="rId6" imgW="1574800" imgH="254000" progId="Equation.3">
                  <p:embed/>
                  <p:pic>
                    <p:nvPicPr>
                      <p:cNvPr id="10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516" y="2089634"/>
                        <a:ext cx="3403069" cy="547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オブジェクト 9"/>
              <p:cNvSpPr txBox="1"/>
              <p:nvPr/>
            </p:nvSpPr>
            <p:spPr bwMode="auto">
              <a:xfrm>
                <a:off x="5883274" y="1218523"/>
                <a:ext cx="3885133" cy="926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ja-JP" alt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e>
                          </m:d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オブジェクト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3274" y="1218523"/>
                <a:ext cx="3885133" cy="9264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108513"/>
              </p:ext>
            </p:extLst>
          </p:nvPr>
        </p:nvGraphicFramePr>
        <p:xfrm>
          <a:off x="5857800" y="2058324"/>
          <a:ext cx="3376061" cy="54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9" imgW="1562040" imgH="253800" progId="Equation.3">
                  <p:embed/>
                </p:oleObj>
              </mc:Choice>
              <mc:Fallback>
                <p:oleObj name="数式" r:id="rId9" imgW="1562040" imgH="253800" progId="Equation.3">
                  <p:embed/>
                  <p:pic>
                    <p:nvPicPr>
                      <p:cNvPr id="12" name="オブジェクト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00" y="2058324"/>
                        <a:ext cx="3376061" cy="547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986309"/>
              </p:ext>
            </p:extLst>
          </p:nvPr>
        </p:nvGraphicFramePr>
        <p:xfrm>
          <a:off x="6528048" y="2720851"/>
          <a:ext cx="33210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1" imgW="1536480" imgH="228600" progId="Equation.3">
                  <p:embed/>
                </p:oleObj>
              </mc:Choice>
              <mc:Fallback>
                <p:oleObj name="数式" r:id="rId11" imgW="1536480" imgH="228600" progId="Equation.3">
                  <p:embed/>
                  <p:pic>
                    <p:nvPicPr>
                      <p:cNvPr id="13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2720851"/>
                        <a:ext cx="332105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063892"/>
              </p:ext>
            </p:extLst>
          </p:nvPr>
        </p:nvGraphicFramePr>
        <p:xfrm>
          <a:off x="6384033" y="3685555"/>
          <a:ext cx="4176713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9" name="テキスト ボックス 27"/>
          <p:cNvSpPr txBox="1">
            <a:spLocks noChangeArrowheads="1"/>
          </p:cNvSpPr>
          <p:nvPr/>
        </p:nvSpPr>
        <p:spPr bwMode="auto">
          <a:xfrm rot="16200000">
            <a:off x="1419522" y="5073040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800" b="1" dirty="0">
                <a:solidFill>
                  <a:srgbClr val="000000"/>
                </a:solidFill>
                <a:sym typeface="Symbol" panose="05050102010706020507" pitchFamily="18" charset="2"/>
              </a:rPr>
              <a:t>Q</a:t>
            </a:r>
            <a:endParaRPr lang="ja-JP" altLang="en-US" sz="1800" b="1" dirty="0">
              <a:solidFill>
                <a:srgbClr val="000000"/>
              </a:solidFill>
            </a:endParaRPr>
          </a:p>
        </p:txBody>
      </p:sp>
      <p:sp>
        <p:nvSpPr>
          <p:cNvPr id="20" name="テキスト ボックス 27"/>
          <p:cNvSpPr txBox="1">
            <a:spLocks noChangeArrowheads="1"/>
          </p:cNvSpPr>
          <p:nvPr/>
        </p:nvSpPr>
        <p:spPr bwMode="auto">
          <a:xfrm rot="16200000">
            <a:off x="5890246" y="5160570"/>
            <a:ext cx="1050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800" b="1" dirty="0">
                <a:solidFill>
                  <a:srgbClr val="000000"/>
                </a:solidFill>
                <a:sym typeface="Symbol" panose="05050102010706020507" pitchFamily="18" charset="2"/>
              </a:rPr>
              <a:t>Log |Q|</a:t>
            </a:r>
            <a:endParaRPr lang="ja-JP" altLang="en-US" sz="1800" b="1" dirty="0">
              <a:solidFill>
                <a:srgbClr val="000000"/>
              </a:solidFill>
            </a:endParaRPr>
          </a:p>
        </p:txBody>
      </p:sp>
      <p:sp>
        <p:nvSpPr>
          <p:cNvPr id="21" name="テキスト ボックス 27"/>
          <p:cNvSpPr txBox="1">
            <a:spLocks noChangeArrowheads="1"/>
          </p:cNvSpPr>
          <p:nvPr/>
        </p:nvSpPr>
        <p:spPr bwMode="auto">
          <a:xfrm>
            <a:off x="5760833" y="5006284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800" b="1" i="1" dirty="0">
                <a:solidFill>
                  <a:srgbClr val="000000"/>
                </a:solidFill>
                <a:sym typeface="Symbol" panose="05050102010706020507" pitchFamily="18" charset="2"/>
              </a:rPr>
              <a:t>E</a:t>
            </a:r>
            <a:r>
              <a:rPr lang="en-US" altLang="ja-JP" sz="1800" b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endParaRPr lang="ja-JP" alt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27"/>
          <p:cNvSpPr txBox="1">
            <a:spLocks noChangeArrowheads="1"/>
          </p:cNvSpPr>
          <p:nvPr/>
        </p:nvSpPr>
        <p:spPr bwMode="auto">
          <a:xfrm>
            <a:off x="4439816" y="4070180"/>
            <a:ext cx="11913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i="1" dirty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en-US" altLang="ja-JP" sz="16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D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 = 3.0e17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i="1" dirty="0">
                <a:solidFill>
                  <a:srgbClr val="000000"/>
                </a:solidFill>
                <a:sym typeface="Symbol" panose="05050102010706020507" pitchFamily="18" charset="2"/>
              </a:rPr>
              <a:t>E</a:t>
            </a:r>
            <a:r>
              <a:rPr lang="en-US" altLang="ja-JP" sz="16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D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 = 1.02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i="1" dirty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en-US" altLang="ja-JP" sz="16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 = 1.0e13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i="1" dirty="0">
                <a:solidFill>
                  <a:srgbClr val="000000"/>
                </a:solidFill>
                <a:sym typeface="Symbol" panose="05050102010706020507" pitchFamily="18" charset="2"/>
              </a:rPr>
              <a:t>E</a:t>
            </a:r>
            <a:r>
              <a:rPr lang="en-US" altLang="ja-JP" sz="16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 = 0.1</a:t>
            </a:r>
          </a:p>
        </p:txBody>
      </p:sp>
      <p:sp>
        <p:nvSpPr>
          <p:cNvPr id="23" name="テキスト ボックス 27"/>
          <p:cNvSpPr txBox="1">
            <a:spLocks noChangeArrowheads="1"/>
          </p:cNvSpPr>
          <p:nvPr/>
        </p:nvSpPr>
        <p:spPr bwMode="auto">
          <a:xfrm>
            <a:off x="2783632" y="4073082"/>
            <a:ext cx="1188852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i="1" dirty="0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  = 300.0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i="1" dirty="0" err="1">
                <a:solidFill>
                  <a:srgbClr val="000000"/>
                </a:solidFill>
                <a:sym typeface="Symbol" panose="05050102010706020507" pitchFamily="18" charset="2"/>
              </a:rPr>
              <a:t>E</a:t>
            </a:r>
            <a:r>
              <a:rPr lang="en-US" altLang="ja-JP" sz="1600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g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 = 1.12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i="1" dirty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en-US" altLang="ja-JP" sz="16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C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 = 1.0e19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600" i="1" dirty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en-US" altLang="ja-JP" sz="1600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V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 = 1.0e21</a:t>
            </a:r>
          </a:p>
        </p:txBody>
      </p:sp>
      <p:sp>
        <p:nvSpPr>
          <p:cNvPr id="15" name="テキスト ボックス 27"/>
          <p:cNvSpPr txBox="1">
            <a:spLocks noChangeArrowheads="1"/>
          </p:cNvSpPr>
          <p:nvPr/>
        </p:nvSpPr>
        <p:spPr bwMode="auto">
          <a:xfrm>
            <a:off x="7248129" y="4430220"/>
            <a:ext cx="16979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2000" b="1" i="1" dirty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US" altLang="ja-JP" sz="2000" b="1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F</a:t>
            </a:r>
            <a:r>
              <a:rPr lang="ja-JP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sym typeface="Symbol" panose="05050102010706020507" pitchFamily="18" charset="2"/>
              </a:rPr>
              <a:t>=</a:t>
            </a:r>
            <a:r>
              <a:rPr lang="ja-JP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sym typeface="Symbol" panose="05050102010706020507" pitchFamily="18" charset="2"/>
              </a:rPr>
              <a:t>0.997</a:t>
            </a:r>
            <a:r>
              <a:rPr lang="ja-JP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sym typeface="Symbol" panose="05050102010706020507" pitchFamily="18" charset="2"/>
              </a:rPr>
              <a:t>eV</a:t>
            </a:r>
          </a:p>
        </p:txBody>
      </p:sp>
      <p:cxnSp>
        <p:nvCxnSpPr>
          <p:cNvPr id="18" name="直線矢印コネクタ 17"/>
          <p:cNvCxnSpPr/>
          <p:nvPr/>
        </p:nvCxnSpPr>
        <p:spPr bwMode="auto">
          <a:xfrm>
            <a:off x="8533256" y="4808337"/>
            <a:ext cx="698309" cy="51405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テキスト ボックス 27"/>
          <p:cNvSpPr txBox="1">
            <a:spLocks noChangeArrowheads="1"/>
          </p:cNvSpPr>
          <p:nvPr/>
        </p:nvSpPr>
        <p:spPr bwMode="auto">
          <a:xfrm>
            <a:off x="10284118" y="515030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ja-JP" sz="1800" b="1" i="1" dirty="0">
                <a:solidFill>
                  <a:srgbClr val="000000"/>
                </a:solidFill>
                <a:sym typeface="Symbol" panose="05050102010706020507" pitchFamily="18" charset="2"/>
              </a:rPr>
              <a:t>E</a:t>
            </a:r>
            <a:r>
              <a:rPr lang="en-US" altLang="ja-JP" sz="1800" b="1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F</a:t>
            </a:r>
            <a:endParaRPr lang="ja-JP" altLang="en-US" sz="1800" b="1" baseline="-25000" dirty="0">
              <a:solidFill>
                <a:srgbClr val="0000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63A2D2-7275-28FC-C2BC-FA1F86135F86}"/>
              </a:ext>
            </a:extLst>
          </p:cNvPr>
          <p:cNvSpPr txBox="1"/>
          <p:nvPr/>
        </p:nvSpPr>
        <p:spPr>
          <a:xfrm>
            <a:off x="287660" y="806427"/>
            <a:ext cx="93367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b="1" i="1" dirty="0">
                <a:solidFill>
                  <a:srgbClr val="FF0000"/>
                </a:solidFill>
              </a:rPr>
              <a:t>E</a:t>
            </a:r>
            <a:r>
              <a:rPr lang="en-US" altLang="ja-JP" b="1" baseline="-25000" dirty="0">
                <a:solidFill>
                  <a:srgbClr val="FF0000"/>
                </a:solidFill>
              </a:rPr>
              <a:t>F</a:t>
            </a:r>
            <a:r>
              <a:rPr lang="ja-JP" altLang="en-US" b="1" dirty="0">
                <a:solidFill>
                  <a:srgbClr val="FF0000"/>
                </a:solidFill>
              </a:rPr>
              <a:t>は電荷中性条件で決まる　</a:t>
            </a:r>
            <a:r>
              <a:rPr lang="en-US" altLang="ja-JP" b="1" i="1" dirty="0">
                <a:solidFill>
                  <a:srgbClr val="000000"/>
                </a:solidFill>
              </a:rPr>
              <a:t>n</a:t>
            </a:r>
            <a:r>
              <a:rPr lang="en-US" altLang="ja-JP" b="1" baseline="-25000" dirty="0">
                <a:solidFill>
                  <a:srgbClr val="000000"/>
                </a:solidFill>
              </a:rPr>
              <a:t>e</a:t>
            </a:r>
            <a:r>
              <a:rPr lang="en-US" altLang="ja-JP" b="1" dirty="0">
                <a:solidFill>
                  <a:srgbClr val="000000"/>
                </a:solidFill>
              </a:rPr>
              <a:t> + </a:t>
            </a:r>
            <a:r>
              <a:rPr lang="en-US" altLang="ja-JP" b="1" i="1" dirty="0">
                <a:solidFill>
                  <a:srgbClr val="000000"/>
                </a:solidFill>
              </a:rPr>
              <a:t>N</a:t>
            </a:r>
            <a:r>
              <a:rPr lang="en-US" altLang="ja-JP" b="1" baseline="-25000" dirty="0">
                <a:solidFill>
                  <a:srgbClr val="000000"/>
                </a:solidFill>
              </a:rPr>
              <a:t>A</a:t>
            </a:r>
            <a:r>
              <a:rPr lang="en-US" altLang="ja-JP" b="1" baseline="30000" dirty="0">
                <a:solidFill>
                  <a:srgbClr val="000000"/>
                </a:solidFill>
              </a:rPr>
              <a:t>-</a:t>
            </a:r>
            <a:r>
              <a:rPr lang="en-US" altLang="ja-JP" b="1" dirty="0">
                <a:solidFill>
                  <a:srgbClr val="000000"/>
                </a:solidFill>
              </a:rPr>
              <a:t> = </a:t>
            </a:r>
            <a:r>
              <a:rPr lang="en-US" altLang="ja-JP" b="1" i="1" dirty="0" err="1">
                <a:solidFill>
                  <a:srgbClr val="000000"/>
                </a:solidFill>
              </a:rPr>
              <a:t>n</a:t>
            </a:r>
            <a:r>
              <a:rPr lang="en-US" altLang="ja-JP" b="1" baseline="-25000" dirty="0" err="1">
                <a:solidFill>
                  <a:srgbClr val="000000"/>
                </a:solidFill>
              </a:rPr>
              <a:t>h</a:t>
            </a:r>
            <a:r>
              <a:rPr lang="en-US" altLang="ja-JP" b="1" dirty="0">
                <a:solidFill>
                  <a:srgbClr val="000000"/>
                </a:solidFill>
              </a:rPr>
              <a:t> + </a:t>
            </a:r>
            <a:r>
              <a:rPr lang="en-US" altLang="ja-JP" b="1" i="1" dirty="0">
                <a:solidFill>
                  <a:srgbClr val="000000"/>
                </a:solidFill>
              </a:rPr>
              <a:t>N</a:t>
            </a:r>
            <a:r>
              <a:rPr lang="en-US" altLang="ja-JP" b="1" baseline="-25000" dirty="0">
                <a:solidFill>
                  <a:srgbClr val="000000"/>
                </a:solidFill>
              </a:rPr>
              <a:t>D</a:t>
            </a:r>
            <a:r>
              <a:rPr lang="en-US" altLang="ja-JP" b="1" baseline="30000" dirty="0">
                <a:solidFill>
                  <a:srgbClr val="000000"/>
                </a:solidFill>
              </a:rPr>
              <a:t>+</a:t>
            </a:r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>
                <a:solidFill>
                  <a:srgbClr val="000000"/>
                </a:solidFill>
              </a:rPr>
              <a:t>=&gt;</a:t>
            </a:r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i="1" dirty="0">
                <a:solidFill>
                  <a:srgbClr val="000000"/>
                </a:solidFill>
              </a:rPr>
              <a:t>E</a:t>
            </a:r>
            <a:r>
              <a:rPr lang="en-US" altLang="ja-JP" b="1" baseline="-25000" dirty="0">
                <a:solidFill>
                  <a:srgbClr val="000000"/>
                </a:solidFill>
              </a:rPr>
              <a:t>F</a:t>
            </a:r>
            <a:endParaRPr lang="ja-JP" altLang="en-US" b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71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044" y="2147135"/>
            <a:ext cx="5167853" cy="4652677"/>
          </a:xfrm>
          <a:prstGeom prst="rect">
            <a:avLst/>
          </a:prstGeom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71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Fermi</a:t>
            </a:r>
            <a:r>
              <a:rPr lang="ja-JP" altLang="en-US" sz="3600" b="1" dirty="0">
                <a:solidFill>
                  <a:srgbClr val="0000FF"/>
                </a:solidFill>
              </a:rPr>
              <a:t>準位の計算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プログラム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5360" y="764704"/>
            <a:ext cx="993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</a:rPr>
              <a:t>&gt;</a:t>
            </a:r>
            <a:r>
              <a:rPr kumimoji="0" lang="it-IT" altLang="ja-JP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ＭＳ Ｐゴシック"/>
              </a:rPr>
              <a:t> python EF-T-semiconductor.py 0.05 1.0e15 0.95 1.0e16 1.0 1.2e19 2.1e18</a:t>
            </a:r>
            <a:endParaRPr kumimoji="0" lang="en-US" altLang="ja-JP" b="1" dirty="0">
              <a:solidFill>
                <a:schemeClr val="accent1">
                  <a:lumMod val="50000"/>
                </a:schemeClr>
              </a:solidFill>
              <a:latin typeface="Times New Roman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　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kumimoji="0" lang="en-US" altLang="ja-JP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E</a:t>
            </a:r>
            <a:r>
              <a:rPr kumimoji="0" lang="en-US" altLang="ja-JP" baseline="-25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c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= 0,</a:t>
            </a:r>
            <a:r>
              <a:rPr kumimoji="0"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kumimoji="0" lang="en-US" altLang="ja-JP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E</a:t>
            </a:r>
            <a:r>
              <a:rPr kumimoji="0" lang="en-US" altLang="ja-JP" baseline="-25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c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= 1.0 eV (= </a:t>
            </a:r>
            <a:r>
              <a:rPr kumimoji="0"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バンドギャップ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)</a:t>
            </a:r>
            <a:b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kumimoji="0"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　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E</a:t>
            </a:r>
            <a:r>
              <a:rPr kumimoji="0" lang="en-US" altLang="ja-JP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= 0.05 eV, N</a:t>
            </a:r>
            <a:r>
              <a:rPr kumimoji="0" lang="en-US" altLang="ja-JP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= 10</a:t>
            </a:r>
            <a:r>
              <a:rPr kumimoji="0" lang="en-US" altLang="ja-JP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15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cm</a:t>
            </a:r>
            <a:r>
              <a:rPr kumimoji="0" lang="en-US" altLang="ja-JP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-3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, </a:t>
            </a:r>
            <a:b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E</a:t>
            </a:r>
            <a:r>
              <a:rPr kumimoji="0" lang="en-US" altLang="ja-JP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D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= 0.95 eV, N</a:t>
            </a:r>
            <a:r>
              <a:rPr kumimoji="0" lang="en-US" altLang="ja-JP" baseline="-25000" dirty="0">
                <a:solidFill>
                  <a:srgbClr val="000000"/>
                </a:solidFill>
                <a:latin typeface="Times New Roman"/>
                <a:ea typeface="ＭＳ Ｐゴシック"/>
              </a:rPr>
              <a:t>D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= 10</a:t>
            </a:r>
            <a:r>
              <a:rPr kumimoji="0" lang="en-US" altLang="ja-JP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16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cm</a:t>
            </a:r>
            <a:r>
              <a:rPr kumimoji="0" lang="en-US" altLang="ja-JP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-3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dirty="0">
                <a:solidFill>
                  <a:srgbClr val="000000"/>
                </a:solidFill>
                <a:latin typeface="Times New Roman"/>
                <a:ea typeface="ＭＳ Ｐゴシック"/>
              </a:rPr>
              <a:t>　　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kumimoji="0" lang="en-US" altLang="ja-JP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N</a:t>
            </a:r>
            <a:r>
              <a:rPr kumimoji="0" lang="en-US" altLang="ja-JP" baseline="-25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c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= 1.2x10</a:t>
            </a:r>
            <a:r>
              <a:rPr kumimoji="0" lang="en-US" altLang="ja-JP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19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cm</a:t>
            </a:r>
            <a:r>
              <a:rPr kumimoji="0" lang="en-US" altLang="ja-JP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-3</a:t>
            </a:r>
            <a:endParaRPr kumimoji="0" lang="en-US" altLang="ja-JP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kumimoji="0" lang="en-US" altLang="ja-JP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N</a:t>
            </a:r>
            <a:r>
              <a:rPr kumimoji="0" lang="en-US" altLang="ja-JP" baseline="-25000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v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= 2.1x10</a:t>
            </a:r>
            <a:r>
              <a:rPr kumimoji="0" lang="en-US" altLang="ja-JP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18</a:t>
            </a:r>
            <a:r>
              <a:rPr kumimoji="0"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 cm</a:t>
            </a:r>
            <a:r>
              <a:rPr kumimoji="0" lang="en-US" altLang="ja-JP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121068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D4376-C9B1-8E49-8CE6-E06A88106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>
            <a:extLst>
              <a:ext uri="{FF2B5EF4-FFF2-40B4-BE49-F238E27FC236}">
                <a16:creationId xmlns:a16="http://schemas.microsoft.com/office/drawing/2014/main" id="{AA5B1221-4E2A-C894-0A93-355FB361B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有効質量近似・有効媒質近似</a:t>
            </a:r>
          </a:p>
        </p:txBody>
      </p:sp>
      <p:sp>
        <p:nvSpPr>
          <p:cNvPr id="536583" name="Text Box 7">
            <a:extLst>
              <a:ext uri="{FF2B5EF4-FFF2-40B4-BE49-F238E27FC236}">
                <a16:creationId xmlns:a16="http://schemas.microsoft.com/office/drawing/2014/main" id="{2B46E8C9-9324-B9D3-FCA7-18F4E6629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936104"/>
            <a:ext cx="1159328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Bloch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の定理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完全な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次元周期ポテンシャルの中では、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電子の波数ベクトル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透過率が良い量子数となり、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固有エネルギー 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をもつ</a:t>
            </a:r>
            <a:b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固有状態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透過率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100%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、散乱を受けない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=&gt;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真空中の電子と同様に扱える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有効質量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と電荷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-|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|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を持つ粒子が誘電率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の均質媒質を運動する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古典的粒子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として近似する</a:t>
            </a:r>
            <a:b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近似限界： </a:t>
            </a:r>
            <a:b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有効質量の限界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考えている波数、エネルギー、励起の範囲内で</a:t>
            </a:r>
            <a:b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　　　　　　　　　エネルギー分散が双曲線的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Parabolic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であること</a:t>
            </a:r>
            <a:b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　　　　　　　　　・ バンド構造を定義できる空間範囲で電子が散乱されないこと</a:t>
            </a:r>
            <a:b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媒質の限界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・モデルに影響を与える空間領域で、誘電的性質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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が均一であること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正孔の場合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有効質量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h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と電荷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+|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|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を持つ粒子が</a:t>
            </a:r>
            <a:b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誘電率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  <a:sym typeface="Symbol" panose="05050102010706020507" pitchFamily="18" charset="2"/>
              </a:rPr>
              <a:t>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の均質媒質を運動する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古典的粒子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として近似する</a:t>
            </a:r>
          </a:p>
        </p:txBody>
      </p:sp>
    </p:spTree>
    <p:extLst>
      <p:ext uri="{BB962C8B-B14F-4D97-AF65-F5344CB8AC3E}">
        <p14:creationId xmlns:p14="http://schemas.microsoft.com/office/powerpoint/2010/main" val="415855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3B629ADE-5764-49CA-AE8A-FCC469B0F6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858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電子伝導の基礎方程式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524F67D-252B-4D56-9974-3AD517FA79CF}"/>
                  </a:ext>
                </a:extLst>
              </p:cNvPr>
              <p:cNvSpPr txBox="1"/>
              <p:nvPr/>
            </p:nvSpPr>
            <p:spPr>
              <a:xfrm>
                <a:off x="911424" y="836712"/>
                <a:ext cx="10801200" cy="4266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 panose="05050102010706020507" pitchFamily="18" charset="2"/>
                  </a:rPr>
                  <a:t>電気伝導度　　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 panose="05050102010706020507" pitchFamily="18" charset="2"/>
                  </a:rPr>
                  <a:t> = </a:t>
                </a:r>
                <a:r>
                  <a:rPr kumimoji="1" lang="en-US" altLang="ja-JP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 panose="05050102010706020507" pitchFamily="18" charset="2"/>
                  </a:rPr>
                  <a:t>e</a:t>
                </a:r>
                <a:r>
                  <a:rPr kumimoji="1" lang="en-US" altLang="ja-JP" sz="32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 panose="05050102010706020507" pitchFamily="18" charset="2"/>
                  </a:rPr>
                  <a:t>n</a:t>
                </a:r>
                <a:r>
                  <a:rPr kumimoji="1" lang="en-US" altLang="ja-JP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 panose="05050102010706020507" pitchFamily="18" charset="2"/>
                  </a:rPr>
                  <a:t>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Symbol" panose="05050102010706020507" pitchFamily="18" charset="2"/>
                  </a:rPr>
                  <a:t> 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ドリフト速度　　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sub>
                    </m:sSub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電界によって駆動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される速度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定常状態での平均キャリア速度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𝒗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sub>
                    </m:sSub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sub>
                    </m:sSub>
                    <m:r>
                      <a:rPr kumimoji="1" lang="en-US" altLang="ja-JP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𝑬</m:t>
                    </m:r>
                    <m:r>
                      <a:rPr kumimoji="1" lang="en-US" altLang="ja-JP" sz="32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b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kumimoji="1" lang="ja-JP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𝝉</m:t>
                    </m:r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𝑬</m:t>
                    </m:r>
                  </m:oMath>
                </a14:m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  <a:sym typeface="Symbol" panose="05050102010706020507" pitchFamily="18" charset="2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ドリフト移動度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</m:sub>
                    </m:sSub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𝒅</m:t>
                            </m:r>
                          </m:sub>
                        </m:sSub>
                      </m:num>
                      <m:den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𝑬</m:t>
                        </m:r>
                      </m:den>
                    </m:f>
                    <m:r>
                      <a:rPr kumimoji="1" lang="en-US" altLang="ja-JP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𝒎</m:t>
                            </m:r>
                          </m:e>
                          <m:sub>
                            <m:r>
                              <a:rPr kumimoji="1" lang="en-US" altLang="ja-JP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𝒆</m:t>
                            </m:r>
                          </m:sub>
                        </m:sSub>
                      </m:den>
                    </m:f>
                    <m:r>
                      <a:rPr kumimoji="1" lang="ja-JP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𝝉</m:t>
                    </m:r>
                  </m:oMath>
                </a14:m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  <a:sym typeface="Symbol" panose="05050102010706020507" pitchFamily="18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𝒎</m:t>
                        </m:r>
                      </m:e>
                      <m:sub>
                        <m:r>
                          <a:rPr kumimoji="1" lang="en-US" altLang="ja-JP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sub>
                    </m:sSub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 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有効質量</a:t>
                </a:r>
                <a:endParaRPr kumimoji="1" lang="en-US" altLang="ja-JP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1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r>
                      <a:rPr kumimoji="1" lang="ja-JP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𝝉</m:t>
                    </m:r>
                  </m:oMath>
                </a14:m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: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運動量緩和時間 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散乱時間</a:t>
                </a:r>
                <a:r>
                  <a:rPr kumimoji="1" lang="en-US" altLang="ja-JP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524F67D-252B-4D56-9974-3AD517FA7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24" y="836712"/>
                <a:ext cx="10801200" cy="4266553"/>
              </a:xfrm>
              <a:prstGeom prst="rect">
                <a:avLst/>
              </a:prstGeom>
              <a:blipFill>
                <a:blip r:embed="rId3"/>
                <a:stretch>
                  <a:fillRect l="-1299" t="-2429" b="-37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33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27">
            <a:extLst>
              <a:ext uri="{FF2B5EF4-FFF2-40B4-BE49-F238E27FC236}">
                <a16:creationId xmlns:a16="http://schemas.microsoft.com/office/drawing/2014/main" id="{3D9E1923-9561-4745-B4AE-8B7F7DD3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"/>
            <a:ext cx="9144000" cy="849387"/>
          </a:xfrm>
        </p:spPr>
        <p:txBody>
          <a:bodyPr/>
          <a:lstStyle/>
          <a:p>
            <a:pPr eaLnBrk="1" hangingPunct="1"/>
            <a:r>
              <a:rPr lang="ja-JP" altLang="en-US" sz="3323" b="1" dirty="0">
                <a:solidFill>
                  <a:srgbClr val="0000FF"/>
                </a:solidFill>
              </a:rPr>
              <a:t>半導体の基礎方程式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4" name="Rectangle 1030">
                <a:extLst>
                  <a:ext uri="{FF2B5EF4-FFF2-40B4-BE49-F238E27FC236}">
                    <a16:creationId xmlns:a16="http://schemas.microsoft.com/office/drawing/2014/main" id="{70878E32-88CE-4072-A149-E27723263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344" y="757297"/>
                <a:ext cx="11881320" cy="6200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lvl="0" defTabSz="844083">
                  <a:spcBef>
                    <a:spcPct val="0"/>
                  </a:spcBef>
                  <a:spcAft>
                    <a:spcPts val="0"/>
                  </a:spcAft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平衡状態のフェルミ準位： 系全体の電荷中性条件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</a:br>
                <a14:m>
                  <m:oMath xmlns:m="http://schemas.openxmlformats.org/officeDocument/2006/math">
                    <m:nary>
                      <m:naryPr>
                        <m:ctrlPr>
                          <a:rPr kumimoji="1" lang="ja-JP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lang="ja-JP" altLang="en-US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kumimoji="1" lang="en-US" altLang="ja-JP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ja-JP" sz="2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  <m:sup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  <m:d>
                          <m:d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ja-JP" altLang="en-US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ja-JP" sz="2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sSub>
                                  <m:sSubPr>
                                    <m:ctrlPr>
                                      <a:rPr lang="ja-JP" altLang="en-US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𝑑𝐸</m:t>
                        </m:r>
                      </m:e>
                    </m:nary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  <m:sup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</a:b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0" lvl="0" indent="0" defTabSz="844083"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lang="en-US" altLang="ja-JP" sz="2800" b="1" dirty="0">
                    <a:solidFill>
                      <a:srgbClr val="FF0000"/>
                    </a:solidFill>
                  </a:rPr>
                  <a:t>      </a:t>
                </a:r>
                <a:r>
                  <a:rPr lang="en-US" altLang="ja-JP" sz="2400" b="1" dirty="0"/>
                  <a:t>                  </a:t>
                </a:r>
                <a:r>
                  <a:rPr lang="ja-JP" altLang="en-US" sz="2400" b="1" dirty="0"/>
                  <a:t>帯電欠陥がある場合はそれらを加える</a:t>
                </a:r>
                <a:endParaRPr kumimoji="1" lang="en-US" altLang="ja-JP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  <a:p>
                <a:pPr lvl="0" defTabSz="844083">
                  <a:spcBef>
                    <a:spcPct val="0"/>
                  </a:spcBef>
                  <a:spcAft>
                    <a:spcPts val="0"/>
                  </a:spcAft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局所的な過剰電荷</a:t>
                </a:r>
                <a:r>
                  <a:rPr lang="ja-JP" altLang="en-US" sz="2800" b="1" dirty="0">
                    <a:solidFill>
                      <a:srgbClr val="FF0000"/>
                    </a:solidFill>
                  </a:rPr>
                  <a:t>と電位</a:t>
                </a: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の関係：ポアソンの方程式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</a:b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ja-JP" alt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 		</a:t>
                </a:r>
                <a:b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</a:b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	</a:t>
                </a:r>
                <a:r>
                  <a:rPr kumimoji="1" lang="ja-JP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begChr m:val="["/>
                        <m:endChr m:val="]"/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  <m:sup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ja-JP" sz="28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</a:t>
                </a:r>
                <a:r>
                  <a:rPr lang="ja-JP" altLang="en-US" sz="28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過剰電荷密度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  <a:p>
                <a:pPr marL="457200" marR="0" lvl="0" indent="-457200" algn="l" defTabSz="844083" rtl="0" eaLnBrk="1" fontAlgn="base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非平衡状態の分布関数： 輸送方程式</a:t>
                </a:r>
                <a:b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</a:b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ja-JP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ja-JP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kumimoji="1" lang="ja-JP" alt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1" lang="ja-JP" altLang="en-US" sz="2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kumimoji="1" lang="ja-JP" altLang="en-US" sz="2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𝐫</m:t>
                        </m:r>
                      </m:sub>
                    </m:sSub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𝑬</m:t>
                    </m:r>
                    <m:f>
                      <m:f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endParaRPr lang="en-US" altLang="ja-JP" sz="2800" b="1" dirty="0">
                  <a:solidFill>
                    <a:srgbClr val="FF0000"/>
                  </a:solidFill>
                </a:endParaRPr>
              </a:p>
              <a:p>
                <a:pPr marL="0" marR="0" lvl="0" indent="0" algn="l" defTabSz="844083" rtl="0" eaLnBrk="1" fontAlgn="base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None/>
                  <a:tabLst/>
                  <a:defRPr/>
                </a:pP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	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 　　　     散乱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	</a:t>
                </a: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</a:rPr>
                  <a:t>     拡散電流　ドリフト電流</a:t>
                </a:r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</a:endParaRPr>
              </a:p>
              <a:p>
                <a:pPr lvl="0" defTabSz="844083">
                  <a:spcBef>
                    <a:spcPct val="0"/>
                  </a:spcBef>
                  <a:spcAft>
                    <a:spcPts val="0"/>
                  </a:spcAft>
                  <a:defRPr/>
                </a:pPr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バンド構造と電界　</a:t>
                </a:r>
                <a14:m>
                  <m:oMath xmlns:m="http://schemas.openxmlformats.org/officeDocument/2006/math">
                    <m:r>
                      <a:rPr lang="ja-JP" altLang="en-US" sz="2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𝐫</m:t>
                        </m:r>
                      </m:sub>
                    </m:sSub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𝒓</m:t>
                    </m:r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457200" marR="0" lvl="0" indent="-457200" algn="l" defTabSz="844083" rtl="0" eaLnBrk="1" fontAlgn="base" latinLnBrk="0" hangingPunct="1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ja-JP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有効質量近似　　　</a:t>
                </a:r>
                <a14:m>
                  <m:oMath xmlns:m="http://schemas.openxmlformats.org/officeDocument/2006/math">
                    <m:r>
                      <a:rPr kumimoji="1" lang="ja-JP" alt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ja-JP" sz="2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kumimoji="1" lang="ja-JP" alt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kumimoji="1" lang="ja-JP" altLang="en-US" sz="2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kumimoji="1" lang="ja-JP" alt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37894" name="Rectangle 1030">
                <a:extLst>
                  <a:ext uri="{FF2B5EF4-FFF2-40B4-BE49-F238E27FC236}">
                    <a16:creationId xmlns:a16="http://schemas.microsoft.com/office/drawing/2014/main" id="{70878E32-88CE-4072-A149-E27723263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44" y="757297"/>
                <a:ext cx="11881320" cy="6200095"/>
              </a:xfrm>
              <a:prstGeom prst="rect">
                <a:avLst/>
              </a:prstGeom>
              <a:blipFill>
                <a:blip r:embed="rId2"/>
                <a:stretch>
                  <a:fillRect l="-924" t="-1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9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328E9-CD10-ED97-676A-128797794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1027">
            <a:extLst>
              <a:ext uri="{FF2B5EF4-FFF2-40B4-BE49-F238E27FC236}">
                <a16:creationId xmlns:a16="http://schemas.microsoft.com/office/drawing/2014/main" id="{BAB5B62F-6511-7469-8559-E764A287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"/>
            <a:ext cx="9144000" cy="849387"/>
          </a:xfrm>
        </p:spPr>
        <p:txBody>
          <a:bodyPr/>
          <a:lstStyle/>
          <a:p>
            <a:pPr eaLnBrk="1" hangingPunct="1"/>
            <a:r>
              <a:rPr lang="ja-JP" altLang="en-US" sz="3323" b="1" dirty="0">
                <a:solidFill>
                  <a:srgbClr val="0000FF"/>
                </a:solidFill>
              </a:rPr>
              <a:t>半導体、空乏層、電界</a:t>
            </a:r>
            <a:endParaRPr lang="ja-JP" altLang="en-US" dirty="0"/>
          </a:p>
        </p:txBody>
      </p:sp>
      <p:sp>
        <p:nvSpPr>
          <p:cNvPr id="37894" name="Rectangle 1030">
            <a:extLst>
              <a:ext uri="{FF2B5EF4-FFF2-40B4-BE49-F238E27FC236}">
                <a16:creationId xmlns:a16="http://schemas.microsoft.com/office/drawing/2014/main" id="{9EE359C5-FEBE-CA3F-4F2E-52B1BBB4A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692696"/>
            <a:ext cx="10513168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lvl="0" indent="0" defTabSz="844083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平衡状態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自由に移動できるキャリアがある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ことが必要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844083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・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準位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電子の化学ポテンシャル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は全空間で一様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844083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・ 自由キャリアのある領域では 電界 </a:t>
            </a:r>
            <a:r>
              <a:rPr kumimoji="1" lang="en-US" altLang="ja-JP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  <a:p>
            <a:pPr marL="0" lvl="0" indent="0" defTabSz="844083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 電界がかかるのは 空乏層、絶縁体だけ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844083">
              <a:spcBef>
                <a:spcPct val="0"/>
              </a:spcBef>
              <a:spcAft>
                <a:spcPts val="600"/>
              </a:spcAft>
              <a:buNone/>
              <a:defRPr/>
            </a:pP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844083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定常状態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電流が流れている</a:t>
            </a:r>
            <a:endParaRPr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844083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・ 自由キャリアがある領域にも電圧降下が発生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</a:p>
          <a:p>
            <a:pPr marL="0" lvl="0" indent="0" defTabSz="844083">
              <a:spcBef>
                <a:spcPct val="0"/>
              </a:spcBef>
              <a:spcAft>
                <a:spcPts val="600"/>
              </a:spcAft>
              <a:buNone/>
              <a:defRPr/>
            </a:pP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844083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定常状態</a:t>
            </a:r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キャリアの生成・再結合</a:t>
            </a:r>
            <a:endParaRPr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844083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kumimoji="1" lang="ja-JP" alt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・ 詳細平衡を仮定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844083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 電荷の光生成</a:t>
            </a:r>
            <a:endParaRPr kumimoji="1" lang="en-US" altLang="ja-JP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42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1B997-68FE-2EED-D034-9F7D5FB56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6C574081-0D92-91FD-2B93-EA30AD9D0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Poisson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方程式の例</a:t>
            </a:r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空乏層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766" name="Rectangle 6">
                <a:extLst>
                  <a:ext uri="{FF2B5EF4-FFF2-40B4-BE49-F238E27FC236}">
                    <a16:creationId xmlns:a16="http://schemas.microsoft.com/office/drawing/2014/main" id="{A1B359E2-C7E7-75DE-CC53-9C0004663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799" y="848980"/>
                <a:ext cx="8430513" cy="590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ja-JP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PN</a:t>
                </a:r>
                <a:r>
                  <a:rPr lang="ja-JP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接合を考える</a:t>
                </a:r>
                <a:endParaRPr lang="en-US" altLang="ja-JP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・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Fermi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準位が一定になるように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層から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層に電子が移動</a:t>
                </a:r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・ 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層から電子が移動した領域には自由電子は無くなる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空乏層</a:t>
                </a:r>
                <a:b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空乏層内の過剰電荷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ja-JP" sz="24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None/>
                  <a:defRPr/>
                </a:pP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・ 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層は電子不足、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層は電子過剰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内蔵電位 </a:t>
                </a:r>
                <a:r>
                  <a:rPr lang="en-US" altLang="ja-JP" sz="2400" b="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ja-JP" sz="2400" b="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が発生</a:t>
                </a:r>
                <a:endParaRPr lang="en-US" altLang="ja-JP" sz="24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・ 電界がかかる 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電位変化がある</a:t>
                </a:r>
                <a:r>
                  <a:rPr lang="en-US" altLang="ja-JP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のは空乏層だけ</a:t>
                </a:r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・ 空乏層の外側では電位は一定</a:t>
                </a:r>
                <a:endParaRPr lang="en-US" altLang="ja-JP" sz="24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en-US" altLang="ja-JP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空乏層内の電位と過剰電荷の関係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ja-JP" sz="24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ポアソン方程式 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一次元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層の空乏層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ja-JP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  <m:sSup>
                          <m:sSup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層</a:t>
                </a:r>
                <a:r>
                  <a:rPr lang="en-US" altLang="ja-JP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ja-JP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ja-JP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ja-JP" alt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altLang="ja-JP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ja-JP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den>
                    </m:f>
                  </m:oMath>
                </a14:m>
                <a:endParaRPr lang="ja-JP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　 解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ja-JP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4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境界条件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𝑏𝑖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en-US" altLang="ja-JP" sz="2400" b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  <a:defRPr/>
                </a:pPr>
                <a:r>
                  <a:rPr lang="ja-JP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ja-JP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ja-JP" altLang="en-US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電荷中性条件</a:t>
                </a:r>
                <a:r>
                  <a:rPr lang="en-US" altLang="ja-JP" sz="24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7766" name="Rectangle 6">
                <a:extLst>
                  <a:ext uri="{FF2B5EF4-FFF2-40B4-BE49-F238E27FC236}">
                    <a16:creationId xmlns:a16="http://schemas.microsoft.com/office/drawing/2014/main" id="{A1B359E2-C7E7-75DE-CC53-9C0004663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799" y="848980"/>
                <a:ext cx="8430513" cy="5901680"/>
              </a:xfrm>
              <a:prstGeom prst="rect">
                <a:avLst/>
              </a:prstGeom>
              <a:blipFill>
                <a:blip r:embed="rId2"/>
                <a:stretch>
                  <a:fillRect l="-1157" t="-1136" r="-145" b="-9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E40999A-FFA6-4E07-BDA8-32C314F79BBF}"/>
              </a:ext>
            </a:extLst>
          </p:cNvPr>
          <p:cNvCxnSpPr/>
          <p:nvPr/>
        </p:nvCxnSpPr>
        <p:spPr>
          <a:xfrm>
            <a:off x="7964213" y="2908002"/>
            <a:ext cx="139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3EF9743E-260B-3AAF-BC20-DA37DBCDA7E4}"/>
              </a:ext>
            </a:extLst>
          </p:cNvPr>
          <p:cNvCxnSpPr/>
          <p:nvPr/>
        </p:nvCxnSpPr>
        <p:spPr>
          <a:xfrm>
            <a:off x="7819751" y="3061989"/>
            <a:ext cx="425291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A1900C7-11C5-074D-3E65-2CFDC5097D98}"/>
              </a:ext>
            </a:extLst>
          </p:cNvPr>
          <p:cNvCxnSpPr/>
          <p:nvPr/>
        </p:nvCxnSpPr>
        <p:spPr>
          <a:xfrm>
            <a:off x="7959450" y="4127202"/>
            <a:ext cx="139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777E3664-26A8-D42E-F65A-EDDC7064AEEC}"/>
              </a:ext>
            </a:extLst>
          </p:cNvPr>
          <p:cNvCxnSpPr/>
          <p:nvPr/>
        </p:nvCxnSpPr>
        <p:spPr>
          <a:xfrm>
            <a:off x="10528025" y="2006302"/>
            <a:ext cx="139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B93D3165-96E7-C453-E3C4-02E0E9DF0105}"/>
              </a:ext>
            </a:extLst>
          </p:cNvPr>
          <p:cNvCxnSpPr/>
          <p:nvPr/>
        </p:nvCxnSpPr>
        <p:spPr>
          <a:xfrm>
            <a:off x="10523263" y="3052464"/>
            <a:ext cx="139541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6848732A-2983-7CA2-3C3B-08EF5893C73E}"/>
              </a:ext>
            </a:extLst>
          </p:cNvPr>
          <p:cNvCxnSpPr/>
          <p:nvPr/>
        </p:nvCxnSpPr>
        <p:spPr>
          <a:xfrm>
            <a:off x="10523263" y="3225502"/>
            <a:ext cx="13954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グループ化 101">
            <a:extLst>
              <a:ext uri="{FF2B5EF4-FFF2-40B4-BE49-F238E27FC236}">
                <a16:creationId xmlns:a16="http://schemas.microsoft.com/office/drawing/2014/main" id="{3F3614BB-0DCD-A91C-9CAF-30B58F11BDAE}"/>
              </a:ext>
            </a:extLst>
          </p:cNvPr>
          <p:cNvGrpSpPr>
            <a:grpSpLocks/>
          </p:cNvGrpSpPr>
          <p:nvPr/>
        </p:nvGrpSpPr>
        <p:grpSpPr bwMode="auto">
          <a:xfrm>
            <a:off x="9348513" y="3211215"/>
            <a:ext cx="1174750" cy="925513"/>
            <a:chOff x="6028898" y="4316210"/>
            <a:chExt cx="1173790" cy="861231"/>
          </a:xfrm>
        </p:grpSpPr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F722029B-7671-1A42-FC5C-B4FF70B2C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898" y="4736116"/>
              <a:ext cx="723900" cy="441325"/>
            </a:xfrm>
            <a:custGeom>
              <a:avLst/>
              <a:gdLst>
                <a:gd name="T0" fmla="*/ 9057 w 7593"/>
                <a:gd name="T1" fmla="*/ 422809 h 4624"/>
                <a:gd name="T2" fmla="*/ 26695 w 7593"/>
                <a:gd name="T3" fmla="*/ 422427 h 4624"/>
                <a:gd name="T4" fmla="*/ 44141 w 7593"/>
                <a:gd name="T5" fmla="*/ 421855 h 4624"/>
                <a:gd name="T6" fmla="*/ 78940 w 7593"/>
                <a:gd name="T7" fmla="*/ 418705 h 4624"/>
                <a:gd name="T8" fmla="*/ 113547 w 7593"/>
                <a:gd name="T9" fmla="*/ 413551 h 4624"/>
                <a:gd name="T10" fmla="*/ 148250 w 7593"/>
                <a:gd name="T11" fmla="*/ 406202 h 4624"/>
                <a:gd name="T12" fmla="*/ 183049 w 7593"/>
                <a:gd name="T13" fmla="*/ 396849 h 4624"/>
                <a:gd name="T14" fmla="*/ 200305 w 7593"/>
                <a:gd name="T15" fmla="*/ 391409 h 4624"/>
                <a:gd name="T16" fmla="*/ 217561 w 7593"/>
                <a:gd name="T17" fmla="*/ 385396 h 4624"/>
                <a:gd name="T18" fmla="*/ 252550 w 7593"/>
                <a:gd name="T19" fmla="*/ 371843 h 4624"/>
                <a:gd name="T20" fmla="*/ 287253 w 7593"/>
                <a:gd name="T21" fmla="*/ 356191 h 4624"/>
                <a:gd name="T22" fmla="*/ 304604 w 7593"/>
                <a:gd name="T23" fmla="*/ 347601 h 4624"/>
                <a:gd name="T24" fmla="*/ 321956 w 7593"/>
                <a:gd name="T25" fmla="*/ 338534 h 4624"/>
                <a:gd name="T26" fmla="*/ 356945 w 7593"/>
                <a:gd name="T27" fmla="*/ 318586 h 4624"/>
                <a:gd name="T28" fmla="*/ 374296 w 7593"/>
                <a:gd name="T29" fmla="*/ 307992 h 4624"/>
                <a:gd name="T30" fmla="*/ 391648 w 7593"/>
                <a:gd name="T31" fmla="*/ 296730 h 4624"/>
                <a:gd name="T32" fmla="*/ 409190 w 7593"/>
                <a:gd name="T33" fmla="*/ 284991 h 4624"/>
                <a:gd name="T34" fmla="*/ 426637 w 7593"/>
                <a:gd name="T35" fmla="*/ 272679 h 4624"/>
                <a:gd name="T36" fmla="*/ 461626 w 7593"/>
                <a:gd name="T37" fmla="*/ 246527 h 4624"/>
                <a:gd name="T38" fmla="*/ 496519 w 7593"/>
                <a:gd name="T39" fmla="*/ 218276 h 4624"/>
                <a:gd name="T40" fmla="*/ 531604 w 7593"/>
                <a:gd name="T41" fmla="*/ 187926 h 4624"/>
                <a:gd name="T42" fmla="*/ 566497 w 7593"/>
                <a:gd name="T43" fmla="*/ 155380 h 4624"/>
                <a:gd name="T44" fmla="*/ 584039 w 7593"/>
                <a:gd name="T45" fmla="*/ 138391 h 4624"/>
                <a:gd name="T46" fmla="*/ 601391 w 7593"/>
                <a:gd name="T47" fmla="*/ 120830 h 4624"/>
                <a:gd name="T48" fmla="*/ 636571 w 7593"/>
                <a:gd name="T49" fmla="*/ 84085 h 4624"/>
                <a:gd name="T50" fmla="*/ 671560 w 7593"/>
                <a:gd name="T51" fmla="*/ 45240 h 4624"/>
                <a:gd name="T52" fmla="*/ 689102 w 7593"/>
                <a:gd name="T53" fmla="*/ 25006 h 4624"/>
                <a:gd name="T54" fmla="*/ 706644 w 7593"/>
                <a:gd name="T55" fmla="*/ 4295 h 4624"/>
                <a:gd name="T56" fmla="*/ 719610 w 7593"/>
                <a:gd name="T57" fmla="*/ 3245 h 4624"/>
                <a:gd name="T58" fmla="*/ 720659 w 7593"/>
                <a:gd name="T59" fmla="*/ 16225 h 4624"/>
                <a:gd name="T60" fmla="*/ 702926 w 7593"/>
                <a:gd name="T61" fmla="*/ 36936 h 4624"/>
                <a:gd name="T62" fmla="*/ 685193 w 7593"/>
                <a:gd name="T63" fmla="*/ 57552 h 4624"/>
                <a:gd name="T64" fmla="*/ 649823 w 7593"/>
                <a:gd name="T65" fmla="*/ 96778 h 4624"/>
                <a:gd name="T66" fmla="*/ 614452 w 7593"/>
                <a:gd name="T67" fmla="*/ 133715 h 4624"/>
                <a:gd name="T68" fmla="*/ 596719 w 7593"/>
                <a:gd name="T69" fmla="*/ 151562 h 4624"/>
                <a:gd name="T70" fmla="*/ 578987 w 7593"/>
                <a:gd name="T71" fmla="*/ 168837 h 4624"/>
                <a:gd name="T72" fmla="*/ 543521 w 7593"/>
                <a:gd name="T73" fmla="*/ 201765 h 4624"/>
                <a:gd name="T74" fmla="*/ 508055 w 7593"/>
                <a:gd name="T75" fmla="*/ 232497 h 4624"/>
                <a:gd name="T76" fmla="*/ 472590 w 7593"/>
                <a:gd name="T77" fmla="*/ 261130 h 4624"/>
                <a:gd name="T78" fmla="*/ 437219 w 7593"/>
                <a:gd name="T79" fmla="*/ 287663 h 4624"/>
                <a:gd name="T80" fmla="*/ 419391 w 7593"/>
                <a:gd name="T81" fmla="*/ 300166 h 4624"/>
                <a:gd name="T82" fmla="*/ 401658 w 7593"/>
                <a:gd name="T83" fmla="*/ 312096 h 4624"/>
                <a:gd name="T84" fmla="*/ 383925 w 7593"/>
                <a:gd name="T85" fmla="*/ 323549 h 4624"/>
                <a:gd name="T86" fmla="*/ 366002 w 7593"/>
                <a:gd name="T87" fmla="*/ 334525 h 4624"/>
                <a:gd name="T88" fmla="*/ 330441 w 7593"/>
                <a:gd name="T89" fmla="*/ 354663 h 4624"/>
                <a:gd name="T90" fmla="*/ 312708 w 7593"/>
                <a:gd name="T91" fmla="*/ 364112 h 4624"/>
                <a:gd name="T92" fmla="*/ 294785 w 7593"/>
                <a:gd name="T93" fmla="*/ 372893 h 4624"/>
                <a:gd name="T94" fmla="*/ 259128 w 7593"/>
                <a:gd name="T95" fmla="*/ 388927 h 4624"/>
                <a:gd name="T96" fmla="*/ 223567 w 7593"/>
                <a:gd name="T97" fmla="*/ 402671 h 4624"/>
                <a:gd name="T98" fmla="*/ 205739 w 7593"/>
                <a:gd name="T99" fmla="*/ 408875 h 4624"/>
                <a:gd name="T100" fmla="*/ 187720 w 7593"/>
                <a:gd name="T101" fmla="*/ 414506 h 4624"/>
                <a:gd name="T102" fmla="*/ 151968 w 7593"/>
                <a:gd name="T103" fmla="*/ 424050 h 4624"/>
                <a:gd name="T104" fmla="*/ 116312 w 7593"/>
                <a:gd name="T105" fmla="*/ 431590 h 4624"/>
                <a:gd name="T106" fmla="*/ 80560 w 7593"/>
                <a:gd name="T107" fmla="*/ 436935 h 4624"/>
                <a:gd name="T108" fmla="*/ 44809 w 7593"/>
                <a:gd name="T109" fmla="*/ 440084 h 4624"/>
                <a:gd name="T110" fmla="*/ 27171 w 7593"/>
                <a:gd name="T111" fmla="*/ 440752 h 4624"/>
                <a:gd name="T112" fmla="*/ 9534 w 7593"/>
                <a:gd name="T113" fmla="*/ 441134 h 4624"/>
                <a:gd name="T114" fmla="*/ 95 w 7593"/>
                <a:gd name="T115" fmla="*/ 432258 h 4624"/>
                <a:gd name="T116" fmla="*/ 9057 w 7593"/>
                <a:gd name="T117" fmla="*/ 422809 h 4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93" h="4624">
                  <a:moveTo>
                    <a:pt x="95" y="4430"/>
                  </a:moveTo>
                  <a:lnTo>
                    <a:pt x="280" y="4426"/>
                  </a:lnTo>
                  <a:lnTo>
                    <a:pt x="463" y="4420"/>
                  </a:lnTo>
                  <a:lnTo>
                    <a:pt x="828" y="4387"/>
                  </a:lnTo>
                  <a:lnTo>
                    <a:pt x="1191" y="4333"/>
                  </a:lnTo>
                  <a:lnTo>
                    <a:pt x="1555" y="4256"/>
                  </a:lnTo>
                  <a:lnTo>
                    <a:pt x="1920" y="4158"/>
                  </a:lnTo>
                  <a:lnTo>
                    <a:pt x="2101" y="4101"/>
                  </a:lnTo>
                  <a:lnTo>
                    <a:pt x="2282" y="4038"/>
                  </a:lnTo>
                  <a:lnTo>
                    <a:pt x="2649" y="3896"/>
                  </a:lnTo>
                  <a:lnTo>
                    <a:pt x="3013" y="3732"/>
                  </a:lnTo>
                  <a:lnTo>
                    <a:pt x="3195" y="3642"/>
                  </a:lnTo>
                  <a:lnTo>
                    <a:pt x="3377" y="3547"/>
                  </a:lnTo>
                  <a:lnTo>
                    <a:pt x="3744" y="3338"/>
                  </a:lnTo>
                  <a:lnTo>
                    <a:pt x="3926" y="3227"/>
                  </a:lnTo>
                  <a:lnTo>
                    <a:pt x="4108" y="3109"/>
                  </a:lnTo>
                  <a:lnTo>
                    <a:pt x="4292" y="2986"/>
                  </a:lnTo>
                  <a:lnTo>
                    <a:pt x="4475" y="2857"/>
                  </a:lnTo>
                  <a:lnTo>
                    <a:pt x="4842" y="2583"/>
                  </a:lnTo>
                  <a:lnTo>
                    <a:pt x="5208" y="2287"/>
                  </a:lnTo>
                  <a:lnTo>
                    <a:pt x="5576" y="1969"/>
                  </a:lnTo>
                  <a:lnTo>
                    <a:pt x="5942" y="1628"/>
                  </a:lnTo>
                  <a:lnTo>
                    <a:pt x="6126" y="1450"/>
                  </a:lnTo>
                  <a:lnTo>
                    <a:pt x="6308" y="1266"/>
                  </a:lnTo>
                  <a:lnTo>
                    <a:pt x="6677" y="881"/>
                  </a:lnTo>
                  <a:lnTo>
                    <a:pt x="7044" y="474"/>
                  </a:lnTo>
                  <a:lnTo>
                    <a:pt x="7228" y="262"/>
                  </a:lnTo>
                  <a:lnTo>
                    <a:pt x="7412" y="45"/>
                  </a:lnTo>
                  <a:cubicBezTo>
                    <a:pt x="7447" y="5"/>
                    <a:pt x="7507" y="0"/>
                    <a:pt x="7548" y="34"/>
                  </a:cubicBezTo>
                  <a:cubicBezTo>
                    <a:pt x="7588" y="69"/>
                    <a:pt x="7593" y="129"/>
                    <a:pt x="7559" y="170"/>
                  </a:cubicBezTo>
                  <a:lnTo>
                    <a:pt x="7373" y="387"/>
                  </a:lnTo>
                  <a:lnTo>
                    <a:pt x="7187" y="603"/>
                  </a:lnTo>
                  <a:lnTo>
                    <a:pt x="6816" y="1014"/>
                  </a:lnTo>
                  <a:lnTo>
                    <a:pt x="6445" y="1401"/>
                  </a:lnTo>
                  <a:lnTo>
                    <a:pt x="6259" y="1588"/>
                  </a:lnTo>
                  <a:lnTo>
                    <a:pt x="6073" y="1769"/>
                  </a:lnTo>
                  <a:lnTo>
                    <a:pt x="5701" y="2114"/>
                  </a:lnTo>
                  <a:lnTo>
                    <a:pt x="5329" y="2436"/>
                  </a:lnTo>
                  <a:lnTo>
                    <a:pt x="4957" y="2736"/>
                  </a:lnTo>
                  <a:lnTo>
                    <a:pt x="4586" y="3014"/>
                  </a:lnTo>
                  <a:lnTo>
                    <a:pt x="4399" y="3145"/>
                  </a:lnTo>
                  <a:lnTo>
                    <a:pt x="4213" y="3270"/>
                  </a:lnTo>
                  <a:lnTo>
                    <a:pt x="4027" y="3390"/>
                  </a:lnTo>
                  <a:lnTo>
                    <a:pt x="3839" y="3505"/>
                  </a:lnTo>
                  <a:lnTo>
                    <a:pt x="3466" y="3716"/>
                  </a:lnTo>
                  <a:lnTo>
                    <a:pt x="3280" y="3815"/>
                  </a:lnTo>
                  <a:lnTo>
                    <a:pt x="3092" y="3907"/>
                  </a:lnTo>
                  <a:lnTo>
                    <a:pt x="2718" y="4075"/>
                  </a:lnTo>
                  <a:lnTo>
                    <a:pt x="2345" y="4219"/>
                  </a:lnTo>
                  <a:lnTo>
                    <a:pt x="2158" y="4284"/>
                  </a:lnTo>
                  <a:lnTo>
                    <a:pt x="1969" y="4343"/>
                  </a:lnTo>
                  <a:lnTo>
                    <a:pt x="1594" y="4443"/>
                  </a:lnTo>
                  <a:lnTo>
                    <a:pt x="1220" y="4522"/>
                  </a:lnTo>
                  <a:lnTo>
                    <a:pt x="845" y="4578"/>
                  </a:lnTo>
                  <a:lnTo>
                    <a:pt x="470" y="4611"/>
                  </a:lnTo>
                  <a:lnTo>
                    <a:pt x="285" y="4618"/>
                  </a:lnTo>
                  <a:lnTo>
                    <a:pt x="100" y="4622"/>
                  </a:lnTo>
                  <a:cubicBezTo>
                    <a:pt x="47" y="4624"/>
                    <a:pt x="3" y="4582"/>
                    <a:pt x="1" y="4529"/>
                  </a:cubicBezTo>
                  <a:cubicBezTo>
                    <a:pt x="0" y="4476"/>
                    <a:pt x="42" y="4432"/>
                    <a:pt x="95" y="443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A222DB3E-0786-09E2-4BA4-F664AEE1BC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733746" y="4316210"/>
              <a:ext cx="468942" cy="441325"/>
            </a:xfrm>
            <a:custGeom>
              <a:avLst/>
              <a:gdLst>
                <a:gd name="T0" fmla="*/ 5867 w 7593"/>
                <a:gd name="T1" fmla="*/ 422809 h 4624"/>
                <a:gd name="T2" fmla="*/ 17293 w 7593"/>
                <a:gd name="T3" fmla="*/ 422427 h 4624"/>
                <a:gd name="T4" fmla="*/ 28595 w 7593"/>
                <a:gd name="T5" fmla="*/ 421855 h 4624"/>
                <a:gd name="T6" fmla="*/ 51137 w 7593"/>
                <a:gd name="T7" fmla="*/ 418705 h 4624"/>
                <a:gd name="T8" fmla="*/ 73556 w 7593"/>
                <a:gd name="T9" fmla="*/ 413551 h 4624"/>
                <a:gd name="T10" fmla="*/ 96036 w 7593"/>
                <a:gd name="T11" fmla="*/ 406202 h 4624"/>
                <a:gd name="T12" fmla="*/ 118579 w 7593"/>
                <a:gd name="T13" fmla="*/ 396849 h 4624"/>
                <a:gd name="T14" fmla="*/ 129757 w 7593"/>
                <a:gd name="T15" fmla="*/ 391409 h 4624"/>
                <a:gd name="T16" fmla="*/ 140936 w 7593"/>
                <a:gd name="T17" fmla="*/ 385396 h 4624"/>
                <a:gd name="T18" fmla="*/ 163602 w 7593"/>
                <a:gd name="T19" fmla="*/ 371843 h 4624"/>
                <a:gd name="T20" fmla="*/ 186082 w 7593"/>
                <a:gd name="T21" fmla="*/ 356191 h 4624"/>
                <a:gd name="T22" fmla="*/ 197322 w 7593"/>
                <a:gd name="T23" fmla="*/ 347601 h 4624"/>
                <a:gd name="T24" fmla="*/ 208563 w 7593"/>
                <a:gd name="T25" fmla="*/ 338534 h 4624"/>
                <a:gd name="T26" fmla="*/ 231229 w 7593"/>
                <a:gd name="T27" fmla="*/ 318586 h 4624"/>
                <a:gd name="T28" fmla="*/ 242469 w 7593"/>
                <a:gd name="T29" fmla="*/ 307992 h 4624"/>
                <a:gd name="T30" fmla="*/ 253709 w 7593"/>
                <a:gd name="T31" fmla="*/ 296730 h 4624"/>
                <a:gd name="T32" fmla="*/ 265073 w 7593"/>
                <a:gd name="T33" fmla="*/ 284991 h 4624"/>
                <a:gd name="T34" fmla="*/ 276375 w 7593"/>
                <a:gd name="T35" fmla="*/ 272679 h 4624"/>
                <a:gd name="T36" fmla="*/ 299041 w 7593"/>
                <a:gd name="T37" fmla="*/ 246527 h 4624"/>
                <a:gd name="T38" fmla="*/ 321645 w 7593"/>
                <a:gd name="T39" fmla="*/ 218276 h 4624"/>
                <a:gd name="T40" fmla="*/ 344373 w 7593"/>
                <a:gd name="T41" fmla="*/ 187926 h 4624"/>
                <a:gd name="T42" fmla="*/ 366977 w 7593"/>
                <a:gd name="T43" fmla="*/ 155380 h 4624"/>
                <a:gd name="T44" fmla="*/ 378340 w 7593"/>
                <a:gd name="T45" fmla="*/ 138391 h 4624"/>
                <a:gd name="T46" fmla="*/ 389581 w 7593"/>
                <a:gd name="T47" fmla="*/ 120830 h 4624"/>
                <a:gd name="T48" fmla="*/ 412370 w 7593"/>
                <a:gd name="T49" fmla="*/ 84085 h 4624"/>
                <a:gd name="T50" fmla="*/ 435036 w 7593"/>
                <a:gd name="T51" fmla="*/ 45240 h 4624"/>
                <a:gd name="T52" fmla="*/ 446400 w 7593"/>
                <a:gd name="T53" fmla="*/ 25006 h 4624"/>
                <a:gd name="T54" fmla="*/ 457763 w 7593"/>
                <a:gd name="T55" fmla="*/ 4295 h 4624"/>
                <a:gd name="T56" fmla="*/ 466163 w 7593"/>
                <a:gd name="T57" fmla="*/ 3245 h 4624"/>
                <a:gd name="T58" fmla="*/ 466842 w 7593"/>
                <a:gd name="T59" fmla="*/ 16225 h 4624"/>
                <a:gd name="T60" fmla="*/ 455355 w 7593"/>
                <a:gd name="T61" fmla="*/ 36936 h 4624"/>
                <a:gd name="T62" fmla="*/ 443868 w 7593"/>
                <a:gd name="T63" fmla="*/ 57552 h 4624"/>
                <a:gd name="T64" fmla="*/ 420955 w 7593"/>
                <a:gd name="T65" fmla="*/ 96778 h 4624"/>
                <a:gd name="T66" fmla="*/ 398042 w 7593"/>
                <a:gd name="T67" fmla="*/ 133715 h 4624"/>
                <a:gd name="T68" fmla="*/ 386554 w 7593"/>
                <a:gd name="T69" fmla="*/ 151562 h 4624"/>
                <a:gd name="T70" fmla="*/ 375067 w 7593"/>
                <a:gd name="T71" fmla="*/ 168837 h 4624"/>
                <a:gd name="T72" fmla="*/ 352092 w 7593"/>
                <a:gd name="T73" fmla="*/ 201765 h 4624"/>
                <a:gd name="T74" fmla="*/ 329118 w 7593"/>
                <a:gd name="T75" fmla="*/ 232497 h 4624"/>
                <a:gd name="T76" fmla="*/ 306143 w 7593"/>
                <a:gd name="T77" fmla="*/ 261130 h 4624"/>
                <a:gd name="T78" fmla="*/ 283230 w 7593"/>
                <a:gd name="T79" fmla="*/ 287663 h 4624"/>
                <a:gd name="T80" fmla="*/ 271681 w 7593"/>
                <a:gd name="T81" fmla="*/ 300166 h 4624"/>
                <a:gd name="T82" fmla="*/ 260194 w 7593"/>
                <a:gd name="T83" fmla="*/ 312096 h 4624"/>
                <a:gd name="T84" fmla="*/ 248707 w 7593"/>
                <a:gd name="T85" fmla="*/ 323549 h 4624"/>
                <a:gd name="T86" fmla="*/ 237096 w 7593"/>
                <a:gd name="T87" fmla="*/ 334525 h 4624"/>
                <a:gd name="T88" fmla="*/ 214059 w 7593"/>
                <a:gd name="T89" fmla="*/ 354663 h 4624"/>
                <a:gd name="T90" fmla="*/ 202572 w 7593"/>
                <a:gd name="T91" fmla="*/ 364112 h 4624"/>
                <a:gd name="T92" fmla="*/ 190961 w 7593"/>
                <a:gd name="T93" fmla="*/ 372893 h 4624"/>
                <a:gd name="T94" fmla="*/ 167863 w 7593"/>
                <a:gd name="T95" fmla="*/ 388927 h 4624"/>
                <a:gd name="T96" fmla="*/ 144827 w 7593"/>
                <a:gd name="T97" fmla="*/ 402671 h 4624"/>
                <a:gd name="T98" fmla="*/ 133278 w 7593"/>
                <a:gd name="T99" fmla="*/ 408875 h 4624"/>
                <a:gd name="T100" fmla="*/ 121605 w 7593"/>
                <a:gd name="T101" fmla="*/ 414506 h 4624"/>
                <a:gd name="T102" fmla="*/ 98445 w 7593"/>
                <a:gd name="T103" fmla="*/ 424050 h 4624"/>
                <a:gd name="T104" fmla="*/ 75347 w 7593"/>
                <a:gd name="T105" fmla="*/ 431590 h 4624"/>
                <a:gd name="T106" fmla="*/ 52187 w 7593"/>
                <a:gd name="T107" fmla="*/ 436935 h 4624"/>
                <a:gd name="T108" fmla="*/ 29027 w 7593"/>
                <a:gd name="T109" fmla="*/ 440084 h 4624"/>
                <a:gd name="T110" fmla="*/ 17602 w 7593"/>
                <a:gd name="T111" fmla="*/ 440752 h 4624"/>
                <a:gd name="T112" fmla="*/ 6176 w 7593"/>
                <a:gd name="T113" fmla="*/ 441134 h 4624"/>
                <a:gd name="T114" fmla="*/ 62 w 7593"/>
                <a:gd name="T115" fmla="*/ 432258 h 4624"/>
                <a:gd name="T116" fmla="*/ 5867 w 7593"/>
                <a:gd name="T117" fmla="*/ 422809 h 4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93" h="4624">
                  <a:moveTo>
                    <a:pt x="95" y="4430"/>
                  </a:moveTo>
                  <a:lnTo>
                    <a:pt x="280" y="4426"/>
                  </a:lnTo>
                  <a:lnTo>
                    <a:pt x="463" y="4420"/>
                  </a:lnTo>
                  <a:lnTo>
                    <a:pt x="828" y="4387"/>
                  </a:lnTo>
                  <a:lnTo>
                    <a:pt x="1191" y="4333"/>
                  </a:lnTo>
                  <a:lnTo>
                    <a:pt x="1555" y="4256"/>
                  </a:lnTo>
                  <a:lnTo>
                    <a:pt x="1920" y="4158"/>
                  </a:lnTo>
                  <a:lnTo>
                    <a:pt x="2101" y="4101"/>
                  </a:lnTo>
                  <a:lnTo>
                    <a:pt x="2282" y="4038"/>
                  </a:lnTo>
                  <a:lnTo>
                    <a:pt x="2649" y="3896"/>
                  </a:lnTo>
                  <a:lnTo>
                    <a:pt x="3013" y="3732"/>
                  </a:lnTo>
                  <a:lnTo>
                    <a:pt x="3195" y="3642"/>
                  </a:lnTo>
                  <a:lnTo>
                    <a:pt x="3377" y="3547"/>
                  </a:lnTo>
                  <a:lnTo>
                    <a:pt x="3744" y="3338"/>
                  </a:lnTo>
                  <a:lnTo>
                    <a:pt x="3926" y="3227"/>
                  </a:lnTo>
                  <a:lnTo>
                    <a:pt x="4108" y="3109"/>
                  </a:lnTo>
                  <a:lnTo>
                    <a:pt x="4292" y="2986"/>
                  </a:lnTo>
                  <a:lnTo>
                    <a:pt x="4475" y="2857"/>
                  </a:lnTo>
                  <a:lnTo>
                    <a:pt x="4842" y="2583"/>
                  </a:lnTo>
                  <a:lnTo>
                    <a:pt x="5208" y="2287"/>
                  </a:lnTo>
                  <a:lnTo>
                    <a:pt x="5576" y="1969"/>
                  </a:lnTo>
                  <a:lnTo>
                    <a:pt x="5942" y="1628"/>
                  </a:lnTo>
                  <a:lnTo>
                    <a:pt x="6126" y="1450"/>
                  </a:lnTo>
                  <a:lnTo>
                    <a:pt x="6308" y="1266"/>
                  </a:lnTo>
                  <a:lnTo>
                    <a:pt x="6677" y="881"/>
                  </a:lnTo>
                  <a:lnTo>
                    <a:pt x="7044" y="474"/>
                  </a:lnTo>
                  <a:lnTo>
                    <a:pt x="7228" y="262"/>
                  </a:lnTo>
                  <a:lnTo>
                    <a:pt x="7412" y="45"/>
                  </a:lnTo>
                  <a:cubicBezTo>
                    <a:pt x="7447" y="5"/>
                    <a:pt x="7507" y="0"/>
                    <a:pt x="7548" y="34"/>
                  </a:cubicBezTo>
                  <a:cubicBezTo>
                    <a:pt x="7588" y="69"/>
                    <a:pt x="7593" y="129"/>
                    <a:pt x="7559" y="170"/>
                  </a:cubicBezTo>
                  <a:lnTo>
                    <a:pt x="7373" y="387"/>
                  </a:lnTo>
                  <a:lnTo>
                    <a:pt x="7187" y="603"/>
                  </a:lnTo>
                  <a:lnTo>
                    <a:pt x="6816" y="1014"/>
                  </a:lnTo>
                  <a:lnTo>
                    <a:pt x="6445" y="1401"/>
                  </a:lnTo>
                  <a:lnTo>
                    <a:pt x="6259" y="1588"/>
                  </a:lnTo>
                  <a:lnTo>
                    <a:pt x="6073" y="1769"/>
                  </a:lnTo>
                  <a:lnTo>
                    <a:pt x="5701" y="2114"/>
                  </a:lnTo>
                  <a:lnTo>
                    <a:pt x="5329" y="2436"/>
                  </a:lnTo>
                  <a:lnTo>
                    <a:pt x="4957" y="2736"/>
                  </a:lnTo>
                  <a:lnTo>
                    <a:pt x="4586" y="3014"/>
                  </a:lnTo>
                  <a:lnTo>
                    <a:pt x="4399" y="3145"/>
                  </a:lnTo>
                  <a:lnTo>
                    <a:pt x="4213" y="3270"/>
                  </a:lnTo>
                  <a:lnTo>
                    <a:pt x="4027" y="3390"/>
                  </a:lnTo>
                  <a:lnTo>
                    <a:pt x="3839" y="3505"/>
                  </a:lnTo>
                  <a:lnTo>
                    <a:pt x="3466" y="3716"/>
                  </a:lnTo>
                  <a:lnTo>
                    <a:pt x="3280" y="3815"/>
                  </a:lnTo>
                  <a:lnTo>
                    <a:pt x="3092" y="3907"/>
                  </a:lnTo>
                  <a:lnTo>
                    <a:pt x="2718" y="4075"/>
                  </a:lnTo>
                  <a:lnTo>
                    <a:pt x="2345" y="4219"/>
                  </a:lnTo>
                  <a:lnTo>
                    <a:pt x="2158" y="4284"/>
                  </a:lnTo>
                  <a:lnTo>
                    <a:pt x="1969" y="4343"/>
                  </a:lnTo>
                  <a:lnTo>
                    <a:pt x="1594" y="4443"/>
                  </a:lnTo>
                  <a:lnTo>
                    <a:pt x="1220" y="4522"/>
                  </a:lnTo>
                  <a:lnTo>
                    <a:pt x="845" y="4578"/>
                  </a:lnTo>
                  <a:lnTo>
                    <a:pt x="470" y="4611"/>
                  </a:lnTo>
                  <a:lnTo>
                    <a:pt x="285" y="4618"/>
                  </a:lnTo>
                  <a:lnTo>
                    <a:pt x="100" y="4622"/>
                  </a:lnTo>
                  <a:cubicBezTo>
                    <a:pt x="47" y="4624"/>
                    <a:pt x="3" y="4582"/>
                    <a:pt x="1" y="4529"/>
                  </a:cubicBezTo>
                  <a:cubicBezTo>
                    <a:pt x="0" y="4476"/>
                    <a:pt x="42" y="4432"/>
                    <a:pt x="95" y="443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grpSp>
        <p:nvGrpSpPr>
          <p:cNvPr id="40" name="グループ化 103">
            <a:extLst>
              <a:ext uri="{FF2B5EF4-FFF2-40B4-BE49-F238E27FC236}">
                <a16:creationId xmlns:a16="http://schemas.microsoft.com/office/drawing/2014/main" id="{3D564E35-7E13-01B4-0F98-D13C06588008}"/>
              </a:ext>
            </a:extLst>
          </p:cNvPr>
          <p:cNvGrpSpPr>
            <a:grpSpLocks/>
          </p:cNvGrpSpPr>
          <p:nvPr/>
        </p:nvGrpSpPr>
        <p:grpSpPr bwMode="auto">
          <a:xfrm>
            <a:off x="9356450" y="1988840"/>
            <a:ext cx="1174750" cy="925513"/>
            <a:chOff x="6028898" y="4316210"/>
            <a:chExt cx="1173790" cy="861231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3AF3EA12-1690-EFA7-005E-6791AD024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898" y="4736116"/>
              <a:ext cx="723900" cy="441325"/>
            </a:xfrm>
            <a:custGeom>
              <a:avLst/>
              <a:gdLst>
                <a:gd name="T0" fmla="*/ 9057 w 7593"/>
                <a:gd name="T1" fmla="*/ 422809 h 4624"/>
                <a:gd name="T2" fmla="*/ 26695 w 7593"/>
                <a:gd name="T3" fmla="*/ 422427 h 4624"/>
                <a:gd name="T4" fmla="*/ 44141 w 7593"/>
                <a:gd name="T5" fmla="*/ 421855 h 4624"/>
                <a:gd name="T6" fmla="*/ 78940 w 7593"/>
                <a:gd name="T7" fmla="*/ 418705 h 4624"/>
                <a:gd name="T8" fmla="*/ 113547 w 7593"/>
                <a:gd name="T9" fmla="*/ 413551 h 4624"/>
                <a:gd name="T10" fmla="*/ 148250 w 7593"/>
                <a:gd name="T11" fmla="*/ 406202 h 4624"/>
                <a:gd name="T12" fmla="*/ 183049 w 7593"/>
                <a:gd name="T13" fmla="*/ 396849 h 4624"/>
                <a:gd name="T14" fmla="*/ 200305 w 7593"/>
                <a:gd name="T15" fmla="*/ 391409 h 4624"/>
                <a:gd name="T16" fmla="*/ 217561 w 7593"/>
                <a:gd name="T17" fmla="*/ 385396 h 4624"/>
                <a:gd name="T18" fmla="*/ 252550 w 7593"/>
                <a:gd name="T19" fmla="*/ 371843 h 4624"/>
                <a:gd name="T20" fmla="*/ 287253 w 7593"/>
                <a:gd name="T21" fmla="*/ 356191 h 4624"/>
                <a:gd name="T22" fmla="*/ 304604 w 7593"/>
                <a:gd name="T23" fmla="*/ 347601 h 4624"/>
                <a:gd name="T24" fmla="*/ 321956 w 7593"/>
                <a:gd name="T25" fmla="*/ 338534 h 4624"/>
                <a:gd name="T26" fmla="*/ 356945 w 7593"/>
                <a:gd name="T27" fmla="*/ 318586 h 4624"/>
                <a:gd name="T28" fmla="*/ 374296 w 7593"/>
                <a:gd name="T29" fmla="*/ 307992 h 4624"/>
                <a:gd name="T30" fmla="*/ 391648 w 7593"/>
                <a:gd name="T31" fmla="*/ 296730 h 4624"/>
                <a:gd name="T32" fmla="*/ 409190 w 7593"/>
                <a:gd name="T33" fmla="*/ 284991 h 4624"/>
                <a:gd name="T34" fmla="*/ 426637 w 7593"/>
                <a:gd name="T35" fmla="*/ 272679 h 4624"/>
                <a:gd name="T36" fmla="*/ 461626 w 7593"/>
                <a:gd name="T37" fmla="*/ 246527 h 4624"/>
                <a:gd name="T38" fmla="*/ 496519 w 7593"/>
                <a:gd name="T39" fmla="*/ 218276 h 4624"/>
                <a:gd name="T40" fmla="*/ 531604 w 7593"/>
                <a:gd name="T41" fmla="*/ 187926 h 4624"/>
                <a:gd name="T42" fmla="*/ 566497 w 7593"/>
                <a:gd name="T43" fmla="*/ 155380 h 4624"/>
                <a:gd name="T44" fmla="*/ 584039 w 7593"/>
                <a:gd name="T45" fmla="*/ 138391 h 4624"/>
                <a:gd name="T46" fmla="*/ 601391 w 7593"/>
                <a:gd name="T47" fmla="*/ 120830 h 4624"/>
                <a:gd name="T48" fmla="*/ 636571 w 7593"/>
                <a:gd name="T49" fmla="*/ 84085 h 4624"/>
                <a:gd name="T50" fmla="*/ 671560 w 7593"/>
                <a:gd name="T51" fmla="*/ 45240 h 4624"/>
                <a:gd name="T52" fmla="*/ 689102 w 7593"/>
                <a:gd name="T53" fmla="*/ 25006 h 4624"/>
                <a:gd name="T54" fmla="*/ 706644 w 7593"/>
                <a:gd name="T55" fmla="*/ 4295 h 4624"/>
                <a:gd name="T56" fmla="*/ 719610 w 7593"/>
                <a:gd name="T57" fmla="*/ 3245 h 4624"/>
                <a:gd name="T58" fmla="*/ 720659 w 7593"/>
                <a:gd name="T59" fmla="*/ 16225 h 4624"/>
                <a:gd name="T60" fmla="*/ 702926 w 7593"/>
                <a:gd name="T61" fmla="*/ 36936 h 4624"/>
                <a:gd name="T62" fmla="*/ 685193 w 7593"/>
                <a:gd name="T63" fmla="*/ 57552 h 4624"/>
                <a:gd name="T64" fmla="*/ 649823 w 7593"/>
                <a:gd name="T65" fmla="*/ 96778 h 4624"/>
                <a:gd name="T66" fmla="*/ 614452 w 7593"/>
                <a:gd name="T67" fmla="*/ 133715 h 4624"/>
                <a:gd name="T68" fmla="*/ 596719 w 7593"/>
                <a:gd name="T69" fmla="*/ 151562 h 4624"/>
                <a:gd name="T70" fmla="*/ 578987 w 7593"/>
                <a:gd name="T71" fmla="*/ 168837 h 4624"/>
                <a:gd name="T72" fmla="*/ 543521 w 7593"/>
                <a:gd name="T73" fmla="*/ 201765 h 4624"/>
                <a:gd name="T74" fmla="*/ 508055 w 7593"/>
                <a:gd name="T75" fmla="*/ 232497 h 4624"/>
                <a:gd name="T76" fmla="*/ 472590 w 7593"/>
                <a:gd name="T77" fmla="*/ 261130 h 4624"/>
                <a:gd name="T78" fmla="*/ 437219 w 7593"/>
                <a:gd name="T79" fmla="*/ 287663 h 4624"/>
                <a:gd name="T80" fmla="*/ 419391 w 7593"/>
                <a:gd name="T81" fmla="*/ 300166 h 4624"/>
                <a:gd name="T82" fmla="*/ 401658 w 7593"/>
                <a:gd name="T83" fmla="*/ 312096 h 4624"/>
                <a:gd name="T84" fmla="*/ 383925 w 7593"/>
                <a:gd name="T85" fmla="*/ 323549 h 4624"/>
                <a:gd name="T86" fmla="*/ 366002 w 7593"/>
                <a:gd name="T87" fmla="*/ 334525 h 4624"/>
                <a:gd name="T88" fmla="*/ 330441 w 7593"/>
                <a:gd name="T89" fmla="*/ 354663 h 4624"/>
                <a:gd name="T90" fmla="*/ 312708 w 7593"/>
                <a:gd name="T91" fmla="*/ 364112 h 4624"/>
                <a:gd name="T92" fmla="*/ 294785 w 7593"/>
                <a:gd name="T93" fmla="*/ 372893 h 4624"/>
                <a:gd name="T94" fmla="*/ 259128 w 7593"/>
                <a:gd name="T95" fmla="*/ 388927 h 4624"/>
                <a:gd name="T96" fmla="*/ 223567 w 7593"/>
                <a:gd name="T97" fmla="*/ 402671 h 4624"/>
                <a:gd name="T98" fmla="*/ 205739 w 7593"/>
                <a:gd name="T99" fmla="*/ 408875 h 4624"/>
                <a:gd name="T100" fmla="*/ 187720 w 7593"/>
                <a:gd name="T101" fmla="*/ 414506 h 4624"/>
                <a:gd name="T102" fmla="*/ 151968 w 7593"/>
                <a:gd name="T103" fmla="*/ 424050 h 4624"/>
                <a:gd name="T104" fmla="*/ 116312 w 7593"/>
                <a:gd name="T105" fmla="*/ 431590 h 4624"/>
                <a:gd name="T106" fmla="*/ 80560 w 7593"/>
                <a:gd name="T107" fmla="*/ 436935 h 4624"/>
                <a:gd name="T108" fmla="*/ 44809 w 7593"/>
                <a:gd name="T109" fmla="*/ 440084 h 4624"/>
                <a:gd name="T110" fmla="*/ 27171 w 7593"/>
                <a:gd name="T111" fmla="*/ 440752 h 4624"/>
                <a:gd name="T112" fmla="*/ 9534 w 7593"/>
                <a:gd name="T113" fmla="*/ 441134 h 4624"/>
                <a:gd name="T114" fmla="*/ 95 w 7593"/>
                <a:gd name="T115" fmla="*/ 432258 h 4624"/>
                <a:gd name="T116" fmla="*/ 9057 w 7593"/>
                <a:gd name="T117" fmla="*/ 422809 h 4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93" h="4624">
                  <a:moveTo>
                    <a:pt x="95" y="4430"/>
                  </a:moveTo>
                  <a:lnTo>
                    <a:pt x="280" y="4426"/>
                  </a:lnTo>
                  <a:lnTo>
                    <a:pt x="463" y="4420"/>
                  </a:lnTo>
                  <a:lnTo>
                    <a:pt x="828" y="4387"/>
                  </a:lnTo>
                  <a:lnTo>
                    <a:pt x="1191" y="4333"/>
                  </a:lnTo>
                  <a:lnTo>
                    <a:pt x="1555" y="4256"/>
                  </a:lnTo>
                  <a:lnTo>
                    <a:pt x="1920" y="4158"/>
                  </a:lnTo>
                  <a:lnTo>
                    <a:pt x="2101" y="4101"/>
                  </a:lnTo>
                  <a:lnTo>
                    <a:pt x="2282" y="4038"/>
                  </a:lnTo>
                  <a:lnTo>
                    <a:pt x="2649" y="3896"/>
                  </a:lnTo>
                  <a:lnTo>
                    <a:pt x="3013" y="3732"/>
                  </a:lnTo>
                  <a:lnTo>
                    <a:pt x="3195" y="3642"/>
                  </a:lnTo>
                  <a:lnTo>
                    <a:pt x="3377" y="3547"/>
                  </a:lnTo>
                  <a:lnTo>
                    <a:pt x="3744" y="3338"/>
                  </a:lnTo>
                  <a:lnTo>
                    <a:pt x="3926" y="3227"/>
                  </a:lnTo>
                  <a:lnTo>
                    <a:pt x="4108" y="3109"/>
                  </a:lnTo>
                  <a:lnTo>
                    <a:pt x="4292" y="2986"/>
                  </a:lnTo>
                  <a:lnTo>
                    <a:pt x="4475" y="2857"/>
                  </a:lnTo>
                  <a:lnTo>
                    <a:pt x="4842" y="2583"/>
                  </a:lnTo>
                  <a:lnTo>
                    <a:pt x="5208" y="2287"/>
                  </a:lnTo>
                  <a:lnTo>
                    <a:pt x="5576" y="1969"/>
                  </a:lnTo>
                  <a:lnTo>
                    <a:pt x="5942" y="1628"/>
                  </a:lnTo>
                  <a:lnTo>
                    <a:pt x="6126" y="1450"/>
                  </a:lnTo>
                  <a:lnTo>
                    <a:pt x="6308" y="1266"/>
                  </a:lnTo>
                  <a:lnTo>
                    <a:pt x="6677" y="881"/>
                  </a:lnTo>
                  <a:lnTo>
                    <a:pt x="7044" y="474"/>
                  </a:lnTo>
                  <a:lnTo>
                    <a:pt x="7228" y="262"/>
                  </a:lnTo>
                  <a:lnTo>
                    <a:pt x="7412" y="45"/>
                  </a:lnTo>
                  <a:cubicBezTo>
                    <a:pt x="7447" y="5"/>
                    <a:pt x="7507" y="0"/>
                    <a:pt x="7548" y="34"/>
                  </a:cubicBezTo>
                  <a:cubicBezTo>
                    <a:pt x="7588" y="69"/>
                    <a:pt x="7593" y="129"/>
                    <a:pt x="7559" y="170"/>
                  </a:cubicBezTo>
                  <a:lnTo>
                    <a:pt x="7373" y="387"/>
                  </a:lnTo>
                  <a:lnTo>
                    <a:pt x="7187" y="603"/>
                  </a:lnTo>
                  <a:lnTo>
                    <a:pt x="6816" y="1014"/>
                  </a:lnTo>
                  <a:lnTo>
                    <a:pt x="6445" y="1401"/>
                  </a:lnTo>
                  <a:lnTo>
                    <a:pt x="6259" y="1588"/>
                  </a:lnTo>
                  <a:lnTo>
                    <a:pt x="6073" y="1769"/>
                  </a:lnTo>
                  <a:lnTo>
                    <a:pt x="5701" y="2114"/>
                  </a:lnTo>
                  <a:lnTo>
                    <a:pt x="5329" y="2436"/>
                  </a:lnTo>
                  <a:lnTo>
                    <a:pt x="4957" y="2736"/>
                  </a:lnTo>
                  <a:lnTo>
                    <a:pt x="4586" y="3014"/>
                  </a:lnTo>
                  <a:lnTo>
                    <a:pt x="4399" y="3145"/>
                  </a:lnTo>
                  <a:lnTo>
                    <a:pt x="4213" y="3270"/>
                  </a:lnTo>
                  <a:lnTo>
                    <a:pt x="4027" y="3390"/>
                  </a:lnTo>
                  <a:lnTo>
                    <a:pt x="3839" y="3505"/>
                  </a:lnTo>
                  <a:lnTo>
                    <a:pt x="3466" y="3716"/>
                  </a:lnTo>
                  <a:lnTo>
                    <a:pt x="3280" y="3815"/>
                  </a:lnTo>
                  <a:lnTo>
                    <a:pt x="3092" y="3907"/>
                  </a:lnTo>
                  <a:lnTo>
                    <a:pt x="2718" y="4075"/>
                  </a:lnTo>
                  <a:lnTo>
                    <a:pt x="2345" y="4219"/>
                  </a:lnTo>
                  <a:lnTo>
                    <a:pt x="2158" y="4284"/>
                  </a:lnTo>
                  <a:lnTo>
                    <a:pt x="1969" y="4343"/>
                  </a:lnTo>
                  <a:lnTo>
                    <a:pt x="1594" y="4443"/>
                  </a:lnTo>
                  <a:lnTo>
                    <a:pt x="1220" y="4522"/>
                  </a:lnTo>
                  <a:lnTo>
                    <a:pt x="845" y="4578"/>
                  </a:lnTo>
                  <a:lnTo>
                    <a:pt x="470" y="4611"/>
                  </a:lnTo>
                  <a:lnTo>
                    <a:pt x="285" y="4618"/>
                  </a:lnTo>
                  <a:lnTo>
                    <a:pt x="100" y="4622"/>
                  </a:lnTo>
                  <a:cubicBezTo>
                    <a:pt x="47" y="4624"/>
                    <a:pt x="3" y="4582"/>
                    <a:pt x="1" y="4529"/>
                  </a:cubicBezTo>
                  <a:cubicBezTo>
                    <a:pt x="0" y="4476"/>
                    <a:pt x="42" y="4432"/>
                    <a:pt x="95" y="443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C121513C-D108-5694-BFD2-7A81E5B2C52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733746" y="4316210"/>
              <a:ext cx="468942" cy="441325"/>
            </a:xfrm>
            <a:custGeom>
              <a:avLst/>
              <a:gdLst>
                <a:gd name="T0" fmla="*/ 5867 w 7593"/>
                <a:gd name="T1" fmla="*/ 422809 h 4624"/>
                <a:gd name="T2" fmla="*/ 17293 w 7593"/>
                <a:gd name="T3" fmla="*/ 422427 h 4624"/>
                <a:gd name="T4" fmla="*/ 28595 w 7593"/>
                <a:gd name="T5" fmla="*/ 421855 h 4624"/>
                <a:gd name="T6" fmla="*/ 51137 w 7593"/>
                <a:gd name="T7" fmla="*/ 418705 h 4624"/>
                <a:gd name="T8" fmla="*/ 73556 w 7593"/>
                <a:gd name="T9" fmla="*/ 413551 h 4624"/>
                <a:gd name="T10" fmla="*/ 96036 w 7593"/>
                <a:gd name="T11" fmla="*/ 406202 h 4624"/>
                <a:gd name="T12" fmla="*/ 118579 w 7593"/>
                <a:gd name="T13" fmla="*/ 396849 h 4624"/>
                <a:gd name="T14" fmla="*/ 129757 w 7593"/>
                <a:gd name="T15" fmla="*/ 391409 h 4624"/>
                <a:gd name="T16" fmla="*/ 140936 w 7593"/>
                <a:gd name="T17" fmla="*/ 385396 h 4624"/>
                <a:gd name="T18" fmla="*/ 163602 w 7593"/>
                <a:gd name="T19" fmla="*/ 371843 h 4624"/>
                <a:gd name="T20" fmla="*/ 186082 w 7593"/>
                <a:gd name="T21" fmla="*/ 356191 h 4624"/>
                <a:gd name="T22" fmla="*/ 197322 w 7593"/>
                <a:gd name="T23" fmla="*/ 347601 h 4624"/>
                <a:gd name="T24" fmla="*/ 208563 w 7593"/>
                <a:gd name="T25" fmla="*/ 338534 h 4624"/>
                <a:gd name="T26" fmla="*/ 231229 w 7593"/>
                <a:gd name="T27" fmla="*/ 318586 h 4624"/>
                <a:gd name="T28" fmla="*/ 242469 w 7593"/>
                <a:gd name="T29" fmla="*/ 307992 h 4624"/>
                <a:gd name="T30" fmla="*/ 253709 w 7593"/>
                <a:gd name="T31" fmla="*/ 296730 h 4624"/>
                <a:gd name="T32" fmla="*/ 265073 w 7593"/>
                <a:gd name="T33" fmla="*/ 284991 h 4624"/>
                <a:gd name="T34" fmla="*/ 276375 w 7593"/>
                <a:gd name="T35" fmla="*/ 272679 h 4624"/>
                <a:gd name="T36" fmla="*/ 299041 w 7593"/>
                <a:gd name="T37" fmla="*/ 246527 h 4624"/>
                <a:gd name="T38" fmla="*/ 321645 w 7593"/>
                <a:gd name="T39" fmla="*/ 218276 h 4624"/>
                <a:gd name="T40" fmla="*/ 344373 w 7593"/>
                <a:gd name="T41" fmla="*/ 187926 h 4624"/>
                <a:gd name="T42" fmla="*/ 366977 w 7593"/>
                <a:gd name="T43" fmla="*/ 155380 h 4624"/>
                <a:gd name="T44" fmla="*/ 378340 w 7593"/>
                <a:gd name="T45" fmla="*/ 138391 h 4624"/>
                <a:gd name="T46" fmla="*/ 389581 w 7593"/>
                <a:gd name="T47" fmla="*/ 120830 h 4624"/>
                <a:gd name="T48" fmla="*/ 412370 w 7593"/>
                <a:gd name="T49" fmla="*/ 84085 h 4624"/>
                <a:gd name="T50" fmla="*/ 435036 w 7593"/>
                <a:gd name="T51" fmla="*/ 45240 h 4624"/>
                <a:gd name="T52" fmla="*/ 446400 w 7593"/>
                <a:gd name="T53" fmla="*/ 25006 h 4624"/>
                <a:gd name="T54" fmla="*/ 457763 w 7593"/>
                <a:gd name="T55" fmla="*/ 4295 h 4624"/>
                <a:gd name="T56" fmla="*/ 466163 w 7593"/>
                <a:gd name="T57" fmla="*/ 3245 h 4624"/>
                <a:gd name="T58" fmla="*/ 466842 w 7593"/>
                <a:gd name="T59" fmla="*/ 16225 h 4624"/>
                <a:gd name="T60" fmla="*/ 455355 w 7593"/>
                <a:gd name="T61" fmla="*/ 36936 h 4624"/>
                <a:gd name="T62" fmla="*/ 443868 w 7593"/>
                <a:gd name="T63" fmla="*/ 57552 h 4624"/>
                <a:gd name="T64" fmla="*/ 420955 w 7593"/>
                <a:gd name="T65" fmla="*/ 96778 h 4624"/>
                <a:gd name="T66" fmla="*/ 398042 w 7593"/>
                <a:gd name="T67" fmla="*/ 133715 h 4624"/>
                <a:gd name="T68" fmla="*/ 386554 w 7593"/>
                <a:gd name="T69" fmla="*/ 151562 h 4624"/>
                <a:gd name="T70" fmla="*/ 375067 w 7593"/>
                <a:gd name="T71" fmla="*/ 168837 h 4624"/>
                <a:gd name="T72" fmla="*/ 352092 w 7593"/>
                <a:gd name="T73" fmla="*/ 201765 h 4624"/>
                <a:gd name="T74" fmla="*/ 329118 w 7593"/>
                <a:gd name="T75" fmla="*/ 232497 h 4624"/>
                <a:gd name="T76" fmla="*/ 306143 w 7593"/>
                <a:gd name="T77" fmla="*/ 261130 h 4624"/>
                <a:gd name="T78" fmla="*/ 283230 w 7593"/>
                <a:gd name="T79" fmla="*/ 287663 h 4624"/>
                <a:gd name="T80" fmla="*/ 271681 w 7593"/>
                <a:gd name="T81" fmla="*/ 300166 h 4624"/>
                <a:gd name="T82" fmla="*/ 260194 w 7593"/>
                <a:gd name="T83" fmla="*/ 312096 h 4624"/>
                <a:gd name="T84" fmla="*/ 248707 w 7593"/>
                <a:gd name="T85" fmla="*/ 323549 h 4624"/>
                <a:gd name="T86" fmla="*/ 237096 w 7593"/>
                <a:gd name="T87" fmla="*/ 334525 h 4624"/>
                <a:gd name="T88" fmla="*/ 214059 w 7593"/>
                <a:gd name="T89" fmla="*/ 354663 h 4624"/>
                <a:gd name="T90" fmla="*/ 202572 w 7593"/>
                <a:gd name="T91" fmla="*/ 364112 h 4624"/>
                <a:gd name="T92" fmla="*/ 190961 w 7593"/>
                <a:gd name="T93" fmla="*/ 372893 h 4624"/>
                <a:gd name="T94" fmla="*/ 167863 w 7593"/>
                <a:gd name="T95" fmla="*/ 388927 h 4624"/>
                <a:gd name="T96" fmla="*/ 144827 w 7593"/>
                <a:gd name="T97" fmla="*/ 402671 h 4624"/>
                <a:gd name="T98" fmla="*/ 133278 w 7593"/>
                <a:gd name="T99" fmla="*/ 408875 h 4624"/>
                <a:gd name="T100" fmla="*/ 121605 w 7593"/>
                <a:gd name="T101" fmla="*/ 414506 h 4624"/>
                <a:gd name="T102" fmla="*/ 98445 w 7593"/>
                <a:gd name="T103" fmla="*/ 424050 h 4624"/>
                <a:gd name="T104" fmla="*/ 75347 w 7593"/>
                <a:gd name="T105" fmla="*/ 431590 h 4624"/>
                <a:gd name="T106" fmla="*/ 52187 w 7593"/>
                <a:gd name="T107" fmla="*/ 436935 h 4624"/>
                <a:gd name="T108" fmla="*/ 29027 w 7593"/>
                <a:gd name="T109" fmla="*/ 440084 h 4624"/>
                <a:gd name="T110" fmla="*/ 17602 w 7593"/>
                <a:gd name="T111" fmla="*/ 440752 h 4624"/>
                <a:gd name="T112" fmla="*/ 6176 w 7593"/>
                <a:gd name="T113" fmla="*/ 441134 h 4624"/>
                <a:gd name="T114" fmla="*/ 62 w 7593"/>
                <a:gd name="T115" fmla="*/ 432258 h 4624"/>
                <a:gd name="T116" fmla="*/ 5867 w 7593"/>
                <a:gd name="T117" fmla="*/ 422809 h 4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593" h="4624">
                  <a:moveTo>
                    <a:pt x="95" y="4430"/>
                  </a:moveTo>
                  <a:lnTo>
                    <a:pt x="280" y="4426"/>
                  </a:lnTo>
                  <a:lnTo>
                    <a:pt x="463" y="4420"/>
                  </a:lnTo>
                  <a:lnTo>
                    <a:pt x="828" y="4387"/>
                  </a:lnTo>
                  <a:lnTo>
                    <a:pt x="1191" y="4333"/>
                  </a:lnTo>
                  <a:lnTo>
                    <a:pt x="1555" y="4256"/>
                  </a:lnTo>
                  <a:lnTo>
                    <a:pt x="1920" y="4158"/>
                  </a:lnTo>
                  <a:lnTo>
                    <a:pt x="2101" y="4101"/>
                  </a:lnTo>
                  <a:lnTo>
                    <a:pt x="2282" y="4038"/>
                  </a:lnTo>
                  <a:lnTo>
                    <a:pt x="2649" y="3896"/>
                  </a:lnTo>
                  <a:lnTo>
                    <a:pt x="3013" y="3732"/>
                  </a:lnTo>
                  <a:lnTo>
                    <a:pt x="3195" y="3642"/>
                  </a:lnTo>
                  <a:lnTo>
                    <a:pt x="3377" y="3547"/>
                  </a:lnTo>
                  <a:lnTo>
                    <a:pt x="3744" y="3338"/>
                  </a:lnTo>
                  <a:lnTo>
                    <a:pt x="3926" y="3227"/>
                  </a:lnTo>
                  <a:lnTo>
                    <a:pt x="4108" y="3109"/>
                  </a:lnTo>
                  <a:lnTo>
                    <a:pt x="4292" y="2986"/>
                  </a:lnTo>
                  <a:lnTo>
                    <a:pt x="4475" y="2857"/>
                  </a:lnTo>
                  <a:lnTo>
                    <a:pt x="4842" y="2583"/>
                  </a:lnTo>
                  <a:lnTo>
                    <a:pt x="5208" y="2287"/>
                  </a:lnTo>
                  <a:lnTo>
                    <a:pt x="5576" y="1969"/>
                  </a:lnTo>
                  <a:lnTo>
                    <a:pt x="5942" y="1628"/>
                  </a:lnTo>
                  <a:lnTo>
                    <a:pt x="6126" y="1450"/>
                  </a:lnTo>
                  <a:lnTo>
                    <a:pt x="6308" y="1266"/>
                  </a:lnTo>
                  <a:lnTo>
                    <a:pt x="6677" y="881"/>
                  </a:lnTo>
                  <a:lnTo>
                    <a:pt x="7044" y="474"/>
                  </a:lnTo>
                  <a:lnTo>
                    <a:pt x="7228" y="262"/>
                  </a:lnTo>
                  <a:lnTo>
                    <a:pt x="7412" y="45"/>
                  </a:lnTo>
                  <a:cubicBezTo>
                    <a:pt x="7447" y="5"/>
                    <a:pt x="7507" y="0"/>
                    <a:pt x="7548" y="34"/>
                  </a:cubicBezTo>
                  <a:cubicBezTo>
                    <a:pt x="7588" y="69"/>
                    <a:pt x="7593" y="129"/>
                    <a:pt x="7559" y="170"/>
                  </a:cubicBezTo>
                  <a:lnTo>
                    <a:pt x="7373" y="387"/>
                  </a:lnTo>
                  <a:lnTo>
                    <a:pt x="7187" y="603"/>
                  </a:lnTo>
                  <a:lnTo>
                    <a:pt x="6816" y="1014"/>
                  </a:lnTo>
                  <a:lnTo>
                    <a:pt x="6445" y="1401"/>
                  </a:lnTo>
                  <a:lnTo>
                    <a:pt x="6259" y="1588"/>
                  </a:lnTo>
                  <a:lnTo>
                    <a:pt x="6073" y="1769"/>
                  </a:lnTo>
                  <a:lnTo>
                    <a:pt x="5701" y="2114"/>
                  </a:lnTo>
                  <a:lnTo>
                    <a:pt x="5329" y="2436"/>
                  </a:lnTo>
                  <a:lnTo>
                    <a:pt x="4957" y="2736"/>
                  </a:lnTo>
                  <a:lnTo>
                    <a:pt x="4586" y="3014"/>
                  </a:lnTo>
                  <a:lnTo>
                    <a:pt x="4399" y="3145"/>
                  </a:lnTo>
                  <a:lnTo>
                    <a:pt x="4213" y="3270"/>
                  </a:lnTo>
                  <a:lnTo>
                    <a:pt x="4027" y="3390"/>
                  </a:lnTo>
                  <a:lnTo>
                    <a:pt x="3839" y="3505"/>
                  </a:lnTo>
                  <a:lnTo>
                    <a:pt x="3466" y="3716"/>
                  </a:lnTo>
                  <a:lnTo>
                    <a:pt x="3280" y="3815"/>
                  </a:lnTo>
                  <a:lnTo>
                    <a:pt x="3092" y="3907"/>
                  </a:lnTo>
                  <a:lnTo>
                    <a:pt x="2718" y="4075"/>
                  </a:lnTo>
                  <a:lnTo>
                    <a:pt x="2345" y="4219"/>
                  </a:lnTo>
                  <a:lnTo>
                    <a:pt x="2158" y="4284"/>
                  </a:lnTo>
                  <a:lnTo>
                    <a:pt x="1969" y="4343"/>
                  </a:lnTo>
                  <a:lnTo>
                    <a:pt x="1594" y="4443"/>
                  </a:lnTo>
                  <a:lnTo>
                    <a:pt x="1220" y="4522"/>
                  </a:lnTo>
                  <a:lnTo>
                    <a:pt x="845" y="4578"/>
                  </a:lnTo>
                  <a:lnTo>
                    <a:pt x="470" y="4611"/>
                  </a:lnTo>
                  <a:lnTo>
                    <a:pt x="285" y="4618"/>
                  </a:lnTo>
                  <a:lnTo>
                    <a:pt x="100" y="4622"/>
                  </a:lnTo>
                  <a:cubicBezTo>
                    <a:pt x="47" y="4624"/>
                    <a:pt x="3" y="4582"/>
                    <a:pt x="1" y="4529"/>
                  </a:cubicBezTo>
                  <a:cubicBezTo>
                    <a:pt x="0" y="4476"/>
                    <a:pt x="42" y="4432"/>
                    <a:pt x="95" y="443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2EC9F775-E3FD-6408-FDD4-51C146795033}"/>
              </a:ext>
            </a:extLst>
          </p:cNvPr>
          <p:cNvCxnSpPr>
            <a:cxnSpLocks/>
          </p:cNvCxnSpPr>
          <p:nvPr/>
        </p:nvCxnSpPr>
        <p:spPr>
          <a:xfrm flipV="1">
            <a:off x="9944004" y="2169815"/>
            <a:ext cx="7609" cy="19669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86249B92-463E-4B3C-6457-5A22E27A84D4}"/>
              </a:ext>
            </a:extLst>
          </p:cNvPr>
          <p:cNvCxnSpPr/>
          <p:nvPr/>
        </p:nvCxnSpPr>
        <p:spPr>
          <a:xfrm>
            <a:off x="7983263" y="3061989"/>
            <a:ext cx="13970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122">
            <a:extLst>
              <a:ext uri="{FF2B5EF4-FFF2-40B4-BE49-F238E27FC236}">
                <a16:creationId xmlns:a16="http://schemas.microsoft.com/office/drawing/2014/main" id="{E5353A21-53C5-AF1A-80E3-98C7E0904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919" y="3268392"/>
            <a:ext cx="8242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n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層</a:t>
            </a:r>
            <a:endParaRPr kumimoji="1" lang="ja-JP" alt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4AC859B7-E2CE-9206-AA6F-1A20496C8540}"/>
              </a:ext>
            </a:extLst>
          </p:cNvPr>
          <p:cNvCxnSpPr/>
          <p:nvPr/>
        </p:nvCxnSpPr>
        <p:spPr>
          <a:xfrm>
            <a:off x="10560496" y="1993603"/>
            <a:ext cx="0" cy="90963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126">
            <a:extLst>
              <a:ext uri="{FF2B5EF4-FFF2-40B4-BE49-F238E27FC236}">
                <a16:creationId xmlns:a16="http://schemas.microsoft.com/office/drawing/2014/main" id="{2E4FF6E2-6DD1-CEFD-EB79-1658829CA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2237" y="2130128"/>
            <a:ext cx="6463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bi</a:t>
            </a:r>
            <a:endParaRPr kumimoji="1" lang="ja-JP" altLang="en-US" sz="32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7" name="テキスト ボックス 122">
            <a:extLst>
              <a:ext uri="{FF2B5EF4-FFF2-40B4-BE49-F238E27FC236}">
                <a16:creationId xmlns:a16="http://schemas.microsoft.com/office/drawing/2014/main" id="{7917F101-BB01-FE06-0076-90945DB50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0969" y="2321058"/>
            <a:ext cx="8242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層</a:t>
            </a:r>
            <a:endParaRPr kumimoji="1" lang="ja-JP" alt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8" name="テキスト ボックス 122">
            <a:extLst>
              <a:ext uri="{FF2B5EF4-FFF2-40B4-BE49-F238E27FC236}">
                <a16:creationId xmlns:a16="http://schemas.microsoft.com/office/drawing/2014/main" id="{B1051E91-7E00-9EAD-39C3-27DB651F2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645" y="4150219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空乏層</a:t>
            </a:r>
            <a:endParaRPr kumimoji="1" lang="ja-JP" altLang="en-US" sz="32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43BF0B8-B752-F613-7434-2244173D3307}"/>
              </a:ext>
            </a:extLst>
          </p:cNvPr>
          <p:cNvSpPr/>
          <p:nvPr/>
        </p:nvSpPr>
        <p:spPr>
          <a:xfrm>
            <a:off x="9501683" y="1844824"/>
            <a:ext cx="914797" cy="237969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22">
            <a:extLst>
              <a:ext uri="{FF2B5EF4-FFF2-40B4-BE49-F238E27FC236}">
                <a16:creationId xmlns:a16="http://schemas.microsoft.com/office/drawing/2014/main" id="{C5CFAA48-FD73-9689-6603-974AB08F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657" y="2751733"/>
            <a:ext cx="3161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+</a:t>
            </a:r>
          </a:p>
          <a:p>
            <a:pPr eaLnBrk="0" hangingPunct="0"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+</a:t>
            </a:r>
          </a:p>
          <a:p>
            <a:pPr eaLnBrk="0" hangingPunct="0"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+</a:t>
            </a:r>
          </a:p>
          <a:p>
            <a:pPr eaLnBrk="0" hangingPunct="0"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+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122">
            <a:extLst>
              <a:ext uri="{FF2B5EF4-FFF2-40B4-BE49-F238E27FC236}">
                <a16:creationId xmlns:a16="http://schemas.microsoft.com/office/drawing/2014/main" id="{7C220B9A-EB9F-8EF6-D34D-404FDA91D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432" y="2546901"/>
            <a:ext cx="3642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－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－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－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eaLnBrk="0" hangingPunct="0"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－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122">
            <a:extLst>
              <a:ext uri="{FF2B5EF4-FFF2-40B4-BE49-F238E27FC236}">
                <a16:creationId xmlns:a16="http://schemas.microsoft.com/office/drawing/2014/main" id="{F05549F6-6CE6-EDEE-B18C-7FF570BB0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6600" y="4082183"/>
            <a:ext cx="748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V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)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122">
            <a:extLst>
              <a:ext uri="{FF2B5EF4-FFF2-40B4-BE49-F238E27FC236}">
                <a16:creationId xmlns:a16="http://schemas.microsoft.com/office/drawing/2014/main" id="{961143ED-9FE4-9990-0618-A0613BABE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32" y="2524834"/>
            <a:ext cx="748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x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)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122">
            <a:extLst>
              <a:ext uri="{FF2B5EF4-FFF2-40B4-BE49-F238E27FC236}">
                <a16:creationId xmlns:a16="http://schemas.microsoft.com/office/drawing/2014/main" id="{B0D321AE-9927-4493-93D9-13055BB81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396" y="2903172"/>
            <a:ext cx="436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</a:t>
            </a:r>
            <a:endParaRPr kumimoji="1" lang="ja-JP" altLang="en-US" sz="20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66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ドリフト電流と拡散電流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9" name="Object 3"/>
              <p:cNvSpPr txBox="1"/>
              <p:nvPr/>
            </p:nvSpPr>
            <p:spPr bwMode="auto">
              <a:xfrm>
                <a:off x="380640" y="975767"/>
                <a:ext cx="12052064" cy="58822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ja-JP" alt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ja-JP" alt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ja-JP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ja-JP" sz="3200" dirty="0"/>
              </a:p>
              <a:p>
                <a:r>
                  <a:rPr lang="ja-JP" altLang="en-US" dirty="0">
                    <a:solidFill>
                      <a:srgbClr val="0000FF"/>
                    </a:solidFill>
                  </a:rPr>
                  <a:t>　　ドリフト電流　　拡散電流</a:t>
                </a:r>
                <a:endParaRPr lang="en-US" altLang="ja-JP" dirty="0">
                  <a:solidFill>
                    <a:srgbClr val="0000FF"/>
                  </a:solidFill>
                </a:endParaRPr>
              </a:p>
              <a:p>
                <a:endParaRPr lang="en-US" altLang="ja-JP" dirty="0"/>
              </a:p>
              <a:p>
                <a:r>
                  <a:rPr lang="ja-JP" altLang="en-US" dirty="0"/>
                  <a:t>・ 自由キャリアがある領域では</a:t>
                </a:r>
                <a:endParaRPr lang="en-US" altLang="ja-JP" dirty="0"/>
              </a:p>
              <a:p>
                <a:r>
                  <a:rPr lang="ja-JP" altLang="en-US" dirty="0"/>
                  <a:t>　</a:t>
                </a:r>
                <a:r>
                  <a:rPr lang="en-US" altLang="ja-JP" sz="1800" dirty="0"/>
                  <a:t>(</a:t>
                </a:r>
                <a:r>
                  <a:rPr lang="ja-JP" altLang="en-US" sz="1800" dirty="0"/>
                  <a:t>抵抗を無視できる範囲で</a:t>
                </a:r>
                <a:r>
                  <a:rPr lang="en-US" altLang="ja-JP" sz="1800" dirty="0"/>
                  <a:t>)</a:t>
                </a:r>
                <a:r>
                  <a:rPr lang="ja-JP" altLang="en-US" dirty="0"/>
                  <a:t>電界は発生しない</a:t>
                </a:r>
                <a:endParaRPr lang="en-US" altLang="ja-JP" dirty="0"/>
              </a:p>
              <a:p>
                <a:r>
                  <a:rPr lang="ja-JP" altLang="en-US" dirty="0"/>
                  <a:t>　　　</a:t>
                </a:r>
                <a:r>
                  <a:rPr lang="en-US" altLang="ja-JP" dirty="0"/>
                  <a:t>※</a:t>
                </a:r>
                <a:r>
                  <a:rPr lang="ja-JP" altLang="en-US" dirty="0"/>
                  <a:t> 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PN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接合で流れる電流は 拡散電流</a:t>
                </a:r>
                <a:br>
                  <a:rPr lang="en-US" altLang="ja-JP" b="1" dirty="0">
                    <a:solidFill>
                      <a:srgbClr val="FF0000"/>
                    </a:solidFill>
                  </a:rPr>
                </a:br>
                <a:r>
                  <a:rPr lang="ja-JP" altLang="en-US" b="1" dirty="0">
                    <a:solidFill>
                      <a:srgbClr val="FF0000"/>
                    </a:solidFill>
                  </a:rPr>
                  <a:t>　　　　　</a:t>
                </a:r>
                <a:r>
                  <a:rPr lang="ja-JP" altLang="en-US" b="1" dirty="0"/>
                  <a:t>空乏層内で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ドリフト電流が流れるが、逆方向</a:t>
                </a:r>
                <a:endParaRPr lang="en-US" altLang="ja-JP" b="1" dirty="0">
                  <a:solidFill>
                    <a:srgbClr val="FF0000"/>
                  </a:solidFill>
                </a:endParaRPr>
              </a:p>
              <a:p>
                <a:endParaRPr lang="en-US" altLang="ja-JP" dirty="0"/>
              </a:p>
              <a:p>
                <a:r>
                  <a:rPr lang="ja-JP" altLang="en-US" dirty="0"/>
                  <a:t>平衡状態では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ja-JP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ja-JP" dirty="0"/>
                  <a:t>: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𝑞𝐷</m:t>
                    </m:r>
                    <m:r>
                      <m:rPr>
                        <m:sty m:val="p"/>
                      </m:rP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ja-JP" altLang="en-US" dirty="0"/>
                  <a:t>→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f>
                      <m:f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dirty="0"/>
              </a:p>
              <a:p>
                <a:r>
                  <a:rPr lang="en-US" altLang="ja-JP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US" altLang="ja-JP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ja-JP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ja-JP" b="0" dirty="0">
                    <a:solidFill>
                      <a:srgbClr val="000000"/>
                    </a:solidFill>
                  </a:rPr>
                  <a:t> </a:t>
                </a:r>
                <a:r>
                  <a:rPr lang="ja-JP" altLang="en-US" dirty="0"/>
                  <a:t>→</a:t>
                </a:r>
                <a:r>
                  <a:rPr lang="ja-JP" altLang="en-US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𝑘𝑇</m:t>
                        </m:r>
                      </m:den>
                    </m:f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f>
                      <m:fPr>
                        <m:ctrlP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𝑑𝑉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𝑘𝑇</m:t>
                        </m:r>
                      </m:den>
                    </m:f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ja-JP" b="0" dirty="0">
                    <a:solidFill>
                      <a:srgbClr val="000000"/>
                    </a:solidFill>
                  </a:rPr>
                  <a:t>   (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altLang="ja-JP" b="0" dirty="0">
                    <a:solidFill>
                      <a:srgbClr val="000000"/>
                    </a:solidFill>
                  </a:rPr>
                  <a:t>)</a:t>
                </a:r>
              </a:p>
              <a:p>
                <a:r>
                  <a:rPr lang="en-US" altLang="ja-JP" b="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ja-JP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f>
                      <m:f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𝑘𝑇</m:t>
                        </m:r>
                      </m:den>
                    </m:f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b="0" dirty="0">
                    <a:solidFill>
                      <a:srgbClr val="000000"/>
                    </a:solidFill>
                  </a:rPr>
                  <a:t> </a:t>
                </a:r>
              </a:p>
              <a:p>
                <a:r>
                  <a:rPr lang="ja-JP" altLang="en-US" b="1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ja-JP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altLang="ja-JP" b="1" dirty="0">
                    <a:solidFill>
                      <a:srgbClr val="FF0000"/>
                    </a:solidFill>
                  </a:rPr>
                  <a:t>: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Einstein</a:t>
                </a:r>
                <a:r>
                  <a:rPr lang="ja-JP" altLang="en-US" b="1" dirty="0">
                    <a:solidFill>
                      <a:srgbClr val="FF0000"/>
                    </a:solidFill>
                  </a:rPr>
                  <a:t>の関係式</a:t>
                </a:r>
              </a:p>
            </p:txBody>
          </p:sp>
        </mc:Choice>
        <mc:Fallback xmlns="">
          <p:sp>
            <p:nvSpPr>
              <p:cNvPr id="11673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640" y="975767"/>
                <a:ext cx="12052064" cy="5882233"/>
              </a:xfrm>
              <a:prstGeom prst="rect">
                <a:avLst/>
              </a:prstGeom>
              <a:blipFill>
                <a:blip r:embed="rId2"/>
                <a:stretch>
                  <a:fillRect l="-7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745" name="Freeform 4"/>
          <p:cNvSpPr>
            <a:spLocks/>
          </p:cNvSpPr>
          <p:nvPr/>
        </p:nvSpPr>
        <p:spPr bwMode="auto">
          <a:xfrm>
            <a:off x="6038280" y="1493292"/>
            <a:ext cx="4252912" cy="1101725"/>
          </a:xfrm>
          <a:custGeom>
            <a:avLst/>
            <a:gdLst>
              <a:gd name="T0" fmla="*/ 0 w 2679"/>
              <a:gd name="T1" fmla="*/ 2147483646 h 694"/>
              <a:gd name="T2" fmla="*/ 2147483646 w 2679"/>
              <a:gd name="T3" fmla="*/ 2147483646 h 694"/>
              <a:gd name="T4" fmla="*/ 2147483646 w 2679"/>
              <a:gd name="T5" fmla="*/ 2147483646 h 694"/>
              <a:gd name="T6" fmla="*/ 2147483646 w 2679"/>
              <a:gd name="T7" fmla="*/ 2147483646 h 694"/>
              <a:gd name="T8" fmla="*/ 2147483646 w 2679"/>
              <a:gd name="T9" fmla="*/ 0 h 6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9"/>
              <a:gd name="T16" fmla="*/ 0 h 694"/>
              <a:gd name="T17" fmla="*/ 2679 w 2679"/>
              <a:gd name="T18" fmla="*/ 694 h 6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9" h="694">
                <a:moveTo>
                  <a:pt x="0" y="661"/>
                </a:moveTo>
                <a:cubicBezTo>
                  <a:pt x="118" y="656"/>
                  <a:pt x="473" y="694"/>
                  <a:pt x="711" y="624"/>
                </a:cubicBezTo>
                <a:cubicBezTo>
                  <a:pt x="949" y="554"/>
                  <a:pt x="1231" y="336"/>
                  <a:pt x="1431" y="240"/>
                </a:cubicBezTo>
                <a:cubicBezTo>
                  <a:pt x="1631" y="144"/>
                  <a:pt x="1703" y="88"/>
                  <a:pt x="1911" y="48"/>
                </a:cubicBezTo>
                <a:cubicBezTo>
                  <a:pt x="2119" y="8"/>
                  <a:pt x="2399" y="4"/>
                  <a:pt x="2679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6746" name="Freeform 5"/>
          <p:cNvSpPr>
            <a:spLocks/>
          </p:cNvSpPr>
          <p:nvPr/>
        </p:nvSpPr>
        <p:spPr bwMode="auto">
          <a:xfrm>
            <a:off x="6023992" y="1556792"/>
            <a:ext cx="4191000" cy="1006475"/>
          </a:xfrm>
          <a:custGeom>
            <a:avLst/>
            <a:gdLst>
              <a:gd name="T0" fmla="*/ 0 w 2640"/>
              <a:gd name="T1" fmla="*/ 2147483646 h 634"/>
              <a:gd name="T2" fmla="*/ 2147483646 w 2640"/>
              <a:gd name="T3" fmla="*/ 2147483646 h 634"/>
              <a:gd name="T4" fmla="*/ 2147483646 w 2640"/>
              <a:gd name="T5" fmla="*/ 2147483646 h 634"/>
              <a:gd name="T6" fmla="*/ 2147483646 w 2640"/>
              <a:gd name="T7" fmla="*/ 2147483646 h 634"/>
              <a:gd name="T8" fmla="*/ 2147483646 w 2640"/>
              <a:gd name="T9" fmla="*/ 2147483646 h 634"/>
              <a:gd name="T10" fmla="*/ 2147483646 w 2640"/>
              <a:gd name="T11" fmla="*/ 2147483646 h 634"/>
              <a:gd name="T12" fmla="*/ 2147483646 w 2640"/>
              <a:gd name="T13" fmla="*/ 2147483646 h 634"/>
              <a:gd name="T14" fmla="*/ 2147483646 w 2640"/>
              <a:gd name="T15" fmla="*/ 2147483646 h 634"/>
              <a:gd name="T16" fmla="*/ 2147483646 w 2640"/>
              <a:gd name="T17" fmla="*/ 2147483646 h 634"/>
              <a:gd name="T18" fmla="*/ 2147483646 w 2640"/>
              <a:gd name="T19" fmla="*/ 2147483646 h 6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40"/>
              <a:gd name="T31" fmla="*/ 0 h 634"/>
              <a:gd name="T32" fmla="*/ 2640 w 2640"/>
              <a:gd name="T33" fmla="*/ 634 h 6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40" h="634">
                <a:moveTo>
                  <a:pt x="0" y="8"/>
                </a:moveTo>
                <a:cubicBezTo>
                  <a:pt x="64" y="4"/>
                  <a:pt x="128" y="0"/>
                  <a:pt x="240" y="8"/>
                </a:cubicBezTo>
                <a:cubicBezTo>
                  <a:pt x="352" y="16"/>
                  <a:pt x="536" y="24"/>
                  <a:pt x="672" y="56"/>
                </a:cubicBezTo>
                <a:cubicBezTo>
                  <a:pt x="808" y="88"/>
                  <a:pt x="968" y="160"/>
                  <a:pt x="1056" y="200"/>
                </a:cubicBezTo>
                <a:cubicBezTo>
                  <a:pt x="1144" y="240"/>
                  <a:pt x="1138" y="243"/>
                  <a:pt x="1200" y="296"/>
                </a:cubicBezTo>
                <a:cubicBezTo>
                  <a:pt x="1262" y="349"/>
                  <a:pt x="1369" y="465"/>
                  <a:pt x="1429" y="516"/>
                </a:cubicBezTo>
                <a:cubicBezTo>
                  <a:pt x="1489" y="567"/>
                  <a:pt x="1526" y="584"/>
                  <a:pt x="1560" y="601"/>
                </a:cubicBezTo>
                <a:cubicBezTo>
                  <a:pt x="1594" y="618"/>
                  <a:pt x="1588" y="616"/>
                  <a:pt x="1632" y="621"/>
                </a:cubicBezTo>
                <a:cubicBezTo>
                  <a:pt x="1676" y="626"/>
                  <a:pt x="1656" y="630"/>
                  <a:pt x="1824" y="632"/>
                </a:cubicBezTo>
                <a:cubicBezTo>
                  <a:pt x="1992" y="634"/>
                  <a:pt x="2504" y="632"/>
                  <a:pt x="2640" y="6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6747" name="Text Box 6"/>
          <p:cNvSpPr txBox="1">
            <a:spLocks noChangeArrowheads="1"/>
          </p:cNvSpPr>
          <p:nvPr/>
        </p:nvSpPr>
        <p:spPr bwMode="auto">
          <a:xfrm>
            <a:off x="10199118" y="1243608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ja-JP" sz="2400" b="0" dirty="0">
                <a:solidFill>
                  <a:srgbClr val="000000"/>
                </a:solidFill>
              </a:rPr>
              <a:t>V(x)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48" name="Text Box 7"/>
              <p:cNvSpPr txBox="1">
                <a:spLocks noChangeArrowheads="1"/>
              </p:cNvSpPr>
              <p:nvPr/>
            </p:nvSpPr>
            <p:spPr bwMode="auto">
              <a:xfrm>
                <a:off x="9135774" y="2492896"/>
                <a:ext cx="3224922" cy="651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ja-JP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ja-JP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𝑘𝑇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ja-JP" sz="2400" b="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674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35774" y="2492896"/>
                <a:ext cx="3224922" cy="6519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749" name="Line 8"/>
          <p:cNvSpPr>
            <a:spLocks noChangeShapeType="1"/>
          </p:cNvSpPr>
          <p:nvPr/>
        </p:nvSpPr>
        <p:spPr bwMode="auto">
          <a:xfrm flipH="1">
            <a:off x="7395592" y="1645691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16750" name="Text Box 9"/>
          <p:cNvSpPr txBox="1">
            <a:spLocks noChangeArrowheads="1"/>
          </p:cNvSpPr>
          <p:nvPr/>
        </p:nvSpPr>
        <p:spPr bwMode="auto">
          <a:xfrm>
            <a:off x="8305230" y="975767"/>
            <a:ext cx="16962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400" b="0">
                <a:solidFill>
                  <a:srgbClr val="000000"/>
                </a:solidFill>
              </a:rPr>
              <a:t>ドリフト電流</a:t>
            </a:r>
            <a:br>
              <a:rPr lang="ja-JP" altLang="en-US" sz="2400" b="0">
                <a:solidFill>
                  <a:srgbClr val="000000"/>
                </a:solidFill>
              </a:rPr>
            </a:br>
            <a:r>
              <a:rPr lang="en-US" altLang="ja-JP" sz="2400" b="0">
                <a:solidFill>
                  <a:srgbClr val="000000"/>
                </a:solidFill>
              </a:rPr>
              <a:t>e</a:t>
            </a:r>
            <a:r>
              <a:rPr lang="en-US" altLang="ja-JP" sz="2400" b="0" baseline="30000">
                <a:solidFill>
                  <a:srgbClr val="000000"/>
                </a:solidFill>
              </a:rPr>
              <a:t>-</a:t>
            </a:r>
            <a:endParaRPr lang="en-US" altLang="ja-JP" sz="2400" b="0">
              <a:solidFill>
                <a:srgbClr val="000000"/>
              </a:solidFill>
            </a:endParaRPr>
          </a:p>
        </p:txBody>
      </p:sp>
      <p:sp>
        <p:nvSpPr>
          <p:cNvPr id="116751" name="Text Box 10"/>
          <p:cNvSpPr txBox="1">
            <a:spLocks noChangeArrowheads="1"/>
          </p:cNvSpPr>
          <p:nvPr/>
        </p:nvSpPr>
        <p:spPr bwMode="auto">
          <a:xfrm>
            <a:off x="6404992" y="908720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400" b="0" dirty="0">
                <a:solidFill>
                  <a:srgbClr val="000000"/>
                </a:solidFill>
              </a:rPr>
              <a:t>拡散電流</a:t>
            </a:r>
            <a:endParaRPr lang="en-US" altLang="ja-JP" sz="2400" b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ja-JP" altLang="en-US" sz="2400" b="0" dirty="0">
                <a:solidFill>
                  <a:srgbClr val="000000"/>
                </a:solidFill>
              </a:rPr>
              <a:t>          </a:t>
            </a:r>
            <a:r>
              <a:rPr lang="en-US" altLang="ja-JP" sz="2400" b="0" dirty="0">
                <a:solidFill>
                  <a:srgbClr val="000000"/>
                </a:solidFill>
              </a:rPr>
              <a:t>e</a:t>
            </a:r>
            <a:r>
              <a:rPr lang="en-US" altLang="ja-JP" sz="2400" b="0" baseline="30000" dirty="0">
                <a:solidFill>
                  <a:srgbClr val="000000"/>
                </a:solidFill>
              </a:rPr>
              <a:t>-</a:t>
            </a:r>
            <a:endParaRPr lang="en-US" altLang="ja-JP" sz="2400" b="0" dirty="0">
              <a:solidFill>
                <a:srgbClr val="000000"/>
              </a:solidFill>
            </a:endParaRPr>
          </a:p>
        </p:txBody>
      </p:sp>
      <p:sp>
        <p:nvSpPr>
          <p:cNvPr id="116752" name="Line 11"/>
          <p:cNvSpPr>
            <a:spLocks noChangeShapeType="1"/>
          </p:cNvSpPr>
          <p:nvPr/>
        </p:nvSpPr>
        <p:spPr bwMode="auto">
          <a:xfrm>
            <a:off x="7471792" y="1645691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6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9144000" cy="685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3600" b="1">
                <a:solidFill>
                  <a:srgbClr val="0000FF"/>
                </a:solidFill>
              </a:rPr>
              <a:t>アクセプター型準位とドナー型準位</a:t>
            </a: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3405188" y="1821532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3709989" y="3223294"/>
            <a:ext cx="700087" cy="579438"/>
            <a:chOff x="624" y="1522"/>
            <a:chExt cx="441" cy="365"/>
          </a:xfrm>
        </p:grpSpPr>
        <p:sp>
          <p:nvSpPr>
            <p:cNvPr id="72767" name="Line 5"/>
            <p:cNvSpPr>
              <a:spLocks noChangeShapeType="1"/>
            </p:cNvSpPr>
            <p:nvPr/>
          </p:nvSpPr>
          <p:spPr bwMode="auto">
            <a:xfrm>
              <a:off x="624" y="18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68" name="Oval 6"/>
            <p:cNvSpPr>
              <a:spLocks noChangeArrowheads="1"/>
            </p:cNvSpPr>
            <p:nvPr/>
          </p:nvSpPr>
          <p:spPr bwMode="auto">
            <a:xfrm>
              <a:off x="768" y="17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69" name="Text Box 7"/>
            <p:cNvSpPr txBox="1">
              <a:spLocks noChangeArrowheads="1"/>
            </p:cNvSpPr>
            <p:nvPr/>
          </p:nvSpPr>
          <p:spPr bwMode="auto">
            <a:xfrm>
              <a:off x="864" y="1522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-</a:t>
              </a:r>
            </a:p>
          </p:txBody>
        </p:sp>
      </p:grpSp>
      <p:grpSp>
        <p:nvGrpSpPr>
          <p:cNvPr id="72709" name="Group 8"/>
          <p:cNvGrpSpPr>
            <a:grpSpLocks/>
          </p:cNvGrpSpPr>
          <p:nvPr/>
        </p:nvGrpSpPr>
        <p:grpSpPr bwMode="auto">
          <a:xfrm>
            <a:off x="3709989" y="2940719"/>
            <a:ext cx="700087" cy="579438"/>
            <a:chOff x="624" y="1522"/>
            <a:chExt cx="441" cy="365"/>
          </a:xfrm>
        </p:grpSpPr>
        <p:sp>
          <p:nvSpPr>
            <p:cNvPr id="72764" name="Line 9"/>
            <p:cNvSpPr>
              <a:spLocks noChangeShapeType="1"/>
            </p:cNvSpPr>
            <p:nvPr/>
          </p:nvSpPr>
          <p:spPr bwMode="auto">
            <a:xfrm>
              <a:off x="624" y="18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65" name="Oval 10"/>
            <p:cNvSpPr>
              <a:spLocks noChangeArrowheads="1"/>
            </p:cNvSpPr>
            <p:nvPr/>
          </p:nvSpPr>
          <p:spPr bwMode="auto">
            <a:xfrm>
              <a:off x="768" y="17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66" name="Text Box 11"/>
            <p:cNvSpPr txBox="1">
              <a:spLocks noChangeArrowheads="1"/>
            </p:cNvSpPr>
            <p:nvPr/>
          </p:nvSpPr>
          <p:spPr bwMode="auto">
            <a:xfrm>
              <a:off x="864" y="1522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-</a:t>
              </a:r>
            </a:p>
          </p:txBody>
        </p:sp>
      </p:grpSp>
      <p:grpSp>
        <p:nvGrpSpPr>
          <p:cNvPr id="72710" name="Group 12"/>
          <p:cNvGrpSpPr>
            <a:grpSpLocks/>
          </p:cNvGrpSpPr>
          <p:nvPr/>
        </p:nvGrpSpPr>
        <p:grpSpPr bwMode="auto">
          <a:xfrm>
            <a:off x="3709989" y="2637508"/>
            <a:ext cx="700087" cy="579437"/>
            <a:chOff x="624" y="1522"/>
            <a:chExt cx="441" cy="365"/>
          </a:xfrm>
        </p:grpSpPr>
        <p:sp>
          <p:nvSpPr>
            <p:cNvPr id="72761" name="Line 13"/>
            <p:cNvSpPr>
              <a:spLocks noChangeShapeType="1"/>
            </p:cNvSpPr>
            <p:nvPr/>
          </p:nvSpPr>
          <p:spPr bwMode="auto">
            <a:xfrm>
              <a:off x="624" y="18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62" name="Oval 14"/>
            <p:cNvSpPr>
              <a:spLocks noChangeArrowheads="1"/>
            </p:cNvSpPr>
            <p:nvPr/>
          </p:nvSpPr>
          <p:spPr bwMode="auto">
            <a:xfrm>
              <a:off x="768" y="17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63" name="Text Box 15"/>
            <p:cNvSpPr txBox="1">
              <a:spLocks noChangeArrowheads="1"/>
            </p:cNvSpPr>
            <p:nvPr/>
          </p:nvSpPr>
          <p:spPr bwMode="auto">
            <a:xfrm>
              <a:off x="864" y="1522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-</a:t>
              </a:r>
            </a:p>
          </p:txBody>
        </p:sp>
      </p:grpSp>
      <p:grpSp>
        <p:nvGrpSpPr>
          <p:cNvPr id="72711" name="Group 16"/>
          <p:cNvGrpSpPr>
            <a:grpSpLocks/>
          </p:cNvGrpSpPr>
          <p:nvPr/>
        </p:nvGrpSpPr>
        <p:grpSpPr bwMode="auto">
          <a:xfrm>
            <a:off x="3709989" y="2354933"/>
            <a:ext cx="700087" cy="579437"/>
            <a:chOff x="624" y="1522"/>
            <a:chExt cx="441" cy="365"/>
          </a:xfrm>
        </p:grpSpPr>
        <p:sp>
          <p:nvSpPr>
            <p:cNvPr id="72758" name="Line 17"/>
            <p:cNvSpPr>
              <a:spLocks noChangeShapeType="1"/>
            </p:cNvSpPr>
            <p:nvPr/>
          </p:nvSpPr>
          <p:spPr bwMode="auto">
            <a:xfrm>
              <a:off x="624" y="18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59" name="Oval 18"/>
            <p:cNvSpPr>
              <a:spLocks noChangeArrowheads="1"/>
            </p:cNvSpPr>
            <p:nvPr/>
          </p:nvSpPr>
          <p:spPr bwMode="auto">
            <a:xfrm>
              <a:off x="768" y="17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60" name="Text Box 19"/>
            <p:cNvSpPr txBox="1">
              <a:spLocks noChangeArrowheads="1"/>
            </p:cNvSpPr>
            <p:nvPr/>
          </p:nvSpPr>
          <p:spPr bwMode="auto">
            <a:xfrm>
              <a:off x="864" y="1522"/>
              <a:ext cx="2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-</a:t>
              </a:r>
            </a:p>
          </p:txBody>
        </p:sp>
      </p:grpSp>
      <p:grpSp>
        <p:nvGrpSpPr>
          <p:cNvPr id="72712" name="Group 20"/>
          <p:cNvGrpSpPr>
            <a:grpSpLocks/>
          </p:cNvGrpSpPr>
          <p:nvPr/>
        </p:nvGrpSpPr>
        <p:grpSpPr bwMode="auto">
          <a:xfrm>
            <a:off x="3709988" y="2227933"/>
            <a:ext cx="692150" cy="407987"/>
            <a:chOff x="624" y="813"/>
            <a:chExt cx="436" cy="257"/>
          </a:xfrm>
        </p:grpSpPr>
        <p:sp>
          <p:nvSpPr>
            <p:cNvPr id="72755" name="Line 21"/>
            <p:cNvSpPr>
              <a:spLocks noChangeShapeType="1"/>
            </p:cNvSpPr>
            <p:nvPr/>
          </p:nvSpPr>
          <p:spPr bwMode="auto">
            <a:xfrm>
              <a:off x="624" y="9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56" name="Oval 22"/>
            <p:cNvSpPr>
              <a:spLocks noChangeArrowheads="1"/>
            </p:cNvSpPr>
            <p:nvPr/>
          </p:nvSpPr>
          <p:spPr bwMode="auto">
            <a:xfrm>
              <a:off x="768" y="92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57" name="Text Box 23"/>
            <p:cNvSpPr txBox="1">
              <a:spLocks noChangeArrowheads="1"/>
            </p:cNvSpPr>
            <p:nvPr/>
          </p:nvSpPr>
          <p:spPr bwMode="auto">
            <a:xfrm>
              <a:off x="864" y="813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0</a:t>
              </a:r>
            </a:p>
          </p:txBody>
        </p:sp>
      </p:grpSp>
      <p:grpSp>
        <p:nvGrpSpPr>
          <p:cNvPr id="72713" name="Group 24"/>
          <p:cNvGrpSpPr>
            <a:grpSpLocks/>
          </p:cNvGrpSpPr>
          <p:nvPr/>
        </p:nvGrpSpPr>
        <p:grpSpPr bwMode="auto">
          <a:xfrm>
            <a:off x="3709988" y="1969169"/>
            <a:ext cx="692150" cy="407988"/>
            <a:chOff x="624" y="813"/>
            <a:chExt cx="436" cy="257"/>
          </a:xfrm>
        </p:grpSpPr>
        <p:sp>
          <p:nvSpPr>
            <p:cNvPr id="72752" name="Line 25"/>
            <p:cNvSpPr>
              <a:spLocks noChangeShapeType="1"/>
            </p:cNvSpPr>
            <p:nvPr/>
          </p:nvSpPr>
          <p:spPr bwMode="auto">
            <a:xfrm>
              <a:off x="624" y="9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53" name="Oval 26"/>
            <p:cNvSpPr>
              <a:spLocks noChangeArrowheads="1"/>
            </p:cNvSpPr>
            <p:nvPr/>
          </p:nvSpPr>
          <p:spPr bwMode="auto">
            <a:xfrm>
              <a:off x="768" y="92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54" name="Text Box 27"/>
            <p:cNvSpPr txBox="1">
              <a:spLocks noChangeArrowheads="1"/>
            </p:cNvSpPr>
            <p:nvPr/>
          </p:nvSpPr>
          <p:spPr bwMode="auto">
            <a:xfrm>
              <a:off x="864" y="813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0</a:t>
              </a:r>
            </a:p>
          </p:txBody>
        </p:sp>
      </p:grpSp>
      <p:grpSp>
        <p:nvGrpSpPr>
          <p:cNvPr id="72714" name="Group 28"/>
          <p:cNvGrpSpPr>
            <a:grpSpLocks/>
          </p:cNvGrpSpPr>
          <p:nvPr/>
        </p:nvGrpSpPr>
        <p:grpSpPr bwMode="auto">
          <a:xfrm>
            <a:off x="3709988" y="1715169"/>
            <a:ext cx="692150" cy="407988"/>
            <a:chOff x="624" y="813"/>
            <a:chExt cx="436" cy="257"/>
          </a:xfrm>
        </p:grpSpPr>
        <p:sp>
          <p:nvSpPr>
            <p:cNvPr id="72749" name="Line 29"/>
            <p:cNvSpPr>
              <a:spLocks noChangeShapeType="1"/>
            </p:cNvSpPr>
            <p:nvPr/>
          </p:nvSpPr>
          <p:spPr bwMode="auto">
            <a:xfrm>
              <a:off x="624" y="9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50" name="Oval 30"/>
            <p:cNvSpPr>
              <a:spLocks noChangeArrowheads="1"/>
            </p:cNvSpPr>
            <p:nvPr/>
          </p:nvSpPr>
          <p:spPr bwMode="auto">
            <a:xfrm>
              <a:off x="768" y="92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51" name="Text Box 31"/>
            <p:cNvSpPr txBox="1">
              <a:spLocks noChangeArrowheads="1"/>
            </p:cNvSpPr>
            <p:nvPr/>
          </p:nvSpPr>
          <p:spPr bwMode="auto">
            <a:xfrm>
              <a:off x="864" y="813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0</a:t>
              </a:r>
            </a:p>
          </p:txBody>
        </p:sp>
      </p:grpSp>
      <p:sp>
        <p:nvSpPr>
          <p:cNvPr id="72715" name="Line 32"/>
          <p:cNvSpPr>
            <a:spLocks noChangeShapeType="1"/>
          </p:cNvSpPr>
          <p:nvPr/>
        </p:nvSpPr>
        <p:spPr bwMode="auto">
          <a:xfrm>
            <a:off x="6607175" y="1821532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72716" name="Group 33"/>
          <p:cNvGrpSpPr>
            <a:grpSpLocks/>
          </p:cNvGrpSpPr>
          <p:nvPr/>
        </p:nvGrpSpPr>
        <p:grpSpPr bwMode="auto">
          <a:xfrm>
            <a:off x="6911975" y="3370933"/>
            <a:ext cx="692150" cy="407987"/>
            <a:chOff x="624" y="1615"/>
            <a:chExt cx="436" cy="257"/>
          </a:xfrm>
        </p:grpSpPr>
        <p:sp>
          <p:nvSpPr>
            <p:cNvPr id="72746" name="Line 34"/>
            <p:cNvSpPr>
              <a:spLocks noChangeShapeType="1"/>
            </p:cNvSpPr>
            <p:nvPr/>
          </p:nvSpPr>
          <p:spPr bwMode="auto">
            <a:xfrm>
              <a:off x="624" y="18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47" name="Oval 35"/>
            <p:cNvSpPr>
              <a:spLocks noChangeArrowheads="1"/>
            </p:cNvSpPr>
            <p:nvPr/>
          </p:nvSpPr>
          <p:spPr bwMode="auto">
            <a:xfrm>
              <a:off x="768" y="17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48" name="Text Box 36"/>
            <p:cNvSpPr txBox="1">
              <a:spLocks noChangeArrowheads="1"/>
            </p:cNvSpPr>
            <p:nvPr/>
          </p:nvSpPr>
          <p:spPr bwMode="auto">
            <a:xfrm>
              <a:off x="864" y="161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0</a:t>
              </a:r>
            </a:p>
          </p:txBody>
        </p:sp>
      </p:grpSp>
      <p:grpSp>
        <p:nvGrpSpPr>
          <p:cNvPr id="72717" name="Group 37"/>
          <p:cNvGrpSpPr>
            <a:grpSpLocks/>
          </p:cNvGrpSpPr>
          <p:nvPr/>
        </p:nvGrpSpPr>
        <p:grpSpPr bwMode="auto">
          <a:xfrm>
            <a:off x="6911975" y="3088358"/>
            <a:ext cx="692150" cy="407987"/>
            <a:chOff x="624" y="1615"/>
            <a:chExt cx="436" cy="257"/>
          </a:xfrm>
        </p:grpSpPr>
        <p:sp>
          <p:nvSpPr>
            <p:cNvPr id="72743" name="Line 38"/>
            <p:cNvSpPr>
              <a:spLocks noChangeShapeType="1"/>
            </p:cNvSpPr>
            <p:nvPr/>
          </p:nvSpPr>
          <p:spPr bwMode="auto">
            <a:xfrm>
              <a:off x="624" y="18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44" name="Oval 39"/>
            <p:cNvSpPr>
              <a:spLocks noChangeArrowheads="1"/>
            </p:cNvSpPr>
            <p:nvPr/>
          </p:nvSpPr>
          <p:spPr bwMode="auto">
            <a:xfrm>
              <a:off x="768" y="17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45" name="Text Box 40"/>
            <p:cNvSpPr txBox="1">
              <a:spLocks noChangeArrowheads="1"/>
            </p:cNvSpPr>
            <p:nvPr/>
          </p:nvSpPr>
          <p:spPr bwMode="auto">
            <a:xfrm>
              <a:off x="864" y="161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0</a:t>
              </a:r>
            </a:p>
          </p:txBody>
        </p:sp>
      </p:grpSp>
      <p:grpSp>
        <p:nvGrpSpPr>
          <p:cNvPr id="72718" name="Group 41"/>
          <p:cNvGrpSpPr>
            <a:grpSpLocks/>
          </p:cNvGrpSpPr>
          <p:nvPr/>
        </p:nvGrpSpPr>
        <p:grpSpPr bwMode="auto">
          <a:xfrm>
            <a:off x="6911975" y="2785144"/>
            <a:ext cx="692150" cy="407988"/>
            <a:chOff x="624" y="1615"/>
            <a:chExt cx="436" cy="257"/>
          </a:xfrm>
        </p:grpSpPr>
        <p:sp>
          <p:nvSpPr>
            <p:cNvPr id="72740" name="Line 42"/>
            <p:cNvSpPr>
              <a:spLocks noChangeShapeType="1"/>
            </p:cNvSpPr>
            <p:nvPr/>
          </p:nvSpPr>
          <p:spPr bwMode="auto">
            <a:xfrm>
              <a:off x="624" y="18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41" name="Oval 43"/>
            <p:cNvSpPr>
              <a:spLocks noChangeArrowheads="1"/>
            </p:cNvSpPr>
            <p:nvPr/>
          </p:nvSpPr>
          <p:spPr bwMode="auto">
            <a:xfrm>
              <a:off x="768" y="17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42" name="Text Box 44"/>
            <p:cNvSpPr txBox="1">
              <a:spLocks noChangeArrowheads="1"/>
            </p:cNvSpPr>
            <p:nvPr/>
          </p:nvSpPr>
          <p:spPr bwMode="auto">
            <a:xfrm>
              <a:off x="864" y="161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0</a:t>
              </a:r>
            </a:p>
          </p:txBody>
        </p:sp>
      </p:grpSp>
      <p:grpSp>
        <p:nvGrpSpPr>
          <p:cNvPr id="72719" name="Group 45"/>
          <p:cNvGrpSpPr>
            <a:grpSpLocks/>
          </p:cNvGrpSpPr>
          <p:nvPr/>
        </p:nvGrpSpPr>
        <p:grpSpPr bwMode="auto">
          <a:xfrm>
            <a:off x="6911975" y="2502569"/>
            <a:ext cx="692150" cy="407988"/>
            <a:chOff x="624" y="1615"/>
            <a:chExt cx="436" cy="257"/>
          </a:xfrm>
        </p:grpSpPr>
        <p:sp>
          <p:nvSpPr>
            <p:cNvPr id="72737" name="Line 46"/>
            <p:cNvSpPr>
              <a:spLocks noChangeShapeType="1"/>
            </p:cNvSpPr>
            <p:nvPr/>
          </p:nvSpPr>
          <p:spPr bwMode="auto">
            <a:xfrm>
              <a:off x="624" y="180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38" name="Oval 47"/>
            <p:cNvSpPr>
              <a:spLocks noChangeArrowheads="1"/>
            </p:cNvSpPr>
            <p:nvPr/>
          </p:nvSpPr>
          <p:spPr bwMode="auto">
            <a:xfrm>
              <a:off x="768" y="172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39" name="Text Box 48"/>
            <p:cNvSpPr txBox="1">
              <a:spLocks noChangeArrowheads="1"/>
            </p:cNvSpPr>
            <p:nvPr/>
          </p:nvSpPr>
          <p:spPr bwMode="auto">
            <a:xfrm>
              <a:off x="864" y="1615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0</a:t>
              </a:r>
            </a:p>
          </p:txBody>
        </p:sp>
      </p:grpSp>
      <p:grpSp>
        <p:nvGrpSpPr>
          <p:cNvPr id="72720" name="Group 49"/>
          <p:cNvGrpSpPr>
            <a:grpSpLocks/>
          </p:cNvGrpSpPr>
          <p:nvPr/>
        </p:nvGrpSpPr>
        <p:grpSpPr bwMode="auto">
          <a:xfrm>
            <a:off x="6911976" y="2227933"/>
            <a:ext cx="708025" cy="407987"/>
            <a:chOff x="624" y="813"/>
            <a:chExt cx="446" cy="257"/>
          </a:xfrm>
        </p:grpSpPr>
        <p:sp>
          <p:nvSpPr>
            <p:cNvPr id="72734" name="Line 50"/>
            <p:cNvSpPr>
              <a:spLocks noChangeShapeType="1"/>
            </p:cNvSpPr>
            <p:nvPr/>
          </p:nvSpPr>
          <p:spPr bwMode="auto">
            <a:xfrm>
              <a:off x="624" y="9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35" name="Oval 51"/>
            <p:cNvSpPr>
              <a:spLocks noChangeArrowheads="1"/>
            </p:cNvSpPr>
            <p:nvPr/>
          </p:nvSpPr>
          <p:spPr bwMode="auto">
            <a:xfrm>
              <a:off x="768" y="92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36" name="Text Box 52"/>
            <p:cNvSpPr txBox="1">
              <a:spLocks noChangeArrowheads="1"/>
            </p:cNvSpPr>
            <p:nvPr/>
          </p:nvSpPr>
          <p:spPr bwMode="auto">
            <a:xfrm>
              <a:off x="864" y="813"/>
              <a:ext cx="2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+</a:t>
              </a:r>
            </a:p>
          </p:txBody>
        </p:sp>
      </p:grpSp>
      <p:grpSp>
        <p:nvGrpSpPr>
          <p:cNvPr id="72721" name="Group 53"/>
          <p:cNvGrpSpPr>
            <a:grpSpLocks/>
          </p:cNvGrpSpPr>
          <p:nvPr/>
        </p:nvGrpSpPr>
        <p:grpSpPr bwMode="auto">
          <a:xfrm>
            <a:off x="6911976" y="1719933"/>
            <a:ext cx="708025" cy="407987"/>
            <a:chOff x="624" y="813"/>
            <a:chExt cx="446" cy="257"/>
          </a:xfrm>
        </p:grpSpPr>
        <p:sp>
          <p:nvSpPr>
            <p:cNvPr id="72731" name="Line 54"/>
            <p:cNvSpPr>
              <a:spLocks noChangeShapeType="1"/>
            </p:cNvSpPr>
            <p:nvPr/>
          </p:nvSpPr>
          <p:spPr bwMode="auto">
            <a:xfrm>
              <a:off x="624" y="9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32" name="Oval 55"/>
            <p:cNvSpPr>
              <a:spLocks noChangeArrowheads="1"/>
            </p:cNvSpPr>
            <p:nvPr/>
          </p:nvSpPr>
          <p:spPr bwMode="auto">
            <a:xfrm>
              <a:off x="768" y="92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33" name="Text Box 56"/>
            <p:cNvSpPr txBox="1">
              <a:spLocks noChangeArrowheads="1"/>
            </p:cNvSpPr>
            <p:nvPr/>
          </p:nvSpPr>
          <p:spPr bwMode="auto">
            <a:xfrm>
              <a:off x="864" y="813"/>
              <a:ext cx="2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+</a:t>
              </a:r>
            </a:p>
          </p:txBody>
        </p:sp>
      </p:grpSp>
      <p:sp>
        <p:nvSpPr>
          <p:cNvPr id="72722" name="Rectangle 57"/>
          <p:cNvSpPr>
            <a:spLocks noChangeArrowheads="1"/>
          </p:cNvSpPr>
          <p:nvPr/>
        </p:nvSpPr>
        <p:spPr bwMode="auto">
          <a:xfrm>
            <a:off x="2719388" y="908720"/>
            <a:ext cx="3608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アクセプター型捕獲準位</a:t>
            </a:r>
            <a:b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(Acceptor-like trap states)</a:t>
            </a:r>
          </a:p>
        </p:txBody>
      </p:sp>
      <p:sp>
        <p:nvSpPr>
          <p:cNvPr id="72723" name="Rectangle 58"/>
          <p:cNvSpPr>
            <a:spLocks noChangeArrowheads="1"/>
          </p:cNvSpPr>
          <p:nvPr/>
        </p:nvSpPr>
        <p:spPr bwMode="auto">
          <a:xfrm>
            <a:off x="2719388" y="4107533"/>
            <a:ext cx="33766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・中性の状態で電子を捕獲できる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・電子を捕獲して負に帯電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・バンドを上に曲げる</a:t>
            </a:r>
          </a:p>
        </p:txBody>
      </p:sp>
      <p:sp>
        <p:nvSpPr>
          <p:cNvPr id="72724" name="Rectangle 59"/>
          <p:cNvSpPr>
            <a:spLocks noChangeArrowheads="1"/>
          </p:cNvSpPr>
          <p:nvPr/>
        </p:nvSpPr>
        <p:spPr bwMode="auto">
          <a:xfrm>
            <a:off x="6300788" y="908720"/>
            <a:ext cx="32510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ドナー型捕獲準位</a:t>
            </a:r>
            <a:b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(Donor-like trap states)</a:t>
            </a:r>
          </a:p>
        </p:txBody>
      </p:sp>
      <p:sp>
        <p:nvSpPr>
          <p:cNvPr id="72725" name="Rectangle 60"/>
          <p:cNvSpPr>
            <a:spLocks noChangeArrowheads="1"/>
          </p:cNvSpPr>
          <p:nvPr/>
        </p:nvSpPr>
        <p:spPr bwMode="auto">
          <a:xfrm>
            <a:off x="6300788" y="4107533"/>
            <a:ext cx="337661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・中性の状態で電子を放出できる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・電子を放出して正に帯電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・バンドを下に曲げる</a:t>
            </a:r>
          </a:p>
        </p:txBody>
      </p:sp>
      <p:grpSp>
        <p:nvGrpSpPr>
          <p:cNvPr id="72726" name="Group 61"/>
          <p:cNvGrpSpPr>
            <a:grpSpLocks/>
          </p:cNvGrpSpPr>
          <p:nvPr/>
        </p:nvGrpSpPr>
        <p:grpSpPr bwMode="auto">
          <a:xfrm>
            <a:off x="6911976" y="1946944"/>
            <a:ext cx="708025" cy="407988"/>
            <a:chOff x="624" y="813"/>
            <a:chExt cx="446" cy="257"/>
          </a:xfrm>
        </p:grpSpPr>
        <p:sp>
          <p:nvSpPr>
            <p:cNvPr id="72728" name="Line 62"/>
            <p:cNvSpPr>
              <a:spLocks noChangeShapeType="1"/>
            </p:cNvSpPr>
            <p:nvPr/>
          </p:nvSpPr>
          <p:spPr bwMode="auto">
            <a:xfrm>
              <a:off x="624" y="9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29" name="Oval 63"/>
            <p:cNvSpPr>
              <a:spLocks noChangeArrowheads="1"/>
            </p:cNvSpPr>
            <p:nvPr/>
          </p:nvSpPr>
          <p:spPr bwMode="auto">
            <a:xfrm>
              <a:off x="768" y="926"/>
              <a:ext cx="144" cy="14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endParaRPr>
            </a:p>
          </p:txBody>
        </p:sp>
        <p:sp>
          <p:nvSpPr>
            <p:cNvPr id="72730" name="Text Box 64"/>
            <p:cNvSpPr txBox="1">
              <a:spLocks noChangeArrowheads="1"/>
            </p:cNvSpPr>
            <p:nvPr/>
          </p:nvSpPr>
          <p:spPr bwMode="auto">
            <a:xfrm>
              <a:off x="864" y="813"/>
              <a:ext cx="20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rPr>
                <a:t>+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287649-D11B-D4EF-46C2-E49D61ED9B68}"/>
              </a:ext>
            </a:extLst>
          </p:cNvPr>
          <p:cNvSpPr txBox="1"/>
          <p:nvPr/>
        </p:nvSpPr>
        <p:spPr>
          <a:xfrm>
            <a:off x="511174" y="5073425"/>
            <a:ext cx="114174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ドナー　　　　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 中性状態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D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0</a:t>
            </a: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 から電子を放出して 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D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+</a:t>
            </a: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 になる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 ドナー型欠陥</a:t>
            </a:r>
            <a:endParaRPr lang="en-US" altLang="ja-JP" b="1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アクセプター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 中性状態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0</a:t>
            </a: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 から電子を捕獲して 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A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ea typeface="ＭＳ Ｐゴシック"/>
              </a:rPr>
              <a:t>-</a:t>
            </a: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 になる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 アクセプター型欠陥</a:t>
            </a:r>
            <a:endParaRPr lang="en-US" altLang="ja-JP" b="1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電子トラップ 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 中性状態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X</a:t>
            </a:r>
            <a:r>
              <a:rPr lang="en-US" altLang="ja-JP" b="1" baseline="30000" dirty="0">
                <a:solidFill>
                  <a:srgbClr val="FF0000"/>
                </a:solidFill>
                <a:latin typeface="Times New Roman"/>
                <a:ea typeface="ＭＳ Ｐゴシック"/>
              </a:rPr>
              <a:t>0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 から電子を捕獲して 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X</a:t>
            </a:r>
            <a:r>
              <a:rPr lang="en-US" altLang="ja-JP" b="1" baseline="30000" dirty="0">
                <a:solidFill>
                  <a:srgbClr val="FF0000"/>
                </a:solidFill>
                <a:latin typeface="Times New Roman"/>
                <a:ea typeface="ＭＳ Ｐゴシック"/>
              </a:rPr>
              <a:t>-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 になる　　  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 アクセプター型欠陥</a:t>
            </a:r>
            <a:endParaRPr lang="en-US" altLang="ja-JP" b="1" dirty="0">
              <a:solidFill>
                <a:srgbClr val="FF0000"/>
              </a:solidFill>
              <a:latin typeface="Times New Roman"/>
              <a:ea typeface="ＭＳ Ｐゴシック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　　　　　　　　　イオン化状態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X</a:t>
            </a:r>
            <a:r>
              <a:rPr lang="en-US" altLang="ja-JP" b="1" baseline="30000" dirty="0">
                <a:solidFill>
                  <a:srgbClr val="FF0000"/>
                </a:solidFill>
                <a:latin typeface="Times New Roman"/>
                <a:ea typeface="ＭＳ Ｐゴシック"/>
              </a:rPr>
              <a:t>+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 から電子を捕獲して 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X</a:t>
            </a:r>
            <a:r>
              <a:rPr lang="en-US" altLang="ja-JP" b="1" baseline="30000" dirty="0">
                <a:solidFill>
                  <a:srgbClr val="FF0000"/>
                </a:solidFill>
                <a:latin typeface="Times New Roman"/>
                <a:ea typeface="ＭＳ Ｐゴシック"/>
              </a:rPr>
              <a:t>0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 になる</a:t>
            </a:r>
            <a:r>
              <a:rPr lang="en-US" altLang="ja-JP" b="1" dirty="0">
                <a:solidFill>
                  <a:srgbClr val="FF0000"/>
                </a:solidFill>
                <a:latin typeface="Times New Roman"/>
                <a:ea typeface="ＭＳ Ｐゴシック"/>
              </a:rPr>
              <a:t>:</a:t>
            </a:r>
            <a:r>
              <a:rPr lang="ja-JP" altLang="en-US" b="1" dirty="0">
                <a:solidFill>
                  <a:srgbClr val="FF0000"/>
                </a:solidFill>
                <a:latin typeface="Times New Roman"/>
                <a:ea typeface="ＭＳ Ｐゴシック"/>
              </a:rPr>
              <a:t> ドナー型欠陥</a:t>
            </a:r>
            <a:endParaRPr lang="en-US" altLang="ja-JP" b="1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30401463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1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6020</TotalTime>
  <Words>2944</Words>
  <Application>Microsoft Office PowerPoint</Application>
  <PresentationFormat>ワイド画面</PresentationFormat>
  <Paragraphs>419</Paragraphs>
  <Slides>26</Slides>
  <Notes>19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9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26</vt:i4>
      </vt:variant>
    </vt:vector>
  </HeadingPairs>
  <TitlesOfParts>
    <vt:vector size="48" baseType="lpstr">
      <vt:lpstr>ＭＳ Ｐゴシック</vt:lpstr>
      <vt:lpstr>ＭＳ ゴシック</vt:lpstr>
      <vt:lpstr>ＭＳ 明朝</vt:lpstr>
      <vt:lpstr>Yu Gothic</vt:lpstr>
      <vt:lpstr>Arial</vt:lpstr>
      <vt:lpstr>Calibri</vt:lpstr>
      <vt:lpstr>Calibri Light</vt:lpstr>
      <vt:lpstr>Cambria Math</vt:lpstr>
      <vt:lpstr>Symbol</vt:lpstr>
      <vt:lpstr>Times New Roman</vt:lpstr>
      <vt:lpstr>標準デザイン</vt:lpstr>
      <vt:lpstr>4_標準デザイン</vt:lpstr>
      <vt:lpstr>101_標準デザイン</vt:lpstr>
      <vt:lpstr>2_Office テーマ</vt:lpstr>
      <vt:lpstr>100_標準デザイン</vt:lpstr>
      <vt:lpstr>22_標準デザイン</vt:lpstr>
      <vt:lpstr>2_Office ​​テーマ</vt:lpstr>
      <vt:lpstr>7_Office ​​テーマ</vt:lpstr>
      <vt:lpstr>21_標準デザイン</vt:lpstr>
      <vt:lpstr>ワークシート</vt:lpstr>
      <vt:lpstr>数式</vt:lpstr>
      <vt:lpstr>Chart</vt:lpstr>
      <vt:lpstr>半導体物理－基礎</vt:lpstr>
      <vt:lpstr>講義の目的</vt:lpstr>
      <vt:lpstr>有効質量近似・有効媒質近似</vt:lpstr>
      <vt:lpstr>電子伝導の基礎方程式</vt:lpstr>
      <vt:lpstr>半導体の基礎方程式</vt:lpstr>
      <vt:lpstr>半導体、空乏層、電界</vt:lpstr>
      <vt:lpstr>Poisson方程式の例: 空乏層</vt:lpstr>
      <vt:lpstr>ドリフト電流と拡散電流</vt:lpstr>
      <vt:lpstr>アクセプター型準位とドナー型準位</vt:lpstr>
      <vt:lpstr>PowerPoint プレゼンテーション</vt:lpstr>
      <vt:lpstr>統計力学の復習</vt:lpstr>
      <vt:lpstr>系全体の状態: 全電子Schrödinger方程式</vt:lpstr>
      <vt:lpstr>一電子Schrödinger方程式</vt:lpstr>
      <vt:lpstr>多粒子系の量子統計力学</vt:lpstr>
      <vt:lpstr>多電子系の量子力学的取り扱い: 多電子原子の例</vt:lpstr>
      <vt:lpstr>Fermi-Dirac分布関数</vt:lpstr>
      <vt:lpstr>統計力学における「縮退」の意味</vt:lpstr>
      <vt:lpstr>シリコンの電子構造 (バンド構造)</vt:lpstr>
      <vt:lpstr>多粒子系の取り扱い: 状態密度 D(E)</vt:lpstr>
      <vt:lpstr>PowerPoint プレゼンテーション</vt:lpstr>
      <vt:lpstr>半導体の電子構造: 自由電子モデル</vt:lpstr>
      <vt:lpstr>電子と正孔: 電荷中性条件の書き換え</vt:lpstr>
      <vt:lpstr>自由電子密度、自由正孔密度</vt:lpstr>
      <vt:lpstr>不純物半導体: ドナー準位、アクセプター準位の状態</vt:lpstr>
      <vt:lpstr>Fermi準位の求め方: 図解</vt:lpstr>
      <vt:lpstr>Fermi準位の計算: プログラム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solar</dc:creator>
  <cp:lastModifiedBy>利夫 神谷</cp:lastModifiedBy>
  <cp:revision>368</cp:revision>
  <dcterms:created xsi:type="dcterms:W3CDTF">1999-02-24T07:43:21Z</dcterms:created>
  <dcterms:modified xsi:type="dcterms:W3CDTF">2025-06-05T08:32:19Z</dcterms:modified>
</cp:coreProperties>
</file>