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096" r:id="rId2"/>
    <p:sldMasterId id="2147484183" r:id="rId3"/>
    <p:sldMasterId id="2147484195" r:id="rId4"/>
    <p:sldMasterId id="2147484207" r:id="rId5"/>
  </p:sldMasterIdLst>
  <p:notesMasterIdLst>
    <p:notesMasterId r:id="rId41"/>
  </p:notesMasterIdLst>
  <p:handoutMasterIdLst>
    <p:handoutMasterId r:id="rId42"/>
  </p:handoutMasterIdLst>
  <p:sldIdLst>
    <p:sldId id="865" r:id="rId6"/>
    <p:sldId id="5017" r:id="rId7"/>
    <p:sldId id="4358" r:id="rId8"/>
    <p:sldId id="4405" r:id="rId9"/>
    <p:sldId id="4406" r:id="rId10"/>
    <p:sldId id="4424" r:id="rId11"/>
    <p:sldId id="4421" r:id="rId12"/>
    <p:sldId id="288" r:id="rId13"/>
    <p:sldId id="4402" r:id="rId14"/>
    <p:sldId id="4408" r:id="rId15"/>
    <p:sldId id="4409" r:id="rId16"/>
    <p:sldId id="4400" r:id="rId17"/>
    <p:sldId id="4414" r:id="rId18"/>
    <p:sldId id="4401" r:id="rId19"/>
    <p:sldId id="4415" r:id="rId20"/>
    <p:sldId id="4379" r:id="rId21"/>
    <p:sldId id="4391" r:id="rId22"/>
    <p:sldId id="4417" r:id="rId23"/>
    <p:sldId id="4422" r:id="rId24"/>
    <p:sldId id="4418" r:id="rId25"/>
    <p:sldId id="346" r:id="rId26"/>
    <p:sldId id="4426" r:id="rId27"/>
    <p:sldId id="4376" r:id="rId28"/>
    <p:sldId id="4419" r:id="rId29"/>
    <p:sldId id="4420" r:id="rId30"/>
    <p:sldId id="4423" r:id="rId31"/>
    <p:sldId id="4416" r:id="rId32"/>
    <p:sldId id="4413" r:id="rId33"/>
    <p:sldId id="289" r:id="rId34"/>
    <p:sldId id="424" r:id="rId35"/>
    <p:sldId id="5018" r:id="rId36"/>
    <p:sldId id="4425" r:id="rId37"/>
    <p:sldId id="440" r:id="rId38"/>
    <p:sldId id="441" r:id="rId39"/>
    <p:sldId id="442" r:id="rId40"/>
  </p:sldIdLst>
  <p:sldSz cx="12192000" cy="6858000"/>
  <p:notesSz cx="6735763" cy="9869488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FECEF0"/>
    <a:srgbClr val="F9E7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21" autoAdjust="0"/>
    <p:restoredTop sz="97028" autoAdjust="0"/>
  </p:normalViewPr>
  <p:slideViewPr>
    <p:cSldViewPr>
      <p:cViewPr varScale="1">
        <p:scale>
          <a:sx n="109" d="100"/>
          <a:sy n="109" d="100"/>
        </p:scale>
        <p:origin x="2467" y="3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686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6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0" tIns="45660" rIns="91320" bIns="45660" numCol="1" anchor="t" anchorCtr="0" compatLnSpc="1">
            <a:prstTxWarp prst="textNoShape">
              <a:avLst/>
            </a:prstTxWarp>
          </a:bodyPr>
          <a:lstStyle>
            <a:lvl1pPr defTabSz="912813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6350" y="0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0" tIns="45660" rIns="91320" bIns="45660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5775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0" tIns="45660" rIns="91320" bIns="45660" numCol="1" anchor="b" anchorCtr="0" compatLnSpc="1">
            <a:prstTxWarp prst="textNoShape">
              <a:avLst/>
            </a:prstTxWarp>
          </a:bodyPr>
          <a:lstStyle>
            <a:lvl1pPr defTabSz="912813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6350" y="9375775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0" tIns="45660" rIns="91320" bIns="45660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/>
            </a:lvl1pPr>
          </a:lstStyle>
          <a:p>
            <a:fld id="{0A00D201-132A-4CA8-B4A3-0E4FE8DBA7B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0" tIns="45660" rIns="91320" bIns="45660" numCol="1" anchor="t" anchorCtr="0" compatLnSpc="1">
            <a:prstTxWarp prst="textNoShape">
              <a:avLst/>
            </a:prstTxWarp>
          </a:bodyPr>
          <a:lstStyle>
            <a:lvl1pPr defTabSz="912813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6350" y="0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0" tIns="45660" rIns="91320" bIns="45660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42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7788" y="739775"/>
            <a:ext cx="658018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6938" y="4687888"/>
            <a:ext cx="4941887" cy="444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0" tIns="45660" rIns="91320" bIns="456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5775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0" tIns="45660" rIns="91320" bIns="45660" numCol="1" anchor="b" anchorCtr="0" compatLnSpc="1">
            <a:prstTxWarp prst="textNoShape">
              <a:avLst/>
            </a:prstTxWarp>
          </a:bodyPr>
          <a:lstStyle>
            <a:lvl1pPr defTabSz="912813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6350" y="9375775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0" tIns="45660" rIns="91320" bIns="45660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/>
            </a:lvl1pPr>
          </a:lstStyle>
          <a:p>
            <a:fld id="{03070DE4-2C6F-4B15-A48E-7677F4896D9A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fld id="{066294E8-CF56-4848-A3B5-7413B75C715D}" type="slidenum">
              <a:rPr lang="en-US" altLang="ja-JP" sz="1200" smtClean="0"/>
              <a:pPr eaLnBrk="1" hangingPunct="1"/>
              <a:t>1</a:t>
            </a:fld>
            <a:endParaRPr lang="en-US" altLang="ja-JP" sz="1200"/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1237" cy="3427413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408" tIns="42204" rIns="84408" bIns="42204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233631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fld id="{066294E8-CF56-4848-A3B5-7413B75C715D}" type="slidenum">
              <a:rPr lang="en-US" altLang="ja-JP" sz="1200" smtClean="0"/>
              <a:pPr eaLnBrk="1" hangingPunct="1"/>
              <a:t>3</a:t>
            </a:fld>
            <a:endParaRPr lang="en-US" altLang="ja-JP" sz="1200"/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1237" cy="3427413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408" tIns="42204" rIns="84408" bIns="42204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96695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DC6BE-E1CD-EB25-CAC6-BDDBDF607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>
            <a:extLst>
              <a:ext uri="{FF2B5EF4-FFF2-40B4-BE49-F238E27FC236}">
                <a16:creationId xmlns:a16="http://schemas.microsoft.com/office/drawing/2014/main" id="{B3F6DACE-FDD9-17C8-4CF4-08C989AAE4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FDAEC9-E156-4B5A-991F-BC5D5AA50156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7155" name="Rectangle 2">
            <a:extLst>
              <a:ext uri="{FF2B5EF4-FFF2-40B4-BE49-F238E27FC236}">
                <a16:creationId xmlns:a16="http://schemas.microsoft.com/office/drawing/2014/main" id="{89B0A211-FF7F-25F0-7362-3A70CC5919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solidFill>
            <a:srgbClr val="FFFFFF"/>
          </a:solidFill>
          <a:ln/>
        </p:spPr>
      </p:sp>
      <p:sp>
        <p:nvSpPr>
          <p:cNvPr id="177156" name="Rectangle 3">
            <a:extLst>
              <a:ext uri="{FF2B5EF4-FFF2-40B4-BE49-F238E27FC236}">
                <a16:creationId xmlns:a16="http://schemas.microsoft.com/office/drawing/2014/main" id="{BEDD9EF0-09AD-1C7C-3D42-B3A22B4E0C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878" tIns="47439" rIns="94878" bIns="47439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362091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6CF86-A1C3-38EA-F9FD-670A4B6DF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>
            <a:extLst>
              <a:ext uri="{FF2B5EF4-FFF2-40B4-BE49-F238E27FC236}">
                <a16:creationId xmlns:a16="http://schemas.microsoft.com/office/drawing/2014/main" id="{03E8FA30-0B3F-750F-CA04-77C460DC57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FDAEC9-E156-4B5A-991F-BC5D5AA50156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7155" name="Rectangle 2">
            <a:extLst>
              <a:ext uri="{FF2B5EF4-FFF2-40B4-BE49-F238E27FC236}">
                <a16:creationId xmlns:a16="http://schemas.microsoft.com/office/drawing/2014/main" id="{9EB70F13-6336-8B38-9B5B-07ACC0A7B7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solidFill>
            <a:srgbClr val="FFFFFF"/>
          </a:solidFill>
          <a:ln/>
        </p:spPr>
      </p:sp>
      <p:sp>
        <p:nvSpPr>
          <p:cNvPr id="177156" name="Rectangle 3">
            <a:extLst>
              <a:ext uri="{FF2B5EF4-FFF2-40B4-BE49-F238E27FC236}">
                <a16:creationId xmlns:a16="http://schemas.microsoft.com/office/drawing/2014/main" id="{CCEF1A82-7735-BB7F-CBCD-D32DDBAA05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878" tIns="47439" rIns="94878" bIns="47439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947154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A7ADA-418A-F9BA-C010-BFCBBEC08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>
            <a:extLst>
              <a:ext uri="{FF2B5EF4-FFF2-40B4-BE49-F238E27FC236}">
                <a16:creationId xmlns:a16="http://schemas.microsoft.com/office/drawing/2014/main" id="{786EFFF3-1877-3DA1-3E20-A28F56AB23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AD008C-FC44-4FFE-AD74-2352C53C401B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0355" name="Rectangle 7">
            <a:extLst>
              <a:ext uri="{FF2B5EF4-FFF2-40B4-BE49-F238E27FC236}">
                <a16:creationId xmlns:a16="http://schemas.microsoft.com/office/drawing/2014/main" id="{EB0D2B9F-55C7-E83F-CF0D-D5F40270FEA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731" tIns="42367" rIns="84731" bIns="42367" anchor="b"/>
          <a:lstStyle>
            <a:lvl1pPr defTabSz="8461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 defTabSz="8461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 defTabSz="8461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 defTabSz="8461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 defTabSz="8461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defTabSz="8461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defTabSz="8461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defTabSz="8461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defTabSz="8461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 marL="0" marR="0" lvl="0" indent="0" algn="r" defTabSz="8461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B87801-2C9C-4697-A030-B33B377FA251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pPr marL="0" marR="0" lvl="0" indent="0" algn="r" defTabSz="8461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0356" name="Rectangle 2">
            <a:extLst>
              <a:ext uri="{FF2B5EF4-FFF2-40B4-BE49-F238E27FC236}">
                <a16:creationId xmlns:a16="http://schemas.microsoft.com/office/drawing/2014/main" id="{1D2375EB-2DF4-5613-1331-D6C36D93B0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7413"/>
          </a:xfrm>
          <a:solidFill>
            <a:srgbClr val="FFFFFF"/>
          </a:solidFill>
          <a:ln/>
        </p:spPr>
      </p:sp>
      <p:sp>
        <p:nvSpPr>
          <p:cNvPr id="100357" name="Rectangle 3">
            <a:extLst>
              <a:ext uri="{FF2B5EF4-FFF2-40B4-BE49-F238E27FC236}">
                <a16:creationId xmlns:a16="http://schemas.microsoft.com/office/drawing/2014/main" id="{BB932295-E3AB-F898-B8FE-E8BB873233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7388" y="4343400"/>
            <a:ext cx="5483225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78319" tIns="39159" rIns="78319" bIns="39159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085632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AD008C-FC44-4FFE-AD74-2352C53C401B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0355" name="Rectangle 7"/>
          <p:cNvSpPr txBox="1">
            <a:spLocks noGrp="1" noChangeArrowheads="1"/>
          </p:cNvSpPr>
          <p:nvPr/>
        </p:nvSpPr>
        <p:spPr bwMode="auto">
          <a:xfrm>
            <a:off x="388620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731" tIns="42367" rIns="84731" bIns="42367" anchor="b"/>
          <a:lstStyle>
            <a:lvl1pPr defTabSz="8461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 defTabSz="8461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 defTabSz="8461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 defTabSz="8461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 defTabSz="8461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defTabSz="8461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defTabSz="8461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defTabSz="8461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defTabSz="8461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 marL="0" marR="0" lvl="0" indent="0" algn="r" defTabSz="8461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B87801-2C9C-4697-A030-B33B377FA251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pPr marL="0" marR="0" lvl="0" indent="0" algn="r" defTabSz="8461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03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7413"/>
          </a:xfrm>
          <a:solidFill>
            <a:srgbClr val="FFFFFF"/>
          </a:solidFill>
          <a:ln/>
        </p:spPr>
      </p:sp>
      <p:sp>
        <p:nvSpPr>
          <p:cNvPr id="1003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3400"/>
            <a:ext cx="5483225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78319" tIns="39159" rIns="78319" bIns="39159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659701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6814E-EBFA-BEEE-F9A3-13DAEC129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>
            <a:extLst>
              <a:ext uri="{FF2B5EF4-FFF2-40B4-BE49-F238E27FC236}">
                <a16:creationId xmlns:a16="http://schemas.microsoft.com/office/drawing/2014/main" id="{95B1F090-05D5-87D9-2716-35E346DC0D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AD008C-FC44-4FFE-AD74-2352C53C401B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0355" name="Rectangle 7">
            <a:extLst>
              <a:ext uri="{FF2B5EF4-FFF2-40B4-BE49-F238E27FC236}">
                <a16:creationId xmlns:a16="http://schemas.microsoft.com/office/drawing/2014/main" id="{C53456B5-09F5-5FB2-C72F-0E04B382A86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731" tIns="42367" rIns="84731" bIns="42367" anchor="b"/>
          <a:lstStyle>
            <a:lvl1pPr defTabSz="8461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 defTabSz="8461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 defTabSz="8461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 defTabSz="8461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 defTabSz="8461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defTabSz="8461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defTabSz="8461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defTabSz="8461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defTabSz="8461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 marL="0" marR="0" lvl="0" indent="0" algn="r" defTabSz="8461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B87801-2C9C-4697-A030-B33B377FA251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pPr marL="0" marR="0" lvl="0" indent="0" algn="r" defTabSz="8461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0356" name="Rectangle 2">
            <a:extLst>
              <a:ext uri="{FF2B5EF4-FFF2-40B4-BE49-F238E27FC236}">
                <a16:creationId xmlns:a16="http://schemas.microsoft.com/office/drawing/2014/main" id="{55927282-74CB-B7F1-8822-726776D2C9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7413"/>
          </a:xfrm>
          <a:solidFill>
            <a:srgbClr val="FFFFFF"/>
          </a:solidFill>
          <a:ln/>
        </p:spPr>
      </p:sp>
      <p:sp>
        <p:nvSpPr>
          <p:cNvPr id="100357" name="Rectangle 3">
            <a:extLst>
              <a:ext uri="{FF2B5EF4-FFF2-40B4-BE49-F238E27FC236}">
                <a16:creationId xmlns:a16="http://schemas.microsoft.com/office/drawing/2014/main" id="{1EA38D32-EA9D-EFF0-71DB-F954E7BBB7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7388" y="4343400"/>
            <a:ext cx="5483225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78319" tIns="39159" rIns="78319" bIns="39159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338671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AD008C-FC44-4FFE-AD74-2352C53C401B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0355" name="Rectangle 7"/>
          <p:cNvSpPr txBox="1">
            <a:spLocks noGrp="1" noChangeArrowheads="1"/>
          </p:cNvSpPr>
          <p:nvPr/>
        </p:nvSpPr>
        <p:spPr bwMode="auto">
          <a:xfrm>
            <a:off x="388620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731" tIns="42367" rIns="84731" bIns="42367" anchor="b"/>
          <a:lstStyle>
            <a:lvl1pPr defTabSz="8461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 defTabSz="8461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 defTabSz="8461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 defTabSz="8461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 defTabSz="8461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defTabSz="8461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defTabSz="8461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defTabSz="8461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defTabSz="8461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 marL="0" marR="0" lvl="0" indent="0" algn="r" defTabSz="8461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B87801-2C9C-4697-A030-B33B377FA251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pPr marL="0" marR="0" lvl="0" indent="0" algn="r" defTabSz="8461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03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7413"/>
          </a:xfrm>
          <a:solidFill>
            <a:srgbClr val="FFFFFF"/>
          </a:solidFill>
          <a:ln/>
        </p:spPr>
      </p:sp>
      <p:sp>
        <p:nvSpPr>
          <p:cNvPr id="1003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3400"/>
            <a:ext cx="5483225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78319" tIns="39159" rIns="78319" bIns="39159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13615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B3D1F5-B0A0-4E8A-9A41-693F614E49F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21075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6D5173-47DD-473B-A2C2-5B53628A8EF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75178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336B7C-0DB2-4C87-BB26-12B02978C1B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15631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E399EA-F410-4931-B121-D810C98B8FAB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2025/6/5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95A8A4-6992-4E3D-97F6-C20B77ED2FE1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630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E399EA-F410-4931-B121-D810C98B8FAB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2025/6/5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95A8A4-6992-4E3D-97F6-C20B77ED2FE1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8163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E399EA-F410-4931-B121-D810C98B8FAB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2025/6/5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95A8A4-6992-4E3D-97F6-C20B77ED2FE1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713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E399EA-F410-4931-B121-D810C98B8FAB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2025/6/5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95A8A4-6992-4E3D-97F6-C20B77ED2FE1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151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E399EA-F410-4931-B121-D810C98B8FAB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2025/6/5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95A8A4-6992-4E3D-97F6-C20B77ED2FE1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1195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E399EA-F410-4931-B121-D810C98B8FAB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2025/6/5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95A8A4-6992-4E3D-97F6-C20B77ED2FE1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142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E399EA-F410-4931-B121-D810C98B8FAB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2025/6/5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95A8A4-6992-4E3D-97F6-C20B77ED2FE1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3306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E399EA-F410-4931-B121-D810C98B8FAB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2025/6/5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95A8A4-6992-4E3D-97F6-C20B77ED2FE1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465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73F15B-D7EC-4346-AE00-9FCC720CBCD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44068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E399EA-F410-4931-B121-D810C98B8FAB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2025/6/5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95A8A4-6992-4E3D-97F6-C20B77ED2FE1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8055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E399EA-F410-4931-B121-D810C98B8FAB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2025/6/5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95A8A4-6992-4E3D-97F6-C20B77ED2FE1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2411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E399EA-F410-4931-B121-D810C98B8FAB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2025/6/5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95A8A4-6992-4E3D-97F6-C20B77ED2FE1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0423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4C609-F2CC-4C69-B4FC-46F446B53E9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216982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9F047-DBEA-4810-BE17-D7125A0783F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2447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6E952-3A18-4297-BB50-7943F1D1897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716401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B455B-B68F-4820-BC4F-D905873D914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063837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97CC3-42B8-46BA-9E6D-C3AFF7112F7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06902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B8B3C-BE50-40B1-8894-E0B867DA997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596902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E6C32-D218-4308-B5E8-D8E7D3C34F0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56056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9EA2D9-40AD-471D-B7AB-87D3788EDDC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735783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5048D-A38C-4078-BE3E-857138C556E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208948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05A95-2CD0-41E8-AD7D-738722F7DC3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426606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2C005-0CE1-4D9A-A5A3-4AAFAFA57C5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451321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28F29A-3512-47B8-87F8-08FCBEBF25E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86027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E763C9-DA0A-4FA5-BAC0-1A7CC707EE6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7300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8D072-BAF3-47D7-A855-2447A762BCE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2872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02261-7664-4262-B155-89B30F0C265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2052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D6CF71-4F5E-44D2-889F-04F76B4BFEB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8916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2809A-A48B-4766-BBFB-E1C813DD113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7164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F48C1-11BC-427E-A402-3D757BC564F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185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D4493C-2800-46A6-9161-A99A8D8F31A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886033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1054F-4CF7-4607-BC8D-ACB0AF1AD14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6809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00341-BFD9-4C0C-BE69-83E4890D895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5243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B0E8C-E32B-40BD-9350-BD598C63AD8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4035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F7CCE-31B8-4BEA-A150-91402BE49B5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5487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8F1CD-FA0B-4E25-AAA8-E9F0CC84E37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601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8C712EE-71A0-4815-80F6-E022BADCECFD}" type="datetimeFigureOut">
              <a:rPr lang="ja-JP" altLang="en-US"/>
              <a:pPr>
                <a:defRPr/>
              </a:pPr>
              <a:t>2025/6/5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264B501-76D8-4F12-85E3-46D56739CA6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695830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6796823E-B0B3-4BCD-883D-C40A46F890BF}" type="datetimeFigureOut">
              <a:rPr lang="ja-JP" altLang="en-US"/>
              <a:pPr>
                <a:defRPr/>
              </a:pPr>
              <a:t>2025/6/5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48A4A0C-F979-42EA-8FD6-E8091756B74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240873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F2A7CFE6-B456-4D9B-8B5D-B8FFF315F0F9}" type="datetimeFigureOut">
              <a:rPr lang="ja-JP" altLang="en-US"/>
              <a:pPr>
                <a:defRPr/>
              </a:pPr>
              <a:t>2025/6/5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B232925-7975-4475-BB41-C4811F55FA3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987735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FC26DDAE-B605-4089-916F-80B563C954C9}" type="datetimeFigureOut">
              <a:rPr lang="ja-JP" altLang="en-US"/>
              <a:pPr>
                <a:defRPr/>
              </a:pPr>
              <a:t>2025/6/5</a:t>
            </a:fld>
            <a:endParaRPr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ADE8591-59F0-40BD-8ADC-58C9F5B8CCE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906206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C1B486DC-88C0-47DF-BD02-83C65DDAC36C}" type="datetimeFigureOut">
              <a:rPr lang="ja-JP" altLang="en-US"/>
              <a:pPr>
                <a:defRPr/>
              </a:pPr>
              <a:t>2025/6/5</a:t>
            </a:fld>
            <a:endParaRPr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9C6D581-C221-4236-9A07-E0937E958C3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73314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DE5C95-84D5-43DC-8380-4F38D2F06C7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882487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427A7657-33FB-4864-96F7-A37290C0D1AA}" type="datetimeFigureOut">
              <a:rPr lang="ja-JP" altLang="en-US"/>
              <a:pPr>
                <a:defRPr/>
              </a:pPr>
              <a:t>2025/6/5</a:t>
            </a:fld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BA03AAE-05B4-4892-95B0-5FD0FCD5020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790387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B2CA9CDB-5300-47FF-96E3-A20915FEE90F}" type="datetimeFigureOut">
              <a:rPr lang="ja-JP" altLang="en-US"/>
              <a:pPr>
                <a:defRPr/>
              </a:pPr>
              <a:t>2025/6/5</a:t>
            </a:fld>
            <a:endParaRPr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291027D-E8E6-44F7-B166-3B8CC001904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153308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06EF3F4-8A03-4933-9A61-BDAADD9ECE8E}" type="datetimeFigureOut">
              <a:rPr lang="ja-JP" altLang="en-US"/>
              <a:pPr>
                <a:defRPr/>
              </a:pPr>
              <a:t>2025/6/5</a:t>
            </a:fld>
            <a:endParaRPr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741B2BD-6DBE-42F4-8F14-91917CCD8D2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444304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483087DD-A19C-4F00-82B8-29B21A480454}" type="datetimeFigureOut">
              <a:rPr lang="ja-JP" altLang="en-US"/>
              <a:pPr>
                <a:defRPr/>
              </a:pPr>
              <a:t>2025/6/5</a:t>
            </a:fld>
            <a:endParaRPr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ACC9543-58CF-4A31-BA71-372E6595898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807301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5A5F3938-2932-4708-ABC8-71D1C1FA4753}" type="datetimeFigureOut">
              <a:rPr lang="ja-JP" altLang="en-US"/>
              <a:pPr>
                <a:defRPr/>
              </a:pPr>
              <a:t>2025/6/5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5939D16-5F21-4820-8959-C96A00133ED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516074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B1BD8E17-8046-4F24-9E04-1BD4DFE4DA7B}" type="datetimeFigureOut">
              <a:rPr lang="ja-JP" altLang="en-US"/>
              <a:pPr>
                <a:defRPr/>
              </a:pPr>
              <a:t>2025/6/5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0EE9216-EC04-4BA8-B522-425DA612F02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63232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16BF1C-FA65-4871-A403-CF583B1FFEB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62142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78394F-19E3-48F9-9203-FCE5E37321A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66911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4FA544-1485-4266-8A90-D1BD78D50C3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04641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2CDA21-0E8E-4B8D-BF7B-B1E7C930326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70536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6866EC2-1C3B-4D30-9466-90F20B9F58E8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826E72-A05E-4B5E-AEF3-9B9A3E33DAE4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96896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D32603F6-4C3F-4BA3-924D-12B7413E1FB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3785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4" r:id="rId1"/>
    <p:sldLayoutId id="2147484185" r:id="rId2"/>
    <p:sldLayoutId id="2147484186" r:id="rId3"/>
    <p:sldLayoutId id="2147484187" r:id="rId4"/>
    <p:sldLayoutId id="2147484188" r:id="rId5"/>
    <p:sldLayoutId id="2147484189" r:id="rId6"/>
    <p:sldLayoutId id="2147484190" r:id="rId7"/>
    <p:sldLayoutId id="2147484191" r:id="rId8"/>
    <p:sldLayoutId id="2147484192" r:id="rId9"/>
    <p:sldLayoutId id="2147484193" r:id="rId10"/>
    <p:sldLayoutId id="21474841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1" hangingPunct="1">
              <a:defRPr/>
            </a:pPr>
            <a:endParaRPr lang="en-US" altLang="ja-JP" b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1" hangingPunct="1">
              <a:defRPr/>
            </a:pPr>
            <a:endParaRPr lang="en-US" altLang="ja-JP" b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>
              <a:defRPr/>
            </a:pPr>
            <a:fld id="{BCC60EEB-C53E-45A6-BC69-C1E7C348240B}" type="slidenum">
              <a:rPr lang="en-US" altLang="ja-JP" b="0">
                <a:solidFill>
                  <a:srgbClr val="000000"/>
                </a:solidFill>
                <a:latin typeface="Times New Roman"/>
                <a:ea typeface="ＭＳ Ｐゴシック"/>
              </a:rPr>
              <a:pPr eaLnBrk="1" hangingPunct="1">
                <a:defRPr/>
              </a:pPr>
              <a:t>‹#›</a:t>
            </a:fld>
            <a:endParaRPr lang="en-US" altLang="ja-JP" b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47929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6" r:id="rId1"/>
    <p:sldLayoutId id="2147484197" r:id="rId2"/>
    <p:sldLayoutId id="2147484198" r:id="rId3"/>
    <p:sldLayoutId id="2147484199" r:id="rId4"/>
    <p:sldLayoutId id="2147484200" r:id="rId5"/>
    <p:sldLayoutId id="2147484201" r:id="rId6"/>
    <p:sldLayoutId id="2147484202" r:id="rId7"/>
    <p:sldLayoutId id="2147484203" r:id="rId8"/>
    <p:sldLayoutId id="2147484204" r:id="rId9"/>
    <p:sldLayoutId id="2147484205" r:id="rId10"/>
    <p:sldLayoutId id="21474842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2051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fld id="{9BA48418-B0AA-47DE-82E0-AD15ED52CF35}" type="datetimeFigureOut">
              <a:rPr lang="ja-JP" altLang="en-US"/>
              <a:pPr>
                <a:defRPr/>
              </a:pPr>
              <a:t>2025/6/5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BF214F5-6B10-4B16-A53F-51DC58B46E2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05415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8" r:id="rId1"/>
    <p:sldLayoutId id="2147484209" r:id="rId2"/>
    <p:sldLayoutId id="2147484210" r:id="rId3"/>
    <p:sldLayoutId id="2147484211" r:id="rId4"/>
    <p:sldLayoutId id="2147484212" r:id="rId5"/>
    <p:sldLayoutId id="2147484213" r:id="rId6"/>
    <p:sldLayoutId id="2147484214" r:id="rId7"/>
    <p:sldLayoutId id="2147484215" r:id="rId8"/>
    <p:sldLayoutId id="2147484216" r:id="rId9"/>
    <p:sldLayoutId id="2147484217" r:id="rId10"/>
    <p:sldLayoutId id="21474842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d2mate.mdxes.iir.isct.ac.jp/D2MatE/D2MatE_programs.html?page=webapps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7" Type="http://schemas.openxmlformats.org/officeDocument/2006/relationships/image" Target="../media/image33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51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2.wmf"/><Relationship Id="rId4" Type="http://schemas.openxmlformats.org/officeDocument/2006/relationships/oleObject" Target="../embeddings/oleObject3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13" Type="http://schemas.openxmlformats.org/officeDocument/2006/relationships/oleObject" Target="../embeddings/oleObject10.bin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12" Type="http://schemas.openxmlformats.org/officeDocument/2006/relationships/image" Target="../media/image39.wmf"/><Relationship Id="rId2" Type="http://schemas.openxmlformats.org/officeDocument/2006/relationships/image" Target="../media/image34.png"/><Relationship Id="rId16" Type="http://schemas.openxmlformats.org/officeDocument/2006/relationships/image" Target="../media/image41.wmf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5" Type="http://schemas.openxmlformats.org/officeDocument/2006/relationships/oleObject" Target="../embeddings/oleObject11.bin"/><Relationship Id="rId10" Type="http://schemas.openxmlformats.org/officeDocument/2006/relationships/image" Target="../media/image38.wmf"/><Relationship Id="rId4" Type="http://schemas.openxmlformats.org/officeDocument/2006/relationships/image" Target="../media/image35.wmf"/><Relationship Id="rId9" Type="http://schemas.openxmlformats.org/officeDocument/2006/relationships/oleObject" Target="../embeddings/oleObject8.bin"/><Relationship Id="rId14" Type="http://schemas.openxmlformats.org/officeDocument/2006/relationships/image" Target="../media/image40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0">
            <a:gsLst>
              <a:gs pos="0">
                <a:srgbClr val="99FFCC"/>
              </a:gs>
              <a:gs pos="100000">
                <a:srgbClr val="CC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6096000" y="4077072"/>
            <a:ext cx="4572001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r" eaLnBrk="1" hangingPunct="1">
              <a:spcBef>
                <a:spcPts val="0"/>
              </a:spcBef>
            </a:pPr>
            <a:r>
              <a:rPr lang="ja-JP" altLang="en-US" sz="2600" b="1" dirty="0">
                <a:latin typeface="+mn-ea"/>
                <a:ea typeface="+mn-ea"/>
              </a:rPr>
              <a:t>東京工業大学</a:t>
            </a:r>
            <a:endParaRPr lang="en-US" altLang="ja-JP" sz="2600" b="1" dirty="0">
              <a:latin typeface="+mn-ea"/>
              <a:ea typeface="+mn-ea"/>
            </a:endParaRPr>
          </a:p>
          <a:p>
            <a:pPr algn="r" eaLnBrk="1" hangingPunct="1">
              <a:spcBef>
                <a:spcPts val="0"/>
              </a:spcBef>
            </a:pPr>
            <a:r>
              <a:rPr lang="ja-JP" altLang="en-US" sz="2600" b="1" dirty="0">
                <a:latin typeface="+mn-ea"/>
                <a:ea typeface="+mn-ea"/>
              </a:rPr>
              <a:t>総合研究院</a:t>
            </a:r>
            <a:endParaRPr lang="en-US" altLang="ja-JP" sz="2600" b="1" dirty="0">
              <a:latin typeface="+mn-ea"/>
              <a:ea typeface="+mn-ea"/>
            </a:endParaRPr>
          </a:p>
          <a:p>
            <a:pPr algn="r" eaLnBrk="1" hangingPunct="1">
              <a:spcBef>
                <a:spcPts val="0"/>
              </a:spcBef>
            </a:pPr>
            <a:r>
              <a:rPr lang="ja-JP" altLang="en-US" sz="2600" b="1" dirty="0">
                <a:latin typeface="+mn-ea"/>
                <a:ea typeface="+mn-ea"/>
              </a:rPr>
              <a:t>元素戦略</a:t>
            </a:r>
            <a:r>
              <a:rPr lang="en-US" altLang="ja-JP" sz="2600" b="1" dirty="0">
                <a:latin typeface="+mn-ea"/>
                <a:ea typeface="+mn-ea"/>
              </a:rPr>
              <a:t>MDX</a:t>
            </a:r>
            <a:r>
              <a:rPr lang="ja-JP" altLang="en-US" sz="2600" b="1" dirty="0">
                <a:latin typeface="+mn-ea"/>
                <a:ea typeface="+mn-ea"/>
              </a:rPr>
              <a:t>研究センター</a:t>
            </a:r>
            <a:endParaRPr lang="en-US" altLang="ja-JP" sz="2600" b="1" dirty="0">
              <a:latin typeface="+mn-ea"/>
              <a:ea typeface="+mn-ea"/>
            </a:endParaRPr>
          </a:p>
          <a:p>
            <a:pPr algn="r" eaLnBrk="1" hangingPunct="1">
              <a:spcBef>
                <a:spcPts val="0"/>
              </a:spcBef>
            </a:pPr>
            <a:r>
              <a:rPr lang="ja-JP" altLang="en-US" sz="2600" b="1" dirty="0">
                <a:latin typeface="+mn-ea"/>
                <a:ea typeface="+mn-ea"/>
              </a:rPr>
              <a:t>フロンティア材料研究所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4367808" y="3436706"/>
            <a:ext cx="23241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ja-JP" altLang="en-US" sz="2600" b="1" dirty="0">
                <a:latin typeface="+mn-ea"/>
                <a:ea typeface="+mn-ea"/>
              </a:rPr>
              <a:t>神谷利夫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524000" y="1612066"/>
            <a:ext cx="9144000" cy="1676400"/>
          </a:xfrm>
        </p:spPr>
        <p:txBody>
          <a:bodyPr/>
          <a:lstStyle/>
          <a:p>
            <a:pPr eaLnBrk="1" hangingPunct="1"/>
            <a:r>
              <a:rPr lang="ja-JP" altLang="en-US" sz="3600" b="1" dirty="0">
                <a:solidFill>
                  <a:srgbClr val="0000FF"/>
                </a:solidFill>
                <a:latin typeface="+mn-lt"/>
                <a:ea typeface="+mn-ea"/>
              </a:rPr>
              <a:t>薄膜トランジスタの原理と評価</a:t>
            </a:r>
            <a:br>
              <a:rPr lang="en-US" altLang="ja-JP" sz="3600" b="1" dirty="0">
                <a:solidFill>
                  <a:srgbClr val="0000FF"/>
                </a:solidFill>
                <a:latin typeface="+mn-lt"/>
                <a:ea typeface="+mn-ea"/>
              </a:rPr>
            </a:br>
            <a:r>
              <a:rPr lang="ja-JP" altLang="en-US" sz="3600" b="1" dirty="0">
                <a:solidFill>
                  <a:srgbClr val="0000FF"/>
                </a:solidFill>
                <a:latin typeface="+mn-lt"/>
                <a:ea typeface="+mn-ea"/>
              </a:rPr>
              <a:t>－</a:t>
            </a:r>
            <a:r>
              <a:rPr lang="en-US" altLang="ja-JP" sz="3600" b="1" dirty="0">
                <a:solidFill>
                  <a:srgbClr val="0000FF"/>
                </a:solidFill>
                <a:latin typeface="+mn-lt"/>
                <a:ea typeface="+mn-ea"/>
              </a:rPr>
              <a:t>FET</a:t>
            </a:r>
            <a:r>
              <a:rPr lang="ja-JP" altLang="en-US" sz="3600" b="1" dirty="0">
                <a:solidFill>
                  <a:srgbClr val="0000FF"/>
                </a:solidFill>
                <a:latin typeface="+mn-lt"/>
                <a:ea typeface="+mn-ea"/>
              </a:rPr>
              <a:t>の理論－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6417A-0CE5-CA1B-2FD4-EE58766D7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3">
            <a:extLst>
              <a:ext uri="{FF2B5EF4-FFF2-40B4-BE49-F238E27FC236}">
                <a16:creationId xmlns:a16="http://schemas.microsoft.com/office/drawing/2014/main" id="{4BC51D99-964D-0A75-451A-21D112F25C1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9144000" cy="838200"/>
          </a:xfrm>
          <a:noFill/>
        </p:spPr>
        <p:txBody>
          <a:bodyPr/>
          <a:lstStyle/>
          <a:p>
            <a:pPr eaLnBrk="1" hangingPunct="1"/>
            <a:r>
              <a:rPr lang="en-US" altLang="ja-JP" sz="3600" b="1" dirty="0">
                <a:solidFill>
                  <a:srgbClr val="0000FF"/>
                </a:solidFill>
              </a:rPr>
              <a:t>MIS</a:t>
            </a:r>
            <a:r>
              <a:rPr lang="ja-JP" altLang="en-US" sz="3600" b="1" dirty="0">
                <a:solidFill>
                  <a:srgbClr val="0000FF"/>
                </a:solidFill>
              </a:rPr>
              <a:t>構造のバンドアライメント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343C8B3-E94E-6644-FC12-320CA0EB86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0101"/>
          <a:stretch/>
        </p:blipFill>
        <p:spPr>
          <a:xfrm>
            <a:off x="-3813" y="2013820"/>
            <a:ext cx="6984510" cy="403244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E538712-C01D-5ACE-F913-7F96E369DB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571" r="52901" b="14530"/>
          <a:stretch/>
        </p:blipFill>
        <p:spPr>
          <a:xfrm>
            <a:off x="7568732" y="1844824"/>
            <a:ext cx="4029566" cy="4939468"/>
          </a:xfrm>
          <a:prstGeom prst="rect">
            <a:avLst/>
          </a:prstGeom>
        </p:spPr>
      </p:pic>
      <p:sp>
        <p:nvSpPr>
          <p:cNvPr id="6" name="Rectangle 62">
            <a:extLst>
              <a:ext uri="{FF2B5EF4-FFF2-40B4-BE49-F238E27FC236}">
                <a16:creationId xmlns:a16="http://schemas.microsoft.com/office/drawing/2014/main" id="{9F0C9067-596B-F67B-5A2E-1522D22F9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1243597"/>
            <a:ext cx="199125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ja-JP" altLang="en-US" sz="2000" b="1" dirty="0">
                <a:solidFill>
                  <a:srgbClr val="000000"/>
                </a:solidFill>
              </a:rPr>
              <a:t>非接触時</a:t>
            </a:r>
            <a:endParaRPr lang="en-US" altLang="ja-JP" sz="2000" b="1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ja-JP" altLang="en-US" sz="2000" b="1" dirty="0">
                <a:solidFill>
                  <a:srgbClr val="000000"/>
                </a:solidFill>
              </a:rPr>
              <a:t>真空準位が共通</a:t>
            </a:r>
            <a:endParaRPr lang="en-US" altLang="ja-JP" sz="2000" b="1" dirty="0">
              <a:solidFill>
                <a:srgbClr val="000000"/>
              </a:solidFill>
            </a:endParaRPr>
          </a:p>
        </p:txBody>
      </p:sp>
      <p:sp>
        <p:nvSpPr>
          <p:cNvPr id="7" name="Rectangle 62">
            <a:extLst>
              <a:ext uri="{FF2B5EF4-FFF2-40B4-BE49-F238E27FC236}">
                <a16:creationId xmlns:a16="http://schemas.microsoft.com/office/drawing/2014/main" id="{F9E72B89-C5A6-2B9E-919C-CCD0D3E14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8442" y="1270065"/>
            <a:ext cx="2917786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ja-JP" altLang="en-US" sz="2000" b="1" dirty="0">
                <a:solidFill>
                  <a:srgbClr val="000000"/>
                </a:solidFill>
              </a:rPr>
              <a:t>接触時</a:t>
            </a:r>
            <a:endParaRPr lang="en-US" altLang="ja-JP" sz="2000" b="1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ja-JP" altLang="en-US" sz="2000" b="1" dirty="0">
                <a:solidFill>
                  <a:srgbClr val="000000"/>
                </a:solidFill>
              </a:rPr>
              <a:t>電子移動ができない場合</a:t>
            </a:r>
            <a:endParaRPr lang="en-US" altLang="ja-JP" sz="2000" b="1" dirty="0">
              <a:solidFill>
                <a:srgbClr val="000000"/>
              </a:solidFill>
            </a:endParaRPr>
          </a:p>
        </p:txBody>
      </p:sp>
      <p:sp>
        <p:nvSpPr>
          <p:cNvPr id="8" name="Rectangle 62">
            <a:extLst>
              <a:ext uri="{FF2B5EF4-FFF2-40B4-BE49-F238E27FC236}">
                <a16:creationId xmlns:a16="http://schemas.microsoft.com/office/drawing/2014/main" id="{4496A15D-7B4A-8AAA-FC9B-95F1C7121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176" y="891297"/>
            <a:ext cx="3310522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ja-JP" altLang="en-US" sz="2000" b="1" dirty="0">
                <a:solidFill>
                  <a:srgbClr val="000000"/>
                </a:solidFill>
              </a:rPr>
              <a:t>接触時</a:t>
            </a:r>
            <a:endParaRPr lang="en-US" altLang="ja-JP" sz="2000" b="1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ja-JP" altLang="en-US" sz="2000" b="1" dirty="0">
                <a:solidFill>
                  <a:srgbClr val="000000"/>
                </a:solidFill>
              </a:rPr>
              <a:t>電子移動が可能であれば</a:t>
            </a:r>
            <a:endParaRPr lang="en-US" altLang="ja-JP" sz="2000" b="1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ja-JP" altLang="en-US" sz="2000" b="1" dirty="0">
                <a:solidFill>
                  <a:srgbClr val="000000"/>
                </a:solidFill>
              </a:rPr>
              <a:t>熱平衡でフェルミ準位が共通</a:t>
            </a:r>
            <a:endParaRPr lang="en-US" altLang="ja-JP" sz="2000" b="1" dirty="0">
              <a:solidFill>
                <a:srgbClr val="000000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62DA3EA-39BC-87E7-71D8-8E20F500D2BE}"/>
              </a:ext>
            </a:extLst>
          </p:cNvPr>
          <p:cNvSpPr txBox="1"/>
          <p:nvPr/>
        </p:nvSpPr>
        <p:spPr>
          <a:xfrm>
            <a:off x="111129" y="620688"/>
            <a:ext cx="3935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/>
              <a:t>柴田直、半導体デバイス入門 </a:t>
            </a:r>
            <a:r>
              <a:rPr kumimoji="1" lang="en-US" altLang="ja-JP" sz="1600" dirty="0"/>
              <a:t>(</a:t>
            </a:r>
            <a:r>
              <a:rPr kumimoji="1" lang="ja-JP" altLang="en-US" sz="1600" dirty="0"/>
              <a:t>数理工学社</a:t>
            </a:r>
            <a:r>
              <a:rPr kumimoji="1" lang="en-US" altLang="ja-JP" sz="1600" dirty="0"/>
              <a:t>)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25927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A287E-178B-BAF1-C6C1-600914C2F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3">
            <a:extLst>
              <a:ext uri="{FF2B5EF4-FFF2-40B4-BE49-F238E27FC236}">
                <a16:creationId xmlns:a16="http://schemas.microsoft.com/office/drawing/2014/main" id="{53AAD6C0-BF70-283A-8A75-9723B51155E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9144000" cy="838200"/>
          </a:xfrm>
          <a:noFill/>
        </p:spPr>
        <p:txBody>
          <a:bodyPr/>
          <a:lstStyle/>
          <a:p>
            <a:pPr eaLnBrk="1" hangingPunct="1"/>
            <a:r>
              <a:rPr lang="en-US" altLang="ja-JP" sz="3600" b="1" dirty="0">
                <a:solidFill>
                  <a:srgbClr val="0000FF"/>
                </a:solidFill>
              </a:rPr>
              <a:t>MIS</a:t>
            </a:r>
            <a:r>
              <a:rPr lang="ja-JP" altLang="en-US" sz="3600" b="1" dirty="0">
                <a:solidFill>
                  <a:srgbClr val="0000FF"/>
                </a:solidFill>
              </a:rPr>
              <a:t>構造のバンドアライメント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710B0AF-F028-C39B-D4C9-22C1BAECB4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4765" r="52901" b="14530"/>
          <a:stretch/>
        </p:blipFill>
        <p:spPr>
          <a:xfrm>
            <a:off x="191343" y="1916832"/>
            <a:ext cx="6792147" cy="43204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A6F9557D-3233-C1C2-D7C5-3DF37E552109}"/>
                  </a:ext>
                </a:extLst>
              </p:cNvPr>
              <p:cNvSpPr txBox="1"/>
              <p:nvPr/>
            </p:nvSpPr>
            <p:spPr>
              <a:xfrm>
                <a:off x="6732729" y="1302434"/>
                <a:ext cx="5555957" cy="48013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ja-JP" altLang="en-US" sz="2000" dirty="0"/>
                  <a:t>・ ゲート電圧を正にとる</a:t>
                </a:r>
                <a:endParaRPr lang="en-US" altLang="ja-JP" sz="2000" dirty="0"/>
              </a:p>
              <a:p>
                <a:r>
                  <a:rPr lang="ja-JP" altLang="en-US" sz="1600" dirty="0">
                    <a:solidFill>
                      <a:srgbClr val="FF0000"/>
                    </a:solidFill>
                  </a:rPr>
                  <a:t>　　図の縦軸は電子のエネルギー、電位とは符号が逆</a:t>
                </a:r>
                <a:endParaRPr lang="en-US" altLang="ja-JP" sz="1600" dirty="0">
                  <a:solidFill>
                    <a:srgbClr val="FF0000"/>
                  </a:solidFill>
                </a:endParaRPr>
              </a:p>
              <a:p>
                <a:endParaRPr kumimoji="1" lang="en-US" altLang="ja-JP" sz="200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𝑏𝑖</m:t>
                        </m:r>
                      </m:sub>
                    </m:sSub>
                    <m:r>
                      <a:rPr lang="en-US" altLang="ja-JP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ja-JP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l-GR" altLang="ja-JP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kumimoji="1" lang="en-US" altLang="ja-JP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ja-JP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ja-JP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ja-JP" altLang="en-US" dirty="0">
                    <a:solidFill>
                      <a:srgbClr val="FF0000"/>
                    </a:solidFill>
                  </a:rPr>
                  <a:t>　</a:t>
                </a:r>
                <a:endParaRPr lang="en-US" altLang="ja-JP" dirty="0">
                  <a:solidFill>
                    <a:srgbClr val="FF0000"/>
                  </a:solidFill>
                </a:endParaRPr>
              </a:p>
              <a:p>
                <a:r>
                  <a:rPr lang="ja-JP" altLang="en-US" b="0" dirty="0">
                    <a:solidFill>
                      <a:srgbClr val="FF0000"/>
                    </a:solidFill>
                  </a:rPr>
                  <a:t>　 　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ja-JP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𝐺𝐼</m:t>
                        </m:r>
                      </m:sub>
                    </m:sSub>
                    <m:r>
                      <a:rPr kumimoji="1" lang="en-US" altLang="ja-JP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ja-JP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ja-JP" altLang="en-US" dirty="0">
                    <a:solidFill>
                      <a:srgbClr val="FF0000"/>
                    </a:solidFill>
                  </a:rPr>
                  <a:t> </a:t>
                </a:r>
                <a:endParaRPr lang="en-US" altLang="ja-JP" dirty="0">
                  <a:solidFill>
                    <a:srgbClr val="FF0000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altLang="ja-JP" dirty="0">
                    <a:solidFill>
                      <a:srgbClr val="FF0000"/>
                    </a:solidFill>
                  </a:rPr>
                  <a:t>: </a:t>
                </a:r>
                <a:r>
                  <a:rPr lang="ja-JP" altLang="en-US" dirty="0">
                    <a:solidFill>
                      <a:srgbClr val="FF0000"/>
                    </a:solidFill>
                  </a:rPr>
                  <a:t>表面ポテンシャル</a:t>
                </a:r>
                <a:endParaRPr lang="en-US" altLang="ja-JP" dirty="0">
                  <a:solidFill>
                    <a:srgbClr val="FF0000"/>
                  </a:solidFill>
                </a:endParaRPr>
              </a:p>
              <a:p>
                <a:r>
                  <a:rPr lang="en-US" altLang="ja-JP" sz="2000" dirty="0">
                    <a:latin typeface="Cambria Math" panose="02040503050406030204" pitchFamily="18" charset="0"/>
                  </a:rPr>
                  <a:t>   (</a:t>
                </a:r>
                <a:r>
                  <a:rPr lang="ja-JP" altLang="en-US" sz="2000" dirty="0">
                    <a:latin typeface="Cambria Math" panose="02040503050406030204" pitchFamily="18" charset="0"/>
                  </a:rPr>
                  <a:t>ダウンベンディングを正にとる</a:t>
                </a:r>
                <a:r>
                  <a:rPr lang="en-US" altLang="ja-JP" sz="2000" dirty="0">
                    <a:latin typeface="Cambria Math" panose="02040503050406030204" pitchFamily="18" charset="0"/>
                  </a:rPr>
                  <a:t>)</a:t>
                </a:r>
                <a:r>
                  <a:rPr lang="ja-JP" altLang="en-US" sz="2000" dirty="0">
                    <a:latin typeface="Cambria Math" panose="02040503050406030204" pitchFamily="18" charset="0"/>
                  </a:rPr>
                  <a:t> </a:t>
                </a:r>
                <a:endParaRPr lang="en-US" altLang="ja-JP" sz="2000" dirty="0">
                  <a:latin typeface="Cambria Math" panose="02040503050406030204" pitchFamily="18" charset="0"/>
                </a:endParaRPr>
              </a:p>
              <a:p>
                <a:r>
                  <a:rPr lang="ja-JP" altLang="en-US" sz="2000" dirty="0"/>
                  <a:t>　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0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altLang="ja-JP" sz="2000" dirty="0"/>
                  <a:t>: P</a:t>
                </a:r>
                <a:r>
                  <a:rPr lang="ja-JP" altLang="en-US" sz="2000" dirty="0"/>
                  <a:t>層空乏化         </a:t>
                </a:r>
                <a:r>
                  <a:rPr lang="en-US" altLang="ja-JP" sz="2000" dirty="0"/>
                  <a:t>(TFT:</a:t>
                </a:r>
                <a:r>
                  <a:rPr lang="ja-JP" altLang="en-US" sz="2000" dirty="0"/>
                  <a:t> </a:t>
                </a:r>
                <a:r>
                  <a:rPr lang="en-US" altLang="ja-JP" sz="2000" dirty="0"/>
                  <a:t>N</a:t>
                </a:r>
                <a:r>
                  <a:rPr lang="ja-JP" altLang="en-US" sz="2000" dirty="0"/>
                  <a:t>層空乏化</a:t>
                </a:r>
                <a:r>
                  <a:rPr lang="en-US" altLang="ja-JP" sz="2000" dirty="0"/>
                  <a:t>)</a:t>
                </a:r>
              </a:p>
              <a:p>
                <a:r>
                  <a:rPr lang="ja-JP" altLang="en-US" sz="2000" dirty="0"/>
                  <a:t>　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0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ja-JP" sz="2000" dirty="0"/>
                  <a:t>: </a:t>
                </a:r>
                <a:r>
                  <a:rPr lang="ja-JP" altLang="en-US" sz="2000" dirty="0"/>
                  <a:t>フラットバンド     　　　</a:t>
                </a:r>
                <a:r>
                  <a:rPr lang="en-US" altLang="ja-JP" sz="2000" dirty="0"/>
                  <a:t>(</a:t>
                </a:r>
                <a:r>
                  <a:rPr lang="ja-JP" altLang="en-US" sz="2000" dirty="0"/>
                  <a:t>フラットバンド</a:t>
                </a:r>
                <a:r>
                  <a:rPr lang="en-US" altLang="ja-JP" sz="2000" dirty="0"/>
                  <a:t>)</a:t>
                </a:r>
              </a:p>
              <a:p>
                <a:r>
                  <a:rPr lang="ja-JP" altLang="en-US" sz="2000" dirty="0">
                    <a:solidFill>
                      <a:schemeClr val="tx1"/>
                    </a:solidFill>
                  </a:rPr>
                  <a:t>　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altLang="ja-JP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altLang="ja-JP" sz="2000" dirty="0">
                    <a:solidFill>
                      <a:schemeClr val="tx1"/>
                    </a:solidFill>
                  </a:rPr>
                  <a:t>: </a:t>
                </a:r>
                <a:r>
                  <a:rPr lang="en-US" altLang="ja-JP" sz="2000" dirty="0"/>
                  <a:t>P</a:t>
                </a:r>
                <a:r>
                  <a:rPr lang="ja-JP" altLang="en-US" sz="2000" dirty="0"/>
                  <a:t>層</a:t>
                </a:r>
                <a:r>
                  <a:rPr lang="ja-JP" altLang="en-US" sz="2000" dirty="0">
                    <a:solidFill>
                      <a:schemeClr val="tx1"/>
                    </a:solidFill>
                  </a:rPr>
                  <a:t>空乏化        　 　　</a:t>
                </a:r>
                <a:r>
                  <a:rPr lang="en-US" altLang="ja-JP" sz="2000" dirty="0">
                    <a:solidFill>
                      <a:schemeClr val="tx1"/>
                    </a:solidFill>
                  </a:rPr>
                  <a:t>(</a:t>
                </a:r>
                <a:r>
                  <a:rPr lang="ja-JP" altLang="en-US" sz="2000" dirty="0">
                    <a:solidFill>
                      <a:schemeClr val="tx1"/>
                    </a:solidFill>
                  </a:rPr>
                  <a:t>弱蓄積状態</a:t>
                </a:r>
                <a:r>
                  <a:rPr lang="en-US" altLang="ja-JP" sz="2000" dirty="0">
                    <a:solidFill>
                      <a:schemeClr val="tx1"/>
                    </a:solidFill>
                  </a:rPr>
                  <a:t>)</a:t>
                </a:r>
              </a:p>
              <a:p>
                <a:r>
                  <a:rPr lang="ja-JP" altLang="en-US" sz="2000" dirty="0">
                    <a:solidFill>
                      <a:schemeClr val="tx1"/>
                    </a:solidFill>
                  </a:rPr>
                  <a:t>　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altLang="ja-JP" sz="2000" b="0" i="1">
                        <a:latin typeface="Cambria Math" panose="02040503050406030204" pitchFamily="18" charset="0"/>
                      </a:rPr>
                      <m:t>&gt;&gt;</m:t>
                    </m:r>
                    <m:r>
                      <a:rPr lang="en-US" altLang="ja-JP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altLang="ja-JP" sz="2000" dirty="0">
                    <a:solidFill>
                      <a:schemeClr val="tx1"/>
                    </a:solidFill>
                  </a:rPr>
                  <a:t>: </a:t>
                </a:r>
                <a:r>
                  <a:rPr lang="ja-JP" altLang="en-US" sz="2000" dirty="0">
                    <a:solidFill>
                      <a:schemeClr val="tx1"/>
                    </a:solidFill>
                  </a:rPr>
                  <a:t>反転 </a:t>
                </a:r>
                <a:r>
                  <a:rPr lang="en-US" altLang="ja-JP" sz="2000" dirty="0">
                    <a:solidFill>
                      <a:schemeClr val="tx1"/>
                    </a:solidFill>
                  </a:rPr>
                  <a:t>(</a:t>
                </a:r>
                <a:r>
                  <a:rPr lang="ja-JP" altLang="en-US" sz="2000" dirty="0">
                    <a:solidFill>
                      <a:schemeClr val="tx1"/>
                    </a:solidFill>
                  </a:rPr>
                  <a:t>蓄積状態</a:t>
                </a:r>
                <a:r>
                  <a:rPr lang="en-US" altLang="ja-JP" sz="2000" dirty="0">
                    <a:solidFill>
                      <a:schemeClr val="tx1"/>
                    </a:solidFill>
                  </a:rPr>
                  <a:t>)</a:t>
                </a:r>
                <a:r>
                  <a:rPr lang="ja-JP" altLang="en-US" sz="2000" dirty="0">
                    <a:solidFill>
                      <a:schemeClr val="tx1"/>
                    </a:solidFill>
                  </a:rPr>
                  <a:t>　  </a:t>
                </a:r>
                <a:r>
                  <a:rPr lang="en-US" altLang="ja-JP" sz="2000" dirty="0">
                    <a:solidFill>
                      <a:schemeClr val="tx1"/>
                    </a:solidFill>
                  </a:rPr>
                  <a:t>(</a:t>
                </a:r>
                <a:r>
                  <a:rPr lang="ja-JP" altLang="en-US" sz="2000" dirty="0">
                    <a:solidFill>
                      <a:schemeClr val="tx1"/>
                    </a:solidFill>
                  </a:rPr>
                  <a:t>蓄積状態</a:t>
                </a:r>
                <a:r>
                  <a:rPr lang="en-US" altLang="ja-JP" sz="2000" dirty="0">
                    <a:solidFill>
                      <a:schemeClr val="tx1"/>
                    </a:solidFill>
                  </a:rPr>
                  <a:t>)</a:t>
                </a:r>
              </a:p>
              <a:p>
                <a:endParaRPr lang="en-US" altLang="ja-JP" dirty="0"/>
              </a:p>
              <a:p>
                <a:r>
                  <a:rPr lang="ja-JP" altLang="en-US" sz="2000" dirty="0"/>
                  <a:t>フラットバンドにするには</a:t>
                </a:r>
                <a:endParaRPr lang="en-US" altLang="ja-JP" sz="2000" dirty="0"/>
              </a:p>
              <a:p>
                <a:r>
                  <a:rPr lang="ja-JP" altLang="en-US" sz="2000" dirty="0"/>
                  <a:t>　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𝐹𝐵</m:t>
                        </m:r>
                      </m:sub>
                    </m:sSub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ja-JP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l-GR" altLang="ja-JP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altLang="ja-JP" sz="2000" dirty="0"/>
                  <a:t>     </a:t>
                </a:r>
              </a:p>
              <a:p>
                <a:r>
                  <a:rPr lang="ja-JP" altLang="en-US" sz="2000" dirty="0"/>
                  <a:t>を印加する</a:t>
                </a:r>
                <a:r>
                  <a:rPr kumimoji="1" lang="ja-JP" altLang="en-US" sz="2000" dirty="0"/>
                  <a:t> </a:t>
                </a:r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A6F9557D-3233-C1C2-D7C5-3DF37E5521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2729" y="1302434"/>
                <a:ext cx="5555957" cy="4801314"/>
              </a:xfrm>
              <a:prstGeom prst="rect">
                <a:avLst/>
              </a:prstGeom>
              <a:blipFill>
                <a:blip r:embed="rId3"/>
                <a:stretch>
                  <a:fillRect l="-2741" t="-1906" b="-20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4646D62-FD48-8A72-7699-C898BFFFBD88}"/>
              </a:ext>
            </a:extLst>
          </p:cNvPr>
          <p:cNvSpPr txBox="1"/>
          <p:nvPr/>
        </p:nvSpPr>
        <p:spPr>
          <a:xfrm>
            <a:off x="479376" y="6237312"/>
            <a:ext cx="180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dirty="0">
                <a:solidFill>
                  <a:srgbClr val="0000FF"/>
                </a:solidFill>
              </a:rPr>
              <a:t>ゲート金属</a:t>
            </a:r>
            <a:endParaRPr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93ADB2A-30CF-1457-6A13-2B6F9E67AC3F}"/>
              </a:ext>
            </a:extLst>
          </p:cNvPr>
          <p:cNvSpPr txBox="1"/>
          <p:nvPr/>
        </p:nvSpPr>
        <p:spPr>
          <a:xfrm>
            <a:off x="3270695" y="6287549"/>
            <a:ext cx="180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dirty="0">
                <a:solidFill>
                  <a:srgbClr val="0000FF"/>
                </a:solidFill>
              </a:rPr>
              <a:t>半導体</a:t>
            </a:r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52751819-58FE-C8D6-8356-4CA0C8BA63B8}"/>
                  </a:ext>
                </a:extLst>
              </p:cNvPr>
              <p:cNvSpPr txBox="1"/>
              <p:nvPr/>
            </p:nvSpPr>
            <p:spPr>
              <a:xfrm>
                <a:off x="1276262" y="1024280"/>
                <a:ext cx="3451586" cy="861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l-GR" altLang="ja-JP" sz="28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kumimoji="1" lang="en-US" altLang="ja-JP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altLang="ja-JP" sz="28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: </a:t>
                </a:r>
                <a:r>
                  <a:rPr lang="ja-JP" altLang="en-US" sz="28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金属の仕事関数</a:t>
                </a:r>
                <a:endParaRPr lang="en-US" altLang="ja-JP" sz="2800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l-GR" altLang="ja-JP" sz="28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US" altLang="ja-JP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altLang="ja-JP" sz="28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: </a:t>
                </a:r>
                <a:r>
                  <a:rPr lang="ja-JP" altLang="en-US" sz="28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半導体の仕事関数</a:t>
                </a:r>
                <a:endParaRPr lang="en-US" altLang="ja-JP" sz="2800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52751819-58FE-C8D6-8356-4CA0C8BA63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262" y="1024280"/>
                <a:ext cx="3451586" cy="861774"/>
              </a:xfrm>
              <a:prstGeom prst="rect">
                <a:avLst/>
              </a:prstGeom>
              <a:blipFill>
                <a:blip r:embed="rId4"/>
                <a:stretch>
                  <a:fillRect t="-14894" r="-4762" b="-2482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DB600583-3BC1-987D-A560-9BE94693DBB3}"/>
                  </a:ext>
                </a:extLst>
              </p:cNvPr>
              <p:cNvSpPr txBox="1"/>
              <p:nvPr/>
            </p:nvSpPr>
            <p:spPr>
              <a:xfrm>
                <a:off x="2207457" y="3563724"/>
                <a:ext cx="50416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𝝓</m:t>
                          </m:r>
                        </m:e>
                        <m:sub>
                          <m:r>
                            <a:rPr lang="en-US" altLang="ja-JP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sub>
                      </m:sSub>
                    </m:oMath>
                  </m:oMathPara>
                </a14:m>
                <a:endParaRPr lang="ja-JP" altLang="en-US" b="1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DB600583-3BC1-987D-A560-9BE94693DB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7457" y="3563724"/>
                <a:ext cx="504167" cy="369332"/>
              </a:xfrm>
              <a:prstGeom prst="rect">
                <a:avLst/>
              </a:prstGeom>
              <a:blipFill>
                <a:blip r:embed="rId5"/>
                <a:stretch>
                  <a:fillRect l="-14458" b="-3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1AAAAE0F-4EA4-E42D-4BB9-BEEB42E2F256}"/>
                  </a:ext>
                </a:extLst>
              </p:cNvPr>
              <p:cNvSpPr txBox="1"/>
              <p:nvPr/>
            </p:nvSpPr>
            <p:spPr>
              <a:xfrm>
                <a:off x="767297" y="2863999"/>
                <a:ext cx="43215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altLang="ja-JP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𝑮𝑰</m:t>
                          </m:r>
                        </m:sub>
                      </m:sSub>
                    </m:oMath>
                  </m:oMathPara>
                </a14:m>
                <a:endParaRPr lang="ja-JP" altLang="en-US" b="1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1AAAAE0F-4EA4-E42D-4BB9-BEEB42E2F2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297" y="2863999"/>
                <a:ext cx="432159" cy="369332"/>
              </a:xfrm>
              <a:prstGeom prst="rect">
                <a:avLst/>
              </a:prstGeom>
              <a:blipFill>
                <a:blip r:embed="rId6"/>
                <a:stretch>
                  <a:fillRect l="-25352" r="-21127" b="-18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AAE704C-8D50-520A-AA30-68C85D076400}"/>
              </a:ext>
            </a:extLst>
          </p:cNvPr>
          <p:cNvSpPr txBox="1"/>
          <p:nvPr/>
        </p:nvSpPr>
        <p:spPr>
          <a:xfrm>
            <a:off x="111129" y="620688"/>
            <a:ext cx="3935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/>
              <a:t>柴田直、半導体デバイス入門 </a:t>
            </a:r>
            <a:r>
              <a:rPr kumimoji="1" lang="en-US" altLang="ja-JP" sz="1600" dirty="0"/>
              <a:t>(</a:t>
            </a:r>
            <a:r>
              <a:rPr kumimoji="1" lang="ja-JP" altLang="en-US" sz="1600" dirty="0"/>
              <a:t>数理工学社</a:t>
            </a:r>
            <a:r>
              <a:rPr kumimoji="1" lang="en-US" altLang="ja-JP" sz="1600" dirty="0"/>
              <a:t>)</a:t>
            </a:r>
            <a:endParaRPr kumimoji="1" lang="ja-JP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60CCB3CB-1D98-0281-7E8D-5C3887888924}"/>
                  </a:ext>
                </a:extLst>
              </p:cNvPr>
              <p:cNvSpPr txBox="1"/>
              <p:nvPr/>
            </p:nvSpPr>
            <p:spPr>
              <a:xfrm>
                <a:off x="5109220" y="4365104"/>
                <a:ext cx="1656184" cy="32117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en-US" altLang="ja-JP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ja-JP" sz="2000" b="0" i="1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ja-JP" sz="2000" b="0" i="1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ja-JP" altLang="en-US" sz="2000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60CCB3CB-1D98-0281-7E8D-5C38878889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9220" y="4365104"/>
                <a:ext cx="1656184" cy="321178"/>
              </a:xfrm>
              <a:prstGeom prst="rect">
                <a:avLst/>
              </a:prstGeom>
              <a:blipFill>
                <a:blip r:embed="rId7"/>
                <a:stretch>
                  <a:fillRect l="-5515" r="-1471" b="-2830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39154405-2789-8C9B-058E-D8021F60488D}"/>
              </a:ext>
            </a:extLst>
          </p:cNvPr>
          <p:cNvCxnSpPr>
            <a:cxnSpLocks/>
          </p:cNvCxnSpPr>
          <p:nvPr/>
        </p:nvCxnSpPr>
        <p:spPr>
          <a:xfrm>
            <a:off x="3014056" y="4329096"/>
            <a:ext cx="2577888" cy="0"/>
          </a:xfrm>
          <a:prstGeom prst="line">
            <a:avLst/>
          </a:prstGeom>
          <a:ln w="158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2AB48C71-FB7C-F36F-F4C5-4505034EDA64}"/>
              </a:ext>
            </a:extLst>
          </p:cNvPr>
          <p:cNvCxnSpPr>
            <a:cxnSpLocks/>
          </p:cNvCxnSpPr>
          <p:nvPr/>
        </p:nvCxnSpPr>
        <p:spPr>
          <a:xfrm>
            <a:off x="5070895" y="4300296"/>
            <a:ext cx="0" cy="518456"/>
          </a:xfrm>
          <a:prstGeom prst="straightConnector1">
            <a:avLst/>
          </a:prstGeom>
          <a:ln w="1905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4442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1F7FF-ADFE-B00D-BC36-22CADA69D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>
            <a:extLst>
              <a:ext uri="{FF2B5EF4-FFF2-40B4-BE49-F238E27FC236}">
                <a16:creationId xmlns:a16="http://schemas.microsoft.com/office/drawing/2014/main" id="{21B632EA-5196-C885-4CEB-54827AAD9D75}"/>
              </a:ext>
            </a:extLst>
          </p:cNvPr>
          <p:cNvSpPr txBox="1">
            <a:spLocks noChangeArrowheads="1"/>
          </p:cNvSpPr>
          <p:nvPr/>
        </p:nvSpPr>
        <p:spPr>
          <a:xfrm>
            <a:off x="-1" y="0"/>
            <a:ext cx="12144671" cy="841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ＨＧ丸ゴシックB"/>
                <a:cs typeface="Times New Roman" panose="02020603050405020304" pitchFamily="18" charset="0"/>
              </a:rPr>
              <a:t>チャネル中の電位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738907C1-1030-DE12-B137-EE37CDF113B8}"/>
              </a:ext>
            </a:extLst>
          </p:cNvPr>
          <p:cNvGrpSpPr/>
          <p:nvPr/>
        </p:nvGrpSpPr>
        <p:grpSpPr>
          <a:xfrm>
            <a:off x="1324885" y="1340768"/>
            <a:ext cx="9451635" cy="3533156"/>
            <a:chOff x="318963" y="834858"/>
            <a:chExt cx="9451635" cy="3533156"/>
          </a:xfrm>
        </p:grpSpPr>
        <p:sp>
          <p:nvSpPr>
            <p:cNvPr id="65" name="正方形/長方形 64">
              <a:extLst>
                <a:ext uri="{FF2B5EF4-FFF2-40B4-BE49-F238E27FC236}">
                  <a16:creationId xmlns:a16="http://schemas.microsoft.com/office/drawing/2014/main" id="{E15BC89F-7DF2-5B2E-9CEA-519274AE7E1C}"/>
                </a:ext>
              </a:extLst>
            </p:cNvPr>
            <p:cNvSpPr/>
            <p:nvPr/>
          </p:nvSpPr>
          <p:spPr>
            <a:xfrm>
              <a:off x="2933157" y="1265182"/>
              <a:ext cx="3816424" cy="25087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Rectangle 1032">
              <a:extLst>
                <a:ext uri="{FF2B5EF4-FFF2-40B4-BE49-F238E27FC236}">
                  <a16:creationId xmlns:a16="http://schemas.microsoft.com/office/drawing/2014/main" id="{D1C00EF5-FBAE-2CE4-AAD6-65119F39D53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844260" y="1704805"/>
              <a:ext cx="18473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45" name="Rectangle 1069">
              <a:extLst>
                <a:ext uri="{FF2B5EF4-FFF2-40B4-BE49-F238E27FC236}">
                  <a16:creationId xmlns:a16="http://schemas.microsoft.com/office/drawing/2014/main" id="{2A7C4928-A9CA-A1FC-0C9D-C41FD379A1C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345535" y="1489176"/>
              <a:ext cx="4822825" cy="461665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46" name="Rectangle 1070">
              <a:extLst>
                <a:ext uri="{FF2B5EF4-FFF2-40B4-BE49-F238E27FC236}">
                  <a16:creationId xmlns:a16="http://schemas.microsoft.com/office/drawing/2014/main" id="{6ABC1D27-3DE7-2A8D-87CC-35B686E5363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345535" y="1667499"/>
              <a:ext cx="4822825" cy="461665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47" name="Rectangle 1071">
              <a:extLst>
                <a:ext uri="{FF2B5EF4-FFF2-40B4-BE49-F238E27FC236}">
                  <a16:creationId xmlns:a16="http://schemas.microsoft.com/office/drawing/2014/main" id="{C1455A0F-053D-FFA4-20F6-825E326E60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5245" y="1088982"/>
              <a:ext cx="69602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gate</a:t>
              </a:r>
            </a:p>
          </p:txBody>
        </p:sp>
        <p:sp>
          <p:nvSpPr>
            <p:cNvPr id="50" name="Rectangle 1079">
              <a:extLst>
                <a:ext uri="{FF2B5EF4-FFF2-40B4-BE49-F238E27FC236}">
                  <a16:creationId xmlns:a16="http://schemas.microsoft.com/office/drawing/2014/main" id="{39CBD732-D0F1-1C81-D511-61614C04F4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902" y="1554938"/>
              <a:ext cx="276829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–  –  –  –  –  –  –  –  –  –  –  </a:t>
              </a:r>
            </a:p>
          </p:txBody>
        </p:sp>
        <p:sp>
          <p:nvSpPr>
            <p:cNvPr id="59" name="正方形/長方形 58">
              <a:extLst>
                <a:ext uri="{FF2B5EF4-FFF2-40B4-BE49-F238E27FC236}">
                  <a16:creationId xmlns:a16="http://schemas.microsoft.com/office/drawing/2014/main" id="{0EB6A772-048A-51F6-8C95-7B71CB664AFE}"/>
                </a:ext>
              </a:extLst>
            </p:cNvPr>
            <p:cNvSpPr/>
            <p:nvPr/>
          </p:nvSpPr>
          <p:spPr>
            <a:xfrm>
              <a:off x="2345535" y="1667499"/>
              <a:ext cx="1008112" cy="25087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Rectangle 1071">
              <a:extLst>
                <a:ext uri="{FF2B5EF4-FFF2-40B4-BE49-F238E27FC236}">
                  <a16:creationId xmlns:a16="http://schemas.microsoft.com/office/drawing/2014/main" id="{4D1F1BE5-9E0D-91BA-E258-31B783A125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4350" y="1512899"/>
              <a:ext cx="98777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source</a:t>
              </a:r>
            </a:p>
          </p:txBody>
        </p:sp>
        <p:sp>
          <p:nvSpPr>
            <p:cNvPr id="60" name="正方形/長方形 59">
              <a:extLst>
                <a:ext uri="{FF2B5EF4-FFF2-40B4-BE49-F238E27FC236}">
                  <a16:creationId xmlns:a16="http://schemas.microsoft.com/office/drawing/2014/main" id="{BF36D62C-462A-B408-44B5-76F454CFCBE3}"/>
                </a:ext>
              </a:extLst>
            </p:cNvPr>
            <p:cNvSpPr/>
            <p:nvPr/>
          </p:nvSpPr>
          <p:spPr>
            <a:xfrm>
              <a:off x="6150911" y="1670352"/>
              <a:ext cx="1008112" cy="25087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Rectangle 1071">
              <a:extLst>
                <a:ext uri="{FF2B5EF4-FFF2-40B4-BE49-F238E27FC236}">
                  <a16:creationId xmlns:a16="http://schemas.microsoft.com/office/drawing/2014/main" id="{CD6F6EEF-C108-F7D0-F2E8-AB21D93FE8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0487" y="1513244"/>
              <a:ext cx="8162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drain</a:t>
              </a:r>
            </a:p>
          </p:txBody>
        </p:sp>
        <p:sp>
          <p:nvSpPr>
            <p:cNvPr id="62" name="Rectangle 1071">
              <a:extLst>
                <a:ext uri="{FF2B5EF4-FFF2-40B4-BE49-F238E27FC236}">
                  <a16:creationId xmlns:a16="http://schemas.microsoft.com/office/drawing/2014/main" id="{EDE904D2-76C0-CB98-6E5B-3EC11685D2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1363" y="1550275"/>
              <a:ext cx="258923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V</a:t>
              </a:r>
              <a:r>
                <a:rPr kumimoji="1" lang="en-US" altLang="ja-JP" sz="24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D</a:t>
              </a: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 = V</a:t>
              </a:r>
              <a:r>
                <a:rPr kumimoji="1" lang="en-US" altLang="ja-JP" sz="24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DS </a:t>
              </a: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= V</a:t>
              </a:r>
              <a:r>
                <a:rPr kumimoji="1" lang="en-US" altLang="ja-JP" sz="24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DS</a:t>
              </a:r>
              <a:r>
                <a:rPr kumimoji="1" lang="ja-JP" altLang="en-US" sz="24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（</a:t>
              </a:r>
              <a:r>
                <a:rPr kumimoji="1" lang="en-US" altLang="ja-JP" sz="2400" b="1" i="1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L</a:t>
              </a:r>
              <a:r>
                <a:rPr kumimoji="1" lang="en-US" altLang="ja-JP" sz="24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63" name="Rectangle 1071">
              <a:extLst>
                <a:ext uri="{FF2B5EF4-FFF2-40B4-BE49-F238E27FC236}">
                  <a16:creationId xmlns:a16="http://schemas.microsoft.com/office/drawing/2014/main" id="{BF65BFCC-4B1A-22A0-480C-86353D0238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3719" y="1561184"/>
              <a:ext cx="103746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V</a:t>
              </a:r>
              <a:r>
                <a:rPr kumimoji="1" lang="en-US" altLang="ja-JP" sz="24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S</a:t>
              </a: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 = 0</a:t>
              </a:r>
              <a:endParaRPr kumimoji="1" lang="en-US" altLang="ja-JP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64" name="Rectangle 1071">
              <a:extLst>
                <a:ext uri="{FF2B5EF4-FFF2-40B4-BE49-F238E27FC236}">
                  <a16:creationId xmlns:a16="http://schemas.microsoft.com/office/drawing/2014/main" id="{AB039B59-88A2-7B7F-19C1-69022E7C02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0987" y="834858"/>
              <a:ext cx="138775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V</a:t>
              </a:r>
              <a:r>
                <a:rPr kumimoji="1" lang="en-US" altLang="ja-JP" sz="24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G</a:t>
              </a: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 = V</a:t>
              </a:r>
              <a:r>
                <a:rPr kumimoji="1" lang="en-US" altLang="ja-JP" sz="24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GS</a:t>
              </a:r>
            </a:p>
          </p:txBody>
        </p:sp>
        <p:sp>
          <p:nvSpPr>
            <p:cNvPr id="66" name="Rectangle 1071">
              <a:extLst>
                <a:ext uri="{FF2B5EF4-FFF2-40B4-BE49-F238E27FC236}">
                  <a16:creationId xmlns:a16="http://schemas.microsoft.com/office/drawing/2014/main" id="{43D0C811-9EBE-54D3-ABF0-9092E8AFF7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3296" y="2342012"/>
              <a:ext cx="141577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電位分布</a:t>
              </a:r>
              <a:endParaRPr kumimoji="1" lang="en-US" altLang="ja-JP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</p:txBody>
        </p:sp>
        <p:cxnSp>
          <p:nvCxnSpPr>
            <p:cNvPr id="68" name="直線コネクタ 67">
              <a:extLst>
                <a:ext uri="{FF2B5EF4-FFF2-40B4-BE49-F238E27FC236}">
                  <a16:creationId xmlns:a16="http://schemas.microsoft.com/office/drawing/2014/main" id="{C926448B-95D6-41A1-91B6-318278EACDA4}"/>
                </a:ext>
              </a:extLst>
            </p:cNvPr>
            <p:cNvCxnSpPr>
              <a:cxnSpLocks/>
            </p:cNvCxnSpPr>
            <p:nvPr/>
          </p:nvCxnSpPr>
          <p:spPr>
            <a:xfrm>
              <a:off x="2717133" y="3782895"/>
              <a:ext cx="4176464" cy="0"/>
            </a:xfrm>
            <a:prstGeom prst="line">
              <a:avLst/>
            </a:prstGeom>
            <a:ln w="127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コネクタ 68">
              <a:extLst>
                <a:ext uri="{FF2B5EF4-FFF2-40B4-BE49-F238E27FC236}">
                  <a16:creationId xmlns:a16="http://schemas.microsoft.com/office/drawing/2014/main" id="{4B06B04B-C434-9910-3821-223CE15439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26871" y="3039636"/>
              <a:ext cx="4325413" cy="181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コネクタ 69">
              <a:extLst>
                <a:ext uri="{FF2B5EF4-FFF2-40B4-BE49-F238E27FC236}">
                  <a16:creationId xmlns:a16="http://schemas.microsoft.com/office/drawing/2014/main" id="{8DB99110-141F-CB49-69B5-4669446C01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12120" y="2846792"/>
              <a:ext cx="2838784" cy="9361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コネクタ 71">
              <a:extLst>
                <a:ext uri="{FF2B5EF4-FFF2-40B4-BE49-F238E27FC236}">
                  <a16:creationId xmlns:a16="http://schemas.microsoft.com/office/drawing/2014/main" id="{61991C6A-1E1F-0379-3879-8E3EB170138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44703" y="1804223"/>
              <a:ext cx="14993" cy="2529335"/>
            </a:xfrm>
            <a:prstGeom prst="line">
              <a:avLst/>
            </a:prstGeom>
            <a:ln w="31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コネクタ 74">
              <a:extLst>
                <a:ext uri="{FF2B5EF4-FFF2-40B4-BE49-F238E27FC236}">
                  <a16:creationId xmlns:a16="http://schemas.microsoft.com/office/drawing/2014/main" id="{FBD294C1-74F8-AFFB-52A3-5DC1A8BF4FC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50904" y="1838679"/>
              <a:ext cx="14993" cy="2529335"/>
            </a:xfrm>
            <a:prstGeom prst="line">
              <a:avLst/>
            </a:prstGeom>
            <a:ln w="31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1071">
              <a:extLst>
                <a:ext uri="{FF2B5EF4-FFF2-40B4-BE49-F238E27FC236}">
                  <a16:creationId xmlns:a16="http://schemas.microsoft.com/office/drawing/2014/main" id="{A47A100A-7BC4-F555-CCBC-376509A2A7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2817" y="2808803"/>
              <a:ext cx="66877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V</a:t>
              </a:r>
              <a:r>
                <a:rPr kumimoji="1" lang="en-US" altLang="ja-JP" sz="2400" i="0" u="none" strike="noStrike" kern="1200" cap="none" spc="0" normalizeH="0" baseline="-2500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GS</a:t>
              </a:r>
            </a:p>
          </p:txBody>
        </p:sp>
        <p:sp>
          <p:nvSpPr>
            <p:cNvPr id="81" name="Rectangle 1071">
              <a:extLst>
                <a:ext uri="{FF2B5EF4-FFF2-40B4-BE49-F238E27FC236}">
                  <a16:creationId xmlns:a16="http://schemas.microsoft.com/office/drawing/2014/main" id="{02ED086B-4642-B9BC-C709-259968A7DE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1243" y="2528770"/>
              <a:ext cx="9765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高</a:t>
              </a:r>
              <a:r>
                <a:rPr kumimoji="1" lang="en-US" altLang="ja-JP" sz="2400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V</a:t>
              </a:r>
              <a:r>
                <a:rPr kumimoji="1" lang="en-US" altLang="ja-JP" sz="2400" i="0" u="none" strike="noStrike" kern="1200" cap="none" spc="0" normalizeH="0" baseline="-2500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DS</a:t>
              </a:r>
            </a:p>
          </p:txBody>
        </p:sp>
        <p:sp>
          <p:nvSpPr>
            <p:cNvPr id="82" name="Rectangle 1071">
              <a:extLst>
                <a:ext uri="{FF2B5EF4-FFF2-40B4-BE49-F238E27FC236}">
                  <a16:creationId xmlns:a16="http://schemas.microsoft.com/office/drawing/2014/main" id="{72334D92-F61B-1937-EC31-7937F21C66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7696" y="3680898"/>
              <a:ext cx="187583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i="1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x</a:t>
              </a:r>
              <a:r>
                <a:rPr kumimoji="1" lang="en-US" altLang="ja-JP" sz="2400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 from source</a:t>
              </a:r>
            </a:p>
          </p:txBody>
        </p:sp>
        <p:cxnSp>
          <p:nvCxnSpPr>
            <p:cNvPr id="85" name="直線コネクタ 84">
              <a:extLst>
                <a:ext uri="{FF2B5EF4-FFF2-40B4-BE49-F238E27FC236}">
                  <a16:creationId xmlns:a16="http://schemas.microsoft.com/office/drawing/2014/main" id="{88CE802E-7A2C-9485-6CE0-7EBAF0AFD6D0}"/>
                </a:ext>
              </a:extLst>
            </p:cNvPr>
            <p:cNvCxnSpPr>
              <a:cxnSpLocks/>
            </p:cNvCxnSpPr>
            <p:nvPr/>
          </p:nvCxnSpPr>
          <p:spPr>
            <a:xfrm>
              <a:off x="3876881" y="3092531"/>
              <a:ext cx="0" cy="482431"/>
            </a:xfrm>
            <a:prstGeom prst="line">
              <a:avLst/>
            </a:prstGeom>
            <a:ln w="127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 1071">
              <a:extLst>
                <a:ext uri="{FF2B5EF4-FFF2-40B4-BE49-F238E27FC236}">
                  <a16:creationId xmlns:a16="http://schemas.microsoft.com/office/drawing/2014/main" id="{24E3F4A2-9DF7-BD69-C0C3-EF6B47DB80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963" y="3059640"/>
              <a:ext cx="364394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1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V</a:t>
              </a:r>
              <a:r>
                <a:rPr kumimoji="1" lang="en-US" altLang="ja-JP" sz="2400" b="1" u="none" strike="noStrike" kern="1200" cap="none" spc="0" normalizeH="0" baseline="-2500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ch</a:t>
              </a:r>
              <a:r>
                <a:rPr kumimoji="1" lang="en-US" altLang="ja-JP" sz="2400" b="1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(</a:t>
              </a:r>
              <a:r>
                <a:rPr kumimoji="1" lang="en-US" altLang="ja-JP" sz="2400" b="1" i="1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x</a:t>
              </a:r>
              <a:r>
                <a:rPr kumimoji="1" lang="en-US" altLang="ja-JP" sz="2400" b="1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)</a:t>
              </a:r>
              <a:r>
                <a:rPr kumimoji="1" lang="ja-JP" altLang="en-US" sz="2400" b="1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 </a:t>
              </a:r>
              <a:r>
                <a:rPr kumimoji="1" lang="en-US" altLang="ja-JP" sz="2400" b="1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=</a:t>
              </a:r>
              <a:r>
                <a:rPr kumimoji="1" lang="ja-JP" altLang="en-US" sz="2400" b="1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 </a:t>
              </a:r>
              <a:r>
                <a:rPr kumimoji="1" lang="en-US" altLang="ja-JP" sz="2400" b="1" i="1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V</a:t>
              </a:r>
              <a:r>
                <a:rPr kumimoji="1" lang="en-US" altLang="ja-JP" sz="2400" b="1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GS </a:t>
              </a:r>
              <a:r>
                <a:rPr kumimoji="1" lang="en-US" altLang="ja-JP" sz="2400" b="1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– </a:t>
              </a:r>
              <a:r>
                <a:rPr kumimoji="1" lang="en-US" altLang="ja-JP" sz="2400" b="1" i="1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V</a:t>
              </a:r>
              <a:r>
                <a:rPr kumimoji="1" lang="en-US" altLang="ja-JP" sz="2400" b="1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FB</a:t>
              </a:r>
              <a:r>
                <a:rPr kumimoji="1" lang="ja-JP" altLang="en-US" sz="2400" b="1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 </a:t>
              </a:r>
              <a:r>
                <a:rPr kumimoji="1" lang="en-US" altLang="ja-JP" sz="2400" b="1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– </a:t>
              </a:r>
              <a:r>
                <a:rPr kumimoji="1" lang="en-US" altLang="ja-JP" sz="2400" b="1" i="1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V</a:t>
              </a:r>
              <a:r>
                <a:rPr kumimoji="1" lang="en-US" altLang="ja-JP" sz="2400" b="1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DS</a:t>
              </a:r>
              <a:r>
                <a:rPr kumimoji="1" lang="en-US" altLang="ja-JP" sz="2400" b="1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(</a:t>
              </a:r>
              <a:r>
                <a:rPr kumimoji="1" lang="en-US" altLang="ja-JP" sz="2400" b="1" i="1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x</a:t>
              </a:r>
              <a:r>
                <a:rPr kumimoji="1" lang="en-US" altLang="ja-JP" sz="2400" b="1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)</a:t>
              </a:r>
              <a:endParaRPr kumimoji="1" lang="en-US" altLang="ja-JP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7AC52EF2-DEC6-80C3-540D-528EFA6C60A3}"/>
              </a:ext>
            </a:extLst>
          </p:cNvPr>
          <p:cNvCxnSpPr>
            <a:cxnSpLocks/>
          </p:cNvCxnSpPr>
          <p:nvPr/>
        </p:nvCxnSpPr>
        <p:spPr>
          <a:xfrm flipV="1">
            <a:off x="4355024" y="4158103"/>
            <a:ext cx="2834385" cy="1239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1071">
            <a:extLst>
              <a:ext uri="{FF2B5EF4-FFF2-40B4-BE49-F238E27FC236}">
                <a16:creationId xmlns:a16="http://schemas.microsoft.com/office/drawing/2014/main" id="{832DA59A-0409-93B4-2791-8416685D6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3943" y="3754760"/>
            <a:ext cx="14253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>
                <a:cs typeface="Times New Roman" panose="02020603050405020304" pitchFamily="18" charset="0"/>
              </a:rPr>
              <a:t>低</a:t>
            </a:r>
            <a:r>
              <a:rPr kumimoji="1" lang="en-US" altLang="ja-JP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V</a:t>
            </a:r>
            <a:r>
              <a:rPr kumimoji="1" lang="en-US" altLang="ja-JP" sz="240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DS </a:t>
            </a:r>
            <a:r>
              <a:rPr kumimoji="1" lang="en-US" altLang="ja-JP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~ 0</a:t>
            </a:r>
          </a:p>
        </p:txBody>
      </p:sp>
      <p:sp>
        <p:nvSpPr>
          <p:cNvPr id="41" name="Rectangle 1071">
            <a:extLst>
              <a:ext uri="{FF2B5EF4-FFF2-40B4-BE49-F238E27FC236}">
                <a16:creationId xmlns:a16="http://schemas.microsoft.com/office/drawing/2014/main" id="{7C181BD9-280B-DF05-7AAF-A6F61018A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5462" y="4216425"/>
            <a:ext cx="8194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x</a:t>
            </a:r>
            <a:r>
              <a:rPr kumimoji="1" lang="en-US" altLang="ja-JP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= 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1071">
                <a:extLst>
                  <a:ext uri="{FF2B5EF4-FFF2-40B4-BE49-F238E27FC236}">
                    <a16:creationId xmlns:a16="http://schemas.microsoft.com/office/drawing/2014/main" id="{9D17279A-B8E6-5EA0-687F-D0AE9D8408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2212" y="4873924"/>
                <a:ext cx="10490372" cy="16927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2800" i="0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  <a:cs typeface="Times New Roman" panose="02020603050405020304" pitchFamily="18" charset="0"/>
                  </a:rPr>
                  <a:t>位置</a:t>
                </a:r>
                <a:r>
                  <a:rPr kumimoji="1" lang="en-US" altLang="ja-JP" sz="2800" i="1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  <a:cs typeface="Times New Roman" panose="02020603050405020304" pitchFamily="18" charset="0"/>
                  </a:rPr>
                  <a:t>x</a:t>
                </a:r>
                <a:r>
                  <a:rPr kumimoji="1" lang="ja-JP" altLang="en-US" sz="2800" i="0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  <a:cs typeface="Times New Roman" panose="02020603050405020304" pitchFamily="18" charset="0"/>
                  </a:rPr>
                  <a:t>で、ゲート絶縁体とチャネル</a:t>
                </a:r>
                <a:r>
                  <a:rPr kumimoji="1" lang="en-US" altLang="ja-JP" sz="2800" i="0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  <a:cs typeface="Times New Roman" panose="02020603050405020304" pitchFamily="18" charset="0"/>
                  </a:rPr>
                  <a:t> </a:t>
                </a:r>
                <a:r>
                  <a:rPr kumimoji="1" lang="ja-JP" altLang="en-US" sz="2800" i="0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  <a:cs typeface="Times New Roman" panose="02020603050405020304" pitchFamily="18" charset="0"/>
                  </a:rPr>
                  <a:t>に </a:t>
                </a:r>
                <a:r>
                  <a:rPr kumimoji="1" lang="en-US" altLang="ja-JP" sz="2800" b="1" i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V</a:t>
                </a:r>
                <a:r>
                  <a:rPr kumimoji="1" lang="en-US" altLang="ja-JP" sz="2800" b="1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ch</a:t>
                </a:r>
                <a:r>
                  <a:rPr kumimoji="1" lang="en-US" altLang="ja-JP" sz="2800" b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(</a:t>
                </a:r>
                <a:r>
                  <a:rPr kumimoji="1" lang="en-US" altLang="ja-JP" sz="2800" b="1" i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x</a:t>
                </a:r>
                <a:r>
                  <a:rPr kumimoji="1" lang="en-US" altLang="ja-JP" sz="2800" b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)</a:t>
                </a:r>
                <a:r>
                  <a:rPr kumimoji="1" lang="ja-JP" altLang="en-US" sz="2800" b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 の電圧が印加されている</a:t>
                </a:r>
                <a:endParaRPr kumimoji="1" lang="en-US" altLang="ja-JP" sz="2800" b="1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  <a:p>
                <a:pPr lvl="0">
                  <a:spcBef>
                    <a:spcPct val="0"/>
                  </a:spcBef>
                  <a:buNone/>
                  <a:defRPr/>
                </a:pPr>
                <a:r>
                  <a:rPr lang="ja-JP" altLang="en-US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　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𝑽</m:t>
                        </m:r>
                      </m:e>
                      <m:sub>
                        <m:r>
                          <a:rPr lang="en-US" altLang="ja-JP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𝒄𝒉</m:t>
                        </m:r>
                      </m:sub>
                    </m:sSub>
                    <m:d>
                      <m:dPr>
                        <m:ctrlP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d>
                    <m:r>
                      <a:rPr lang="en-US" altLang="ja-JP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𝑽</m:t>
                        </m:r>
                      </m:e>
                      <m:sub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𝑮𝑺</m:t>
                        </m:r>
                      </m:sub>
                    </m:sSub>
                    <m:r>
                      <a:rPr lang="en-US" altLang="ja-JP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𝑽</m:t>
                        </m:r>
                      </m:e>
                      <m:sub>
                        <m:r>
                          <a:rPr lang="en-US" altLang="ja-JP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𝑭𝑩</m:t>
                        </m:r>
                      </m:sub>
                    </m:sSub>
                    <m:r>
                      <a:rPr lang="en-US" altLang="ja-JP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𝑽</m:t>
                        </m:r>
                      </m:e>
                      <m:sub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𝑫𝑺</m:t>
                        </m:r>
                      </m:sub>
                    </m:sSub>
                    <m:r>
                      <a:rPr lang="en-US" altLang="ja-JP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ja-JP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altLang="ja-JP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)=</m:t>
                    </m:r>
                    <m:sSub>
                      <m:sSubPr>
                        <m:ctrlP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𝑽</m:t>
                        </m:r>
                      </m:e>
                      <m:sub>
                        <m:r>
                          <a:rPr lang="en-US" altLang="ja-JP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𝑮𝑰</m:t>
                        </m:r>
                      </m:sub>
                    </m:sSub>
                    <m:d>
                      <m:dPr>
                        <m:ctrlP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d>
                    <m:r>
                      <a:rPr lang="en-US" altLang="ja-JP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kumimoji="1" lang="en-US" altLang="ja-JP" sz="28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ja-JP" altLang="en-US" sz="28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𝝓</m:t>
                        </m:r>
                      </m:e>
                      <m:sub>
                        <m:r>
                          <a:rPr kumimoji="1" lang="en-US" altLang="ja-JP" sz="28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</m:sub>
                    </m:sSub>
                    <m:d>
                      <m:dPr>
                        <m:ctrlPr>
                          <a:rPr kumimoji="1" lang="en-US" altLang="ja-JP" sz="28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1" lang="en-US" altLang="ja-JP" sz="28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kumimoji="1" lang="en-US" altLang="ja-JP" sz="2800" i="0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spcBef>
                    <a:spcPct val="0"/>
                  </a:spcBef>
                  <a:buNone/>
                  <a:defRPr/>
                </a:pPr>
                <a:r>
                  <a:rPr kumimoji="1" lang="en-US" altLang="ja-JP" sz="2000" i="1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	V</a:t>
                </a:r>
                <a:r>
                  <a:rPr kumimoji="1" lang="en-US" altLang="ja-JP" sz="2000" u="none" strike="noStrike" kern="1200" cap="none" spc="0" normalizeH="0" baseline="-2500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FB</a:t>
                </a:r>
                <a:r>
                  <a:rPr kumimoji="1" lang="en-US" altLang="ja-JP" sz="2000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:</a:t>
                </a:r>
                <a:r>
                  <a:rPr kumimoji="1" lang="ja-JP" altLang="en-US" sz="2000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 フラットバンドポテンシャル</a:t>
                </a:r>
                <a:endParaRPr kumimoji="1" lang="en-US" altLang="ja-JP" sz="200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endParaRPr>
              </a:p>
              <a:p>
                <a:pPr lvl="0">
                  <a:spcBef>
                    <a:spcPct val="0"/>
                  </a:spcBef>
                  <a:buNone/>
                  <a:defRPr/>
                </a:pPr>
                <a:r>
                  <a:rPr kumimoji="1" lang="en-US" altLang="ja-JP" sz="2800" i="1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  <a:cs typeface="Times New Roman" panose="02020603050405020304" pitchFamily="18" charset="0"/>
                  </a:rPr>
                  <a:t>V</a:t>
                </a:r>
                <a:r>
                  <a:rPr kumimoji="1" lang="en-US" altLang="ja-JP" sz="2800" i="0" u="none" strike="noStrike" kern="1200" cap="none" spc="0" normalizeH="0" baseline="-25000" noProof="0" dirty="0">
                    <a:ln>
                      <a:noFill/>
                    </a:ln>
                    <a:effectLst/>
                    <a:uLnTx/>
                    <a:uFillTx/>
                    <a:cs typeface="Times New Roman" panose="02020603050405020304" pitchFamily="18" charset="0"/>
                  </a:rPr>
                  <a:t>DS</a:t>
                </a:r>
                <a:r>
                  <a:rPr kumimoji="1" lang="en-US" altLang="ja-JP" sz="2800" i="0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  <a:cs typeface="Times New Roman" panose="02020603050405020304" pitchFamily="18" charset="0"/>
                  </a:rPr>
                  <a:t> &lt;&lt; </a:t>
                </a:r>
                <a:r>
                  <a:rPr kumimoji="1" lang="en-US" altLang="ja-JP" sz="2800" i="1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  <a:cs typeface="Times New Roman" panose="02020603050405020304" pitchFamily="18" charset="0"/>
                  </a:rPr>
                  <a:t>V</a:t>
                </a:r>
                <a:r>
                  <a:rPr kumimoji="1" lang="en-US" altLang="ja-JP" sz="2800" i="0" u="none" strike="noStrike" kern="1200" cap="none" spc="0" normalizeH="0" baseline="-25000" noProof="0" dirty="0">
                    <a:ln>
                      <a:noFill/>
                    </a:ln>
                    <a:effectLst/>
                    <a:uLnTx/>
                    <a:uFillTx/>
                    <a:cs typeface="Times New Roman" panose="02020603050405020304" pitchFamily="18" charset="0"/>
                  </a:rPr>
                  <a:t>GS</a:t>
                </a:r>
                <a:r>
                  <a:rPr kumimoji="1" lang="ja-JP" altLang="en-US" sz="2800" i="0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  <a:cs typeface="Times New Roman" panose="02020603050405020304" pitchFamily="18" charset="0"/>
                  </a:rPr>
                  <a:t>の場合は、チャネル内の電圧はほぼ一定とみなせる </a:t>
                </a:r>
                <a:endParaRPr kumimoji="1" lang="en-US" altLang="ja-JP" sz="2800" i="0" u="none" strike="noStrike" kern="1200" cap="none" spc="0" normalizeH="0" baseline="-25000" noProof="0" dirty="0">
                  <a:ln>
                    <a:noFill/>
                  </a:ln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Rectangle 1071">
                <a:extLst>
                  <a:ext uri="{FF2B5EF4-FFF2-40B4-BE49-F238E27FC236}">
                    <a16:creationId xmlns:a16="http://schemas.microsoft.com/office/drawing/2014/main" id="{9D17279A-B8E6-5EA0-687F-D0AE9D8408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2212" y="4873924"/>
                <a:ext cx="10490372" cy="1692771"/>
              </a:xfrm>
              <a:prstGeom prst="rect">
                <a:avLst/>
              </a:prstGeom>
              <a:blipFill>
                <a:blip r:embed="rId3"/>
                <a:stretch>
                  <a:fillRect l="-1162" t="-5054" r="-407" b="-974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071">
            <a:extLst>
              <a:ext uri="{FF2B5EF4-FFF2-40B4-BE49-F238E27FC236}">
                <a16:creationId xmlns:a16="http://schemas.microsoft.com/office/drawing/2014/main" id="{DBA304EC-87B2-20C6-9DD9-BA26FB2CE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4499" y="4194182"/>
            <a:ext cx="8354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x</a:t>
            </a:r>
            <a:r>
              <a:rPr kumimoji="1" lang="en-US" altLang="ja-JP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= </a:t>
            </a:r>
            <a:r>
              <a:rPr kumimoji="1" lang="en-US" altLang="ja-JP" sz="24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3" name="Rectangle 1071">
            <a:extLst>
              <a:ext uri="{FF2B5EF4-FFF2-40B4-BE49-F238E27FC236}">
                <a16:creationId xmlns:a16="http://schemas.microsoft.com/office/drawing/2014/main" id="{31EF2763-641A-4B72-CA21-21DDFE378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94" y="724634"/>
            <a:ext cx="78165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cs typeface="Times New Roman" panose="02020603050405020304" pitchFamily="18" charset="0"/>
              </a:rPr>
              <a:t>注</a:t>
            </a:r>
            <a:r>
              <a:rPr kumimoji="1" lang="en-US" altLang="ja-JP" sz="20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cs typeface="Times New Roman" panose="02020603050405020304" pitchFamily="18" charset="0"/>
              </a:rPr>
              <a:t>:</a:t>
            </a:r>
            <a:r>
              <a:rPr kumimoji="1" lang="ja-JP" altLang="en-US" sz="20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cs typeface="Times New Roman" panose="02020603050405020304" pitchFamily="18" charset="0"/>
              </a:rPr>
              <a:t> チャネル抵抗は一様である </a:t>
            </a:r>
            <a:r>
              <a:rPr kumimoji="1" lang="en-US" altLang="ja-JP" sz="20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cs typeface="Times New Roman" panose="02020603050405020304" pitchFamily="18" charset="0"/>
              </a:rPr>
              <a:t>(I</a:t>
            </a:r>
            <a:r>
              <a:rPr kumimoji="1" lang="en-US" altLang="ja-JP" sz="2000" i="1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cs typeface="Times New Roman" panose="02020603050405020304" pitchFamily="18" charset="0"/>
              </a:rPr>
              <a:t>DS</a:t>
            </a:r>
            <a:r>
              <a:rPr kumimoji="1" lang="en-US" altLang="ja-JP" sz="20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cs typeface="Times New Roman" panose="02020603050405020304" pitchFamily="18" charset="0"/>
              </a:rPr>
              <a:t>(x)</a:t>
            </a:r>
            <a:r>
              <a:rPr kumimoji="1" lang="ja-JP" altLang="en-US" sz="20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cs typeface="Times New Roman" panose="02020603050405020304" pitchFamily="18" charset="0"/>
              </a:rPr>
              <a:t>が直線的に変化</a:t>
            </a:r>
            <a:r>
              <a:rPr kumimoji="1" lang="en-US" altLang="ja-JP" sz="20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cs typeface="Times New Roman" panose="02020603050405020304" pitchFamily="18" charset="0"/>
              </a:rPr>
              <a:t>)</a:t>
            </a:r>
            <a:r>
              <a:rPr kumimoji="1" lang="ja-JP" altLang="en-US" sz="20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cs typeface="Times New Roman" panose="02020603050405020304" pitchFamily="18" charset="0"/>
              </a:rPr>
              <a:t> と単純化した図</a:t>
            </a:r>
            <a:endParaRPr kumimoji="1" lang="en-US" altLang="ja-JP" sz="2000" i="1" u="none" strike="noStrike" kern="1200" cap="none" spc="0" normalizeH="0" baseline="-25000" noProof="0" dirty="0">
              <a:ln>
                <a:noFill/>
              </a:ln>
              <a:effectLst/>
              <a:uLnTx/>
              <a:uFillTx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108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8C77C-C794-9AAC-F068-05328F252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Object 5">
            <a:extLst>
              <a:ext uri="{FF2B5EF4-FFF2-40B4-BE49-F238E27FC236}">
                <a16:creationId xmlns:a16="http://schemas.microsoft.com/office/drawing/2014/main" id="{F9FF8AAA-A904-D541-8C4D-8140A3587A14}"/>
              </a:ext>
            </a:extLst>
          </p:cNvPr>
          <p:cNvSpPr txBox="1"/>
          <p:nvPr/>
        </p:nvSpPr>
        <p:spPr bwMode="auto">
          <a:xfrm>
            <a:off x="983432" y="3246458"/>
            <a:ext cx="10513168" cy="3074109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rmAutofit/>
          </a:bodyPr>
          <a:lstStyle/>
          <a:p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1559" name="Object 6">
                <a:extLst>
                  <a:ext uri="{FF2B5EF4-FFF2-40B4-BE49-F238E27FC236}">
                    <a16:creationId xmlns:a16="http://schemas.microsoft.com/office/drawing/2014/main" id="{3DDB649B-BD3E-6E27-707D-E357C48CA70A}"/>
                  </a:ext>
                </a:extLst>
              </p:cNvPr>
              <p:cNvSpPr txBox="1"/>
              <p:nvPr/>
            </p:nvSpPr>
            <p:spPr bwMode="auto">
              <a:xfrm>
                <a:off x="191344" y="914913"/>
                <a:ext cx="12097344" cy="589846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 fontScale="92500" lnSpcReduction="20000"/>
              </a:bodyPr>
              <a:lstStyle/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𝐷𝑆</m:t>
                        </m:r>
                      </m:sub>
                    </m:sSub>
                    <m:r>
                      <a:rPr lang="en-US" altLang="ja-JP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𝐺𝑆</m:t>
                        </m:r>
                      </m:sub>
                    </m:sSub>
                  </m:oMath>
                </a14:m>
                <a:r>
                  <a:rPr lang="ja-JP" altLang="en-US" sz="2800" dirty="0">
                    <a:latin typeface="Cambria Math" panose="02040503050406030204" pitchFamily="18" charset="0"/>
                  </a:rPr>
                  <a:t>を考える。</a:t>
                </a:r>
                <a:r>
                  <a:rPr lang="ja-JP" altLang="en-US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空乏層内の電位分布</a:t>
                </a:r>
                <a:r>
                  <a:rPr lang="en-US" altLang="ja-JP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:</a:t>
                </a:r>
                <a:r>
                  <a:rPr lang="ja-JP" altLang="en-US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空乏層内の過剰電荷を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ja-JP" altLang="en-US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とする</a:t>
                </a:r>
                <a:endParaRPr lang="en-US" altLang="ja-JP" sz="28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ja-JP" altLang="en-US" sz="2800" dirty="0">
                    <a:solidFill>
                      <a:srgbClr val="000000"/>
                    </a:solidFill>
                  </a:rPr>
                  <a:t>　</a:t>
                </a:r>
                <a:r>
                  <a:rPr lang="en-US" altLang="ja-JP" sz="2800" dirty="0">
                    <a:solidFill>
                      <a:srgbClr val="000000"/>
                    </a:solidFill>
                  </a:rPr>
                  <a:t>Poisson</a:t>
                </a:r>
                <a:r>
                  <a:rPr lang="ja-JP" altLang="en-US" sz="2800" dirty="0">
                    <a:solidFill>
                      <a:srgbClr val="000000"/>
                    </a:solidFill>
                  </a:rPr>
                  <a:t>方程式</a:t>
                </a:r>
                <a:r>
                  <a:rPr lang="en-US" altLang="ja-JP" sz="2800" dirty="0">
                    <a:solidFill>
                      <a:srgbClr val="000000"/>
                    </a:solidFill>
                  </a:rPr>
                  <a:t>:</a:t>
                </a:r>
                <a:r>
                  <a:rPr lang="ja-JP" altLang="en-US" sz="28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ja-JP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</m:oMath>
                </a14:m>
                <a:endParaRPr lang="en-US" altLang="ja-JP" sz="28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altLang="ja-JP" sz="2800" dirty="0">
                    <a:solidFill>
                      <a:srgbClr val="000000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altLang="ja-JP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altLang="ja-JP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f>
                      <m:fPr>
                        <m:ctrlP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ja-JP" sz="28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ja-JP" sz="28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altLang="ja-JP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endParaRPr lang="en-US" altLang="ja-JP" sz="28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ja-JP" altLang="en-US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空乏層幅を </a:t>
                </a:r>
                <a:r>
                  <a:rPr lang="en-US" altLang="ja-JP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W</a:t>
                </a:r>
                <a:r>
                  <a:rPr lang="ja-JP" altLang="en-US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とすると、</a:t>
                </a:r>
                <a14:m>
                  <m:oMath xmlns:m="http://schemas.openxmlformats.org/officeDocument/2006/math">
                    <m:r>
                      <a:rPr lang="en-US" altLang="ja-JP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ja-JP" altLang="en-US" sz="28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</a:t>
                </a:r>
                <a:endParaRPr lang="en-US" altLang="ja-JP" sz="28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altLang="ja-JP" sz="28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	</a:t>
                </a:r>
                <a:r>
                  <a:rPr lang="en-US" altLang="ja-JP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𝑾</m:t>
                    </m:r>
                    <m:r>
                      <a:rPr lang="en-US" altLang="ja-JP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ja-JP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altLang="ja-JP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ja-JP" altLang="en-US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𝜺</m:t>
                                </m:r>
                              </m:e>
                              <m:sub>
                                <m: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𝝓</m:t>
                                </m:r>
                              </m:e>
                              <m:sub>
                                <m: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𝑺</m:t>
                                </m:r>
                              </m:sub>
                            </m:sSub>
                            <m:r>
                              <a:rPr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𝒒𝑵</m:t>
                                </m:r>
                              </m:e>
                              <m:sub>
                                <m: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sub>
                            </m:sSub>
                          </m:den>
                        </m:f>
                      </m:e>
                    </m:rad>
                  </m:oMath>
                </a14:m>
                <a:r>
                  <a:rPr lang="en-US" altLang="ja-JP" sz="2800" b="1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		</a:t>
                </a:r>
                <a:r>
                  <a:rPr lang="en-US" altLang="ja-JP" sz="2800" b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(</a:t>
                </a:r>
                <a:r>
                  <a:rPr lang="ja-JP" altLang="en-US" sz="2800" b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空乏層が形成される方向を正</a:t>
                </a:r>
                <a:r>
                  <a:rPr lang="ja-JP" altLang="en-US" sz="2800" b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の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altLang="ja-JP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</m:sSub>
                  </m:oMath>
                </a14:m>
                <a:r>
                  <a:rPr lang="ja-JP" altLang="en-US" sz="2800" b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ja-JP" altLang="en-US" sz="2800" b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にとっている</a:t>
                </a:r>
                <a:r>
                  <a:rPr lang="en-US" altLang="ja-JP" sz="2800" b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)</a:t>
                </a:r>
              </a:p>
              <a:p>
                <a:pPr>
                  <a:spcAft>
                    <a:spcPts val="600"/>
                  </a:spcAft>
                </a:pPr>
                <a:r>
                  <a:rPr lang="ja-JP" altLang="en-US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空乏層内の総電荷   </a:t>
                </a:r>
                <a:r>
                  <a:rPr lang="en-US" altLang="ja-JP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ja-JP" altLang="en-US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)=−</m:t>
                    </m:r>
                    <m:r>
                      <a:rPr lang="en-US" altLang="ja-JP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sSub>
                      <m:sSubPr>
                        <m:ctrlP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altLang="ja-JP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altLang="ja-JP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ad>
                      <m:radPr>
                        <m:degHide m:val="on"/>
                        <m:ctrlP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  <m:sSub>
                              <m:sSubPr>
                                <m:ctrlPr>
                                  <a:rPr lang="en-US" altLang="ja-JP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en-US" altLang="ja-JP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sSub>
                          <m:sSubPr>
                            <m:ctrlP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rad>
                  </m:oMath>
                </a14:m>
                <a:endParaRPr lang="en-US" altLang="ja-JP" sz="28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ja-JP" altLang="en-US" sz="2800" dirty="0">
                    <a:latin typeface="Cambria Math" panose="02040503050406030204" pitchFamily="18" charset="0"/>
                  </a:rPr>
                  <a:t>ゲート電極上の電荷</a:t>
                </a:r>
                <a:r>
                  <a:rPr lang="en-US" altLang="ja-JP" sz="2800" dirty="0">
                    <a:latin typeface="Cambria Math" panose="02040503050406030204" pitchFamily="18" charset="0"/>
                  </a:rPr>
                  <a:t>:</a:t>
                </a:r>
                <a:r>
                  <a:rPr lang="ja-JP" altLang="en-US" sz="2800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sSub>
                      <m:sSubPr>
                        <m:ctrlP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𝐺𝐼</m:t>
                        </m:r>
                      </m:sub>
                    </m:sSub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)=</m:t>
                    </m:r>
                    <m:d>
                      <m:dPr>
                        <m:begChr m:val="|"/>
                        <m:endChr m:val="|"/>
                        <m:ctrlP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ja-JP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  <m:sSub>
                              <m:sSubPr>
                                <m:ctrlPr>
                                  <a:rPr lang="en-US" altLang="ja-JP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en-US" altLang="ja-JP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sSub>
                          <m:sSubPr>
                            <m:ctrlP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rad>
                  </m:oMath>
                </a14:m>
                <a:endParaRPr lang="en-US" altLang="ja-JP" sz="28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altLang="ja-JP" sz="2800" dirty="0">
                    <a:solidFill>
                      <a:srgbClr val="000000"/>
                    </a:solidFill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ja-JP" altLang="en-US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𝐺𝐼</m:t>
                        </m:r>
                      </m:sub>
                    </m:sSub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)=</m:t>
                    </m:r>
                    <m:f>
                      <m:fPr>
                        <m:ctrlP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altLang="ja-JP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sSub>
                                  <m:sSubPr>
                                    <m:ctrlPr>
                                      <a:rPr lang="en-US" altLang="ja-JP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ja-JP" alt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altLang="ja-JP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  <m:r>
                                  <a:rPr lang="en-US" altLang="ja-JP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altLang="ja-JP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ja-JP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ja-JP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  <m:r>
                              <a:rPr lang="en-US" altLang="ja-JP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ja-JP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ja-JP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rad>
                      </m:num>
                      <m:den>
                        <m:sSub>
                          <m:sSubPr>
                            <m:ctrlP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ja-JP" sz="2800" b="1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	</a:t>
                </a:r>
                <a:r>
                  <a:rPr lang="en-US" altLang="ja-JP" sz="2800" b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(</a:t>
                </a:r>
                <a:r>
                  <a:rPr lang="ja-JP" altLang="en-US" sz="2800" b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空乏層が形成される方向を正の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𝐺𝐼</m:t>
                        </m:r>
                      </m:sub>
                    </m:sSub>
                  </m:oMath>
                </a14:m>
                <a:r>
                  <a:rPr lang="ja-JP" altLang="en-US" sz="2800" b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にとっている</a:t>
                </a:r>
                <a:r>
                  <a:rPr lang="en-US" altLang="ja-JP" sz="2800" b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)</a:t>
                </a:r>
                <a:endParaRPr lang="en-US" altLang="ja-JP" sz="28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3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3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altLang="ja-JP" sz="3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𝒄𝒉</m:t>
                          </m:r>
                        </m:sub>
                      </m:sSub>
                      <m:d>
                        <m:dPr>
                          <m:ctrlPr>
                            <a:rPr lang="en-US" altLang="ja-JP" sz="3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3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altLang="ja-JP" sz="35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sz="3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sz="3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𝝓</m:t>
                          </m:r>
                        </m:e>
                        <m:sub>
                          <m:r>
                            <a:rPr lang="en-US" altLang="ja-JP" sz="3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sub>
                      </m:sSub>
                      <m:d>
                        <m:dPr>
                          <m:ctrlPr>
                            <a:rPr lang="en-US" altLang="ja-JP" sz="3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3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altLang="ja-JP" sz="3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ja-JP" sz="3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3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altLang="ja-JP" sz="3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𝑮𝑰</m:t>
                          </m:r>
                        </m:sub>
                      </m:sSub>
                      <m:d>
                        <m:dPr>
                          <m:ctrlPr>
                            <a:rPr lang="en-US" altLang="ja-JP" sz="3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3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altLang="ja-JP" sz="35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sz="3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sz="3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𝝓</m:t>
                          </m:r>
                        </m:e>
                        <m:sub>
                          <m:r>
                            <a:rPr lang="en-US" altLang="ja-JP" sz="3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sub>
                      </m:sSub>
                      <m:d>
                        <m:dPr>
                          <m:ctrlPr>
                            <a:rPr lang="en-US" altLang="ja-JP" sz="3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3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altLang="ja-JP" sz="35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ja-JP" sz="3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ja-JP" sz="35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altLang="ja-JP" sz="35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35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en-US" altLang="ja-JP" sz="35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  <m:sSub>
                                    <m:sSubPr>
                                      <m:ctrlPr>
                                        <a:rPr lang="en-US" altLang="ja-JP" sz="35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ja-JP" altLang="en-US" sz="35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𝜺</m:t>
                                      </m:r>
                                    </m:e>
                                    <m:sub>
                                      <m:r>
                                        <a:rPr lang="en-US" altLang="ja-JP" sz="35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𝒔</m:t>
                                      </m:r>
                                    </m:sub>
                                  </m:sSub>
                                  <m:r>
                                    <a:rPr lang="en-US" altLang="ja-JP" sz="35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en-US" altLang="ja-JP" sz="35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ja-JP" sz="35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sz="35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𝝓</m:t>
                                  </m:r>
                                </m:e>
                                <m:sub>
                                  <m:r>
                                    <a:rPr lang="en-US" altLang="ja-JP" sz="35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𝑺</m:t>
                                  </m:r>
                                </m:sub>
                              </m:sSub>
                              <m:r>
                                <a:rPr lang="en-US" altLang="ja-JP" sz="35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ja-JP" sz="35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altLang="ja-JP" sz="35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rad>
                        </m:num>
                        <m:den>
                          <m:sSub>
                            <m:sSubPr>
                              <m:ctrlPr>
                                <a:rPr lang="ja-JP" altLang="en-US" sz="35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35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en-US" altLang="ja-JP" sz="35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𝑮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ja-JP" sz="3500" b="1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1559" name="Object 6">
                <a:extLst>
                  <a:ext uri="{FF2B5EF4-FFF2-40B4-BE49-F238E27FC236}">
                    <a16:creationId xmlns:a16="http://schemas.microsoft.com/office/drawing/2014/main" id="{3DDB649B-BD3E-6E27-707D-E357C48CA7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1344" y="914913"/>
                <a:ext cx="12097344" cy="5898463"/>
              </a:xfrm>
              <a:prstGeom prst="rect">
                <a:avLst/>
              </a:prstGeom>
              <a:blipFill>
                <a:blip r:embed="rId2"/>
                <a:stretch>
                  <a:fillRect l="-907" t="-2479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1562" name="Rectangle 27">
            <a:extLst>
              <a:ext uri="{FF2B5EF4-FFF2-40B4-BE49-F238E27FC236}">
                <a16:creationId xmlns:a16="http://schemas.microsoft.com/office/drawing/2014/main" id="{2A4CA5B4-528A-9B5D-F0D0-7872A949BEF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0" y="0"/>
            <a:ext cx="9144000" cy="914400"/>
          </a:xfrm>
          <a:noFill/>
        </p:spPr>
        <p:txBody>
          <a:bodyPr/>
          <a:lstStyle/>
          <a:p>
            <a:pPr eaLnBrk="1" hangingPunct="1"/>
            <a:r>
              <a:rPr lang="ja-JP" altLang="en-US" sz="3600" b="1" dirty="0">
                <a:solidFill>
                  <a:srgbClr val="0000FF"/>
                </a:solidFill>
              </a:rPr>
              <a:t>半導体中の電荷</a:t>
            </a:r>
            <a:r>
              <a:rPr lang="en-US" altLang="ja-JP" sz="3600" b="1" dirty="0">
                <a:solidFill>
                  <a:srgbClr val="0000FF"/>
                </a:solidFill>
              </a:rPr>
              <a:t>:</a:t>
            </a:r>
            <a:r>
              <a:rPr lang="ja-JP" altLang="en-US" sz="3600" b="1" dirty="0">
                <a:solidFill>
                  <a:srgbClr val="0000FF"/>
                </a:solidFill>
              </a:rPr>
              <a:t> 空乏層</a:t>
            </a:r>
          </a:p>
        </p:txBody>
      </p:sp>
    </p:spTree>
    <p:extLst>
      <p:ext uri="{BB962C8B-B14F-4D97-AF65-F5344CB8AC3E}">
        <p14:creationId xmlns:p14="http://schemas.microsoft.com/office/powerpoint/2010/main" val="2950377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1AB22-0204-E3F8-D5A2-CA3344F82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3">
            <a:extLst>
              <a:ext uri="{FF2B5EF4-FFF2-40B4-BE49-F238E27FC236}">
                <a16:creationId xmlns:a16="http://schemas.microsoft.com/office/drawing/2014/main" id="{092D2522-622C-F956-42CB-AF63B4609D4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9144000" cy="838200"/>
          </a:xfrm>
          <a:noFill/>
        </p:spPr>
        <p:txBody>
          <a:bodyPr/>
          <a:lstStyle/>
          <a:p>
            <a:pPr eaLnBrk="1" hangingPunct="1"/>
            <a:r>
              <a:rPr lang="ja-JP" altLang="en-US" sz="3600" b="1" dirty="0">
                <a:solidFill>
                  <a:srgbClr val="0000FF"/>
                </a:solidFill>
              </a:rPr>
              <a:t>半導体中の電荷</a:t>
            </a:r>
            <a:r>
              <a:rPr lang="en-US" altLang="ja-JP" sz="3600" b="1" dirty="0">
                <a:solidFill>
                  <a:srgbClr val="0000FF"/>
                </a:solidFill>
              </a:rPr>
              <a:t>:</a:t>
            </a:r>
            <a:r>
              <a:rPr lang="ja-JP" altLang="en-US" sz="3600" b="1" dirty="0">
                <a:solidFill>
                  <a:srgbClr val="0000FF"/>
                </a:solidFill>
              </a:rPr>
              <a:t> 蓄積層 </a:t>
            </a:r>
            <a:r>
              <a:rPr lang="en-US" altLang="ja-JP" sz="3600" b="1" dirty="0">
                <a:solidFill>
                  <a:srgbClr val="0000FF"/>
                </a:solidFill>
              </a:rPr>
              <a:t>(</a:t>
            </a:r>
            <a:r>
              <a:rPr lang="ja-JP" altLang="en-US" sz="3600" b="1" dirty="0">
                <a:solidFill>
                  <a:srgbClr val="0000FF"/>
                </a:solidFill>
              </a:rPr>
              <a:t>反転状態</a:t>
            </a:r>
            <a:r>
              <a:rPr lang="en-US" altLang="ja-JP" sz="3600" b="1" dirty="0">
                <a:solidFill>
                  <a:srgbClr val="0000FF"/>
                </a:solidFill>
              </a:rPr>
              <a:t>)</a:t>
            </a:r>
            <a:endParaRPr lang="ja-JP" altLang="en-US" sz="3600" b="1" dirty="0">
              <a:solidFill>
                <a:srgbClr val="0000FF"/>
              </a:solidFill>
            </a:endParaRPr>
          </a:p>
        </p:txBody>
      </p:sp>
      <p:sp>
        <p:nvSpPr>
          <p:cNvPr id="150532" name="Object 3">
            <a:extLst>
              <a:ext uri="{FF2B5EF4-FFF2-40B4-BE49-F238E27FC236}">
                <a16:creationId xmlns:a16="http://schemas.microsoft.com/office/drawing/2014/main" id="{DBAC4F2A-1F7E-EF97-863F-40415626D2FC}"/>
              </a:ext>
            </a:extLst>
          </p:cNvPr>
          <p:cNvSpPr txBox="1"/>
          <p:nvPr/>
        </p:nvSpPr>
        <p:spPr bwMode="auto">
          <a:xfrm rot="10800000" flipV="1">
            <a:off x="1812904" y="3968344"/>
            <a:ext cx="1314450" cy="4064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rmAutofit fontScale="92500" lnSpcReduction="10000"/>
          </a:bodyPr>
          <a:lstStyle/>
          <a:p>
            <a:endParaRPr lang="ja-JP" altLang="en-US" dirty="0"/>
          </a:p>
        </p:txBody>
      </p:sp>
      <p:sp>
        <p:nvSpPr>
          <p:cNvPr id="150534" name="Object 5">
            <a:extLst>
              <a:ext uri="{FF2B5EF4-FFF2-40B4-BE49-F238E27FC236}">
                <a16:creationId xmlns:a16="http://schemas.microsoft.com/office/drawing/2014/main" id="{77C4DC54-4BF2-B3B4-EA0F-4E62C370A7BE}"/>
              </a:ext>
            </a:extLst>
          </p:cNvPr>
          <p:cNvSpPr txBox="1"/>
          <p:nvPr/>
        </p:nvSpPr>
        <p:spPr bwMode="auto">
          <a:xfrm rot="10800000" flipV="1">
            <a:off x="-49717" y="4535082"/>
            <a:ext cx="6696744" cy="672586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/>
          <a:p>
            <a:endParaRPr lang="ja-JP" altLang="en-US" dirty="0"/>
          </a:p>
        </p:txBody>
      </p:sp>
      <p:sp>
        <p:nvSpPr>
          <p:cNvPr id="150538" name="Object 9">
            <a:extLst>
              <a:ext uri="{FF2B5EF4-FFF2-40B4-BE49-F238E27FC236}">
                <a16:creationId xmlns:a16="http://schemas.microsoft.com/office/drawing/2014/main" id="{9707E842-F359-A102-27BD-31D99D238E5C}"/>
              </a:ext>
            </a:extLst>
          </p:cNvPr>
          <p:cNvSpPr txBox="1"/>
          <p:nvPr/>
        </p:nvSpPr>
        <p:spPr bwMode="auto">
          <a:xfrm rot="10800000" flipV="1">
            <a:off x="3232217" y="3942944"/>
            <a:ext cx="3322638" cy="4318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rmAutofit lnSpcReduction="10000"/>
          </a:bodyPr>
          <a:lstStyle/>
          <a:p>
            <a:endParaRPr lang="ja-JP" altLang="en-US" dirty="0"/>
          </a:p>
        </p:txBody>
      </p:sp>
      <p:sp>
        <p:nvSpPr>
          <p:cNvPr id="150539" name="Object 10">
            <a:extLst>
              <a:ext uri="{FF2B5EF4-FFF2-40B4-BE49-F238E27FC236}">
                <a16:creationId xmlns:a16="http://schemas.microsoft.com/office/drawing/2014/main" id="{31214F3D-2C69-75AC-243B-276B0409D7FB}"/>
              </a:ext>
            </a:extLst>
          </p:cNvPr>
          <p:cNvSpPr txBox="1"/>
          <p:nvPr/>
        </p:nvSpPr>
        <p:spPr bwMode="auto">
          <a:xfrm rot="10800000" flipV="1">
            <a:off x="6764581" y="3944611"/>
            <a:ext cx="3346450" cy="4318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rmAutofit lnSpcReduction="10000"/>
          </a:bodyPr>
          <a:lstStyle/>
          <a:p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5599B163-6D71-1CE2-E535-88B055AB6274}"/>
                  </a:ext>
                </a:extLst>
              </p:cNvPr>
              <p:cNvSpPr txBox="1"/>
              <p:nvPr/>
            </p:nvSpPr>
            <p:spPr>
              <a:xfrm>
                <a:off x="263352" y="733846"/>
                <a:ext cx="11726257" cy="60344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ja-JP" altLang="en-US" sz="2800" dirty="0">
                    <a:solidFill>
                      <a:schemeClr val="tx1"/>
                    </a:solidFill>
                  </a:rPr>
                  <a:t>空乏状態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𝑐h</m:t>
                        </m:r>
                      </m:sub>
                    </m:sSub>
                    <m:d>
                      <m:dPr>
                        <m:ctrlPr>
                          <a:rPr lang="en-US" altLang="ja-JP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ja-JP" sz="28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d>
                      <m:dPr>
                        <m:ctrlPr>
                          <a:rPr lang="en-US" altLang="ja-JP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ja-JP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ja-JP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𝐺𝐼</m:t>
                        </m:r>
                      </m:sub>
                    </m:sSub>
                    <m:d>
                      <m:dPr>
                        <m:ctrlPr>
                          <a:rPr lang="en-US" altLang="ja-JP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ja-JP" sz="28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d>
                      <m:dPr>
                        <m:ctrlPr>
                          <a:rPr lang="en-US" altLang="ja-JP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ja-JP" sz="28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ja-JP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altLang="ja-JP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altLang="ja-JP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altLang="ja-JP" sz="28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sSub>
                                  <m:sSubPr>
                                    <m:ctrlPr>
                                      <a:rPr lang="en-US" altLang="ja-JP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ja-JP" altLang="en-US" sz="28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altLang="ja-JP" sz="28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  <m:r>
                                  <a:rPr lang="en-US" altLang="ja-JP" sz="28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altLang="ja-JP" sz="28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ja-JP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28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ja-JP" sz="28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rad>
                      </m:num>
                      <m:den>
                        <m:sSub>
                          <m:sSubPr>
                            <m:ctrlPr>
                              <a:rPr lang="ja-JP" alt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ja-JP" sz="28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</m:den>
                    </m:f>
                  </m:oMath>
                </a14:m>
                <a:r>
                  <a:rPr lang="ja-JP" altLang="en-US" sz="2800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ja-JP" altLang="en-US" sz="2800" dirty="0">
                    <a:latin typeface="Cambria Math" panose="02040503050406030204" pitchFamily="18" charset="0"/>
                  </a:rPr>
                  <a:t>から</a:t>
                </a:r>
                <a:endParaRPr lang="en-US" altLang="ja-JP" sz="2800" dirty="0">
                  <a:latin typeface="Cambria Math" panose="02040503050406030204" pitchFamily="18" charset="0"/>
                </a:endParaRP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altLang="ja-JP" sz="2800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𝐺𝑆</m:t>
                        </m:r>
                      </m:sub>
                    </m:sSub>
                    <m:r>
                      <a:rPr lang="en-US" altLang="ja-JP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800" dirty="0">
                    <a:latin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𝑐h</m:t>
                        </m:r>
                      </m:sub>
                    </m:sSub>
                    <m:d>
                      <m:dPr>
                        <m:ctrlPr>
                          <a:rPr lang="en-US" altLang="ja-JP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altLang="ja-JP" sz="2800" dirty="0">
                    <a:latin typeface="Cambria Math" panose="02040503050406030204" pitchFamily="18" charset="0"/>
                  </a:rPr>
                  <a:t>)</a:t>
                </a:r>
                <a:r>
                  <a:rPr lang="ja-JP" altLang="en-US" sz="2800" dirty="0">
                    <a:latin typeface="Cambria Math" panose="02040503050406030204" pitchFamily="18" charset="0"/>
                  </a:rPr>
                  <a:t> を大きくしていくと、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d>
                      <m:d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ja-JP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altLang="ja-JP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ja-JP" altLang="en-US" sz="280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ja-JP" altLang="en-US" sz="28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になり自由電子が誘起される</a:t>
                </a:r>
                <a:br>
                  <a:rPr lang="en-US" altLang="ja-JP" sz="28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</a:br>
                <a:r>
                  <a:rPr lang="en-US" altLang="ja-JP" sz="28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(</a:t>
                </a:r>
                <a:r>
                  <a:rPr lang="ja-JP" altLang="en-US" sz="2800" dirty="0">
                    <a:latin typeface="Cambria Math" panose="02040503050406030204" pitchFamily="18" charset="0"/>
                  </a:rPr>
                  <a:t>反転状態</a:t>
                </a:r>
                <a:r>
                  <a:rPr lang="en-US" altLang="ja-JP" sz="28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)</a:t>
                </a:r>
                <a:r>
                  <a:rPr lang="ja-JP" altLang="en-US" sz="28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。</a:t>
                </a:r>
                <a:endParaRPr lang="en-US" altLang="ja-JP" sz="280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ja-JP" altLang="en-US" sz="2800" dirty="0">
                    <a:solidFill>
                      <a:srgbClr val="FF0000"/>
                    </a:solidFill>
                  </a:rPr>
                  <a:t>　　基板のホール濃度と表面の誘起電子濃度が等しい条件</a:t>
                </a:r>
                <a:r>
                  <a:rPr lang="en-US" altLang="ja-JP" sz="2800" dirty="0">
                    <a:solidFill>
                      <a:srgbClr val="FF0000"/>
                    </a:solidFill>
                  </a:rPr>
                  <a:t>:</a:t>
                </a:r>
                <a:r>
                  <a:rPr lang="ja-JP" altLang="en-US" sz="28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sz="2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d>
                      <m:d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ja-JP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=2</m:t>
                    </m:r>
                    <m:sSub>
                      <m:sSub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US" altLang="ja-JP" sz="2800" i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 </a:t>
                </a:r>
              </a:p>
              <a:p>
                <a:pPr>
                  <a:spcAft>
                    <a:spcPts val="600"/>
                  </a:spcAft>
                </a:pPr>
                <a:r>
                  <a:rPr lang="ja-JP" altLang="en-US" dirty="0"/>
                  <a:t>　　　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: p</a:t>
                </a:r>
                <a:r>
                  <a:rPr lang="ja-JP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層で、真性フェルミ準位から測った</a:t>
                </a:r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Fermi</a:t>
                </a:r>
                <a:r>
                  <a:rPr lang="ja-JP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準位</a:t>
                </a:r>
                <a:r>
                  <a:rPr lang="ja-JP" altLang="en-US" dirty="0">
                    <a:latin typeface="Cambria Math" panose="02040503050406030204" pitchFamily="18" charset="0"/>
                  </a:rPr>
                  <a:t>。</a:t>
                </a:r>
                <a:endParaRPr lang="en-US" altLang="ja-JP" dirty="0">
                  <a:latin typeface="Cambria Math" panose="02040503050406030204" pitchFamily="18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ja-JP" altLang="en-US" dirty="0">
                    <a:latin typeface="Cambria Math" panose="02040503050406030204" pitchFamily="18" charset="0"/>
                  </a:rPr>
                  <a:t>　　　</a:t>
                </a:r>
                <a:r>
                  <a:rPr lang="en-US" altLang="ja-JP" dirty="0">
                    <a:latin typeface="Cambria Math" panose="02040503050406030204" pitchFamily="18" charset="0"/>
                  </a:rPr>
                  <a:t>N</a:t>
                </a:r>
                <a:r>
                  <a:rPr lang="ja-JP" altLang="en-US" dirty="0">
                    <a:latin typeface="Cambria Math" panose="02040503050406030204" pitchFamily="18" charset="0"/>
                  </a:rPr>
                  <a:t>チャネル</a:t>
                </a:r>
                <a:r>
                  <a:rPr lang="en-US" altLang="ja-JP" dirty="0">
                    <a:latin typeface="Cambria Math" panose="02040503050406030204" pitchFamily="18" charset="0"/>
                  </a:rPr>
                  <a:t>Si</a:t>
                </a:r>
                <a:r>
                  <a:rPr lang="ja-JP" altLang="en-US" dirty="0">
                    <a:latin typeface="Cambria Math" panose="02040503050406030204" pitchFamily="18" charset="0"/>
                  </a:rPr>
                  <a:t> </a:t>
                </a:r>
                <a:r>
                  <a:rPr lang="en-US" altLang="ja-JP" dirty="0">
                    <a:latin typeface="Cambria Math" panose="02040503050406030204" pitchFamily="18" charset="0"/>
                  </a:rPr>
                  <a:t>MOS</a:t>
                </a:r>
                <a:r>
                  <a:rPr lang="ja-JP" altLang="en-US" dirty="0">
                    <a:latin typeface="Cambria Math" panose="02040503050406030204" pitchFamily="18" charset="0"/>
                  </a:rPr>
                  <a:t> </a:t>
                </a:r>
                <a:r>
                  <a:rPr lang="en-US" altLang="ja-JP" dirty="0">
                    <a:latin typeface="Cambria Math" panose="02040503050406030204" pitchFamily="18" charset="0"/>
                  </a:rPr>
                  <a:t>FET</a:t>
                </a:r>
                <a:r>
                  <a:rPr lang="ja-JP" altLang="en-US" dirty="0">
                    <a:latin typeface="Cambria Math" panose="02040503050406030204" pitchFamily="18" charset="0"/>
                  </a:rPr>
                  <a:t> </a:t>
                </a:r>
                <a:r>
                  <a:rPr lang="en-US" altLang="ja-JP" dirty="0">
                    <a:latin typeface="Cambria Math" panose="02040503050406030204" pitchFamily="18" charset="0"/>
                  </a:rPr>
                  <a:t>(P</a:t>
                </a:r>
                <a:r>
                  <a:rPr lang="ja-JP" altLang="en-US" dirty="0">
                    <a:latin typeface="Cambria Math" panose="02040503050406030204" pitchFamily="18" charset="0"/>
                  </a:rPr>
                  <a:t>型</a:t>
                </a:r>
                <a:r>
                  <a:rPr lang="en-US" altLang="ja-JP" dirty="0">
                    <a:latin typeface="Cambria Math" panose="02040503050406030204" pitchFamily="18" charset="0"/>
                  </a:rPr>
                  <a:t>Si)</a:t>
                </a:r>
                <a:r>
                  <a:rPr lang="ja-JP" altLang="en-US" dirty="0">
                    <a:latin typeface="Cambria Math" panose="02040503050406030204" pitchFamily="18" charset="0"/>
                  </a:rPr>
                  <a:t> の場合、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altLang="ja-JP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ja-JP" altLang="en-US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ja-JP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~</a:t>
                </a:r>
                <a:r>
                  <a:rPr lang="ja-JP" altLang="en-US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ja-JP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0.7 – 0.8 eV</a:t>
                </a:r>
                <a:endParaRPr lang="en-US" altLang="ja-JP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𝐷𝑆</m:t>
                        </m:r>
                      </m:sub>
                    </m:sSub>
                    <m:r>
                      <a:rPr lang="en-US" altLang="ja-JP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en-US" altLang="ja-JP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𝐺𝑆</m:t>
                        </m:r>
                      </m:sub>
                    </m:sSub>
                  </m:oMath>
                </a14:m>
                <a:r>
                  <a:rPr lang="en-US" altLang="ja-JP" sz="2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𝐹𝐵</m:t>
                        </m:r>
                      </m:sub>
                    </m:sSub>
                  </m:oMath>
                </a14:m>
                <a:r>
                  <a:rPr lang="ja-JP" altLang="en-US" sz="28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の時 </a:t>
                </a:r>
                <a:r>
                  <a:rPr lang="en-US" altLang="ja-JP" sz="28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𝑐h</m:t>
                        </m:r>
                      </m:sub>
                    </m:sSub>
                    <m:d>
                      <m:dPr>
                        <m:ctrlP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ja-JP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ja-JP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𝐺𝑆</m:t>
                        </m:r>
                      </m:sub>
                    </m:sSub>
                    <m:r>
                      <a:rPr lang="en-US" altLang="ja-JP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𝐹𝐵</m:t>
                        </m:r>
                      </m:sub>
                    </m:sSub>
                  </m:oMath>
                </a14:m>
                <a:r>
                  <a:rPr lang="en-US" altLang="ja-JP" sz="28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)</a:t>
                </a:r>
                <a:r>
                  <a:rPr lang="ja-JP" altLang="en-US" sz="28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、敷値電圧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𝑡h</m:t>
                        </m:r>
                      </m:sub>
                    </m:sSub>
                    <m:r>
                      <a:rPr lang="en-US" altLang="ja-JP" sz="28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ja-JP" altLang="en-US" sz="28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は　</a:t>
                </a:r>
                <a:endParaRPr lang="en-US" altLang="ja-JP" sz="280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altLang="ja-JP" sz="2800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altLang="ja-JP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𝒕𝒉</m:t>
                        </m:r>
                      </m:sub>
                    </m:sSub>
                    <m:r>
                      <a:rPr lang="en-US" altLang="ja-JP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𝑭𝑩</m:t>
                        </m:r>
                      </m:sub>
                    </m:sSub>
                    <m:r>
                      <a:rPr lang="en-US" altLang="ja-JP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ja-JP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sSub>
                      <m:sSubPr>
                        <m:ctrlP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altLang="ja-JP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sub>
                    </m:sSub>
                    <m:r>
                      <a:rPr lang="en-US" altLang="ja-JP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altLang="ja-JP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  <m: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𝒒</m:t>
                                </m:r>
                                <m:sSub>
                                  <m:sSubPr>
                                    <m:ctrlPr>
                                      <a:rPr lang="en-US" altLang="ja-JP" sz="28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ja-JP" altLang="en-US" sz="28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𝜺</m:t>
                                    </m:r>
                                  </m:e>
                                  <m:sub>
                                    <m:r>
                                      <a:rPr lang="en-US" altLang="ja-JP" sz="28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sub>
                                </m:sSub>
                                <m: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e>
                              <m:sub>
                                <m: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𝝓</m:t>
                                </m:r>
                              </m:e>
                              <m:sub>
                                <m: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𝑭</m:t>
                                </m:r>
                              </m:sub>
                            </m:sSub>
                          </m:e>
                        </m:rad>
                      </m:num>
                      <m:den>
                        <m:sSub>
                          <m:sSubPr>
                            <m:ctrlPr>
                              <a:rPr lang="ja-JP" altLang="en-US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altLang="ja-JP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𝑮</m:t>
                            </m:r>
                          </m:sub>
                        </m:sSub>
                      </m:den>
                    </m:f>
                  </m:oMath>
                </a14:m>
                <a:r>
                  <a:rPr lang="ja-JP" altLang="en-US" sz="2800" b="1" i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 </a:t>
                </a:r>
                <a:endParaRPr lang="en-US" altLang="ja-JP" sz="2800" b="1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ja-JP" altLang="en-US" sz="2800" dirty="0">
                    <a:latin typeface="Cambria Math" panose="02040503050406030204" pitchFamily="18" charset="0"/>
                  </a:rPr>
                  <a:t>この時の空乏層幅を最大空乏層幅</a:t>
                </a:r>
                <a:r>
                  <a:rPr lang="en-US" altLang="ja-JP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ja-JP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𝑀𝐴𝑋</m:t>
                        </m:r>
                      </m:sub>
                    </m:sSub>
                  </m:oMath>
                </a14:m>
                <a:r>
                  <a:rPr lang="ja-JP" altLang="en-US" sz="2800" dirty="0">
                    <a:latin typeface="Cambria Math" panose="02040503050406030204" pitchFamily="18" charset="0"/>
                  </a:rPr>
                  <a:t>と呼ぶ</a:t>
                </a:r>
                <a:endParaRPr lang="en-US" altLang="ja-JP" sz="2800" dirty="0">
                  <a:latin typeface="Cambria Math" panose="02040503050406030204" pitchFamily="18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altLang="ja-JP" sz="280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𝑀𝐴𝑋</m:t>
                        </m:r>
                      </m:sub>
                    </m:sSub>
                    <m:r>
                      <a:rPr lang="en-US" altLang="ja-JP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altLang="ja-JP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2800" i="1"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en-US" altLang="ja-JP" sz="28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ja-JP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ja-JP" altLang="en-US" sz="2800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ja-JP" sz="28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sSub>
                              <m:sSubPr>
                                <m:ctrlPr>
                                  <a:rPr lang="en-US" altLang="ja-JP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8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altLang="ja-JP" sz="28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</m:den>
                        </m:f>
                      </m:e>
                    </m:rad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ja-JP" altLang="en-US" sz="28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　</a:t>
                </a:r>
                <a:endParaRPr lang="ja-JP" altLang="en-US" sz="3600" dirty="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5599B163-6D71-1CE2-E535-88B055AB62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52" y="733846"/>
                <a:ext cx="11726257" cy="6034409"/>
              </a:xfrm>
              <a:prstGeom prst="rect">
                <a:avLst/>
              </a:prstGeom>
              <a:blipFill>
                <a:blip r:embed="rId2"/>
                <a:stretch>
                  <a:fillRect l="-104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8532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D61CF-759F-E503-738A-373FAB17A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3">
            <a:extLst>
              <a:ext uri="{FF2B5EF4-FFF2-40B4-BE49-F238E27FC236}">
                <a16:creationId xmlns:a16="http://schemas.microsoft.com/office/drawing/2014/main" id="{8D5F4204-2F9B-16D9-3843-3DA375E0B32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9144000" cy="838200"/>
          </a:xfrm>
          <a:noFill/>
        </p:spPr>
        <p:txBody>
          <a:bodyPr/>
          <a:lstStyle/>
          <a:p>
            <a:pPr eaLnBrk="1" hangingPunct="1"/>
            <a:r>
              <a:rPr lang="ja-JP" altLang="en-US" sz="3600" b="1" dirty="0">
                <a:solidFill>
                  <a:srgbClr val="0000FF"/>
                </a:solidFill>
              </a:rPr>
              <a:t>半導体中の電荷</a:t>
            </a:r>
            <a:r>
              <a:rPr lang="en-US" altLang="ja-JP" sz="3600" b="1" dirty="0">
                <a:solidFill>
                  <a:srgbClr val="0000FF"/>
                </a:solidFill>
              </a:rPr>
              <a:t>:</a:t>
            </a:r>
            <a:r>
              <a:rPr lang="ja-JP" altLang="en-US" sz="3600" b="1" dirty="0">
                <a:solidFill>
                  <a:srgbClr val="0000FF"/>
                </a:solidFill>
              </a:rPr>
              <a:t> 蓄積層 </a:t>
            </a:r>
            <a:r>
              <a:rPr lang="en-US" altLang="ja-JP" sz="3600" b="1" dirty="0">
                <a:solidFill>
                  <a:srgbClr val="0000FF"/>
                </a:solidFill>
              </a:rPr>
              <a:t>(</a:t>
            </a:r>
            <a:r>
              <a:rPr lang="ja-JP" altLang="en-US" sz="3600" b="1" dirty="0">
                <a:solidFill>
                  <a:srgbClr val="0000FF"/>
                </a:solidFill>
              </a:rPr>
              <a:t>強反転状態</a:t>
            </a:r>
            <a:r>
              <a:rPr lang="en-US" altLang="ja-JP" sz="3600" b="1" dirty="0">
                <a:solidFill>
                  <a:srgbClr val="0000FF"/>
                </a:solidFill>
              </a:rPr>
              <a:t>)</a:t>
            </a:r>
            <a:endParaRPr lang="ja-JP" altLang="en-US" sz="3600" b="1" dirty="0">
              <a:solidFill>
                <a:srgbClr val="0000FF"/>
              </a:solidFill>
            </a:endParaRPr>
          </a:p>
        </p:txBody>
      </p:sp>
      <p:sp>
        <p:nvSpPr>
          <p:cNvPr id="150532" name="Object 3">
            <a:extLst>
              <a:ext uri="{FF2B5EF4-FFF2-40B4-BE49-F238E27FC236}">
                <a16:creationId xmlns:a16="http://schemas.microsoft.com/office/drawing/2014/main" id="{7B9AC157-F766-4236-D808-97056BE49B60}"/>
              </a:ext>
            </a:extLst>
          </p:cNvPr>
          <p:cNvSpPr txBox="1"/>
          <p:nvPr/>
        </p:nvSpPr>
        <p:spPr bwMode="auto">
          <a:xfrm rot="10800000" flipV="1">
            <a:off x="1812904" y="3968344"/>
            <a:ext cx="1314450" cy="4064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rmAutofit fontScale="92500" lnSpcReduction="10000"/>
          </a:bodyPr>
          <a:lstStyle/>
          <a:p>
            <a:endParaRPr lang="ja-JP" altLang="en-US" dirty="0"/>
          </a:p>
        </p:txBody>
      </p:sp>
      <p:sp>
        <p:nvSpPr>
          <p:cNvPr id="150534" name="Object 5">
            <a:extLst>
              <a:ext uri="{FF2B5EF4-FFF2-40B4-BE49-F238E27FC236}">
                <a16:creationId xmlns:a16="http://schemas.microsoft.com/office/drawing/2014/main" id="{9CB04139-6C68-D0DC-AC27-9A08AC0AB4FF}"/>
              </a:ext>
            </a:extLst>
          </p:cNvPr>
          <p:cNvSpPr txBox="1"/>
          <p:nvPr/>
        </p:nvSpPr>
        <p:spPr bwMode="auto">
          <a:xfrm rot="10800000" flipV="1">
            <a:off x="-49717" y="4535082"/>
            <a:ext cx="6696744" cy="672586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/>
          <a:p>
            <a:endParaRPr lang="ja-JP" altLang="en-US" dirty="0"/>
          </a:p>
        </p:txBody>
      </p:sp>
      <p:sp>
        <p:nvSpPr>
          <p:cNvPr id="150538" name="Object 9">
            <a:extLst>
              <a:ext uri="{FF2B5EF4-FFF2-40B4-BE49-F238E27FC236}">
                <a16:creationId xmlns:a16="http://schemas.microsoft.com/office/drawing/2014/main" id="{33EAEB70-0C9A-7C52-4284-3625F601DA08}"/>
              </a:ext>
            </a:extLst>
          </p:cNvPr>
          <p:cNvSpPr txBox="1"/>
          <p:nvPr/>
        </p:nvSpPr>
        <p:spPr bwMode="auto">
          <a:xfrm rot="10800000" flipV="1">
            <a:off x="3232217" y="3942944"/>
            <a:ext cx="3322638" cy="4318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rmAutofit lnSpcReduction="10000"/>
          </a:bodyPr>
          <a:lstStyle/>
          <a:p>
            <a:endParaRPr lang="ja-JP" altLang="en-US" dirty="0"/>
          </a:p>
        </p:txBody>
      </p:sp>
      <p:sp>
        <p:nvSpPr>
          <p:cNvPr id="150539" name="Object 10">
            <a:extLst>
              <a:ext uri="{FF2B5EF4-FFF2-40B4-BE49-F238E27FC236}">
                <a16:creationId xmlns:a16="http://schemas.microsoft.com/office/drawing/2014/main" id="{79392D18-824D-9DC4-4792-2D83265A0E71}"/>
              </a:ext>
            </a:extLst>
          </p:cNvPr>
          <p:cNvSpPr txBox="1"/>
          <p:nvPr/>
        </p:nvSpPr>
        <p:spPr bwMode="auto">
          <a:xfrm rot="10800000" flipV="1">
            <a:off x="6764581" y="3944611"/>
            <a:ext cx="3346450" cy="4318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rmAutofit lnSpcReduction="10000"/>
          </a:bodyPr>
          <a:lstStyle/>
          <a:p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0CF86364-E325-5FCA-465C-E45AC1460E8C}"/>
                  </a:ext>
                </a:extLst>
              </p:cNvPr>
              <p:cNvSpPr txBox="1"/>
              <p:nvPr/>
            </p:nvSpPr>
            <p:spPr>
              <a:xfrm>
                <a:off x="263352" y="1040946"/>
                <a:ext cx="11928648" cy="57362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ja-JP" altLang="en-US" sz="3600" dirty="0">
                    <a:latin typeface="Cambria Math" panose="02040503050406030204" pitchFamily="18" charset="0"/>
                  </a:rPr>
                  <a:t>半導体表面に蓄積層が形成され、</a:t>
                </a:r>
                <a:br>
                  <a:rPr lang="en-US" altLang="ja-JP" sz="3600" dirty="0">
                    <a:latin typeface="Cambria Math" panose="02040503050406030204" pitchFamily="18" charset="0"/>
                  </a:rPr>
                </a:br>
                <a:r>
                  <a:rPr lang="ja-JP" altLang="en-US" sz="3600" dirty="0">
                    <a:latin typeface="Cambria Math" panose="02040503050406030204" pitchFamily="18" charset="0"/>
                  </a:rPr>
                  <a:t>電子濃度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ja-JP" altLang="en-US" sz="3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ja-JP" sz="3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ja-JP" altLang="en-US" sz="3600" dirty="0">
                    <a:latin typeface="Cambria Math" panose="02040503050406030204" pitchFamily="18" charset="0"/>
                  </a:rPr>
                  <a:t> が誘起された状態</a:t>
                </a:r>
                <a:endParaRPr lang="en-US" altLang="ja-JP" sz="360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ja-JP" altLang="en-US" sz="3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ja-JP" sz="3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altLang="ja-JP" sz="3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3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sSub>
                      <m:sSubPr>
                        <m:ctrlPr>
                          <a:rPr lang="ja-JP" altLang="en-US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ja-JP" sz="3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en-US" altLang="ja-JP" sz="3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ja-JP" sz="3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sSub>
                      <m:sSubPr>
                        <m:ctrlPr>
                          <a:rPr lang="ja-JP" altLang="en-US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ja-JP" sz="3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sSub>
                      <m:sSubPr>
                        <m:ctrlPr>
                          <a:rPr lang="ja-JP" altLang="en-US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ja-JP" sz="3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𝑀𝐴𝑋</m:t>
                        </m:r>
                      </m:sub>
                    </m:sSub>
                  </m:oMath>
                </a14:m>
                <a:r>
                  <a:rPr lang="en-US" altLang="ja-JP" sz="3600" i="1" dirty="0">
                    <a:latin typeface="Cambria Math" panose="02040503050406030204" pitchFamily="18" charset="0"/>
                  </a:rPr>
                  <a:t> </a:t>
                </a:r>
              </a:p>
              <a:p>
                <a:r>
                  <a:rPr lang="en-US" altLang="ja-JP" sz="3600" b="0" dirty="0"/>
                  <a:t>     </a:t>
                </a:r>
                <a14:m>
                  <m:oMath xmlns:m="http://schemas.openxmlformats.org/officeDocument/2006/math">
                    <m:r>
                      <a:rPr lang="en-US" altLang="ja-JP" sz="3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6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ja-JP" sz="3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sSub>
                      <m:sSubPr>
                        <m:ctrlPr>
                          <a:rPr lang="en-US" altLang="ja-JP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6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sz="3600" b="0" i="1" smtClean="0">
                            <a:latin typeface="Cambria Math" panose="02040503050406030204" pitchFamily="18" charset="0"/>
                          </a:rPr>
                          <m:t>𝐺𝐼</m:t>
                        </m:r>
                      </m:sub>
                    </m:sSub>
                    <m:r>
                      <a:rPr lang="en-US" altLang="ja-JP" sz="3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6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ja-JP" sz="3600" i="1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d>
                      <m:dPr>
                        <m:ctrlPr>
                          <a:rPr lang="en-US" altLang="ja-JP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36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ja-JP" sz="36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en-US" altLang="ja-JP" sz="36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US" altLang="ja-JP" sz="3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ja-JP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36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ja-JP" sz="3600" b="0" i="1" smtClean="0">
                                <a:latin typeface="Cambria Math" panose="02040503050406030204" pitchFamily="18" charset="0"/>
                              </a:rPr>
                              <m:t>𝐹𝐵</m:t>
                            </m:r>
                          </m:sub>
                        </m:sSub>
                        <m:r>
                          <a:rPr lang="en-US" altLang="ja-JP" sz="3600" i="1">
                            <a:latin typeface="Cambria Math" panose="02040503050406030204" pitchFamily="18" charset="0"/>
                          </a:rPr>
                          <m:t>−2</m:t>
                        </m:r>
                        <m:sSub>
                          <m:sSubPr>
                            <m:ctrlPr>
                              <a:rPr lang="en-US" altLang="ja-JP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36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sz="36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</m:e>
                    </m:d>
                  </m:oMath>
                </a14:m>
                <a:endParaRPr lang="en-US" altLang="ja-JP" sz="3600" b="0" i="1" dirty="0">
                  <a:latin typeface="Cambria Math" panose="02040503050406030204" pitchFamily="18" charset="0"/>
                </a:endParaRPr>
              </a:p>
              <a:p>
                <a:endParaRPr lang="en-US" altLang="ja-JP" sz="3600" b="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ja-JP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sSub>
                      <m:sSubPr>
                        <m:ctrlPr>
                          <a:rPr lang="ja-JP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ja-JP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en-US" altLang="ja-JP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altLang="ja-JP" sz="3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ja-JP" sz="3200" i="1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altLang="ja-JP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3200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altLang="ja-JP" sz="32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altLang="ja-JP" sz="3200" i="1">
                            <a:latin typeface="Cambria Math" panose="02040503050406030204" pitchFamily="18" charset="0"/>
                          </a:rPr>
                          <m:t>𝑞</m:t>
                        </m:r>
                        <m:sSub>
                          <m:sSubPr>
                            <m:ctrlPr>
                              <a:rPr lang="en-US" altLang="ja-JP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32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ja-JP" sz="32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sSub>
                          <m:sSubPr>
                            <m:ctrlPr>
                              <a:rPr lang="en-US" altLang="ja-JP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3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ja-JP" altLang="en-US" sz="32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sz="32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</m:e>
                    </m:rad>
                    <m:r>
                      <a:rPr lang="en-US" altLang="ja-JP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sSub>
                      <m:sSubPr>
                        <m:ctrlPr>
                          <a:rPr lang="ja-JP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ja-JP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en-US" altLang="ja-JP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ja-JP" alt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2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ja-JP" sz="3200" i="1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d>
                      <m:dPr>
                        <m:ctrlPr>
                          <a:rPr lang="en-US" altLang="ja-JP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ja-JP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𝑡h</m:t>
                            </m:r>
                          </m:sub>
                        </m:sSub>
                        <m:r>
                          <a:rPr lang="en-US" altLang="ja-JP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ja-JP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ja-JP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𝐹𝐵</m:t>
                            </m:r>
                          </m:sub>
                        </m:sSub>
                        <m:r>
                          <a:rPr lang="en-US" altLang="ja-JP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ja-JP" sz="3200" i="1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altLang="ja-JP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32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sz="32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ja-JP" sz="3200" b="0" i="1" dirty="0">
                    <a:latin typeface="Cambria Math" panose="02040503050406030204" pitchFamily="18" charset="0"/>
                  </a:rPr>
                  <a:t> </a:t>
                </a:r>
              </a:p>
              <a:p>
                <a:r>
                  <a:rPr lang="en-US" altLang="ja-JP" sz="3200" dirty="0"/>
                  <a:t>		                </a:t>
                </a:r>
                <a14:m>
                  <m:oMath xmlns:m="http://schemas.openxmlformats.org/officeDocument/2006/math">
                    <m:r>
                      <a:rPr lang="en-US" altLang="ja-JP" sz="32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2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ja-JP" sz="3200" i="1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d>
                      <m:dPr>
                        <m:ctrlPr>
                          <a:rPr lang="en-US" altLang="ja-JP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32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ja-JP" sz="3200" i="1">
                                <a:latin typeface="Cambria Math" panose="02040503050406030204" pitchFamily="18" charset="0"/>
                              </a:rPr>
                              <m:t>𝐺𝑆</m:t>
                            </m:r>
                          </m:sub>
                        </m:sSub>
                        <m:r>
                          <a:rPr lang="en-US" altLang="ja-JP" sz="32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ja-JP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32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ja-JP" sz="3200" i="1">
                                <a:latin typeface="Cambria Math" panose="02040503050406030204" pitchFamily="18" charset="0"/>
                              </a:rPr>
                              <m:t>𝐹𝐵</m:t>
                            </m:r>
                          </m:sub>
                        </m:sSub>
                        <m:r>
                          <a:rPr lang="en-US" altLang="ja-JP" sz="3200" i="1">
                            <a:latin typeface="Cambria Math" panose="02040503050406030204" pitchFamily="18" charset="0"/>
                          </a:rPr>
                          <m:t>−2</m:t>
                        </m:r>
                        <m:sSub>
                          <m:sSubPr>
                            <m:ctrlPr>
                              <a:rPr lang="en-US" altLang="ja-JP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32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sz="32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ja-JP" sz="3200" b="0" i="1" dirty="0">
                    <a:latin typeface="Cambria Math" panose="02040503050406030204" pitchFamily="18" charset="0"/>
                  </a:rPr>
                  <a:t> </a:t>
                </a:r>
              </a:p>
              <a:p>
                <a:endParaRPr lang="en-US" altLang="ja-JP" sz="36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altLang="ja-JP" sz="36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=&gt;</a:t>
                </a:r>
                <a:r>
                  <a:rPr lang="en-US" altLang="ja-JP" sz="36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𝒒</m:t>
                    </m:r>
                    <m:sSub>
                      <m:sSubPr>
                        <m:ctrlPr>
                          <a:rPr lang="ja-JP" alt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altLang="ja-JP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sub>
                    </m:sSub>
                    <m:r>
                      <a:rPr lang="en-US" altLang="ja-JP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altLang="ja-JP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sub>
                    </m:sSub>
                    <m:d>
                      <m:dPr>
                        <m:ctrlPr>
                          <a:rPr lang="en-US" altLang="ja-JP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3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3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en-US" altLang="ja-JP" sz="3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𝑮</m:t>
                            </m:r>
                            <m:r>
                              <a:rPr lang="en-US" altLang="ja-JP" sz="3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𝑺</m:t>
                            </m:r>
                          </m:sub>
                        </m:sSub>
                        <m:r>
                          <a:rPr lang="en-US" altLang="ja-JP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ja-JP" sz="3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3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en-US" altLang="ja-JP" sz="3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𝒕𝒉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ja-JP" sz="3600" b="1" i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 </a:t>
                </a:r>
              </a:p>
              <a:p>
                <a:endParaRPr lang="ja-JP" altLang="en-US" sz="4400" dirty="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0CF86364-E325-5FCA-465C-E45AC1460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52" y="1040946"/>
                <a:ext cx="11928648" cy="5736250"/>
              </a:xfrm>
              <a:prstGeom prst="rect">
                <a:avLst/>
              </a:prstGeom>
              <a:blipFill>
                <a:blip r:embed="rId2"/>
                <a:stretch>
                  <a:fillRect l="-1533" t="-201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7841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>
            <a:extLst>
              <a:ext uri="{FF2B5EF4-FFF2-40B4-BE49-F238E27FC236}">
                <a16:creationId xmlns:a16="http://schemas.microsoft.com/office/drawing/2014/main" id="{604B01E8-2C59-08EA-198E-45D5DEDD0A8A}"/>
              </a:ext>
            </a:extLst>
          </p:cNvPr>
          <p:cNvSpPr txBox="1">
            <a:spLocks noChangeArrowheads="1"/>
          </p:cNvSpPr>
          <p:nvPr/>
        </p:nvSpPr>
        <p:spPr>
          <a:xfrm>
            <a:off x="-1" y="0"/>
            <a:ext cx="12144671" cy="841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ja-JP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ＨＧ丸ゴシックB"/>
                <a:cs typeface="Times New Roman" panose="02020603050405020304" pitchFamily="18" charset="0"/>
              </a:rPr>
              <a:t>Subthreshold</a:t>
            </a:r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ＨＧ丸ゴシックB"/>
                <a:cs typeface="Times New Roman" panose="02020603050405020304" pitchFamily="18" charset="0"/>
              </a:rPr>
              <a:t>特性 </a:t>
            </a:r>
            <a:r>
              <a:rPr lang="en-US" altLang="ja-JP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ＨＧ丸ゴシックB"/>
                <a:cs typeface="Times New Roman" panose="02020603050405020304" pitchFamily="18" charset="0"/>
              </a:rPr>
              <a:t>(</a:t>
            </a:r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ＨＧ丸ゴシックB"/>
                <a:cs typeface="Times New Roman" panose="02020603050405020304" pitchFamily="18" charset="0"/>
              </a:rPr>
              <a:t>弱反転状態</a:t>
            </a:r>
            <a:r>
              <a:rPr lang="en-US" altLang="ja-JP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ＨＧ丸ゴシックB"/>
                <a:cs typeface="Times New Roman" panose="02020603050405020304" pitchFamily="18" charset="0"/>
              </a:rPr>
              <a:t>)</a:t>
            </a:r>
            <a:endParaRPr lang="ja-JP" alt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ＨＧ丸ゴシックB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41F15012-D504-F720-26A0-D0B529238F5C}"/>
                  </a:ext>
                </a:extLst>
              </p:cNvPr>
              <p:cNvSpPr txBox="1"/>
              <p:nvPr/>
            </p:nvSpPr>
            <p:spPr>
              <a:xfrm>
                <a:off x="335362" y="764704"/>
                <a:ext cx="11737302" cy="590584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ja-JP" altLang="en-US" dirty="0">
                    <a:cs typeface="Times New Roman" panose="02020603050405020304" pitchFamily="18" charset="0"/>
                  </a:rPr>
                  <a:t>チャネル </a:t>
                </a:r>
                <a:r>
                  <a:rPr lang="en-US" altLang="ja-JP" i="1" dirty="0">
                    <a:cs typeface="Times New Roman" panose="02020603050405020304" pitchFamily="18" charset="0"/>
                  </a:rPr>
                  <a:t>z </a:t>
                </a:r>
                <a:r>
                  <a:rPr lang="ja-JP" altLang="en-US" dirty="0">
                    <a:cs typeface="Times New Roman" panose="02020603050405020304" pitchFamily="18" charset="0"/>
                  </a:rPr>
                  <a:t>方向の表面ポテンシャル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altLang="ja-JP" dirty="0">
                    <a:cs typeface="Times New Roman" panose="02020603050405020304" pitchFamily="18" charset="0"/>
                  </a:rPr>
                  <a:t> (</a:t>
                </a:r>
                <a:r>
                  <a:rPr lang="en-US" altLang="ja-JP" i="1" dirty="0">
                    <a:cs typeface="Times New Roman" panose="02020603050405020304" pitchFamily="18" charset="0"/>
                  </a:rPr>
                  <a:t>V</a:t>
                </a:r>
                <a:r>
                  <a:rPr lang="en-US" altLang="ja-JP" baseline="-25000" dirty="0">
                    <a:cs typeface="Times New Roman" panose="02020603050405020304" pitchFamily="18" charset="0"/>
                  </a:rPr>
                  <a:t>DS</a:t>
                </a:r>
                <a:r>
                  <a:rPr lang="en-US" altLang="ja-JP" dirty="0">
                    <a:cs typeface="Times New Roman" panose="02020603050405020304" pitchFamily="18" charset="0"/>
                  </a:rPr>
                  <a:t>&lt;&lt;</a:t>
                </a:r>
                <a:r>
                  <a:rPr lang="en-US" altLang="ja-JP" i="1" dirty="0">
                    <a:cs typeface="Times New Roman" panose="02020603050405020304" pitchFamily="18" charset="0"/>
                  </a:rPr>
                  <a:t>V</a:t>
                </a:r>
                <a:r>
                  <a:rPr lang="en-US" altLang="ja-JP" baseline="-25000" dirty="0">
                    <a:cs typeface="Times New Roman" panose="02020603050405020304" pitchFamily="18" charset="0"/>
                  </a:rPr>
                  <a:t>GS</a:t>
                </a:r>
                <a:r>
                  <a:rPr lang="ja-JP" altLang="en-US" dirty="0">
                    <a:cs typeface="Times New Roman" panose="02020603050405020304" pitchFamily="18" charset="0"/>
                  </a:rPr>
                  <a:t>として</a:t>
                </a:r>
                <a:r>
                  <a:rPr lang="en-US" altLang="ja-JP" dirty="0">
                    <a:cs typeface="Times New Roman" panose="02020603050405020304" pitchFamily="18" charset="0"/>
                  </a:rPr>
                  <a:t>)</a:t>
                </a:r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ja-JP" altLang="en-US" dirty="0">
                    <a:cs typeface="Times New Roman" panose="02020603050405020304" pitchFamily="18" charset="0"/>
                  </a:rPr>
                  <a:t>は</a:t>
                </a:r>
                <a:r>
                  <a:rPr lang="en-US" altLang="ja-JP" i="1" dirty="0">
                    <a:cs typeface="Times New Roman" panose="02020603050405020304" pitchFamily="18" charset="0"/>
                  </a:rPr>
                  <a:t>x</a:t>
                </a:r>
                <a:r>
                  <a:rPr lang="ja-JP" altLang="en-US" dirty="0">
                    <a:cs typeface="Times New Roman" panose="02020603050405020304" pitchFamily="18" charset="0"/>
                  </a:rPr>
                  <a:t>方向に一定とする</a:t>
                </a:r>
                <a:r>
                  <a:rPr lang="en-US" altLang="ja-JP" dirty="0"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spcAft>
                    <a:spcPts val="600"/>
                  </a:spcAft>
                </a:pPr>
                <a:r>
                  <a:rPr kumimoji="1" lang="en-US" altLang="ja-JP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𝐺𝑆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  <m:r>
                      <a:rPr kumimoji="1" lang="en-US" altLang="ja-JP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</m:den>
                    </m:f>
                    <m:rad>
                      <m:radPr>
                        <m:degHide m:val="on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b="0" i="1" smtClean="0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sSub>
                          <m:sSub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rad>
                  </m:oMath>
                </a14:m>
                <a:endParaRPr kumimoji="1" lang="en-US" altLang="ja-JP" dirty="0">
                  <a:cs typeface="Times New Roman" panose="02020603050405020304" pitchFamily="18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altLang="ja-JP" dirty="0"/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𝐺𝑆</m:t>
                            </m:r>
                          </m:sub>
                        </m:sSub>
                      </m:num>
                      <m:den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  <m:r>
                      <a:rPr kumimoji="1" lang="en-US" altLang="ja-JP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</m:den>
                    </m:f>
                    <m:rad>
                      <m:radPr>
                        <m:degHide m:val="on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i="1"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sSub>
                              <m:sSub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den>
                        </m:f>
                      </m:e>
                    </m:rad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kumimoji="1" lang="en-US" altLang="ja-JP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ja-JP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ja-JP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altLang="ja-JP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ja-JP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altLang="ja-JP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𝑮</m:t>
                            </m:r>
                          </m:sub>
                        </m:sSub>
                      </m:den>
                    </m:f>
                    <m:r>
                      <a:rPr lang="en-US" altLang="ja-JP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ja-JP" alt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𝜼</m:t>
                    </m:r>
                  </m:oMath>
                </a14:m>
                <a:endParaRPr kumimoji="1" lang="en-US" altLang="ja-JP" b="1" dirty="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altLang="ja-JP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	</a:t>
                </a:r>
                <a:r>
                  <a:rPr kumimoji="1" lang="en-US" altLang="ja-JP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kumimoji="1" lang="en-US" altLang="ja-JP" dirty="0">
                    <a:cs typeface="Times New Roman" panose="02020603050405020304" pitchFamily="18" charset="0"/>
                  </a:rPr>
                  <a:t>=</a:t>
                </a:r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den>
                    </m:f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i="1"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sSub>
                              <m:sSub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den>
                        </m:f>
                      </m:e>
                    </m:rad>
                  </m:oMath>
                </a14:m>
                <a:r>
                  <a:rPr kumimoji="1" lang="en-US" altLang="ja-JP" dirty="0">
                    <a:cs typeface="Times New Roman" panose="02020603050405020304" pitchFamily="18" charset="0"/>
                  </a:rPr>
                  <a:t>:</a:t>
                </a:r>
                <a:r>
                  <a:rPr kumimoji="1" lang="ja-JP" altLang="en-US" dirty="0">
                    <a:cs typeface="Times New Roman" panose="02020603050405020304" pitchFamily="18" charset="0"/>
                  </a:rPr>
                  <a:t> 空乏層容量　　空乏層幅</a:t>
                </a:r>
                <a:r>
                  <a:rPr kumimoji="1" lang="en-US" altLang="ja-JP" dirty="0">
                    <a:cs typeface="Times New Roman" panose="02020603050405020304" pitchFamily="18" charset="0"/>
                  </a:rPr>
                  <a:t>:</a:t>
                </a:r>
                <a:r>
                  <a:rPr kumimoji="1" lang="ja-JP" altLang="en-US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i="1"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i="1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sSub>
                              <m:sSub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</m:den>
                        </m:f>
                      </m:e>
                    </m:rad>
                  </m:oMath>
                </a14:m>
                <a:endParaRPr kumimoji="1" lang="en-US" altLang="ja-JP" dirty="0">
                  <a:cs typeface="Times New Roman" panose="02020603050405020304" pitchFamily="18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kumimoji="1" lang="ja-JP" altLang="en-US" dirty="0">
                    <a:cs typeface="Times New Roman" panose="02020603050405020304" pitchFamily="18" charset="0"/>
                  </a:rPr>
                  <a:t>表面電子濃度　</a:t>
                </a:r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sSub>
                                  <m:sSubPr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ja-JP" altLang="en-US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𝑘𝑇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altLang="ja-JP" dirty="0"/>
                  <a:t>   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ja-JP" dirty="0"/>
                  <a:t>: </a:t>
                </a:r>
                <a:r>
                  <a:rPr lang="ja-JP" altLang="en-US" dirty="0"/>
                  <a:t>半導体基板の正孔濃度</a:t>
                </a:r>
                <a:r>
                  <a:rPr lang="en-US" altLang="ja-JP" dirty="0"/>
                  <a:t>)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altLang="ja-JP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ja-JP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en-US" altLang="ja-JP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ja-JP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ja-JP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d>
                    <m:r>
                      <a:rPr lang="en-US" altLang="ja-JP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kumimoji="1" lang="en-US" altLang="ja-JP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ja-JP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ja-JP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𝐺𝑆</m:t>
                        </m:r>
                      </m:sub>
                    </m:sSub>
                    <m:f>
                      <m:fPr>
                        <m:ctrlPr>
                          <a:rPr lang="en-US" altLang="ja-JP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ja-JP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ja-JP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ja-JP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ja-JP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ja-JP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US" altLang="ja-JP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ja-JP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ja-JP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den>
                    </m:f>
                    <m:r>
                      <a:rPr lang="en-US" altLang="ja-JP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𝐺𝑆</m:t>
                        </m:r>
                      </m:sub>
                    </m:sSub>
                    <m:r>
                      <a:rPr lang="en-US" altLang="ja-JP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d>
                      <m:dPr>
                        <m:ctrlPr>
                          <a:rPr lang="en-US" altLang="ja-JP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altLang="ja-JP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altLang="ja-JP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𝐺𝑆</m:t>
                        </m:r>
                      </m:sub>
                    </m:sSub>
                    <m:r>
                      <a:rPr lang="en-US" altLang="ja-JP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ja-JP" alt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𝜼</m:t>
                    </m:r>
                  </m:oMath>
                </a14:m>
                <a:endParaRPr kumimoji="1" lang="en-US" altLang="ja-JP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ja-JP" altLang="en-US" dirty="0">
                    <a:cs typeface="Times New Roman" panose="02020603050405020304" pitchFamily="18" charset="0"/>
                  </a:rPr>
                  <a:t>濃度勾配による拡散電流  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𝑞</m:t>
                    </m:r>
                    <m:sSub>
                      <m:sSub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f>
                      <m:f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(0)−</m:t>
                        </m:r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d>
                          <m:d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d>
                      </m:num>
                      <m:den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sSup>
                          <m:sSupPr>
                            <m:ctrlPr>
                              <a:rPr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sSub>
                          <m:sSub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den>
                    </m:f>
                    <m:func>
                      <m:func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sSub>
                                  <m:sSubPr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ja-JP" altLang="en-US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𝑘𝑇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altLang="ja-JP" dirty="0">
                  <a:cs typeface="Times New Roman" panose="02020603050405020304" pitchFamily="18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altLang="ja-JP" b="1" dirty="0">
                    <a:solidFill>
                      <a:srgbClr val="FF0000"/>
                    </a:solidFill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US" altLang="ja-JP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𝑫𝑺</m:t>
                        </m:r>
                      </m:sub>
                    </m:sSub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  <m:r>
                          <a:rPr lang="ja-JP" altLang="en-US" b="1" i="1">
                            <a:latin typeface="Cambria Math" panose="02040503050406030204" pitchFamily="18" charset="0"/>
                          </a:rPr>
                          <m:t>𝜹</m:t>
                        </m:r>
                      </m:num>
                      <m:den>
                        <m:r>
                          <a:rPr lang="en-US" altLang="ja-JP" b="1" i="1" smtClean="0">
                            <a:latin typeface="Cambria Math" panose="02040503050406030204" pitchFamily="18" charset="0"/>
                          </a:rPr>
                          <m:t>𝑾</m:t>
                        </m:r>
                      </m:den>
                    </m:f>
                    <m:r>
                      <a:rPr lang="en-US" altLang="ja-JP" b="1" i="1">
                        <a:latin typeface="Cambria Math" panose="02040503050406030204" pitchFamily="18" charset="0"/>
                      </a:rPr>
                      <m:t>𝒒</m:t>
                    </m:r>
                    <m:sSub>
                      <m:sSubPr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f>
                      <m:fPr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ja-JP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ja-JP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1" i="1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  <m:sub>
                                <m:r>
                                  <a:rPr lang="en-US" altLang="ja-JP" b="1" i="1"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ja-JP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en-US" altLang="ja-JP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1" i="1"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  <m:sub>
                            <m:r>
                              <a:rPr lang="en-US" altLang="ja-JP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sub>
                        </m:sSub>
                      </m:den>
                    </m:f>
                    <m:func>
                      <m:funcPr>
                        <m:ctrlPr>
                          <a:rPr lang="en-US" altLang="ja-JP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altLang="ja-JP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𝐞𝐱𝐩</m:t>
                        </m:r>
                      </m:fName>
                      <m:e>
                        <m:d>
                          <m:dPr>
                            <m:ctrlPr>
                              <a:rPr lang="en-US" altLang="ja-JP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ja-JP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𝒒</m:t>
                                </m:r>
                                <m:sSub>
                                  <m:sSubPr>
                                    <m:ctrlPr>
                                      <a:rPr lang="en-US" altLang="ja-JP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𝑽</m:t>
                                    </m:r>
                                  </m:e>
                                  <m:sub>
                                    <m:r>
                                      <a:rPr lang="en-US" altLang="ja-JP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𝑮𝑺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ja-JP" altLang="en-US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𝜼</m:t>
                                </m:r>
                                <m:r>
                                  <a:rPr lang="en-US" altLang="ja-JP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𝒌𝑻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kumimoji="1" lang="ja-JP" altLang="en-US" b="1" dirty="0">
                    <a:cs typeface="Times New Roman" panose="02020603050405020304" pitchFamily="18" charset="0"/>
                  </a:rPr>
                  <a:t>　</a:t>
                </a:r>
                <a:endParaRPr kumimoji="1" lang="en-US" altLang="ja-JP" b="1" dirty="0">
                  <a:cs typeface="Times New Roman" panose="02020603050405020304" pitchFamily="18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kumimoji="1" lang="ja-JP" altLang="en-US" dirty="0">
                    <a:cs typeface="Times New Roman" panose="02020603050405020304" pitchFamily="18" charset="0"/>
                  </a:rPr>
                  <a:t>　　　</a:t>
                </a:r>
                <a:r>
                  <a:rPr kumimoji="1" lang="en-US" altLang="ja-JP" dirty="0"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ja-JP" altLang="en-US" i="1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kumimoji="1" lang="en-US" altLang="ja-JP" dirty="0">
                    <a:cs typeface="Times New Roman" panose="02020603050405020304" pitchFamily="18" charset="0"/>
                  </a:rPr>
                  <a:t>: </a:t>
                </a:r>
                <a:r>
                  <a:rPr kumimoji="1" lang="ja-JP" altLang="en-US" dirty="0">
                    <a:cs typeface="Times New Roman" panose="02020603050405020304" pitchFamily="18" charset="0"/>
                  </a:rPr>
                  <a:t>蓄積層の厚さ。</a:t>
                </a:r>
                <a14:m>
                  <m:oMath xmlns:m="http://schemas.openxmlformats.org/officeDocument/2006/math">
                    <m:r>
                      <a:rPr lang="ja-JP" altLang="en-US" i="1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kumimoji="1" lang="ja-JP" altLang="en-US" dirty="0">
                    <a:cs typeface="Times New Roman" panose="02020603050405020304" pitchFamily="18" charset="0"/>
                  </a:rPr>
                  <a:t>内で電荷密度は一定と仮定</a:t>
                </a:r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41F15012-D504-F720-26A0-D0B529238F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362" y="764704"/>
                <a:ext cx="11737302" cy="5905848"/>
              </a:xfrm>
              <a:prstGeom prst="rect">
                <a:avLst/>
              </a:prstGeom>
              <a:blipFill>
                <a:blip r:embed="rId3"/>
                <a:stretch>
                  <a:fillRect l="-1558" t="-1858" b="-16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図 3">
            <a:extLst>
              <a:ext uri="{FF2B5EF4-FFF2-40B4-BE49-F238E27FC236}">
                <a16:creationId xmlns:a16="http://schemas.microsoft.com/office/drawing/2014/main" id="{59A5F8AA-0050-E5A8-3690-07CC28507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4516" y="7101408"/>
            <a:ext cx="6639986" cy="194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77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EB7D6-DA2E-CFAC-8F01-9BAD9C1ED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>
            <a:extLst>
              <a:ext uri="{FF2B5EF4-FFF2-40B4-BE49-F238E27FC236}">
                <a16:creationId xmlns:a16="http://schemas.microsoft.com/office/drawing/2014/main" id="{90710C40-2D9F-FE40-ACF4-C4C16240832B}"/>
              </a:ext>
            </a:extLst>
          </p:cNvPr>
          <p:cNvSpPr txBox="1">
            <a:spLocks noChangeArrowheads="1"/>
          </p:cNvSpPr>
          <p:nvPr/>
        </p:nvSpPr>
        <p:spPr>
          <a:xfrm>
            <a:off x="-1" y="0"/>
            <a:ext cx="12144671" cy="841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ja-JP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ＨＧ丸ゴシックB"/>
                <a:cs typeface="Times New Roman" panose="02020603050405020304" pitchFamily="18" charset="0"/>
              </a:rPr>
              <a:t>Subthreshold</a:t>
            </a:r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ＨＧ丸ゴシックB"/>
                <a:cs typeface="Times New Roman" panose="02020603050405020304" pitchFamily="18" charset="0"/>
              </a:rPr>
              <a:t>特性 </a:t>
            </a:r>
            <a:r>
              <a:rPr lang="en-US" altLang="ja-JP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ＨＧ丸ゴシックB"/>
                <a:cs typeface="Times New Roman" panose="02020603050405020304" pitchFamily="18" charset="0"/>
              </a:rPr>
              <a:t>(</a:t>
            </a:r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ＨＧ丸ゴシックB"/>
                <a:cs typeface="Times New Roman" panose="02020603050405020304" pitchFamily="18" charset="0"/>
              </a:rPr>
              <a:t>弱反転状態</a:t>
            </a:r>
            <a:r>
              <a:rPr lang="en-US" altLang="ja-JP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ＨＧ丸ゴシックB"/>
                <a:cs typeface="Times New Roman" panose="02020603050405020304" pitchFamily="18" charset="0"/>
              </a:rPr>
              <a:t>)</a:t>
            </a:r>
            <a:endParaRPr lang="ja-JP" alt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ＨＧ丸ゴシックB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A0BC72E4-196D-0F97-9C24-3DE311452B00}"/>
                  </a:ext>
                </a:extLst>
              </p:cNvPr>
              <p:cNvSpPr txBox="1"/>
              <p:nvPr/>
            </p:nvSpPr>
            <p:spPr>
              <a:xfrm>
                <a:off x="335360" y="817180"/>
                <a:ext cx="11737302" cy="57801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altLang="ja-JP" sz="28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𝐷𝑆</m:t>
                        </m:r>
                      </m:sub>
                    </m:sSub>
                    <m:r>
                      <a:rPr lang="en-US" altLang="ja-JP" sz="28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sz="28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8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altLang="ja-JP" sz="28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den>
                    </m:f>
                    <m:r>
                      <a:rPr lang="en-US" altLang="ja-JP" sz="28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𝑞</m:t>
                    </m:r>
                    <m:sSub>
                      <m:sSubPr>
                        <m:ctrlPr>
                          <a:rPr lang="en-US" altLang="ja-JP" sz="28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f>
                      <m:fPr>
                        <m:ctrlPr>
                          <a:rPr lang="en-US" altLang="ja-JP" sz="28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ja-JP" sz="2800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ja-JP" sz="2800" i="1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800" i="1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ja-JP" sz="2800" i="1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ja-JP" sz="2800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en-US" altLang="ja-JP" sz="2800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ja-JP" sz="2800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den>
                    </m:f>
                    <m:r>
                      <a:rPr lang="ja-JP" altLang="en-US" sz="280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𝛿</m:t>
                    </m:r>
                    <m:func>
                      <m:funcPr>
                        <m:ctrlPr>
                          <a:rPr lang="en-US" altLang="ja-JP" sz="280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altLang="ja-JP" sz="2800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ja-JP" sz="2800" i="1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sz="2800" i="1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sSub>
                                  <m:sSubPr>
                                    <m:ctrlPr>
                                      <a:rPr lang="en-US" altLang="ja-JP" sz="2800" i="1">
                                        <a:solidFill>
                                          <a:schemeClr val="tx1">
                                            <a:lumMod val="95000"/>
                                            <a:lumOff val="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800" b="0" i="1" smtClean="0">
                                        <a:solidFill>
                                          <a:schemeClr val="tx1">
                                            <a:lumMod val="95000"/>
                                            <a:lumOff val="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ja-JP" sz="2800" b="0" i="1" smtClean="0">
                                        <a:solidFill>
                                          <a:schemeClr val="tx1">
                                            <a:lumMod val="95000"/>
                                            <a:lumOff val="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𝐺𝑆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ja-JP" altLang="en-US" sz="2800" i="1" smtClean="0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  <m:r>
                                  <a:rPr lang="en-US" altLang="ja-JP" sz="2800" i="1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𝑘𝑇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kumimoji="1" lang="ja-JP" alt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Times New Roman" panose="02020603050405020304" pitchFamily="18" charset="0"/>
                  </a:rPr>
                  <a:t> </a:t>
                </a:r>
                <a:endParaRPr kumimoji="1" lang="en-US" altLang="ja-JP" sz="28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endParaRPr>
              </a:p>
              <a:p>
                <a:pPr>
                  <a:spcAft>
                    <a:spcPts val="600"/>
                  </a:spcAft>
                </a:pPr>
                <a:endParaRPr kumimoji="1" lang="en-US" altLang="ja-JP" sz="28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endParaRP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ja-JP" sz="28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func>
                      <m:funcPr>
                        <m:ctrlPr>
                          <a:rPr lang="en-US" altLang="ja-JP" sz="28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sSub>
                          <m:sSubPr>
                            <m:ctrlPr>
                              <a:rPr lang="en-US" altLang="ja-JP" sz="2800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altLang="ja-JP" sz="2800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𝐷𝑆</m:t>
                            </m:r>
                          </m:sub>
                        </m:sSub>
                      </m:e>
                    </m:func>
                    <m:r>
                      <a:rPr lang="en-US" altLang="ja-JP" sz="28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sz="28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8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num>
                      <m:den>
                        <m:r>
                          <a:rPr lang="ja-JP" altLang="en-US" sz="28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  <m:r>
                          <a:rPr lang="en-US" altLang="ja-JP" sz="28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𝑘𝑇</m:t>
                        </m:r>
                      </m:den>
                    </m:f>
                    <m:sSub>
                      <m:sSubPr>
                        <m:ctrlPr>
                          <a:rPr lang="en-US" altLang="ja-JP" sz="28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ja-JP" sz="28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altLang="ja-JP" sz="28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𝐺𝑆</m:t>
                        </m:r>
                      </m:sub>
                    </m:sSub>
                    <m:r>
                      <a:rPr lang="en-US" altLang="ja-JP" sz="28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sz="28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8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num>
                      <m:den>
                        <m:r>
                          <a:rPr lang="en-US" altLang="ja-JP" sz="28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𝑘𝑇</m:t>
                        </m:r>
                      </m:den>
                    </m:f>
                    <m:f>
                      <m:fPr>
                        <m:ctrlPr>
                          <a:rPr lang="en-US" altLang="ja-JP" sz="28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8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sz="28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sSub>
                          <m:sSubPr>
                            <m:ctrlPr>
                              <a:rPr lang="en-US" altLang="ja-JP" sz="2800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ja-JP" sz="2800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en-US" altLang="ja-JP" sz="28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altLang="ja-JP" sz="2800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ja-JP" sz="28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</m:den>
                    </m:f>
                    <m:sSub>
                      <m:sSubPr>
                        <m:ctrlPr>
                          <a:rPr lang="en-US" altLang="ja-JP" sz="28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ja-JP" sz="28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altLang="ja-JP" sz="28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𝐺𝑆</m:t>
                        </m:r>
                      </m:sub>
                    </m:sSub>
                  </m:oMath>
                </a14:m>
                <a:r>
                  <a:rPr kumimoji="1" lang="ja-JP" alt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Times New Roman" panose="02020603050405020304" pitchFamily="18" charset="0"/>
                  </a:rPr>
                  <a:t>　</a:t>
                </a:r>
                <a:endParaRPr kumimoji="1" lang="en-US" altLang="ja-JP" sz="28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endParaRP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altLang="ja-JP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𝑺𝑺</m:t>
                    </m:r>
                    <m:r>
                      <a:rPr lang="en-US" altLang="ja-JP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ja-JP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𝒅</m:t>
                            </m:r>
                            <m:r>
                              <a:rPr lang="en-US" altLang="ja-JP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en-US" altLang="ja-JP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𝑮𝑺</m:t>
                            </m:r>
                          </m:sub>
                        </m:sSub>
                      </m:num>
                      <m:den>
                        <m:r>
                          <a:rPr lang="en-US" altLang="ja-JP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func>
                          <m:funcPr>
                            <m:ctrlPr>
                              <a:rPr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altLang="ja-JP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800" b="1" i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𝐥𝐨𝐠</m:t>
                                </m:r>
                              </m:e>
                              <m:sub>
                                <m:r>
                                  <a:rPr lang="en-US" altLang="ja-JP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𝟏𝟎</m:t>
                                </m:r>
                              </m:sub>
                            </m:sSub>
                          </m:fName>
                          <m:e>
                            <m:sSub>
                              <m:sSubPr>
                                <m:ctrlP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𝑰</m:t>
                                </m:r>
                              </m:e>
                              <m:sub>
                                <m: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𝑫𝑺</m:t>
                                </m:r>
                              </m:sub>
                            </m:sSub>
                          </m:e>
                        </m:func>
                      </m:den>
                    </m:f>
                    <m:r>
                      <a:rPr lang="en-US" altLang="ja-JP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𝐥𝐨𝐠</m:t>
                        </m:r>
                      </m:e>
                      <m:sub>
                        <m:r>
                          <a:rPr lang="en-US" altLang="ja-JP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en-US" altLang="ja-JP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f>
                      <m:fPr>
                        <m:ctrlP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𝒌𝑻</m:t>
                        </m:r>
                      </m:num>
                      <m:den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den>
                    </m:f>
                    <m:d>
                      <m:dPr>
                        <m:ctrlPr>
                          <a:rPr lang="en-US" altLang="ja-JP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altLang="ja-JP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en-US" altLang="ja-JP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𝑮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altLang="ja-JP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ja-JP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𝟑𝟎𝟐𝟓𝟖𝟓</m:t>
                    </m:r>
                    <m:f>
                      <m:fPr>
                        <m:ctrlP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𝒌𝑻</m:t>
                        </m:r>
                      </m:num>
                      <m:den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den>
                    </m:f>
                    <m:d>
                      <m:dPr>
                        <m:ctrlP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altLang="ja-JP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en-US" altLang="ja-JP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𝑮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kumimoji="1" lang="ja-JP" altLang="en-US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　</a:t>
                </a:r>
                <a:endParaRPr kumimoji="1" lang="en-US" altLang="ja-JP" sz="2800" b="1" dirty="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ja-JP" altLang="en-US" sz="2800" dirty="0">
                    <a:solidFill>
                      <a:schemeClr val="tx1"/>
                    </a:solidFill>
                  </a:rPr>
                  <a:t>　　</a:t>
                </a:r>
                <a14:m>
                  <m:oMath xmlns:m="http://schemas.openxmlformats.org/officeDocument/2006/math">
                    <m:r>
                      <a:rPr lang="en-US" altLang="ja-JP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=59.64</m:t>
                    </m:r>
                    <m:d>
                      <m:dPr>
                        <m:ctrlPr>
                          <a:rPr lang="en-US" altLang="ja-JP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altLang="ja-JP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ja-JP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8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altLang="ja-JP" sz="28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ja-JP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8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altLang="ja-JP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altLang="ja-JP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US" altLang="ja-JP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mV</m:t>
                        </m:r>
                        <m:r>
                          <a:rPr lang="en-US" altLang="ja-JP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decade</m:t>
                        </m:r>
                      </m:e>
                    </m:d>
                    <m:r>
                      <a:rPr lang="en-US" altLang="ja-JP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ja-JP" altLang="en-US" sz="2800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　　</a:t>
                </a:r>
                <a14:m>
                  <m:oMath xmlns:m="http://schemas.openxmlformats.org/officeDocument/2006/math">
                    <m:r>
                      <a:rPr lang="en-US" altLang="ja-JP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@ </m:t>
                    </m:r>
                    <m:r>
                      <a:rPr lang="en-US" altLang="ja-JP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ja-JP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=300 </m:t>
                    </m:r>
                    <m:r>
                      <m:rPr>
                        <m:sty m:val="p"/>
                      </m:rPr>
                      <a:rPr lang="en-US" altLang="ja-JP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K</m:t>
                    </m:r>
                  </m:oMath>
                </a14:m>
                <a:r>
                  <a:rPr kumimoji="1" lang="ja-JP" altLang="en-US" sz="28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　</a:t>
                </a:r>
                <a:endParaRPr kumimoji="1" lang="en-US" altLang="ja-JP" sz="280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pPr>
                  <a:spcAft>
                    <a:spcPts val="600"/>
                  </a:spcAft>
                </a:pPr>
                <a:endParaRPr lang="en-US" altLang="ja-JP" sz="2800" b="1" dirty="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altLang="ja-JP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N</a:t>
                </a:r>
                <a:r>
                  <a:rPr lang="ja-JP" altLang="en-US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チャネル</a:t>
                </a:r>
                <a:r>
                  <a:rPr lang="en-US" altLang="ja-JP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TFT</a:t>
                </a:r>
                <a:r>
                  <a:rPr lang="ja-JP" altLang="en-US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の場合、</a:t>
                </a:r>
                <a:r>
                  <a:rPr lang="en-US" altLang="ja-JP" sz="2800" b="1" dirty="0">
                    <a:solidFill>
                      <a:srgbClr val="FF0000"/>
                    </a:solidFill>
                  </a:rPr>
                  <a:t> </a:t>
                </a:r>
                <a:br>
                  <a:rPr lang="en-US" altLang="ja-JP" sz="2800" b="1" dirty="0">
                    <a:solidFill>
                      <a:srgbClr val="FF0000"/>
                    </a:solidFill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sub>
                    </m:sSub>
                  </m:oMath>
                </a14:m>
                <a:r>
                  <a:rPr kumimoji="1" lang="ja-JP" altLang="en-US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を</a:t>
                </a:r>
                <a:r>
                  <a:rPr kumimoji="1" lang="en-US" altLang="ja-JP" sz="2800" b="1" i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E</a:t>
                </a:r>
                <a:r>
                  <a:rPr kumimoji="1" lang="en-US" altLang="ja-JP" sz="2800" b="1" baseline="-250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F</a:t>
                </a:r>
                <a:r>
                  <a:rPr kumimoji="1" lang="ja-JP" altLang="en-US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における電子トラップ容量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𝒔𝒈</m:t>
                        </m:r>
                      </m:sub>
                    </m:sSub>
                    <m:r>
                      <a:rPr lang="en-US" altLang="ja-JP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sub>
                    </m:sSub>
                    <m:r>
                      <a:rPr lang="en-US" altLang="ja-JP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ja-JP" altLang="en-US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で置き換える</a:t>
                </a:r>
                <a:endParaRPr kumimoji="1" lang="en-US" altLang="ja-JP" sz="2800" b="1" dirty="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ja-JP" altLang="en-US" sz="2800" b="1" dirty="0">
                    <a:solidFill>
                      <a:srgbClr val="FF0000"/>
                    </a:solidFill>
                  </a:rPr>
                  <a:t>　　</a:t>
                </a:r>
                <a14:m>
                  <m:oMath xmlns:m="http://schemas.openxmlformats.org/officeDocument/2006/math">
                    <m:r>
                      <a:rPr lang="en-US" altLang="ja-JP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𝑺𝑺</m:t>
                    </m:r>
                    <m:r>
                      <a:rPr lang="en-US" altLang="ja-JP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ja-JP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𝟑𝟎𝟐𝟓𝟖𝟓</m:t>
                    </m:r>
                    <m:f>
                      <m:fPr>
                        <m:ctrlP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𝒌𝑻</m:t>
                        </m:r>
                      </m:num>
                      <m:den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den>
                    </m:f>
                    <m:d>
                      <m:dPr>
                        <m:ctrlP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altLang="ja-JP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  <m:sSub>
                              <m:sSubPr>
                                <m:ctrlP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</m:e>
                              <m:sub>
                                <m:r>
                                  <a:rPr lang="en-US" altLang="ja-JP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𝒔𝒈</m:t>
                                </m:r>
                              </m:sub>
                            </m:sSub>
                            <m:r>
                              <a:rPr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𝑬</m:t>
                                </m:r>
                              </m:e>
                              <m:sub>
                                <m:r>
                                  <a:rPr lang="en-US" altLang="ja-JP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𝑭</m:t>
                                </m:r>
                              </m:sub>
                            </m:sSub>
                            <m:r>
                              <a:rPr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en-US" altLang="ja-JP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𝑮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kumimoji="1" lang="ja-JP" alt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A0BC72E4-196D-0F97-9C24-3DE311452B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360" y="817180"/>
                <a:ext cx="11737302" cy="5780172"/>
              </a:xfrm>
              <a:prstGeom prst="rect">
                <a:avLst/>
              </a:prstGeom>
              <a:blipFill>
                <a:blip r:embed="rId3"/>
                <a:stretch>
                  <a:fillRect l="-18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115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DD384-B52E-C89C-1B78-A8D172DD7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3">
            <a:extLst>
              <a:ext uri="{FF2B5EF4-FFF2-40B4-BE49-F238E27FC236}">
                <a16:creationId xmlns:a16="http://schemas.microsoft.com/office/drawing/2014/main" id="{70AF2EEB-872A-0F2D-B87B-546ACC27FFB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9144000" cy="838200"/>
          </a:xfrm>
          <a:noFill/>
        </p:spPr>
        <p:txBody>
          <a:bodyPr/>
          <a:lstStyle/>
          <a:p>
            <a:pPr eaLnBrk="1" hangingPunct="1"/>
            <a:r>
              <a:rPr lang="ja-JP" altLang="en-US" sz="3600" b="1" dirty="0">
                <a:solidFill>
                  <a:srgbClr val="0000FF"/>
                </a:solidFill>
              </a:rPr>
              <a:t>強反転状態の電気特性</a:t>
            </a:r>
          </a:p>
        </p:txBody>
      </p:sp>
      <p:sp>
        <p:nvSpPr>
          <p:cNvPr id="150532" name="Object 3">
            <a:extLst>
              <a:ext uri="{FF2B5EF4-FFF2-40B4-BE49-F238E27FC236}">
                <a16:creationId xmlns:a16="http://schemas.microsoft.com/office/drawing/2014/main" id="{3DED2D9F-C324-7685-8085-5BFF71CE1E41}"/>
              </a:ext>
            </a:extLst>
          </p:cNvPr>
          <p:cNvSpPr txBox="1"/>
          <p:nvPr/>
        </p:nvSpPr>
        <p:spPr bwMode="auto">
          <a:xfrm rot="10800000" flipV="1">
            <a:off x="1812904" y="3968344"/>
            <a:ext cx="1314450" cy="4064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rmAutofit fontScale="92500" lnSpcReduction="10000"/>
          </a:bodyPr>
          <a:lstStyle/>
          <a:p>
            <a:endParaRPr lang="ja-JP" altLang="en-US" dirty="0"/>
          </a:p>
        </p:txBody>
      </p:sp>
      <p:sp>
        <p:nvSpPr>
          <p:cNvPr id="150534" name="Object 5">
            <a:extLst>
              <a:ext uri="{FF2B5EF4-FFF2-40B4-BE49-F238E27FC236}">
                <a16:creationId xmlns:a16="http://schemas.microsoft.com/office/drawing/2014/main" id="{DD34FE37-2074-2FE4-5F38-B7E6E24A61FF}"/>
              </a:ext>
            </a:extLst>
          </p:cNvPr>
          <p:cNvSpPr txBox="1"/>
          <p:nvPr/>
        </p:nvSpPr>
        <p:spPr bwMode="auto">
          <a:xfrm rot="10800000" flipV="1">
            <a:off x="-49717" y="4535082"/>
            <a:ext cx="6696744" cy="672586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/>
          <a:p>
            <a:endParaRPr lang="ja-JP" altLang="en-US" dirty="0"/>
          </a:p>
        </p:txBody>
      </p:sp>
      <p:sp>
        <p:nvSpPr>
          <p:cNvPr id="150538" name="Object 9">
            <a:extLst>
              <a:ext uri="{FF2B5EF4-FFF2-40B4-BE49-F238E27FC236}">
                <a16:creationId xmlns:a16="http://schemas.microsoft.com/office/drawing/2014/main" id="{0A994BAA-9527-1B9D-0290-F034FD79DC81}"/>
              </a:ext>
            </a:extLst>
          </p:cNvPr>
          <p:cNvSpPr txBox="1"/>
          <p:nvPr/>
        </p:nvSpPr>
        <p:spPr bwMode="auto">
          <a:xfrm rot="10800000" flipV="1">
            <a:off x="3232217" y="3942944"/>
            <a:ext cx="3322638" cy="4318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rmAutofit lnSpcReduction="10000"/>
          </a:bodyPr>
          <a:lstStyle/>
          <a:p>
            <a:endParaRPr lang="ja-JP" altLang="en-US" dirty="0"/>
          </a:p>
        </p:txBody>
      </p:sp>
      <p:sp>
        <p:nvSpPr>
          <p:cNvPr id="150539" name="Object 10">
            <a:extLst>
              <a:ext uri="{FF2B5EF4-FFF2-40B4-BE49-F238E27FC236}">
                <a16:creationId xmlns:a16="http://schemas.microsoft.com/office/drawing/2014/main" id="{D5CDDB50-E866-EEA6-549A-7DA8179CE727}"/>
              </a:ext>
            </a:extLst>
          </p:cNvPr>
          <p:cNvSpPr txBox="1"/>
          <p:nvPr/>
        </p:nvSpPr>
        <p:spPr bwMode="auto">
          <a:xfrm rot="10800000" flipV="1">
            <a:off x="6764581" y="3944611"/>
            <a:ext cx="3346450" cy="4318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rmAutofit lnSpcReduction="10000"/>
          </a:bodyPr>
          <a:lstStyle/>
          <a:p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53C1D7D2-CEF1-1479-D233-052B9EB24804}"/>
                  </a:ext>
                </a:extLst>
              </p:cNvPr>
              <p:cNvSpPr txBox="1"/>
              <p:nvPr/>
            </p:nvSpPr>
            <p:spPr>
              <a:xfrm>
                <a:off x="263352" y="733846"/>
                <a:ext cx="11726257" cy="57413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ja-JP" altLang="en-US" sz="2800" dirty="0">
                    <a:latin typeface="+mn-lt"/>
                  </a:rPr>
                  <a:t>さらに</a:t>
                </a:r>
                <a:r>
                  <a:rPr lang="en-US" altLang="ja-JP" sz="2800" i="1" dirty="0">
                    <a:latin typeface="+mn-lt"/>
                  </a:rPr>
                  <a:t>V</a:t>
                </a:r>
                <a:r>
                  <a:rPr lang="en-US" altLang="ja-JP" sz="2800" baseline="-25000" dirty="0">
                    <a:latin typeface="+mn-lt"/>
                  </a:rPr>
                  <a:t>GS</a:t>
                </a:r>
                <a:r>
                  <a:rPr lang="ja-JP" altLang="en-US" sz="2800" dirty="0">
                    <a:latin typeface="+mn-lt"/>
                  </a:rPr>
                  <a:t>を上げると、半導体表面に蓄積層が形成され、</a:t>
                </a:r>
                <a:endParaRPr lang="en-US" altLang="ja-JP" sz="2800" dirty="0">
                  <a:latin typeface="+mn-lt"/>
                </a:endParaRPr>
              </a:p>
              <a:p>
                <a:r>
                  <a:rPr lang="ja-JP" altLang="en-US" sz="2800" dirty="0">
                    <a:latin typeface="+mn-lt"/>
                  </a:rPr>
                  <a:t>電子濃度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ja-JP" altLang="en-US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ja-JP" altLang="en-US" sz="2800" dirty="0">
                    <a:latin typeface="+mn-lt"/>
                  </a:rPr>
                  <a:t> が誘起される</a:t>
                </a:r>
                <a:endParaRPr lang="en-US" altLang="ja-JP" sz="2800" dirty="0">
                  <a:latin typeface="+mn-lt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ja-JP" altLang="en-US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sSub>
                      <m:sSubPr>
                        <m:ctrlP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sSub>
                      <m:sSubPr>
                        <m:ctrlP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)+</m:t>
                    </m:r>
                    <m:rad>
                      <m:radPr>
                        <m:degHide m:val="on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800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𝑞</m:t>
                        </m:r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8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rad>
                  </m:oMath>
                </a14:m>
                <a:r>
                  <a:rPr lang="en-US" altLang="ja-JP" sz="2800" i="1" dirty="0">
                    <a:latin typeface="+mn-lt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sSub>
                      <m:sSubPr>
                        <m:ctrlP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d>
                      <m:dPr>
                        <m:ctrlP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en-US" altLang="ja-JP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ja-JP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𝐹𝐵</m:t>
                            </m:r>
                          </m:sub>
                        </m:sSub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8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800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𝑞</m:t>
                        </m:r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8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rad>
                  </m:oMath>
                </a14:m>
                <a:r>
                  <a:rPr lang="en-US" altLang="ja-JP" sz="2800" i="1" dirty="0">
                    <a:latin typeface="+mn-lt"/>
                  </a:rPr>
                  <a:t> </a:t>
                </a:r>
              </a:p>
              <a:p>
                <a:endParaRPr lang="en-US" altLang="ja-JP" sz="2800" b="0" i="1" dirty="0">
                  <a:solidFill>
                    <a:srgbClr val="000000"/>
                  </a:solidFill>
                  <a:latin typeface="+mn-lt"/>
                </a:endParaRPr>
              </a:p>
              <a:p>
                <a14:m>
                  <m:oMath xmlns:m="http://schemas.openxmlformats.org/officeDocument/2006/math"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sSub>
                      <m:sSubPr>
                        <m:ctrlP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d>
                      <m:dPr>
                        <m:ctrlP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sSub>
                      <m:sSubPr>
                        <m:ctrlP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f>
                      <m:fPr>
                        <m:ctrlP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8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en-US" altLang="ja-JP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altLang="ja-JP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  <m:d>
                          <m:dPr>
                            <m:ctrlP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ja-JP" alt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altLang="ja-JP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𝐺𝑆</m:t>
                                </m:r>
                              </m:sub>
                            </m:sSub>
                            <m: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ja-JP" alt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altLang="ja-JP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𝐹𝐵</m:t>
                                </m:r>
                              </m:sub>
                            </m:sSub>
                            <m: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ja-JP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2800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ja-JP" sz="2800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altLang="ja-JP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2800" i="1"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en-US" altLang="ja-JP" sz="28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sSub>
                              <m:sSubPr>
                                <m:ctrlPr>
                                  <a:rPr lang="en-US" altLang="ja-JP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8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altLang="ja-JP" sz="28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ja-JP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2800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ja-JP" sz="2800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rad>
                      </m:e>
                    </m:d>
                    <m:f>
                      <m:fPr>
                        <m:ctrlP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8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</m:oMath>
                </a14:m>
                <a:r>
                  <a:rPr lang="en-US" altLang="ja-JP" sz="2800" i="1" dirty="0">
                    <a:solidFill>
                      <a:srgbClr val="000000"/>
                    </a:solidFill>
                    <a:latin typeface="+mn-lt"/>
                  </a:rPr>
                  <a:t> </a:t>
                </a:r>
              </a:p>
              <a:p>
                <a:r>
                  <a:rPr lang="en-US" altLang="ja-JP" sz="2800" i="1" dirty="0">
                    <a:solidFill>
                      <a:srgbClr val="000000"/>
                    </a:solidFill>
                    <a:latin typeface="+mn-lt"/>
                  </a:rPr>
                  <a:t>x</a:t>
                </a:r>
                <a:r>
                  <a:rPr lang="en-US" altLang="ja-JP" sz="2800" dirty="0">
                    <a:solidFill>
                      <a:srgbClr val="000000"/>
                    </a:solidFill>
                    <a:latin typeface="+mn-lt"/>
                  </a:rPr>
                  <a:t>=0 </a:t>
                </a:r>
                <a:r>
                  <a:rPr lang="ja-JP" altLang="en-US" sz="2800" dirty="0">
                    <a:solidFill>
                      <a:srgbClr val="000000"/>
                    </a:solidFill>
                    <a:latin typeface="+mn-lt"/>
                  </a:rPr>
                  <a:t>から </a:t>
                </a:r>
                <a:r>
                  <a:rPr lang="en-US" altLang="ja-JP" sz="2800" i="1" dirty="0">
                    <a:solidFill>
                      <a:srgbClr val="000000"/>
                    </a:solidFill>
                    <a:latin typeface="+mn-lt"/>
                  </a:rPr>
                  <a:t>x</a:t>
                </a:r>
                <a:r>
                  <a:rPr lang="en-US" altLang="ja-JP" sz="2800" dirty="0">
                    <a:solidFill>
                      <a:srgbClr val="000000"/>
                    </a:solidFill>
                    <a:latin typeface="+mn-lt"/>
                  </a:rPr>
                  <a:t>=</a:t>
                </a:r>
                <a:r>
                  <a:rPr lang="en-US" altLang="ja-JP" sz="2800" i="1" dirty="0">
                    <a:solidFill>
                      <a:srgbClr val="000000"/>
                    </a:solidFill>
                    <a:latin typeface="+mn-lt"/>
                  </a:rPr>
                  <a:t>L</a:t>
                </a:r>
                <a:r>
                  <a:rPr lang="en-US" altLang="ja-JP" sz="2800" dirty="0">
                    <a:solidFill>
                      <a:srgbClr val="000000"/>
                    </a:solidFill>
                    <a:latin typeface="+mn-lt"/>
                  </a:rPr>
                  <a:t> </a:t>
                </a:r>
                <a:r>
                  <a:rPr lang="ja-JP" altLang="en-US" sz="2800" dirty="0">
                    <a:solidFill>
                      <a:srgbClr val="000000"/>
                    </a:solidFill>
                    <a:latin typeface="+mn-lt"/>
                  </a:rPr>
                  <a:t>まで積分。電流連続の条件から </a:t>
                </a:r>
                <a:r>
                  <a:rPr lang="en-US" altLang="ja-JP" sz="2800" i="1" dirty="0">
                    <a:solidFill>
                      <a:srgbClr val="000000"/>
                    </a:solidFill>
                    <a:latin typeface="+mn-lt"/>
                  </a:rPr>
                  <a:t>J</a:t>
                </a:r>
                <a:r>
                  <a:rPr lang="ja-JP" altLang="en-US" sz="2800" i="1" dirty="0">
                    <a:solidFill>
                      <a:srgbClr val="000000"/>
                    </a:solidFill>
                    <a:latin typeface="+mn-lt"/>
                  </a:rPr>
                  <a:t> </a:t>
                </a:r>
                <a:r>
                  <a:rPr lang="ja-JP" altLang="en-US" sz="2800" dirty="0">
                    <a:solidFill>
                      <a:srgbClr val="000000"/>
                    </a:solidFill>
                    <a:latin typeface="+mn-lt"/>
                  </a:rPr>
                  <a:t>は</a:t>
                </a:r>
                <a:r>
                  <a:rPr lang="en-US" altLang="ja-JP" sz="2800" i="1" dirty="0">
                    <a:solidFill>
                      <a:srgbClr val="000000"/>
                    </a:solidFill>
                    <a:latin typeface="+mn-lt"/>
                  </a:rPr>
                  <a:t>x</a:t>
                </a:r>
                <a:r>
                  <a:rPr lang="ja-JP" altLang="en-US" sz="2800" dirty="0">
                    <a:solidFill>
                      <a:srgbClr val="000000"/>
                    </a:solidFill>
                    <a:latin typeface="+mn-lt"/>
                  </a:rPr>
                  <a:t>に依存しないので、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p>
                      <m:e>
                        <m:f>
                          <m:fPr>
                            <m:ctrlP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altLang="ja-JP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2800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ja-JP" sz="2800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𝑑𝑥</m:t>
                            </m:r>
                          </m:den>
                        </m:f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e>
                    </m:nary>
                    <m:nary>
                      <m:naryPr>
                        <m:ctrlP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ja-JP" altLang="en-US" sz="28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</m:sub>
                      <m:sup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8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𝐷𝑆</m:t>
                            </m:r>
                          </m:sub>
                        </m:sSub>
                      </m:sup>
                      <m:e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8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altLang="ja-JP" sz="2800" dirty="0">
                    <a:solidFill>
                      <a:srgbClr val="000000"/>
                    </a:solidFill>
                    <a:latin typeface="+mn-lt"/>
                  </a:rPr>
                  <a:t> </a:t>
                </a:r>
                <a:r>
                  <a:rPr lang="ja-JP" altLang="en-US" sz="2800" dirty="0">
                    <a:solidFill>
                      <a:srgbClr val="000000"/>
                    </a:solidFill>
                    <a:latin typeface="+mn-lt"/>
                  </a:rPr>
                  <a:t>を考慮し、</a:t>
                </a:r>
                <a:endParaRPr lang="en-US" altLang="ja-JP" sz="2800" dirty="0">
                  <a:solidFill>
                    <a:srgbClr val="000000"/>
                  </a:solidFill>
                  <a:latin typeface="+mn-lt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ja-JP" alt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US" altLang="ja-JP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𝑫𝑺</m:t>
                        </m:r>
                      </m:sub>
                    </m:sSub>
                    <m:r>
                      <a:rPr lang="en-US" altLang="ja-JP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𝑾</m:t>
                        </m:r>
                      </m:num>
                      <m:den>
                        <m:r>
                          <a:rPr lang="en-US" altLang="ja-JP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den>
                    </m:f>
                    <m:sSub>
                      <m:sSubPr>
                        <m:ctrlPr>
                          <a:rPr lang="ja-JP" alt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sSub>
                      <m:sSubPr>
                        <m:ctrlPr>
                          <a:rPr lang="ja-JP" alt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altLang="ja-JP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ja-JP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ja-JP" altLang="en-US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𝑮𝑺</m:t>
                                </m:r>
                              </m:sub>
                            </m:sSub>
                            <m:r>
                              <a:rPr lang="en-US" altLang="ja-JP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ja-JP" altLang="en-US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𝑭𝑩</m:t>
                                </m:r>
                              </m:sub>
                            </m:sSub>
                            <m:r>
                              <a:rPr lang="en-US" altLang="ja-JP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  <m:sSub>
                              <m:sSubPr>
                                <m:ctrlP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𝝓</m:t>
                                </m:r>
                              </m:e>
                              <m:sub>
                                <m:r>
                                  <a:rPr lang="en-US" altLang="ja-JP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𝑭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lang="en-US" altLang="ja-JP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𝑫𝑺</m:t>
                            </m:r>
                          </m:sub>
                        </m:sSub>
                        <m:r>
                          <a:rPr lang="en-US" altLang="ja-JP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sSup>
                          <m:sSupPr>
                            <m:ctrlPr>
                              <a:rPr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lang="en-US" altLang="ja-JP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𝑫𝑺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ja-JP" sz="2800" b="1" i="1" dirty="0">
                    <a:solidFill>
                      <a:srgbClr val="FF0000"/>
                    </a:solidFill>
                    <a:latin typeface="+mn-lt"/>
                  </a:rPr>
                  <a:t> </a:t>
                </a:r>
              </a:p>
              <a:p>
                <a:r>
                  <a:rPr lang="en-US" altLang="ja-JP" sz="2800" b="1" dirty="0">
                    <a:solidFill>
                      <a:srgbClr val="FF0000"/>
                    </a:solidFill>
                    <a:latin typeface="+mn-lt"/>
                  </a:rPr>
                  <a:t>       </a:t>
                </a:r>
                <a14:m>
                  <m:oMath xmlns:m="http://schemas.openxmlformats.org/officeDocument/2006/math">
                    <m:r>
                      <a:rPr lang="en-US" altLang="ja-JP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f>
                      <m:fPr>
                        <m:ctrlPr>
                          <a:rPr lang="en-US" altLang="ja-JP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altLang="ja-JP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ja-JP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  <m:sSub>
                              <m:sSubPr>
                                <m:ctrlP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𝜺</m:t>
                                </m:r>
                              </m:e>
                              <m:sub>
                                <m: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sub>
                            </m:sSub>
                            <m:r>
                              <a:rPr lang="en-US" altLang="ja-JP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  <m:sSub>
                              <m:sSubPr>
                                <m:ctrlP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e>
                              <m:sub>
                                <m: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sub>
                            </m:sSub>
                          </m:e>
                        </m:rad>
                      </m:num>
                      <m:den>
                        <m:sSub>
                          <m:sSubPr>
                            <m:ctrlPr>
                              <a:rPr lang="ja-JP" altLang="en-US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altLang="ja-JP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𝑮</m:t>
                            </m:r>
                          </m:sub>
                        </m:sSub>
                      </m:den>
                    </m:f>
                    <m:d>
                      <m:dPr>
                        <m:begChr m:val="{"/>
                        <m:endChr m:val="}"/>
                        <m:ctrlPr>
                          <a:rPr lang="en-US" altLang="ja-JP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ja-JP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sSub>
                                  <m:sSubPr>
                                    <m:ctrlPr>
                                      <a:rPr lang="en-US" altLang="ja-JP" sz="28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ja-JP" altLang="en-US" sz="28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𝝓</m:t>
                                    </m:r>
                                  </m:e>
                                  <m:sub>
                                    <m:r>
                                      <a:rPr lang="en-US" altLang="ja-JP" sz="28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𝑭</m:t>
                                    </m:r>
                                  </m:sub>
                                </m:sSub>
                                <m: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ja-JP" altLang="en-US" sz="28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8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𝑽</m:t>
                                    </m:r>
                                  </m:e>
                                  <m:sub>
                                    <m:r>
                                      <a:rPr lang="en-US" altLang="ja-JP" sz="28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𝑫𝑺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ja-JP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altLang="ja-JP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sSub>
                                  <m:sSubPr>
                                    <m:ctrlPr>
                                      <a:rPr lang="en-US" altLang="ja-JP" sz="28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ja-JP" altLang="en-US" sz="28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𝝓</m:t>
                                    </m:r>
                                  </m:e>
                                  <m:sub>
                                    <m:r>
                                      <a:rPr lang="en-US" altLang="ja-JP" sz="28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𝑭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altLang="ja-JP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altLang="ja-JP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altLang="ja-JP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endParaRPr lang="en-US" altLang="ja-JP" sz="2800" b="1" i="1" dirty="0">
                  <a:solidFill>
                    <a:srgbClr val="FF000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53C1D7D2-CEF1-1479-D233-052B9EB248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52" y="733846"/>
                <a:ext cx="11726257" cy="5741380"/>
              </a:xfrm>
              <a:prstGeom prst="rect">
                <a:avLst/>
              </a:prstGeom>
              <a:blipFill>
                <a:blip r:embed="rId2"/>
                <a:stretch>
                  <a:fillRect l="-1040" t="-138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7005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9EC55-7471-012B-9CC0-CBA34593C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3">
            <a:extLst>
              <a:ext uri="{FF2B5EF4-FFF2-40B4-BE49-F238E27FC236}">
                <a16:creationId xmlns:a16="http://schemas.microsoft.com/office/drawing/2014/main" id="{139CA35D-0460-319F-6394-D30784D8015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9144000" cy="838200"/>
          </a:xfrm>
          <a:noFill/>
        </p:spPr>
        <p:txBody>
          <a:bodyPr/>
          <a:lstStyle/>
          <a:p>
            <a:pPr eaLnBrk="1" hangingPunct="1"/>
            <a:r>
              <a:rPr lang="ja-JP" altLang="en-US" sz="3600" b="1" dirty="0">
                <a:solidFill>
                  <a:srgbClr val="0000FF"/>
                </a:solidFill>
              </a:rPr>
              <a:t>強反転状態の電気特性： </a:t>
            </a:r>
            <a:r>
              <a:rPr lang="en-US" altLang="ja-JP" sz="3600" b="1" dirty="0">
                <a:solidFill>
                  <a:srgbClr val="0000FF"/>
                </a:solidFill>
              </a:rPr>
              <a:t>TFT</a:t>
            </a:r>
            <a:r>
              <a:rPr lang="ja-JP" altLang="en-US" sz="3600" b="1" dirty="0">
                <a:solidFill>
                  <a:srgbClr val="0000FF"/>
                </a:solidFill>
              </a:rPr>
              <a:t>の場合</a:t>
            </a:r>
          </a:p>
        </p:txBody>
      </p:sp>
      <p:sp>
        <p:nvSpPr>
          <p:cNvPr id="150532" name="Object 3">
            <a:extLst>
              <a:ext uri="{FF2B5EF4-FFF2-40B4-BE49-F238E27FC236}">
                <a16:creationId xmlns:a16="http://schemas.microsoft.com/office/drawing/2014/main" id="{C920673D-06BC-A214-FAFD-E8237B35E9AF}"/>
              </a:ext>
            </a:extLst>
          </p:cNvPr>
          <p:cNvSpPr txBox="1"/>
          <p:nvPr/>
        </p:nvSpPr>
        <p:spPr bwMode="auto">
          <a:xfrm rot="10800000" flipV="1">
            <a:off x="1812904" y="3968344"/>
            <a:ext cx="1314450" cy="4064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rmAutofit fontScale="92500" lnSpcReduction="10000"/>
          </a:bodyPr>
          <a:lstStyle/>
          <a:p>
            <a:endParaRPr lang="ja-JP" altLang="en-US" dirty="0"/>
          </a:p>
        </p:txBody>
      </p:sp>
      <p:sp>
        <p:nvSpPr>
          <p:cNvPr id="150534" name="Object 5">
            <a:extLst>
              <a:ext uri="{FF2B5EF4-FFF2-40B4-BE49-F238E27FC236}">
                <a16:creationId xmlns:a16="http://schemas.microsoft.com/office/drawing/2014/main" id="{8AED95FA-35AA-6BDD-F423-B381D0672CE7}"/>
              </a:ext>
            </a:extLst>
          </p:cNvPr>
          <p:cNvSpPr txBox="1"/>
          <p:nvPr/>
        </p:nvSpPr>
        <p:spPr bwMode="auto">
          <a:xfrm rot="10800000" flipV="1">
            <a:off x="-49717" y="4535082"/>
            <a:ext cx="6696744" cy="672586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/>
          <a:p>
            <a:endParaRPr lang="ja-JP" altLang="en-US" dirty="0"/>
          </a:p>
        </p:txBody>
      </p:sp>
      <p:sp>
        <p:nvSpPr>
          <p:cNvPr id="150538" name="Object 9">
            <a:extLst>
              <a:ext uri="{FF2B5EF4-FFF2-40B4-BE49-F238E27FC236}">
                <a16:creationId xmlns:a16="http://schemas.microsoft.com/office/drawing/2014/main" id="{7660752F-E179-93D2-66E5-F61D2BECA297}"/>
              </a:ext>
            </a:extLst>
          </p:cNvPr>
          <p:cNvSpPr txBox="1"/>
          <p:nvPr/>
        </p:nvSpPr>
        <p:spPr bwMode="auto">
          <a:xfrm rot="10800000" flipV="1">
            <a:off x="3232217" y="3942944"/>
            <a:ext cx="3322638" cy="4318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rmAutofit lnSpcReduction="10000"/>
          </a:bodyPr>
          <a:lstStyle/>
          <a:p>
            <a:endParaRPr lang="ja-JP" altLang="en-US" dirty="0"/>
          </a:p>
        </p:txBody>
      </p:sp>
      <p:sp>
        <p:nvSpPr>
          <p:cNvPr id="150539" name="Object 10">
            <a:extLst>
              <a:ext uri="{FF2B5EF4-FFF2-40B4-BE49-F238E27FC236}">
                <a16:creationId xmlns:a16="http://schemas.microsoft.com/office/drawing/2014/main" id="{73D0F4A7-CAA3-0AF1-846D-10347A49A005}"/>
              </a:ext>
            </a:extLst>
          </p:cNvPr>
          <p:cNvSpPr txBox="1"/>
          <p:nvPr/>
        </p:nvSpPr>
        <p:spPr bwMode="auto">
          <a:xfrm rot="10800000" flipV="1">
            <a:off x="6764581" y="3944611"/>
            <a:ext cx="3346450" cy="4318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rmAutofit lnSpcReduction="10000"/>
          </a:bodyPr>
          <a:lstStyle/>
          <a:p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A622947B-76D4-341A-D03D-115F4DB7F78C}"/>
                  </a:ext>
                </a:extLst>
              </p:cNvPr>
              <p:cNvSpPr txBox="1"/>
              <p:nvPr/>
            </p:nvSpPr>
            <p:spPr>
              <a:xfrm>
                <a:off x="263352" y="733846"/>
                <a:ext cx="11726257" cy="48942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ja-JP" alt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altLang="ja-JP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𝐷𝑆</m:t>
                        </m:r>
                      </m:sub>
                    </m:sSub>
                    <m:r>
                      <a:rPr lang="en-US" altLang="ja-JP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num>
                      <m:den>
                        <m:r>
                          <a:rPr lang="en-US" altLang="ja-JP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  <m:sSub>
                      <m:sSubPr>
                        <m:ctrlPr>
                          <a:rPr lang="ja-JP" alt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3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ja-JP" sz="3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>
                      <m:sSubPr>
                        <m:ctrlPr>
                          <a:rPr lang="ja-JP" alt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ja-JP" sz="3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altLang="ja-JP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ja-JP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ja-JP" altLang="en-US" sz="3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32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altLang="ja-JP" sz="32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𝐺𝑆</m:t>
                                </m:r>
                              </m:sub>
                            </m:sSub>
                            <m:r>
                              <a:rPr lang="en-US" altLang="ja-JP" sz="32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ja-JP" altLang="en-US" sz="3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32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altLang="ja-JP" sz="32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𝐹𝐵</m:t>
                                </m:r>
                              </m:sub>
                            </m:sSub>
                            <m:r>
                              <a:rPr lang="en-US" altLang="ja-JP" sz="32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ja-JP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altLang="ja-JP" sz="3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32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ja-JP" sz="3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lang="en-US" altLang="ja-JP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ja-JP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𝐷𝑆</m:t>
                            </m:r>
                          </m:sub>
                        </m:sSub>
                        <m:r>
                          <a:rPr lang="en-US" altLang="ja-JP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ja-JP" sz="3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ja-JP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altLang="ja-JP" sz="3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ja-JP" sz="3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32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altLang="ja-JP" sz="3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𝐷𝑆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ja-JP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ja-JP" sz="3200" i="1" dirty="0">
                    <a:solidFill>
                      <a:schemeClr val="tx1"/>
                    </a:solidFill>
                    <a:latin typeface="+mn-lt"/>
                  </a:rPr>
                  <a:t> </a:t>
                </a:r>
              </a:p>
              <a:p>
                <a:r>
                  <a:rPr lang="en-US" altLang="ja-JP" sz="3200" dirty="0">
                    <a:solidFill>
                      <a:schemeClr val="tx1"/>
                    </a:solidFill>
                    <a:latin typeface="+mn-lt"/>
                  </a:rPr>
                  <a:t>       </a:t>
                </a:r>
                <a14:m>
                  <m:oMath xmlns:m="http://schemas.openxmlformats.org/officeDocument/2006/math">
                    <m:r>
                      <a:rPr lang="en-US" altLang="ja-JP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ja-JP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3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ja-JP" sz="3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f>
                      <m:fPr>
                        <m:ctrlPr>
                          <a:rPr lang="en-US" altLang="ja-JP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altLang="ja-JP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ja-JP" sz="32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altLang="ja-JP" sz="3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32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en-US" altLang="ja-JP" sz="32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US" altLang="ja-JP" sz="32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  <m:sSub>
                              <m:sSubPr>
                                <m:ctrlPr>
                                  <a:rPr lang="en-US" altLang="ja-JP" sz="3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32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altLang="ja-JP" sz="32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</m:e>
                        </m:rad>
                      </m:num>
                      <m:den>
                        <m:sSub>
                          <m:sSubPr>
                            <m:ctrlPr>
                              <a:rPr lang="ja-JP" alt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32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ja-JP" sz="32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</m:den>
                    </m:f>
                    <m:d>
                      <m:dPr>
                        <m:begChr m:val="{"/>
                        <m:endChr m:val="}"/>
                        <m:ctrlPr>
                          <a:rPr lang="en-US" altLang="ja-JP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3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ja-JP" sz="32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32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en-US" altLang="ja-JP" sz="3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ja-JP" altLang="en-US" sz="32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altLang="ja-JP" sz="32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sub>
                                </m:sSub>
                                <m:r>
                                  <a:rPr lang="en-US" altLang="ja-JP" sz="32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ja-JP" altLang="en-US" sz="3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32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ja-JP" sz="32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𝐷𝑆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altLang="ja-JP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3/2</m:t>
                            </m:r>
                          </m:sup>
                        </m:sSup>
                        <m:r>
                          <a:rPr lang="en-US" altLang="ja-JP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altLang="ja-JP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ja-JP" sz="3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32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en-US" altLang="ja-JP" sz="3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ja-JP" altLang="en-US" sz="32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altLang="ja-JP" sz="32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altLang="ja-JP" sz="32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3/2</m:t>
                            </m:r>
                          </m:sup>
                        </m:sSup>
                      </m:e>
                    </m:d>
                  </m:oMath>
                </a14:m>
                <a:endParaRPr lang="en-US" altLang="ja-JP" sz="3200" i="1" dirty="0">
                  <a:solidFill>
                    <a:schemeClr val="tx1"/>
                  </a:solidFill>
                  <a:latin typeface="+mn-lt"/>
                </a:endParaRPr>
              </a:p>
              <a:p>
                <a:endParaRPr lang="en-US" altLang="ja-JP" sz="3200" i="1" dirty="0">
                  <a:solidFill>
                    <a:schemeClr val="tx1"/>
                  </a:solidFill>
                  <a:latin typeface="+mn-lt"/>
                </a:endParaRPr>
              </a:p>
              <a:p>
                <a:r>
                  <a:rPr lang="en-US" altLang="ja-JP" sz="3200" dirty="0"/>
                  <a:t>N</a:t>
                </a:r>
                <a:r>
                  <a:rPr lang="ja-JP" altLang="en-US" sz="3200" dirty="0"/>
                  <a:t>型</a:t>
                </a:r>
                <a:r>
                  <a:rPr lang="en-US" altLang="ja-JP" sz="3200" dirty="0"/>
                  <a:t>TFT</a:t>
                </a:r>
                <a:r>
                  <a:rPr lang="ja-JP" altLang="en-US" sz="3200" dirty="0"/>
                  <a:t>のチャネルは真性あるいは</a:t>
                </a:r>
                <a:r>
                  <a:rPr lang="en-US" altLang="ja-JP" sz="3200" dirty="0"/>
                  <a:t>N</a:t>
                </a:r>
                <a:r>
                  <a:rPr lang="en-US" altLang="ja-JP" sz="3200" baseline="30000" dirty="0"/>
                  <a:t>-</a:t>
                </a:r>
                <a:r>
                  <a:rPr lang="ja-JP" altLang="en-US" sz="3200" dirty="0"/>
                  <a:t>。</a:t>
                </a:r>
                <a:r>
                  <a:rPr lang="en-US" altLang="ja-JP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2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ja-JP" sz="32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altLang="ja-JP" sz="3200" b="0" i="1" smtClean="0">
                        <a:latin typeface="Cambria Math" panose="02040503050406030204" pitchFamily="18" charset="0"/>
                      </a:rPr>
                      <m:t>=0:</m:t>
                    </m:r>
                  </m:oMath>
                </a14:m>
                <a:endParaRPr lang="en-US" altLang="ja-JP" sz="3200" b="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ja-JP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US" altLang="ja-JP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𝑫𝑺</m:t>
                        </m:r>
                      </m:sub>
                    </m:sSub>
                    <m:r>
                      <a:rPr lang="en-US" altLang="ja-JP" sz="3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𝑾</m:t>
                        </m:r>
                      </m:num>
                      <m:den>
                        <m:r>
                          <a:rPr lang="en-US" altLang="ja-JP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den>
                    </m:f>
                    <m:sSub>
                      <m:sSubPr>
                        <m:ctrlPr>
                          <a:rPr lang="ja-JP" alt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altLang="ja-JP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sSub>
                      <m:sSubPr>
                        <m:ctrlPr>
                          <a:rPr lang="ja-JP" alt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altLang="ja-JP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altLang="ja-JP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ja-JP" sz="3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ja-JP" altLang="en-US" sz="3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3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lang="en-US" altLang="ja-JP" sz="3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𝑮𝑺</m:t>
                                </m:r>
                              </m:sub>
                            </m:sSub>
                            <m:r>
                              <a:rPr lang="en-US" altLang="ja-JP" sz="3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ja-JP" altLang="en-US" sz="3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3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lang="en-US" altLang="ja-JP" sz="3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𝑭𝑩</m:t>
                                </m:r>
                              </m:sub>
                            </m:sSub>
                            <m:r>
                              <a:rPr lang="en-US" altLang="ja-JP" sz="3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ja-JP" sz="3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  <m:sSub>
                              <m:sSubPr>
                                <m:ctrlPr>
                                  <a:rPr lang="en-US" altLang="ja-JP" sz="3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3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𝝓</m:t>
                                </m:r>
                              </m:e>
                              <m:sub>
                                <m:r>
                                  <a:rPr lang="en-US" altLang="ja-JP" sz="3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𝑭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lang="en-US" altLang="ja-JP" sz="3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3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en-US" altLang="ja-JP" sz="3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𝑫𝑺</m:t>
                            </m:r>
                          </m:sub>
                        </m:sSub>
                        <m:r>
                          <a:rPr lang="en-US" altLang="ja-JP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ja-JP" sz="3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sz="3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ja-JP" sz="3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sSup>
                          <m:sSupPr>
                            <m:ctrlPr>
                              <a:rPr lang="en-US" altLang="ja-JP" sz="3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ja-JP" sz="3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3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lang="en-US" altLang="ja-JP" sz="3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𝑫𝑺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ja-JP" sz="3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ja-JP" sz="3600" b="1" i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 </a:t>
                </a:r>
              </a:p>
              <a:p>
                <a:r>
                  <a:rPr lang="en-US" altLang="ja-JP" sz="3600" b="1" dirty="0">
                    <a:solidFill>
                      <a:srgbClr val="FF0000"/>
                    </a:solidFill>
                  </a:rPr>
                  <a:t>       </a:t>
                </a:r>
                <a14:m>
                  <m:oMath xmlns:m="http://schemas.openxmlformats.org/officeDocument/2006/math">
                    <m:r>
                      <a:rPr lang="en-US" altLang="ja-JP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𝑾</m:t>
                        </m:r>
                      </m:num>
                      <m:den>
                        <m:r>
                          <a:rPr lang="en-US" altLang="ja-JP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den>
                    </m:f>
                    <m:sSub>
                      <m:sSubPr>
                        <m:ctrlPr>
                          <a:rPr lang="ja-JP" alt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altLang="ja-JP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sSub>
                      <m:sSubPr>
                        <m:ctrlPr>
                          <a:rPr lang="ja-JP" alt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altLang="ja-JP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altLang="ja-JP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ja-JP" sz="3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ja-JP" altLang="en-US" sz="3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3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lang="en-US" altLang="ja-JP" sz="3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𝑮𝑺</m:t>
                                </m:r>
                              </m:sub>
                            </m:sSub>
                            <m:r>
                              <a:rPr lang="en-US" altLang="ja-JP" sz="3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ja-JP" altLang="en-US" sz="3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3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lang="en-US" altLang="ja-JP" sz="3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𝒕𝒉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lang="en-US" altLang="ja-JP" sz="3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3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en-US" altLang="ja-JP" sz="3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𝑫𝑺</m:t>
                            </m:r>
                          </m:sub>
                        </m:sSub>
                        <m:r>
                          <a:rPr lang="en-US" altLang="ja-JP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ja-JP" sz="3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sz="3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ja-JP" sz="3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sSup>
                          <m:sSupPr>
                            <m:ctrlPr>
                              <a:rPr lang="en-US" altLang="ja-JP" sz="3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ja-JP" sz="3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3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lang="en-US" altLang="ja-JP" sz="3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𝑫𝑺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ja-JP" sz="3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ja-JP" sz="3600" b="1" dirty="0">
                    <a:solidFill>
                      <a:srgbClr val="FF0000"/>
                    </a:solidFill>
                    <a:latin typeface="+mn-lt"/>
                  </a:rPr>
                  <a:t>:</a:t>
                </a:r>
                <a:r>
                  <a:rPr lang="ja-JP" altLang="en-US" sz="3600" b="1" dirty="0">
                    <a:solidFill>
                      <a:srgbClr val="FF0000"/>
                    </a:solidFill>
                    <a:latin typeface="+mn-lt"/>
                  </a:rPr>
                  <a:t> </a:t>
                </a:r>
                <a:r>
                  <a:rPr lang="en-US" altLang="ja-JP" sz="3600" b="1" dirty="0">
                    <a:solidFill>
                      <a:srgbClr val="FF0000"/>
                    </a:solidFill>
                    <a:latin typeface="+mn-lt"/>
                  </a:rPr>
                  <a:t>Sah</a:t>
                </a:r>
                <a:r>
                  <a:rPr lang="ja-JP" altLang="en-US" sz="3600" b="1" dirty="0">
                    <a:solidFill>
                      <a:srgbClr val="FF0000"/>
                    </a:solidFill>
                    <a:latin typeface="+mn-lt"/>
                  </a:rPr>
                  <a:t>の式</a:t>
                </a:r>
                <a:r>
                  <a:rPr lang="en-US" altLang="ja-JP" sz="3600" b="1" i="1" dirty="0">
                    <a:solidFill>
                      <a:srgbClr val="FF0000"/>
                    </a:solidFill>
                    <a:latin typeface="+mn-lt"/>
                  </a:rPr>
                  <a:t> </a:t>
                </a:r>
              </a:p>
              <a:p>
                <a:r>
                  <a:rPr lang="ja-JP" altLang="en-US" sz="3600" b="1" i="1" dirty="0">
                    <a:solidFill>
                      <a:srgbClr val="FF0000"/>
                    </a:solidFill>
                    <a:latin typeface="+mn-lt"/>
                  </a:rPr>
                  <a:t>　</a:t>
                </a:r>
                <a:endParaRPr lang="en-US" altLang="ja-JP" sz="3600" b="1" i="1" dirty="0">
                  <a:solidFill>
                    <a:srgbClr val="FF000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A622947B-76D4-341A-D03D-115F4DB7F7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52" y="733846"/>
                <a:ext cx="11726257" cy="4894225"/>
              </a:xfrm>
              <a:prstGeom prst="rect">
                <a:avLst/>
              </a:prstGeom>
              <a:blipFill>
                <a:blip r:embed="rId2"/>
                <a:stretch>
                  <a:fillRect l="-129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768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C7603-3E8E-82BA-D1AD-2E32040D0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C2D76B-BEA1-F196-F9FE-B1D9D4508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Aft>
                <a:spcPct val="0"/>
              </a:spcAft>
            </a:pPr>
            <a:r>
              <a:rPr lang="ja-JP" altLang="en-US" dirty="0">
                <a:solidFill>
                  <a:srgbClr val="0000FF"/>
                </a:solidFill>
              </a:rPr>
              <a:t>講義の目的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C46CB1D-D75D-1000-5450-2F2B768C6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980728"/>
            <a:ext cx="11357811" cy="5111013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ja-JP" sz="4800" b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FET</a:t>
            </a:r>
            <a:r>
              <a:rPr lang="ja-JP" altLang="en-US" sz="4800" b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と</a:t>
            </a:r>
            <a:r>
              <a:rPr lang="en-US" altLang="ja-JP" sz="4800" b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TFT</a:t>
            </a:r>
            <a:r>
              <a:rPr lang="ja-JP" altLang="en-US" sz="4800" b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の違いを理解する</a:t>
            </a:r>
            <a:endParaRPr lang="en-US" altLang="ja-JP" sz="4800" b="1" dirty="0"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ja-JP" sz="4800" b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FET</a:t>
            </a:r>
            <a:r>
              <a:rPr lang="ja-JP" altLang="en-US" sz="4800" b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理論から</a:t>
            </a:r>
            <a:r>
              <a:rPr lang="en-US" altLang="ja-JP" sz="4800" b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TFT</a:t>
            </a:r>
            <a:r>
              <a:rPr lang="ja-JP" altLang="en-US" sz="4800" b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理論を導出する</a:t>
            </a:r>
            <a:endParaRPr lang="en-US" altLang="ja-JP" sz="4800" b="1" dirty="0"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altLang="ja-JP" sz="4800" b="1" dirty="0"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ja-JP" sz="4800" b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Subthreshold</a:t>
            </a:r>
            <a:r>
              <a:rPr lang="ja-JP" altLang="en-US" sz="4800" b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領域</a:t>
            </a:r>
            <a:br>
              <a:rPr lang="en-US" altLang="ja-JP" sz="4800" b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</a:br>
            <a:r>
              <a:rPr lang="ja-JP" altLang="en-US" sz="4800" b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飽和領域</a:t>
            </a:r>
            <a:br>
              <a:rPr lang="en-US" altLang="ja-JP" sz="4800" b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</a:br>
            <a:r>
              <a:rPr lang="ja-JP" altLang="en-US" sz="4800" b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の電気特性を</a:t>
            </a:r>
            <a:r>
              <a:rPr lang="en-US" altLang="ja-JP" sz="4800" b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FET</a:t>
            </a:r>
            <a:r>
              <a:rPr lang="ja-JP" altLang="en-US" sz="4800" b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理論から理解する</a:t>
            </a:r>
            <a:endParaRPr lang="en-US" altLang="ja-JP" sz="4800" b="1" dirty="0"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9530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E953E-8D24-AA48-B1F5-80CA99C81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3">
            <a:extLst>
              <a:ext uri="{FF2B5EF4-FFF2-40B4-BE49-F238E27FC236}">
                <a16:creationId xmlns:a16="http://schemas.microsoft.com/office/drawing/2014/main" id="{49890BF4-1791-4407-A3BD-6198089BC96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9144000" cy="838200"/>
          </a:xfrm>
          <a:noFill/>
        </p:spPr>
        <p:txBody>
          <a:bodyPr/>
          <a:lstStyle/>
          <a:p>
            <a:pPr eaLnBrk="1" hangingPunct="1"/>
            <a:r>
              <a:rPr lang="ja-JP" altLang="en-US" sz="3600" b="1" dirty="0">
                <a:solidFill>
                  <a:srgbClr val="0000FF"/>
                </a:solidFill>
              </a:rPr>
              <a:t>強反転状態の電気特性： </a:t>
            </a:r>
            <a:r>
              <a:rPr lang="en-US" altLang="ja-JP" sz="3600" b="1" dirty="0">
                <a:solidFill>
                  <a:srgbClr val="0000FF"/>
                </a:solidFill>
              </a:rPr>
              <a:t>FET</a:t>
            </a:r>
            <a:r>
              <a:rPr lang="ja-JP" altLang="en-US" sz="3600" b="1" dirty="0">
                <a:solidFill>
                  <a:srgbClr val="0000FF"/>
                </a:solidFill>
              </a:rPr>
              <a:t>の近似</a:t>
            </a:r>
          </a:p>
        </p:txBody>
      </p:sp>
      <p:sp>
        <p:nvSpPr>
          <p:cNvPr id="150532" name="Object 3">
            <a:extLst>
              <a:ext uri="{FF2B5EF4-FFF2-40B4-BE49-F238E27FC236}">
                <a16:creationId xmlns:a16="http://schemas.microsoft.com/office/drawing/2014/main" id="{7CFE8984-F07B-E579-4594-5A2AF2393C75}"/>
              </a:ext>
            </a:extLst>
          </p:cNvPr>
          <p:cNvSpPr txBox="1"/>
          <p:nvPr/>
        </p:nvSpPr>
        <p:spPr bwMode="auto">
          <a:xfrm rot="10800000" flipV="1">
            <a:off x="1812904" y="3968344"/>
            <a:ext cx="1314450" cy="4064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rmAutofit fontScale="92500" lnSpcReduction="10000"/>
          </a:bodyPr>
          <a:lstStyle/>
          <a:p>
            <a:endParaRPr lang="ja-JP" altLang="en-US" dirty="0"/>
          </a:p>
        </p:txBody>
      </p:sp>
      <p:sp>
        <p:nvSpPr>
          <p:cNvPr id="150534" name="Object 5">
            <a:extLst>
              <a:ext uri="{FF2B5EF4-FFF2-40B4-BE49-F238E27FC236}">
                <a16:creationId xmlns:a16="http://schemas.microsoft.com/office/drawing/2014/main" id="{6FB05957-D1E0-353B-E522-4BB6937410AE}"/>
              </a:ext>
            </a:extLst>
          </p:cNvPr>
          <p:cNvSpPr txBox="1"/>
          <p:nvPr/>
        </p:nvSpPr>
        <p:spPr bwMode="auto">
          <a:xfrm rot="10800000" flipV="1">
            <a:off x="-49717" y="4535082"/>
            <a:ext cx="6696744" cy="672586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/>
          <a:p>
            <a:endParaRPr lang="ja-JP" altLang="en-US" dirty="0"/>
          </a:p>
        </p:txBody>
      </p:sp>
      <p:sp>
        <p:nvSpPr>
          <p:cNvPr id="150538" name="Object 9">
            <a:extLst>
              <a:ext uri="{FF2B5EF4-FFF2-40B4-BE49-F238E27FC236}">
                <a16:creationId xmlns:a16="http://schemas.microsoft.com/office/drawing/2014/main" id="{B264B855-C6CC-8465-2E94-1792CE807E05}"/>
              </a:ext>
            </a:extLst>
          </p:cNvPr>
          <p:cNvSpPr txBox="1"/>
          <p:nvPr/>
        </p:nvSpPr>
        <p:spPr bwMode="auto">
          <a:xfrm rot="10800000" flipV="1">
            <a:off x="3232217" y="3942944"/>
            <a:ext cx="3322638" cy="4318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rmAutofit lnSpcReduction="10000"/>
          </a:bodyPr>
          <a:lstStyle/>
          <a:p>
            <a:endParaRPr lang="ja-JP" altLang="en-US" dirty="0"/>
          </a:p>
        </p:txBody>
      </p:sp>
      <p:sp>
        <p:nvSpPr>
          <p:cNvPr id="150539" name="Object 10">
            <a:extLst>
              <a:ext uri="{FF2B5EF4-FFF2-40B4-BE49-F238E27FC236}">
                <a16:creationId xmlns:a16="http://schemas.microsoft.com/office/drawing/2014/main" id="{7693EA8C-D922-F404-A6F9-3F6A88254AC3}"/>
              </a:ext>
            </a:extLst>
          </p:cNvPr>
          <p:cNvSpPr txBox="1"/>
          <p:nvPr/>
        </p:nvSpPr>
        <p:spPr bwMode="auto">
          <a:xfrm rot="10800000" flipV="1">
            <a:off x="6764581" y="3944611"/>
            <a:ext cx="3346450" cy="4318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rmAutofit lnSpcReduction="10000"/>
          </a:bodyPr>
          <a:lstStyle/>
          <a:p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D74BE3EF-2008-C96B-1FA2-D8F686B50730}"/>
                  </a:ext>
                </a:extLst>
              </p:cNvPr>
              <p:cNvSpPr txBox="1"/>
              <p:nvPr/>
            </p:nvSpPr>
            <p:spPr>
              <a:xfrm>
                <a:off x="263352" y="733846"/>
                <a:ext cx="11726257" cy="62851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ja-JP" alt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altLang="ja-JP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𝐷𝑆</m:t>
                        </m:r>
                      </m:sub>
                    </m:sSub>
                    <m:r>
                      <a:rPr lang="en-US" altLang="ja-JP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num>
                      <m:den>
                        <m:r>
                          <a:rPr lang="en-US" altLang="ja-JP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  <m:sSub>
                      <m:sSubPr>
                        <m:ctrlPr>
                          <a:rPr lang="ja-JP" alt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3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ja-JP" sz="3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>
                      <m:sSubPr>
                        <m:ctrlPr>
                          <a:rPr lang="ja-JP" alt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ja-JP" sz="3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altLang="ja-JP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ja-JP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ja-JP" altLang="en-US" sz="3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32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altLang="ja-JP" sz="32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𝐺𝑆</m:t>
                                </m:r>
                              </m:sub>
                            </m:sSub>
                            <m:r>
                              <a:rPr lang="en-US" altLang="ja-JP" sz="32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ja-JP" altLang="en-US" sz="3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32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altLang="ja-JP" sz="32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𝐹𝐵</m:t>
                                </m:r>
                              </m:sub>
                            </m:sSub>
                            <m:r>
                              <a:rPr lang="en-US" altLang="ja-JP" sz="32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ja-JP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altLang="ja-JP" sz="3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32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ja-JP" sz="3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lang="en-US" altLang="ja-JP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ja-JP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𝑑𝑠</m:t>
                            </m:r>
                          </m:sub>
                        </m:sSub>
                        <m:r>
                          <a:rPr lang="en-US" altLang="ja-JP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ja-JP" sz="3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ja-JP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altLang="ja-JP" sz="3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ja-JP" sz="3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32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altLang="ja-JP" sz="3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𝐷𝑆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ja-JP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ja-JP" sz="3200" i="1" dirty="0">
                    <a:solidFill>
                      <a:schemeClr val="tx1"/>
                    </a:solidFill>
                    <a:latin typeface="+mn-lt"/>
                  </a:rPr>
                  <a:t> </a:t>
                </a:r>
              </a:p>
              <a:p>
                <a:r>
                  <a:rPr lang="en-US" altLang="ja-JP" sz="3200" dirty="0">
                    <a:solidFill>
                      <a:schemeClr val="tx1"/>
                    </a:solidFill>
                    <a:latin typeface="+mn-lt"/>
                  </a:rPr>
                  <a:t>       </a:t>
                </a:r>
                <a14:m>
                  <m:oMath xmlns:m="http://schemas.openxmlformats.org/officeDocument/2006/math">
                    <m:r>
                      <a:rPr lang="en-US" altLang="ja-JP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ja-JP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3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ja-JP" sz="3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f>
                      <m:fPr>
                        <m:ctrlPr>
                          <a:rPr lang="en-US" altLang="ja-JP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altLang="ja-JP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ja-JP" sz="32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altLang="ja-JP" sz="3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32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en-US" altLang="ja-JP" sz="32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US" altLang="ja-JP" sz="32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  <m:sSub>
                              <m:sSubPr>
                                <m:ctrlPr>
                                  <a:rPr lang="en-US" altLang="ja-JP" sz="3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32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altLang="ja-JP" sz="32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</m:e>
                        </m:rad>
                      </m:num>
                      <m:den>
                        <m:sSub>
                          <m:sSubPr>
                            <m:ctrlPr>
                              <a:rPr lang="ja-JP" alt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32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ja-JP" sz="32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</m:den>
                    </m:f>
                    <m:d>
                      <m:dPr>
                        <m:begChr m:val="{"/>
                        <m:endChr m:val="}"/>
                        <m:ctrlPr>
                          <a:rPr lang="en-US" altLang="ja-JP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3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ja-JP" sz="32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32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en-US" altLang="ja-JP" sz="3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ja-JP" altLang="en-US" sz="32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altLang="ja-JP" sz="32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sub>
                                </m:sSub>
                                <m:r>
                                  <a:rPr lang="en-US" altLang="ja-JP" sz="32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ja-JP" altLang="en-US" sz="3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32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ja-JP" sz="32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𝐷𝑆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altLang="ja-JP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3/2</m:t>
                            </m:r>
                          </m:sup>
                        </m:sSup>
                        <m:r>
                          <a:rPr lang="en-US" altLang="ja-JP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altLang="ja-JP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ja-JP" sz="3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32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en-US" altLang="ja-JP" sz="3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ja-JP" altLang="en-US" sz="32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altLang="ja-JP" sz="32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altLang="ja-JP" sz="32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3/2</m:t>
                            </m:r>
                          </m:sup>
                        </m:sSup>
                      </m:e>
                    </m:d>
                  </m:oMath>
                </a14:m>
                <a:endParaRPr lang="en-US" altLang="ja-JP" sz="3200" i="1" dirty="0">
                  <a:solidFill>
                    <a:schemeClr val="tx1"/>
                  </a:solidFill>
                  <a:latin typeface="+mn-lt"/>
                </a:endParaRPr>
              </a:p>
              <a:p>
                <a:endParaRPr lang="en-US" altLang="ja-JP" sz="3200" i="1" dirty="0">
                  <a:solidFill>
                    <a:schemeClr val="tx1"/>
                  </a:solidFill>
                  <a:latin typeface="+mn-lt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ja-JP" alt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sz="3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𝐷𝑆</m:t>
                        </m:r>
                      </m:sub>
                    </m:sSub>
                    <m:r>
                      <a:rPr lang="en-US" altLang="ja-JP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≪2</m:t>
                    </m:r>
                    <m:sSub>
                      <m:sSubPr>
                        <m:ctrlPr>
                          <a:rPr lang="en-US" altLang="ja-JP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3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sz="3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ja-JP" altLang="en-US" sz="3200" i="1" dirty="0">
                    <a:solidFill>
                      <a:schemeClr val="tx1"/>
                    </a:solidFill>
                    <a:latin typeface="+mn-lt"/>
                  </a:rPr>
                  <a:t> </a:t>
                </a:r>
                <a:r>
                  <a:rPr lang="ja-JP" altLang="en-US" sz="3200" dirty="0">
                    <a:solidFill>
                      <a:schemeClr val="tx1"/>
                    </a:solidFill>
                    <a:latin typeface="+mn-lt"/>
                  </a:rPr>
                  <a:t>のとき、</a:t>
                </a:r>
                <a:endParaRPr lang="en-US" altLang="ja-JP" sz="3200" dirty="0">
                  <a:solidFill>
                    <a:schemeClr val="tx1"/>
                  </a:solidFill>
                  <a:latin typeface="+mn-lt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ja-JP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US" altLang="ja-JP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𝑫𝑺</m:t>
                        </m:r>
                      </m:sub>
                    </m:sSub>
                    <m:r>
                      <a:rPr lang="en-US" altLang="ja-JP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𝑾</m:t>
                        </m:r>
                      </m:num>
                      <m:den>
                        <m:r>
                          <a:rPr lang="en-US" altLang="ja-JP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den>
                    </m:f>
                    <m:sSub>
                      <m:sSubPr>
                        <m:ctrlPr>
                          <a:rPr lang="ja-JP" alt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altLang="ja-JP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sSub>
                      <m:sSubPr>
                        <m:ctrlPr>
                          <a:rPr lang="ja-JP" alt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altLang="ja-JP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altLang="ja-JP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ja-JP" sz="3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ja-JP" altLang="en-US" sz="3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3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lang="en-US" altLang="ja-JP" sz="3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𝑮𝑺</m:t>
                                </m:r>
                              </m:sub>
                            </m:sSub>
                            <m:r>
                              <a:rPr lang="en-US" altLang="ja-JP" sz="3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ja-JP" altLang="en-US" sz="3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3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lang="en-US" altLang="ja-JP" sz="3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𝑭𝑩</m:t>
                                </m:r>
                              </m:sub>
                            </m:sSub>
                            <m:r>
                              <a:rPr lang="en-US" altLang="ja-JP" sz="3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ja-JP" sz="3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  <m:sSub>
                              <m:sSubPr>
                                <m:ctrlPr>
                                  <a:rPr lang="en-US" altLang="ja-JP" sz="3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3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𝝓</m:t>
                                </m:r>
                              </m:e>
                              <m:sub>
                                <m:r>
                                  <a:rPr lang="en-US" altLang="ja-JP" sz="3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𝑭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lang="en-US" altLang="ja-JP" sz="3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3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en-US" altLang="ja-JP" sz="3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𝒅𝒔</m:t>
                            </m:r>
                          </m:sub>
                        </m:sSub>
                        <m:r>
                          <a:rPr lang="en-US" altLang="ja-JP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ja-JP" sz="3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sz="3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ja-JP" sz="3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sSup>
                          <m:sSupPr>
                            <m:ctrlPr>
                              <a:rPr lang="en-US" altLang="ja-JP" sz="3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ja-JP" sz="3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3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lang="en-US" altLang="ja-JP" sz="3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𝒅𝒔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ja-JP" sz="3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ja-JP" sz="3600" b="1" dirty="0">
                    <a:solidFill>
                      <a:srgbClr val="FF0000"/>
                    </a:solidFill>
                    <a:latin typeface="+mn-lt"/>
                  </a:rPr>
                  <a:t>:</a:t>
                </a:r>
                <a:r>
                  <a:rPr lang="ja-JP" altLang="en-US" sz="3600" b="1" dirty="0">
                    <a:solidFill>
                      <a:srgbClr val="FF0000"/>
                    </a:solidFill>
                    <a:latin typeface="+mn-lt"/>
                  </a:rPr>
                  <a:t> </a:t>
                </a:r>
                <a:r>
                  <a:rPr lang="en-US" altLang="ja-JP" sz="3600" b="1" dirty="0">
                    <a:solidFill>
                      <a:srgbClr val="FF0000"/>
                    </a:solidFill>
                    <a:latin typeface="+mn-lt"/>
                  </a:rPr>
                  <a:t>Sah</a:t>
                </a:r>
                <a:r>
                  <a:rPr lang="ja-JP" altLang="en-US" sz="3600" b="1" dirty="0">
                    <a:solidFill>
                      <a:srgbClr val="FF0000"/>
                    </a:solidFill>
                    <a:latin typeface="+mn-lt"/>
                  </a:rPr>
                  <a:t>の式</a:t>
                </a:r>
                <a:r>
                  <a:rPr lang="en-US" altLang="ja-JP" sz="3600" b="1" i="1" dirty="0">
                    <a:solidFill>
                      <a:srgbClr val="FF0000"/>
                    </a:solidFill>
                    <a:latin typeface="+mn-lt"/>
                  </a:rPr>
                  <a:t> </a:t>
                </a:r>
              </a:p>
              <a:p>
                <a:endParaRPr lang="en-US" altLang="ja-JP" sz="3600" b="1" i="1" dirty="0">
                  <a:solidFill>
                    <a:srgbClr val="FF0000"/>
                  </a:solidFill>
                  <a:latin typeface="+mn-lt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3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sz="3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ja-JP" altLang="en-US" sz="3600" dirty="0">
                    <a:latin typeface="+mn-lt"/>
                  </a:rPr>
                  <a:t>は </a:t>
                </a:r>
                <a:r>
                  <a:rPr lang="en-US" altLang="ja-JP" sz="3600" dirty="0">
                    <a:latin typeface="+mn-lt"/>
                  </a:rPr>
                  <a:t>p</a:t>
                </a:r>
                <a:r>
                  <a:rPr lang="ja-JP" altLang="en-US" sz="3600" dirty="0">
                    <a:latin typeface="+mn-lt"/>
                  </a:rPr>
                  <a:t>型基板の</a:t>
                </a:r>
                <a:r>
                  <a:rPr lang="en-US" altLang="ja-JP" sz="3600" dirty="0">
                    <a:latin typeface="+mn-lt"/>
                  </a:rPr>
                  <a:t>Fermi</a:t>
                </a:r>
                <a:r>
                  <a:rPr lang="ja-JP" altLang="en-US" sz="3600" dirty="0">
                    <a:latin typeface="+mn-lt"/>
                  </a:rPr>
                  <a:t>準位</a:t>
                </a:r>
                <a:r>
                  <a:rPr lang="ja-JP" altLang="en-US" dirty="0">
                    <a:latin typeface="+mn-lt"/>
                  </a:rPr>
                  <a:t> </a:t>
                </a:r>
                <a:r>
                  <a:rPr lang="en-US" altLang="ja-JP" dirty="0">
                    <a:latin typeface="+mn-lt"/>
                  </a:rPr>
                  <a:t>(</a:t>
                </a:r>
                <a:r>
                  <a:rPr lang="ja-JP" altLang="en-US" dirty="0">
                    <a:latin typeface="+mn-lt"/>
                  </a:rPr>
                  <a:t>真性</a:t>
                </a:r>
                <a:r>
                  <a:rPr lang="en-US" altLang="ja-JP" dirty="0">
                    <a:latin typeface="+mn-lt"/>
                  </a:rPr>
                  <a:t>Fermi</a:t>
                </a:r>
                <a:r>
                  <a:rPr lang="ja-JP" altLang="en-US" dirty="0">
                    <a:latin typeface="+mn-lt"/>
                  </a:rPr>
                  <a:t>準位基準</a:t>
                </a:r>
                <a:r>
                  <a:rPr lang="en-US" altLang="ja-JP" dirty="0">
                    <a:latin typeface="+mn-lt"/>
                  </a:rPr>
                  <a:t>)</a:t>
                </a:r>
                <a:r>
                  <a:rPr lang="en-US" altLang="ja-JP" sz="3600" dirty="0">
                    <a:latin typeface="+mn-lt"/>
                  </a:rPr>
                  <a:t> </a:t>
                </a:r>
                <a:r>
                  <a:rPr lang="ja-JP" altLang="en-US" sz="3600" dirty="0">
                    <a:latin typeface="+mn-lt"/>
                  </a:rPr>
                  <a:t>程度なので、</a:t>
                </a:r>
                <a:endParaRPr lang="en-US" altLang="ja-JP" sz="3600" dirty="0">
                  <a:latin typeface="+mn-lt"/>
                </a:endParaRPr>
              </a:p>
              <a:p>
                <a:r>
                  <a:rPr lang="ja-JP" altLang="en-US" sz="3600" dirty="0">
                    <a:latin typeface="+mn-lt"/>
                  </a:rPr>
                  <a:t>一般に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ja-JP" alt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sz="3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𝐷𝑆</m:t>
                        </m:r>
                      </m:sub>
                    </m:sSub>
                    <m:r>
                      <a:rPr lang="en-US" altLang="ja-JP" sz="36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≪</m:t>
                    </m:r>
                    <m:r>
                      <a:rPr lang="en-US" altLang="ja-JP" sz="3600" i="1">
                        <a:latin typeface="Cambria Math" panose="02040503050406030204" pitchFamily="18" charset="0"/>
                      </a:rPr>
                      <m:t>0.8</m:t>
                    </m:r>
                    <m:r>
                      <a:rPr lang="ja-JP" altLang="en-US" sz="36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3600" i="1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ja-JP" altLang="en-US" sz="3600" dirty="0">
                    <a:solidFill>
                      <a:schemeClr val="tx1"/>
                    </a:solidFill>
                    <a:latin typeface="+mn-lt"/>
                  </a:rPr>
                  <a:t> でしか成立しない。</a:t>
                </a:r>
                <a:endParaRPr lang="en-US" altLang="ja-JP" sz="3600" dirty="0">
                  <a:solidFill>
                    <a:schemeClr val="tx1"/>
                  </a:solidFill>
                  <a:latin typeface="+mn-lt"/>
                </a:endParaRPr>
              </a:p>
              <a:p>
                <a:r>
                  <a:rPr lang="ja-JP" altLang="en-US" sz="3600" dirty="0">
                    <a:latin typeface="+mn-lt"/>
                  </a:rPr>
                  <a:t>しかし</a:t>
                </a:r>
                <a:r>
                  <a:rPr lang="ja-JP" altLang="en-US" sz="3600" dirty="0">
                    <a:solidFill>
                      <a:schemeClr val="tx1"/>
                    </a:solidFill>
                    <a:latin typeface="+mn-lt"/>
                  </a:rPr>
                  <a:t>、広く使われている</a:t>
                </a:r>
                <a:endParaRPr lang="en-US" altLang="ja-JP" sz="3600" dirty="0">
                  <a:solidFill>
                    <a:schemeClr val="tx1"/>
                  </a:solidFill>
                  <a:latin typeface="+mn-lt"/>
                </a:endParaRPr>
              </a:p>
              <a:p>
                <a:r>
                  <a:rPr lang="ja-JP" altLang="en-US" sz="3600" b="1" i="1" dirty="0">
                    <a:solidFill>
                      <a:srgbClr val="FF0000"/>
                    </a:solidFill>
                    <a:latin typeface="+mn-lt"/>
                  </a:rPr>
                  <a:t>　</a:t>
                </a:r>
                <a:endParaRPr lang="en-US" altLang="ja-JP" sz="3600" b="1" i="1" dirty="0">
                  <a:solidFill>
                    <a:srgbClr val="FF000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D74BE3EF-2008-C96B-1FA2-D8F686B507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52" y="733846"/>
                <a:ext cx="11726257" cy="6285119"/>
              </a:xfrm>
              <a:prstGeom prst="rect">
                <a:avLst/>
              </a:prstGeom>
              <a:blipFill>
                <a:blip r:embed="rId2"/>
                <a:stretch>
                  <a:fillRect l="-155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7303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353A6-4B89-BCED-CCC6-486542A84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3">
            <a:extLst>
              <a:ext uri="{FF2B5EF4-FFF2-40B4-BE49-F238E27FC236}">
                <a16:creationId xmlns:a16="http://schemas.microsoft.com/office/drawing/2014/main" id="{450A7439-9D08-AB5F-6663-9E96C313787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9144000" cy="838200"/>
          </a:xfrm>
          <a:noFill/>
        </p:spPr>
        <p:txBody>
          <a:bodyPr/>
          <a:lstStyle/>
          <a:p>
            <a:pPr eaLnBrk="1" hangingPunct="1"/>
            <a:r>
              <a:rPr lang="en-US" altLang="ja-JP" sz="3600" b="1" dirty="0">
                <a:solidFill>
                  <a:srgbClr val="0000FF"/>
                </a:solidFill>
              </a:rPr>
              <a:t>Gradual channel</a:t>
            </a:r>
            <a:r>
              <a:rPr lang="ja-JP" altLang="en-US" sz="3600" b="1" dirty="0">
                <a:solidFill>
                  <a:srgbClr val="0000FF"/>
                </a:solidFill>
              </a:rPr>
              <a:t>近似の別の導出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4692" name="オブジェクト 1">
                <a:extLst>
                  <a:ext uri="{FF2B5EF4-FFF2-40B4-BE49-F238E27FC236}">
                    <a16:creationId xmlns:a16="http://schemas.microsoft.com/office/drawing/2014/main" id="{40D3191D-8240-A1E9-6B93-544D289BAFBA}"/>
                  </a:ext>
                </a:extLst>
              </p:cNvPr>
              <p:cNvSpPr txBox="1"/>
              <p:nvPr/>
            </p:nvSpPr>
            <p:spPr bwMode="auto">
              <a:xfrm>
                <a:off x="144279" y="826058"/>
                <a:ext cx="9052871" cy="58433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チャネルの水平位置 </a:t>
                </a:r>
                <a:r>
                  <a:rPr kumimoji="1" lang="en-US" altLang="ja-JP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x </a:t>
                </a: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における自由キャリア電荷密度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ja-JP" alt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𝑄</m:t>
                        </m:r>
                      </m:e>
                      <m:sub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𝑛</m:t>
                        </m:r>
                      </m:sub>
                    </m:sSub>
                    <m:r>
                      <a:rPr kumimoji="1" lang="en-US" altLang="ja-JP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(</m:t>
                    </m:r>
                    <m:r>
                      <a:rPr kumimoji="1" lang="en-US" altLang="ja-JP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1" lang="en-US" altLang="ja-JP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)</m:t>
                    </m:r>
                  </m:oMath>
                </a14:m>
                <a:endPara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ＭＳ Ｐゴシック" panose="020B0600070205080204" pitchFamily="50" charset="-128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	x ~ dx </a:t>
                </a: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の抵抗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		</a:t>
                </a:r>
                <a14:m>
                  <m:oMath xmlns:m="http://schemas.openxmlformats.org/officeDocument/2006/math">
                    <m:r>
                      <a:rPr kumimoji="1" lang="ja-JP" alt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𝑑𝑅</m:t>
                    </m:r>
                    <m:r>
                      <a:rPr kumimoji="1" lang="en-US" altLang="ja-JP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(</m:t>
                    </m:r>
                    <m:r>
                      <a:rPr kumimoji="1" lang="en-US" altLang="ja-JP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1" lang="en-US" altLang="ja-JP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)=</m:t>
                    </m:r>
                    <m:f>
                      <m:fPr>
                        <m:ctrlP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𝑊</m:t>
                        </m:r>
                      </m:den>
                    </m:f>
                    <m:f>
                      <m:fPr>
                        <m:ctrlP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𝜇</m:t>
                        </m:r>
                        <m:d>
                          <m:dPr>
                            <m:begChr m:val="|"/>
                            <m:endChr m:val="|"/>
                            <m:ctrlP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ja-JP" alt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1" lang="ja-JP" alt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kumimoji="1" lang="ja-JP" alt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𝑛</m:t>
                                </m:r>
                                <m:r>
                                  <a:rPr kumimoji="1" lang="en-US" altLang="ja-JP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(</m:t>
                                </m:r>
                                <m:r>
                                  <a:rPr kumimoji="1" lang="en-US" altLang="ja-JP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𝑥</m:t>
                                </m:r>
                                <m:r>
                                  <a:rPr kumimoji="1" lang="en-US" altLang="ja-JP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)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kumimoji="1" lang="en-US" altLang="ja-JP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𝑑𝑥</m:t>
                    </m:r>
                  </m:oMath>
                </a14:m>
                <a:endPara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ＭＳ Ｐゴシック" panose="020B0600070205080204" pitchFamily="50" charset="-128"/>
                  <a:cs typeface="+mn-cs"/>
                </a:endParaRPr>
              </a:p>
              <a:p>
                <a:pPr lvl="0">
                  <a:lnSpc>
                    <a:spcPct val="110000"/>
                  </a:lnSpc>
                </a:pPr>
                <a:r>
                  <a:rPr kumimoji="1" lang="en-US" altLang="ja-JP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	x ~ dx </a:t>
                </a: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の電位差　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	</a:t>
                </a:r>
                <a14:m>
                  <m:oMath xmlns:m="http://schemas.openxmlformats.org/officeDocument/2006/math">
                    <m:r>
                      <a:rPr kumimoji="1" lang="ja-JP" alt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𝑑</m:t>
                    </m:r>
                    <m:sSub>
                      <m:sSubPr>
                        <m:ctrlP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𝑐h</m:t>
                        </m:r>
                      </m:sub>
                    </m:sSub>
                    <m:r>
                      <a:rPr kumimoji="1" lang="en-US" altLang="ja-JP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(</m:t>
                    </m:r>
                    <m:r>
                      <a:rPr kumimoji="1" lang="en-US" altLang="ja-JP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1" lang="en-US" altLang="ja-JP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)=</m:t>
                    </m:r>
                    <m:sSub>
                      <m:sSubPr>
                        <m:ctrlP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𝐼</m:t>
                        </m:r>
                      </m:e>
                      <m:sub>
                        <m: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𝐷</m:t>
                        </m:r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𝑆</m:t>
                        </m:r>
                      </m:sub>
                    </m:sSub>
                    <m:r>
                      <a:rPr kumimoji="1" lang="ja-JP" alt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𝑑𝑅</m:t>
                    </m:r>
                    <m:r>
                      <a:rPr kumimoji="1" lang="ja-JP" alt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𝑊</m:t>
                        </m:r>
                      </m:den>
                    </m:f>
                    <m:f>
                      <m:fPr>
                        <m:ctrlP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𝐼</m:t>
                            </m:r>
                          </m:e>
                          <m:sub>
                            <m: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𝐷</m:t>
                            </m:r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𝑆</m:t>
                            </m:r>
                          </m:sub>
                        </m:sSub>
                      </m:num>
                      <m:den>
                        <m: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𝜇</m:t>
                        </m:r>
                        <m:d>
                          <m:dPr>
                            <m:begChr m:val="|"/>
                            <m:endChr m:val="|"/>
                            <m:ctrlP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ja-JP" alt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1" lang="ja-JP" alt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kumimoji="1" lang="ja-JP" alt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kumimoji="1" lang="en-US" altLang="ja-JP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(</m:t>
                            </m:r>
                            <m:r>
                              <a:rPr kumimoji="1" lang="en-US" altLang="ja-JP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  <m:r>
                              <a:rPr kumimoji="1" lang="en-US" altLang="ja-JP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)</m:t>
                            </m:r>
                          </m:e>
                        </m:d>
                      </m:den>
                    </m:f>
                    <m:r>
                      <a:rPr kumimoji="1" lang="ja-JP" alt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𝑑𝑥</m:t>
                    </m:r>
                  </m:oMath>
                </a14:m>
                <a:endPara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ＭＳ Ｐゴシック" panose="020B0600070205080204" pitchFamily="50" charset="-128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	x</a:t>
                </a:r>
                <a:r>
                  <a:rPr kumimoji="1" lang="ja-JP" alt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 </a:t>
                </a: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における電荷密度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𝑄</m:t>
                        </m:r>
                      </m:e>
                      <m:sub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𝑥</m:t>
                        </m:r>
                      </m:e>
                    </m:d>
                    <m:r>
                      <a:rPr kumimoji="1" lang="en-US" altLang="ja-JP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𝐶</m:t>
                        </m:r>
                      </m:e>
                      <m:sub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𝑔</m:t>
                        </m:r>
                      </m:sub>
                    </m:sSub>
                    <m:d>
                      <m:dPr>
                        <m:ctrlP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ja-JP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𝐺𝑆</m:t>
                            </m:r>
                          </m:sub>
                        </m:sSub>
                        <m: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  <m:sSub>
                          <m:sSubPr>
                            <m:ctrlPr>
                              <a:rPr kumimoji="1" lang="en-US" altLang="ja-JP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𝑡</m:t>
                            </m:r>
                            <m:r>
                              <a:rPr kumimoji="1" lang="en-US" altLang="ja-JP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h</m:t>
                            </m:r>
                          </m:sub>
                        </m:sSub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  <m:sSub>
                          <m:sSubPr>
                            <m:ctrlPr>
                              <a:rPr kumimoji="1" lang="en-US" altLang="ja-JP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𝐷𝑆</m:t>
                            </m:r>
                          </m:sub>
                        </m:sSub>
                        <m:d>
                          <m:dPr>
                            <m:ctrlPr>
                              <a:rPr kumimoji="1" lang="en-US" altLang="ja-JP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1" lang="en-US" altLang="ja-JP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endParaRPr kumimoji="1" lang="en-US" altLang="ja-JP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ＭＳ Ｐゴシック" panose="020B0600070205080204" pitchFamily="50" charset="-128"/>
                  <a:cs typeface="+mn-cs"/>
                </a:endParaRPr>
              </a:p>
              <a:p>
                <a:pPr lvl="0">
                  <a:lnSpc>
                    <a:spcPct val="11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𝐷𝑆</m:t>
                        </m:r>
                      </m:sub>
                    </m:sSub>
                    <m:d>
                      <m:dPr>
                        <m:ctrlPr>
                          <a:rPr lang="en-US" altLang="ja-JP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ja-JP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𝑐h</m:t>
                        </m:r>
                      </m:sub>
                    </m:sSub>
                    <m:r>
                      <a:rPr lang="en-US" altLang="ja-JP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ja-JP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ja-JP" sz="24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+mn-cs"/>
                  </a:rPr>
                  <a:t> </a:t>
                </a:r>
                <a:r>
                  <a:rPr kumimoji="1" lang="ja-JP" altLang="en-US" sz="24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+mn-cs"/>
                  </a:rPr>
                  <a:t>として、</a:t>
                </a:r>
                <a:endParaRPr kumimoji="1" lang="en-US" altLang="ja-JP" sz="2400" b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cs"/>
                </a:endParaRPr>
              </a:p>
              <a:p>
                <a:pPr lvl="0">
                  <a:lnSpc>
                    <a:spcPct val="110000"/>
                  </a:lnSpc>
                </a:pPr>
                <a:r>
                  <a:rPr kumimoji="1" lang="en-US" altLang="ja-JP" sz="24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+mn-cs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𝑄</m:t>
                        </m:r>
                      </m:e>
                      <m:sub>
                        <m: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𝑥</m:t>
                        </m:r>
                      </m:e>
                    </m:d>
                    <m:r>
                      <a:rPr kumimoji="1" lang="ja-JP" alt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𝑑</m:t>
                    </m:r>
                    <m:sSub>
                      <m:sSubPr>
                        <m:ctrlP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𝐷𝑆</m:t>
                        </m:r>
                      </m:sub>
                    </m:sSub>
                    <m:d>
                      <m:dPr>
                        <m:ctrlP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𝑥</m:t>
                        </m:r>
                      </m:e>
                    </m:d>
                    <m:r>
                      <a:rPr kumimoji="1" lang="en-US" altLang="ja-JP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𝑊</m:t>
                        </m:r>
                      </m:den>
                    </m:f>
                    <m:f>
                      <m:fPr>
                        <m:ctrlP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𝐼</m:t>
                            </m:r>
                          </m:e>
                          <m:sub>
                            <m: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𝐷</m:t>
                            </m:r>
                          </m:sub>
                        </m:sSub>
                      </m:num>
                      <m:den>
                        <m: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𝜇</m:t>
                        </m:r>
                      </m:den>
                    </m:f>
                    <m:r>
                      <a:rPr kumimoji="1" lang="ja-JP" alt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𝑑𝑥</m:t>
                    </m:r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 </a:t>
                </a:r>
              </a:p>
              <a:p>
                <a:pPr lvl="0">
                  <a:lnSpc>
                    <a:spcPct val="110000"/>
                  </a:lnSpc>
                </a:pPr>
                <a:r>
                  <a:rPr kumimoji="1" lang="en-US" altLang="ja-JP" sz="24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+mn-cs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ja-JP" alt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𝐶</m:t>
                        </m:r>
                      </m:e>
                      <m:sub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𝑔</m:t>
                        </m:r>
                      </m:sub>
                    </m:sSub>
                    <m:d>
                      <m:dPr>
                        <m:ctrlP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ja-JP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𝐺𝑆</m:t>
                            </m:r>
                          </m:sub>
                        </m:sSub>
                        <m: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  <m:sSub>
                          <m:sSubPr>
                            <m:ctrlPr>
                              <a:rPr kumimoji="1" lang="en-US" altLang="ja-JP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𝑡</m:t>
                            </m:r>
                            <m:r>
                              <a:rPr kumimoji="1" lang="en-US" altLang="ja-JP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h</m:t>
                            </m:r>
                          </m:sub>
                        </m:sSub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𝐷𝑆</m:t>
                            </m:r>
                          </m:sub>
                        </m:sSub>
                        <m:d>
                          <m:dPr>
                            <m:ctrlPr>
                              <a:rPr kumimoji="1" lang="en-US" altLang="ja-JP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1" lang="en-US" altLang="ja-JP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kumimoji="1" lang="ja-JP" alt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𝑑</m:t>
                    </m:r>
                    <m:sSub>
                      <m:sSubPr>
                        <m:ctrlP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𝐷𝑆</m:t>
                        </m:r>
                      </m:sub>
                    </m:sSub>
                    <m:d>
                      <m:dPr>
                        <m:ctrlP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𝑥</m:t>
                        </m:r>
                      </m:e>
                    </m:d>
                    <m:r>
                      <a:rPr kumimoji="1" lang="en-US" altLang="ja-JP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𝑊</m:t>
                        </m:r>
                      </m:den>
                    </m:f>
                    <m:f>
                      <m:fPr>
                        <m:ctrlP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𝐼</m:t>
                            </m:r>
                          </m:e>
                          <m:sub>
                            <m: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𝐷</m:t>
                            </m:r>
                          </m:sub>
                        </m:sSub>
                      </m:num>
                      <m:den>
                        <m: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𝜇</m:t>
                        </m:r>
                      </m:den>
                    </m:f>
                    <m:r>
                      <a:rPr kumimoji="1" lang="ja-JP" alt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𝑑𝑥</m:t>
                    </m:r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x</a:t>
                </a: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=</a:t>
                </a: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0</a:t>
                </a: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~</a:t>
                </a: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 </a:t>
                </a:r>
                <a:r>
                  <a:rPr kumimoji="1" lang="en-US" altLang="ja-JP" sz="24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L </a:t>
                </a:r>
                <a:r>
                  <a:rPr kumimoji="1" lang="ja-JP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で</a:t>
                </a: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積分</a:t>
                </a:r>
                <a:endPara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ＭＳ Ｐゴシック" panose="020B0600070205080204" pitchFamily="50" charset="-128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+mn-cs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ja-JP" alt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𝐶</m:t>
                        </m:r>
                      </m:e>
                      <m:sub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𝑔</m:t>
                        </m:r>
                      </m:sub>
                    </m:sSub>
                    <m:d>
                      <m:dPr>
                        <m:ctrlP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ja-JP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ja-JP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𝐺𝑆</m:t>
                            </m:r>
                          </m:sub>
                        </m:sSub>
                        <m: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  <m:sSub>
                          <m:sSubPr>
                            <m:ctrlPr>
                              <a:rPr kumimoji="1" lang="en-US" altLang="ja-JP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ja-JP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𝑡h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𝑉</m:t>
                        </m:r>
                      </m:e>
                      <m:sub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𝐷𝑆</m:t>
                        </m:r>
                      </m:sub>
                    </m:sSub>
                    <m:r>
                      <a:rPr kumimoji="1" lang="en-US" altLang="ja-JP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𝐶</m:t>
                        </m:r>
                      </m:e>
                      <m:sub>
                        <m: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𝑔</m:t>
                        </m:r>
                      </m:sub>
                    </m:sSub>
                    <m:sSup>
                      <m:sSupPr>
                        <m:ctrlP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kumimoji="1" lang="en-US" altLang="ja-JP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ja-JP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𝐷𝑆</m:t>
                            </m:r>
                          </m:sub>
                        </m:sSub>
                      </m:e>
                      <m:sup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1" lang="en-US" altLang="ja-JP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𝐿</m:t>
                        </m:r>
                      </m:num>
                      <m:den>
                        <m: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𝑊</m:t>
                        </m:r>
                      </m:den>
                    </m:f>
                    <m:f>
                      <m:fPr>
                        <m:ctrlP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𝐼</m:t>
                            </m:r>
                          </m:e>
                          <m:sub>
                            <m: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𝐷</m:t>
                            </m:r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𝑆</m:t>
                            </m:r>
                          </m:sub>
                        </m:sSub>
                      </m:num>
                      <m:den>
                        <m: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𝜇</m:t>
                        </m:r>
                      </m:den>
                    </m:f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cs typeface="+mn-cs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ja-JP" alt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ja-JP" alt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𝑰</m:t>
                        </m:r>
                      </m:e>
                      <m:sub>
                        <m:r>
                          <a:rPr kumimoji="1" lang="ja-JP" alt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𝑫</m:t>
                        </m:r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𝑺</m:t>
                        </m:r>
                      </m:sub>
                    </m:sSub>
                    <m:r>
                      <a:rPr kumimoji="1" lang="ja-JP" altLang="en-US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1" lang="ja-JP" alt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1" lang="ja-JP" alt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𝒁</m:t>
                        </m:r>
                      </m:num>
                      <m:den>
                        <m:r>
                          <a:rPr kumimoji="1" lang="ja-JP" alt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𝑳</m:t>
                        </m:r>
                      </m:den>
                    </m:f>
                    <m:r>
                      <a:rPr kumimoji="1" lang="ja-JP" altLang="en-US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𝝁</m:t>
                    </m:r>
                    <m:sSub>
                      <m:sSubPr>
                        <m:ctrlPr>
                          <a:rPr kumimoji="1" lang="ja-JP" alt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ja-JP" alt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𝑪</m:t>
                        </m:r>
                      </m:e>
                      <m:sub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𝒈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kumimoji="1" lang="ja-JP" alt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d>
                          <m:dPr>
                            <m:ctrlPr>
                              <a:rPr kumimoji="1" lang="ja-JP" altLang="en-US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ja-JP" altLang="en-US" sz="24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1" lang="ja-JP" altLang="en-US" sz="24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kumimoji="1" lang="en-US" altLang="ja-JP" sz="24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𝑮𝑺</m:t>
                                </m:r>
                              </m:sub>
                            </m:sSub>
                            <m:r>
                              <a:rPr kumimoji="1" lang="ja-JP" altLang="en-US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kumimoji="1" lang="ja-JP" altLang="en-US" sz="24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1" lang="ja-JP" altLang="en-US" sz="24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kumimoji="1" lang="ja-JP" altLang="en-US" sz="24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𝒕𝒉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kumimoji="1" lang="ja-JP" altLang="en-US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ja-JP" altLang="en-US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𝑽</m:t>
                            </m:r>
                          </m:e>
                          <m:sub>
                            <m:r>
                              <a:rPr kumimoji="1" lang="en-US" altLang="ja-JP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𝑫𝑺</m:t>
                            </m:r>
                          </m:sub>
                        </m:sSub>
                        <m:r>
                          <a:rPr kumimoji="1" lang="ja-JP" alt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1" lang="ja-JP" altLang="en-US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kumimoji="1" lang="ja-JP" altLang="en-US" sz="24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kumimoji="1" lang="ja-JP" alt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ja-JP" alt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𝑽</m:t>
                                    </m:r>
                                  </m:e>
                                  <m:sub>
                                    <m:r>
                                      <a:rPr kumimoji="1" lang="en-US" altLang="ja-JP" sz="24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𝑫𝑺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kumimoji="1" lang="ja-JP" altLang="en-US" sz="24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𝟐</m:t>
                                </m:r>
                              </m:sup>
                            </m:sSup>
                          </m:num>
                          <m:den>
                            <m:r>
                              <a:rPr kumimoji="1" lang="ja-JP" altLang="en-US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14692" name="オブジェクト 1">
                <a:extLst>
                  <a:ext uri="{FF2B5EF4-FFF2-40B4-BE49-F238E27FC236}">
                    <a16:creationId xmlns:a16="http://schemas.microsoft.com/office/drawing/2014/main" id="{40D3191D-8240-A1E9-6B93-544D289BAF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279" y="826058"/>
                <a:ext cx="9052871" cy="5843302"/>
              </a:xfrm>
              <a:prstGeom prst="rect">
                <a:avLst/>
              </a:prstGeom>
              <a:blipFill>
                <a:blip r:embed="rId2"/>
                <a:stretch>
                  <a:fillRect l="-1077" t="-10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A71AAC4E-6E65-A86C-99F6-D58DD7CBF6F1}"/>
              </a:ext>
            </a:extLst>
          </p:cNvPr>
          <p:cNvGrpSpPr/>
          <p:nvPr/>
        </p:nvGrpSpPr>
        <p:grpSpPr>
          <a:xfrm>
            <a:off x="8598733" y="2702808"/>
            <a:ext cx="3473931" cy="4038560"/>
            <a:chOff x="6932314" y="760883"/>
            <a:chExt cx="4864099" cy="5654676"/>
          </a:xfrm>
        </p:grpSpPr>
        <p:graphicFrame>
          <p:nvGraphicFramePr>
            <p:cNvPr id="12" name="Object 3">
              <a:extLst>
                <a:ext uri="{FF2B5EF4-FFF2-40B4-BE49-F238E27FC236}">
                  <a16:creationId xmlns:a16="http://schemas.microsoft.com/office/drawing/2014/main" id="{C13FF401-D2BE-C533-4B7E-1FAA3B67151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932314" y="781522"/>
            <a:ext cx="4829175" cy="56340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Stanford Graphics ｽﾗｲﾄﾞ" r:id="rId3" imgW="4888865" imgH="5702300" progId="StanfordGraphics">
                    <p:embed/>
                  </p:oleObj>
                </mc:Choice>
                <mc:Fallback>
                  <p:oleObj name="Stanford Graphics ｽﾗｲﾄﾞ" r:id="rId3" imgW="4888865" imgH="5702300" progId="StanfordGraphics">
                    <p:embed/>
                    <p:pic>
                      <p:nvPicPr>
                        <p:cNvPr id="12" name="Object 3">
                          <a:extLst>
                            <a:ext uri="{FF2B5EF4-FFF2-40B4-BE49-F238E27FC236}">
                              <a16:creationId xmlns:a16="http://schemas.microsoft.com/office/drawing/2014/main" id="{C13FF401-D2BE-C533-4B7E-1FAA3B67151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32314" y="781522"/>
                          <a:ext cx="4829175" cy="56340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Rectangle 15">
              <a:extLst>
                <a:ext uri="{FF2B5EF4-FFF2-40B4-BE49-F238E27FC236}">
                  <a16:creationId xmlns:a16="http://schemas.microsoft.com/office/drawing/2014/main" id="{CD0CADF1-968C-B76F-7606-518B0B74F8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34084" y="1086032"/>
              <a:ext cx="2051050" cy="646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Vg = </a:t>
              </a:r>
              <a:b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</a:b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   10V</a:t>
              </a:r>
              <a:endParaRPr kumimoji="1" lang="en-US" altLang="ja-JP" sz="12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  <p:sp>
          <p:nvSpPr>
            <p:cNvPr id="15" name="Rectangle 15">
              <a:extLst>
                <a:ext uri="{FF2B5EF4-FFF2-40B4-BE49-F238E27FC236}">
                  <a16:creationId xmlns:a16="http://schemas.microsoft.com/office/drawing/2014/main" id="{66D788F2-ECAD-E405-5E05-DEB0F446A9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16914" y="1095843"/>
              <a:ext cx="521169" cy="387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9V</a:t>
              </a:r>
              <a:endParaRPr kumimoji="1" lang="en-US" altLang="ja-JP" sz="12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BE68038-F3AC-CB1D-B8CF-87E6520868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21626" y="2461097"/>
              <a:ext cx="521169" cy="387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8V</a:t>
              </a:r>
              <a:endParaRPr kumimoji="1" lang="en-US" altLang="ja-JP" sz="12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  <p:sp>
          <p:nvSpPr>
            <p:cNvPr id="17" name="Rectangle 15">
              <a:extLst>
                <a:ext uri="{FF2B5EF4-FFF2-40B4-BE49-F238E27FC236}">
                  <a16:creationId xmlns:a16="http://schemas.microsoft.com/office/drawing/2014/main" id="{EE4371BB-CE4F-8FF9-1871-4D7D93837F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0190" y="3127849"/>
              <a:ext cx="521169" cy="387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7V</a:t>
              </a:r>
              <a:endParaRPr kumimoji="1" lang="en-US" altLang="ja-JP" sz="12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  <p:sp>
          <p:nvSpPr>
            <p:cNvPr id="18" name="Rectangle 15">
              <a:extLst>
                <a:ext uri="{FF2B5EF4-FFF2-40B4-BE49-F238E27FC236}">
                  <a16:creationId xmlns:a16="http://schemas.microsoft.com/office/drawing/2014/main" id="{BB9E1EE0-7247-72C6-2322-F46054FF6C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77164" y="3713633"/>
              <a:ext cx="521169" cy="387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6V</a:t>
              </a:r>
              <a:endParaRPr kumimoji="1" lang="en-US" altLang="ja-JP" sz="12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  <p:sp>
          <p:nvSpPr>
            <p:cNvPr id="19" name="Rectangle 15">
              <a:extLst>
                <a:ext uri="{FF2B5EF4-FFF2-40B4-BE49-F238E27FC236}">
                  <a16:creationId xmlns:a16="http://schemas.microsoft.com/office/drawing/2014/main" id="{12627A86-BAFC-41F0-82B8-3028D343F8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77164" y="4218457"/>
              <a:ext cx="521169" cy="387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5V</a:t>
              </a:r>
              <a:endParaRPr kumimoji="1" lang="en-US" altLang="ja-JP" sz="12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  <p:sp>
          <p:nvSpPr>
            <p:cNvPr id="20" name="Rectangle 15">
              <a:extLst>
                <a:ext uri="{FF2B5EF4-FFF2-40B4-BE49-F238E27FC236}">
                  <a16:creationId xmlns:a16="http://schemas.microsoft.com/office/drawing/2014/main" id="{B5D502F1-FB9C-9A27-E9E9-E83DEC3375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77164" y="4647082"/>
              <a:ext cx="521169" cy="387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4V</a:t>
              </a:r>
              <a:endParaRPr kumimoji="1" lang="en-US" altLang="ja-JP" sz="12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  <p:sp>
          <p:nvSpPr>
            <p:cNvPr id="21" name="Rectangle 15">
              <a:extLst>
                <a:ext uri="{FF2B5EF4-FFF2-40B4-BE49-F238E27FC236}">
                  <a16:creationId xmlns:a16="http://schemas.microsoft.com/office/drawing/2014/main" id="{1B9E1808-8A29-693A-8CED-47C8C22CE2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77164" y="4977283"/>
              <a:ext cx="521169" cy="387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3V</a:t>
              </a:r>
              <a:endParaRPr kumimoji="1" lang="en-US" altLang="ja-JP" sz="12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  <p:sp>
          <p:nvSpPr>
            <p:cNvPr id="22" name="Rectangle 15">
              <a:extLst>
                <a:ext uri="{FF2B5EF4-FFF2-40B4-BE49-F238E27FC236}">
                  <a16:creationId xmlns:a16="http://schemas.microsoft.com/office/drawing/2014/main" id="{8D9849C8-B65E-C5AC-678B-12E7EBE2DA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77164" y="5202708"/>
              <a:ext cx="521169" cy="387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2V</a:t>
              </a:r>
              <a:endParaRPr kumimoji="1" lang="en-US" altLang="ja-JP" sz="12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9A0EA9AB-390D-113A-913F-130D359F9C9B}"/>
                </a:ext>
              </a:extLst>
            </p:cNvPr>
            <p:cNvSpPr/>
            <p:nvPr/>
          </p:nvSpPr>
          <p:spPr>
            <a:xfrm>
              <a:off x="7079952" y="760883"/>
              <a:ext cx="1044575" cy="5041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  <p:sp>
          <p:nvSpPr>
            <p:cNvPr id="24" name="テキスト ボックス 3">
              <a:extLst>
                <a:ext uri="{FF2B5EF4-FFF2-40B4-BE49-F238E27FC236}">
                  <a16:creationId xmlns:a16="http://schemas.microsoft.com/office/drawing/2014/main" id="{153933AB-3EFA-13BB-4901-010D0297B1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03839" y="811684"/>
              <a:ext cx="545857" cy="474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90</a:t>
              </a:r>
              <a:endParaRPr kumimoji="1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25" name="テキスト ボックス 22">
              <a:extLst>
                <a:ext uri="{FF2B5EF4-FFF2-40B4-BE49-F238E27FC236}">
                  <a16:creationId xmlns:a16="http://schemas.microsoft.com/office/drawing/2014/main" id="{630E2649-7BF0-13A6-E6D5-39C6B18037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6926949" y="3022591"/>
              <a:ext cx="1212468" cy="474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I</a:t>
              </a:r>
              <a:r>
                <a:rPr kumimoji="1" lang="en-US" altLang="ja-JP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DS</a:t>
              </a:r>
              <a:r>
                <a:rPr kumimoji="1" lang="ja-JP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 </a:t>
              </a:r>
              <a:r>
                <a:rPr kumimoji="1" lang="en-US" altLang="ja-JP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/</a:t>
              </a:r>
              <a:r>
                <a:rPr kumimoji="1" lang="ja-JP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 </a:t>
              </a:r>
              <a:r>
                <a:rPr kumimoji="1" lang="ja-JP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</a:t>
              </a:r>
              <a:r>
                <a:rPr kumimoji="1" lang="en-US" altLang="ja-JP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endParaRPr kumimoji="1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26" name="テキスト ボックス 23">
              <a:extLst>
                <a:ext uri="{FF2B5EF4-FFF2-40B4-BE49-F238E27FC236}">
                  <a16:creationId xmlns:a16="http://schemas.microsoft.com/office/drawing/2014/main" id="{0688630D-04BF-9655-C9B3-D5DDDFA58B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03839" y="1357784"/>
              <a:ext cx="545857" cy="474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80</a:t>
              </a:r>
              <a:endParaRPr kumimoji="1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27" name="テキスト ボックス 24">
              <a:extLst>
                <a:ext uri="{FF2B5EF4-FFF2-40B4-BE49-F238E27FC236}">
                  <a16:creationId xmlns:a16="http://schemas.microsoft.com/office/drawing/2014/main" id="{6882D9E8-F8BC-E5F3-1006-9C77FCB57D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03839" y="1862609"/>
              <a:ext cx="545857" cy="474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70</a:t>
              </a:r>
              <a:endParaRPr kumimoji="1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28" name="テキスト ボックス 25">
              <a:extLst>
                <a:ext uri="{FF2B5EF4-FFF2-40B4-BE49-F238E27FC236}">
                  <a16:creationId xmlns:a16="http://schemas.microsoft.com/office/drawing/2014/main" id="{B96E9774-8748-62B6-357D-9D694F71F3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03839" y="2369020"/>
              <a:ext cx="545857" cy="474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60</a:t>
              </a:r>
              <a:endParaRPr kumimoji="1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29" name="テキスト ボックス 26">
              <a:extLst>
                <a:ext uri="{FF2B5EF4-FFF2-40B4-BE49-F238E27FC236}">
                  <a16:creationId xmlns:a16="http://schemas.microsoft.com/office/drawing/2014/main" id="{1B74A295-5E9F-AEE0-5448-7DDD5ED8C1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03839" y="2896071"/>
              <a:ext cx="545857" cy="474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50</a:t>
              </a:r>
              <a:endParaRPr kumimoji="1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30" name="テキスト ボックス 27">
              <a:extLst>
                <a:ext uri="{FF2B5EF4-FFF2-40B4-BE49-F238E27FC236}">
                  <a16:creationId xmlns:a16="http://schemas.microsoft.com/office/drawing/2014/main" id="{F05320D5-3D53-0BBC-33A7-7221A2AED4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03839" y="3404072"/>
              <a:ext cx="545857" cy="474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40</a:t>
              </a:r>
              <a:endParaRPr kumimoji="1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31" name="テキスト ボックス 28">
              <a:extLst>
                <a:ext uri="{FF2B5EF4-FFF2-40B4-BE49-F238E27FC236}">
                  <a16:creationId xmlns:a16="http://schemas.microsoft.com/office/drawing/2014/main" id="{C9E52A6E-9F57-1C7B-B3A3-12D1A83CB6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03839" y="3908896"/>
              <a:ext cx="545857" cy="474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30</a:t>
              </a:r>
              <a:endParaRPr kumimoji="1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32" name="テキスト ボックス 29">
              <a:extLst>
                <a:ext uri="{FF2B5EF4-FFF2-40B4-BE49-F238E27FC236}">
                  <a16:creationId xmlns:a16="http://schemas.microsoft.com/office/drawing/2014/main" id="{8D00361F-8E50-3952-5CCE-F4F2F4D451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03839" y="4416897"/>
              <a:ext cx="545857" cy="474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20</a:t>
              </a:r>
              <a:endParaRPr kumimoji="1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33" name="テキスト ボックス 30">
              <a:extLst>
                <a:ext uri="{FF2B5EF4-FFF2-40B4-BE49-F238E27FC236}">
                  <a16:creationId xmlns:a16="http://schemas.microsoft.com/office/drawing/2014/main" id="{58E3F887-83DD-324D-C5D9-B36296C765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03839" y="4955060"/>
              <a:ext cx="545857" cy="474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10</a:t>
              </a:r>
              <a:endParaRPr kumimoji="1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34" name="テキスト ボックス 31">
              <a:extLst>
                <a:ext uri="{FF2B5EF4-FFF2-40B4-BE49-F238E27FC236}">
                  <a16:creationId xmlns:a16="http://schemas.microsoft.com/office/drawing/2014/main" id="{F4E94E26-7E22-6C84-8F0F-9C65C8ABB8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57827" y="5463058"/>
              <a:ext cx="402210" cy="474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0</a:t>
              </a:r>
              <a:endParaRPr kumimoji="1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C53B58D4-AAE6-AC8D-9539-E0190C1B88BD}"/>
                </a:ext>
              </a:extLst>
            </p:cNvPr>
            <p:cNvSpPr/>
            <p:nvPr/>
          </p:nvSpPr>
          <p:spPr>
            <a:xfrm flipV="1">
              <a:off x="8024513" y="6037734"/>
              <a:ext cx="3771900" cy="358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  <p:sp>
          <p:nvSpPr>
            <p:cNvPr id="36" name="テキスト ボックス 33">
              <a:extLst>
                <a:ext uri="{FF2B5EF4-FFF2-40B4-BE49-F238E27FC236}">
                  <a16:creationId xmlns:a16="http://schemas.microsoft.com/office/drawing/2014/main" id="{A3FA72F0-70B8-B350-7732-5642B11DC0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42126" y="5936133"/>
              <a:ext cx="1119726" cy="474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V</a:t>
              </a:r>
              <a:r>
                <a:rPr kumimoji="1" lang="en-US" altLang="ja-JP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DS</a:t>
              </a:r>
              <a:r>
                <a:rPr kumimoji="1" lang="ja-JP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 </a:t>
              </a:r>
              <a:r>
                <a:rPr kumimoji="1" lang="en-US" altLang="ja-JP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/</a:t>
              </a:r>
              <a:r>
                <a:rPr kumimoji="1" lang="ja-JP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 </a:t>
              </a:r>
              <a:r>
                <a:rPr kumimoji="1" lang="en-US" altLang="ja-JP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V</a:t>
              </a:r>
              <a:endParaRPr kumimoji="1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98670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39A8A-E8E3-7E4A-FBA6-F02800940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0530" name="Rectangle 3">
                <a:extLst>
                  <a:ext uri="{FF2B5EF4-FFF2-40B4-BE49-F238E27FC236}">
                    <a16:creationId xmlns:a16="http://schemas.microsoft.com/office/drawing/2014/main" id="{29D73E11-5FA0-F306-CA72-68437125E4AD}"/>
                  </a:ext>
                </a:extLst>
              </p:cNvPr>
              <p:cNvSpPr>
                <a:spLocks noGrp="1" noChangeArrowheads="1"/>
              </p:cNvSpPr>
              <p:nvPr>
                <p:ph type="title" idx="4294967295"/>
              </p:nvPr>
            </p:nvSpPr>
            <p:spPr>
              <a:xfrm>
                <a:off x="0" y="0"/>
                <a:ext cx="12192000" cy="838200"/>
              </a:xfrm>
              <a:noFill/>
            </p:spPr>
            <p:txBody>
              <a:bodyPr/>
              <a:lstStyle/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altLang="ja-JP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</m:sSub>
                    <m:r>
                      <a:rPr lang="en-US" altLang="ja-JP" sz="36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36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ja-JP" sz="36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3600" b="1" dirty="0">
                    <a:solidFill>
                      <a:srgbClr val="0000FF"/>
                    </a:solidFill>
                  </a:rPr>
                  <a:t>: TFT</a:t>
                </a:r>
                <a:r>
                  <a:rPr lang="ja-JP" altLang="en-US" sz="3600" b="1" dirty="0">
                    <a:solidFill>
                      <a:srgbClr val="0000FF"/>
                    </a:solidFill>
                  </a:rPr>
                  <a:t>の場合</a:t>
                </a:r>
                <a:endParaRPr lang="ja-JP" altLang="en-US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0530" name="Rectangle 3">
                <a:extLst>
                  <a:ext uri="{FF2B5EF4-FFF2-40B4-BE49-F238E27FC236}">
                    <a16:creationId xmlns:a16="http://schemas.microsoft.com/office/drawing/2014/main" id="{29D73E11-5FA0-F306-CA72-68437125E4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 idx="4294967295"/>
              </p:nvPr>
            </p:nvSpPr>
            <p:spPr>
              <a:xfrm>
                <a:off x="0" y="0"/>
                <a:ext cx="12192000" cy="838200"/>
              </a:xfrm>
              <a:blipFill>
                <a:blip r:embed="rId2"/>
                <a:stretch>
                  <a:fillRect t="-2174" b="-152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0532" name="Object 3">
            <a:extLst>
              <a:ext uri="{FF2B5EF4-FFF2-40B4-BE49-F238E27FC236}">
                <a16:creationId xmlns:a16="http://schemas.microsoft.com/office/drawing/2014/main" id="{1CF6B31C-5742-F1E3-19B2-D3ADCF6A46CF}"/>
              </a:ext>
            </a:extLst>
          </p:cNvPr>
          <p:cNvSpPr txBox="1"/>
          <p:nvPr/>
        </p:nvSpPr>
        <p:spPr bwMode="auto">
          <a:xfrm rot="10800000" flipV="1">
            <a:off x="1812904" y="3968344"/>
            <a:ext cx="1314450" cy="4064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rmAutofit fontScale="92500" lnSpcReduction="100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0538" name="Object 9">
            <a:extLst>
              <a:ext uri="{FF2B5EF4-FFF2-40B4-BE49-F238E27FC236}">
                <a16:creationId xmlns:a16="http://schemas.microsoft.com/office/drawing/2014/main" id="{7C88431D-A3A1-2669-D6B4-C1F7AB37DF68}"/>
              </a:ext>
            </a:extLst>
          </p:cNvPr>
          <p:cNvSpPr txBox="1"/>
          <p:nvPr/>
        </p:nvSpPr>
        <p:spPr bwMode="auto">
          <a:xfrm rot="10800000" flipV="1">
            <a:off x="3232217" y="3942944"/>
            <a:ext cx="3322638" cy="4318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rmAutofit lnSpcReduction="100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0539" name="Object 10">
            <a:extLst>
              <a:ext uri="{FF2B5EF4-FFF2-40B4-BE49-F238E27FC236}">
                <a16:creationId xmlns:a16="http://schemas.microsoft.com/office/drawing/2014/main" id="{88BE6310-CEFF-F4A2-C2D0-52C6335012F3}"/>
              </a:ext>
            </a:extLst>
          </p:cNvPr>
          <p:cNvSpPr txBox="1"/>
          <p:nvPr/>
        </p:nvSpPr>
        <p:spPr bwMode="auto">
          <a:xfrm rot="10800000" flipV="1">
            <a:off x="6764581" y="3944611"/>
            <a:ext cx="3346450" cy="4318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rmAutofit lnSpcReduction="100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73177951-5584-9C93-CE68-D21542B0AC18}"/>
                  </a:ext>
                </a:extLst>
              </p:cNvPr>
              <p:cNvSpPr txBox="1"/>
              <p:nvPr/>
            </p:nvSpPr>
            <p:spPr>
              <a:xfrm>
                <a:off x="191344" y="733846"/>
                <a:ext cx="12025336" cy="56219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1" lang="en-US" altLang="ja-JP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𝑞</m:t>
                    </m:r>
                    <m:sSub>
                      <m:sSubPr>
                        <m:ctrlPr>
                          <a:rPr kumimoji="1" lang="ja-JP" alt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en-US" altLang="ja-JP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𝑁</m:t>
                        </m:r>
                      </m:e>
                      <m:sub>
                        <m:r>
                          <a:rPr kumimoji="1" lang="en-US" altLang="ja-JP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𝐼</m:t>
                        </m:r>
                      </m:sub>
                    </m:sSub>
                    <m:d>
                      <m:dPr>
                        <m:ctrlPr>
                          <a:rPr kumimoji="1" lang="en-US" altLang="ja-JP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1" lang="en-US" altLang="ja-JP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𝑥</m:t>
                        </m:r>
                      </m:e>
                    </m:d>
                    <m:r>
                      <a:rPr kumimoji="1" lang="en-US" altLang="ja-JP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1" lang="ja-JP" alt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𝐶</m:t>
                        </m:r>
                      </m:e>
                      <m:sub>
                        <m: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𝐺</m:t>
                        </m:r>
                      </m:sub>
                    </m:sSub>
                    <m:d>
                      <m:dPr>
                        <m:ctrlPr>
                          <a:rPr kumimoji="1" lang="en-US" altLang="ja-JP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ja-JP" alt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ja-JP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𝐺</m:t>
                            </m:r>
                            <m:r>
                              <a:rPr kumimoji="1" lang="en-US" altLang="ja-JP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𝑆</m:t>
                            </m:r>
                          </m:sub>
                        </m:sSub>
                        <m:r>
                          <a:rPr kumimoji="1" lang="en-US" altLang="ja-JP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  <m:sSub>
                          <m:sSubPr>
                            <m:ctrlPr>
                              <a:rPr kumimoji="1" lang="ja-JP" alt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ja-JP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𝑡h</m:t>
                            </m:r>
                          </m:sub>
                        </m:sSub>
                        <m: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  <m:sSub>
                          <m:sSubPr>
                            <m:ctrlPr>
                              <a:rPr kumimoji="1" lang="en-US" altLang="ja-JP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ja-JP" alt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𝜙</m:t>
                            </m:r>
                          </m:e>
                          <m:sub>
                            <m:r>
                              <a:rPr kumimoji="1" lang="en-US" altLang="ja-JP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𝑆</m:t>
                            </m:r>
                          </m:sub>
                        </m:sSub>
                        <m: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(</m:t>
                        </m:r>
                        <m: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𝑥</m:t>
                        </m:r>
                        <m: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)</m:t>
                        </m:r>
                      </m:e>
                    </m:d>
                  </m:oMath>
                </a14:m>
                <a:r>
                  <a:rPr kumimoji="1" lang="en-US" altLang="ja-JP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 		</a:t>
                </a:r>
                <a:r>
                  <a:rPr kumimoji="1" lang="ja-JP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蓄積状態の関係</a:t>
                </a:r>
                <a:endParaRPr kumimoji="1" lang="en-US" altLang="ja-JP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ＭＳ Ｐゴシック" panose="020B0600070205080204" pitchFamily="50" charset="-128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1" lang="en-US" altLang="ja-JP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𝐽</m:t>
                    </m:r>
                    <m:r>
                      <a:rPr kumimoji="1" lang="en-US" altLang="ja-JP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1" lang="en-US" altLang="ja-JP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𝑞</m:t>
                    </m:r>
                    <m:sSub>
                      <m:sSubPr>
                        <m:ctrlPr>
                          <a:rPr kumimoji="1" lang="ja-JP" alt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𝑁</m:t>
                        </m:r>
                      </m:e>
                      <m:sub>
                        <m: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𝐼</m:t>
                        </m:r>
                      </m:sub>
                    </m:sSub>
                    <m:d>
                      <m:dPr>
                        <m:ctrlP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𝑥</m:t>
                        </m:r>
                      </m:e>
                    </m:d>
                    <m:sSub>
                      <m:sSubPr>
                        <m:ctrlPr>
                          <a:rPr kumimoji="1" lang="ja-JP" alt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ja-JP" alt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𝜇</m:t>
                        </m:r>
                      </m:e>
                      <m:sub>
                        <m: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𝑛</m:t>
                        </m:r>
                      </m:sub>
                    </m:sSub>
                    <m:f>
                      <m:fPr>
                        <m:ctrlPr>
                          <a:rPr kumimoji="1" lang="en-US" altLang="ja-JP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1" lang="en-US" altLang="ja-JP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𝑑</m:t>
                        </m:r>
                        <m:sSub>
                          <m:sSubPr>
                            <m:ctrlPr>
                              <a:rPr kumimoji="1" lang="en-US" altLang="ja-JP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ja-JP" alt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𝜙</m:t>
                            </m:r>
                          </m:e>
                          <m:sub>
                            <m:r>
                              <a:rPr kumimoji="1" lang="en-US" altLang="ja-JP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𝑆</m:t>
                            </m:r>
                          </m:sub>
                        </m:sSub>
                        <m: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(</m:t>
                        </m:r>
                        <m: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𝑥</m:t>
                        </m:r>
                        <m: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kumimoji="1" lang="en-US" altLang="ja-JP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𝑑𝑥</m:t>
                        </m:r>
                      </m:den>
                    </m:f>
                    <m:r>
                      <a:rPr kumimoji="1" lang="en-US" altLang="ja-JP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1" lang="ja-JP" alt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ja-JP" alt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𝜇</m:t>
                        </m:r>
                      </m:e>
                      <m:sub>
                        <m: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𝑛</m:t>
                        </m:r>
                      </m:sub>
                    </m:sSub>
                    <m:sSub>
                      <m:sSubPr>
                        <m:ctrlPr>
                          <a:rPr kumimoji="1" lang="ja-JP" alt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𝐶</m:t>
                        </m:r>
                      </m:e>
                      <m:sub>
                        <m: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𝐺</m:t>
                        </m:r>
                      </m:sub>
                    </m:sSub>
                    <m:d>
                      <m:dPr>
                        <m:ctrlP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ja-JP" alt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ja-JP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𝐺𝑆</m:t>
                            </m:r>
                          </m:sub>
                        </m:sSub>
                        <m: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  <m:sSub>
                          <m:sSubPr>
                            <m:ctrlPr>
                              <a:rPr kumimoji="1" lang="ja-JP" alt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ja-JP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𝑡h</m:t>
                            </m:r>
                          </m:sub>
                        </m:sSub>
                        <m: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  <m:sSub>
                          <m:sSubPr>
                            <m:ctrlPr>
                              <a:rPr kumimoji="1" lang="en-US" altLang="ja-JP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ja-JP" alt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𝜙</m:t>
                            </m:r>
                          </m:e>
                          <m:sub>
                            <m:r>
                              <a:rPr kumimoji="1" lang="en-US" altLang="ja-JP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𝑆</m:t>
                            </m:r>
                          </m:sub>
                        </m:sSub>
                        <m: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(</m:t>
                        </m:r>
                        <m: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𝑥</m:t>
                        </m:r>
                        <m: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)</m:t>
                        </m:r>
                      </m:e>
                    </m:d>
                    <m:f>
                      <m:fPr>
                        <m:ctrlP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𝑑</m:t>
                        </m:r>
                        <m:sSub>
                          <m:sSubPr>
                            <m:ctrlPr>
                              <a:rPr kumimoji="1" lang="en-US" altLang="ja-JP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ja-JP" alt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𝜙</m:t>
                            </m:r>
                          </m:e>
                          <m:sub>
                            <m:r>
                              <a:rPr kumimoji="1" lang="en-US" altLang="ja-JP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𝑆</m:t>
                            </m:r>
                          </m:sub>
                        </m:sSub>
                        <m: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(</m:t>
                        </m:r>
                        <m: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𝑥</m:t>
                        </m:r>
                        <m: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𝑑𝑥</m:t>
                        </m:r>
                      </m:den>
                    </m:f>
                    <m:r>
                      <a:rPr kumimoji="1" lang="en-US" altLang="ja-JP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ja-JP" alt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ja-JP" alt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𝜇</m:t>
                            </m:r>
                          </m:e>
                          <m:sub>
                            <m:r>
                              <a:rPr kumimoji="1" lang="en-US" altLang="ja-JP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𝑛</m:t>
                            </m:r>
                          </m:sub>
                        </m:sSub>
                        <m:sSub>
                          <m:sSubPr>
                            <m:ctrlPr>
                              <a:rPr kumimoji="1" lang="ja-JP" alt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𝐶</m:t>
                            </m:r>
                          </m:e>
                          <m:sub>
                            <m:r>
                              <a:rPr kumimoji="1" lang="en-US" altLang="ja-JP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𝐺</m:t>
                            </m:r>
                          </m:sub>
                        </m:sSub>
                      </m:num>
                      <m:den>
                        <m: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𝐿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d>
                          <m:dPr>
                            <m:ctrlPr>
                              <a:rPr kumimoji="1" lang="en-US" altLang="ja-JP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ja-JP" alt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kumimoji="1" lang="en-US" altLang="ja-JP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𝐺𝑆</m:t>
                                </m:r>
                              </m:sub>
                            </m:sSub>
                            <m:r>
                              <a:rPr kumimoji="1" lang="en-US" altLang="ja-JP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kumimoji="1" lang="ja-JP" alt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kumimoji="1" lang="en-US" altLang="ja-JP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𝑡h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kumimoji="1" lang="en-US" altLang="ja-JP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ja-JP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𝐷𝑆</m:t>
                            </m:r>
                          </m:sub>
                        </m:sSub>
                        <m: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1" lang="en-US" altLang="ja-JP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1" lang="en-US" altLang="ja-JP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1" lang="en-US" altLang="ja-JP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kumimoji="1" lang="en-US" altLang="ja-JP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kumimoji="1" lang="en-US" altLang="ja-JP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kumimoji="1" lang="en-US" altLang="ja-JP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𝐷𝑆</m:t>
                                </m:r>
                              </m:sub>
                            </m:sSub>
                          </m:e>
                          <m:sup>
                            <m:r>
                              <a:rPr kumimoji="1" lang="en-US" altLang="ja-JP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kumimoji="1" lang="en-US" altLang="ja-JP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   J</a:t>
                </a:r>
                <a:r>
                  <a:rPr kumimoji="1" lang="ja-JP" alt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 </a:t>
                </a:r>
                <a:r>
                  <a:rPr kumimoji="1" lang="ja-JP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は </a:t>
                </a:r>
                <a:r>
                  <a:rPr kumimoji="1" lang="en-US" altLang="ja-JP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x</a:t>
                </a:r>
                <a:r>
                  <a:rPr kumimoji="1" lang="ja-JP" alt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 に依存しない</a:t>
                </a:r>
                <a:endParaRPr kumimoji="1" lang="en-US" altLang="ja-JP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ＭＳ Ｐゴシック" panose="020B0600070205080204" pitchFamily="50" charset="-128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𝑽</m:t>
                        </m:r>
                      </m:e>
                      <m:sub>
                        <m: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𝒄𝒉</m:t>
                        </m:r>
                      </m:sub>
                    </m:sSub>
                    <m:d>
                      <m:dPr>
                        <m:ctrlP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d>
                    <m:r>
                      <a:rPr kumimoji="1" lang="en-US" altLang="ja-JP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𝑽</m:t>
                        </m:r>
                      </m:e>
                      <m:sub>
                        <m: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𝑮𝑺</m:t>
                        </m:r>
                      </m:sub>
                    </m:sSub>
                    <m:r>
                      <a:rPr kumimoji="1" lang="en-US" altLang="ja-JP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𝑽</m:t>
                        </m:r>
                      </m:e>
                      <m:sub>
                        <m: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𝑭𝑩</m:t>
                        </m:r>
                      </m:sub>
                    </m:sSub>
                    <m:r>
                      <a:rPr kumimoji="1" lang="en-US" altLang="ja-JP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𝑽</m:t>
                        </m:r>
                      </m:e>
                      <m:sub>
                        <m: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𝑫𝑺</m:t>
                        </m:r>
                      </m:sub>
                    </m:sSub>
                    <m:r>
                      <a:rPr kumimoji="1" lang="en-US" altLang="ja-JP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1" lang="en-US" altLang="ja-JP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kumimoji="1" lang="en-US" altLang="ja-JP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)=</m:t>
                    </m:r>
                    <m:sSub>
                      <m:sSubPr>
                        <m:ctrlP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ja-JP" altLang="en-US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𝝓</m:t>
                        </m:r>
                      </m:e>
                      <m:sub>
                        <m: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𝑺</m:t>
                        </m:r>
                      </m:sub>
                    </m:sSub>
                    <m:d>
                      <m:dPr>
                        <m:ctrlP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𝒙</m:t>
                        </m:r>
                      </m:e>
                    </m:d>
                    <m:r>
                      <a:rPr kumimoji="1" lang="en-US" altLang="ja-JP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</m:t>
                    </m:r>
                    <m:sSub>
                      <m:sSubPr>
                        <m:ctrlP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𝑽</m:t>
                        </m:r>
                      </m:e>
                      <m:sub>
                        <m: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𝑮𝑰</m:t>
                        </m:r>
                      </m:sub>
                    </m:sSub>
                    <m:d>
                      <m:dPr>
                        <m:ctrlP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𝒙</m:t>
                        </m:r>
                      </m:e>
                    </m:d>
                    <m:r>
                      <a:rPr kumimoji="1" lang="en-US" altLang="ja-JP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ja-JP" altLang="en-US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𝝓</m:t>
                        </m:r>
                      </m:e>
                      <m:sub>
                        <m: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𝑺</m:t>
                        </m:r>
                      </m:sub>
                    </m:sSub>
                    <m:d>
                      <m:dPr>
                        <m:ctrlP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𝒙</m:t>
                        </m:r>
                      </m:e>
                    </m:d>
                    <m:r>
                      <a:rPr kumimoji="1" lang="en-US" altLang="ja-JP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</m:t>
                    </m:r>
                    <m:f>
                      <m:fPr>
                        <m:ctrlP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kumimoji="1" lang="en-US" altLang="ja-JP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kumimoji="1" lang="en-US" altLang="ja-JP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20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𝟐</m:t>
                                </m:r>
                                <m:r>
                                  <a:rPr kumimoji="1" lang="en-US" altLang="ja-JP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𝒒</m:t>
                                </m:r>
                                <m:sSub>
                                  <m:sSubPr>
                                    <m:ctrlPr>
                                      <a:rPr kumimoji="1" lang="en-US" altLang="ja-JP" sz="20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ja-JP" altLang="en-US" sz="20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𝜺</m:t>
                                    </m:r>
                                  </m:e>
                                  <m:sub>
                                    <m:r>
                                      <a:rPr kumimoji="1" lang="en-US" altLang="ja-JP" sz="20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𝒔</m:t>
                                    </m:r>
                                  </m:sub>
                                </m:sSub>
                                <m:r>
                                  <a:rPr kumimoji="1" lang="en-US" altLang="ja-JP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𝑵</m:t>
                                </m:r>
                              </m:e>
                              <m:sub>
                                <m:r>
                                  <a:rPr kumimoji="1" lang="en-US" altLang="ja-JP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𝑨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kumimoji="1" lang="en-US" altLang="ja-JP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1" lang="ja-JP" altLang="en-US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𝝓</m:t>
                                </m:r>
                              </m:e>
                              <m:sub>
                                <m:r>
                                  <a:rPr kumimoji="1" lang="en-US" altLang="ja-JP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𝑺</m:t>
                                </m:r>
                              </m:sub>
                            </m:sSub>
                            <m:r>
                              <a:rPr kumimoji="1" lang="en-US" altLang="ja-JP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(</m:t>
                            </m:r>
                            <m:r>
                              <a:rPr kumimoji="1" lang="en-US" altLang="ja-JP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𝒙</m:t>
                            </m:r>
                            <m:r>
                              <a:rPr kumimoji="1" lang="en-US" altLang="ja-JP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)</m:t>
                            </m:r>
                          </m:e>
                        </m:rad>
                      </m:num>
                      <m:den>
                        <m:sSub>
                          <m:sSubPr>
                            <m:ctrlPr>
                              <a:rPr kumimoji="1" lang="ja-JP" altLang="en-US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en-US" altLang="ja-JP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𝑪</m:t>
                            </m:r>
                          </m:e>
                          <m:sub>
                            <m:r>
                              <a:rPr kumimoji="1" lang="en-US" altLang="ja-JP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𝑮</m:t>
                            </m:r>
                          </m:sub>
                        </m:sSub>
                      </m:den>
                    </m:f>
                  </m:oMath>
                </a14:m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TFT</a:t>
                </a:r>
                <a:r>
                  <a:rPr kumimoji="1" lang="ja-JP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の場合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:</a:t>
                </a:r>
                <a:r>
                  <a:rPr kumimoji="1" lang="ja-JP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𝑽</m:t>
                        </m:r>
                      </m:e>
                      <m:sub>
                        <m: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𝑮𝑺</m:t>
                        </m:r>
                      </m:sub>
                    </m:sSub>
                    <m:r>
                      <a:rPr kumimoji="1" lang="en-US" altLang="ja-JP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𝑽</m:t>
                        </m:r>
                      </m:e>
                      <m:sub>
                        <m: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𝑭𝑩</m:t>
                        </m:r>
                      </m:sub>
                    </m:sSub>
                    <m:r>
                      <a:rPr kumimoji="1" lang="en-US" altLang="ja-JP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𝑽</m:t>
                        </m:r>
                      </m:e>
                      <m:sub>
                        <m: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𝑫𝑺</m:t>
                        </m:r>
                      </m:sub>
                    </m:sSub>
                    <m:r>
                      <a:rPr kumimoji="1" lang="en-US" altLang="ja-JP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1" lang="en-US" altLang="ja-JP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kumimoji="1" lang="en-US" altLang="ja-JP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)=</m:t>
                    </m:r>
                    <m:sSub>
                      <m:sSubPr>
                        <m:ctrlP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ja-JP" altLang="en-US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𝝓</m:t>
                        </m:r>
                      </m:e>
                      <m:sub>
                        <m: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𝑺</m:t>
                        </m:r>
                      </m:sub>
                    </m:sSub>
                    <m:d>
                      <m:dPr>
                        <m:ctrlP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𝒙</m:t>
                        </m:r>
                      </m:e>
                    </m:d>
                  </m:oMath>
                </a14:m>
                <a:endPara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から</a:t>
                </a:r>
                <a:endParaRPr kumimoji="1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ＭＳ Ｐゴシック" panose="020B0600070205080204" pitchFamily="50" charset="-128"/>
                    <a:cs typeface="+mn-cs"/>
                  </a:rPr>
                  <a:t>境界条件</a:t>
                </a: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ＭＳ Ｐゴシック" panose="020B0600070205080204" pitchFamily="50" charset="-128"/>
                    <a:cs typeface="+mn-cs"/>
                  </a:rPr>
                  <a:t>:</a:t>
                </a:r>
                <a:r>
                  <a:rPr kumimoji="1" lang="ja-JP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ＭＳ Ｐゴシック" panose="020B0600070205080204" pitchFamily="50" charset="-128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ja-JP" altLang="en-US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𝝓</m:t>
                        </m:r>
                      </m:e>
                      <m:sub>
                        <m: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𝑺</m:t>
                        </m:r>
                      </m:sub>
                    </m:sSub>
                    <m:d>
                      <m:dPr>
                        <m:ctrlP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𝟎</m:t>
                        </m:r>
                      </m:e>
                    </m:d>
                    <m:r>
                      <a:rPr kumimoji="1" lang="en-US" altLang="ja-JP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𝑽</m:t>
                        </m:r>
                      </m:e>
                      <m:sub>
                        <m: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𝑮𝑺</m:t>
                        </m:r>
                      </m:sub>
                    </m:sSub>
                    <m:r>
                      <a:rPr kumimoji="1" lang="en-US" altLang="ja-JP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𝑽</m:t>
                        </m:r>
                      </m:e>
                      <m:sub>
                        <m: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𝒕𝒉</m:t>
                        </m:r>
                      </m:sub>
                    </m:sSub>
                  </m:oMath>
                </a14:m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ja-JP" altLang="en-US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𝝓</m:t>
                        </m:r>
                      </m:e>
                      <m:sub>
                        <m: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𝑺</m:t>
                        </m:r>
                      </m:sub>
                    </m:sSub>
                    <m:d>
                      <m:dPr>
                        <m:ctrlP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𝑳</m:t>
                        </m:r>
                      </m:e>
                    </m:d>
                    <m:r>
                      <a:rPr kumimoji="1" lang="en-US" altLang="ja-JP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𝑽</m:t>
                        </m:r>
                      </m:e>
                      <m:sub>
                        <m: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𝑮𝑺</m:t>
                        </m:r>
                      </m:sub>
                    </m:sSub>
                    <m:r>
                      <a:rPr kumimoji="1" lang="en-US" altLang="ja-JP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𝑽</m:t>
                        </m:r>
                      </m:e>
                      <m:sub>
                        <m: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𝒕𝒉</m:t>
                        </m:r>
                      </m:sub>
                    </m:sSub>
                    <m:r>
                      <a:rPr kumimoji="1" lang="en-US" altLang="ja-JP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𝑽</m:t>
                        </m:r>
                      </m:e>
                      <m:sub>
                        <m: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𝑫𝑺</m:t>
                        </m:r>
                      </m:sub>
                    </m:sSub>
                  </m:oMath>
                </a14:m>
                <a:endPara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ＭＳ Ｐゴシック" panose="020B0600070205080204" pitchFamily="50" charset="-128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x </a:t>
                </a:r>
                <a:r>
                  <a:rPr kumimoji="1" lang="ja-JP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で積分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:</a:t>
                </a:r>
                <a:endParaRPr kumimoji="1" lang="en-US" altLang="ja-JP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ＭＳ Ｐゴシック" panose="020B0600070205080204" pitchFamily="50" charset="-128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kumimoji="1" lang="ja-JP" alt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ja-JP" alt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𝜇</m:t>
                        </m:r>
                      </m:e>
                      <m:sub>
                        <m: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𝑛</m:t>
                        </m:r>
                      </m:sub>
                    </m:sSub>
                    <m:sSub>
                      <m:sSubPr>
                        <m:ctrlPr>
                          <a:rPr kumimoji="1" lang="ja-JP" alt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𝐶</m:t>
                        </m:r>
                      </m:e>
                      <m:sub>
                        <m: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𝐺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kumimoji="1" lang="en-US" altLang="ja-JP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ja-JP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kumimoji="1" lang="en-US" altLang="ja-JP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1" lang="ja-JP" alt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kumimoji="1" lang="en-US" altLang="ja-JP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𝑆</m:t>
                                </m:r>
                              </m:sub>
                            </m:sSub>
                            <m:d>
                              <m:dPr>
                                <m:ctrlPr>
                                  <a:rPr kumimoji="1" lang="en-US" altLang="ja-JP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kumimoji="1" lang="en-US" altLang="ja-JP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kumimoji="1" lang="en-US" altLang="ja-JP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kumimoji="1" lang="en-US" altLang="ja-JP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kumimoji="1" lang="en-US" altLang="ja-JP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1" lang="ja-JP" alt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kumimoji="1" lang="en-US" altLang="ja-JP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𝑆</m:t>
                                </m:r>
                              </m:sub>
                            </m:sSub>
                            <m:d>
                              <m:dPr>
                                <m:ctrlPr>
                                  <a:rPr kumimoji="1" lang="en-US" altLang="ja-JP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0</m:t>
                                </m:r>
                              </m:e>
                            </m:d>
                          </m:e>
                          <m:sup>
                            <m:r>
                              <a:rPr kumimoji="1" lang="en-US" altLang="ja-JP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kumimoji="1" lang="en-US" altLang="ja-JP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sSub>
                      <m:sSubPr>
                        <m:ctrlPr>
                          <a:rPr kumimoji="1" lang="ja-JP" alt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ja-JP" alt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𝜇</m:t>
                        </m:r>
                      </m:e>
                      <m:sub>
                        <m: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𝑛</m:t>
                        </m:r>
                      </m:sub>
                    </m:sSub>
                    <m:sSub>
                      <m:sSubPr>
                        <m:ctrlPr>
                          <a:rPr kumimoji="1" lang="ja-JP" alt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𝐶</m:t>
                        </m:r>
                      </m:e>
                      <m:sub>
                        <m: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𝐺</m:t>
                        </m:r>
                      </m:sub>
                    </m:sSub>
                    <m:d>
                      <m:dPr>
                        <m:ctrlP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ja-JP" alt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ja-JP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𝐺𝑆</m:t>
                            </m:r>
                          </m:sub>
                        </m:sSub>
                        <m: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  <m:sSub>
                          <m:sSubPr>
                            <m:ctrlPr>
                              <a:rPr kumimoji="1" lang="ja-JP" alt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ja-JP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𝑡h</m:t>
                            </m:r>
                          </m:sub>
                        </m:sSub>
                      </m:e>
                    </m:d>
                    <m:d>
                      <m:dPr>
                        <m:begChr m:val="["/>
                        <m:endChr m:val="]"/>
                        <m:ctrlPr>
                          <a:rPr kumimoji="1" lang="en-US" altLang="ja-JP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ja-JP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ja-JP" alt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𝜙</m:t>
                            </m:r>
                          </m:e>
                          <m:sub>
                            <m:r>
                              <a:rPr kumimoji="1" lang="en-US" altLang="ja-JP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𝑆</m:t>
                            </m:r>
                          </m:sub>
                        </m:sSub>
                        <m:d>
                          <m:dPr>
                            <m:ctrlPr>
                              <a:rPr kumimoji="1" lang="en-US" altLang="ja-JP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1" lang="en-US" altLang="ja-JP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</m:e>
                        </m:d>
                        <m:r>
                          <a:rPr kumimoji="1" lang="en-US" altLang="ja-JP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  <m:sSub>
                          <m:sSubPr>
                            <m:ctrlPr>
                              <a:rPr kumimoji="1" lang="en-US" altLang="ja-JP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ja-JP" alt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𝜙</m:t>
                            </m:r>
                          </m:e>
                          <m:sub>
                            <m:r>
                              <a:rPr kumimoji="1" lang="en-US" altLang="ja-JP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𝑆</m:t>
                            </m:r>
                          </m:sub>
                        </m:sSub>
                        <m:d>
                          <m:dPr>
                            <m:ctrlPr>
                              <a:rPr kumimoji="1" lang="en-US" altLang="ja-JP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1" lang="en-US" altLang="ja-JP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0</m:t>
                            </m:r>
                          </m:e>
                        </m:d>
                      </m:e>
                    </m:d>
                    <m:r>
                      <a:rPr kumimoji="1" lang="en-US" altLang="ja-JP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1" lang="en-US" altLang="ja-JP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𝐽𝑥</m:t>
                    </m:r>
                    <m:r>
                      <a:rPr kumimoji="1" lang="en-US" altLang="ja-JP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=0</m:t>
                    </m:r>
                  </m:oMath>
                </a14:m>
                <a:r>
                  <a:rPr kumimoji="1" lang="en-US" altLang="ja-JP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ja-JP" altLang="en-US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𝝓</m:t>
                        </m:r>
                      </m:e>
                      <m:sub>
                        <m: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𝑺</m:t>
                        </m:r>
                      </m:sub>
                    </m:sSub>
                    <m:d>
                      <m:dPr>
                        <m:ctrlP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𝒙</m:t>
                        </m:r>
                      </m:e>
                    </m:d>
                    <m:r>
                      <a:rPr kumimoji="1" lang="en-US" altLang="ja-JP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sSub>
                      <m:sSubPr>
                        <m:ctrlP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ja-JP" altLang="en-US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𝝓</m:t>
                        </m:r>
                      </m:e>
                      <m:sub>
                        <m: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𝑺</m:t>
                        </m:r>
                      </m:sub>
                    </m:sSub>
                    <m:d>
                      <m:dPr>
                        <m:ctrlP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𝟎</m:t>
                        </m:r>
                      </m:e>
                    </m:d>
                    <m:r>
                      <a:rPr kumimoji="1" lang="en-US" altLang="ja-JP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d>
                      <m:dPr>
                        <m:ctrlP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ja-JP" altLang="en-US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en-US" altLang="ja-JP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𝑽</m:t>
                            </m:r>
                          </m:e>
                          <m:sub>
                            <m:r>
                              <a:rPr kumimoji="1" lang="en-US" altLang="ja-JP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𝑮𝑺</m:t>
                            </m:r>
                          </m:sub>
                        </m:sSub>
                        <m: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  <m:sSub>
                          <m:sSubPr>
                            <m:ctrlPr>
                              <a:rPr kumimoji="1" lang="ja-JP" altLang="en-US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en-US" altLang="ja-JP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𝑽</m:t>
                            </m:r>
                          </m:e>
                          <m:sub>
                            <m:r>
                              <a:rPr kumimoji="1" lang="en-US" altLang="ja-JP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𝒕𝒉</m:t>
                            </m:r>
                          </m:sub>
                        </m:sSub>
                      </m:e>
                    </m:d>
                    <m:r>
                      <a:rPr kumimoji="1" lang="en-US" altLang="ja-JP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−</m:t>
                    </m:r>
                    <m:rad>
                      <m:radPr>
                        <m:degHide m:val="on"/>
                        <m:ctrlP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kumimoji="1" lang="en-US" altLang="ja-JP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1" lang="en-US" altLang="ja-JP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kumimoji="1" lang="ja-JP" altLang="en-US" sz="20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sz="20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𝑽</m:t>
                                    </m:r>
                                  </m:e>
                                  <m:sub>
                                    <m:r>
                                      <a:rPr kumimoji="1" lang="en-US" altLang="ja-JP" sz="20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𝑮𝑺</m:t>
                                    </m:r>
                                  </m:sub>
                                </m:sSub>
                                <m:r>
                                  <a:rPr kumimoji="1" lang="en-US" altLang="ja-JP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kumimoji="1" lang="ja-JP" altLang="en-US" sz="20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sz="20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𝑽</m:t>
                                    </m:r>
                                  </m:e>
                                  <m:sub>
                                    <m:r>
                                      <a:rPr kumimoji="1" lang="en-US" altLang="ja-JP" sz="20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𝒕𝒉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kumimoji="1" lang="en-US" altLang="ja-JP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𝟐</m:t>
                            </m:r>
                          </m:sup>
                        </m:sSup>
                        <m: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1" lang="en-US" altLang="ja-JP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1" lang="en-US" altLang="ja-JP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𝟐</m:t>
                            </m:r>
                          </m:num>
                          <m:den>
                            <m:sSub>
                              <m:sSubPr>
                                <m:ctrlPr>
                                  <a:rPr kumimoji="1" lang="ja-JP" altLang="en-US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1" lang="ja-JP" altLang="en-US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𝝁</m:t>
                                </m:r>
                              </m:e>
                              <m:sub>
                                <m:r>
                                  <a:rPr kumimoji="1" lang="en-US" altLang="ja-JP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𝒏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kumimoji="1" lang="ja-JP" altLang="en-US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kumimoji="1" lang="en-US" altLang="ja-JP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𝑮</m:t>
                                </m:r>
                              </m:sub>
                            </m:sSub>
                          </m:den>
                        </m:f>
                        <m: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𝑱𝒙</m:t>
                        </m:r>
                      </m:e>
                    </m:rad>
                  </m:oMath>
                </a14:m>
                <a:r>
                  <a:rPr kumimoji="1" lang="en-US" altLang="ja-JP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ＭＳ Ｐゴシック" panose="020B0600070205080204" pitchFamily="50" charset="-128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                            </a:t>
                </a:r>
                <a14:m>
                  <m:oMath xmlns:m="http://schemas.openxmlformats.org/officeDocument/2006/math">
                    <m:r>
                      <a:rPr kumimoji="1" lang="en-US" altLang="ja-JP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d>
                      <m:dPr>
                        <m:ctrlP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ja-JP" altLang="en-US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en-US" altLang="ja-JP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𝑽</m:t>
                            </m:r>
                          </m:e>
                          <m:sub>
                            <m:r>
                              <a:rPr kumimoji="1" lang="en-US" altLang="ja-JP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𝑮𝑺</m:t>
                            </m:r>
                          </m:sub>
                        </m:sSub>
                        <m: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  <m:sSub>
                          <m:sSubPr>
                            <m:ctrlPr>
                              <a:rPr kumimoji="1" lang="ja-JP" altLang="en-US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en-US" altLang="ja-JP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𝑽</m:t>
                            </m:r>
                          </m:e>
                          <m:sub>
                            <m:r>
                              <a:rPr kumimoji="1" lang="en-US" altLang="ja-JP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𝒕𝒉</m:t>
                            </m:r>
                          </m:sub>
                        </m:sSub>
                      </m:e>
                    </m:d>
                    <m:r>
                      <a:rPr kumimoji="1" lang="en-US" altLang="ja-JP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−</m:t>
                    </m:r>
                    <m:rad>
                      <m:radPr>
                        <m:degHide m:val="on"/>
                        <m:ctrlP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kumimoji="1" lang="en-US" altLang="ja-JP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1" lang="en-US" altLang="ja-JP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kumimoji="1" lang="ja-JP" altLang="en-US" sz="20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sz="20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𝑽</m:t>
                                    </m:r>
                                  </m:e>
                                  <m:sub>
                                    <m:r>
                                      <a:rPr kumimoji="1" lang="en-US" altLang="ja-JP" sz="20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𝑮𝑺</m:t>
                                    </m:r>
                                  </m:sub>
                                </m:sSub>
                                <m:r>
                                  <a:rPr kumimoji="1" lang="en-US" altLang="ja-JP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kumimoji="1" lang="ja-JP" altLang="en-US" sz="20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sz="20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𝑽</m:t>
                                    </m:r>
                                  </m:e>
                                  <m:sub>
                                    <m:r>
                                      <a:rPr kumimoji="1" lang="en-US" altLang="ja-JP" sz="20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𝒕𝒉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kumimoji="1" lang="en-US" altLang="ja-JP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𝟐</m:t>
                            </m:r>
                          </m:sup>
                        </m:sSup>
                        <m: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  <m:f>
                          <m:fPr>
                            <m:ctrlPr>
                              <a:rPr kumimoji="1" lang="en-US" altLang="ja-JP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1" lang="en-US" altLang="ja-JP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𝒙</m:t>
                            </m:r>
                          </m:num>
                          <m:den>
                            <m:r>
                              <a:rPr kumimoji="1" lang="en-US" altLang="ja-JP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𝑳</m:t>
                            </m:r>
                          </m:den>
                        </m:f>
                        <m:d>
                          <m:dPr>
                            <m:ctrlPr>
                              <a:rPr kumimoji="1" lang="en-US" altLang="ja-JP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ja-JP" altLang="en-US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kumimoji="1" lang="en-US" altLang="ja-JP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𝑮𝑺</m:t>
                                </m:r>
                              </m:sub>
                            </m:sSub>
                            <m:r>
                              <a:rPr kumimoji="1" lang="en-US" altLang="ja-JP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kumimoji="1" lang="ja-JP" altLang="en-US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kumimoji="1" lang="en-US" altLang="ja-JP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𝒕𝒉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kumimoji="1" lang="en-US" altLang="ja-JP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en-US" altLang="ja-JP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𝑽</m:t>
                            </m:r>
                          </m:e>
                          <m:sub>
                            <m:r>
                              <a:rPr kumimoji="1" lang="en-US" altLang="ja-JP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𝑫𝑺</m:t>
                            </m:r>
                          </m:sub>
                        </m:sSub>
                        <m: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1" lang="en-US" altLang="ja-JP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1" lang="en-US" altLang="ja-JP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𝒙</m:t>
                            </m:r>
                          </m:num>
                          <m:den>
                            <m:r>
                              <a:rPr kumimoji="1" lang="en-US" altLang="ja-JP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𝑳</m:t>
                            </m:r>
                          </m:den>
                        </m:f>
                        <m:sSup>
                          <m:sSupPr>
                            <m:ctrlPr>
                              <a:rPr kumimoji="1" lang="en-US" altLang="ja-JP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kumimoji="1" lang="en-US" altLang="ja-JP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kumimoji="1" lang="en-US" altLang="ja-JP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𝑫𝑺</m:t>
                                </m:r>
                              </m:sub>
                            </m:sSub>
                          </m:e>
                          <m:sup>
                            <m:r>
                              <a:rPr kumimoji="1" lang="en-US" altLang="ja-JP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kumimoji="1" lang="en-US" altLang="ja-JP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境界条件を確認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:</a:t>
                </a:r>
                <a:r>
                  <a:rPr kumimoji="1" lang="ja-JP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ja-JP" alt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𝜙</m:t>
                        </m:r>
                      </m:e>
                      <m:sub>
                        <m: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𝑆</m:t>
                        </m:r>
                      </m:sub>
                    </m:sSub>
                    <m:d>
                      <m:dPr>
                        <m:ctrlP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1" lang="en-US" altLang="ja-JP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𝐿</m:t>
                        </m:r>
                      </m:e>
                    </m:d>
                    <m:r>
                      <a:rPr kumimoji="1" lang="en-US" altLang="ja-JP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sSub>
                      <m:sSubPr>
                        <m:ctrlP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ja-JP" alt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𝜙</m:t>
                        </m:r>
                      </m:e>
                      <m:sub>
                        <m: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𝑆</m:t>
                        </m:r>
                      </m:sub>
                    </m:sSub>
                    <m:d>
                      <m:dPr>
                        <m:ctrlP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1" lang="en-US" altLang="ja-JP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0</m:t>
                        </m:r>
                      </m:e>
                    </m:d>
                    <m:r>
                      <a:rPr kumimoji="1" lang="en-US" altLang="ja-JP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d>
                      <m:dPr>
                        <m:ctrlP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ja-JP" alt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ja-JP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𝐺𝑆</m:t>
                            </m:r>
                          </m:sub>
                        </m:sSub>
                        <m: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  <m:sSub>
                          <m:sSubPr>
                            <m:ctrlPr>
                              <a:rPr kumimoji="1" lang="ja-JP" alt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ja-JP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𝑡h</m:t>
                            </m:r>
                          </m:sub>
                        </m:sSub>
                      </m:e>
                    </m:d>
                    <m:r>
                      <a:rPr kumimoji="1" lang="en-US" altLang="ja-JP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−</m:t>
                    </m:r>
                    <m:rad>
                      <m:radPr>
                        <m:degHide m:val="on"/>
                        <m:ctrlP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kumimoji="1" lang="en-US" altLang="ja-JP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1" lang="en-US" altLang="ja-JP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kumimoji="1" lang="ja-JP" alt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kumimoji="1" lang="en-US" altLang="ja-JP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𝐺𝑆</m:t>
                                    </m:r>
                                  </m:sub>
                                </m:sSub>
                                <m:r>
                                  <a:rPr kumimoji="1" lang="en-US" altLang="ja-JP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kumimoji="1" lang="ja-JP" alt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kumimoji="1" lang="en-US" altLang="ja-JP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𝑡h</m:t>
                                    </m:r>
                                  </m:sub>
                                </m:sSub>
                                <m:r>
                                  <a:rPr kumimoji="1" lang="en-US" altLang="ja-JP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kumimoji="1" lang="ja-JP" alt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kumimoji="1" lang="en-US" altLang="ja-JP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𝐷𝑆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kumimoji="1" lang="en-US" altLang="ja-JP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kumimoji="1" lang="en-US" altLang="ja-JP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1" lang="ja-JP" alt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en-US" altLang="ja-JP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𝑉</m:t>
                        </m:r>
                      </m:e>
                      <m:sub>
                        <m:r>
                          <a:rPr kumimoji="1" lang="en-US" altLang="ja-JP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𝐷𝑆</m:t>
                        </m:r>
                      </m:sub>
                    </m:sSub>
                  </m:oMath>
                </a14:m>
                <a:r>
                  <a:rPr kumimoji="1" lang="en-US" altLang="ja-JP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ＭＳ Ｐゴシック" panose="020B060007020508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73177951-5584-9C93-CE68-D21542B0AC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44" y="733846"/>
                <a:ext cx="12025336" cy="5621924"/>
              </a:xfrm>
              <a:prstGeom prst="rect">
                <a:avLst/>
              </a:prstGeom>
              <a:blipFill>
                <a:blip r:embed="rId3"/>
                <a:stretch>
                  <a:fillRect l="-507" t="-7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35956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正方形/長方形 91">
            <a:extLst>
              <a:ext uri="{FF2B5EF4-FFF2-40B4-BE49-F238E27FC236}">
                <a16:creationId xmlns:a16="http://schemas.microsoft.com/office/drawing/2014/main" id="{75C36C95-3B10-D4BA-6448-83609E443381}"/>
              </a:ext>
            </a:extLst>
          </p:cNvPr>
          <p:cNvSpPr/>
          <p:nvPr/>
        </p:nvSpPr>
        <p:spPr>
          <a:xfrm>
            <a:off x="3658918" y="3649642"/>
            <a:ext cx="2168103" cy="1440534"/>
          </a:xfrm>
          <a:prstGeom prst="rect">
            <a:avLst/>
          </a:prstGeom>
          <a:solidFill>
            <a:srgbClr val="FECE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正方形/長方形 89">
            <a:extLst>
              <a:ext uri="{FF2B5EF4-FFF2-40B4-BE49-F238E27FC236}">
                <a16:creationId xmlns:a16="http://schemas.microsoft.com/office/drawing/2014/main" id="{DA2C987E-B9C0-7CD7-9B5B-CAA88B165463}"/>
              </a:ext>
            </a:extLst>
          </p:cNvPr>
          <p:cNvSpPr/>
          <p:nvPr/>
        </p:nvSpPr>
        <p:spPr>
          <a:xfrm>
            <a:off x="5819401" y="3390546"/>
            <a:ext cx="676785" cy="1699630"/>
          </a:xfrm>
          <a:prstGeom prst="rect">
            <a:avLst/>
          </a:prstGeom>
          <a:solidFill>
            <a:srgbClr val="F9E7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168434CF-02D8-5BAF-D986-91AB0C8609DD}"/>
              </a:ext>
            </a:extLst>
          </p:cNvPr>
          <p:cNvSpPr/>
          <p:nvPr/>
        </p:nvSpPr>
        <p:spPr>
          <a:xfrm>
            <a:off x="3279955" y="1857222"/>
            <a:ext cx="3816424" cy="25087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604B01E8-2C59-08EA-198E-45D5DEDD0A8A}"/>
              </a:ext>
            </a:extLst>
          </p:cNvPr>
          <p:cNvSpPr txBox="1">
            <a:spLocks noChangeArrowheads="1"/>
          </p:cNvSpPr>
          <p:nvPr/>
        </p:nvSpPr>
        <p:spPr>
          <a:xfrm>
            <a:off x="-1" y="0"/>
            <a:ext cx="12144671" cy="841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ＨＧ丸ゴシックB"/>
                <a:cs typeface="Times New Roman" panose="02020603050405020304" pitchFamily="18" charset="0"/>
              </a:rPr>
              <a:t>飽和領域</a:t>
            </a:r>
            <a:r>
              <a:rPr lang="en-US" altLang="ja-JP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ＨＧ丸ゴシックB"/>
                <a:cs typeface="Times New Roman" panose="02020603050405020304" pitchFamily="18" charset="0"/>
              </a:rPr>
              <a:t>:</a:t>
            </a:r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ＨＧ丸ゴシックB"/>
                <a:cs typeface="Times New Roman" panose="02020603050405020304" pitchFamily="18" charset="0"/>
              </a:rPr>
              <a:t> </a:t>
            </a:r>
            <a:r>
              <a:rPr lang="en-US" altLang="ja-JP" sz="3600" b="1" i="1" dirty="0">
                <a:solidFill>
                  <a:srgbClr val="0000FF"/>
                </a:solidFill>
                <a:latin typeface="Times New Roman" panose="02020603050405020304" pitchFamily="18" charset="0"/>
                <a:ea typeface="ＨＧ丸ゴシックB"/>
                <a:cs typeface="Times New Roman" panose="02020603050405020304" pitchFamily="18" charset="0"/>
              </a:rPr>
              <a:t>I</a:t>
            </a:r>
            <a:r>
              <a:rPr lang="en-US" altLang="ja-JP" sz="36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ＨＧ丸ゴシックB"/>
                <a:cs typeface="Times New Roman" panose="02020603050405020304" pitchFamily="18" charset="0"/>
              </a:rPr>
              <a:t>DS</a:t>
            </a:r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ＨＧ丸ゴシックB"/>
                <a:cs typeface="Times New Roman" panose="02020603050405020304" pitchFamily="18" charset="0"/>
              </a:rPr>
              <a:t>がほぼ一定になる</a:t>
            </a:r>
          </a:p>
        </p:txBody>
      </p:sp>
      <p:sp>
        <p:nvSpPr>
          <p:cNvPr id="7" name="Rectangle 1032">
            <a:extLst>
              <a:ext uri="{FF2B5EF4-FFF2-40B4-BE49-F238E27FC236}">
                <a16:creationId xmlns:a16="http://schemas.microsoft.com/office/drawing/2014/main" id="{9E0B1254-A9F2-C2AD-88F6-E02CD30EF1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91058" y="2296845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45" name="Rectangle 1069">
            <a:extLst>
              <a:ext uri="{FF2B5EF4-FFF2-40B4-BE49-F238E27FC236}">
                <a16:creationId xmlns:a16="http://schemas.microsoft.com/office/drawing/2014/main" id="{76E085A9-BDBA-41E1-CABA-1A156C8C60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92333" y="2081216"/>
            <a:ext cx="4822825" cy="46166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46" name="Rectangle 1070">
            <a:extLst>
              <a:ext uri="{FF2B5EF4-FFF2-40B4-BE49-F238E27FC236}">
                <a16:creationId xmlns:a16="http://schemas.microsoft.com/office/drawing/2014/main" id="{B35EDED9-0211-92C8-58E5-C91FA5709C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92333" y="2259539"/>
            <a:ext cx="4822825" cy="46166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47" name="Rectangle 1071">
            <a:extLst>
              <a:ext uri="{FF2B5EF4-FFF2-40B4-BE49-F238E27FC236}">
                <a16:creationId xmlns:a16="http://schemas.microsoft.com/office/drawing/2014/main" id="{5264141F-FE7E-2F96-8678-800530A28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2043" y="1681022"/>
            <a:ext cx="6960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gate</a:t>
            </a:r>
          </a:p>
        </p:txBody>
      </p:sp>
      <p:sp>
        <p:nvSpPr>
          <p:cNvPr id="50" name="Rectangle 1079">
            <a:extLst>
              <a:ext uri="{FF2B5EF4-FFF2-40B4-BE49-F238E27FC236}">
                <a16:creationId xmlns:a16="http://schemas.microsoft.com/office/drawing/2014/main" id="{7C00C095-7333-581C-CE9E-76AAE43F5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7782" y="2437982"/>
            <a:ext cx="27682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–  –  –  –  –  –  –  –  –  –  –  </a:t>
            </a: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68DEA519-BC7E-2A69-83B6-C2BCC4C591FE}"/>
              </a:ext>
            </a:extLst>
          </p:cNvPr>
          <p:cNvSpPr/>
          <p:nvPr/>
        </p:nvSpPr>
        <p:spPr>
          <a:xfrm>
            <a:off x="2692333" y="2259539"/>
            <a:ext cx="1008112" cy="25087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Rectangle 1071">
            <a:extLst>
              <a:ext uri="{FF2B5EF4-FFF2-40B4-BE49-F238E27FC236}">
                <a16:creationId xmlns:a16="http://schemas.microsoft.com/office/drawing/2014/main" id="{6C55235F-338C-8FB3-19A0-2733257C5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1148" y="2104939"/>
            <a:ext cx="9877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source</a:t>
            </a:r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328E0DC4-EC67-7BF8-2AAB-5F7F6FC1EBF9}"/>
              </a:ext>
            </a:extLst>
          </p:cNvPr>
          <p:cNvSpPr/>
          <p:nvPr/>
        </p:nvSpPr>
        <p:spPr>
          <a:xfrm>
            <a:off x="6497709" y="2262392"/>
            <a:ext cx="1008112" cy="25087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Rectangle 1071">
            <a:extLst>
              <a:ext uri="{FF2B5EF4-FFF2-40B4-BE49-F238E27FC236}">
                <a16:creationId xmlns:a16="http://schemas.microsoft.com/office/drawing/2014/main" id="{1E33F720-6E5A-56AE-DCB4-1561C2D92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285" y="2105284"/>
            <a:ext cx="8162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drain</a:t>
            </a:r>
          </a:p>
        </p:txBody>
      </p:sp>
      <p:sp>
        <p:nvSpPr>
          <p:cNvPr id="62" name="Rectangle 1071">
            <a:extLst>
              <a:ext uri="{FF2B5EF4-FFF2-40B4-BE49-F238E27FC236}">
                <a16:creationId xmlns:a16="http://schemas.microsoft.com/office/drawing/2014/main" id="{1F9D4243-E722-05D5-31F0-4A5E9757E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0910" y="2195615"/>
            <a:ext cx="13621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V</a:t>
            </a:r>
            <a:r>
              <a:rPr kumimoji="1" lang="en-US" altLang="ja-JP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D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= V</a:t>
            </a:r>
            <a:r>
              <a:rPr kumimoji="1" lang="en-US" altLang="ja-JP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DS</a:t>
            </a:r>
          </a:p>
        </p:txBody>
      </p:sp>
      <p:sp>
        <p:nvSpPr>
          <p:cNvPr id="63" name="Rectangle 1071">
            <a:extLst>
              <a:ext uri="{FF2B5EF4-FFF2-40B4-BE49-F238E27FC236}">
                <a16:creationId xmlns:a16="http://schemas.microsoft.com/office/drawing/2014/main" id="{915FC591-99C6-F025-A5FD-D138B3A64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0517" y="2153224"/>
            <a:ext cx="10374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V</a:t>
            </a:r>
            <a:r>
              <a:rPr kumimoji="1" lang="en-US" altLang="ja-JP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S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= 0</a:t>
            </a:r>
            <a:endParaRPr kumimoji="1" lang="en-US" altLang="ja-JP" sz="2400" b="1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4" name="Rectangle 1071">
            <a:extLst>
              <a:ext uri="{FF2B5EF4-FFF2-40B4-BE49-F238E27FC236}">
                <a16:creationId xmlns:a16="http://schemas.microsoft.com/office/drawing/2014/main" id="{D4F56319-6D02-D897-EA11-CCB8D59BF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7785" y="1426898"/>
            <a:ext cx="13877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V</a:t>
            </a:r>
            <a:r>
              <a:rPr kumimoji="1" lang="en-US" altLang="ja-JP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G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= V</a:t>
            </a:r>
            <a:r>
              <a:rPr kumimoji="1" lang="en-US" altLang="ja-JP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GS</a:t>
            </a:r>
          </a:p>
        </p:txBody>
      </p:sp>
      <p:sp>
        <p:nvSpPr>
          <p:cNvPr id="66" name="Rectangle 1071">
            <a:extLst>
              <a:ext uri="{FF2B5EF4-FFF2-40B4-BE49-F238E27FC236}">
                <a16:creationId xmlns:a16="http://schemas.microsoft.com/office/drawing/2014/main" id="{F19CD081-E43B-83B5-1550-17AC1AF448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0094" y="2934052"/>
            <a:ext cx="14157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電位分布</a:t>
            </a:r>
            <a:endParaRPr kumimoji="1" lang="en-US" altLang="ja-JP" sz="2400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cxnSp>
        <p:nvCxnSpPr>
          <p:cNvPr id="68" name="直線コネクタ 67">
            <a:extLst>
              <a:ext uri="{FF2B5EF4-FFF2-40B4-BE49-F238E27FC236}">
                <a16:creationId xmlns:a16="http://schemas.microsoft.com/office/drawing/2014/main" id="{20CB723A-4AE0-A7E3-AC91-A4C6902E5BAD}"/>
              </a:ext>
            </a:extLst>
          </p:cNvPr>
          <p:cNvCxnSpPr>
            <a:cxnSpLocks/>
          </p:cNvCxnSpPr>
          <p:nvPr/>
        </p:nvCxnSpPr>
        <p:spPr>
          <a:xfrm>
            <a:off x="3063931" y="4374935"/>
            <a:ext cx="4176464" cy="0"/>
          </a:xfrm>
          <a:prstGeom prst="line">
            <a:avLst/>
          </a:prstGeom>
          <a:ln w="127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>
            <a:extLst>
              <a:ext uri="{FF2B5EF4-FFF2-40B4-BE49-F238E27FC236}">
                <a16:creationId xmlns:a16="http://schemas.microsoft.com/office/drawing/2014/main" id="{1B5D346D-D517-CD78-DD10-D9CC14C9310F}"/>
              </a:ext>
            </a:extLst>
          </p:cNvPr>
          <p:cNvCxnSpPr>
            <a:cxnSpLocks/>
          </p:cNvCxnSpPr>
          <p:nvPr/>
        </p:nvCxnSpPr>
        <p:spPr>
          <a:xfrm>
            <a:off x="3310824" y="3654855"/>
            <a:ext cx="378555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>
            <a:extLst>
              <a:ext uri="{FF2B5EF4-FFF2-40B4-BE49-F238E27FC236}">
                <a16:creationId xmlns:a16="http://schemas.microsoft.com/office/drawing/2014/main" id="{A0468263-3FEB-406E-47EA-BDEAF457670B}"/>
              </a:ext>
            </a:extLst>
          </p:cNvPr>
          <p:cNvCxnSpPr>
            <a:cxnSpLocks/>
          </p:cNvCxnSpPr>
          <p:nvPr/>
        </p:nvCxnSpPr>
        <p:spPr>
          <a:xfrm flipV="1">
            <a:off x="3658918" y="3438832"/>
            <a:ext cx="2838784" cy="93610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コネクタ 71">
            <a:extLst>
              <a:ext uri="{FF2B5EF4-FFF2-40B4-BE49-F238E27FC236}">
                <a16:creationId xmlns:a16="http://schemas.microsoft.com/office/drawing/2014/main" id="{EDC38626-98D8-00E4-5D73-43F49C8AEADC}"/>
              </a:ext>
            </a:extLst>
          </p:cNvPr>
          <p:cNvCxnSpPr>
            <a:cxnSpLocks/>
          </p:cNvCxnSpPr>
          <p:nvPr/>
        </p:nvCxnSpPr>
        <p:spPr>
          <a:xfrm flipH="1" flipV="1">
            <a:off x="2373570" y="2396263"/>
            <a:ext cx="14993" cy="2529335"/>
          </a:xfrm>
          <a:prstGeom prst="line">
            <a:avLst/>
          </a:prstGeom>
          <a:ln w="31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コネクタ 74">
            <a:extLst>
              <a:ext uri="{FF2B5EF4-FFF2-40B4-BE49-F238E27FC236}">
                <a16:creationId xmlns:a16="http://schemas.microsoft.com/office/drawing/2014/main" id="{D555A0EB-35A5-04CC-8608-9E13FFDDE294}"/>
              </a:ext>
            </a:extLst>
          </p:cNvPr>
          <p:cNvCxnSpPr>
            <a:cxnSpLocks/>
          </p:cNvCxnSpPr>
          <p:nvPr/>
        </p:nvCxnSpPr>
        <p:spPr>
          <a:xfrm flipH="1" flipV="1">
            <a:off x="6497702" y="2430719"/>
            <a:ext cx="14993" cy="2529335"/>
          </a:xfrm>
          <a:prstGeom prst="line">
            <a:avLst/>
          </a:prstGeom>
          <a:ln w="31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1071">
            <a:extLst>
              <a:ext uri="{FF2B5EF4-FFF2-40B4-BE49-F238E27FC236}">
                <a16:creationId xmlns:a16="http://schemas.microsoft.com/office/drawing/2014/main" id="{CD7C8198-D338-DC53-BDD0-7358643CD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7464" y="3405857"/>
            <a:ext cx="6687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V</a:t>
            </a:r>
            <a:r>
              <a:rPr kumimoji="1" lang="en-US" altLang="ja-JP" sz="240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GS</a:t>
            </a:r>
          </a:p>
        </p:txBody>
      </p:sp>
      <p:sp>
        <p:nvSpPr>
          <p:cNvPr id="81" name="Rectangle 1071">
            <a:extLst>
              <a:ext uri="{FF2B5EF4-FFF2-40B4-BE49-F238E27FC236}">
                <a16:creationId xmlns:a16="http://schemas.microsoft.com/office/drawing/2014/main" id="{ECD76CE0-4C04-324D-0BCD-955DC556D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8291" y="3193190"/>
            <a:ext cx="6687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V</a:t>
            </a:r>
            <a:r>
              <a:rPr kumimoji="1" lang="en-US" altLang="ja-JP" sz="240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DS</a:t>
            </a:r>
          </a:p>
        </p:txBody>
      </p:sp>
      <p:sp>
        <p:nvSpPr>
          <p:cNvPr id="82" name="Rectangle 1071">
            <a:extLst>
              <a:ext uri="{FF2B5EF4-FFF2-40B4-BE49-F238E27FC236}">
                <a16:creationId xmlns:a16="http://schemas.microsoft.com/office/drawing/2014/main" id="{26C6E928-7074-97A0-3210-421A2E893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0355" y="4345318"/>
            <a:ext cx="18758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x</a:t>
            </a:r>
            <a:r>
              <a:rPr kumimoji="1" lang="en-US" altLang="ja-JP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from source</a:t>
            </a:r>
          </a:p>
        </p:txBody>
      </p:sp>
      <p:cxnSp>
        <p:nvCxnSpPr>
          <p:cNvPr id="85" name="直線コネクタ 84">
            <a:extLst>
              <a:ext uri="{FF2B5EF4-FFF2-40B4-BE49-F238E27FC236}">
                <a16:creationId xmlns:a16="http://schemas.microsoft.com/office/drawing/2014/main" id="{21104882-A484-532E-BB8B-B25742786DEF}"/>
              </a:ext>
            </a:extLst>
          </p:cNvPr>
          <p:cNvCxnSpPr>
            <a:cxnSpLocks/>
          </p:cNvCxnSpPr>
          <p:nvPr/>
        </p:nvCxnSpPr>
        <p:spPr>
          <a:xfrm>
            <a:off x="4223679" y="3684571"/>
            <a:ext cx="0" cy="482431"/>
          </a:xfrm>
          <a:prstGeom prst="line">
            <a:avLst/>
          </a:prstGeom>
          <a:ln w="127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1071">
            <a:extLst>
              <a:ext uri="{FF2B5EF4-FFF2-40B4-BE49-F238E27FC236}">
                <a16:creationId xmlns:a16="http://schemas.microsoft.com/office/drawing/2014/main" id="{D1D91F20-0CFA-6881-2C40-25FA4B8D12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401" y="3654855"/>
            <a:ext cx="3600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V</a:t>
            </a:r>
            <a:r>
              <a:rPr kumimoji="1" lang="en-US" altLang="ja-JP" sz="2400" b="1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GI</a:t>
            </a:r>
            <a:r>
              <a:rPr kumimoji="1" lang="en-US" altLang="ja-JP" sz="2400" b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(</a:t>
            </a:r>
            <a:r>
              <a:rPr kumimoji="1" lang="en-US" altLang="ja-JP" sz="2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x</a:t>
            </a:r>
            <a:r>
              <a:rPr kumimoji="1" lang="en-US" altLang="ja-JP" sz="2400" b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)</a:t>
            </a:r>
            <a:r>
              <a:rPr kumimoji="1" lang="ja-JP" altLang="en-US" sz="2400" b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400" b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=</a:t>
            </a:r>
            <a:r>
              <a:rPr kumimoji="1" lang="ja-JP" altLang="en-US" sz="2400" b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V</a:t>
            </a:r>
            <a:r>
              <a:rPr kumimoji="1" lang="en-US" altLang="ja-JP" sz="2400" b="1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GS </a:t>
            </a:r>
            <a:r>
              <a:rPr kumimoji="1" lang="en-US" altLang="ja-JP" sz="2400" b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– </a:t>
            </a:r>
            <a:r>
              <a:rPr kumimoji="1" lang="en-US" altLang="ja-JP" sz="2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V</a:t>
            </a:r>
            <a:r>
              <a:rPr kumimoji="1" lang="en-US" altLang="ja-JP" sz="2400" b="1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th</a:t>
            </a:r>
            <a:r>
              <a:rPr kumimoji="1" lang="ja-JP" altLang="en-US" sz="2400" b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400" b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– </a:t>
            </a:r>
            <a:r>
              <a:rPr kumimoji="1" lang="en-US" altLang="ja-JP" sz="2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V</a:t>
            </a:r>
            <a:r>
              <a:rPr kumimoji="1" lang="en-US" altLang="ja-JP" sz="2400" b="1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DS</a:t>
            </a:r>
            <a:r>
              <a:rPr kumimoji="1" lang="en-US" altLang="ja-JP" sz="2400" b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(</a:t>
            </a:r>
            <a:r>
              <a:rPr kumimoji="1" lang="en-US" altLang="ja-JP" sz="2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x</a:t>
            </a:r>
            <a:r>
              <a:rPr kumimoji="1" lang="en-US" altLang="ja-JP" sz="2400" b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)</a:t>
            </a:r>
            <a:endParaRPr kumimoji="1" lang="en-US" altLang="ja-JP" sz="24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91" name="Rectangle 1071">
            <a:extLst>
              <a:ext uri="{FF2B5EF4-FFF2-40B4-BE49-F238E27FC236}">
                <a16:creationId xmlns:a16="http://schemas.microsoft.com/office/drawing/2014/main" id="{0DC823CC-07FF-5496-9DE0-CC06D82C5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4092" y="4644860"/>
            <a:ext cx="61045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負の</a:t>
            </a:r>
            <a:r>
              <a:rPr kumimoji="1" lang="en-US" altLang="ja-JP" sz="2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V</a:t>
            </a:r>
            <a:r>
              <a:rPr kumimoji="1" lang="en-US" altLang="ja-JP" sz="2400" b="1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GI</a:t>
            </a:r>
            <a:r>
              <a:rPr kumimoji="1" lang="en-US" altLang="ja-JP" sz="2400" b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(</a:t>
            </a:r>
            <a:r>
              <a:rPr kumimoji="1" lang="en-US" altLang="ja-JP" sz="2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x</a:t>
            </a:r>
            <a:r>
              <a:rPr kumimoji="1" lang="en-US" altLang="ja-JP" sz="2400" b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):</a:t>
            </a:r>
            <a:r>
              <a:rPr kumimoji="1" lang="ja-JP" altLang="en-US" sz="2400" b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空乏化、高抵抗 </a:t>
            </a:r>
            <a:r>
              <a:rPr kumimoji="1" lang="en-US" altLang="ja-JP" sz="2400" b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(</a:t>
            </a:r>
            <a:r>
              <a:rPr kumimoji="1" lang="ja-JP" altLang="en-US" sz="24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ピンチオフ領域</a:t>
            </a:r>
            <a:r>
              <a:rPr kumimoji="1" lang="en-US" altLang="ja-JP" sz="2400" b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)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b="1" i="0" dirty="0">
                <a:solidFill>
                  <a:srgbClr val="FF0000"/>
                </a:solidFill>
                <a:cs typeface="Times New Roman" panose="02020603050405020304" pitchFamily="18" charset="0"/>
              </a:rPr>
              <a:t>　</a:t>
            </a:r>
            <a:r>
              <a:rPr lang="en-US" altLang="ja-JP" sz="24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V</a:t>
            </a:r>
            <a:r>
              <a:rPr lang="en-US" altLang="ja-JP" sz="2400" b="1" i="0" baseline="-25000" dirty="0">
                <a:solidFill>
                  <a:srgbClr val="FF0000"/>
                </a:solidFill>
                <a:cs typeface="Times New Roman" panose="02020603050405020304" pitchFamily="18" charset="0"/>
              </a:rPr>
              <a:t>DS</a:t>
            </a:r>
            <a:r>
              <a:rPr lang="en-US" altLang="ja-JP" sz="2400" b="1" i="0" dirty="0">
                <a:solidFill>
                  <a:srgbClr val="FF0000"/>
                </a:solidFill>
                <a:cs typeface="Times New Roman" panose="02020603050405020304" pitchFamily="18" charset="0"/>
              </a:rPr>
              <a:t> – </a:t>
            </a:r>
            <a:r>
              <a:rPr lang="en-US" altLang="ja-JP" sz="24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</a:t>
            </a:r>
            <a:r>
              <a:rPr lang="en-US" altLang="ja-JP" sz="2400" b="1" i="0" baseline="-25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p</a:t>
            </a:r>
            <a:r>
              <a:rPr lang="ja-JP" altLang="en-US" sz="2400" b="1" i="0" dirty="0">
                <a:solidFill>
                  <a:srgbClr val="FF0000"/>
                </a:solidFill>
                <a:cs typeface="Times New Roman" panose="02020603050405020304" pitchFamily="18" charset="0"/>
              </a:rPr>
              <a:t> の電位がかかっている</a:t>
            </a:r>
            <a:endParaRPr kumimoji="1" lang="en-US" altLang="ja-JP" sz="24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93" name="Rectangle 1071">
            <a:extLst>
              <a:ext uri="{FF2B5EF4-FFF2-40B4-BE49-F238E27FC236}">
                <a16:creationId xmlns:a16="http://schemas.microsoft.com/office/drawing/2014/main" id="{C3F6DB59-FC72-FF3A-99B5-436A0305C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613" y="4367546"/>
            <a:ext cx="22461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蓄積層、低抵抗</a:t>
            </a:r>
            <a:endParaRPr lang="en-US" altLang="ja-JP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(</a:t>
            </a:r>
            <a:r>
              <a:rPr kumimoji="1" lang="ja-JP" altLang="en-US" sz="2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チャネル領域</a:t>
            </a:r>
            <a:r>
              <a:rPr kumimoji="1" lang="en-US" altLang="ja-JP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4" name="矢印: 下 93">
            <a:extLst>
              <a:ext uri="{FF2B5EF4-FFF2-40B4-BE49-F238E27FC236}">
                <a16:creationId xmlns:a16="http://schemas.microsoft.com/office/drawing/2014/main" id="{697840FA-B9B2-0FAE-9AE5-0CFC6AB17413}"/>
              </a:ext>
            </a:extLst>
          </p:cNvPr>
          <p:cNvSpPr/>
          <p:nvPr/>
        </p:nvSpPr>
        <p:spPr>
          <a:xfrm>
            <a:off x="3845755" y="5151497"/>
            <a:ext cx="830605" cy="46166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Rectangle 1071">
            <a:extLst>
              <a:ext uri="{FF2B5EF4-FFF2-40B4-BE49-F238E27FC236}">
                <a16:creationId xmlns:a16="http://schemas.microsoft.com/office/drawing/2014/main" id="{2508C406-1E8D-B048-BC8D-E4792E110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9150" y="5631631"/>
            <a:ext cx="9392315" cy="830997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電位差はほぼ </a:t>
            </a:r>
            <a:r>
              <a:rPr lang="en-US" altLang="ja-JP" sz="2400" b="1" i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V</a:t>
            </a:r>
            <a:r>
              <a:rPr lang="en-US" altLang="ja-JP" sz="2400" b="1" baseline="-25000" dirty="0" err="1">
                <a:solidFill>
                  <a:schemeClr val="bg1"/>
                </a:solidFill>
                <a:cs typeface="Times New Roman" panose="02020603050405020304" pitchFamily="18" charset="0"/>
              </a:rPr>
              <a:t>p</a:t>
            </a:r>
            <a:r>
              <a:rPr lang="ja-JP" altLang="en-US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 で変わらない。</a:t>
            </a:r>
            <a:br>
              <a:rPr lang="en-US" altLang="ja-JP" sz="2400" b="1" dirty="0">
                <a:solidFill>
                  <a:schemeClr val="bg1"/>
                </a:solidFill>
                <a:cs typeface="Times New Roman" panose="02020603050405020304" pitchFamily="18" charset="0"/>
              </a:rPr>
            </a:br>
            <a:r>
              <a:rPr lang="ja-JP" altLang="en-US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ja-JP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=&gt;</a:t>
            </a:r>
            <a:r>
              <a:rPr lang="ja-JP" altLang="en-US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 ドレイン端の空乏層幅が無視できれば </a:t>
            </a:r>
            <a:r>
              <a:rPr lang="en-US" altLang="ja-JP" sz="2400" b="1" i="1" dirty="0">
                <a:solidFill>
                  <a:schemeClr val="bg1"/>
                </a:solidFill>
                <a:cs typeface="Times New Roman" panose="02020603050405020304" pitchFamily="18" charset="0"/>
              </a:rPr>
              <a:t>I</a:t>
            </a:r>
            <a:r>
              <a:rPr lang="en-US" altLang="ja-JP" sz="2400" b="1" baseline="-25000" dirty="0">
                <a:solidFill>
                  <a:schemeClr val="bg1"/>
                </a:solidFill>
                <a:cs typeface="Times New Roman" panose="02020603050405020304" pitchFamily="18" charset="0"/>
              </a:rPr>
              <a:t>DS</a:t>
            </a:r>
            <a:r>
              <a:rPr lang="ja-JP" altLang="en-US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 も変わらない</a:t>
            </a:r>
            <a:r>
              <a:rPr lang="en-US" altLang="ja-JP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:</a:t>
            </a:r>
            <a:r>
              <a:rPr lang="ja-JP" altLang="en-US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 ピンチオフ</a:t>
            </a:r>
            <a:endParaRPr kumimoji="1" lang="en-US" altLang="ja-JP" sz="24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Rectangle 1071">
            <a:extLst>
              <a:ext uri="{FF2B5EF4-FFF2-40B4-BE49-F238E27FC236}">
                <a16:creationId xmlns:a16="http://schemas.microsoft.com/office/drawing/2014/main" id="{8C56E6BE-FD15-50E6-669C-E4982F5E3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94" y="724634"/>
            <a:ext cx="78165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cs typeface="Times New Roman" panose="02020603050405020304" pitchFamily="18" charset="0"/>
              </a:rPr>
              <a:t>注</a:t>
            </a:r>
            <a:r>
              <a:rPr kumimoji="1" lang="en-US" altLang="ja-JP" sz="20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cs typeface="Times New Roman" panose="02020603050405020304" pitchFamily="18" charset="0"/>
              </a:rPr>
              <a:t>:</a:t>
            </a:r>
            <a:r>
              <a:rPr kumimoji="1" lang="ja-JP" altLang="en-US" sz="20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cs typeface="Times New Roman" panose="02020603050405020304" pitchFamily="18" charset="0"/>
              </a:rPr>
              <a:t> チャネル抵抗は一様である </a:t>
            </a:r>
            <a:r>
              <a:rPr kumimoji="1" lang="en-US" altLang="ja-JP" sz="20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cs typeface="Times New Roman" panose="02020603050405020304" pitchFamily="18" charset="0"/>
              </a:rPr>
              <a:t>(I</a:t>
            </a:r>
            <a:r>
              <a:rPr kumimoji="1" lang="en-US" altLang="ja-JP" sz="2000" i="1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cs typeface="Times New Roman" panose="02020603050405020304" pitchFamily="18" charset="0"/>
              </a:rPr>
              <a:t>DS</a:t>
            </a:r>
            <a:r>
              <a:rPr kumimoji="1" lang="en-US" altLang="ja-JP" sz="20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cs typeface="Times New Roman" panose="02020603050405020304" pitchFamily="18" charset="0"/>
              </a:rPr>
              <a:t>(x)</a:t>
            </a:r>
            <a:r>
              <a:rPr kumimoji="1" lang="ja-JP" altLang="en-US" sz="20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cs typeface="Times New Roman" panose="02020603050405020304" pitchFamily="18" charset="0"/>
              </a:rPr>
              <a:t>が直線的に変化</a:t>
            </a:r>
            <a:r>
              <a:rPr kumimoji="1" lang="en-US" altLang="ja-JP" sz="20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cs typeface="Times New Roman" panose="02020603050405020304" pitchFamily="18" charset="0"/>
              </a:rPr>
              <a:t>)</a:t>
            </a:r>
            <a:r>
              <a:rPr kumimoji="1" lang="ja-JP" altLang="en-US" sz="20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cs typeface="Times New Roman" panose="02020603050405020304" pitchFamily="18" charset="0"/>
              </a:rPr>
              <a:t> と単純化した図</a:t>
            </a:r>
            <a:endParaRPr kumimoji="1" lang="en-US" altLang="ja-JP" sz="2000" i="1" u="none" strike="noStrike" kern="1200" cap="none" spc="0" normalizeH="0" baseline="-25000" noProof="0" dirty="0">
              <a:ln>
                <a:noFill/>
              </a:ln>
              <a:effectLst/>
              <a:uLnTx/>
              <a:uFillTx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38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52049-AB1E-250A-07BA-3AD60E439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3">
            <a:extLst>
              <a:ext uri="{FF2B5EF4-FFF2-40B4-BE49-F238E27FC236}">
                <a16:creationId xmlns:a16="http://schemas.microsoft.com/office/drawing/2014/main" id="{2D5CBB54-EF52-6843-65C2-4C776AB7279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9144000" cy="838200"/>
          </a:xfrm>
          <a:noFill/>
        </p:spPr>
        <p:txBody>
          <a:bodyPr/>
          <a:lstStyle/>
          <a:p>
            <a:pPr eaLnBrk="1" hangingPunct="1"/>
            <a:r>
              <a:rPr lang="ja-JP" altLang="en-US" sz="3600" b="1" dirty="0">
                <a:solidFill>
                  <a:srgbClr val="0000FF"/>
                </a:solidFill>
              </a:rPr>
              <a:t>飽和領域</a:t>
            </a:r>
            <a:r>
              <a:rPr lang="en-US" altLang="ja-JP" sz="3600" b="1" dirty="0">
                <a:solidFill>
                  <a:srgbClr val="0000FF"/>
                </a:solidFill>
              </a:rPr>
              <a:t>:</a:t>
            </a:r>
            <a:r>
              <a:rPr lang="ja-JP" altLang="en-US" sz="3600" b="1" dirty="0">
                <a:solidFill>
                  <a:srgbClr val="0000FF"/>
                </a:solidFill>
              </a:rPr>
              <a:t> ピンチオフ電圧</a:t>
            </a:r>
          </a:p>
        </p:txBody>
      </p:sp>
      <p:sp>
        <p:nvSpPr>
          <p:cNvPr id="150532" name="Object 3">
            <a:extLst>
              <a:ext uri="{FF2B5EF4-FFF2-40B4-BE49-F238E27FC236}">
                <a16:creationId xmlns:a16="http://schemas.microsoft.com/office/drawing/2014/main" id="{1C8C282F-57C0-C636-9DA7-E09CE4070339}"/>
              </a:ext>
            </a:extLst>
          </p:cNvPr>
          <p:cNvSpPr txBox="1"/>
          <p:nvPr/>
        </p:nvSpPr>
        <p:spPr bwMode="auto">
          <a:xfrm rot="10800000" flipV="1">
            <a:off x="1812904" y="3968344"/>
            <a:ext cx="1314450" cy="4064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rmAutofit fontScale="92500" lnSpcReduction="10000"/>
          </a:bodyPr>
          <a:lstStyle/>
          <a:p>
            <a:endParaRPr lang="ja-JP" altLang="en-US" dirty="0"/>
          </a:p>
        </p:txBody>
      </p:sp>
      <p:sp>
        <p:nvSpPr>
          <p:cNvPr id="150534" name="Object 5">
            <a:extLst>
              <a:ext uri="{FF2B5EF4-FFF2-40B4-BE49-F238E27FC236}">
                <a16:creationId xmlns:a16="http://schemas.microsoft.com/office/drawing/2014/main" id="{937E1C1D-7670-51DC-958B-C6A556861B03}"/>
              </a:ext>
            </a:extLst>
          </p:cNvPr>
          <p:cNvSpPr txBox="1"/>
          <p:nvPr/>
        </p:nvSpPr>
        <p:spPr bwMode="auto">
          <a:xfrm rot="10800000" flipV="1">
            <a:off x="-49717" y="4535082"/>
            <a:ext cx="6696744" cy="672586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/>
          <a:p>
            <a:endParaRPr lang="ja-JP" altLang="en-US" dirty="0"/>
          </a:p>
        </p:txBody>
      </p:sp>
      <p:sp>
        <p:nvSpPr>
          <p:cNvPr id="150538" name="Object 9">
            <a:extLst>
              <a:ext uri="{FF2B5EF4-FFF2-40B4-BE49-F238E27FC236}">
                <a16:creationId xmlns:a16="http://schemas.microsoft.com/office/drawing/2014/main" id="{59BEEAE6-54B8-70DC-A2E1-322672C26161}"/>
              </a:ext>
            </a:extLst>
          </p:cNvPr>
          <p:cNvSpPr txBox="1"/>
          <p:nvPr/>
        </p:nvSpPr>
        <p:spPr bwMode="auto">
          <a:xfrm rot="10800000" flipV="1">
            <a:off x="3232217" y="3942944"/>
            <a:ext cx="3322638" cy="4318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rmAutofit lnSpcReduction="10000"/>
          </a:bodyPr>
          <a:lstStyle/>
          <a:p>
            <a:endParaRPr lang="ja-JP" altLang="en-US" dirty="0"/>
          </a:p>
        </p:txBody>
      </p:sp>
      <p:sp>
        <p:nvSpPr>
          <p:cNvPr id="150539" name="Object 10">
            <a:extLst>
              <a:ext uri="{FF2B5EF4-FFF2-40B4-BE49-F238E27FC236}">
                <a16:creationId xmlns:a16="http://schemas.microsoft.com/office/drawing/2014/main" id="{6230CC93-95E7-7730-F437-3699FFD0E87B}"/>
              </a:ext>
            </a:extLst>
          </p:cNvPr>
          <p:cNvSpPr txBox="1"/>
          <p:nvPr/>
        </p:nvSpPr>
        <p:spPr bwMode="auto">
          <a:xfrm rot="10800000" flipV="1">
            <a:off x="6764581" y="3944611"/>
            <a:ext cx="3346450" cy="4318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rmAutofit lnSpcReduction="10000"/>
          </a:bodyPr>
          <a:lstStyle/>
          <a:p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E2877100-A532-440B-8AEF-0559DF55442D}"/>
                  </a:ext>
                </a:extLst>
              </p:cNvPr>
              <p:cNvSpPr txBox="1"/>
              <p:nvPr/>
            </p:nvSpPr>
            <p:spPr>
              <a:xfrm>
                <a:off x="202391" y="733846"/>
                <a:ext cx="11726257" cy="61205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ja-JP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ja-JP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d>
                          <m:dPr>
                            <m:ctrlPr>
                              <a:rPr lang="en-US" altLang="ja-JP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sSub>
                      <m:sSubPr>
                        <m:ctrlP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d>
                      <m:dPr>
                        <m:ctrlP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800" b="0" i="1" dirty="0"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ja-JP" altLang="en-US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𝐷𝑆</m:t>
                        </m:r>
                      </m:sub>
                    </m:sSub>
                  </m:oMath>
                </a14:m>
                <a:r>
                  <a:rPr lang="ja-JP" altLang="en-US" sz="2800" b="0" dirty="0">
                    <a:latin typeface="Cambria Math" panose="02040503050406030204" pitchFamily="18" charset="0"/>
                  </a:rPr>
                  <a:t>を増加させていくと、</a:t>
                </a:r>
                <a:r>
                  <a:rPr lang="ja-JP" altLang="en-US" sz="28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d>
                      <m:dPr>
                        <m:ctrlP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ja-JP" altLang="en-US" sz="2800" b="0" dirty="0">
                    <a:latin typeface="Cambria Math" panose="02040503050406030204" pitchFamily="18" charset="0"/>
                  </a:rPr>
                  <a:t>となる状態がチャネル内に現れる。</a:t>
                </a:r>
                <a:br>
                  <a:rPr lang="en-US" altLang="ja-JP" sz="2800" b="0" dirty="0">
                    <a:latin typeface="Cambria Math" panose="02040503050406030204" pitchFamily="18" charset="0"/>
                  </a:rPr>
                </a:br>
                <a:r>
                  <a:rPr lang="ja-JP" altLang="en-US" sz="2800" b="0" dirty="0">
                    <a:latin typeface="Cambria Math" panose="02040503050406030204" pitchFamily="18" charset="0"/>
                  </a:rPr>
                  <a:t>その最低電圧を</a:t>
                </a:r>
                <a:r>
                  <a:rPr lang="en-US" altLang="ja-JP" sz="2800" b="0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𝐷𝑆</m:t>
                        </m:r>
                      </m:sub>
                    </m:sSub>
                    <m:r>
                      <a:rPr lang="en-US" altLang="ja-JP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ja-JP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Sat</m:t>
                    </m:r>
                    <m:r>
                      <a:rPr lang="en-US" altLang="ja-JP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ja-JP" altLang="en-US" sz="2800" b="0" dirty="0">
                    <a:latin typeface="Cambria Math" panose="02040503050406030204" pitchFamily="18" charset="0"/>
                  </a:rPr>
                  <a:t> </a:t>
                </a:r>
                <a:r>
                  <a:rPr lang="en-US" altLang="ja-JP" sz="2800" b="0" dirty="0">
                    <a:latin typeface="Cambria Math" panose="02040503050406030204" pitchFamily="18" charset="0"/>
                  </a:rPr>
                  <a:t>(</a:t>
                </a:r>
                <a:r>
                  <a:rPr lang="ja-JP" altLang="en-US" sz="2800" b="0" dirty="0">
                    <a:latin typeface="Cambria Math" panose="02040503050406030204" pitchFamily="18" charset="0"/>
                  </a:rPr>
                  <a:t>ピンチオフ電圧</a:t>
                </a:r>
                <a:r>
                  <a:rPr lang="en-US" altLang="ja-JP" sz="2800" b="0" dirty="0">
                    <a:latin typeface="Cambria Math" panose="02040503050406030204" pitchFamily="18" charset="0"/>
                  </a:rPr>
                  <a:t>)</a:t>
                </a:r>
                <a:r>
                  <a:rPr lang="ja-JP" altLang="en-US" sz="2800" b="0" dirty="0">
                    <a:latin typeface="Cambria Math" panose="02040503050406030204" pitchFamily="18" charset="0"/>
                  </a:rPr>
                  <a:t> とする。</a:t>
                </a:r>
                <a:endParaRPr lang="en-US" altLang="ja-JP" sz="2800" b="0" dirty="0">
                  <a:latin typeface="Cambria Math" panose="02040503050406030204" pitchFamily="18" charset="0"/>
                </a:endParaRPr>
              </a:p>
              <a:p>
                <a:r>
                  <a:rPr lang="en-US" altLang="ja-JP" sz="2800" dirty="0">
                    <a:solidFill>
                      <a:srgbClr val="000000"/>
                    </a:solidFill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ja-JP" altLang="en-US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d>
                      <m:dPr>
                        <m:ctrlPr>
                          <a:rPr lang="en-US" altLang="ja-JP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ja-JP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Sat</m:t>
                        </m:r>
                      </m:e>
                    </m:d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=2</m:t>
                    </m:r>
                    <m:sSub>
                      <m:sSubPr>
                        <m:ctrlP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𝐷𝑆</m:t>
                        </m:r>
                      </m:sub>
                    </m:sSub>
                    <m:d>
                      <m:dPr>
                        <m:ctrlP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Sat</m:t>
                        </m:r>
                      </m:e>
                    </m:d>
                  </m:oMath>
                </a14:m>
                <a:r>
                  <a:rPr lang="en-US" altLang="ja-JP" sz="20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   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(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ピンチオフが生じた時のドレイン端の表面ポテンシャル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)</a:t>
                </a:r>
                <a:endParaRPr lang="en-US" altLang="ja-JP" sz="28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endParaRPr lang="en-US" altLang="ja-JP" sz="2800" b="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sSub>
                      <m:sSubPr>
                        <m:ctrlP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d>
                      <m:dPr>
                        <m:ctrlP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en-US" altLang="ja-JP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ja-JP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𝐹𝐵</m:t>
                            </m:r>
                          </m:sub>
                        </m:sSub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8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800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𝑞</m:t>
                        </m:r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8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rad>
                  </m:oMath>
                </a14:m>
                <a:r>
                  <a:rPr lang="en-US" altLang="ja-JP" sz="2800" i="1" dirty="0">
                    <a:latin typeface="Cambria Math" panose="02040503050406030204" pitchFamily="18" charset="0"/>
                  </a:rPr>
                  <a:t>  </a:t>
                </a:r>
                <a:r>
                  <a:rPr lang="ja-JP" altLang="en-US" sz="28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から</a:t>
                </a:r>
                <a:endParaRPr lang="en-US" altLang="ja-JP" sz="280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ja-JP" sz="2800" b="0" i="1" dirty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d>
                      <m:dPr>
                        <m:ctrlP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en-US" altLang="ja-JP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ja-JP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𝐹𝐵</m:t>
                            </m:r>
                          </m:sub>
                        </m:sSub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8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𝑆𝑎𝑡</m:t>
                        </m:r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800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𝑞</m:t>
                        </m:r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8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𝑆𝑎𝑡</m:t>
                        </m:r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rad>
                  </m:oMath>
                </a14:m>
                <a:r>
                  <a:rPr lang="en-US" altLang="ja-JP" sz="2800" i="1" dirty="0"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ja-JP" alt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altLang="ja-JP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𝑫𝑺</m:t>
                        </m:r>
                      </m:sub>
                    </m:sSub>
                    <m:d>
                      <m:dPr>
                        <m:ctrlP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𝑺𝒂𝒕</m:t>
                        </m:r>
                      </m:e>
                    </m:d>
                    <m:r>
                      <a:rPr lang="en-US" altLang="ja-JP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ja-JP" alt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𝑮𝑺</m:t>
                        </m:r>
                      </m:sub>
                    </m:sSub>
                    <m:r>
                      <a:rPr lang="en-US" altLang="ja-JP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ja-JP" alt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𝑭𝑩</m:t>
                        </m:r>
                      </m:sub>
                    </m:sSub>
                    <m:r>
                      <a:rPr lang="en-US" altLang="ja-JP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ja-JP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sSub>
                      <m:sSubPr>
                        <m:ctrlP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altLang="ja-JP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sub>
                    </m:sSub>
                    <m:r>
                      <a:rPr lang="en-US" altLang="ja-JP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ja-JP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ja-JP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𝜺</m:t>
                            </m:r>
                          </m:e>
                          <m:sub>
                            <m:r>
                              <a:rPr lang="en-US" altLang="ja-JP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</m:sSub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  <m:sSub>
                          <m:sSubPr>
                            <m:ctrlPr>
                              <a:rPr lang="en-US" altLang="ja-JP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  <m:sub>
                            <m:r>
                              <a:rPr lang="en-US" altLang="ja-JP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ja-JP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en-US" altLang="ja-JP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𝑮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  <m:d>
                      <m:dPr>
                        <m:begChr m:val="{"/>
                        <m:endChr m:val="}"/>
                        <m:ctrlPr>
                          <a:rPr lang="en-US" altLang="ja-JP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ja-JP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altLang="ja-JP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altLang="ja-JP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d>
                                  <m:dPr>
                                    <m:ctrlPr>
                                      <a:rPr lang="en-US" altLang="ja-JP" sz="2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ja-JP" altLang="en-US" sz="2800" b="1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ja-JP" sz="2800" b="1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altLang="ja-JP" sz="2800" b="1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𝑮𝑺</m:t>
                                        </m:r>
                                      </m:sub>
                                    </m:sSub>
                                    <m:r>
                                      <a:rPr lang="en-US" altLang="ja-JP" sz="28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ja-JP" altLang="en-US" sz="2800" b="1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ja-JP" sz="2800" b="1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altLang="ja-JP" sz="2800" b="1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𝑭𝑩</m:t>
                                        </m:r>
                                      </m:sub>
                                    </m:sSub>
                                  </m:e>
                                </m:d>
                                <m:sSup>
                                  <m:sSupPr>
                                    <m:ctrlPr>
                                      <a:rPr lang="en-US" altLang="ja-JP" sz="28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altLang="ja-JP" sz="2800" b="1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ja-JP" sz="2800" b="1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𝑪</m:t>
                                        </m:r>
                                      </m:e>
                                      <m:sub>
                                        <m:r>
                                          <a:rPr lang="en-US" altLang="ja-JP" sz="2800" b="1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𝑮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en-US" altLang="ja-JP" sz="28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num>
                              <m:den>
                                <m:sSub>
                                  <m:sSubPr>
                                    <m:ctrlPr>
                                      <a:rPr lang="en-US" altLang="ja-JP" sz="28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ja-JP" altLang="en-US" sz="28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𝜺</m:t>
                                    </m:r>
                                  </m:e>
                                  <m:sub>
                                    <m:r>
                                      <a:rPr lang="en-US" altLang="ja-JP" sz="28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sub>
                                </m:sSub>
                                <m: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𝒒</m:t>
                                </m:r>
                                <m:sSub>
                                  <m:sSubPr>
                                    <m:ctrlPr>
                                      <a:rPr lang="en-US" altLang="ja-JP" sz="28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8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𝑵</m:t>
                                    </m:r>
                                  </m:e>
                                  <m:sub>
                                    <m:r>
                                      <a:rPr lang="en-US" altLang="ja-JP" sz="28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𝑨</m:t>
                                    </m:r>
                                  </m:sub>
                                </m:sSub>
                              </m:den>
                            </m:f>
                          </m:e>
                        </m:rad>
                      </m:e>
                    </m:d>
                  </m:oMath>
                </a14:m>
                <a:r>
                  <a:rPr lang="ja-JP" altLang="en-US" sz="2800" b="1" i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　</a:t>
                </a:r>
                <a:endParaRPr lang="en-US" altLang="ja-JP" sz="2800" b="1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r>
                  <a:rPr lang="ja-JP" altLang="en-US" sz="2800" dirty="0">
                    <a:latin typeface="Cambria Math" panose="02040503050406030204" pitchFamily="18" charset="0"/>
                  </a:rPr>
                  <a:t>飽和電流は次式から計算できるが、複雑</a:t>
                </a:r>
                <a:endParaRPr lang="en-US" altLang="ja-JP" sz="280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ja-JP" alt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US" altLang="ja-JP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𝑫𝑺</m:t>
                        </m:r>
                      </m:sub>
                    </m:sSub>
                    <m:r>
                      <a:rPr lang="en-US" altLang="ja-JP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𝑾</m:t>
                        </m:r>
                      </m:num>
                      <m:den>
                        <m:r>
                          <a:rPr lang="en-US" altLang="ja-JP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den>
                    </m:f>
                    <m:sSub>
                      <m:sSubPr>
                        <m:ctrlPr>
                          <a:rPr lang="ja-JP" alt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sSub>
                      <m:sSubPr>
                        <m:ctrlPr>
                          <a:rPr lang="ja-JP" alt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altLang="ja-JP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ja-JP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ja-JP" altLang="en-US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𝑮𝑺</m:t>
                                </m:r>
                              </m:sub>
                            </m:sSub>
                            <m:r>
                              <a:rPr lang="en-US" altLang="ja-JP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ja-JP" altLang="en-US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𝑭𝑩</m:t>
                                </m:r>
                              </m:sub>
                            </m:sSub>
                            <m:r>
                              <a:rPr lang="en-US" altLang="ja-JP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  <m:sSub>
                              <m:sSubPr>
                                <m:ctrlP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𝝓</m:t>
                                </m:r>
                              </m:e>
                              <m:sub>
                                <m:r>
                                  <a:rPr lang="en-US" altLang="ja-JP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𝑭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lang="en-US" altLang="ja-JP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𝑫𝑺</m:t>
                            </m:r>
                          </m:sub>
                        </m:sSub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𝑺𝒂𝒕</m:t>
                        </m:r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)−</m:t>
                        </m:r>
                        <m:f>
                          <m:fPr>
                            <m:ctrlPr>
                              <a:rPr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sSup>
                          <m:sSupPr>
                            <m:ctrlPr>
                              <a:rPr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lang="en-US" altLang="ja-JP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𝑫𝑺</m:t>
                                </m:r>
                              </m:sub>
                            </m:sSub>
                            <m:r>
                              <a:rPr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𝑺𝒂𝒕</m:t>
                            </m:r>
                            <m:r>
                              <a:rPr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ja-JP" sz="2800" b="1" i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 </a:t>
                </a:r>
              </a:p>
              <a:p>
                <a:r>
                  <a:rPr lang="en-US" altLang="ja-JP" sz="2800" b="1" dirty="0">
                    <a:solidFill>
                      <a:srgbClr val="FF0000"/>
                    </a:solidFill>
                  </a:rPr>
                  <a:t>       </a:t>
                </a:r>
                <a14:m>
                  <m:oMath xmlns:m="http://schemas.openxmlformats.org/officeDocument/2006/math">
                    <m:r>
                      <a:rPr lang="en-US" altLang="ja-JP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𝑾</m:t>
                        </m:r>
                      </m:num>
                      <m:den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den>
                    </m:f>
                    <m:sSub>
                      <m:sSubPr>
                        <m:ctrlPr>
                          <a:rPr lang="ja-JP" alt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sSub>
                      <m:sSubPr>
                        <m:ctrlPr>
                          <a:rPr lang="ja-JP" alt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ja-JP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altLang="ja-JP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  <m:f>
                          <m:fPr>
                            <m:ctrlPr>
                              <a:rPr lang="en-US" altLang="ja-JP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sSub>
                                  <m:sSubPr>
                                    <m:ctrlPr>
                                      <a:rPr lang="en-US" altLang="ja-JP" sz="28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ja-JP" altLang="en-US" sz="28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𝜺</m:t>
                                    </m:r>
                                  </m:e>
                                  <m:sub>
                                    <m:r>
                                      <a:rPr lang="en-US" altLang="ja-JP" sz="28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sub>
                                </m:sSub>
                                <m: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𝒒</m:t>
                                </m:r>
                                <m:sSub>
                                  <m:sSubPr>
                                    <m:ctrlPr>
                                      <a:rPr lang="en-US" altLang="ja-JP" sz="28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8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𝑵</m:t>
                                    </m:r>
                                  </m:e>
                                  <m:sub>
                                    <m:r>
                                      <a:rPr lang="en-US" altLang="ja-JP" sz="28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𝑨</m:t>
                                    </m:r>
                                  </m:sub>
                                </m:sSub>
                              </m:e>
                            </m:rad>
                          </m:num>
                          <m:den>
                            <m:sSub>
                              <m:sSubPr>
                                <m:ctrlPr>
                                  <a:rPr lang="ja-JP" altLang="en-US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𝑮</m:t>
                                </m:r>
                              </m:sub>
                            </m:sSub>
                          </m:den>
                        </m:f>
                        <m:d>
                          <m:dPr>
                            <m:begChr m:val="{"/>
                            <m:endChr m:val="}"/>
                            <m:ctrlPr>
                              <a:rPr lang="en-US" altLang="ja-JP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altLang="ja-JP" sz="28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sz="28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  <m:sSub>
                                      <m:sSubPr>
                                        <m:ctrlPr>
                                          <a:rPr lang="en-US" altLang="ja-JP" sz="2800" b="1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ja-JP" altLang="en-US" sz="2800" b="1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𝝓</m:t>
                                        </m:r>
                                      </m:e>
                                      <m:sub>
                                        <m:r>
                                          <a:rPr lang="en-US" altLang="ja-JP" sz="2800" b="1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𝑭</m:t>
                                        </m:r>
                                      </m:sub>
                                    </m:sSub>
                                    <m:r>
                                      <a:rPr lang="en-US" altLang="ja-JP" sz="28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ja-JP" altLang="en-US" sz="2800" b="1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ja-JP" sz="2800" b="1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altLang="ja-JP" sz="2800" b="1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𝑫𝑺</m:t>
                                        </m:r>
                                      </m:sub>
                                    </m:sSub>
                                    <m:r>
                                      <a:rPr lang="en-US" altLang="ja-JP" sz="28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altLang="ja-JP" sz="28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𝑺𝒂𝒕</m:t>
                                    </m:r>
                                    <m:r>
                                      <a:rPr lang="en-US" altLang="ja-JP" sz="28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  <m: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altLang="ja-JP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altLang="ja-JP" sz="28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sz="28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  <m:sSub>
                                      <m:sSubPr>
                                        <m:ctrlPr>
                                          <a:rPr lang="en-US" altLang="ja-JP" sz="2800" b="1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ja-JP" altLang="en-US" sz="2800" b="1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𝝓</m:t>
                                        </m:r>
                                      </m:e>
                                      <m:sub>
                                        <m:r>
                                          <a:rPr lang="en-US" altLang="ja-JP" sz="2800" b="1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𝑭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  <m: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altLang="ja-JP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r>
                  <a:rPr lang="ja-JP" altLang="en-US" sz="3200" b="1" i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　</a:t>
                </a:r>
                <a:endParaRPr lang="en-US" altLang="ja-JP" sz="3200" b="1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E2877100-A532-440B-8AEF-0559DF5544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391" y="733846"/>
                <a:ext cx="11726257" cy="6120586"/>
              </a:xfrm>
              <a:prstGeom prst="rect">
                <a:avLst/>
              </a:prstGeom>
              <a:blipFill>
                <a:blip r:embed="rId2"/>
                <a:stretch>
                  <a:fillRect l="-104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73255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3DF3B-7A56-770C-DAFD-75DCC40CA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3">
            <a:extLst>
              <a:ext uri="{FF2B5EF4-FFF2-40B4-BE49-F238E27FC236}">
                <a16:creationId xmlns:a16="http://schemas.microsoft.com/office/drawing/2014/main" id="{30AA3FE7-F97B-9117-2652-E1F5CC0D4ED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9144000" cy="838200"/>
          </a:xfrm>
          <a:noFill/>
        </p:spPr>
        <p:txBody>
          <a:bodyPr/>
          <a:lstStyle/>
          <a:p>
            <a:pPr eaLnBrk="1" hangingPunct="1"/>
            <a:r>
              <a:rPr lang="ja-JP" altLang="en-US" sz="3600" b="1" dirty="0">
                <a:solidFill>
                  <a:srgbClr val="0000FF"/>
                </a:solidFill>
              </a:rPr>
              <a:t>飽和領域 </a:t>
            </a:r>
            <a:r>
              <a:rPr lang="en-US" altLang="ja-JP" sz="3600" b="1" dirty="0">
                <a:solidFill>
                  <a:srgbClr val="0000FF"/>
                </a:solidFill>
              </a:rPr>
              <a:t>(</a:t>
            </a:r>
            <a:r>
              <a:rPr lang="ja-JP" altLang="en-US" sz="3600" b="1" dirty="0">
                <a:solidFill>
                  <a:srgbClr val="0000FF"/>
                </a:solidFill>
              </a:rPr>
              <a:t>簡略化した式</a:t>
            </a:r>
            <a:r>
              <a:rPr lang="en-US" altLang="ja-JP" sz="3600" b="1" dirty="0">
                <a:solidFill>
                  <a:srgbClr val="0000FF"/>
                </a:solidFill>
              </a:rPr>
              <a:t>)</a:t>
            </a:r>
            <a:endParaRPr lang="ja-JP" altLang="en-US" sz="3600" b="1" dirty="0">
              <a:solidFill>
                <a:srgbClr val="0000FF"/>
              </a:solidFill>
            </a:endParaRPr>
          </a:p>
        </p:txBody>
      </p:sp>
      <p:sp>
        <p:nvSpPr>
          <p:cNvPr id="150532" name="Object 3">
            <a:extLst>
              <a:ext uri="{FF2B5EF4-FFF2-40B4-BE49-F238E27FC236}">
                <a16:creationId xmlns:a16="http://schemas.microsoft.com/office/drawing/2014/main" id="{487B89FF-06F6-1991-419A-893D65B9DD67}"/>
              </a:ext>
            </a:extLst>
          </p:cNvPr>
          <p:cNvSpPr txBox="1"/>
          <p:nvPr/>
        </p:nvSpPr>
        <p:spPr bwMode="auto">
          <a:xfrm rot="10800000" flipV="1">
            <a:off x="1812904" y="3968344"/>
            <a:ext cx="1314450" cy="4064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rmAutofit fontScale="92500" lnSpcReduction="10000"/>
          </a:bodyPr>
          <a:lstStyle/>
          <a:p>
            <a:endParaRPr lang="ja-JP" altLang="en-US" dirty="0"/>
          </a:p>
        </p:txBody>
      </p:sp>
      <p:sp>
        <p:nvSpPr>
          <p:cNvPr id="150534" name="Object 5">
            <a:extLst>
              <a:ext uri="{FF2B5EF4-FFF2-40B4-BE49-F238E27FC236}">
                <a16:creationId xmlns:a16="http://schemas.microsoft.com/office/drawing/2014/main" id="{CAC022C7-D6AA-8855-BB6F-58350CDAC005}"/>
              </a:ext>
            </a:extLst>
          </p:cNvPr>
          <p:cNvSpPr txBox="1"/>
          <p:nvPr/>
        </p:nvSpPr>
        <p:spPr bwMode="auto">
          <a:xfrm rot="10800000" flipV="1">
            <a:off x="-49717" y="4535082"/>
            <a:ext cx="6696744" cy="672586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/>
          <a:p>
            <a:endParaRPr lang="ja-JP" altLang="en-US" dirty="0"/>
          </a:p>
        </p:txBody>
      </p:sp>
      <p:sp>
        <p:nvSpPr>
          <p:cNvPr id="150538" name="Object 9">
            <a:extLst>
              <a:ext uri="{FF2B5EF4-FFF2-40B4-BE49-F238E27FC236}">
                <a16:creationId xmlns:a16="http://schemas.microsoft.com/office/drawing/2014/main" id="{6E1BE392-597C-812B-FC90-6A521497AF1E}"/>
              </a:ext>
            </a:extLst>
          </p:cNvPr>
          <p:cNvSpPr txBox="1"/>
          <p:nvPr/>
        </p:nvSpPr>
        <p:spPr bwMode="auto">
          <a:xfrm rot="10800000" flipV="1">
            <a:off x="3232217" y="3942944"/>
            <a:ext cx="3322638" cy="4318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rmAutofit lnSpcReduction="10000"/>
          </a:bodyPr>
          <a:lstStyle/>
          <a:p>
            <a:endParaRPr lang="ja-JP" altLang="en-US" dirty="0"/>
          </a:p>
        </p:txBody>
      </p:sp>
      <p:sp>
        <p:nvSpPr>
          <p:cNvPr id="150539" name="Object 10">
            <a:extLst>
              <a:ext uri="{FF2B5EF4-FFF2-40B4-BE49-F238E27FC236}">
                <a16:creationId xmlns:a16="http://schemas.microsoft.com/office/drawing/2014/main" id="{ED30E001-D526-5366-1853-AB3B1A92325E}"/>
              </a:ext>
            </a:extLst>
          </p:cNvPr>
          <p:cNvSpPr txBox="1"/>
          <p:nvPr/>
        </p:nvSpPr>
        <p:spPr bwMode="auto">
          <a:xfrm rot="10800000" flipV="1">
            <a:off x="6764581" y="3944611"/>
            <a:ext cx="3346450" cy="4318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rmAutofit lnSpcReduction="10000"/>
          </a:bodyPr>
          <a:lstStyle/>
          <a:p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B6F43C91-3161-7E76-5A7B-0DDFD88BD483}"/>
                  </a:ext>
                </a:extLst>
              </p:cNvPr>
              <p:cNvSpPr txBox="1"/>
              <p:nvPr/>
            </p:nvSpPr>
            <p:spPr>
              <a:xfrm>
                <a:off x="346407" y="733846"/>
                <a:ext cx="11726257" cy="49094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𝐷𝑆</m:t>
                        </m:r>
                      </m:sub>
                    </m:sSub>
                    <m:r>
                      <a:rPr lang="en-US" altLang="ja-JP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≪</m:t>
                    </m:r>
                    <m:r>
                      <a:rPr lang="en-US" altLang="ja-JP" sz="36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altLang="ja-JP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3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sz="3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ja-JP" alt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　</a:t>
                </a:r>
                <a:endParaRPr lang="en-US" altLang="ja-JP" sz="36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altLang="ja-JP" sz="3600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ja-JP" alt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altLang="ja-JP" sz="3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𝐷𝑆</m:t>
                        </m:r>
                      </m:sub>
                    </m:sSub>
                    <m:r>
                      <a:rPr lang="en-US" altLang="ja-JP" sz="36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3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num>
                      <m:den>
                        <m:r>
                          <a:rPr lang="en-US" altLang="ja-JP" sz="3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  <m:sSub>
                      <m:sSubPr>
                        <m:ctrlPr>
                          <a:rPr lang="ja-JP" alt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3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ja-JP" sz="3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>
                      <m:sSubPr>
                        <m:ctrlPr>
                          <a:rPr lang="ja-JP" alt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ja-JP" sz="3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altLang="ja-JP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ja-JP" sz="3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ja-JP" altLang="en-US" sz="3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3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altLang="ja-JP" sz="3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𝐺𝑆</m:t>
                                </m:r>
                              </m:sub>
                            </m:sSub>
                            <m:r>
                              <a:rPr lang="en-US" altLang="ja-JP" sz="3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ja-JP" altLang="en-US" sz="3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3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altLang="ja-JP" sz="3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𝑡h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lang="en-US" altLang="ja-JP" sz="3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3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ja-JP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𝐷𝑆</m:t>
                            </m:r>
                          </m:sub>
                        </m:sSub>
                        <m:r>
                          <a:rPr lang="en-US" altLang="ja-JP" sz="3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ja-JP" sz="3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sz="3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ja-JP" sz="3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altLang="ja-JP" sz="3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ja-JP" sz="3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3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altLang="ja-JP" sz="3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𝐷𝑆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ja-JP" sz="3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m:rPr>
                        <m:nor/>
                      </m:rPr>
                      <a:rPr lang="en-US" altLang="ja-JP" sz="3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ja-JP" alt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　</a:t>
                </a:r>
                <a:endParaRPr lang="en-US" altLang="ja-JP" sz="36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altLang="ja-JP" sz="4000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ja-JP" alt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US" altLang="ja-JP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𝑫𝑺</m:t>
                        </m:r>
                      </m:sub>
                    </m:sSub>
                  </m:oMath>
                </a14:m>
                <a:r>
                  <a:rPr lang="ja-JP" altLang="en-US" sz="4000" b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の最大値</a:t>
                </a:r>
                <a:r>
                  <a:rPr lang="ja-JP" altLang="en-US" sz="4000" b="1" dirty="0">
                    <a:latin typeface="Cambria Math" panose="02040503050406030204" pitchFamily="18" charset="0"/>
                  </a:rPr>
                  <a:t>からピンチオフ電圧を求める</a:t>
                </a:r>
                <a:r>
                  <a:rPr lang="en-US" altLang="ja-JP" sz="3600" b="1" dirty="0">
                    <a:solidFill>
                      <a:schemeClr val="tx1"/>
                    </a:solidFill>
                  </a:rPr>
                  <a:t>:</a:t>
                </a:r>
                <a:r>
                  <a:rPr lang="ja-JP" altLang="en-US" sz="36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ja-JP" alt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36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altLang="ja-JP" sz="36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altLang="ja-JP" sz="3600" i="1">
                                <a:latin typeface="Cambria Math" panose="02040503050406030204" pitchFamily="18" charset="0"/>
                              </a:rPr>
                              <m:t>𝐷𝑆</m:t>
                            </m:r>
                          </m:sub>
                        </m:sSub>
                      </m:num>
                      <m:den>
                        <m:r>
                          <a:rPr lang="en-US" altLang="ja-JP" sz="3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ja-JP" alt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36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ja-JP" sz="3600" i="1">
                                <a:latin typeface="Cambria Math" panose="02040503050406030204" pitchFamily="18" charset="0"/>
                              </a:rPr>
                              <m:t>𝐷𝑆</m:t>
                            </m:r>
                          </m:sub>
                        </m:sSub>
                      </m:den>
                    </m:f>
                    <m:r>
                      <a:rPr lang="en-US" altLang="ja-JP" sz="36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ja-JP" sz="3600" b="1" dirty="0">
                  <a:solidFill>
                    <a:schemeClr val="tx1"/>
                  </a:solidFill>
                </a:endParaRPr>
              </a:p>
              <a:p>
                <a:r>
                  <a:rPr lang="en-US" altLang="ja-JP" sz="3600" b="1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600" b="1" i="1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altLang="ja-JP" sz="3600" b="1" i="1" smtClean="0">
                            <a:latin typeface="Cambria Math" panose="02040503050406030204" pitchFamily="18" charset="0"/>
                          </a:rPr>
                          <m:t>𝑫𝑺</m:t>
                        </m:r>
                      </m:sub>
                    </m:sSub>
                    <m:r>
                      <a:rPr lang="en-US" altLang="ja-JP" sz="360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ja-JP" altLang="en-US" sz="3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600" b="1" i="1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altLang="ja-JP" sz="3600" b="1" i="1">
                            <a:latin typeface="Cambria Math" panose="02040503050406030204" pitchFamily="18" charset="0"/>
                          </a:rPr>
                          <m:t>𝑮𝑺</m:t>
                        </m:r>
                      </m:sub>
                    </m:sSub>
                    <m:r>
                      <a:rPr lang="en-US" altLang="ja-JP" sz="3600" b="1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ja-JP" altLang="en-US" sz="3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600" b="1" i="1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altLang="ja-JP" sz="3600" b="1" i="1">
                            <a:latin typeface="Cambria Math" panose="02040503050406030204" pitchFamily="18" charset="0"/>
                          </a:rPr>
                          <m:t>𝒕𝒉</m:t>
                        </m:r>
                      </m:sub>
                    </m:sSub>
                    <m:r>
                      <a:rPr lang="en-US" altLang="ja-JP" sz="360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ja-JP" altLang="en-US" sz="3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600" b="1" i="1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altLang="ja-JP" sz="36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en-US" altLang="ja-JP" sz="3600" b="1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  		</a:t>
                </a:r>
                <a:r>
                  <a:rPr lang="ja-JP" altLang="en-US" sz="3600" b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ピンチオフ電圧</a:t>
                </a:r>
                <a:endParaRPr lang="en-US" altLang="ja-JP" sz="3600" b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altLang="ja-JP" sz="3600" b="1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ja-JP" alt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US" altLang="ja-JP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𝑫𝑺</m:t>
                        </m:r>
                      </m:sub>
                    </m:sSub>
                    <m:r>
                      <a:rPr lang="en-US" altLang="ja-JP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36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ja-JP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f>
                      <m:fPr>
                        <m:ctrlPr>
                          <a:rPr lang="en-US" altLang="ja-JP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𝑾</m:t>
                        </m:r>
                      </m:num>
                      <m:den>
                        <m:r>
                          <a:rPr lang="en-US" altLang="ja-JP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den>
                    </m:f>
                    <m:sSub>
                      <m:sSubPr>
                        <m:ctrlPr>
                          <a:rPr lang="ja-JP" alt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altLang="ja-JP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sSub>
                      <m:sSubPr>
                        <m:ctrlPr>
                          <a:rPr lang="ja-JP" alt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altLang="ja-JP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sub>
                    </m:sSub>
                    <m:sSup>
                      <m:sSupPr>
                        <m:ctrlPr>
                          <a:rPr lang="en-US" altLang="ja-JP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sz="36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ja-JP" altLang="en-US" sz="36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3600" b="1" i="1"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lang="en-US" altLang="ja-JP" sz="3600" b="1" i="1">
                                    <a:latin typeface="Cambria Math" panose="02040503050406030204" pitchFamily="18" charset="0"/>
                                  </a:rPr>
                                  <m:t>𝑮𝑺</m:t>
                                </m:r>
                              </m:sub>
                            </m:sSub>
                            <m:r>
                              <a:rPr lang="en-US" altLang="ja-JP" sz="3600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ja-JP" altLang="en-US" sz="36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3600" b="1" i="1"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lang="en-US" altLang="ja-JP" sz="3600" b="1" i="1">
                                    <a:latin typeface="Cambria Math" panose="02040503050406030204" pitchFamily="18" charset="0"/>
                                  </a:rPr>
                                  <m:t>𝒕𝒉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ja-JP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ja-JP" altLang="en-US" sz="3600" b="1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　</a:t>
                </a:r>
                <a:r>
                  <a:rPr lang="en-US" altLang="ja-JP" sz="3600" b="1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	</a:t>
                </a:r>
                <a:r>
                  <a:rPr lang="ja-JP" altLang="en-US" sz="3600" b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飽和電流</a:t>
                </a:r>
                <a:endParaRPr lang="en-US" altLang="ja-JP" sz="3600" b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ja-JP" altLang="en-US" sz="3600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B6F43C91-3161-7E76-5A7B-0DDFD88BD4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407" y="733846"/>
                <a:ext cx="11726257" cy="49094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07090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367CB-21F6-0966-F5ED-D5EA07753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3">
            <a:extLst>
              <a:ext uri="{FF2B5EF4-FFF2-40B4-BE49-F238E27FC236}">
                <a16:creationId xmlns:a16="http://schemas.microsoft.com/office/drawing/2014/main" id="{A3D6FC7F-B05F-6166-4876-2C2524CE309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9144000" cy="838200"/>
          </a:xfrm>
          <a:noFill/>
        </p:spPr>
        <p:txBody>
          <a:bodyPr/>
          <a:lstStyle/>
          <a:p>
            <a:pPr eaLnBrk="1" hangingPunct="1"/>
            <a:r>
              <a:rPr lang="ja-JP" altLang="en-US" sz="3600" b="1" dirty="0">
                <a:solidFill>
                  <a:srgbClr val="0000FF"/>
                </a:solidFill>
              </a:rPr>
              <a:t>飽和領域</a:t>
            </a:r>
            <a:r>
              <a:rPr lang="en-US" altLang="ja-JP" sz="3600" b="1" dirty="0">
                <a:solidFill>
                  <a:srgbClr val="0000FF"/>
                </a:solidFill>
              </a:rPr>
              <a:t>:</a:t>
            </a:r>
            <a:r>
              <a:rPr lang="ja-JP" altLang="en-US" sz="3600" b="1" dirty="0">
                <a:solidFill>
                  <a:srgbClr val="0000FF"/>
                </a:solidFill>
              </a:rPr>
              <a:t> </a:t>
            </a:r>
            <a:r>
              <a:rPr lang="en-US" altLang="ja-JP" sz="3600" b="1" dirty="0">
                <a:solidFill>
                  <a:srgbClr val="0000FF"/>
                </a:solidFill>
              </a:rPr>
              <a:t>TFT</a:t>
            </a:r>
            <a:r>
              <a:rPr lang="ja-JP" altLang="en-US" sz="3600" b="1" dirty="0">
                <a:solidFill>
                  <a:srgbClr val="0000FF"/>
                </a:solidFill>
              </a:rPr>
              <a:t>の場合</a:t>
            </a:r>
          </a:p>
        </p:txBody>
      </p:sp>
      <p:sp>
        <p:nvSpPr>
          <p:cNvPr id="150532" name="Object 3">
            <a:extLst>
              <a:ext uri="{FF2B5EF4-FFF2-40B4-BE49-F238E27FC236}">
                <a16:creationId xmlns:a16="http://schemas.microsoft.com/office/drawing/2014/main" id="{C4D8663F-9B9E-86FC-2324-AF0A9FEA8C0D}"/>
              </a:ext>
            </a:extLst>
          </p:cNvPr>
          <p:cNvSpPr txBox="1"/>
          <p:nvPr/>
        </p:nvSpPr>
        <p:spPr bwMode="auto">
          <a:xfrm rot="10800000" flipV="1">
            <a:off x="1812904" y="3968344"/>
            <a:ext cx="1314450" cy="4064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rmAutofit fontScale="92500" lnSpcReduction="10000"/>
          </a:bodyPr>
          <a:lstStyle/>
          <a:p>
            <a:endParaRPr lang="ja-JP" altLang="en-US" dirty="0"/>
          </a:p>
        </p:txBody>
      </p:sp>
      <p:sp>
        <p:nvSpPr>
          <p:cNvPr id="150534" name="Object 5">
            <a:extLst>
              <a:ext uri="{FF2B5EF4-FFF2-40B4-BE49-F238E27FC236}">
                <a16:creationId xmlns:a16="http://schemas.microsoft.com/office/drawing/2014/main" id="{378A982C-1E65-CFAF-9C99-9F11197B69B8}"/>
              </a:ext>
            </a:extLst>
          </p:cNvPr>
          <p:cNvSpPr txBox="1"/>
          <p:nvPr/>
        </p:nvSpPr>
        <p:spPr bwMode="auto">
          <a:xfrm rot="10800000" flipV="1">
            <a:off x="-49717" y="4535082"/>
            <a:ext cx="6696744" cy="672586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/>
          <a:p>
            <a:endParaRPr lang="ja-JP" altLang="en-US" dirty="0"/>
          </a:p>
        </p:txBody>
      </p:sp>
      <p:sp>
        <p:nvSpPr>
          <p:cNvPr id="150538" name="Object 9">
            <a:extLst>
              <a:ext uri="{FF2B5EF4-FFF2-40B4-BE49-F238E27FC236}">
                <a16:creationId xmlns:a16="http://schemas.microsoft.com/office/drawing/2014/main" id="{30FD55CA-8CD6-0699-ABB8-0052DD1DA4E1}"/>
              </a:ext>
            </a:extLst>
          </p:cNvPr>
          <p:cNvSpPr txBox="1"/>
          <p:nvPr/>
        </p:nvSpPr>
        <p:spPr bwMode="auto">
          <a:xfrm rot="10800000" flipV="1">
            <a:off x="3232217" y="3942944"/>
            <a:ext cx="3322638" cy="4318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rmAutofit lnSpcReduction="10000"/>
          </a:bodyPr>
          <a:lstStyle/>
          <a:p>
            <a:endParaRPr lang="ja-JP" altLang="en-US" dirty="0"/>
          </a:p>
        </p:txBody>
      </p:sp>
      <p:sp>
        <p:nvSpPr>
          <p:cNvPr id="150539" name="Object 10">
            <a:extLst>
              <a:ext uri="{FF2B5EF4-FFF2-40B4-BE49-F238E27FC236}">
                <a16:creationId xmlns:a16="http://schemas.microsoft.com/office/drawing/2014/main" id="{F297171D-58D3-CF8A-B520-F24ECB5F594A}"/>
              </a:ext>
            </a:extLst>
          </p:cNvPr>
          <p:cNvSpPr txBox="1"/>
          <p:nvPr/>
        </p:nvSpPr>
        <p:spPr bwMode="auto">
          <a:xfrm rot="10800000" flipV="1">
            <a:off x="6764581" y="3944611"/>
            <a:ext cx="3346450" cy="4318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rmAutofit lnSpcReduction="10000"/>
          </a:bodyPr>
          <a:lstStyle/>
          <a:p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4662AD4B-6C0F-27CD-5404-37541224BCAE}"/>
                  </a:ext>
                </a:extLst>
              </p:cNvPr>
              <p:cNvSpPr txBox="1"/>
              <p:nvPr/>
            </p:nvSpPr>
            <p:spPr>
              <a:xfrm>
                <a:off x="191344" y="733846"/>
                <a:ext cx="11726257" cy="54168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ja-JP" alt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altLang="ja-JP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𝑫𝑺</m:t>
                        </m:r>
                      </m:sub>
                    </m:sSub>
                    <m:d>
                      <m:dPr>
                        <m:ctrlPr>
                          <a:rPr lang="en-US" altLang="ja-JP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𝑺𝒂𝒕</m:t>
                        </m:r>
                      </m:e>
                    </m:d>
                    <m:r>
                      <a:rPr lang="en-US" altLang="ja-JP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ja-JP" alt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altLang="ja-JP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𝑮𝑺</m:t>
                        </m:r>
                      </m:sub>
                    </m:sSub>
                    <m:r>
                      <a:rPr lang="en-US" altLang="ja-JP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ja-JP" alt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altLang="ja-JP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𝑭𝑩</m:t>
                        </m:r>
                      </m:sub>
                    </m:sSub>
                    <m:r>
                      <a:rPr lang="en-US" altLang="ja-JP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ja-JP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sSub>
                      <m:sSubPr>
                        <m:ctrlPr>
                          <a:rPr lang="en-US" altLang="ja-JP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altLang="ja-JP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sub>
                    </m:sSub>
                    <m:r>
                      <a:rPr lang="en-US" altLang="ja-JP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ja-JP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ja-JP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𝜺</m:t>
                            </m:r>
                          </m:e>
                          <m:sub>
                            <m:r>
                              <a:rPr lang="en-US" altLang="ja-JP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</m:sSub>
                        <m:r>
                          <a:rPr lang="en-US" altLang="ja-JP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  <m:sSub>
                          <m:sSubPr>
                            <m:ctrlPr>
                              <a:rPr lang="en-US" altLang="ja-JP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  <m:sub>
                            <m:r>
                              <a:rPr lang="en-US" altLang="ja-JP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altLang="ja-JP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ja-JP" sz="2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en-US" altLang="ja-JP" sz="2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𝑮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ja-JP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  <m:d>
                      <m:dPr>
                        <m:begChr m:val="{"/>
                        <m:endChr m:val="}"/>
                        <m:ctrlPr>
                          <a:rPr lang="en-US" altLang="ja-JP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ja-JP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altLang="ja-JP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ja-JP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altLang="ja-JP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altLang="ja-JP" sz="2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sz="28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d>
                                  <m:dPr>
                                    <m:ctrlPr>
                                      <a:rPr lang="en-US" altLang="ja-JP" sz="2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ja-JP" altLang="en-US" sz="28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ja-JP" sz="28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altLang="ja-JP" sz="28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𝑮𝑺</m:t>
                                        </m:r>
                                      </m:sub>
                                    </m:sSub>
                                    <m:r>
                                      <a:rPr lang="en-US" altLang="ja-JP" sz="28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ja-JP" altLang="en-US" sz="28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ja-JP" sz="28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n-US" altLang="ja-JP" sz="28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𝑭𝑩</m:t>
                                        </m:r>
                                      </m:sub>
                                    </m:sSub>
                                  </m:e>
                                </m:d>
                                <m:sSup>
                                  <m:sSupPr>
                                    <m:ctrlPr>
                                      <a:rPr lang="en-US" altLang="ja-JP" sz="28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altLang="ja-JP" sz="28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ja-JP" sz="28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𝑪</m:t>
                                        </m:r>
                                      </m:e>
                                      <m:sub>
                                        <m:r>
                                          <a:rPr lang="en-US" altLang="ja-JP" sz="28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𝑮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en-US" altLang="ja-JP" sz="28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num>
                              <m:den>
                                <m:sSub>
                                  <m:sSubPr>
                                    <m:ctrlPr>
                                      <a:rPr lang="en-US" altLang="ja-JP" sz="28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ja-JP" altLang="en-US" sz="28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𝜺</m:t>
                                    </m:r>
                                  </m:e>
                                  <m:sub>
                                    <m:r>
                                      <a:rPr lang="en-US" altLang="ja-JP" sz="28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sub>
                                </m:sSub>
                                <m:r>
                                  <a:rPr lang="en-US" altLang="ja-JP" sz="28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𝒒</m:t>
                                </m:r>
                                <m:sSub>
                                  <m:sSubPr>
                                    <m:ctrlPr>
                                      <a:rPr lang="en-US" altLang="ja-JP" sz="28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8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𝑵</m:t>
                                    </m:r>
                                  </m:e>
                                  <m:sub>
                                    <m:r>
                                      <a:rPr lang="en-US" altLang="ja-JP" sz="28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𝑨</m:t>
                                    </m:r>
                                  </m:sub>
                                </m:sSub>
                              </m:den>
                            </m:f>
                          </m:e>
                        </m:rad>
                      </m:e>
                    </m:d>
                  </m:oMath>
                </a14:m>
                <a:r>
                  <a:rPr lang="ja-JP" altLang="en-US" sz="2800" b="1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　</a:t>
                </a:r>
                <a:endParaRPr lang="en-US" altLang="ja-JP" sz="2800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ja-JP" alt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US" altLang="ja-JP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𝑫𝑺</m:t>
                        </m:r>
                      </m:sub>
                    </m:sSub>
                    <m:r>
                      <a:rPr lang="en-US" altLang="ja-JP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𝑾</m:t>
                        </m:r>
                      </m:num>
                      <m:den>
                        <m:r>
                          <a:rPr lang="en-US" altLang="ja-JP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den>
                    </m:f>
                    <m:sSub>
                      <m:sSubPr>
                        <m:ctrlPr>
                          <a:rPr lang="ja-JP" alt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altLang="ja-JP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sSub>
                      <m:sSubPr>
                        <m:ctrlPr>
                          <a:rPr lang="ja-JP" alt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altLang="ja-JP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altLang="ja-JP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ja-JP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ja-JP" altLang="en-US" sz="28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8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lang="en-US" altLang="ja-JP" sz="28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𝑮𝑺</m:t>
                                </m:r>
                              </m:sub>
                            </m:sSub>
                            <m:r>
                              <a:rPr lang="en-US" altLang="ja-JP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ja-JP" altLang="en-US" sz="28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8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lang="en-US" altLang="ja-JP" sz="28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𝑭𝑩</m:t>
                                </m:r>
                              </m:sub>
                            </m:sSub>
                            <m:r>
                              <a:rPr lang="en-US" altLang="ja-JP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ja-JP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  <m:sSub>
                              <m:sSubPr>
                                <m:ctrlPr>
                                  <a:rPr lang="en-US" altLang="ja-JP" sz="28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28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𝝓</m:t>
                                </m:r>
                              </m:e>
                              <m:sub>
                                <m:r>
                                  <a:rPr lang="en-US" altLang="ja-JP" sz="2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𝑭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lang="en-US" altLang="ja-JP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en-US" altLang="ja-JP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𝑫𝑺</m:t>
                            </m:r>
                          </m:sub>
                        </m:sSub>
                        <m:r>
                          <a:rPr lang="en-US" altLang="ja-JP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𝑺𝒂𝒕</m:t>
                        </m:r>
                        <m:r>
                          <a:rPr lang="en-US" altLang="ja-JP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)−</m:t>
                        </m:r>
                        <m:f>
                          <m:fPr>
                            <m:ctrlPr>
                              <a:rPr lang="en-US" altLang="ja-JP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ja-JP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sSup>
                          <m:sSupPr>
                            <m:ctrlPr>
                              <a:rPr lang="en-US" altLang="ja-JP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ja-JP" sz="28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8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lang="en-US" altLang="ja-JP" sz="2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𝑫𝑺</m:t>
                                </m:r>
                              </m:sub>
                            </m:sSub>
                            <m:r>
                              <a:rPr lang="en-US" altLang="ja-JP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ja-JP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𝑺𝒂𝒕</m:t>
                            </m:r>
                            <m:r>
                              <a:rPr lang="en-US" altLang="ja-JP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ja-JP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ja-JP" sz="2800" b="1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</a:p>
              <a:p>
                <a:r>
                  <a:rPr lang="en-US" altLang="ja-JP" sz="2800" b="1" dirty="0">
                    <a:solidFill>
                      <a:schemeClr val="tx1"/>
                    </a:solidFill>
                  </a:rPr>
                  <a:t>       </a:t>
                </a:r>
                <a14:m>
                  <m:oMath xmlns:m="http://schemas.openxmlformats.org/officeDocument/2006/math">
                    <m:r>
                      <a:rPr lang="en-US" altLang="ja-JP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ja-JP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ja-JP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f>
                      <m:fPr>
                        <m:ctrlPr>
                          <a:rPr lang="en-US" altLang="ja-JP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altLang="ja-JP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ja-JP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  <m:sSub>
                              <m:sSubPr>
                                <m:ctrlPr>
                                  <a:rPr lang="en-US" altLang="ja-JP" sz="28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28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𝜺</m:t>
                                </m:r>
                              </m:e>
                              <m:sub>
                                <m:r>
                                  <a:rPr lang="en-US" altLang="ja-JP" sz="28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sub>
                            </m:sSub>
                            <m:r>
                              <a:rPr lang="en-US" altLang="ja-JP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  <m:sSub>
                              <m:sSubPr>
                                <m:ctrlPr>
                                  <a:rPr lang="en-US" altLang="ja-JP" sz="28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8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e>
                              <m:sub>
                                <m:r>
                                  <a:rPr lang="en-US" altLang="ja-JP" sz="28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sub>
                            </m:sSub>
                          </m:e>
                        </m:rad>
                      </m:num>
                      <m:den>
                        <m:sSub>
                          <m:sSubPr>
                            <m:ctrlPr>
                              <a:rPr lang="ja-JP" altLang="en-US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altLang="ja-JP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𝑮</m:t>
                            </m:r>
                          </m:sub>
                        </m:sSub>
                      </m:den>
                    </m:f>
                    <m:d>
                      <m:dPr>
                        <m:begChr m:val="{"/>
                        <m:endChr m:val="}"/>
                        <m:ctrlPr>
                          <a:rPr lang="en-US" altLang="ja-JP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ja-JP" sz="2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28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sSub>
                                  <m:sSubPr>
                                    <m:ctrlPr>
                                      <a:rPr lang="en-US" altLang="ja-JP" sz="28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ja-JP" altLang="en-US" sz="28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𝝓</m:t>
                                    </m:r>
                                  </m:e>
                                  <m:sub>
                                    <m:r>
                                      <a:rPr lang="en-US" altLang="ja-JP" sz="28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𝑭</m:t>
                                    </m:r>
                                  </m:sub>
                                </m:sSub>
                                <m:r>
                                  <a:rPr lang="en-US" altLang="ja-JP" sz="28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ja-JP" altLang="en-US" sz="28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8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𝑽</m:t>
                                    </m:r>
                                  </m:e>
                                  <m:sub>
                                    <m:r>
                                      <a:rPr lang="en-US" altLang="ja-JP" sz="28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𝑫𝑺</m:t>
                                    </m:r>
                                  </m:sub>
                                </m:sSub>
                                <m:r>
                                  <a:rPr lang="en-US" altLang="ja-JP" sz="2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ja-JP" sz="2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𝑺𝒂𝒕</m:t>
                                </m:r>
                                <m:r>
                                  <a:rPr lang="en-US" altLang="ja-JP" sz="2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p>
                            <m:r>
                              <a:rPr lang="en-US" altLang="ja-JP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altLang="ja-JP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altLang="ja-JP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ja-JP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altLang="ja-JP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ja-JP" sz="28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28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sSub>
                                  <m:sSubPr>
                                    <m:ctrlPr>
                                      <a:rPr lang="en-US" altLang="ja-JP" sz="28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ja-JP" altLang="en-US" sz="28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𝝓</m:t>
                                    </m:r>
                                  </m:e>
                                  <m:sub>
                                    <m:r>
                                      <a:rPr lang="en-US" altLang="ja-JP" sz="28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𝑭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altLang="ja-JP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altLang="ja-JP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altLang="ja-JP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r>
                  <a:rPr lang="ja-JP" altLang="en-US" sz="3200" b="1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　</a:t>
                </a:r>
                <a:endParaRPr lang="en-US" altLang="ja-JP" sz="3200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altLang="ja-JP" sz="3200" b="1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altLang="ja-JP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sub>
                    </m:sSub>
                    <m:r>
                      <a:rPr lang="en-US" altLang="ja-JP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altLang="ja-JP" sz="3200" b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ja-JP" alt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altLang="ja-JP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𝑫𝑺</m:t>
                        </m:r>
                      </m:sub>
                    </m:sSub>
                    <m:d>
                      <m:dPr>
                        <m:ctrlPr>
                          <a:rPr lang="en-US" altLang="ja-JP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𝑺𝒂𝒕</m:t>
                        </m:r>
                      </m:e>
                    </m:d>
                    <m:r>
                      <a:rPr lang="en-US" altLang="ja-JP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ja-JP" alt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altLang="ja-JP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𝑮𝑺</m:t>
                        </m:r>
                      </m:sub>
                    </m:sSub>
                    <m:r>
                      <a:rPr lang="en-US" altLang="ja-JP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ja-JP" alt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altLang="ja-JP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𝒕𝒉</m:t>
                        </m:r>
                      </m:sub>
                    </m:sSub>
                  </m:oMath>
                </a14:m>
                <a:r>
                  <a:rPr lang="ja-JP" altLang="en-US" sz="3200" b="1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　</a:t>
                </a:r>
                <a:endParaRPr lang="en-US" altLang="ja-JP" sz="3200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ja-JP" alt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US" altLang="ja-JP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𝑫𝑺</m:t>
                        </m:r>
                      </m:sub>
                    </m:sSub>
                    <m:r>
                      <a:rPr lang="en-US" altLang="ja-JP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𝑾</m:t>
                        </m:r>
                      </m:num>
                      <m:den>
                        <m:r>
                          <a:rPr lang="en-US" altLang="ja-JP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den>
                    </m:f>
                    <m:sSub>
                      <m:sSubPr>
                        <m:ctrlPr>
                          <a:rPr lang="ja-JP" alt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altLang="ja-JP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sSub>
                      <m:sSubPr>
                        <m:ctrlPr>
                          <a:rPr lang="ja-JP" alt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altLang="ja-JP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altLang="ja-JP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ja-JP" sz="3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ja-JP" altLang="en-US" sz="32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32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lang="en-US" altLang="ja-JP" sz="32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𝑮𝑺</m:t>
                                </m:r>
                              </m:sub>
                            </m:sSub>
                            <m:r>
                              <a:rPr lang="en-US" altLang="ja-JP" sz="3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ja-JP" altLang="en-US" sz="32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32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lang="en-US" altLang="ja-JP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𝒕𝒉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lang="en-US" altLang="ja-JP" sz="3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en-US" altLang="ja-JP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𝑫𝑺</m:t>
                            </m:r>
                          </m:sub>
                        </m:sSub>
                        <m:r>
                          <a:rPr lang="en-US" altLang="ja-JP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𝑺𝒂𝒕</m:t>
                        </m:r>
                        <m:r>
                          <a:rPr lang="en-US" altLang="ja-JP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)−</m:t>
                        </m:r>
                        <m:f>
                          <m:fPr>
                            <m:ctrlPr>
                              <a:rPr lang="en-US" altLang="ja-JP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ja-JP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sSup>
                          <m:sSupPr>
                            <m:ctrlPr>
                              <a:rPr lang="en-US" altLang="ja-JP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ja-JP" sz="32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32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lang="en-US" altLang="ja-JP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𝑫𝑺</m:t>
                                </m:r>
                              </m:sub>
                            </m:sSub>
                            <m:r>
                              <a:rPr lang="en-US" altLang="ja-JP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ja-JP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𝑺𝒂𝒕</m:t>
                            </m:r>
                            <m:r>
                              <a:rPr lang="en-US" altLang="ja-JP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ja-JP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ja-JP" sz="3200" b="1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</a:p>
              <a:p>
                <a:r>
                  <a:rPr lang="en-US" altLang="ja-JP" sz="3200" b="1" dirty="0">
                    <a:solidFill>
                      <a:schemeClr val="tx1"/>
                    </a:solidFill>
                  </a:rPr>
                  <a:t>       </a:t>
                </a:r>
                <a14:m>
                  <m:oMath xmlns:m="http://schemas.openxmlformats.org/officeDocument/2006/math">
                    <m:r>
                      <a:rPr lang="en-US" altLang="ja-JP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32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ja-JP" sz="32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f>
                      <m:fPr>
                        <m:ctrlPr>
                          <a:rPr lang="en-US" altLang="ja-JP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𝑾</m:t>
                        </m:r>
                      </m:num>
                      <m:den>
                        <m:r>
                          <a:rPr lang="en-US" altLang="ja-JP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den>
                    </m:f>
                    <m:sSub>
                      <m:sSubPr>
                        <m:ctrlPr>
                          <a:rPr lang="ja-JP" alt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altLang="ja-JP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sSub>
                      <m:sSubPr>
                        <m:ctrlPr>
                          <a:rPr lang="ja-JP" alt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altLang="ja-JP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altLang="ja-JP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ja-JP" sz="3200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ja-JP" altLang="en-US" sz="32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3200" b="1" i="1">
                                        <a:latin typeface="Cambria Math" panose="02040503050406030204" pitchFamily="18" charset="0"/>
                                      </a:rPr>
                                      <m:t>𝑽</m:t>
                                    </m:r>
                                  </m:e>
                                  <m:sub>
                                    <m:r>
                                      <a:rPr lang="en-US" altLang="ja-JP" sz="3200" b="1" i="1">
                                        <a:latin typeface="Cambria Math" panose="02040503050406030204" pitchFamily="18" charset="0"/>
                                      </a:rPr>
                                      <m:t>𝑮𝑺</m:t>
                                    </m:r>
                                  </m:sub>
                                </m:sSub>
                                <m:r>
                                  <a:rPr lang="en-US" altLang="ja-JP" sz="3200" b="1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ja-JP" altLang="en-US" sz="32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3200" b="1" i="1">
                                        <a:latin typeface="Cambria Math" panose="02040503050406030204" pitchFamily="18" charset="0"/>
                                      </a:rPr>
                                      <m:t>𝑽</m:t>
                                    </m:r>
                                  </m:e>
                                  <m:sub>
                                    <m:r>
                                      <a:rPr lang="en-US" altLang="ja-JP" sz="3200" b="1" i="1">
                                        <a:latin typeface="Cambria Math" panose="02040503050406030204" pitchFamily="18" charset="0"/>
                                      </a:rPr>
                                      <m:t>𝒕𝒉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altLang="ja-JP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  <m:r>
                      <a:rPr lang="en-US" altLang="ja-JP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altLang="ja-JP" sz="3200" b="1" i="1" dirty="0"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4662AD4B-6C0F-27CD-5404-37541224BC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44" y="733846"/>
                <a:ext cx="11726257" cy="541686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29015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4DFA6-88E5-069C-5E2E-FD667E51B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0530" name="Rectangle 3">
                <a:extLst>
                  <a:ext uri="{FF2B5EF4-FFF2-40B4-BE49-F238E27FC236}">
                    <a16:creationId xmlns:a16="http://schemas.microsoft.com/office/drawing/2014/main" id="{A12F5603-5187-C137-7BA8-D0F11D112269}"/>
                  </a:ext>
                </a:extLst>
              </p:cNvPr>
              <p:cNvSpPr>
                <a:spLocks noGrp="1" noChangeArrowheads="1"/>
              </p:cNvSpPr>
              <p:nvPr>
                <p:ph type="title" idx="4294967295"/>
              </p:nvPr>
            </p:nvSpPr>
            <p:spPr>
              <a:xfrm>
                <a:off x="0" y="0"/>
                <a:ext cx="12216680" cy="838200"/>
              </a:xfrm>
              <a:noFill/>
            </p:spPr>
            <p:txBody>
              <a:bodyPr/>
              <a:lstStyle/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altLang="ja-JP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</m:sSub>
                    <m:d>
                      <m:dPr>
                        <m:ctrlPr>
                          <a:rPr lang="en-US" altLang="ja-JP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altLang="ja-JP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  <m:r>
                          <a:rPr lang="en-US" altLang="ja-JP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ja-JP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en-US" altLang="ja-JP" sz="3600" b="1" dirty="0">
                    <a:solidFill>
                      <a:srgbClr val="0000FF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altLang="ja-JP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</m:sSub>
                    <m:d>
                      <m:dPr>
                        <m:ctrlPr>
                          <a:rPr lang="en-US" altLang="ja-JP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altLang="ja-JP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en-US" altLang="ja-JP" sz="3600" b="1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,</a:t>
                </a:r>
                <a:r>
                  <a:rPr lang="ja-JP" altLang="en-US" sz="3600" b="1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36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36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𝑽</m:t>
                    </m:r>
                    <m:d>
                      <m:dPr>
                        <m:ctrlPr>
                          <a:rPr lang="en-US" altLang="ja-JP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altLang="ja-JP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en-US" altLang="ja-JP" sz="3600" b="1" dirty="0">
                    <a:solidFill>
                      <a:srgbClr val="0000FF"/>
                    </a:solidFill>
                  </a:rPr>
                  <a:t>:</a:t>
                </a:r>
                <a:r>
                  <a:rPr lang="ja-JP" altLang="en-US" sz="3600" b="1" dirty="0">
                    <a:solidFill>
                      <a:srgbClr val="0000FF"/>
                    </a:solidFill>
                  </a:rPr>
                  <a:t> 蓄積層 </a:t>
                </a:r>
                <a:r>
                  <a:rPr lang="en-US" altLang="ja-JP" sz="3600" b="1" dirty="0">
                    <a:solidFill>
                      <a:srgbClr val="0000FF"/>
                    </a:solidFill>
                  </a:rPr>
                  <a:t>(</a:t>
                </a:r>
                <a:r>
                  <a:rPr lang="ja-JP" altLang="en-US" sz="3600" b="1" dirty="0">
                    <a:solidFill>
                      <a:srgbClr val="0000FF"/>
                    </a:solidFill>
                  </a:rPr>
                  <a:t>強反転状態</a:t>
                </a:r>
                <a:r>
                  <a:rPr lang="en-US" altLang="ja-JP" sz="3600" b="1" dirty="0">
                    <a:solidFill>
                      <a:srgbClr val="0000FF"/>
                    </a:solidFill>
                  </a:rPr>
                  <a:t>)</a:t>
                </a:r>
                <a:endParaRPr lang="ja-JP" altLang="en-US" sz="3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50530" name="Rectangle 3">
                <a:extLst>
                  <a:ext uri="{FF2B5EF4-FFF2-40B4-BE49-F238E27FC236}">
                    <a16:creationId xmlns:a16="http://schemas.microsoft.com/office/drawing/2014/main" id="{A12F5603-5187-C137-7BA8-D0F11D1122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 idx="4294967295"/>
              </p:nvPr>
            </p:nvSpPr>
            <p:spPr>
              <a:xfrm>
                <a:off x="0" y="0"/>
                <a:ext cx="12216680" cy="838200"/>
              </a:xfrm>
              <a:blipFill>
                <a:blip r:embed="rId2"/>
                <a:stretch>
                  <a:fillRect t="-2174" b="-152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0532" name="Object 3">
            <a:extLst>
              <a:ext uri="{FF2B5EF4-FFF2-40B4-BE49-F238E27FC236}">
                <a16:creationId xmlns:a16="http://schemas.microsoft.com/office/drawing/2014/main" id="{C2C6CD79-5F02-D677-1EBD-7A37D5F47042}"/>
              </a:ext>
            </a:extLst>
          </p:cNvPr>
          <p:cNvSpPr txBox="1"/>
          <p:nvPr/>
        </p:nvSpPr>
        <p:spPr bwMode="auto">
          <a:xfrm rot="10800000" flipV="1">
            <a:off x="1812904" y="3968344"/>
            <a:ext cx="1314450" cy="4064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rmAutofit fontScale="92500" lnSpcReduction="10000"/>
          </a:bodyPr>
          <a:lstStyle/>
          <a:p>
            <a:endParaRPr lang="ja-JP" altLang="en-US" dirty="0"/>
          </a:p>
        </p:txBody>
      </p:sp>
      <p:sp>
        <p:nvSpPr>
          <p:cNvPr id="150534" name="Object 5">
            <a:extLst>
              <a:ext uri="{FF2B5EF4-FFF2-40B4-BE49-F238E27FC236}">
                <a16:creationId xmlns:a16="http://schemas.microsoft.com/office/drawing/2014/main" id="{8BA0F84E-32D8-8831-7533-52FEBD6C7163}"/>
              </a:ext>
            </a:extLst>
          </p:cNvPr>
          <p:cNvSpPr txBox="1"/>
          <p:nvPr/>
        </p:nvSpPr>
        <p:spPr bwMode="auto">
          <a:xfrm rot="10800000" flipV="1">
            <a:off x="-49717" y="4535082"/>
            <a:ext cx="6696744" cy="672586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/>
          <a:p>
            <a:endParaRPr lang="ja-JP" altLang="en-US" dirty="0"/>
          </a:p>
        </p:txBody>
      </p:sp>
      <p:sp>
        <p:nvSpPr>
          <p:cNvPr id="150538" name="Object 9">
            <a:extLst>
              <a:ext uri="{FF2B5EF4-FFF2-40B4-BE49-F238E27FC236}">
                <a16:creationId xmlns:a16="http://schemas.microsoft.com/office/drawing/2014/main" id="{003A038A-0D4F-C882-615A-07B27DFD987C}"/>
              </a:ext>
            </a:extLst>
          </p:cNvPr>
          <p:cNvSpPr txBox="1"/>
          <p:nvPr/>
        </p:nvSpPr>
        <p:spPr bwMode="auto">
          <a:xfrm rot="10800000" flipV="1">
            <a:off x="3232217" y="3942944"/>
            <a:ext cx="3322638" cy="4318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rmAutofit lnSpcReduction="10000"/>
          </a:bodyPr>
          <a:lstStyle/>
          <a:p>
            <a:endParaRPr lang="ja-JP" altLang="en-US" dirty="0"/>
          </a:p>
        </p:txBody>
      </p:sp>
      <p:sp>
        <p:nvSpPr>
          <p:cNvPr id="150539" name="Object 10">
            <a:extLst>
              <a:ext uri="{FF2B5EF4-FFF2-40B4-BE49-F238E27FC236}">
                <a16:creationId xmlns:a16="http://schemas.microsoft.com/office/drawing/2014/main" id="{ABD92D3E-F6AC-55FB-1B63-DD36796FC774}"/>
              </a:ext>
            </a:extLst>
          </p:cNvPr>
          <p:cNvSpPr txBox="1"/>
          <p:nvPr/>
        </p:nvSpPr>
        <p:spPr bwMode="auto">
          <a:xfrm rot="10800000" flipV="1">
            <a:off x="6764581" y="3944611"/>
            <a:ext cx="3346450" cy="4318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rmAutofit lnSpcReduction="10000"/>
          </a:bodyPr>
          <a:lstStyle/>
          <a:p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FC4F04C9-16EE-197D-4AFE-1B39FA6D1680}"/>
                  </a:ext>
                </a:extLst>
              </p:cNvPr>
              <p:cNvSpPr txBox="1"/>
              <p:nvPr/>
            </p:nvSpPr>
            <p:spPr>
              <a:xfrm>
                <a:off x="263352" y="733846"/>
                <a:ext cx="11726257" cy="58315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sub>
                    </m:sSub>
                    <m:d>
                      <m:d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𝐹𝐵</m:t>
                        </m:r>
                      </m:sub>
                    </m:sSub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kumimoji="1" lang="en-US" altLang="ja-JP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𝐺𝐼</m:t>
                        </m:r>
                      </m:sub>
                    </m:sSub>
                    <m:d>
                      <m:d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40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d>
                      <m:d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ja-JP" altLang="en-US" dirty="0"/>
                  <a:t>　</a:t>
                </a:r>
                <a:endParaRPr lang="en-US" altLang="ja-JP" dirty="0"/>
              </a:p>
              <a:p>
                <a:r>
                  <a:rPr lang="en-US" altLang="ja-JP" dirty="0"/>
                  <a:t>z</a:t>
                </a:r>
                <a:r>
                  <a:rPr lang="ja-JP" altLang="en-US" dirty="0"/>
                  <a:t>方向 </a:t>
                </a:r>
                <a:r>
                  <a:rPr lang="en-US" altLang="ja-JP" dirty="0"/>
                  <a:t>(</a:t>
                </a:r>
                <a:r>
                  <a:rPr lang="ja-JP" altLang="en-US" dirty="0"/>
                  <a:t>ゲート絶縁体</a:t>
                </a:r>
                <a:r>
                  <a:rPr lang="en-US" altLang="ja-JP" dirty="0"/>
                  <a:t>/</a:t>
                </a:r>
                <a:r>
                  <a:rPr lang="ja-JP" altLang="en-US" dirty="0"/>
                  <a:t>半導体 界面 から半導体の深さ方向</a:t>
                </a:r>
                <a:r>
                  <a:rPr lang="en-US" altLang="ja-JP" dirty="0"/>
                  <a:t>)</a:t>
                </a:r>
                <a:r>
                  <a:rPr lang="ja-JP" altLang="en-US" dirty="0"/>
                  <a:t> の電位</a:t>
                </a:r>
                <a:r>
                  <a:rPr lang="en-US" altLang="ja-JP" dirty="0"/>
                  <a:t>:</a:t>
                </a:r>
                <a:r>
                  <a:rPr lang="ja-JP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endParaRPr lang="en-US" altLang="ja-JP" dirty="0"/>
              </a:p>
              <a:p>
                <a:r>
                  <a:rPr lang="ja-JP" altLang="en-US" dirty="0"/>
                  <a:t>　　　　</a:t>
                </a:r>
                <a:r>
                  <a:rPr lang="en-US" altLang="ja-JP" dirty="0"/>
                  <a:t>						</a:t>
                </a:r>
                <a:r>
                  <a:rPr lang="ja-JP" altLang="en-US" dirty="0"/>
                  <a:t>　　　</a:t>
                </a:r>
                <a:r>
                  <a:rPr lang="en-US" altLang="ja-JP" dirty="0"/>
                  <a:t>(</a:t>
                </a:r>
                <a:r>
                  <a:rPr lang="ja-JP" altLang="en-US" dirty="0"/>
                  <a:t>簡単のため、</a:t>
                </a:r>
                <a:r>
                  <a:rPr lang="en-US" altLang="ja-JP" i="1" dirty="0"/>
                  <a:t>x</a:t>
                </a:r>
                <a:r>
                  <a:rPr lang="ja-JP" altLang="en-US" dirty="0"/>
                  <a:t>は変数からはずしておく）</a:t>
                </a:r>
                <a:endParaRPr lang="en-US" altLang="ja-JP" dirty="0"/>
              </a:p>
              <a:p>
                <a:r>
                  <a:rPr lang="en-US" altLang="ja-JP" dirty="0"/>
                  <a:t>FET</a:t>
                </a:r>
                <a:r>
                  <a:rPr lang="ja-JP" altLang="en-US" dirty="0"/>
                  <a:t>では通常、蓄積状態でも縮退に入らないことに注意</a:t>
                </a:r>
                <a:endParaRPr lang="en-US" altLang="ja-JP" dirty="0"/>
              </a:p>
              <a:p>
                <a:r>
                  <a:rPr lang="ja-JP" altLang="en-US" dirty="0"/>
                  <a:t>　　電子濃度</a:t>
                </a:r>
                <a:r>
                  <a:rPr lang="en-US" altLang="ja-JP" dirty="0"/>
                  <a:t>:</a:t>
                </a:r>
                <a:r>
                  <a:rPr lang="ja-JP" altLang="en-US" dirty="0"/>
                  <a:t> </a:t>
                </a:r>
                <a14:m>
                  <m:oMath xmlns:m="http://schemas.openxmlformats.org/officeDocument/2006/math">
                    <m:r>
                      <a:rPr lang="ja-JP" alt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ja-JP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ja-JP" altLang="en-US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  <m:d>
                              <m:dPr>
                                <m:ctrlP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en-US" altLang="ja-JP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ja-JP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func>
                      <m:func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ja-JP" altLang="en-US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  <m:d>
                              <m:dPr>
                                <m:ctrlP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ja-JP" alt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ja-JP" alt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ja-JP" alt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  <m:r>
                                      <a:rPr lang="en-US" altLang="ja-JP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ja-JP" alt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ja-JP" alt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ja-JP" alt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en-US" altLang="ja-JP" dirty="0"/>
                  <a:t>	</a:t>
                </a:r>
                <a14:m>
                  <m:oMath xmlns:m="http://schemas.openxmlformats.org/officeDocument/2006/math">
                    <m:r>
                      <a:rPr lang="ja-JP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ja-JP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ja-JP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ja-JP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ja-JP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altLang="ja-JP" dirty="0"/>
              </a:p>
              <a:p>
                <a:r>
                  <a:rPr lang="ja-JP" altLang="en-US" dirty="0"/>
                  <a:t>　　正孔濃度</a:t>
                </a:r>
                <a:r>
                  <a:rPr lang="en-US" altLang="ja-JP" dirty="0"/>
                  <a:t>:</a:t>
                </a:r>
                <a:r>
                  <a:rPr lang="ja-JP" altLang="en-US" dirty="0"/>
                  <a:t> </a:t>
                </a:r>
                <a14:m>
                  <m:oMath xmlns:m="http://schemas.openxmlformats.org/officeDocument/2006/math">
                    <m:r>
                      <a:rPr lang="ja-JP" alt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ja-JP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ja-JP" altLang="en-US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  <m:d>
                              <m:dPr>
                                <m:ctrlP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ja-JP" altLang="en-US" dirty="0"/>
                  <a:t> </a:t>
                </a:r>
                <a:r>
                  <a:rPr lang="en-US" altLang="ja-JP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ja-JP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func>
                      <m:func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ja-JP" altLang="en-US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ja-JP" alt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ja-JP" alt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ja-JP" alt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sub>
                                </m:sSub>
                                <m: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ja-JP" alt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ja-JP" alt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ja-JP" alt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  <m:r>
                                      <a:rPr lang="en-US" altLang="ja-JP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sSub>
                              <m:sSubPr>
                                <m:ctrlP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e>
                    </m:func>
                  </m:oMath>
                </a14:m>
                <a:endParaRPr lang="en-US" altLang="ja-JP" dirty="0"/>
              </a:p>
              <a:p>
                <a:endParaRPr lang="en-US" altLang="ja-JP" dirty="0"/>
              </a:p>
              <a:p>
                <a:r>
                  <a:rPr lang="ja-JP" altLang="en-US" dirty="0">
                    <a:solidFill>
                      <a:srgbClr val="000000"/>
                    </a:solidFill>
                  </a:rPr>
                  <a:t>過剰電荷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ja-JP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𝑏𝑔</m:t>
                        </m:r>
                      </m:sub>
                    </m:sSub>
                    <m:d>
                      <m:d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ja-JP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ja-JP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d>
                      <m:dPr>
                        <m:begChr m:val="{"/>
                        <m:endChr m:val="}"/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  <m:sup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  <m:sup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bSup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e>
                    </m:d>
                  </m:oMath>
                </a14:m>
                <a:endParaRPr lang="en-US" altLang="ja-JP" dirty="0"/>
              </a:p>
              <a:p>
                <a:r>
                  <a:rPr lang="en-US" altLang="ja-JP" dirty="0"/>
                  <a:t>	 	</a:t>
                </a:r>
                <a:r>
                  <a:rPr lang="ja-JP" altLang="en-US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altLang="ja-JP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altLang="ja-JP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ja-JP" altLang="en-US" dirty="0"/>
                  <a:t>の時</a:t>
                </a:r>
                <a:r>
                  <a:rPr lang="en-US" altLang="ja-JP" dirty="0"/>
                  <a:t>:</a:t>
                </a:r>
                <a:r>
                  <a:rPr lang="ja-JP" altLang="en-US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  <m:sup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ja-JP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en-US" altLang="ja-JP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ja-JP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ja-JP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ja-JP" altLang="en-US" dirty="0"/>
              </a:p>
              <a:p>
                <a:endParaRPr lang="en-US" altLang="ja-JP" b="1" dirty="0">
                  <a:solidFill>
                    <a:srgbClr val="000000"/>
                  </a:solidFill>
                  <a:latin typeface="+mn-lt"/>
                </a:endParaRPr>
              </a:p>
              <a:p>
                <a:r>
                  <a:rPr lang="en-US" altLang="ja-JP" b="1" dirty="0">
                    <a:solidFill>
                      <a:srgbClr val="000000"/>
                    </a:solidFill>
                    <a:latin typeface="+mn-lt"/>
                  </a:rPr>
                  <a:t>Poisson</a:t>
                </a:r>
                <a:r>
                  <a:rPr lang="ja-JP" altLang="en-US" b="1" dirty="0">
                    <a:solidFill>
                      <a:srgbClr val="000000"/>
                    </a:solidFill>
                    <a:latin typeface="+mn-lt"/>
                  </a:rPr>
                  <a:t>方程式</a:t>
                </a:r>
                <a:endParaRPr lang="en-US" altLang="ja-JP" b="1" dirty="0">
                  <a:solidFill>
                    <a:srgbClr val="000000"/>
                  </a:solidFill>
                  <a:latin typeface="+mn-lt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ja-JP" alt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ja-JP" alt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ja-JP" alt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ja-JP" alt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ja-JP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ja-JP" alt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num>
                      <m:den>
                        <m:r>
                          <a:rPr lang="ja-JP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ja-JP" alt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ja-JP" alt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ja-JP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ja-JP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ja-JP" alt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ja-JP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𝑏𝑔</m:t>
                            </m:r>
                          </m:sub>
                        </m:sSub>
                        <m:d>
                          <m:dPr>
                            <m:ctrlPr>
                              <a:rPr lang="ja-JP" alt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ja-JP" alt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ja-JP" alt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  <m:r>
                      <a:rPr lang="ja-JP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ja-JP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ja-JP" alt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ja-JP" alt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lang="ja-JP" altLang="en-US" sz="3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32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d>
                            <m:r>
                              <a:rPr lang="ja-JP" alt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ja-JP" altLang="en-US" sz="3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3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ja-JP" altLang="en-US" sz="3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ja-JP" alt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ja-JP" alt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d>
                              <m:dPr>
                                <m:ctrlPr>
                                  <a:rPr lang="ja-JP" altLang="en-US" sz="3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32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d>
                            <m:r>
                              <a:rPr lang="ja-JP" alt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ja-JP" altLang="en-US" sz="3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3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ja-JP" altLang="en-US" sz="3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num>
                      <m:den>
                        <m:sSub>
                          <m:sSubPr>
                            <m:ctrlPr>
                              <a:rPr lang="ja-JP" alt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ja-JP" alt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  <m:r>
                      <a:rPr lang="en-US" altLang="ja-JP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32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</a:t>
                </a:r>
              </a:p>
              <a:p>
                <a:r>
                  <a:rPr lang="en-US" altLang="ja-JP" sz="3200" b="0" dirty="0">
                    <a:solidFill>
                      <a:srgbClr val="000000"/>
                    </a:solidFill>
                  </a:rPr>
                  <a:t>	  </a:t>
                </a:r>
                <a14:m>
                  <m:oMath xmlns:m="http://schemas.openxmlformats.org/officeDocument/2006/math">
                    <m:r>
                      <a:rPr lang="en-US" altLang="ja-JP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ja-JP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num>
                      <m:den>
                        <m:sSub>
                          <m:sSubPr>
                            <m:ctrlPr>
                              <a:rPr lang="ja-JP" alt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ja-JP" alt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  <m:d>
                      <m:dPr>
                        <m:begChr m:val="{"/>
                        <m:endChr m:val="}"/>
                        <m:ctrlPr>
                          <a:rPr lang="ja-JP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ja-JP" alt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ja-JP" alt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ja-JP" alt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ja-JP" altLang="en-US" sz="3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ja-JP" altLang="en-US" sz="32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exp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ja-JP" altLang="en-US" sz="32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ja-JP" altLang="en-US" sz="32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ja-JP" altLang="en-US" sz="32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  <m:r>
                                      <a:rPr lang="ja-JP" altLang="en-US" sz="32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  <m:d>
                                      <m:dPr>
                                        <m:ctrlPr>
                                          <a:rPr lang="ja-JP" altLang="en-US" sz="32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ja-JP" sz="32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</m:func>
                            <m:r>
                              <a:rPr lang="ja-JP" alt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  <m:r>
                          <a:rPr lang="ja-JP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ja-JP" alt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ja-JP" alt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ja-JP" alt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ja-JP" altLang="en-US" sz="3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ja-JP" altLang="en-US" sz="32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exp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ja-JP" altLang="en-US" sz="32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ja-JP" altLang="en-US" sz="32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  <m:r>
                                      <a:rPr lang="ja-JP" altLang="en-US" sz="32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  <m:d>
                                      <m:dPr>
                                        <m:ctrlPr>
                                          <a:rPr lang="ja-JP" altLang="en-US" sz="32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ja-JP" sz="32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</m:func>
                            <m:r>
                              <a:rPr lang="ja-JP" alt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e>
                    </m:d>
                  </m:oMath>
                </a14:m>
                <a:endParaRPr lang="ja-JP" altLang="en-US" sz="3200" dirty="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FC4F04C9-16EE-197D-4AFE-1B39FA6D16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52" y="733846"/>
                <a:ext cx="11726257" cy="5831596"/>
              </a:xfrm>
              <a:prstGeom prst="rect">
                <a:avLst/>
              </a:prstGeom>
              <a:blipFill>
                <a:blip r:embed="rId3"/>
                <a:stretch>
                  <a:fillRect l="-78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20650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79B7F-52B8-DC42-475C-09906C786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0530" name="Rectangle 3">
                <a:extLst>
                  <a:ext uri="{FF2B5EF4-FFF2-40B4-BE49-F238E27FC236}">
                    <a16:creationId xmlns:a16="http://schemas.microsoft.com/office/drawing/2014/main" id="{44641E33-80E2-E764-1652-AC732EA73D3E}"/>
                  </a:ext>
                </a:extLst>
              </p:cNvPr>
              <p:cNvSpPr>
                <a:spLocks noGrp="1" noChangeArrowheads="1"/>
              </p:cNvSpPr>
              <p:nvPr>
                <p:ph type="title" idx="4294967295"/>
              </p:nvPr>
            </p:nvSpPr>
            <p:spPr>
              <a:xfrm>
                <a:off x="1" y="0"/>
                <a:ext cx="12241716" cy="838200"/>
              </a:xfrm>
              <a:noFill/>
            </p:spPr>
            <p:txBody>
              <a:bodyPr/>
              <a:lstStyle/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altLang="ja-JP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</m:sSub>
                    <m:d>
                      <m:dPr>
                        <m:ctrlPr>
                          <a:rPr lang="en-US" altLang="ja-JP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altLang="ja-JP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  <m:r>
                          <a:rPr lang="en-US" altLang="ja-JP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ja-JP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en-US" altLang="ja-JP" sz="3600" b="1" dirty="0">
                    <a:solidFill>
                      <a:srgbClr val="0000FF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altLang="ja-JP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</m:sSub>
                    <m:d>
                      <m:dPr>
                        <m:ctrlPr>
                          <a:rPr lang="en-US" altLang="ja-JP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altLang="ja-JP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en-US" altLang="ja-JP" sz="3600" b="1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,</a:t>
                </a:r>
                <a:r>
                  <a:rPr lang="ja-JP" altLang="en-US" sz="3600" b="1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36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36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𝑽</m:t>
                    </m:r>
                    <m:d>
                      <m:dPr>
                        <m:ctrlPr>
                          <a:rPr lang="en-US" altLang="ja-JP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altLang="ja-JP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en-US" altLang="ja-JP" sz="3600" b="1" dirty="0">
                    <a:solidFill>
                      <a:srgbClr val="0000FF"/>
                    </a:solidFill>
                  </a:rPr>
                  <a:t>:</a:t>
                </a:r>
                <a:r>
                  <a:rPr lang="ja-JP" altLang="en-US" sz="3600" b="1" dirty="0">
                    <a:solidFill>
                      <a:srgbClr val="0000FF"/>
                    </a:solidFill>
                  </a:rPr>
                  <a:t> 蓄積層 </a:t>
                </a:r>
                <a:r>
                  <a:rPr lang="en-US" altLang="ja-JP" sz="3600" b="1" dirty="0">
                    <a:solidFill>
                      <a:srgbClr val="0000FF"/>
                    </a:solidFill>
                  </a:rPr>
                  <a:t>(</a:t>
                </a:r>
                <a:r>
                  <a:rPr lang="ja-JP" altLang="en-US" sz="3600" b="1" dirty="0">
                    <a:solidFill>
                      <a:srgbClr val="0000FF"/>
                    </a:solidFill>
                  </a:rPr>
                  <a:t>強反転状態</a:t>
                </a:r>
                <a:r>
                  <a:rPr lang="en-US" altLang="ja-JP" sz="3600" b="1" dirty="0">
                    <a:solidFill>
                      <a:srgbClr val="0000FF"/>
                    </a:solidFill>
                  </a:rPr>
                  <a:t>)</a:t>
                </a:r>
                <a:endParaRPr lang="ja-JP" altLang="en-US" sz="3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50530" name="Rectangle 3">
                <a:extLst>
                  <a:ext uri="{FF2B5EF4-FFF2-40B4-BE49-F238E27FC236}">
                    <a16:creationId xmlns:a16="http://schemas.microsoft.com/office/drawing/2014/main" id="{44641E33-80E2-E764-1652-AC732EA73D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 idx="4294967295"/>
              </p:nvPr>
            </p:nvSpPr>
            <p:spPr>
              <a:xfrm>
                <a:off x="1" y="0"/>
                <a:ext cx="12241716" cy="838200"/>
              </a:xfrm>
              <a:blipFill>
                <a:blip r:embed="rId2"/>
                <a:stretch>
                  <a:fillRect t="-2174" b="-152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0532" name="Object 3">
            <a:extLst>
              <a:ext uri="{FF2B5EF4-FFF2-40B4-BE49-F238E27FC236}">
                <a16:creationId xmlns:a16="http://schemas.microsoft.com/office/drawing/2014/main" id="{314E119D-8833-201E-AA98-446A02425212}"/>
              </a:ext>
            </a:extLst>
          </p:cNvPr>
          <p:cNvSpPr txBox="1"/>
          <p:nvPr/>
        </p:nvSpPr>
        <p:spPr bwMode="auto">
          <a:xfrm rot="10800000" flipV="1">
            <a:off x="1812904" y="3968344"/>
            <a:ext cx="1314450" cy="4064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rmAutofit fontScale="92500" lnSpcReduction="10000"/>
          </a:bodyPr>
          <a:lstStyle/>
          <a:p>
            <a:endParaRPr lang="ja-JP" altLang="en-US" dirty="0"/>
          </a:p>
        </p:txBody>
      </p:sp>
      <p:sp>
        <p:nvSpPr>
          <p:cNvPr id="150534" name="Object 5">
            <a:extLst>
              <a:ext uri="{FF2B5EF4-FFF2-40B4-BE49-F238E27FC236}">
                <a16:creationId xmlns:a16="http://schemas.microsoft.com/office/drawing/2014/main" id="{9A08D80F-EE36-3550-A893-D2718726E2AE}"/>
              </a:ext>
            </a:extLst>
          </p:cNvPr>
          <p:cNvSpPr txBox="1"/>
          <p:nvPr/>
        </p:nvSpPr>
        <p:spPr bwMode="auto">
          <a:xfrm rot="10800000" flipV="1">
            <a:off x="-49717" y="4535082"/>
            <a:ext cx="6696744" cy="672586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/>
          <a:p>
            <a:endParaRPr lang="ja-JP" altLang="en-US" dirty="0"/>
          </a:p>
        </p:txBody>
      </p:sp>
      <p:sp>
        <p:nvSpPr>
          <p:cNvPr id="150538" name="Object 9">
            <a:extLst>
              <a:ext uri="{FF2B5EF4-FFF2-40B4-BE49-F238E27FC236}">
                <a16:creationId xmlns:a16="http://schemas.microsoft.com/office/drawing/2014/main" id="{4127F12A-6322-0B89-FA5C-B35240B574C4}"/>
              </a:ext>
            </a:extLst>
          </p:cNvPr>
          <p:cNvSpPr txBox="1"/>
          <p:nvPr/>
        </p:nvSpPr>
        <p:spPr bwMode="auto">
          <a:xfrm rot="10800000" flipV="1">
            <a:off x="3232217" y="3942944"/>
            <a:ext cx="3322638" cy="4318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rmAutofit lnSpcReduction="10000"/>
          </a:bodyPr>
          <a:lstStyle/>
          <a:p>
            <a:endParaRPr lang="ja-JP" altLang="en-US" dirty="0"/>
          </a:p>
        </p:txBody>
      </p:sp>
      <p:sp>
        <p:nvSpPr>
          <p:cNvPr id="150539" name="Object 10">
            <a:extLst>
              <a:ext uri="{FF2B5EF4-FFF2-40B4-BE49-F238E27FC236}">
                <a16:creationId xmlns:a16="http://schemas.microsoft.com/office/drawing/2014/main" id="{59777D79-5B65-207A-762A-90B8922DC6FD}"/>
              </a:ext>
            </a:extLst>
          </p:cNvPr>
          <p:cNvSpPr txBox="1"/>
          <p:nvPr/>
        </p:nvSpPr>
        <p:spPr bwMode="auto">
          <a:xfrm rot="10800000" flipV="1">
            <a:off x="6764581" y="3944611"/>
            <a:ext cx="3346450" cy="4318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rmAutofit lnSpcReduction="10000"/>
          </a:bodyPr>
          <a:lstStyle/>
          <a:p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8F080EB3-92FE-70CF-E9A5-112B5F7B12A6}"/>
                  </a:ext>
                </a:extLst>
              </p:cNvPr>
              <p:cNvSpPr txBox="1"/>
              <p:nvPr/>
            </p:nvSpPr>
            <p:spPr>
              <a:xfrm>
                <a:off x="232871" y="1196752"/>
                <a:ext cx="11726257" cy="5622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ja-JP" b="1" dirty="0">
                    <a:solidFill>
                      <a:srgbClr val="000000"/>
                    </a:solidFill>
                    <a:latin typeface="+mn-lt"/>
                  </a:rPr>
                  <a:t>Poisson</a:t>
                </a:r>
                <a:r>
                  <a:rPr lang="ja-JP" altLang="en-US" b="1" dirty="0">
                    <a:solidFill>
                      <a:srgbClr val="000000"/>
                    </a:solidFill>
                    <a:latin typeface="+mn-lt"/>
                  </a:rPr>
                  <a:t>方程式</a:t>
                </a:r>
                <a:endParaRPr lang="en-US" altLang="ja-JP" b="1" dirty="0">
                  <a:solidFill>
                    <a:srgbClr val="000000"/>
                  </a:solidFill>
                  <a:latin typeface="+mn-lt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ja-JP" altLang="en-US" sz="3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ja-JP" altLang="en-US"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ja-JP" altLang="en-US"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ja-JP" altLang="en-US"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ja-JP" altLang="en-US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ja-JP" altLang="en-US"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3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ja-JP" sz="3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ja-JP" sz="3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num>
                      <m:den>
                        <m:r>
                          <a:rPr lang="ja-JP" altLang="en-US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ja-JP" altLang="en-US"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3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ja-JP" altLang="en-US"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ja-JP" altLang="en-US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ja-JP" altLang="en-US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ja-JP" altLang="en-US"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ja-JP" altLang="en-US" sz="3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3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ja-JP" altLang="en-US" sz="3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d>
                              <m:dPr>
                                <m:begChr m:val="["/>
                                <m:endChr m:val="]"/>
                                <m:ctrlPr>
                                  <a:rPr lang="ja-JP" altLang="en-US" sz="3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unc>
                                  <m:funcPr>
                                    <m:ctrlPr>
                                      <a:rPr lang="ja-JP" altLang="en-US" sz="3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ja-JP" altLang="en-US" sz="3600" i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ja-JP" altLang="en-US" sz="3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ja-JP" altLang="en-US" sz="3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ja-JP" altLang="en-US" sz="3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  <m:r>
                                          <a:rPr lang="ja-JP" altLang="en-US" sz="3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  <m:d>
                                          <m:dPr>
                                            <m:ctrlPr>
                                              <a:rPr lang="ja-JP" altLang="en-US" sz="3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altLang="ja-JP" sz="3600" b="0" i="1" smtClean="0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  <m:r>
                                              <a:rPr lang="en-US" altLang="ja-JP" sz="3600" b="0" i="1" smtClean="0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altLang="ja-JP" sz="3600" b="0" i="1" smtClean="0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</m:d>
                                      </m:e>
                                    </m:d>
                                  </m:e>
                                </m:func>
                                <m:r>
                                  <a:rPr lang="ja-JP" altLang="en-US" sz="3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  <m:r>
                              <a:rPr lang="ja-JP" altLang="en-US"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ja-JP" altLang="en-US" sz="3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3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ja-JP" altLang="en-US" sz="3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d>
                              <m:dPr>
                                <m:begChr m:val="["/>
                                <m:endChr m:val="]"/>
                                <m:ctrlPr>
                                  <a:rPr lang="ja-JP" altLang="en-US" sz="3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unc>
                                  <m:funcPr>
                                    <m:ctrlPr>
                                      <a:rPr lang="ja-JP" altLang="en-US" sz="3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ja-JP" altLang="en-US" sz="3600" i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ja-JP" altLang="en-US" sz="3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ja-JP" altLang="en-US" sz="3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  <m:r>
                                          <a:rPr lang="ja-JP" altLang="en-US" sz="3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  <m:d>
                                          <m:dPr>
                                            <m:ctrlPr>
                                              <a:rPr lang="ja-JP" altLang="en-US" sz="3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altLang="ja-JP" sz="3600" b="0" i="1" smtClean="0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  <m:r>
                                              <a:rPr lang="en-US" altLang="ja-JP" sz="3600" b="0" i="1" smtClean="0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altLang="ja-JP" sz="3600" b="0" i="1" smtClean="0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</m:d>
                                      </m:e>
                                    </m:d>
                                  </m:e>
                                </m:func>
                                <m:r>
                                  <a:rPr lang="ja-JP" altLang="en-US" sz="3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</m:d>
                      </m:num>
                      <m:den>
                        <m:sSub>
                          <m:sSubPr>
                            <m:ctrlPr>
                              <a:rPr lang="ja-JP" altLang="en-US"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ja-JP" altLang="en-US"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</m:oMath>
                </a14:m>
                <a:r>
                  <a:rPr lang="ja-JP" altLang="en-US" sz="3600" dirty="0"/>
                  <a:t>　</a:t>
                </a:r>
                <a:endParaRPr lang="en-US" altLang="ja-JP" sz="3600" dirty="0"/>
              </a:p>
              <a:p>
                <a:endParaRPr lang="en-US" altLang="ja-JP" b="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lang="en-US" altLang="ja-JP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ja-JP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altLang="ja-JP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ja-JP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ja-JP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ja-JP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num>
                      <m:den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ja-JP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ja-JP" altLang="en-US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ja-JP" altLang="en-US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を両辺に掛けて</a:t>
                </a:r>
                <a:r>
                  <a:rPr lang="en-US" altLang="ja-JP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z</a:t>
                </a:r>
                <a:r>
                  <a:rPr lang="ja-JP" altLang="en-US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で積分</a:t>
                </a:r>
                <a:endParaRPr lang="en-US" altLang="ja-JP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ja-JP" altLang="en-US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ja-JP" alt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  <m:sup>
                          <m:r>
                            <a:rPr lang="ja-JP" alt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  <m:e>
                          <m:f>
                            <m:fPr>
                              <m:ctrlPr>
                                <a:rPr lang="ja-JP" alt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ja-JP" alt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altLang="ja-JP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ja-JP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ja-JP" alt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ja-JP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ja-JP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num>
                            <m:den>
                              <m:r>
                                <a:rPr lang="ja-JP" alt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ja-JP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altLang="ja-JP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ja-JP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d>
                            <m:dPr>
                              <m:ctrlPr>
                                <a:rPr lang="ja-JP" alt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ja-JP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ja-JP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ja-JP" alt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ja-JP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nary>
                      <m:r>
                        <a:rPr lang="ja-JP" alt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ja-JP" alt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ja-JP" alt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ja-JP" alt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ja-JP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ja-JP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ja-JP" alt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ja-JP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ja-JP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ja-JP" alt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ja-JP" alt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sSub>
                            <m:sSubPr>
                              <m:ctrlPr>
                                <a:rPr lang="ja-JP" alt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ja-JP" alt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nary>
                        <m:naryPr>
                          <m:ctrlPr>
                            <a:rPr lang="ja-JP" alt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ja-JP" alt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  <m:sup>
                          <m:r>
                            <a:rPr lang="ja-JP" alt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ja-JP" alt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ja-JP" alt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ja-JP" alt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ja-JP" alt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ja-JP" alt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ja-JP" altLang="en-US" sz="200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exp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ja-JP" altLang="en-US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ja-JP" altLang="en-US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ja-JP" altLang="en-US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  <m:r>
                                            <a:rPr lang="ja-JP" altLang="en-US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  <m:d>
                                            <m:dPr>
                                              <m:ctrlPr>
                                                <a:rPr lang="ja-JP" altLang="en-US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ja-JP" altLang="en-US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  <m:r>
                                                <a:rPr lang="en-US" altLang="ja-JP" sz="2000" b="0" i="1" smtClean="0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US" altLang="ja-JP" sz="2000" b="0" i="1" smtClean="0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𝑧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</m:func>
                                  <m:r>
                                    <a:rPr lang="ja-JP" alt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ja-JP" alt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ja-JP" alt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ja-JP" alt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ja-JP" alt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ja-JP" alt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ja-JP" altLang="en-US" sz="200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exp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ja-JP" altLang="en-US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ja-JP" altLang="en-US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  <m:r>
                                            <a:rPr lang="ja-JP" altLang="en-US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  <m:d>
                                            <m:dPr>
                                              <m:ctrlPr>
                                                <a:rPr lang="ja-JP" altLang="en-US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ja-JP" altLang="en-US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  <m:r>
                                                <a:rPr lang="en-US" altLang="ja-JP" sz="2000" b="0" i="1" smtClean="0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US" altLang="ja-JP" sz="2000" b="0" i="1" smtClean="0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𝑧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</m:func>
                                  <m:r>
                                    <a:rPr lang="ja-JP" alt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e>
                          </m:d>
                          <m:r>
                            <a:rPr lang="ja-JP" alt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en-US" altLang="ja-JP" sz="2000" dirty="0"/>
              </a:p>
              <a:p>
                <a:endParaRPr lang="en-US" altLang="ja-JP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ja-JP" alt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  <m:sSub>
                              <m:sSubPr>
                                <m:ctrlPr>
                                  <a:rPr lang="ja-JP" alt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ja-JP" alt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ja-JP" alt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ja-JP" alt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den>
                        </m:f>
                      </m:e>
                    </m:rad>
                    <m:rad>
                      <m:radPr>
                        <m:degHide m:val="on"/>
                        <m:ctrlPr>
                          <a:rPr lang="ja-JP" altLang="en-US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nary>
                          <m:naryPr>
                            <m:ctrlP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sub>
                          <m:sup>
                            <m: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p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ja-JP" alt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ja-JP" alt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unc>
                                      <m:funcPr>
                                        <m:ctrlPr>
                                          <a:rPr lang="ja-JP" alt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ja-JP" altLang="en-US" sz="280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exp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ja-JP" altLang="en-US" sz="28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ja-JP" altLang="en-US" sz="28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ja-JP" altLang="en-US" sz="28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𝛽</m:t>
                                            </m:r>
                                            <m:r>
                                              <a:rPr lang="ja-JP" altLang="en-US" sz="28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𝑉</m:t>
                                            </m:r>
                                          </m:e>
                                        </m:d>
                                      </m:e>
                                    </m:func>
                                    <m:r>
                                      <a:rPr lang="ja-JP" alt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  <m:r>
                                  <a:rPr lang="ja-JP" alt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altLang="ja-JP" sz="2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ja-JP" alt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ja-JP" alt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ja-JP" alt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ja-JP" alt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ja-JP" alt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ja-JP" alt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den>
                                </m:f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ja-JP" alt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unc>
                                      <m:funcPr>
                                        <m:ctrlPr>
                                          <a:rPr lang="ja-JP" alt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ja-JP" altLang="en-US" sz="280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exp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ja-JP" altLang="en-US" sz="28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ja-JP" altLang="en-US" sz="28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𝛽</m:t>
                                            </m:r>
                                            <m:r>
                                              <a:rPr lang="ja-JP" altLang="en-US" sz="28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𝑉</m:t>
                                            </m:r>
                                          </m:e>
                                        </m:d>
                                      </m:e>
                                    </m:func>
                                    <m:r>
                                      <a:rPr lang="ja-JP" alt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e>
                            </m:d>
                            <m: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𝑑𝑉</m:t>
                            </m:r>
                          </m:e>
                        </m:nary>
                      </m:e>
                    </m:rad>
                  </m:oMath>
                </a14:m>
                <a:r>
                  <a:rPr lang="en-US" altLang="ja-JP" sz="2800" dirty="0"/>
                  <a:t> </a:t>
                </a:r>
                <a14:m>
                  <m:oMath xmlns:m="http://schemas.openxmlformats.org/officeDocument/2006/math">
                    <m:r>
                      <a:rPr lang="ja-JP" alt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  <m:sSub>
                              <m:sSubPr>
                                <m:ctrlPr>
                                  <a:rPr lang="ja-JP" alt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ja-JP" alt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ja-JP" alt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ja-JP" alt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den>
                        </m:f>
                      </m:e>
                    </m:rad>
                    <m:rad>
                      <m:radPr>
                        <m:degHide m:val="on"/>
                        <m:ctrlP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rad>
                  </m:oMath>
                </a14:m>
                <a:endParaRPr lang="en-US" altLang="ja-JP" sz="2800" dirty="0"/>
              </a:p>
              <a:p>
                <a:endParaRPr lang="en-US" altLang="ja-JP" sz="2800" dirty="0">
                  <a:solidFill>
                    <a:srgbClr val="000000"/>
                  </a:solidFill>
                </a:endParaRPr>
              </a:p>
              <a:p>
                <a:r>
                  <a:rPr lang="en-US" altLang="ja-JP" sz="2800" dirty="0">
                    <a:solidFill>
                      <a:srgbClr val="000000"/>
                    </a:solidFill>
                  </a:rPr>
                  <a:t>		</a:t>
                </a:r>
                <a14:m>
                  <m:oMath xmlns:m="http://schemas.openxmlformats.org/officeDocument/2006/math">
                    <m:r>
                      <a:rPr lang="ja-JP" alt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ja-JP" alt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sup>
                        </m:sSup>
                        <m: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  <m: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−1+</m:t>
                        </m:r>
                        <m:d>
                          <m:dPr>
                            <m:ctrlP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ja-JP" alt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ja-JP" alt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sSub>
                              <m:sSubPr>
                                <m:ctrlPr>
                                  <a:rPr lang="ja-JP" alt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ja-JP" alt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ctrlP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ja-JP" alt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ja-JP" alt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ja-JP" alt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  <m:r>
                                  <a:rPr lang="ja-JP" alt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sup>
                            </m:sSup>
                            <m: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  <m: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e>
                    </m:rad>
                  </m:oMath>
                </a14:m>
                <a:r>
                  <a:rPr lang="ja-JP" altLang="en-US" sz="2800" dirty="0"/>
                  <a:t> </a:t>
                </a:r>
                <a:endParaRPr lang="en-US" altLang="ja-JP" sz="2800" dirty="0"/>
              </a:p>
              <a:p>
                <a:endParaRPr lang="en-US" altLang="ja-JP" dirty="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8F080EB3-92FE-70CF-E9A5-112B5F7B12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871" y="1196752"/>
                <a:ext cx="11726257" cy="5622886"/>
              </a:xfrm>
              <a:prstGeom prst="rect">
                <a:avLst/>
              </a:prstGeom>
              <a:blipFill>
                <a:blip r:embed="rId3"/>
                <a:stretch>
                  <a:fillRect l="-780" t="-119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07414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84EB1-E66B-BBA6-4BD0-56E1A880A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Object 5">
            <a:extLst>
              <a:ext uri="{FF2B5EF4-FFF2-40B4-BE49-F238E27FC236}">
                <a16:creationId xmlns:a16="http://schemas.microsoft.com/office/drawing/2014/main" id="{9BE30215-E7E1-F9CC-570D-6D6F6FC5A83A}"/>
              </a:ext>
            </a:extLst>
          </p:cNvPr>
          <p:cNvSpPr txBox="1"/>
          <p:nvPr/>
        </p:nvSpPr>
        <p:spPr bwMode="auto">
          <a:xfrm>
            <a:off x="983432" y="3246458"/>
            <a:ext cx="10513168" cy="3074109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rmAutofit/>
          </a:bodyPr>
          <a:lstStyle/>
          <a:p>
            <a:endParaRPr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1559" name="Object 6">
                <a:extLst>
                  <a:ext uri="{FF2B5EF4-FFF2-40B4-BE49-F238E27FC236}">
                    <a16:creationId xmlns:a16="http://schemas.microsoft.com/office/drawing/2014/main" id="{E3E5785C-F8C1-30F0-6708-A8CB5189B7D4}"/>
                  </a:ext>
                </a:extLst>
              </p:cNvPr>
              <p:cNvSpPr txBox="1"/>
              <p:nvPr/>
            </p:nvSpPr>
            <p:spPr bwMode="auto">
              <a:xfrm>
                <a:off x="119336" y="842905"/>
                <a:ext cx="12072664" cy="589846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ja-JP" alt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ja-JP" alt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ja-JP" alt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d>
                      <m:r>
                        <a:rPr lang="ja-JP" alt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ja-JP" alt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ja-JP" alt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ja-JP" alt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ja-JP" alt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ja-JP" alt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ja-JP" alt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p>
                          </m:sSup>
                          <m:r>
                            <a:rPr lang="ja-JP" alt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ja-JP" alt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ja-JP" alt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ja-JP" alt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−1+</m:t>
                          </m:r>
                          <m:d>
                            <m:dPr>
                              <m:ctrlPr>
                                <a:rPr lang="ja-JP" alt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ja-JP" alt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ja-JP" alt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ja-JP" alt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ja-JP" alt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ja-JP" alt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ctrlPr>
                                <a:rPr lang="ja-JP" alt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ja-JP" alt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ja-JP" alt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ja-JP" alt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ja-JP" alt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sup>
                              </m:sSup>
                              <m:r>
                                <a:rPr lang="ja-JP" alt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ja-JP" alt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ja-JP" alt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ja-JP" alt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ja-JP" altLang="en-US" sz="2800" dirty="0"/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ja-JP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ja-JP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ja-JP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)=−</m:t>
                    </m:r>
                    <m:f>
                      <m:fPr>
                        <m:ctrlP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𝑑𝑉</m:t>
                        </m:r>
                        <m:d>
                          <m:dPr>
                            <m:ctrlP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ja-JP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ja-JP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num>
                      <m:den>
                        <m: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  <m:r>
                      <a:rPr lang="ja-JP" alt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=±</m:t>
                    </m:r>
                    <m:f>
                      <m:fPr>
                        <m:ctrlP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num>
                      <m:den>
                        <m: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sSub>
                          <m:sSubPr>
                            <m:ctrlP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𝐷𝑝</m:t>
                            </m:r>
                          </m:sub>
                        </m:sSub>
                      </m:den>
                    </m:f>
                    <m:r>
                      <a:rPr lang="ja-JP" alt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ja-JP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ja-JP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e>
                    </m:d>
                  </m:oMath>
                </a14:m>
                <a:r>
                  <a:rPr lang="en-US" altLang="ja-JP" sz="2800" dirty="0"/>
                  <a:t>	</a:t>
                </a:r>
                <a:r>
                  <a:rPr lang="ja-JP" altLang="en-US" sz="28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符号の</a:t>
                </a:r>
                <a:r>
                  <a:rPr lang="en-US" altLang="ja-JP" sz="28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±</a:t>
                </a:r>
                <a:r>
                  <a:rPr lang="ja-JP" altLang="en-US" sz="28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は</a:t>
                </a:r>
                <a14:m>
                  <m:oMath xmlns:m="http://schemas.openxmlformats.org/officeDocument/2006/math">
                    <m:r>
                      <a:rPr lang="ja-JP" alt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altLang="ja-JP" sz="28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&lt; 0, &gt; 0</a:t>
                </a:r>
                <a:r>
                  <a:rPr lang="ja-JP" altLang="en-US" sz="28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に対応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altLang="ja-JP" sz="2800" dirty="0">
                    <a:solidFill>
                      <a:srgbClr val="000000"/>
                    </a:solidFill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𝐷𝑝</m:t>
                        </m:r>
                      </m:sub>
                    </m:sSub>
                    <m:r>
                      <a:rPr lang="ja-JP" alt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sSub>
                          <m:sSubPr>
                            <m:ctrlP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altLang="ja-JP" sz="2800" dirty="0"/>
                  <a:t> </a:t>
                </a:r>
              </a:p>
              <a:p>
                <a:pPr>
                  <a:spcAft>
                    <a:spcPts val="600"/>
                  </a:spcAft>
                </a:pPr>
                <a:endParaRPr lang="en-US" altLang="ja-JP" sz="2800" dirty="0"/>
              </a:p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ja-JP" altLang="en-US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ja-JP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𝑏𝑔</m:t>
                          </m:r>
                        </m:sub>
                      </m:sSub>
                      <m:r>
                        <a:rPr lang="en-US" altLang="ja-JP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ja-JP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ja-JP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ja-JP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)=−</m:t>
                      </m:r>
                      <m:sSub>
                        <m:sSubPr>
                          <m:ctrlPr>
                            <a:rPr lang="ja-JP" alt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ja-JP" alt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ja-JP" alt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ja-JP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ja-JP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ja-JP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ja-JP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ja-JP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)=−</m:t>
                      </m:r>
                      <m:d>
                        <m:dPr>
                          <m:ctrlPr>
                            <a:rPr lang="ja-JP" alt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ja-JP" alt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  <m:f>
                            <m:fPr>
                              <m:ctrlPr>
                                <a:rPr lang="ja-JP" alt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ja-JP" alt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ja-JP" alt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ja-JP" alt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ja-JP" alt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ja-JP" alt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ja-JP" alt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ja-JP" alt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sSub>
                                <m:sSubPr>
                                  <m:ctrlPr>
                                    <a:rPr lang="ja-JP" alt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ja-JP" alt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𝐷𝑝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ja-JP" alt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ja-JP" alt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ja-JP" alt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ja-JP" alt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ja-JP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ja-JP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ja-JP" sz="2800" dirty="0"/>
              </a:p>
              <a:p>
                <a:pPr>
                  <a:spcAft>
                    <a:spcPts val="600"/>
                  </a:spcAft>
                </a:pPr>
                <a:endParaRPr lang="en-US" altLang="ja-JP" sz="2800" dirty="0">
                  <a:latin typeface="Cambria Math" panose="02040503050406030204" pitchFamily="18" charset="0"/>
                </a:endParaRPr>
              </a:p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sz="28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ja-JP" sz="2800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altLang="ja-JP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ja-JP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ja-JP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ja-JP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altLang="ja-JP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ja-JP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altLang="ja-JP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𝑎𝑐𝑘</m:t>
                          </m:r>
                          <m:r>
                            <a:rPr lang="en-US" altLang="ja-JP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ja-JP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𝑠𝑢𝑟𝑓𝑎𝑐𝑒</m:t>
                          </m:r>
                        </m:sub>
                        <m:sup>
                          <m:r>
                            <a:rPr lang="en-US" altLang="ja-JP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𝑐h𝑎𝑛𝑛𝑒𝑙</m:t>
                          </m:r>
                          <m:r>
                            <a:rPr lang="en-US" altLang="ja-JP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ja-JP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𝑖𝑛𝑡𝑒𝑟𝑓𝑎𝑐𝑒</m:t>
                          </m:r>
                        </m:sup>
                        <m:e>
                          <m:f>
                            <m:fPr>
                              <m:ctrlPr>
                                <a:rPr lang="en-US" altLang="ja-JP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ja-JP" alt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ja-JP" sz="2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𝑏𝑔</m:t>
                                  </m:r>
                                </m:sub>
                              </m:sSub>
                              <m:r>
                                <a:rPr lang="en-US" altLang="ja-JP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ja-JP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ja-JP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ja-JP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ja-JP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ja-JP" alt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ja-JP" sz="2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ja-JP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𝑑𝑧</m:t>
                          </m:r>
                        </m:e>
                      </m:nary>
                    </m:oMath>
                  </m:oMathPara>
                </a14:m>
                <a:endParaRPr lang="en-US" altLang="ja-JP" sz="2800" b="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>
                  <a:spcAft>
                    <a:spcPts val="600"/>
                  </a:spcAft>
                </a:pPr>
                <a:endParaRPr lang="en-US" altLang="ja-JP" sz="2800" b="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>
                  <a:spcAft>
                    <a:spcPts val="600"/>
                  </a:spcAft>
                </a:pPr>
                <a:endParaRPr lang="en-US" altLang="ja-JP" sz="2800" dirty="0"/>
              </a:p>
              <a:p>
                <a:pPr>
                  <a:spcAft>
                    <a:spcPts val="600"/>
                  </a:spcAft>
                </a:pPr>
                <a:endParaRPr lang="ja-JP" altLang="en-US" sz="2800" dirty="0"/>
              </a:p>
              <a:p>
                <a:pPr>
                  <a:spcAft>
                    <a:spcPts val="600"/>
                  </a:spcAft>
                </a:pPr>
                <a:endParaRPr lang="ja-JP" altLang="en-US" sz="2800" dirty="0"/>
              </a:p>
            </p:txBody>
          </p:sp>
        </mc:Choice>
        <mc:Fallback>
          <p:sp>
            <p:nvSpPr>
              <p:cNvPr id="151559" name="Object 6">
                <a:extLst>
                  <a:ext uri="{FF2B5EF4-FFF2-40B4-BE49-F238E27FC236}">
                    <a16:creationId xmlns:a16="http://schemas.microsoft.com/office/drawing/2014/main" id="{E3E5785C-F8C1-30F0-6708-A8CB5189B7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336" y="842905"/>
                <a:ext cx="12072664" cy="58984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562" name="Rectangle 27">
                <a:extLst>
                  <a:ext uri="{FF2B5EF4-FFF2-40B4-BE49-F238E27FC236}">
                    <a16:creationId xmlns:a16="http://schemas.microsoft.com/office/drawing/2014/main" id="{CDF442F1-45F0-C5F9-47D0-1036BF1AC24E}"/>
                  </a:ext>
                </a:extLst>
              </p:cNvPr>
              <p:cNvSpPr>
                <a:spLocks noGrp="1"/>
              </p:cNvSpPr>
              <p:nvPr>
                <p:ph type="title" idx="4294967295"/>
              </p:nvPr>
            </p:nvSpPr>
            <p:spPr>
              <a:xfrm>
                <a:off x="0" y="0"/>
                <a:ext cx="12192000" cy="914400"/>
              </a:xfrm>
              <a:noFill/>
            </p:spPr>
            <p:txBody>
              <a:bodyPr/>
              <a:lstStyle/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altLang="ja-JP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</m:sSub>
                    <m:d>
                      <m:dPr>
                        <m:ctrlPr>
                          <a:rPr lang="en-US" altLang="ja-JP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altLang="ja-JP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  <m:r>
                          <a:rPr lang="en-US" altLang="ja-JP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ja-JP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en-US" altLang="ja-JP" sz="3600" b="1" dirty="0">
                    <a:solidFill>
                      <a:srgbClr val="0000FF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altLang="ja-JP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</m:sSub>
                    <m:d>
                      <m:dPr>
                        <m:ctrlPr>
                          <a:rPr lang="en-US" altLang="ja-JP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altLang="ja-JP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en-US" altLang="ja-JP" sz="3600" b="1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,</a:t>
                </a:r>
                <a:r>
                  <a:rPr lang="ja-JP" altLang="en-US" sz="3600" b="1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36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36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𝑽</m:t>
                    </m:r>
                    <m:d>
                      <m:dPr>
                        <m:ctrlPr>
                          <a:rPr lang="en-US" altLang="ja-JP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altLang="ja-JP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en-US" altLang="ja-JP" sz="3600" b="1" dirty="0">
                    <a:solidFill>
                      <a:srgbClr val="0000FF"/>
                    </a:solidFill>
                  </a:rPr>
                  <a:t>:</a:t>
                </a:r>
                <a:r>
                  <a:rPr lang="ja-JP" altLang="en-US" sz="3600" b="1" dirty="0">
                    <a:solidFill>
                      <a:srgbClr val="0000FF"/>
                    </a:solidFill>
                  </a:rPr>
                  <a:t> 蓄積層 </a:t>
                </a:r>
                <a:r>
                  <a:rPr lang="en-US" altLang="ja-JP" sz="3600" b="1" dirty="0">
                    <a:solidFill>
                      <a:srgbClr val="0000FF"/>
                    </a:solidFill>
                  </a:rPr>
                  <a:t>(</a:t>
                </a:r>
                <a:r>
                  <a:rPr lang="ja-JP" altLang="en-US" sz="3600" b="1" dirty="0">
                    <a:solidFill>
                      <a:srgbClr val="0000FF"/>
                    </a:solidFill>
                  </a:rPr>
                  <a:t>強反転状態</a:t>
                </a:r>
                <a:r>
                  <a:rPr lang="en-US" altLang="ja-JP" sz="3600" b="1" dirty="0">
                    <a:solidFill>
                      <a:srgbClr val="0000FF"/>
                    </a:solidFill>
                  </a:rPr>
                  <a:t>)</a:t>
                </a:r>
                <a:endParaRPr lang="ja-JP" altLang="en-US" sz="3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51562" name="Rectangle 27">
                <a:extLst>
                  <a:ext uri="{FF2B5EF4-FFF2-40B4-BE49-F238E27FC236}">
                    <a16:creationId xmlns:a16="http://schemas.microsoft.com/office/drawing/2014/main" id="{CDF442F1-45F0-C5F9-47D0-1036BF1AC2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 idx="4294967295"/>
              </p:nvPr>
            </p:nvSpPr>
            <p:spPr>
              <a:xfrm>
                <a:off x="0" y="0"/>
                <a:ext cx="12192000" cy="914400"/>
              </a:xfrm>
              <a:blipFill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7123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B81A1AD6-0E2B-AF1E-CBBF-659FD19D1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600" y="0"/>
            <a:ext cx="81436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9335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9144000" cy="8382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ja-JP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fet.py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8D603B0-EE36-3B1E-565B-2B17D219AB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587"/>
          <a:stretch/>
        </p:blipFill>
        <p:spPr>
          <a:xfrm>
            <a:off x="119336" y="1844824"/>
            <a:ext cx="5931539" cy="440378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9D8C156-FC83-CA46-F97B-31E447A8A8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587"/>
          <a:stretch/>
        </p:blipFill>
        <p:spPr>
          <a:xfrm>
            <a:off x="6242604" y="1844824"/>
            <a:ext cx="5931539" cy="440378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A6B59F7-6970-E3B3-BC8E-8D91EE740601}"/>
              </a:ext>
            </a:extLst>
          </p:cNvPr>
          <p:cNvSpPr txBox="1"/>
          <p:nvPr/>
        </p:nvSpPr>
        <p:spPr>
          <a:xfrm>
            <a:off x="1271464" y="1196752"/>
            <a:ext cx="43924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&gt;</a:t>
            </a:r>
            <a:r>
              <a:rPr lang="ja-JP" altLang="en-US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altLang="ja-JP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python fet.py --model=</a:t>
            </a:r>
            <a:r>
              <a:rPr lang="en-US" altLang="ja-JP" sz="24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fet</a:t>
            </a:r>
            <a:endParaRPr lang="ja-JP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FD4A73C-55BC-2AF3-FD28-DFAED8BF7EF3}"/>
              </a:ext>
            </a:extLst>
          </p:cNvPr>
          <p:cNvSpPr txBox="1"/>
          <p:nvPr/>
        </p:nvSpPr>
        <p:spPr>
          <a:xfrm>
            <a:off x="7248128" y="1204563"/>
            <a:ext cx="43924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&gt;</a:t>
            </a:r>
            <a:r>
              <a:rPr lang="ja-JP" altLang="en-US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altLang="ja-JP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python fet.py --model=</a:t>
            </a:r>
            <a:r>
              <a:rPr lang="en-US" altLang="ja-JP" sz="24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tft</a:t>
            </a:r>
            <a:endParaRPr lang="ja-JP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C26E0CC-F587-4D47-B8D0-2216F7E38D49}"/>
              </a:ext>
            </a:extLst>
          </p:cNvPr>
          <p:cNvSpPr txBox="1"/>
          <p:nvPr/>
        </p:nvSpPr>
        <p:spPr>
          <a:xfrm>
            <a:off x="1199456" y="3701931"/>
            <a:ext cx="187220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dirty="0"/>
              <a:t>EC   : 1.12 eV</a:t>
            </a:r>
          </a:p>
          <a:p>
            <a:r>
              <a:rPr lang="ja-JP" altLang="en-US" sz="1400" dirty="0"/>
              <a:t>EV   : 0.0 eV</a:t>
            </a:r>
          </a:p>
          <a:p>
            <a:r>
              <a:rPr lang="ja-JP" altLang="en-US" sz="1400" dirty="0"/>
              <a:t>EFi  : 0.56 eV</a:t>
            </a:r>
          </a:p>
          <a:p>
            <a:r>
              <a:rPr lang="ja-JP" altLang="en-US" sz="1400" dirty="0"/>
              <a:t>psi_S: 0.2 eV</a:t>
            </a:r>
          </a:p>
          <a:p>
            <a:r>
              <a:rPr lang="ja-JP" altLang="en-US" sz="1400" dirty="0"/>
              <a:t>psi_M: 0.5 eV</a:t>
            </a:r>
          </a:p>
          <a:p>
            <a:r>
              <a:rPr lang="ja-JP" altLang="en-US" sz="1400" dirty="0"/>
              <a:t>phi_F: 0.36 eV</a:t>
            </a:r>
          </a:p>
          <a:p>
            <a:r>
              <a:rPr lang="ja-JP" altLang="en-US" sz="1400" dirty="0"/>
              <a:t>NA   : 1e+16 cm</a:t>
            </a:r>
            <a:r>
              <a:rPr lang="ja-JP" altLang="en-US" sz="1400" baseline="30000" dirty="0"/>
              <a:t>-3</a:t>
            </a:r>
          </a:p>
          <a:p>
            <a:r>
              <a:rPr lang="ja-JP" altLang="en-US" sz="1400" dirty="0"/>
              <a:t>Cg   : 0.000345 F/m^2</a:t>
            </a:r>
          </a:p>
          <a:p>
            <a:r>
              <a:rPr lang="ja-JP" altLang="en-US" sz="1400" dirty="0"/>
              <a:t>VFB  : 0.3 eV</a:t>
            </a:r>
          </a:p>
        </p:txBody>
      </p:sp>
    </p:spTree>
    <p:extLst>
      <p:ext uri="{BB962C8B-B14F-4D97-AF65-F5344CB8AC3E}">
        <p14:creationId xmlns:p14="http://schemas.microsoft.com/office/powerpoint/2010/main" val="24664588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3CF71-B74E-070C-AD71-962DE1285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C0D8AAB3-A1D6-B250-0A66-9F1BDDF7CD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101"/>
          <a:stretch>
            <a:fillRect/>
          </a:stretch>
        </p:blipFill>
        <p:spPr>
          <a:xfrm>
            <a:off x="767408" y="1058266"/>
            <a:ext cx="7416824" cy="5765484"/>
          </a:xfrm>
          <a:prstGeom prst="rect">
            <a:avLst/>
          </a:prstGeom>
        </p:spPr>
      </p:pic>
      <p:sp>
        <p:nvSpPr>
          <p:cNvPr id="174084" name="Rectangle 4">
            <a:extLst>
              <a:ext uri="{FF2B5EF4-FFF2-40B4-BE49-F238E27FC236}">
                <a16:creationId xmlns:a16="http://schemas.microsoft.com/office/drawing/2014/main" id="{50909DB4-11A9-A920-4C43-938C489370C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9144000" cy="8382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ja-JP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</a:t>
            </a:r>
            <a:r>
              <a:rPr lang="ja-JP" alt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アプリ</a:t>
            </a:r>
            <a:endParaRPr lang="en-US" altLang="ja-JP" sz="36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7E5E1A9-B52C-0872-F1AF-7F4A0A953032}"/>
              </a:ext>
            </a:extLst>
          </p:cNvPr>
          <p:cNvSpPr txBox="1"/>
          <p:nvPr/>
        </p:nvSpPr>
        <p:spPr>
          <a:xfrm>
            <a:off x="191344" y="494258"/>
            <a:ext cx="110892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http://d2mate.mdxes.iir.isct.ac.jp/D2MatE/D2MatE_programs.html?page=webapps</a:t>
            </a:r>
            <a:endParaRPr lang="en-US" altLang="ja-JP" b="1" dirty="0"/>
          </a:p>
          <a:p>
            <a:r>
              <a:rPr lang="en-US" altLang="ja-JP" b="1" dirty="0"/>
              <a:t>FET simulator</a:t>
            </a:r>
            <a:endParaRPr lang="ja-JP" altLang="en-US" b="1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1321E6E-4B6B-A052-3B12-4509790435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671" t="15931"/>
          <a:stretch>
            <a:fillRect/>
          </a:stretch>
        </p:blipFill>
        <p:spPr>
          <a:xfrm>
            <a:off x="6240016" y="1058266"/>
            <a:ext cx="6053811" cy="576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715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E5EE7-D72D-5EEF-C4BA-56C0E0131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>
            <a:extLst>
              <a:ext uri="{FF2B5EF4-FFF2-40B4-BE49-F238E27FC236}">
                <a16:creationId xmlns:a16="http://schemas.microsoft.com/office/drawing/2014/main" id="{9DBC4398-FEB6-7282-8092-842306547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1038225"/>
            <a:ext cx="5924550" cy="565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3" name="Picture 3">
            <a:extLst>
              <a:ext uri="{FF2B5EF4-FFF2-40B4-BE49-F238E27FC236}">
                <a16:creationId xmlns:a16="http://schemas.microsoft.com/office/drawing/2014/main" id="{4BF0D890-5989-25E5-05A3-D86C59FD4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52514"/>
            <a:ext cx="5924550" cy="565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4" name="Rectangle 4">
            <a:extLst>
              <a:ext uri="{FF2B5EF4-FFF2-40B4-BE49-F238E27FC236}">
                <a16:creationId xmlns:a16="http://schemas.microsoft.com/office/drawing/2014/main" id="{F03C83AC-12BF-E6C1-A3BA-944B71F68BD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9144000" cy="8382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ja-JP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a-IGZO TFT </a:t>
            </a:r>
            <a:r>
              <a:rPr lang="en-US" altLang="ja-JP" sz="3600" b="1" i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ja-JP" sz="3600" b="1" kern="1200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GS </a:t>
            </a:r>
            <a:r>
              <a:rPr lang="en-US" altLang="ja-JP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altLang="ja-JP" sz="3600" b="1" i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ja-JP" sz="3600" b="1" kern="1200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GS</a:t>
            </a:r>
            <a:r>
              <a:rPr lang="ja-JP" alt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sz="36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perl</a:t>
            </a:r>
            <a:r>
              <a:rPr lang="en-US" altLang="ja-JP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311557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210" name="Object 2"/>
          <p:cNvGraphicFramePr>
            <a:graphicFrameLocks noChangeAspect="1"/>
          </p:cNvGraphicFramePr>
          <p:nvPr/>
        </p:nvGraphicFramePr>
        <p:xfrm>
          <a:off x="6953250" y="1071563"/>
          <a:ext cx="3525838" cy="3662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tanford Graphics ｽﾗｲﾄﾞ" r:id="rId2" imgW="5540375" imgH="5749925" progId="StanfordGraphics">
                  <p:embed/>
                </p:oleObj>
              </mc:Choice>
              <mc:Fallback>
                <p:oleObj name="Stanford Graphics ｽﾗｲﾄﾞ" r:id="rId2" imgW="5540375" imgH="5749925" progId="StanfordGraphics">
                  <p:embed/>
                  <p:pic>
                    <p:nvPicPr>
                      <p:cNvPr id="9421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3250" y="1071563"/>
                        <a:ext cx="3525838" cy="3662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1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ja-JP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N-type MIS</a:t>
            </a:r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構造の</a:t>
            </a:r>
            <a:r>
              <a:rPr lang="en-US" altLang="ja-JP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C-V</a:t>
            </a:r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特性</a:t>
            </a:r>
          </a:p>
        </p:txBody>
      </p:sp>
      <p:graphicFrame>
        <p:nvGraphicFramePr>
          <p:cNvPr id="94212" name="Object 3"/>
          <p:cNvGraphicFramePr>
            <a:graphicFrameLocks noChangeAspect="1"/>
          </p:cNvGraphicFramePr>
          <p:nvPr/>
        </p:nvGraphicFramePr>
        <p:xfrm>
          <a:off x="1524001" y="615950"/>
          <a:ext cx="5357813" cy="301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tanford Graphics ｽﾗｲﾄﾞ" r:id="rId4" imgW="8299450" imgH="4670425" progId="StanfordGraphics">
                  <p:embed/>
                </p:oleObj>
              </mc:Choice>
              <mc:Fallback>
                <p:oleObj name="Stanford Graphics ｽﾗｲﾄﾞ" r:id="rId4" imgW="8299450" imgH="4670425" progId="StanfordGraphics">
                  <p:embed/>
                  <p:pic>
                    <p:nvPicPr>
                      <p:cNvPr id="9421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615950"/>
                        <a:ext cx="5357813" cy="301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13" name="Object 4"/>
          <p:cNvGraphicFramePr>
            <a:graphicFrameLocks noChangeAspect="1"/>
          </p:cNvGraphicFramePr>
          <p:nvPr/>
        </p:nvGraphicFramePr>
        <p:xfrm>
          <a:off x="1803401" y="3729038"/>
          <a:ext cx="5199063" cy="298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tanford Graphics ｽﾗｲﾄﾞ" r:id="rId6" imgW="8049260" imgH="4628515" progId="StanfordGraphics">
                  <p:embed/>
                </p:oleObj>
              </mc:Choice>
              <mc:Fallback>
                <p:oleObj name="Stanford Graphics ｽﾗｲﾄﾞ" r:id="rId6" imgW="8049260" imgH="4628515" progId="StanfordGraphics">
                  <p:embed/>
                  <p:pic>
                    <p:nvPicPr>
                      <p:cNvPr id="9421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3401" y="3729038"/>
                        <a:ext cx="5199063" cy="2989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14" name="Rectangle 14"/>
          <p:cNvSpPr>
            <a:spLocks noChangeArrowheads="1"/>
          </p:cNvSpPr>
          <p:nvPr/>
        </p:nvSpPr>
        <p:spPr bwMode="auto">
          <a:xfrm>
            <a:off x="9115425" y="1981200"/>
            <a:ext cx="476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V</a:t>
            </a:r>
            <a:r>
              <a:rPr kumimoji="1" lang="en-US" altLang="ja-JP" sz="1800" b="0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ox</a:t>
            </a:r>
          </a:p>
        </p:txBody>
      </p:sp>
      <p:sp>
        <p:nvSpPr>
          <p:cNvPr id="94215" name="Rectangle 15"/>
          <p:cNvSpPr>
            <a:spLocks noChangeArrowheads="1"/>
          </p:cNvSpPr>
          <p:nvPr/>
        </p:nvSpPr>
        <p:spPr bwMode="auto">
          <a:xfrm>
            <a:off x="8310563" y="3571875"/>
            <a:ext cx="411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V</a:t>
            </a:r>
            <a:r>
              <a:rPr kumimoji="1" lang="en-US" altLang="ja-JP" sz="1800" b="0" i="0" u="none" strike="noStrike" kern="1200" cap="none" spc="0" normalizeH="0" baseline="-25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41816908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ja-JP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</a:t>
            </a:r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構造の</a:t>
            </a:r>
            <a:r>
              <a:rPr lang="en-US" altLang="ja-JP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C-V</a:t>
            </a:r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特性</a:t>
            </a:r>
          </a:p>
        </p:txBody>
      </p:sp>
      <p:pic>
        <p:nvPicPr>
          <p:cNvPr id="9523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4602164"/>
            <a:ext cx="3629025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6" name="Text Box 1037"/>
          <p:cNvSpPr txBox="1">
            <a:spLocks noChangeArrowheads="1"/>
          </p:cNvSpPr>
          <p:nvPr/>
        </p:nvSpPr>
        <p:spPr bwMode="auto">
          <a:xfrm>
            <a:off x="1524001" y="2743201"/>
            <a:ext cx="5775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蓄積・空乏層容量（蓄積状態、</a:t>
            </a:r>
            <a:r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LF</a:t>
            </a: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反転状態</a:t>
            </a:r>
            <a:r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5237" name="Text Box 1038"/>
          <p:cNvSpPr txBox="1">
            <a:spLocks noChangeArrowheads="1"/>
          </p:cNvSpPr>
          <p:nvPr/>
        </p:nvSpPr>
        <p:spPr bwMode="auto">
          <a:xfrm>
            <a:off x="1828801" y="5638801"/>
            <a:ext cx="4619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空乏層容量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(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反転状態、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V</a:t>
            </a:r>
            <a:r>
              <a:rPr kumimoji="1" lang="en-US" altLang="ja-JP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s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&lt;0, HF)</a:t>
            </a:r>
          </a:p>
        </p:txBody>
      </p:sp>
      <p:sp>
        <p:nvSpPr>
          <p:cNvPr id="95238" name="Text Box 1042"/>
          <p:cNvSpPr txBox="1">
            <a:spLocks noChangeArrowheads="1"/>
          </p:cNvSpPr>
          <p:nvPr/>
        </p:nvSpPr>
        <p:spPr bwMode="auto">
          <a:xfrm>
            <a:off x="1752601" y="3124201"/>
            <a:ext cx="2384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V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~ 0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での展開式</a:t>
            </a:r>
          </a:p>
        </p:txBody>
      </p:sp>
      <p:graphicFrame>
        <p:nvGraphicFramePr>
          <p:cNvPr id="95239" name="オブジェクト 1"/>
          <p:cNvGraphicFramePr>
            <a:graphicFrameLocks noChangeAspect="1"/>
          </p:cNvGraphicFramePr>
          <p:nvPr/>
        </p:nvGraphicFramePr>
        <p:xfrm>
          <a:off x="1803400" y="692151"/>
          <a:ext cx="6173788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3111500" imgH="508000" progId="Equation.3">
                  <p:embed/>
                </p:oleObj>
              </mc:Choice>
              <mc:Fallback>
                <p:oleObj name="数式" r:id="rId3" imgW="3111500" imgH="508000" progId="Equation.3">
                  <p:embed/>
                  <p:pic>
                    <p:nvPicPr>
                      <p:cNvPr id="95239" name="オブジェクト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3400" y="692151"/>
                        <a:ext cx="6173788" cy="1008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0" name="オブジェクト 2"/>
          <p:cNvGraphicFramePr>
            <a:graphicFrameLocks noChangeAspect="1"/>
          </p:cNvGraphicFramePr>
          <p:nvPr/>
        </p:nvGraphicFramePr>
        <p:xfrm>
          <a:off x="1992313" y="1844676"/>
          <a:ext cx="5340350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5" imgW="2717800" imgH="457200" progId="Equation.3">
                  <p:embed/>
                </p:oleObj>
              </mc:Choice>
              <mc:Fallback>
                <p:oleObj name="数式" r:id="rId5" imgW="2717800" imgH="457200" progId="Equation.3">
                  <p:embed/>
                  <p:pic>
                    <p:nvPicPr>
                      <p:cNvPr id="95240" name="オブジェクト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2313" y="1844676"/>
                        <a:ext cx="5340350" cy="89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1" name="オブジェクト 3"/>
          <p:cNvGraphicFramePr>
            <a:graphicFrameLocks noChangeAspect="1"/>
          </p:cNvGraphicFramePr>
          <p:nvPr/>
        </p:nvGraphicFramePr>
        <p:xfrm>
          <a:off x="7967664" y="1912938"/>
          <a:ext cx="1368425" cy="83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7" imgW="710891" imgH="431613" progId="Equation.3">
                  <p:embed/>
                </p:oleObj>
              </mc:Choice>
              <mc:Fallback>
                <p:oleObj name="数式" r:id="rId7" imgW="710891" imgH="431613" progId="Equation.3">
                  <p:embed/>
                  <p:pic>
                    <p:nvPicPr>
                      <p:cNvPr id="95241" name="オブジェクト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7664" y="1912938"/>
                        <a:ext cx="1368425" cy="830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2" name="オブジェクト 4"/>
          <p:cNvGraphicFramePr>
            <a:graphicFrameLocks noChangeAspect="1"/>
          </p:cNvGraphicFramePr>
          <p:nvPr/>
        </p:nvGraphicFramePr>
        <p:xfrm>
          <a:off x="1828800" y="3505200"/>
          <a:ext cx="4071938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9" imgW="3136900" imgH="939800" progId="Equation.3">
                  <p:embed/>
                </p:oleObj>
              </mc:Choice>
              <mc:Fallback>
                <p:oleObj name="数式" r:id="rId9" imgW="3136900" imgH="939800" progId="Equation.3">
                  <p:embed/>
                  <p:pic>
                    <p:nvPicPr>
                      <p:cNvPr id="95242" name="オブジェクト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3505200"/>
                        <a:ext cx="4071938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3" name="オブジェクト 5"/>
          <p:cNvGraphicFramePr>
            <a:graphicFrameLocks noChangeAspect="1"/>
          </p:cNvGraphicFramePr>
          <p:nvPr/>
        </p:nvGraphicFramePr>
        <p:xfrm>
          <a:off x="6024563" y="3116263"/>
          <a:ext cx="3886200" cy="148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11" imgW="3886200" imgH="1485900" progId="Equation.3">
                  <p:embed/>
                </p:oleObj>
              </mc:Choice>
              <mc:Fallback>
                <p:oleObj name="数式" r:id="rId11" imgW="3886200" imgH="1485900" progId="Equation.3">
                  <p:embed/>
                  <p:pic>
                    <p:nvPicPr>
                      <p:cNvPr id="95243" name="オブジェクト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4563" y="3116263"/>
                        <a:ext cx="3886200" cy="148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4" name="オブジェクト 6"/>
          <p:cNvGraphicFramePr>
            <a:graphicFrameLocks noChangeAspect="1"/>
          </p:cNvGraphicFramePr>
          <p:nvPr/>
        </p:nvGraphicFramePr>
        <p:xfrm>
          <a:off x="1919288" y="4797425"/>
          <a:ext cx="252095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13" imgW="1435100" imgH="469900" progId="Equation.3">
                  <p:embed/>
                </p:oleObj>
              </mc:Choice>
              <mc:Fallback>
                <p:oleObj name="数式" r:id="rId13" imgW="1435100" imgH="469900" progId="Equation.3">
                  <p:embed/>
                  <p:pic>
                    <p:nvPicPr>
                      <p:cNvPr id="95244" name="オブジェクト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9288" y="4797425"/>
                        <a:ext cx="2520950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5" name="オブジェクト 7"/>
          <p:cNvGraphicFramePr>
            <a:graphicFrameLocks noChangeAspect="1"/>
          </p:cNvGraphicFramePr>
          <p:nvPr/>
        </p:nvGraphicFramePr>
        <p:xfrm>
          <a:off x="2063751" y="6096000"/>
          <a:ext cx="2784475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15" imgW="1294838" imgH="266584" progId="Equation.3">
                  <p:embed/>
                </p:oleObj>
              </mc:Choice>
              <mc:Fallback>
                <p:oleObj name="数式" r:id="rId15" imgW="1294838" imgH="266584" progId="Equation.3">
                  <p:embed/>
                  <p:pic>
                    <p:nvPicPr>
                      <p:cNvPr id="95245" name="オブジェクト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1" y="6096000"/>
                        <a:ext cx="2784475" cy="573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80769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58" name="Object 2"/>
          <p:cNvGraphicFramePr>
            <a:graphicFrameLocks noChangeAspect="1"/>
          </p:cNvGraphicFramePr>
          <p:nvPr/>
        </p:nvGraphicFramePr>
        <p:xfrm>
          <a:off x="3276601" y="911226"/>
          <a:ext cx="5629275" cy="568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tanford Graphics ｽﾗｲﾄﾞ" r:id="rId2" imgW="5701030" imgH="5756275" progId="StanfordGraphics">
                  <p:embed/>
                </p:oleObj>
              </mc:Choice>
              <mc:Fallback>
                <p:oleObj name="Stanford Graphics ｽﾗｲﾄﾞ" r:id="rId2" imgW="5701030" imgH="5756275" progId="StanfordGraphics">
                  <p:embed/>
                  <p:pic>
                    <p:nvPicPr>
                      <p:cNvPr id="9625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1" y="911226"/>
                        <a:ext cx="5629275" cy="5688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25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ja-JP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型</a:t>
            </a:r>
            <a:r>
              <a:rPr lang="en-US" altLang="ja-JP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</a:t>
            </a:r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構造の</a:t>
            </a:r>
            <a:r>
              <a:rPr lang="en-US" altLang="ja-JP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C-V</a:t>
            </a:r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特性</a:t>
            </a:r>
          </a:p>
        </p:txBody>
      </p:sp>
      <p:sp>
        <p:nvSpPr>
          <p:cNvPr id="96260" name="Text Box 9"/>
          <p:cNvSpPr txBox="1">
            <a:spLocks noChangeArrowheads="1"/>
          </p:cNvSpPr>
          <p:nvPr/>
        </p:nvSpPr>
        <p:spPr bwMode="auto">
          <a:xfrm>
            <a:off x="6553200" y="3521076"/>
            <a:ext cx="8001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蓄積</a:t>
            </a:r>
            <a:b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</a:b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領域</a:t>
            </a:r>
          </a:p>
        </p:txBody>
      </p:sp>
      <p:sp>
        <p:nvSpPr>
          <p:cNvPr id="96261" name="Text Box 10"/>
          <p:cNvSpPr txBox="1">
            <a:spLocks noChangeArrowheads="1"/>
          </p:cNvSpPr>
          <p:nvPr/>
        </p:nvSpPr>
        <p:spPr bwMode="auto">
          <a:xfrm>
            <a:off x="4114800" y="3505201"/>
            <a:ext cx="8001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反転</a:t>
            </a:r>
            <a:b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</a:b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領域</a:t>
            </a:r>
          </a:p>
        </p:txBody>
      </p:sp>
      <p:sp>
        <p:nvSpPr>
          <p:cNvPr id="96262" name="Text Box 11"/>
          <p:cNvSpPr txBox="1">
            <a:spLocks noChangeArrowheads="1"/>
          </p:cNvSpPr>
          <p:nvPr/>
        </p:nvSpPr>
        <p:spPr bwMode="auto">
          <a:xfrm>
            <a:off x="5015880" y="3505201"/>
            <a:ext cx="14157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空乏領域</a:t>
            </a:r>
          </a:p>
        </p:txBody>
      </p:sp>
      <p:sp>
        <p:nvSpPr>
          <p:cNvPr id="96263" name="Line 12"/>
          <p:cNvSpPr>
            <a:spLocks noChangeShapeType="1"/>
          </p:cNvSpPr>
          <p:nvPr/>
        </p:nvSpPr>
        <p:spPr bwMode="auto">
          <a:xfrm flipV="1">
            <a:off x="5086350" y="1143000"/>
            <a:ext cx="0" cy="4648200"/>
          </a:xfrm>
          <a:prstGeom prst="line">
            <a:avLst/>
          </a:prstGeom>
          <a:noFill/>
          <a:ln w="9525">
            <a:solidFill>
              <a:srgbClr val="FF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6264" name="Line 13"/>
          <p:cNvSpPr>
            <a:spLocks noChangeShapeType="1"/>
          </p:cNvSpPr>
          <p:nvPr/>
        </p:nvSpPr>
        <p:spPr bwMode="auto">
          <a:xfrm flipV="1">
            <a:off x="6362700" y="1143000"/>
            <a:ext cx="0" cy="4648200"/>
          </a:xfrm>
          <a:prstGeom prst="line">
            <a:avLst/>
          </a:prstGeom>
          <a:noFill/>
          <a:ln w="9525">
            <a:solidFill>
              <a:srgbClr val="FF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6265" name="Text Box 14"/>
          <p:cNvSpPr txBox="1">
            <a:spLocks noChangeArrowheads="1"/>
          </p:cNvSpPr>
          <p:nvPr/>
        </p:nvSpPr>
        <p:spPr bwMode="auto">
          <a:xfrm>
            <a:off x="4229100" y="1325563"/>
            <a:ext cx="1409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低周波数</a:t>
            </a:r>
          </a:p>
        </p:txBody>
      </p:sp>
      <p:sp>
        <p:nvSpPr>
          <p:cNvPr id="96266" name="Text Box 15"/>
          <p:cNvSpPr txBox="1">
            <a:spLocks noChangeArrowheads="1"/>
          </p:cNvSpPr>
          <p:nvPr/>
        </p:nvSpPr>
        <p:spPr bwMode="auto">
          <a:xfrm>
            <a:off x="4229100" y="5334000"/>
            <a:ext cx="1409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高周波数</a:t>
            </a:r>
          </a:p>
        </p:txBody>
      </p:sp>
      <p:sp>
        <p:nvSpPr>
          <p:cNvPr id="96267" name="Text Box 16"/>
          <p:cNvSpPr txBox="1">
            <a:spLocks noChangeArrowheads="1"/>
          </p:cNvSpPr>
          <p:nvPr/>
        </p:nvSpPr>
        <p:spPr bwMode="auto">
          <a:xfrm>
            <a:off x="7620000" y="3200401"/>
            <a:ext cx="1163638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T=300K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S=0.3mm</a:t>
            </a:r>
            <a:r>
              <a:rPr kumimoji="1" lang="en-US" altLang="ja-JP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d</a:t>
            </a:r>
            <a:r>
              <a:rPr kumimoji="1" lang="en-US" altLang="ja-JP" sz="1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ox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=100 nm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r(ox)=3.9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C</a:t>
            </a:r>
            <a:r>
              <a:rPr kumimoji="1" lang="en-US" altLang="ja-JP" sz="1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ox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=116 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d</a:t>
            </a:r>
            <a:r>
              <a:rPr kumimoji="1" lang="en-US" altLang="ja-JP" sz="1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s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=100 nm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</a:t>
            </a:r>
            <a:r>
              <a:rPr kumimoji="1" lang="en-US" altLang="ja-JP" sz="1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(s)=3.5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C</a:t>
            </a:r>
            <a:r>
              <a:rPr kumimoji="1" lang="en-US" altLang="ja-JP" sz="1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s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=0.59 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E</a:t>
            </a:r>
            <a:r>
              <a:rPr kumimoji="1" lang="en-US" altLang="ja-JP" sz="1400" b="1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g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=3 eV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N</a:t>
            </a:r>
            <a:r>
              <a:rPr kumimoji="1" lang="en-US" altLang="ja-JP" sz="1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D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=10</a:t>
            </a:r>
            <a:r>
              <a:rPr kumimoji="1" lang="en-US" altLang="ja-JP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12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cm</a:t>
            </a:r>
            <a:r>
              <a:rPr kumimoji="1" lang="en-US" altLang="ja-JP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-3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V</a:t>
            </a:r>
            <a:r>
              <a:rPr kumimoji="1" lang="en-US" altLang="ja-JP" sz="1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FB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=-0.6 eV</a:t>
            </a:r>
          </a:p>
        </p:txBody>
      </p:sp>
    </p:spTree>
    <p:extLst>
      <p:ext uri="{BB962C8B-B14F-4D97-AF65-F5344CB8AC3E}">
        <p14:creationId xmlns:p14="http://schemas.microsoft.com/office/powerpoint/2010/main" val="1648101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1A156-15F8-F3D1-5EEA-0E8EBA867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9868F9-7E7A-E45B-1478-B3DFDF79D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536" y="3453465"/>
            <a:ext cx="7548752" cy="1023973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9F38E838-0B37-5BF7-1EBC-7C2F4A32B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9606" y="1792724"/>
            <a:ext cx="2896947" cy="740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ja-JP" sz="3600" dirty="0">
                <a:solidFill>
                  <a:srgbClr val="000000"/>
                </a:solidFill>
              </a:rPr>
              <a:t>n</a:t>
            </a:r>
            <a:r>
              <a:rPr lang="en-US" altLang="ja-JP" sz="3600" baseline="30000" dirty="0">
                <a:solidFill>
                  <a:srgbClr val="000000"/>
                </a:solidFill>
              </a:rPr>
              <a:t>+</a:t>
            </a:r>
            <a:r>
              <a:rPr lang="en-US" altLang="ja-JP" sz="3600" dirty="0">
                <a:solidFill>
                  <a:srgbClr val="000000"/>
                </a:solidFill>
              </a:rPr>
              <a:t> c-Si contact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0131C8CE-4767-0464-7E33-F0F63EE3E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3328" y="3470938"/>
            <a:ext cx="1705459" cy="989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0000"/>
                </a:solidFill>
              </a:rPr>
              <a:t>p</a:t>
            </a:r>
            <a:r>
              <a:rPr lang="en-US" altLang="ja-JP" sz="1800" baseline="30000">
                <a:solidFill>
                  <a:srgbClr val="000000"/>
                </a:solidFill>
              </a:rPr>
              <a:t>-</a:t>
            </a:r>
            <a:r>
              <a:rPr lang="en-US" altLang="ja-JP" sz="1800">
                <a:solidFill>
                  <a:srgbClr val="000000"/>
                </a:solidFill>
              </a:rPr>
              <a:t> c-Si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04B9591-AB47-3CF5-38EE-A32AF49CDF65}"/>
              </a:ext>
            </a:extLst>
          </p:cNvPr>
          <p:cNvSpPr>
            <a:spLocks/>
          </p:cNvSpPr>
          <p:nvPr/>
        </p:nvSpPr>
        <p:spPr bwMode="auto">
          <a:xfrm>
            <a:off x="4250561" y="3453465"/>
            <a:ext cx="370448" cy="562660"/>
          </a:xfrm>
          <a:custGeom>
            <a:avLst/>
            <a:gdLst>
              <a:gd name="T0" fmla="*/ 2147483646 w 106"/>
              <a:gd name="T1" fmla="*/ 0 h 161"/>
              <a:gd name="T2" fmla="*/ 2147483646 w 106"/>
              <a:gd name="T3" fmla="*/ 2147483646 h 161"/>
              <a:gd name="T4" fmla="*/ 2147483646 w 106"/>
              <a:gd name="T5" fmla="*/ 2147483646 h 161"/>
              <a:gd name="T6" fmla="*/ 2147483646 w 106"/>
              <a:gd name="T7" fmla="*/ 2147483646 h 161"/>
              <a:gd name="T8" fmla="*/ 0 w 106"/>
              <a:gd name="T9" fmla="*/ 2147483646 h 161"/>
              <a:gd name="T10" fmla="*/ 2147483646 w 106"/>
              <a:gd name="T11" fmla="*/ 2147483646 h 161"/>
              <a:gd name="T12" fmla="*/ 2147483646 w 106"/>
              <a:gd name="T13" fmla="*/ 2147483646 h 161"/>
              <a:gd name="T14" fmla="*/ 2147483646 w 106"/>
              <a:gd name="T15" fmla="*/ 2147483646 h 16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61">
                <a:moveTo>
                  <a:pt x="25" y="0"/>
                </a:moveTo>
                <a:cubicBezTo>
                  <a:pt x="21" y="12"/>
                  <a:pt x="17" y="25"/>
                  <a:pt x="13" y="37"/>
                </a:cubicBezTo>
                <a:cubicBezTo>
                  <a:pt x="11" y="43"/>
                  <a:pt x="7" y="56"/>
                  <a:pt x="7" y="56"/>
                </a:cubicBezTo>
                <a:cubicBezTo>
                  <a:pt x="9" y="66"/>
                  <a:pt x="15" y="77"/>
                  <a:pt x="13" y="87"/>
                </a:cubicBezTo>
                <a:cubicBezTo>
                  <a:pt x="12" y="93"/>
                  <a:pt x="0" y="93"/>
                  <a:pt x="0" y="99"/>
                </a:cubicBezTo>
                <a:cubicBezTo>
                  <a:pt x="0" y="114"/>
                  <a:pt x="25" y="116"/>
                  <a:pt x="38" y="124"/>
                </a:cubicBezTo>
                <a:cubicBezTo>
                  <a:pt x="100" y="161"/>
                  <a:pt x="104" y="158"/>
                  <a:pt x="106" y="161"/>
                </a:cubicBezTo>
                <a:lnTo>
                  <a:pt x="53" y="144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64E1BB4-F73C-EF68-4523-92C6F07BC8BA}"/>
              </a:ext>
            </a:extLst>
          </p:cNvPr>
          <p:cNvSpPr>
            <a:spLocks/>
          </p:cNvSpPr>
          <p:nvPr/>
        </p:nvSpPr>
        <p:spPr bwMode="auto">
          <a:xfrm>
            <a:off x="2517144" y="3432496"/>
            <a:ext cx="1967569" cy="366952"/>
          </a:xfrm>
          <a:custGeom>
            <a:avLst/>
            <a:gdLst>
              <a:gd name="T0" fmla="*/ 2147483646 w 563"/>
              <a:gd name="T1" fmla="*/ 2147483646 h 105"/>
              <a:gd name="T2" fmla="*/ 2147483646 w 563"/>
              <a:gd name="T3" fmla="*/ 2147483646 h 105"/>
              <a:gd name="T4" fmla="*/ 2147483646 w 563"/>
              <a:gd name="T5" fmla="*/ 2147483646 h 105"/>
              <a:gd name="T6" fmla="*/ 2147483646 w 563"/>
              <a:gd name="T7" fmla="*/ 2147483646 h 105"/>
              <a:gd name="T8" fmla="*/ 2147483646 w 563"/>
              <a:gd name="T9" fmla="*/ 2147483646 h 105"/>
              <a:gd name="T10" fmla="*/ 2147483646 w 563"/>
              <a:gd name="T11" fmla="*/ 2147483646 h 105"/>
              <a:gd name="T12" fmla="*/ 2147483646 w 563"/>
              <a:gd name="T13" fmla="*/ 2147483646 h 105"/>
              <a:gd name="T14" fmla="*/ 2147483646 w 563"/>
              <a:gd name="T15" fmla="*/ 2147483646 h 105"/>
              <a:gd name="T16" fmla="*/ 2147483646 w 563"/>
              <a:gd name="T17" fmla="*/ 2147483646 h 105"/>
              <a:gd name="T18" fmla="*/ 2147483646 w 563"/>
              <a:gd name="T19" fmla="*/ 2147483646 h 105"/>
              <a:gd name="T20" fmla="*/ 2147483646 w 563"/>
              <a:gd name="T21" fmla="*/ 2147483646 h 105"/>
              <a:gd name="T22" fmla="*/ 2147483646 w 563"/>
              <a:gd name="T23" fmla="*/ 2147483646 h 105"/>
              <a:gd name="T24" fmla="*/ 2147483646 w 563"/>
              <a:gd name="T25" fmla="*/ 2147483646 h 105"/>
              <a:gd name="T26" fmla="*/ 2147483646 w 563"/>
              <a:gd name="T27" fmla="*/ 2147483646 h 105"/>
              <a:gd name="T28" fmla="*/ 2147483646 w 563"/>
              <a:gd name="T29" fmla="*/ 2147483646 h 10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63" h="105">
                <a:moveTo>
                  <a:pt x="477" y="6"/>
                </a:moveTo>
                <a:cubicBezTo>
                  <a:pt x="563" y="6"/>
                  <a:pt x="525" y="5"/>
                  <a:pt x="537" y="5"/>
                </a:cubicBezTo>
                <a:cubicBezTo>
                  <a:pt x="549" y="5"/>
                  <a:pt x="547" y="0"/>
                  <a:pt x="548" y="9"/>
                </a:cubicBezTo>
                <a:cubicBezTo>
                  <a:pt x="549" y="18"/>
                  <a:pt x="547" y="43"/>
                  <a:pt x="546" y="56"/>
                </a:cubicBezTo>
                <a:cubicBezTo>
                  <a:pt x="545" y="69"/>
                  <a:pt x="543" y="80"/>
                  <a:pt x="539" y="86"/>
                </a:cubicBezTo>
                <a:cubicBezTo>
                  <a:pt x="535" y="92"/>
                  <a:pt x="534" y="92"/>
                  <a:pt x="522" y="95"/>
                </a:cubicBezTo>
                <a:cubicBezTo>
                  <a:pt x="510" y="98"/>
                  <a:pt x="530" y="100"/>
                  <a:pt x="464" y="102"/>
                </a:cubicBezTo>
                <a:cubicBezTo>
                  <a:pt x="398" y="104"/>
                  <a:pt x="197" y="105"/>
                  <a:pt x="128" y="104"/>
                </a:cubicBezTo>
                <a:cubicBezTo>
                  <a:pt x="59" y="103"/>
                  <a:pt x="67" y="104"/>
                  <a:pt x="50" y="98"/>
                </a:cubicBezTo>
                <a:cubicBezTo>
                  <a:pt x="33" y="92"/>
                  <a:pt x="30" y="78"/>
                  <a:pt x="26" y="69"/>
                </a:cubicBezTo>
                <a:cubicBezTo>
                  <a:pt x="22" y="60"/>
                  <a:pt x="24" y="52"/>
                  <a:pt x="24" y="44"/>
                </a:cubicBezTo>
                <a:cubicBezTo>
                  <a:pt x="24" y="36"/>
                  <a:pt x="23" y="27"/>
                  <a:pt x="24" y="21"/>
                </a:cubicBezTo>
                <a:cubicBezTo>
                  <a:pt x="25" y="15"/>
                  <a:pt x="19" y="10"/>
                  <a:pt x="27" y="8"/>
                </a:cubicBezTo>
                <a:cubicBezTo>
                  <a:pt x="35" y="6"/>
                  <a:pt x="0" y="6"/>
                  <a:pt x="75" y="6"/>
                </a:cubicBezTo>
                <a:cubicBezTo>
                  <a:pt x="150" y="6"/>
                  <a:pt x="393" y="6"/>
                  <a:pt x="477" y="6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DA4470-70B1-5526-39C3-0B1208895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5787" y="3453465"/>
            <a:ext cx="2684001" cy="335500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FFCC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C84ACC38-E57D-1F2D-26C5-5A60A0999D30}"/>
              </a:ext>
            </a:extLst>
          </p:cNvPr>
          <p:cNvSpPr>
            <a:spLocks/>
          </p:cNvSpPr>
          <p:nvPr/>
        </p:nvSpPr>
        <p:spPr bwMode="auto">
          <a:xfrm>
            <a:off x="6952037" y="3425506"/>
            <a:ext cx="1967569" cy="366952"/>
          </a:xfrm>
          <a:custGeom>
            <a:avLst/>
            <a:gdLst>
              <a:gd name="T0" fmla="*/ 2147483646 w 563"/>
              <a:gd name="T1" fmla="*/ 2147483646 h 105"/>
              <a:gd name="T2" fmla="*/ 2147483646 w 563"/>
              <a:gd name="T3" fmla="*/ 2147483646 h 105"/>
              <a:gd name="T4" fmla="*/ 2147483646 w 563"/>
              <a:gd name="T5" fmla="*/ 2147483646 h 105"/>
              <a:gd name="T6" fmla="*/ 2147483646 w 563"/>
              <a:gd name="T7" fmla="*/ 2147483646 h 105"/>
              <a:gd name="T8" fmla="*/ 2147483646 w 563"/>
              <a:gd name="T9" fmla="*/ 2147483646 h 105"/>
              <a:gd name="T10" fmla="*/ 2147483646 w 563"/>
              <a:gd name="T11" fmla="*/ 2147483646 h 105"/>
              <a:gd name="T12" fmla="*/ 2147483646 w 563"/>
              <a:gd name="T13" fmla="*/ 2147483646 h 105"/>
              <a:gd name="T14" fmla="*/ 2147483646 w 563"/>
              <a:gd name="T15" fmla="*/ 2147483646 h 105"/>
              <a:gd name="T16" fmla="*/ 2147483646 w 563"/>
              <a:gd name="T17" fmla="*/ 2147483646 h 105"/>
              <a:gd name="T18" fmla="*/ 2147483646 w 563"/>
              <a:gd name="T19" fmla="*/ 2147483646 h 105"/>
              <a:gd name="T20" fmla="*/ 2147483646 w 563"/>
              <a:gd name="T21" fmla="*/ 2147483646 h 105"/>
              <a:gd name="T22" fmla="*/ 2147483646 w 563"/>
              <a:gd name="T23" fmla="*/ 2147483646 h 105"/>
              <a:gd name="T24" fmla="*/ 2147483646 w 563"/>
              <a:gd name="T25" fmla="*/ 2147483646 h 105"/>
              <a:gd name="T26" fmla="*/ 2147483646 w 563"/>
              <a:gd name="T27" fmla="*/ 2147483646 h 105"/>
              <a:gd name="T28" fmla="*/ 2147483646 w 563"/>
              <a:gd name="T29" fmla="*/ 2147483646 h 10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63" h="105">
                <a:moveTo>
                  <a:pt x="477" y="6"/>
                </a:moveTo>
                <a:cubicBezTo>
                  <a:pt x="563" y="6"/>
                  <a:pt x="525" y="5"/>
                  <a:pt x="537" y="5"/>
                </a:cubicBezTo>
                <a:cubicBezTo>
                  <a:pt x="549" y="5"/>
                  <a:pt x="547" y="0"/>
                  <a:pt x="548" y="9"/>
                </a:cubicBezTo>
                <a:cubicBezTo>
                  <a:pt x="549" y="18"/>
                  <a:pt x="547" y="43"/>
                  <a:pt x="546" y="56"/>
                </a:cubicBezTo>
                <a:cubicBezTo>
                  <a:pt x="545" y="69"/>
                  <a:pt x="543" y="80"/>
                  <a:pt x="539" y="86"/>
                </a:cubicBezTo>
                <a:cubicBezTo>
                  <a:pt x="535" y="92"/>
                  <a:pt x="534" y="92"/>
                  <a:pt x="522" y="95"/>
                </a:cubicBezTo>
                <a:cubicBezTo>
                  <a:pt x="510" y="98"/>
                  <a:pt x="530" y="100"/>
                  <a:pt x="464" y="102"/>
                </a:cubicBezTo>
                <a:cubicBezTo>
                  <a:pt x="398" y="104"/>
                  <a:pt x="197" y="105"/>
                  <a:pt x="128" y="104"/>
                </a:cubicBezTo>
                <a:cubicBezTo>
                  <a:pt x="59" y="103"/>
                  <a:pt x="67" y="104"/>
                  <a:pt x="50" y="98"/>
                </a:cubicBezTo>
                <a:cubicBezTo>
                  <a:pt x="33" y="92"/>
                  <a:pt x="30" y="78"/>
                  <a:pt x="26" y="69"/>
                </a:cubicBezTo>
                <a:cubicBezTo>
                  <a:pt x="22" y="60"/>
                  <a:pt x="24" y="52"/>
                  <a:pt x="24" y="44"/>
                </a:cubicBezTo>
                <a:cubicBezTo>
                  <a:pt x="24" y="36"/>
                  <a:pt x="23" y="27"/>
                  <a:pt x="24" y="21"/>
                </a:cubicBezTo>
                <a:cubicBezTo>
                  <a:pt x="25" y="15"/>
                  <a:pt x="19" y="10"/>
                  <a:pt x="27" y="8"/>
                </a:cubicBezTo>
                <a:cubicBezTo>
                  <a:pt x="35" y="6"/>
                  <a:pt x="0" y="6"/>
                  <a:pt x="75" y="6"/>
                </a:cubicBezTo>
                <a:cubicBezTo>
                  <a:pt x="150" y="6"/>
                  <a:pt x="393" y="6"/>
                  <a:pt x="477" y="6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F1E4A3E-6B7A-0766-DA46-103D553704B6}"/>
              </a:ext>
            </a:extLst>
          </p:cNvPr>
          <p:cNvSpPr>
            <a:spLocks/>
          </p:cNvSpPr>
          <p:nvPr/>
        </p:nvSpPr>
        <p:spPr bwMode="auto">
          <a:xfrm>
            <a:off x="4268037" y="3117965"/>
            <a:ext cx="3019501" cy="335500"/>
          </a:xfrm>
          <a:custGeom>
            <a:avLst/>
            <a:gdLst>
              <a:gd name="T0" fmla="*/ 0 w 480"/>
              <a:gd name="T1" fmla="*/ 2147483646 h 96"/>
              <a:gd name="T2" fmla="*/ 0 w 480"/>
              <a:gd name="T3" fmla="*/ 0 h 96"/>
              <a:gd name="T4" fmla="*/ 2147483646 w 480"/>
              <a:gd name="T5" fmla="*/ 0 h 96"/>
              <a:gd name="T6" fmla="*/ 2147483646 w 480"/>
              <a:gd name="T7" fmla="*/ 2147483646 h 96"/>
              <a:gd name="T8" fmla="*/ 0 w 480"/>
              <a:gd name="T9" fmla="*/ 2147483646 h 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0" h="96">
                <a:moveTo>
                  <a:pt x="0" y="96"/>
                </a:moveTo>
                <a:lnTo>
                  <a:pt x="0" y="0"/>
                </a:lnTo>
                <a:lnTo>
                  <a:pt x="480" y="0"/>
                </a:lnTo>
                <a:lnTo>
                  <a:pt x="480" y="96"/>
                </a:lnTo>
                <a:lnTo>
                  <a:pt x="0" y="96"/>
                </a:lnTo>
                <a:close/>
              </a:path>
            </a:pathLst>
          </a:custGeom>
          <a:solidFill>
            <a:srgbClr val="CCFF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126FCD1A-8E0D-563E-7525-061AB455D47B}"/>
              </a:ext>
            </a:extLst>
          </p:cNvPr>
          <p:cNvSpPr>
            <a:spLocks/>
          </p:cNvSpPr>
          <p:nvPr/>
        </p:nvSpPr>
        <p:spPr bwMode="auto">
          <a:xfrm>
            <a:off x="2758286" y="3117965"/>
            <a:ext cx="1509750" cy="335500"/>
          </a:xfrm>
          <a:custGeom>
            <a:avLst/>
            <a:gdLst>
              <a:gd name="T0" fmla="*/ 0 w 480"/>
              <a:gd name="T1" fmla="*/ 2147483646 h 96"/>
              <a:gd name="T2" fmla="*/ 0 w 480"/>
              <a:gd name="T3" fmla="*/ 0 h 96"/>
              <a:gd name="T4" fmla="*/ 2147483646 w 480"/>
              <a:gd name="T5" fmla="*/ 0 h 96"/>
              <a:gd name="T6" fmla="*/ 2147483646 w 480"/>
              <a:gd name="T7" fmla="*/ 2147483646 h 96"/>
              <a:gd name="T8" fmla="*/ 0 w 480"/>
              <a:gd name="T9" fmla="*/ 2147483646 h 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0" h="96">
                <a:moveTo>
                  <a:pt x="0" y="96"/>
                </a:moveTo>
                <a:lnTo>
                  <a:pt x="0" y="0"/>
                </a:lnTo>
                <a:lnTo>
                  <a:pt x="480" y="0"/>
                </a:lnTo>
                <a:lnTo>
                  <a:pt x="480" y="96"/>
                </a:lnTo>
                <a:lnTo>
                  <a:pt x="0" y="96"/>
                </a:lnTo>
                <a:close/>
              </a:path>
            </a:pathLst>
          </a:custGeom>
          <a:solidFill>
            <a:srgbClr val="C0C0C0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C003EEEE-EAB9-060A-22DB-5A3070B9B3D8}"/>
              </a:ext>
            </a:extLst>
          </p:cNvPr>
          <p:cNvSpPr>
            <a:spLocks/>
          </p:cNvSpPr>
          <p:nvPr/>
        </p:nvSpPr>
        <p:spPr bwMode="auto">
          <a:xfrm>
            <a:off x="4435787" y="2782465"/>
            <a:ext cx="2516251" cy="335500"/>
          </a:xfrm>
          <a:custGeom>
            <a:avLst/>
            <a:gdLst>
              <a:gd name="T0" fmla="*/ 0 w 480"/>
              <a:gd name="T1" fmla="*/ 2147483646 h 96"/>
              <a:gd name="T2" fmla="*/ 0 w 480"/>
              <a:gd name="T3" fmla="*/ 0 h 96"/>
              <a:gd name="T4" fmla="*/ 2147483646 w 480"/>
              <a:gd name="T5" fmla="*/ 0 h 96"/>
              <a:gd name="T6" fmla="*/ 2147483646 w 480"/>
              <a:gd name="T7" fmla="*/ 2147483646 h 96"/>
              <a:gd name="T8" fmla="*/ 0 w 480"/>
              <a:gd name="T9" fmla="*/ 2147483646 h 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0" h="96">
                <a:moveTo>
                  <a:pt x="0" y="96"/>
                </a:moveTo>
                <a:lnTo>
                  <a:pt x="0" y="0"/>
                </a:lnTo>
                <a:lnTo>
                  <a:pt x="480" y="0"/>
                </a:lnTo>
                <a:lnTo>
                  <a:pt x="480" y="96"/>
                </a:lnTo>
                <a:lnTo>
                  <a:pt x="0" y="96"/>
                </a:lnTo>
                <a:close/>
              </a:path>
            </a:pathLst>
          </a:custGeom>
          <a:solidFill>
            <a:srgbClr val="C0C0C0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EFC096D3-7043-C703-A98D-B8F3F65DF004}"/>
              </a:ext>
            </a:extLst>
          </p:cNvPr>
          <p:cNvSpPr>
            <a:spLocks/>
          </p:cNvSpPr>
          <p:nvPr/>
        </p:nvSpPr>
        <p:spPr bwMode="auto">
          <a:xfrm>
            <a:off x="8629538" y="3117965"/>
            <a:ext cx="838750" cy="335500"/>
          </a:xfrm>
          <a:custGeom>
            <a:avLst/>
            <a:gdLst>
              <a:gd name="T0" fmla="*/ 0 w 480"/>
              <a:gd name="T1" fmla="*/ 2147483646 h 96"/>
              <a:gd name="T2" fmla="*/ 0 w 480"/>
              <a:gd name="T3" fmla="*/ 0 h 96"/>
              <a:gd name="T4" fmla="*/ 2147483646 w 480"/>
              <a:gd name="T5" fmla="*/ 0 h 96"/>
              <a:gd name="T6" fmla="*/ 2147483646 w 480"/>
              <a:gd name="T7" fmla="*/ 2147483646 h 96"/>
              <a:gd name="T8" fmla="*/ 0 w 480"/>
              <a:gd name="T9" fmla="*/ 2147483646 h 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0" h="96">
                <a:moveTo>
                  <a:pt x="0" y="96"/>
                </a:moveTo>
                <a:lnTo>
                  <a:pt x="0" y="0"/>
                </a:lnTo>
                <a:lnTo>
                  <a:pt x="480" y="0"/>
                </a:lnTo>
                <a:lnTo>
                  <a:pt x="480" y="96"/>
                </a:lnTo>
                <a:lnTo>
                  <a:pt x="0" y="96"/>
                </a:lnTo>
                <a:close/>
              </a:path>
            </a:pathLst>
          </a:custGeom>
          <a:solidFill>
            <a:srgbClr val="CCFF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645362D-84D9-6957-2CBB-6F9877F07C4F}"/>
              </a:ext>
            </a:extLst>
          </p:cNvPr>
          <p:cNvSpPr>
            <a:spLocks/>
          </p:cNvSpPr>
          <p:nvPr/>
        </p:nvSpPr>
        <p:spPr bwMode="auto">
          <a:xfrm>
            <a:off x="7203662" y="3117965"/>
            <a:ext cx="1509750" cy="335500"/>
          </a:xfrm>
          <a:custGeom>
            <a:avLst/>
            <a:gdLst>
              <a:gd name="T0" fmla="*/ 0 w 480"/>
              <a:gd name="T1" fmla="*/ 2147483646 h 96"/>
              <a:gd name="T2" fmla="*/ 0 w 480"/>
              <a:gd name="T3" fmla="*/ 0 h 96"/>
              <a:gd name="T4" fmla="*/ 2147483646 w 480"/>
              <a:gd name="T5" fmla="*/ 0 h 96"/>
              <a:gd name="T6" fmla="*/ 2147483646 w 480"/>
              <a:gd name="T7" fmla="*/ 2147483646 h 96"/>
              <a:gd name="T8" fmla="*/ 0 w 480"/>
              <a:gd name="T9" fmla="*/ 2147483646 h 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0" h="96">
                <a:moveTo>
                  <a:pt x="0" y="96"/>
                </a:moveTo>
                <a:lnTo>
                  <a:pt x="0" y="0"/>
                </a:lnTo>
                <a:lnTo>
                  <a:pt x="480" y="0"/>
                </a:lnTo>
                <a:lnTo>
                  <a:pt x="480" y="96"/>
                </a:lnTo>
                <a:lnTo>
                  <a:pt x="0" y="96"/>
                </a:lnTo>
                <a:close/>
              </a:path>
            </a:pathLst>
          </a:custGeom>
          <a:solidFill>
            <a:srgbClr val="C0C0C0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E244854-E9F0-0F37-E189-E3F173052354}"/>
              </a:ext>
            </a:extLst>
          </p:cNvPr>
          <p:cNvSpPr>
            <a:spLocks/>
          </p:cNvSpPr>
          <p:nvPr/>
        </p:nvSpPr>
        <p:spPr bwMode="auto">
          <a:xfrm>
            <a:off x="1919536" y="3117965"/>
            <a:ext cx="838750" cy="335500"/>
          </a:xfrm>
          <a:custGeom>
            <a:avLst/>
            <a:gdLst>
              <a:gd name="T0" fmla="*/ 0 w 480"/>
              <a:gd name="T1" fmla="*/ 2147483646 h 96"/>
              <a:gd name="T2" fmla="*/ 0 w 480"/>
              <a:gd name="T3" fmla="*/ 0 h 96"/>
              <a:gd name="T4" fmla="*/ 2147483646 w 480"/>
              <a:gd name="T5" fmla="*/ 0 h 96"/>
              <a:gd name="T6" fmla="*/ 2147483646 w 480"/>
              <a:gd name="T7" fmla="*/ 2147483646 h 96"/>
              <a:gd name="T8" fmla="*/ 0 w 480"/>
              <a:gd name="T9" fmla="*/ 2147483646 h 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0" h="96">
                <a:moveTo>
                  <a:pt x="0" y="96"/>
                </a:moveTo>
                <a:lnTo>
                  <a:pt x="0" y="0"/>
                </a:lnTo>
                <a:lnTo>
                  <a:pt x="480" y="0"/>
                </a:lnTo>
                <a:lnTo>
                  <a:pt x="480" y="96"/>
                </a:lnTo>
                <a:lnTo>
                  <a:pt x="0" y="96"/>
                </a:lnTo>
                <a:close/>
              </a:path>
            </a:pathLst>
          </a:custGeom>
          <a:solidFill>
            <a:srgbClr val="CCFF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7" name="Text Box 16">
            <a:extLst>
              <a:ext uri="{FF2B5EF4-FFF2-40B4-BE49-F238E27FC236}">
                <a16:creationId xmlns:a16="http://schemas.microsoft.com/office/drawing/2014/main" id="{BD47309D-CA03-8181-1AF6-1CCCA4F1B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3931" y="1774651"/>
            <a:ext cx="3560590" cy="663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ja-JP" altLang="en-US" dirty="0">
                <a:solidFill>
                  <a:srgbClr val="000000"/>
                </a:solidFill>
              </a:rPr>
              <a:t>チャネル </a:t>
            </a:r>
            <a:r>
              <a:rPr lang="en-US" altLang="ja-JP" dirty="0">
                <a:solidFill>
                  <a:srgbClr val="000000"/>
                </a:solidFill>
              </a:rPr>
              <a:t>(</a:t>
            </a:r>
            <a:r>
              <a:rPr lang="ja-JP" altLang="en-US" dirty="0">
                <a:solidFill>
                  <a:srgbClr val="000000"/>
                </a:solidFill>
              </a:rPr>
              <a:t>反転</a:t>
            </a:r>
            <a:r>
              <a:rPr lang="en-US" altLang="ja-JP" dirty="0">
                <a:solidFill>
                  <a:srgbClr val="000000"/>
                </a:solidFill>
              </a:rPr>
              <a:t>n</a:t>
            </a:r>
            <a:r>
              <a:rPr lang="ja-JP" altLang="en-US" dirty="0">
                <a:solidFill>
                  <a:srgbClr val="000000"/>
                </a:solidFill>
              </a:rPr>
              <a:t>型</a:t>
            </a:r>
            <a:r>
              <a:rPr lang="en-US" altLang="ja-JP" dirty="0">
                <a:solidFill>
                  <a:srgbClr val="000000"/>
                </a:solidFill>
              </a:rPr>
              <a:t>)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18" name="Line 17">
            <a:extLst>
              <a:ext uri="{FF2B5EF4-FFF2-40B4-BE49-F238E27FC236}">
                <a16:creationId xmlns:a16="http://schemas.microsoft.com/office/drawing/2014/main" id="{97D09F45-B6EE-1EC8-221C-E2F0BD2F972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89746" y="2389298"/>
            <a:ext cx="656225" cy="127493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9" name="Line 18">
            <a:extLst>
              <a:ext uri="{FF2B5EF4-FFF2-40B4-BE49-F238E27FC236}">
                <a16:creationId xmlns:a16="http://schemas.microsoft.com/office/drawing/2014/main" id="{57312AF1-549B-1E8E-C633-861934BCF534}"/>
              </a:ext>
            </a:extLst>
          </p:cNvPr>
          <p:cNvSpPr>
            <a:spLocks noChangeShapeType="1"/>
          </p:cNvSpPr>
          <p:nvPr/>
        </p:nvSpPr>
        <p:spPr bwMode="auto">
          <a:xfrm>
            <a:off x="5323463" y="2389299"/>
            <a:ext cx="286574" cy="120745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0" name="Line 19">
            <a:extLst>
              <a:ext uri="{FF2B5EF4-FFF2-40B4-BE49-F238E27FC236}">
                <a16:creationId xmlns:a16="http://schemas.microsoft.com/office/drawing/2014/main" id="{98BC5493-7647-6C38-FA5E-EE1400C2D951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0037" y="4459965"/>
            <a:ext cx="0" cy="5032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F330E2C-22F1-B398-33FC-315D084C6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2287" y="4795465"/>
            <a:ext cx="335500" cy="3355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F436AB-4018-06DA-0DAD-CB8FABC1F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7787" y="4568729"/>
            <a:ext cx="3050835" cy="81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rgbClr val="000000"/>
                </a:solidFill>
              </a:rPr>
              <a:t>Substrate bias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D123AC8-ABDF-1CE3-1E86-D310753BC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47" y="891965"/>
            <a:ext cx="3749744" cy="663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ja-JP" b="1" dirty="0">
                <a:solidFill>
                  <a:srgbClr val="000000"/>
                </a:solidFill>
              </a:rPr>
              <a:t>n</a:t>
            </a:r>
            <a:r>
              <a:rPr lang="ja-JP" altLang="en-US" b="1" dirty="0">
                <a:solidFill>
                  <a:srgbClr val="000000"/>
                </a:solidFill>
              </a:rPr>
              <a:t>チャネル</a:t>
            </a:r>
            <a:r>
              <a:rPr lang="en-US" altLang="ja-JP" b="1" dirty="0">
                <a:solidFill>
                  <a:srgbClr val="000000"/>
                </a:solidFill>
              </a:rPr>
              <a:t>MOS FET</a:t>
            </a:r>
          </a:p>
        </p:txBody>
      </p:sp>
      <p:sp>
        <p:nvSpPr>
          <p:cNvPr id="176258" name="Rectangle 92">
            <a:extLst>
              <a:ext uri="{FF2B5EF4-FFF2-40B4-BE49-F238E27FC236}">
                <a16:creationId xmlns:a16="http://schemas.microsoft.com/office/drawing/2014/main" id="{1275E397-CAFF-A3F8-95BB-8D52E826C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9910" y="2602199"/>
            <a:ext cx="1141659" cy="59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ja-JP" altLang="en-US" sz="2800" dirty="0">
                <a:solidFill>
                  <a:srgbClr val="000000"/>
                </a:solidFill>
              </a:rPr>
              <a:t>ソース</a:t>
            </a:r>
          </a:p>
        </p:txBody>
      </p:sp>
      <p:sp>
        <p:nvSpPr>
          <p:cNvPr id="176267" name="Rectangle 101">
            <a:extLst>
              <a:ext uri="{FF2B5EF4-FFF2-40B4-BE49-F238E27FC236}">
                <a16:creationId xmlns:a16="http://schemas.microsoft.com/office/drawing/2014/main" id="{316C0EF2-E8BC-CD67-1C8C-71BC77EDB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5362" y="1230699"/>
            <a:ext cx="30332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solidFill>
                  <a:srgbClr val="000000"/>
                </a:solidFill>
              </a:rPr>
              <a:t>thermal SiO</a:t>
            </a:r>
            <a:r>
              <a:rPr lang="en-US" altLang="ja-JP" baseline="-25000" dirty="0">
                <a:solidFill>
                  <a:srgbClr val="000000"/>
                </a:solidFill>
              </a:rPr>
              <a:t>2</a:t>
            </a:r>
            <a:r>
              <a:rPr lang="en-US" altLang="ja-JP" dirty="0">
                <a:solidFill>
                  <a:srgbClr val="000000"/>
                </a:solidFill>
              </a:rPr>
              <a:t> </a:t>
            </a:r>
            <a:r>
              <a:rPr lang="en-US" altLang="ja-JP" dirty="0" err="1">
                <a:solidFill>
                  <a:srgbClr val="000000"/>
                </a:solidFill>
              </a:rPr>
              <a:t>etc</a:t>
            </a:r>
            <a:r>
              <a:rPr lang="en-US" altLang="ja-JP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76268" name="Line 102">
            <a:extLst>
              <a:ext uri="{FF2B5EF4-FFF2-40B4-BE49-F238E27FC236}">
                <a16:creationId xmlns:a16="http://schemas.microsoft.com/office/drawing/2014/main" id="{A44B99C5-375C-14DC-670E-D03B8A123AA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02557" y="1877967"/>
            <a:ext cx="741163" cy="144269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76132" name="Rectangle 3">
            <a:extLst>
              <a:ext uri="{FF2B5EF4-FFF2-40B4-BE49-F238E27FC236}">
                <a16:creationId xmlns:a16="http://schemas.microsoft.com/office/drawing/2014/main" id="{BA0E423B-B184-51EE-63DF-CA582D8C3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j-cs"/>
              </a:rPr>
              <a:t>電界効果型トランジスタ </a:t>
            </a:r>
            <a:r>
              <a:rPr kumimoji="1" lang="en-US" altLang="ja-JP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j-cs"/>
              </a:rPr>
              <a:t>(FET)</a:t>
            </a:r>
            <a:r>
              <a:rPr kumimoji="1" lang="ja-JP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j-cs"/>
              </a:rPr>
              <a:t> の構造</a:t>
            </a:r>
          </a:p>
        </p:txBody>
      </p:sp>
      <p:sp>
        <p:nvSpPr>
          <p:cNvPr id="176135" name="Rectangle 92">
            <a:extLst>
              <a:ext uri="{FF2B5EF4-FFF2-40B4-BE49-F238E27FC236}">
                <a16:creationId xmlns:a16="http://schemas.microsoft.com/office/drawing/2014/main" id="{DD5F4A98-C1EE-976A-1148-5F5BD819E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3513" y="2609562"/>
            <a:ext cx="1350050" cy="59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ja-JP" altLang="en-US" sz="2800" dirty="0">
                <a:solidFill>
                  <a:srgbClr val="000000"/>
                </a:solidFill>
              </a:rPr>
              <a:t>ドレイン</a:t>
            </a:r>
          </a:p>
        </p:txBody>
      </p:sp>
      <p:sp>
        <p:nvSpPr>
          <p:cNvPr id="176136" name="Text Box 16">
            <a:extLst>
              <a:ext uri="{FF2B5EF4-FFF2-40B4-BE49-F238E27FC236}">
                <a16:creationId xmlns:a16="http://schemas.microsoft.com/office/drawing/2014/main" id="{78B6276E-6C1F-A250-4F1F-54398015C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8357" y="3845477"/>
            <a:ext cx="1165704" cy="663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ja-JP" b="1" dirty="0">
                <a:solidFill>
                  <a:srgbClr val="000000"/>
                </a:solidFill>
              </a:rPr>
              <a:t>p</a:t>
            </a:r>
            <a:r>
              <a:rPr lang="ja-JP" altLang="en-US" b="1" dirty="0">
                <a:solidFill>
                  <a:srgbClr val="000000"/>
                </a:solidFill>
              </a:rPr>
              <a:t>型</a:t>
            </a:r>
            <a:r>
              <a:rPr lang="en-US" altLang="ja-JP" b="1" dirty="0">
                <a:solidFill>
                  <a:srgbClr val="000000"/>
                </a:solidFill>
              </a:rPr>
              <a:t>Si</a:t>
            </a:r>
            <a:endParaRPr lang="ja-JP" altLang="en-US" b="1" dirty="0">
              <a:solidFill>
                <a:srgbClr val="000000"/>
              </a:solidFill>
            </a:endParaRPr>
          </a:p>
        </p:txBody>
      </p:sp>
      <p:sp>
        <p:nvSpPr>
          <p:cNvPr id="176137" name="テキスト ボックス 176136">
            <a:extLst>
              <a:ext uri="{FF2B5EF4-FFF2-40B4-BE49-F238E27FC236}">
                <a16:creationId xmlns:a16="http://schemas.microsoft.com/office/drawing/2014/main" id="{CDF3B7AE-C410-C7C2-FBB6-B4D83ADB3EE7}"/>
              </a:ext>
            </a:extLst>
          </p:cNvPr>
          <p:cNvSpPr txBox="1"/>
          <p:nvPr/>
        </p:nvSpPr>
        <p:spPr>
          <a:xfrm>
            <a:off x="559931" y="5627301"/>
            <a:ext cx="112752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N</a:t>
            </a:r>
            <a:r>
              <a:rPr kumimoji="1" lang="ja-JP" altLang="en-US" sz="2800" dirty="0"/>
              <a:t>チャネル</a:t>
            </a:r>
            <a:r>
              <a:rPr kumimoji="1" lang="en-US" altLang="ja-JP" sz="2800" dirty="0"/>
              <a:t>FET:</a:t>
            </a:r>
            <a:r>
              <a:rPr kumimoji="1" lang="ja-JP" altLang="en-US" sz="2800" dirty="0"/>
              <a:t> 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N</a:t>
            </a:r>
            <a:r>
              <a:rPr kumimoji="1" lang="en-US" altLang="ja-JP" sz="2800" b="1" baseline="30000" dirty="0">
                <a:solidFill>
                  <a:srgbClr val="FF0000"/>
                </a:solidFill>
              </a:rPr>
              <a:t>+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PN</a:t>
            </a:r>
            <a:r>
              <a:rPr kumimoji="1" lang="en-US" altLang="ja-JP" sz="2800" b="1" baseline="30000" dirty="0">
                <a:solidFill>
                  <a:srgbClr val="FF0000"/>
                </a:solidFill>
              </a:rPr>
              <a:t>+</a:t>
            </a:r>
            <a:r>
              <a:rPr kumimoji="1" lang="ja-JP" altLang="en-US" sz="2800" b="1" dirty="0">
                <a:solidFill>
                  <a:srgbClr val="FF0000"/>
                </a:solidFill>
              </a:rPr>
              <a:t>構造</a:t>
            </a:r>
            <a:r>
              <a:rPr kumimoji="1" lang="ja-JP" altLang="en-US" sz="2800" dirty="0"/>
              <a:t>によりオフ電流を抑制</a:t>
            </a:r>
            <a:endParaRPr kumimoji="1" lang="en-US" altLang="ja-JP" sz="2800" dirty="0"/>
          </a:p>
          <a:p>
            <a:r>
              <a:rPr lang="ja-JP" altLang="en-US" sz="2800" dirty="0"/>
              <a:t>　ゲート電圧印加によりチャネルを </a:t>
            </a:r>
            <a:r>
              <a:rPr lang="en-US" altLang="ja-JP" sz="2800" dirty="0">
                <a:solidFill>
                  <a:srgbClr val="FF0000"/>
                </a:solidFill>
              </a:rPr>
              <a:t>N</a:t>
            </a:r>
            <a:r>
              <a:rPr lang="ja-JP" altLang="en-US" sz="2800" dirty="0">
                <a:solidFill>
                  <a:srgbClr val="FF0000"/>
                </a:solidFill>
              </a:rPr>
              <a:t>型に反転、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N</a:t>
            </a:r>
            <a:r>
              <a:rPr kumimoji="1" lang="en-US" altLang="ja-JP" sz="2800" b="1" baseline="30000" dirty="0">
                <a:solidFill>
                  <a:srgbClr val="FF0000"/>
                </a:solidFill>
              </a:rPr>
              <a:t>+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NN</a:t>
            </a:r>
            <a:r>
              <a:rPr kumimoji="1" lang="en-US" altLang="ja-JP" sz="2800" b="1" baseline="30000" dirty="0">
                <a:solidFill>
                  <a:srgbClr val="FF0000"/>
                </a:solidFill>
              </a:rPr>
              <a:t>+</a:t>
            </a:r>
            <a:r>
              <a:rPr kumimoji="1" lang="ja-JP" altLang="en-US" sz="2800" b="1" dirty="0">
                <a:solidFill>
                  <a:srgbClr val="FF0000"/>
                </a:solidFill>
              </a:rPr>
              <a:t>構造</a:t>
            </a:r>
            <a:r>
              <a:rPr kumimoji="1" lang="ja-JP" altLang="en-US" sz="2800" dirty="0"/>
              <a:t>で電流を流す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2523046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B9D9C-17FA-D905-3EA7-834D89846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EF8D628E-E2C7-11DF-13C1-4B59F5A66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44" y="865114"/>
            <a:ext cx="3749744" cy="663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ja-JP" b="1" dirty="0">
                <a:solidFill>
                  <a:srgbClr val="000000"/>
                </a:solidFill>
              </a:rPr>
              <a:t>n</a:t>
            </a:r>
            <a:r>
              <a:rPr lang="ja-JP" altLang="en-US" b="1" dirty="0">
                <a:solidFill>
                  <a:srgbClr val="000000"/>
                </a:solidFill>
              </a:rPr>
              <a:t>チャネル</a:t>
            </a:r>
            <a:r>
              <a:rPr lang="en-US" altLang="ja-JP" b="1" dirty="0">
                <a:solidFill>
                  <a:srgbClr val="000000"/>
                </a:solidFill>
              </a:rPr>
              <a:t>MOS FET</a:t>
            </a:r>
          </a:p>
        </p:txBody>
      </p:sp>
      <p:sp>
        <p:nvSpPr>
          <p:cNvPr id="176132" name="Rectangle 3">
            <a:extLst>
              <a:ext uri="{FF2B5EF4-FFF2-40B4-BE49-F238E27FC236}">
                <a16:creationId xmlns:a16="http://schemas.microsoft.com/office/drawing/2014/main" id="{B0372559-F0BA-645D-E713-915689347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j-cs"/>
              </a:rPr>
              <a:t>FET</a:t>
            </a:r>
            <a:r>
              <a:rPr kumimoji="1" lang="ja-JP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j-cs"/>
              </a:rPr>
              <a:t> </a:t>
            </a:r>
            <a:r>
              <a:rPr kumimoji="1" lang="en-US" altLang="ja-JP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j-cs"/>
              </a:rPr>
              <a:t>vs.</a:t>
            </a:r>
            <a:r>
              <a:rPr kumimoji="1" lang="ja-JP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j-cs"/>
              </a:rPr>
              <a:t> </a:t>
            </a:r>
            <a:r>
              <a:rPr kumimoji="1" lang="en-US" altLang="ja-JP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j-cs"/>
              </a:rPr>
              <a:t>TFT</a:t>
            </a:r>
            <a:endParaRPr kumimoji="1" lang="ja-JP" altLang="en-US" sz="36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ＭＳ Ｐゴシック"/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AC9B11-A748-48B4-7FA7-68D8881E2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104" y="3305846"/>
            <a:ext cx="5533643" cy="809281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ACFE47C3-1ED8-ABCF-F27A-9FC155B48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3287" y="2139191"/>
            <a:ext cx="1762021" cy="452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ja-JP" sz="2000" b="1" dirty="0">
                <a:solidFill>
                  <a:srgbClr val="FF0000"/>
                </a:solidFill>
              </a:rPr>
              <a:t>n</a:t>
            </a:r>
            <a:r>
              <a:rPr lang="en-US" altLang="ja-JP" sz="2000" b="1" baseline="30000" dirty="0">
                <a:solidFill>
                  <a:srgbClr val="FF0000"/>
                </a:solidFill>
              </a:rPr>
              <a:t>+</a:t>
            </a:r>
            <a:r>
              <a:rPr lang="en-US" altLang="ja-JP" sz="2000" b="1" dirty="0">
                <a:solidFill>
                  <a:srgbClr val="FF0000"/>
                </a:solidFill>
              </a:rPr>
              <a:t> c-Si contact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CF5AABB-E335-04F7-47AD-1E2F30D6AA46}"/>
              </a:ext>
            </a:extLst>
          </p:cNvPr>
          <p:cNvSpPr>
            <a:spLocks/>
          </p:cNvSpPr>
          <p:nvPr/>
        </p:nvSpPr>
        <p:spPr bwMode="auto">
          <a:xfrm>
            <a:off x="1917871" y="3305846"/>
            <a:ext cx="271558" cy="444689"/>
          </a:xfrm>
          <a:custGeom>
            <a:avLst/>
            <a:gdLst>
              <a:gd name="T0" fmla="*/ 2147483646 w 106"/>
              <a:gd name="T1" fmla="*/ 0 h 161"/>
              <a:gd name="T2" fmla="*/ 2147483646 w 106"/>
              <a:gd name="T3" fmla="*/ 2147483646 h 161"/>
              <a:gd name="T4" fmla="*/ 2147483646 w 106"/>
              <a:gd name="T5" fmla="*/ 2147483646 h 161"/>
              <a:gd name="T6" fmla="*/ 2147483646 w 106"/>
              <a:gd name="T7" fmla="*/ 2147483646 h 161"/>
              <a:gd name="T8" fmla="*/ 0 w 106"/>
              <a:gd name="T9" fmla="*/ 2147483646 h 161"/>
              <a:gd name="T10" fmla="*/ 2147483646 w 106"/>
              <a:gd name="T11" fmla="*/ 2147483646 h 161"/>
              <a:gd name="T12" fmla="*/ 2147483646 w 106"/>
              <a:gd name="T13" fmla="*/ 2147483646 h 161"/>
              <a:gd name="T14" fmla="*/ 2147483646 w 106"/>
              <a:gd name="T15" fmla="*/ 2147483646 h 16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61">
                <a:moveTo>
                  <a:pt x="25" y="0"/>
                </a:moveTo>
                <a:cubicBezTo>
                  <a:pt x="21" y="12"/>
                  <a:pt x="17" y="25"/>
                  <a:pt x="13" y="37"/>
                </a:cubicBezTo>
                <a:cubicBezTo>
                  <a:pt x="11" y="43"/>
                  <a:pt x="7" y="56"/>
                  <a:pt x="7" y="56"/>
                </a:cubicBezTo>
                <a:cubicBezTo>
                  <a:pt x="9" y="66"/>
                  <a:pt x="15" y="77"/>
                  <a:pt x="13" y="87"/>
                </a:cubicBezTo>
                <a:cubicBezTo>
                  <a:pt x="12" y="93"/>
                  <a:pt x="0" y="93"/>
                  <a:pt x="0" y="99"/>
                </a:cubicBezTo>
                <a:cubicBezTo>
                  <a:pt x="0" y="114"/>
                  <a:pt x="25" y="116"/>
                  <a:pt x="38" y="124"/>
                </a:cubicBezTo>
                <a:cubicBezTo>
                  <a:pt x="100" y="161"/>
                  <a:pt x="104" y="158"/>
                  <a:pt x="106" y="161"/>
                </a:cubicBezTo>
                <a:lnTo>
                  <a:pt x="53" y="144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AB173403-C5E0-D32F-86DD-2F73C3240C6B}"/>
              </a:ext>
            </a:extLst>
          </p:cNvPr>
          <p:cNvSpPr>
            <a:spLocks/>
          </p:cNvSpPr>
          <p:nvPr/>
        </p:nvSpPr>
        <p:spPr bwMode="auto">
          <a:xfrm>
            <a:off x="647183" y="3289273"/>
            <a:ext cx="1442334" cy="290015"/>
          </a:xfrm>
          <a:custGeom>
            <a:avLst/>
            <a:gdLst>
              <a:gd name="T0" fmla="*/ 2147483646 w 563"/>
              <a:gd name="T1" fmla="*/ 2147483646 h 105"/>
              <a:gd name="T2" fmla="*/ 2147483646 w 563"/>
              <a:gd name="T3" fmla="*/ 2147483646 h 105"/>
              <a:gd name="T4" fmla="*/ 2147483646 w 563"/>
              <a:gd name="T5" fmla="*/ 2147483646 h 105"/>
              <a:gd name="T6" fmla="*/ 2147483646 w 563"/>
              <a:gd name="T7" fmla="*/ 2147483646 h 105"/>
              <a:gd name="T8" fmla="*/ 2147483646 w 563"/>
              <a:gd name="T9" fmla="*/ 2147483646 h 105"/>
              <a:gd name="T10" fmla="*/ 2147483646 w 563"/>
              <a:gd name="T11" fmla="*/ 2147483646 h 105"/>
              <a:gd name="T12" fmla="*/ 2147483646 w 563"/>
              <a:gd name="T13" fmla="*/ 2147483646 h 105"/>
              <a:gd name="T14" fmla="*/ 2147483646 w 563"/>
              <a:gd name="T15" fmla="*/ 2147483646 h 105"/>
              <a:gd name="T16" fmla="*/ 2147483646 w 563"/>
              <a:gd name="T17" fmla="*/ 2147483646 h 105"/>
              <a:gd name="T18" fmla="*/ 2147483646 w 563"/>
              <a:gd name="T19" fmla="*/ 2147483646 h 105"/>
              <a:gd name="T20" fmla="*/ 2147483646 w 563"/>
              <a:gd name="T21" fmla="*/ 2147483646 h 105"/>
              <a:gd name="T22" fmla="*/ 2147483646 w 563"/>
              <a:gd name="T23" fmla="*/ 2147483646 h 105"/>
              <a:gd name="T24" fmla="*/ 2147483646 w 563"/>
              <a:gd name="T25" fmla="*/ 2147483646 h 105"/>
              <a:gd name="T26" fmla="*/ 2147483646 w 563"/>
              <a:gd name="T27" fmla="*/ 2147483646 h 105"/>
              <a:gd name="T28" fmla="*/ 2147483646 w 563"/>
              <a:gd name="T29" fmla="*/ 2147483646 h 10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63" h="105">
                <a:moveTo>
                  <a:pt x="477" y="6"/>
                </a:moveTo>
                <a:cubicBezTo>
                  <a:pt x="563" y="6"/>
                  <a:pt x="525" y="5"/>
                  <a:pt x="537" y="5"/>
                </a:cubicBezTo>
                <a:cubicBezTo>
                  <a:pt x="549" y="5"/>
                  <a:pt x="547" y="0"/>
                  <a:pt x="548" y="9"/>
                </a:cubicBezTo>
                <a:cubicBezTo>
                  <a:pt x="549" y="18"/>
                  <a:pt x="547" y="43"/>
                  <a:pt x="546" y="56"/>
                </a:cubicBezTo>
                <a:cubicBezTo>
                  <a:pt x="545" y="69"/>
                  <a:pt x="543" y="80"/>
                  <a:pt x="539" y="86"/>
                </a:cubicBezTo>
                <a:cubicBezTo>
                  <a:pt x="535" y="92"/>
                  <a:pt x="534" y="92"/>
                  <a:pt x="522" y="95"/>
                </a:cubicBezTo>
                <a:cubicBezTo>
                  <a:pt x="510" y="98"/>
                  <a:pt x="530" y="100"/>
                  <a:pt x="464" y="102"/>
                </a:cubicBezTo>
                <a:cubicBezTo>
                  <a:pt x="398" y="104"/>
                  <a:pt x="197" y="105"/>
                  <a:pt x="128" y="104"/>
                </a:cubicBezTo>
                <a:cubicBezTo>
                  <a:pt x="59" y="103"/>
                  <a:pt x="67" y="104"/>
                  <a:pt x="50" y="98"/>
                </a:cubicBezTo>
                <a:cubicBezTo>
                  <a:pt x="33" y="92"/>
                  <a:pt x="30" y="78"/>
                  <a:pt x="26" y="69"/>
                </a:cubicBezTo>
                <a:cubicBezTo>
                  <a:pt x="22" y="60"/>
                  <a:pt x="24" y="52"/>
                  <a:pt x="24" y="44"/>
                </a:cubicBezTo>
                <a:cubicBezTo>
                  <a:pt x="24" y="36"/>
                  <a:pt x="23" y="27"/>
                  <a:pt x="24" y="21"/>
                </a:cubicBezTo>
                <a:cubicBezTo>
                  <a:pt x="25" y="15"/>
                  <a:pt x="19" y="10"/>
                  <a:pt x="27" y="8"/>
                </a:cubicBezTo>
                <a:cubicBezTo>
                  <a:pt x="35" y="6"/>
                  <a:pt x="0" y="6"/>
                  <a:pt x="75" y="6"/>
                </a:cubicBezTo>
                <a:cubicBezTo>
                  <a:pt x="150" y="6"/>
                  <a:pt x="393" y="6"/>
                  <a:pt x="477" y="6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32C2D7-701C-F0A5-5DDF-A3FAD795E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3652" y="3305846"/>
            <a:ext cx="1967518" cy="265157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FFCC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7F24141-6557-919F-6AE9-F3BF69EED4F3}"/>
              </a:ext>
            </a:extLst>
          </p:cNvPr>
          <p:cNvSpPr>
            <a:spLocks/>
          </p:cNvSpPr>
          <p:nvPr/>
        </p:nvSpPr>
        <p:spPr bwMode="auto">
          <a:xfrm>
            <a:off x="3898199" y="3283749"/>
            <a:ext cx="1442334" cy="290015"/>
          </a:xfrm>
          <a:custGeom>
            <a:avLst/>
            <a:gdLst>
              <a:gd name="T0" fmla="*/ 2147483646 w 563"/>
              <a:gd name="T1" fmla="*/ 2147483646 h 105"/>
              <a:gd name="T2" fmla="*/ 2147483646 w 563"/>
              <a:gd name="T3" fmla="*/ 2147483646 h 105"/>
              <a:gd name="T4" fmla="*/ 2147483646 w 563"/>
              <a:gd name="T5" fmla="*/ 2147483646 h 105"/>
              <a:gd name="T6" fmla="*/ 2147483646 w 563"/>
              <a:gd name="T7" fmla="*/ 2147483646 h 105"/>
              <a:gd name="T8" fmla="*/ 2147483646 w 563"/>
              <a:gd name="T9" fmla="*/ 2147483646 h 105"/>
              <a:gd name="T10" fmla="*/ 2147483646 w 563"/>
              <a:gd name="T11" fmla="*/ 2147483646 h 105"/>
              <a:gd name="T12" fmla="*/ 2147483646 w 563"/>
              <a:gd name="T13" fmla="*/ 2147483646 h 105"/>
              <a:gd name="T14" fmla="*/ 2147483646 w 563"/>
              <a:gd name="T15" fmla="*/ 2147483646 h 105"/>
              <a:gd name="T16" fmla="*/ 2147483646 w 563"/>
              <a:gd name="T17" fmla="*/ 2147483646 h 105"/>
              <a:gd name="T18" fmla="*/ 2147483646 w 563"/>
              <a:gd name="T19" fmla="*/ 2147483646 h 105"/>
              <a:gd name="T20" fmla="*/ 2147483646 w 563"/>
              <a:gd name="T21" fmla="*/ 2147483646 h 105"/>
              <a:gd name="T22" fmla="*/ 2147483646 w 563"/>
              <a:gd name="T23" fmla="*/ 2147483646 h 105"/>
              <a:gd name="T24" fmla="*/ 2147483646 w 563"/>
              <a:gd name="T25" fmla="*/ 2147483646 h 105"/>
              <a:gd name="T26" fmla="*/ 2147483646 w 563"/>
              <a:gd name="T27" fmla="*/ 2147483646 h 105"/>
              <a:gd name="T28" fmla="*/ 2147483646 w 563"/>
              <a:gd name="T29" fmla="*/ 2147483646 h 10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63" h="105">
                <a:moveTo>
                  <a:pt x="477" y="6"/>
                </a:moveTo>
                <a:cubicBezTo>
                  <a:pt x="563" y="6"/>
                  <a:pt x="525" y="5"/>
                  <a:pt x="537" y="5"/>
                </a:cubicBezTo>
                <a:cubicBezTo>
                  <a:pt x="549" y="5"/>
                  <a:pt x="547" y="0"/>
                  <a:pt x="548" y="9"/>
                </a:cubicBezTo>
                <a:cubicBezTo>
                  <a:pt x="549" y="18"/>
                  <a:pt x="547" y="43"/>
                  <a:pt x="546" y="56"/>
                </a:cubicBezTo>
                <a:cubicBezTo>
                  <a:pt x="545" y="69"/>
                  <a:pt x="543" y="80"/>
                  <a:pt x="539" y="86"/>
                </a:cubicBezTo>
                <a:cubicBezTo>
                  <a:pt x="535" y="92"/>
                  <a:pt x="534" y="92"/>
                  <a:pt x="522" y="95"/>
                </a:cubicBezTo>
                <a:cubicBezTo>
                  <a:pt x="510" y="98"/>
                  <a:pt x="530" y="100"/>
                  <a:pt x="464" y="102"/>
                </a:cubicBezTo>
                <a:cubicBezTo>
                  <a:pt x="398" y="104"/>
                  <a:pt x="197" y="105"/>
                  <a:pt x="128" y="104"/>
                </a:cubicBezTo>
                <a:cubicBezTo>
                  <a:pt x="59" y="103"/>
                  <a:pt x="67" y="104"/>
                  <a:pt x="50" y="98"/>
                </a:cubicBezTo>
                <a:cubicBezTo>
                  <a:pt x="33" y="92"/>
                  <a:pt x="30" y="78"/>
                  <a:pt x="26" y="69"/>
                </a:cubicBezTo>
                <a:cubicBezTo>
                  <a:pt x="22" y="60"/>
                  <a:pt x="24" y="52"/>
                  <a:pt x="24" y="44"/>
                </a:cubicBezTo>
                <a:cubicBezTo>
                  <a:pt x="24" y="36"/>
                  <a:pt x="23" y="27"/>
                  <a:pt x="24" y="21"/>
                </a:cubicBezTo>
                <a:cubicBezTo>
                  <a:pt x="25" y="15"/>
                  <a:pt x="19" y="10"/>
                  <a:pt x="27" y="8"/>
                </a:cubicBezTo>
                <a:cubicBezTo>
                  <a:pt x="35" y="6"/>
                  <a:pt x="0" y="6"/>
                  <a:pt x="75" y="6"/>
                </a:cubicBezTo>
                <a:cubicBezTo>
                  <a:pt x="150" y="6"/>
                  <a:pt x="393" y="6"/>
                  <a:pt x="477" y="6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AE22897-B874-9CFB-6B74-6508CD0AE013}"/>
              </a:ext>
            </a:extLst>
          </p:cNvPr>
          <p:cNvSpPr>
            <a:spLocks/>
          </p:cNvSpPr>
          <p:nvPr/>
        </p:nvSpPr>
        <p:spPr bwMode="auto">
          <a:xfrm>
            <a:off x="1930682" y="3040689"/>
            <a:ext cx="2213457" cy="265157"/>
          </a:xfrm>
          <a:custGeom>
            <a:avLst/>
            <a:gdLst>
              <a:gd name="T0" fmla="*/ 0 w 480"/>
              <a:gd name="T1" fmla="*/ 2147483646 h 96"/>
              <a:gd name="T2" fmla="*/ 0 w 480"/>
              <a:gd name="T3" fmla="*/ 0 h 96"/>
              <a:gd name="T4" fmla="*/ 2147483646 w 480"/>
              <a:gd name="T5" fmla="*/ 0 h 96"/>
              <a:gd name="T6" fmla="*/ 2147483646 w 480"/>
              <a:gd name="T7" fmla="*/ 2147483646 h 96"/>
              <a:gd name="T8" fmla="*/ 0 w 480"/>
              <a:gd name="T9" fmla="*/ 2147483646 h 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0" h="96">
                <a:moveTo>
                  <a:pt x="0" y="96"/>
                </a:moveTo>
                <a:lnTo>
                  <a:pt x="0" y="0"/>
                </a:lnTo>
                <a:lnTo>
                  <a:pt x="480" y="0"/>
                </a:lnTo>
                <a:lnTo>
                  <a:pt x="480" y="96"/>
                </a:lnTo>
                <a:lnTo>
                  <a:pt x="0" y="96"/>
                </a:lnTo>
                <a:close/>
              </a:path>
            </a:pathLst>
          </a:custGeom>
          <a:solidFill>
            <a:srgbClr val="CCFF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9B0A82A-E416-24A7-A756-E1BAD11EC0F5}"/>
              </a:ext>
            </a:extLst>
          </p:cNvPr>
          <p:cNvSpPr>
            <a:spLocks/>
          </p:cNvSpPr>
          <p:nvPr/>
        </p:nvSpPr>
        <p:spPr bwMode="auto">
          <a:xfrm>
            <a:off x="823953" y="3040689"/>
            <a:ext cx="1106728" cy="265157"/>
          </a:xfrm>
          <a:custGeom>
            <a:avLst/>
            <a:gdLst>
              <a:gd name="T0" fmla="*/ 0 w 480"/>
              <a:gd name="T1" fmla="*/ 2147483646 h 96"/>
              <a:gd name="T2" fmla="*/ 0 w 480"/>
              <a:gd name="T3" fmla="*/ 0 h 96"/>
              <a:gd name="T4" fmla="*/ 2147483646 w 480"/>
              <a:gd name="T5" fmla="*/ 0 h 96"/>
              <a:gd name="T6" fmla="*/ 2147483646 w 480"/>
              <a:gd name="T7" fmla="*/ 2147483646 h 96"/>
              <a:gd name="T8" fmla="*/ 0 w 480"/>
              <a:gd name="T9" fmla="*/ 2147483646 h 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0" h="96">
                <a:moveTo>
                  <a:pt x="0" y="96"/>
                </a:moveTo>
                <a:lnTo>
                  <a:pt x="0" y="0"/>
                </a:lnTo>
                <a:lnTo>
                  <a:pt x="480" y="0"/>
                </a:lnTo>
                <a:lnTo>
                  <a:pt x="480" y="96"/>
                </a:lnTo>
                <a:lnTo>
                  <a:pt x="0" y="96"/>
                </a:lnTo>
                <a:close/>
              </a:path>
            </a:pathLst>
          </a:custGeom>
          <a:solidFill>
            <a:srgbClr val="C0C0C0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39D60FCB-A832-8B11-5226-AE148878DD71}"/>
              </a:ext>
            </a:extLst>
          </p:cNvPr>
          <p:cNvSpPr>
            <a:spLocks/>
          </p:cNvSpPr>
          <p:nvPr/>
        </p:nvSpPr>
        <p:spPr bwMode="auto">
          <a:xfrm>
            <a:off x="2053652" y="2775532"/>
            <a:ext cx="1844548" cy="265157"/>
          </a:xfrm>
          <a:custGeom>
            <a:avLst/>
            <a:gdLst>
              <a:gd name="T0" fmla="*/ 0 w 480"/>
              <a:gd name="T1" fmla="*/ 2147483646 h 96"/>
              <a:gd name="T2" fmla="*/ 0 w 480"/>
              <a:gd name="T3" fmla="*/ 0 h 96"/>
              <a:gd name="T4" fmla="*/ 2147483646 w 480"/>
              <a:gd name="T5" fmla="*/ 0 h 96"/>
              <a:gd name="T6" fmla="*/ 2147483646 w 480"/>
              <a:gd name="T7" fmla="*/ 2147483646 h 96"/>
              <a:gd name="T8" fmla="*/ 0 w 480"/>
              <a:gd name="T9" fmla="*/ 2147483646 h 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0" h="96">
                <a:moveTo>
                  <a:pt x="0" y="96"/>
                </a:moveTo>
                <a:lnTo>
                  <a:pt x="0" y="0"/>
                </a:lnTo>
                <a:lnTo>
                  <a:pt x="480" y="0"/>
                </a:lnTo>
                <a:lnTo>
                  <a:pt x="480" y="96"/>
                </a:lnTo>
                <a:lnTo>
                  <a:pt x="0" y="96"/>
                </a:lnTo>
                <a:close/>
              </a:path>
            </a:pathLst>
          </a:custGeom>
          <a:solidFill>
            <a:srgbClr val="C0C0C0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1F244FCB-4E6F-07A8-DFAA-F4414A202ACA}"/>
              </a:ext>
            </a:extLst>
          </p:cNvPr>
          <p:cNvSpPr>
            <a:spLocks/>
          </p:cNvSpPr>
          <p:nvPr/>
        </p:nvSpPr>
        <p:spPr bwMode="auto">
          <a:xfrm>
            <a:off x="5127898" y="3040689"/>
            <a:ext cx="614849" cy="265157"/>
          </a:xfrm>
          <a:custGeom>
            <a:avLst/>
            <a:gdLst>
              <a:gd name="T0" fmla="*/ 0 w 480"/>
              <a:gd name="T1" fmla="*/ 2147483646 h 96"/>
              <a:gd name="T2" fmla="*/ 0 w 480"/>
              <a:gd name="T3" fmla="*/ 0 h 96"/>
              <a:gd name="T4" fmla="*/ 2147483646 w 480"/>
              <a:gd name="T5" fmla="*/ 0 h 96"/>
              <a:gd name="T6" fmla="*/ 2147483646 w 480"/>
              <a:gd name="T7" fmla="*/ 2147483646 h 96"/>
              <a:gd name="T8" fmla="*/ 0 w 480"/>
              <a:gd name="T9" fmla="*/ 2147483646 h 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0" h="96">
                <a:moveTo>
                  <a:pt x="0" y="96"/>
                </a:moveTo>
                <a:lnTo>
                  <a:pt x="0" y="0"/>
                </a:lnTo>
                <a:lnTo>
                  <a:pt x="480" y="0"/>
                </a:lnTo>
                <a:lnTo>
                  <a:pt x="480" y="96"/>
                </a:lnTo>
                <a:lnTo>
                  <a:pt x="0" y="96"/>
                </a:lnTo>
                <a:close/>
              </a:path>
            </a:pathLst>
          </a:custGeom>
          <a:solidFill>
            <a:srgbClr val="CCFF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C043DBA3-A5B8-35F6-E12A-3A7E78D55BF9}"/>
              </a:ext>
            </a:extLst>
          </p:cNvPr>
          <p:cNvSpPr>
            <a:spLocks/>
          </p:cNvSpPr>
          <p:nvPr/>
        </p:nvSpPr>
        <p:spPr bwMode="auto">
          <a:xfrm>
            <a:off x="4082654" y="3040689"/>
            <a:ext cx="1106728" cy="265157"/>
          </a:xfrm>
          <a:custGeom>
            <a:avLst/>
            <a:gdLst>
              <a:gd name="T0" fmla="*/ 0 w 480"/>
              <a:gd name="T1" fmla="*/ 2147483646 h 96"/>
              <a:gd name="T2" fmla="*/ 0 w 480"/>
              <a:gd name="T3" fmla="*/ 0 h 96"/>
              <a:gd name="T4" fmla="*/ 2147483646 w 480"/>
              <a:gd name="T5" fmla="*/ 0 h 96"/>
              <a:gd name="T6" fmla="*/ 2147483646 w 480"/>
              <a:gd name="T7" fmla="*/ 2147483646 h 96"/>
              <a:gd name="T8" fmla="*/ 0 w 480"/>
              <a:gd name="T9" fmla="*/ 2147483646 h 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0" h="96">
                <a:moveTo>
                  <a:pt x="0" y="96"/>
                </a:moveTo>
                <a:lnTo>
                  <a:pt x="0" y="0"/>
                </a:lnTo>
                <a:lnTo>
                  <a:pt x="480" y="0"/>
                </a:lnTo>
                <a:lnTo>
                  <a:pt x="480" y="96"/>
                </a:lnTo>
                <a:lnTo>
                  <a:pt x="0" y="96"/>
                </a:lnTo>
                <a:close/>
              </a:path>
            </a:pathLst>
          </a:custGeom>
          <a:solidFill>
            <a:srgbClr val="C0C0C0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9F8E4E8-468D-B6AC-17FE-D9EE5BF99E47}"/>
              </a:ext>
            </a:extLst>
          </p:cNvPr>
          <p:cNvSpPr>
            <a:spLocks/>
          </p:cNvSpPr>
          <p:nvPr/>
        </p:nvSpPr>
        <p:spPr bwMode="auto">
          <a:xfrm>
            <a:off x="209104" y="3040689"/>
            <a:ext cx="614849" cy="265157"/>
          </a:xfrm>
          <a:custGeom>
            <a:avLst/>
            <a:gdLst>
              <a:gd name="T0" fmla="*/ 0 w 480"/>
              <a:gd name="T1" fmla="*/ 2147483646 h 96"/>
              <a:gd name="T2" fmla="*/ 0 w 480"/>
              <a:gd name="T3" fmla="*/ 0 h 96"/>
              <a:gd name="T4" fmla="*/ 2147483646 w 480"/>
              <a:gd name="T5" fmla="*/ 0 h 96"/>
              <a:gd name="T6" fmla="*/ 2147483646 w 480"/>
              <a:gd name="T7" fmla="*/ 2147483646 h 96"/>
              <a:gd name="T8" fmla="*/ 0 w 480"/>
              <a:gd name="T9" fmla="*/ 2147483646 h 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0" h="96">
                <a:moveTo>
                  <a:pt x="0" y="96"/>
                </a:moveTo>
                <a:lnTo>
                  <a:pt x="0" y="0"/>
                </a:lnTo>
                <a:lnTo>
                  <a:pt x="480" y="0"/>
                </a:lnTo>
                <a:lnTo>
                  <a:pt x="480" y="96"/>
                </a:lnTo>
                <a:lnTo>
                  <a:pt x="0" y="96"/>
                </a:lnTo>
                <a:close/>
              </a:path>
            </a:pathLst>
          </a:custGeom>
          <a:solidFill>
            <a:srgbClr val="CCFF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7" name="Text Box 16">
            <a:extLst>
              <a:ext uri="{FF2B5EF4-FFF2-40B4-BE49-F238E27FC236}">
                <a16:creationId xmlns:a16="http://schemas.microsoft.com/office/drawing/2014/main" id="{719FC3BF-16CE-BFB8-E5A2-C7C020FA8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247" y="2043760"/>
            <a:ext cx="2252540" cy="449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ja-JP" altLang="en-US" sz="2000" b="1" dirty="0">
                <a:solidFill>
                  <a:srgbClr val="FF0000"/>
                </a:solidFill>
              </a:rPr>
              <a:t>チャネル </a:t>
            </a:r>
            <a:r>
              <a:rPr lang="en-US" altLang="ja-JP" sz="2000" b="1" dirty="0">
                <a:solidFill>
                  <a:srgbClr val="FF0000"/>
                </a:solidFill>
              </a:rPr>
              <a:t>(</a:t>
            </a:r>
            <a:r>
              <a:rPr lang="ja-JP" altLang="en-US" sz="2000" b="1" dirty="0">
                <a:solidFill>
                  <a:srgbClr val="FF0000"/>
                </a:solidFill>
              </a:rPr>
              <a:t>反転</a:t>
            </a:r>
            <a:r>
              <a:rPr lang="en-US" altLang="ja-JP" sz="2000" b="1" dirty="0">
                <a:solidFill>
                  <a:srgbClr val="FF0000"/>
                </a:solidFill>
              </a:rPr>
              <a:t>n</a:t>
            </a:r>
            <a:r>
              <a:rPr lang="ja-JP" altLang="en-US" sz="2000" b="1" dirty="0">
                <a:solidFill>
                  <a:srgbClr val="FF0000"/>
                </a:solidFill>
              </a:rPr>
              <a:t>型</a:t>
            </a:r>
            <a:r>
              <a:rPr lang="en-US" altLang="ja-JP" sz="2000" b="1" dirty="0">
                <a:solidFill>
                  <a:srgbClr val="FF0000"/>
                </a:solidFill>
              </a:rPr>
              <a:t>)</a:t>
            </a:r>
            <a:endParaRPr lang="ja-JP" altLang="en-US" sz="2000" b="1" dirty="0">
              <a:solidFill>
                <a:srgbClr val="FF0000"/>
              </a:solidFill>
            </a:endParaRPr>
          </a:p>
        </p:txBody>
      </p:sp>
      <p:sp>
        <p:nvSpPr>
          <p:cNvPr id="18" name="Line 17">
            <a:extLst>
              <a:ext uri="{FF2B5EF4-FFF2-40B4-BE49-F238E27FC236}">
                <a16:creationId xmlns:a16="http://schemas.microsoft.com/office/drawing/2014/main" id="{1A89BD96-A9F1-6414-F77A-13CB90C4EEC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72034" y="2557230"/>
            <a:ext cx="260337" cy="915191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9" name="Line 18">
            <a:extLst>
              <a:ext uri="{FF2B5EF4-FFF2-40B4-BE49-F238E27FC236}">
                <a16:creationId xmlns:a16="http://schemas.microsoft.com/office/drawing/2014/main" id="{499D9023-C432-C78C-DD67-2B8F7E0BDD62}"/>
              </a:ext>
            </a:extLst>
          </p:cNvPr>
          <p:cNvSpPr>
            <a:spLocks noChangeShapeType="1"/>
          </p:cNvSpPr>
          <p:nvPr/>
        </p:nvSpPr>
        <p:spPr bwMode="auto">
          <a:xfrm>
            <a:off x="2704366" y="2464799"/>
            <a:ext cx="210074" cy="954291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0" name="Line 19">
            <a:extLst>
              <a:ext uri="{FF2B5EF4-FFF2-40B4-BE49-F238E27FC236}">
                <a16:creationId xmlns:a16="http://schemas.microsoft.com/office/drawing/2014/main" id="{099028FD-634D-1678-8811-7D6894DCBAE8}"/>
              </a:ext>
            </a:extLst>
          </p:cNvPr>
          <p:cNvSpPr>
            <a:spLocks noChangeShapeType="1"/>
          </p:cNvSpPr>
          <p:nvPr/>
        </p:nvSpPr>
        <p:spPr bwMode="auto">
          <a:xfrm>
            <a:off x="2914441" y="4101317"/>
            <a:ext cx="0" cy="39773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8D2FC01-8C00-82CC-C188-6D9AC27D1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1471" y="4366474"/>
            <a:ext cx="245940" cy="26515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198D9BB-EB52-492B-930B-3A8FF7060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10" y="4187277"/>
            <a:ext cx="2186817" cy="596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ja-JP" sz="2800" dirty="0">
                <a:solidFill>
                  <a:srgbClr val="000000"/>
                </a:solidFill>
              </a:rPr>
              <a:t>Substrate bias</a:t>
            </a:r>
          </a:p>
        </p:txBody>
      </p:sp>
      <p:sp>
        <p:nvSpPr>
          <p:cNvPr id="176258" name="Rectangle 92">
            <a:extLst>
              <a:ext uri="{FF2B5EF4-FFF2-40B4-BE49-F238E27FC236}">
                <a16:creationId xmlns:a16="http://schemas.microsoft.com/office/drawing/2014/main" id="{CEF22EB6-48E7-E32E-3172-784E956EE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441" y="2633061"/>
            <a:ext cx="800219" cy="413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ja-JP" altLang="en-US" sz="1800" dirty="0">
                <a:solidFill>
                  <a:srgbClr val="000000"/>
                </a:solidFill>
              </a:rPr>
              <a:t>ソース</a:t>
            </a:r>
          </a:p>
        </p:txBody>
      </p:sp>
      <p:sp>
        <p:nvSpPr>
          <p:cNvPr id="176267" name="Rectangle 101">
            <a:extLst>
              <a:ext uri="{FF2B5EF4-FFF2-40B4-BE49-F238E27FC236}">
                <a16:creationId xmlns:a16="http://schemas.microsoft.com/office/drawing/2014/main" id="{512C1930-A067-F851-8318-B9B03AD25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3893" y="1666464"/>
            <a:ext cx="19607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solidFill>
                  <a:srgbClr val="000000"/>
                </a:solidFill>
              </a:rPr>
              <a:t>thermal SiO</a:t>
            </a:r>
            <a:r>
              <a:rPr lang="en-US" altLang="ja-JP" sz="2000" baseline="-25000" dirty="0">
                <a:solidFill>
                  <a:srgbClr val="000000"/>
                </a:solidFill>
              </a:rPr>
              <a:t>2</a:t>
            </a:r>
            <a:r>
              <a:rPr lang="en-US" altLang="ja-JP" sz="2000" dirty="0">
                <a:solidFill>
                  <a:srgbClr val="000000"/>
                </a:solidFill>
              </a:rPr>
              <a:t> </a:t>
            </a:r>
            <a:r>
              <a:rPr lang="en-US" altLang="ja-JP" sz="2000" dirty="0" err="1">
                <a:solidFill>
                  <a:srgbClr val="000000"/>
                </a:solidFill>
              </a:rPr>
              <a:t>etc</a:t>
            </a:r>
            <a:r>
              <a:rPr lang="en-US" altLang="ja-JP" sz="20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76268" name="Line 102">
            <a:extLst>
              <a:ext uri="{FF2B5EF4-FFF2-40B4-BE49-F238E27FC236}">
                <a16:creationId xmlns:a16="http://schemas.microsoft.com/office/drawing/2014/main" id="{FFBC675E-9632-3BA2-256E-3EBCB7F9208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77815" y="2084681"/>
            <a:ext cx="543313" cy="1140211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76135" name="Rectangle 92">
            <a:extLst>
              <a:ext uri="{FF2B5EF4-FFF2-40B4-BE49-F238E27FC236}">
                <a16:creationId xmlns:a16="http://schemas.microsoft.com/office/drawing/2014/main" id="{0550FE87-A396-410C-0590-4A3C595B8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1189" y="2638881"/>
            <a:ext cx="934871" cy="413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ja-JP" altLang="en-US" sz="1800" dirty="0">
                <a:solidFill>
                  <a:srgbClr val="000000"/>
                </a:solidFill>
              </a:rPr>
              <a:t>ドレイン</a:t>
            </a:r>
          </a:p>
        </p:txBody>
      </p:sp>
      <p:sp>
        <p:nvSpPr>
          <p:cNvPr id="176136" name="Text Box 16">
            <a:extLst>
              <a:ext uri="{FF2B5EF4-FFF2-40B4-BE49-F238E27FC236}">
                <a16:creationId xmlns:a16="http://schemas.microsoft.com/office/drawing/2014/main" id="{E92717EA-61CF-AA02-88AA-D5D739B47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9351" y="3615666"/>
            <a:ext cx="798617" cy="449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ja-JP" sz="2000" b="1" dirty="0">
                <a:solidFill>
                  <a:srgbClr val="000000"/>
                </a:solidFill>
              </a:rPr>
              <a:t>p</a:t>
            </a:r>
            <a:r>
              <a:rPr lang="ja-JP" altLang="en-US" sz="2000" b="1" dirty="0">
                <a:solidFill>
                  <a:srgbClr val="000000"/>
                </a:solidFill>
              </a:rPr>
              <a:t>型</a:t>
            </a:r>
            <a:r>
              <a:rPr lang="en-US" altLang="ja-JP" sz="2000" b="1" dirty="0">
                <a:solidFill>
                  <a:srgbClr val="000000"/>
                </a:solidFill>
              </a:rPr>
              <a:t>Si</a:t>
            </a:r>
            <a:endParaRPr lang="ja-JP" altLang="en-US" sz="2000" b="1" dirty="0">
              <a:solidFill>
                <a:srgbClr val="000000"/>
              </a:solidFill>
            </a:endParaRPr>
          </a:p>
        </p:txBody>
      </p:sp>
      <p:sp>
        <p:nvSpPr>
          <p:cNvPr id="3" name="Rectangle 62">
            <a:extLst>
              <a:ext uri="{FF2B5EF4-FFF2-40B4-BE49-F238E27FC236}">
                <a16:creationId xmlns:a16="http://schemas.microsoft.com/office/drawing/2014/main" id="{A9DE5925-5D82-21E8-F16A-43B76462C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0826" y="882265"/>
            <a:ext cx="3948517" cy="663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ja-JP" b="1" dirty="0">
                <a:solidFill>
                  <a:srgbClr val="000000"/>
                </a:solidFill>
              </a:rPr>
              <a:t>n</a:t>
            </a:r>
            <a:r>
              <a:rPr lang="ja-JP" altLang="en-US" b="1" dirty="0">
                <a:solidFill>
                  <a:srgbClr val="000000"/>
                </a:solidFill>
              </a:rPr>
              <a:t>チャネル酸化物</a:t>
            </a:r>
            <a:r>
              <a:rPr lang="en-US" altLang="ja-JP" b="1" dirty="0">
                <a:solidFill>
                  <a:srgbClr val="000000"/>
                </a:solidFill>
              </a:rPr>
              <a:t>TFT</a:t>
            </a:r>
          </a:p>
        </p:txBody>
      </p:sp>
      <p:sp>
        <p:nvSpPr>
          <p:cNvPr id="26" name="Freeform 6">
            <a:extLst>
              <a:ext uri="{FF2B5EF4-FFF2-40B4-BE49-F238E27FC236}">
                <a16:creationId xmlns:a16="http://schemas.microsoft.com/office/drawing/2014/main" id="{39582FD4-FB20-8721-BEB6-9314F8837227}"/>
              </a:ext>
            </a:extLst>
          </p:cNvPr>
          <p:cNvSpPr>
            <a:spLocks/>
          </p:cNvSpPr>
          <p:nvPr/>
        </p:nvSpPr>
        <p:spPr bwMode="auto">
          <a:xfrm>
            <a:off x="7907353" y="3322997"/>
            <a:ext cx="271558" cy="444689"/>
          </a:xfrm>
          <a:custGeom>
            <a:avLst/>
            <a:gdLst>
              <a:gd name="T0" fmla="*/ 2147483646 w 106"/>
              <a:gd name="T1" fmla="*/ 0 h 161"/>
              <a:gd name="T2" fmla="*/ 2147483646 w 106"/>
              <a:gd name="T3" fmla="*/ 2147483646 h 161"/>
              <a:gd name="T4" fmla="*/ 2147483646 w 106"/>
              <a:gd name="T5" fmla="*/ 2147483646 h 161"/>
              <a:gd name="T6" fmla="*/ 2147483646 w 106"/>
              <a:gd name="T7" fmla="*/ 2147483646 h 161"/>
              <a:gd name="T8" fmla="*/ 0 w 106"/>
              <a:gd name="T9" fmla="*/ 2147483646 h 161"/>
              <a:gd name="T10" fmla="*/ 2147483646 w 106"/>
              <a:gd name="T11" fmla="*/ 2147483646 h 161"/>
              <a:gd name="T12" fmla="*/ 2147483646 w 106"/>
              <a:gd name="T13" fmla="*/ 2147483646 h 161"/>
              <a:gd name="T14" fmla="*/ 2147483646 w 106"/>
              <a:gd name="T15" fmla="*/ 2147483646 h 16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61">
                <a:moveTo>
                  <a:pt x="25" y="0"/>
                </a:moveTo>
                <a:cubicBezTo>
                  <a:pt x="21" y="12"/>
                  <a:pt x="17" y="25"/>
                  <a:pt x="13" y="37"/>
                </a:cubicBezTo>
                <a:cubicBezTo>
                  <a:pt x="11" y="43"/>
                  <a:pt x="7" y="56"/>
                  <a:pt x="7" y="56"/>
                </a:cubicBezTo>
                <a:cubicBezTo>
                  <a:pt x="9" y="66"/>
                  <a:pt x="15" y="77"/>
                  <a:pt x="13" y="87"/>
                </a:cubicBezTo>
                <a:cubicBezTo>
                  <a:pt x="12" y="93"/>
                  <a:pt x="0" y="93"/>
                  <a:pt x="0" y="99"/>
                </a:cubicBezTo>
                <a:cubicBezTo>
                  <a:pt x="0" y="114"/>
                  <a:pt x="25" y="116"/>
                  <a:pt x="38" y="124"/>
                </a:cubicBezTo>
                <a:cubicBezTo>
                  <a:pt x="100" y="161"/>
                  <a:pt x="104" y="158"/>
                  <a:pt x="106" y="161"/>
                </a:cubicBezTo>
                <a:lnTo>
                  <a:pt x="53" y="144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0" name="Freeform 10">
            <a:extLst>
              <a:ext uri="{FF2B5EF4-FFF2-40B4-BE49-F238E27FC236}">
                <a16:creationId xmlns:a16="http://schemas.microsoft.com/office/drawing/2014/main" id="{FEB9F6A4-FB31-460A-9793-A056526028E8}"/>
              </a:ext>
            </a:extLst>
          </p:cNvPr>
          <p:cNvSpPr>
            <a:spLocks/>
          </p:cNvSpPr>
          <p:nvPr/>
        </p:nvSpPr>
        <p:spPr bwMode="auto">
          <a:xfrm>
            <a:off x="7920164" y="3057840"/>
            <a:ext cx="2213457" cy="461665"/>
          </a:xfrm>
          <a:custGeom>
            <a:avLst/>
            <a:gdLst>
              <a:gd name="T0" fmla="*/ 0 w 480"/>
              <a:gd name="T1" fmla="*/ 2147483646 h 96"/>
              <a:gd name="T2" fmla="*/ 0 w 480"/>
              <a:gd name="T3" fmla="*/ 0 h 96"/>
              <a:gd name="T4" fmla="*/ 2147483646 w 480"/>
              <a:gd name="T5" fmla="*/ 0 h 96"/>
              <a:gd name="T6" fmla="*/ 2147483646 w 480"/>
              <a:gd name="T7" fmla="*/ 2147483646 h 96"/>
              <a:gd name="T8" fmla="*/ 0 w 480"/>
              <a:gd name="T9" fmla="*/ 2147483646 h 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0" h="96">
                <a:moveTo>
                  <a:pt x="0" y="96"/>
                </a:moveTo>
                <a:lnTo>
                  <a:pt x="0" y="0"/>
                </a:lnTo>
                <a:lnTo>
                  <a:pt x="480" y="0"/>
                </a:lnTo>
                <a:lnTo>
                  <a:pt x="480" y="96"/>
                </a:lnTo>
                <a:lnTo>
                  <a:pt x="0" y="96"/>
                </a:lnTo>
                <a:close/>
              </a:path>
            </a:pathLst>
          </a:cu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1" name="Freeform 11">
            <a:extLst>
              <a:ext uri="{FF2B5EF4-FFF2-40B4-BE49-F238E27FC236}">
                <a16:creationId xmlns:a16="http://schemas.microsoft.com/office/drawing/2014/main" id="{E2D700CD-37C9-56B1-E04C-DC81B3FB6B3A}"/>
              </a:ext>
            </a:extLst>
          </p:cNvPr>
          <p:cNvSpPr>
            <a:spLocks/>
          </p:cNvSpPr>
          <p:nvPr/>
        </p:nvSpPr>
        <p:spPr bwMode="auto">
          <a:xfrm>
            <a:off x="6813435" y="3057840"/>
            <a:ext cx="1106728" cy="461665"/>
          </a:xfrm>
          <a:custGeom>
            <a:avLst/>
            <a:gdLst>
              <a:gd name="T0" fmla="*/ 0 w 480"/>
              <a:gd name="T1" fmla="*/ 2147483646 h 96"/>
              <a:gd name="T2" fmla="*/ 0 w 480"/>
              <a:gd name="T3" fmla="*/ 0 h 96"/>
              <a:gd name="T4" fmla="*/ 2147483646 w 480"/>
              <a:gd name="T5" fmla="*/ 0 h 96"/>
              <a:gd name="T6" fmla="*/ 2147483646 w 480"/>
              <a:gd name="T7" fmla="*/ 2147483646 h 96"/>
              <a:gd name="T8" fmla="*/ 0 w 480"/>
              <a:gd name="T9" fmla="*/ 2147483646 h 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0" h="96">
                <a:moveTo>
                  <a:pt x="0" y="96"/>
                </a:moveTo>
                <a:lnTo>
                  <a:pt x="0" y="0"/>
                </a:lnTo>
                <a:lnTo>
                  <a:pt x="480" y="0"/>
                </a:lnTo>
                <a:lnTo>
                  <a:pt x="480" y="96"/>
                </a:lnTo>
                <a:lnTo>
                  <a:pt x="0" y="96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" name="Freeform 12">
            <a:extLst>
              <a:ext uri="{FF2B5EF4-FFF2-40B4-BE49-F238E27FC236}">
                <a16:creationId xmlns:a16="http://schemas.microsoft.com/office/drawing/2014/main" id="{7D11DCFE-9A35-CDAD-2FEC-0DB091E6D8CD}"/>
              </a:ext>
            </a:extLst>
          </p:cNvPr>
          <p:cNvSpPr>
            <a:spLocks/>
          </p:cNvSpPr>
          <p:nvPr/>
        </p:nvSpPr>
        <p:spPr bwMode="auto">
          <a:xfrm>
            <a:off x="8043134" y="2792683"/>
            <a:ext cx="1844548" cy="265157"/>
          </a:xfrm>
          <a:custGeom>
            <a:avLst/>
            <a:gdLst>
              <a:gd name="T0" fmla="*/ 0 w 480"/>
              <a:gd name="T1" fmla="*/ 2147483646 h 96"/>
              <a:gd name="T2" fmla="*/ 0 w 480"/>
              <a:gd name="T3" fmla="*/ 0 h 96"/>
              <a:gd name="T4" fmla="*/ 2147483646 w 480"/>
              <a:gd name="T5" fmla="*/ 0 h 96"/>
              <a:gd name="T6" fmla="*/ 2147483646 w 480"/>
              <a:gd name="T7" fmla="*/ 2147483646 h 96"/>
              <a:gd name="T8" fmla="*/ 0 w 480"/>
              <a:gd name="T9" fmla="*/ 2147483646 h 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0" h="96">
                <a:moveTo>
                  <a:pt x="0" y="96"/>
                </a:moveTo>
                <a:lnTo>
                  <a:pt x="0" y="0"/>
                </a:lnTo>
                <a:lnTo>
                  <a:pt x="480" y="0"/>
                </a:lnTo>
                <a:lnTo>
                  <a:pt x="480" y="96"/>
                </a:lnTo>
                <a:lnTo>
                  <a:pt x="0" y="96"/>
                </a:lnTo>
                <a:close/>
              </a:path>
            </a:pathLst>
          </a:custGeom>
          <a:solidFill>
            <a:srgbClr val="C0C0C0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3" name="Freeform 13">
            <a:extLst>
              <a:ext uri="{FF2B5EF4-FFF2-40B4-BE49-F238E27FC236}">
                <a16:creationId xmlns:a16="http://schemas.microsoft.com/office/drawing/2014/main" id="{C6DBDDC0-BC2F-DB30-5E80-FE5796C8B63D}"/>
              </a:ext>
            </a:extLst>
          </p:cNvPr>
          <p:cNvSpPr>
            <a:spLocks/>
          </p:cNvSpPr>
          <p:nvPr/>
        </p:nvSpPr>
        <p:spPr bwMode="auto">
          <a:xfrm>
            <a:off x="11117380" y="3057840"/>
            <a:ext cx="614849" cy="461665"/>
          </a:xfrm>
          <a:custGeom>
            <a:avLst/>
            <a:gdLst>
              <a:gd name="T0" fmla="*/ 0 w 480"/>
              <a:gd name="T1" fmla="*/ 2147483646 h 96"/>
              <a:gd name="T2" fmla="*/ 0 w 480"/>
              <a:gd name="T3" fmla="*/ 0 h 96"/>
              <a:gd name="T4" fmla="*/ 2147483646 w 480"/>
              <a:gd name="T5" fmla="*/ 0 h 96"/>
              <a:gd name="T6" fmla="*/ 2147483646 w 480"/>
              <a:gd name="T7" fmla="*/ 2147483646 h 96"/>
              <a:gd name="T8" fmla="*/ 0 w 480"/>
              <a:gd name="T9" fmla="*/ 2147483646 h 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0" h="96">
                <a:moveTo>
                  <a:pt x="0" y="96"/>
                </a:moveTo>
                <a:lnTo>
                  <a:pt x="0" y="0"/>
                </a:lnTo>
                <a:lnTo>
                  <a:pt x="480" y="0"/>
                </a:lnTo>
                <a:lnTo>
                  <a:pt x="480" y="96"/>
                </a:lnTo>
                <a:lnTo>
                  <a:pt x="0" y="96"/>
                </a:lnTo>
                <a:close/>
              </a:path>
            </a:pathLst>
          </a:cu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4" name="Freeform 14">
            <a:extLst>
              <a:ext uri="{FF2B5EF4-FFF2-40B4-BE49-F238E27FC236}">
                <a16:creationId xmlns:a16="http://schemas.microsoft.com/office/drawing/2014/main" id="{D27723AD-8CBC-0DD2-F21A-8AAF72DFAB31}"/>
              </a:ext>
            </a:extLst>
          </p:cNvPr>
          <p:cNvSpPr>
            <a:spLocks/>
          </p:cNvSpPr>
          <p:nvPr/>
        </p:nvSpPr>
        <p:spPr bwMode="auto">
          <a:xfrm>
            <a:off x="10072136" y="3057840"/>
            <a:ext cx="1106728" cy="461665"/>
          </a:xfrm>
          <a:custGeom>
            <a:avLst/>
            <a:gdLst>
              <a:gd name="T0" fmla="*/ 0 w 480"/>
              <a:gd name="T1" fmla="*/ 2147483646 h 96"/>
              <a:gd name="T2" fmla="*/ 0 w 480"/>
              <a:gd name="T3" fmla="*/ 0 h 96"/>
              <a:gd name="T4" fmla="*/ 2147483646 w 480"/>
              <a:gd name="T5" fmla="*/ 0 h 96"/>
              <a:gd name="T6" fmla="*/ 2147483646 w 480"/>
              <a:gd name="T7" fmla="*/ 2147483646 h 96"/>
              <a:gd name="T8" fmla="*/ 0 w 480"/>
              <a:gd name="T9" fmla="*/ 2147483646 h 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0" h="96">
                <a:moveTo>
                  <a:pt x="0" y="96"/>
                </a:moveTo>
                <a:lnTo>
                  <a:pt x="0" y="0"/>
                </a:lnTo>
                <a:lnTo>
                  <a:pt x="480" y="0"/>
                </a:lnTo>
                <a:lnTo>
                  <a:pt x="480" y="96"/>
                </a:lnTo>
                <a:lnTo>
                  <a:pt x="0" y="96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5" name="Freeform 15">
            <a:extLst>
              <a:ext uri="{FF2B5EF4-FFF2-40B4-BE49-F238E27FC236}">
                <a16:creationId xmlns:a16="http://schemas.microsoft.com/office/drawing/2014/main" id="{FF98D305-2ACF-10B0-C145-3B56CE9CBD3E}"/>
              </a:ext>
            </a:extLst>
          </p:cNvPr>
          <p:cNvSpPr>
            <a:spLocks/>
          </p:cNvSpPr>
          <p:nvPr/>
        </p:nvSpPr>
        <p:spPr bwMode="auto">
          <a:xfrm>
            <a:off x="6198586" y="3057840"/>
            <a:ext cx="614849" cy="461665"/>
          </a:xfrm>
          <a:custGeom>
            <a:avLst/>
            <a:gdLst>
              <a:gd name="T0" fmla="*/ 0 w 480"/>
              <a:gd name="T1" fmla="*/ 2147483646 h 96"/>
              <a:gd name="T2" fmla="*/ 0 w 480"/>
              <a:gd name="T3" fmla="*/ 0 h 96"/>
              <a:gd name="T4" fmla="*/ 2147483646 w 480"/>
              <a:gd name="T5" fmla="*/ 0 h 96"/>
              <a:gd name="T6" fmla="*/ 2147483646 w 480"/>
              <a:gd name="T7" fmla="*/ 2147483646 h 96"/>
              <a:gd name="T8" fmla="*/ 0 w 480"/>
              <a:gd name="T9" fmla="*/ 2147483646 h 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0" h="96">
                <a:moveTo>
                  <a:pt x="0" y="96"/>
                </a:moveTo>
                <a:lnTo>
                  <a:pt x="0" y="0"/>
                </a:lnTo>
                <a:lnTo>
                  <a:pt x="480" y="0"/>
                </a:lnTo>
                <a:lnTo>
                  <a:pt x="480" y="96"/>
                </a:lnTo>
                <a:lnTo>
                  <a:pt x="0" y="96"/>
                </a:lnTo>
                <a:close/>
              </a:path>
            </a:pathLst>
          </a:cu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6" name="Text Box 16">
            <a:extLst>
              <a:ext uri="{FF2B5EF4-FFF2-40B4-BE49-F238E27FC236}">
                <a16:creationId xmlns:a16="http://schemas.microsoft.com/office/drawing/2014/main" id="{87CC353A-48B8-AA08-73B9-E50BC8A24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9404" y="1883670"/>
            <a:ext cx="2273379" cy="449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ja-JP" altLang="en-US" sz="2000" b="1" dirty="0">
                <a:solidFill>
                  <a:srgbClr val="FF0000"/>
                </a:solidFill>
              </a:rPr>
              <a:t>チャネル </a:t>
            </a:r>
            <a:r>
              <a:rPr lang="en-US" altLang="ja-JP" sz="2000" b="1" dirty="0">
                <a:solidFill>
                  <a:srgbClr val="FF0000"/>
                </a:solidFill>
              </a:rPr>
              <a:t>(</a:t>
            </a:r>
            <a:r>
              <a:rPr lang="ja-JP" altLang="en-US" sz="2000" b="1" dirty="0">
                <a:solidFill>
                  <a:srgbClr val="FF0000"/>
                </a:solidFill>
              </a:rPr>
              <a:t>蓄積</a:t>
            </a:r>
            <a:r>
              <a:rPr lang="en-US" altLang="ja-JP" sz="2000" b="1" dirty="0">
                <a:solidFill>
                  <a:srgbClr val="FF0000"/>
                </a:solidFill>
              </a:rPr>
              <a:t>n</a:t>
            </a:r>
            <a:r>
              <a:rPr lang="ja-JP" altLang="en-US" sz="2000" b="1" dirty="0">
                <a:solidFill>
                  <a:srgbClr val="FF0000"/>
                </a:solidFill>
              </a:rPr>
              <a:t>型</a:t>
            </a:r>
            <a:r>
              <a:rPr lang="en-US" altLang="ja-JP" sz="2000" b="1" dirty="0">
                <a:solidFill>
                  <a:srgbClr val="FF0000"/>
                </a:solidFill>
              </a:rPr>
              <a:t>)</a:t>
            </a:r>
            <a:endParaRPr lang="ja-JP" altLang="en-US" sz="2000" b="1" dirty="0">
              <a:solidFill>
                <a:srgbClr val="FF0000"/>
              </a:solidFill>
            </a:endParaRPr>
          </a:p>
        </p:txBody>
      </p:sp>
      <p:sp>
        <p:nvSpPr>
          <p:cNvPr id="38" name="Line 18">
            <a:extLst>
              <a:ext uri="{FF2B5EF4-FFF2-40B4-BE49-F238E27FC236}">
                <a16:creationId xmlns:a16="http://schemas.microsoft.com/office/drawing/2014/main" id="{A38899A7-C809-8008-949E-46FF52F59109}"/>
              </a:ext>
            </a:extLst>
          </p:cNvPr>
          <p:cNvSpPr>
            <a:spLocks noChangeShapeType="1"/>
          </p:cNvSpPr>
          <p:nvPr/>
        </p:nvSpPr>
        <p:spPr bwMode="auto">
          <a:xfrm>
            <a:off x="8546717" y="2243217"/>
            <a:ext cx="210074" cy="954291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42" name="Rectangle 92">
            <a:extLst>
              <a:ext uri="{FF2B5EF4-FFF2-40B4-BE49-F238E27FC236}">
                <a16:creationId xmlns:a16="http://schemas.microsoft.com/office/drawing/2014/main" id="{5F0CDB05-3D81-D758-4D38-8A5C4FC62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9923" y="2650212"/>
            <a:ext cx="800219" cy="413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ja-JP" altLang="en-US" sz="1800" dirty="0">
                <a:solidFill>
                  <a:srgbClr val="000000"/>
                </a:solidFill>
              </a:rPr>
              <a:t>ソース</a:t>
            </a:r>
          </a:p>
        </p:txBody>
      </p:sp>
      <p:sp>
        <p:nvSpPr>
          <p:cNvPr id="43" name="Rectangle 101">
            <a:extLst>
              <a:ext uri="{FF2B5EF4-FFF2-40B4-BE49-F238E27FC236}">
                <a16:creationId xmlns:a16="http://schemas.microsoft.com/office/drawing/2014/main" id="{1D3220F6-1D0E-F348-BF17-3FCAD4C40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3375" y="1683615"/>
            <a:ext cx="19607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solidFill>
                  <a:srgbClr val="000000"/>
                </a:solidFill>
              </a:rPr>
              <a:t>thermal SiO</a:t>
            </a:r>
            <a:r>
              <a:rPr lang="en-US" altLang="ja-JP" sz="2000" baseline="-25000" dirty="0">
                <a:solidFill>
                  <a:srgbClr val="000000"/>
                </a:solidFill>
              </a:rPr>
              <a:t>2</a:t>
            </a:r>
            <a:r>
              <a:rPr lang="en-US" altLang="ja-JP" sz="2000" dirty="0">
                <a:solidFill>
                  <a:srgbClr val="000000"/>
                </a:solidFill>
              </a:rPr>
              <a:t> </a:t>
            </a:r>
            <a:r>
              <a:rPr lang="en-US" altLang="ja-JP" sz="2000" dirty="0" err="1">
                <a:solidFill>
                  <a:srgbClr val="000000"/>
                </a:solidFill>
              </a:rPr>
              <a:t>etc</a:t>
            </a:r>
            <a:r>
              <a:rPr lang="en-US" altLang="ja-JP" sz="20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44" name="Line 102">
            <a:extLst>
              <a:ext uri="{FF2B5EF4-FFF2-40B4-BE49-F238E27FC236}">
                <a16:creationId xmlns:a16="http://schemas.microsoft.com/office/drawing/2014/main" id="{C2EFC47E-2DF2-C803-351D-756913113E5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367297" y="2101832"/>
            <a:ext cx="543313" cy="1140211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45" name="Rectangle 92">
            <a:extLst>
              <a:ext uri="{FF2B5EF4-FFF2-40B4-BE49-F238E27FC236}">
                <a16:creationId xmlns:a16="http://schemas.microsoft.com/office/drawing/2014/main" id="{C9358112-7EB7-00D7-810E-F225FF3D9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0671" y="2656032"/>
            <a:ext cx="934871" cy="413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ja-JP" altLang="en-US" sz="1800" dirty="0">
                <a:solidFill>
                  <a:srgbClr val="000000"/>
                </a:solidFill>
              </a:rPr>
              <a:t>ドレイン</a:t>
            </a: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52E6B515-5388-A9C0-00D7-09BCCB8BC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8586" y="3319701"/>
            <a:ext cx="5533643" cy="461665"/>
          </a:xfrm>
          <a:prstGeom prst="rect">
            <a:avLst/>
          </a:prstGeom>
          <a:solidFill>
            <a:srgbClr val="CCFF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46" name="Text Box 16">
            <a:extLst>
              <a:ext uri="{FF2B5EF4-FFF2-40B4-BE49-F238E27FC236}">
                <a16:creationId xmlns:a16="http://schemas.microsoft.com/office/drawing/2014/main" id="{DC3F3BD0-013E-2609-F4AB-C6E1CB515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5658" y="3376074"/>
            <a:ext cx="896399" cy="449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ja-JP" altLang="en-US" sz="2000" b="1" dirty="0">
                <a:solidFill>
                  <a:srgbClr val="000000"/>
                </a:solidFill>
              </a:rPr>
              <a:t>ガラス</a:t>
            </a:r>
          </a:p>
        </p:txBody>
      </p:sp>
      <p:sp>
        <p:nvSpPr>
          <p:cNvPr id="47" name="Text Box 16">
            <a:extLst>
              <a:ext uri="{FF2B5EF4-FFF2-40B4-BE49-F238E27FC236}">
                <a16:creationId xmlns:a16="http://schemas.microsoft.com/office/drawing/2014/main" id="{DB4EED48-B53E-1756-A680-89FFA49F2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8196" y="4783851"/>
            <a:ext cx="4278735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b="1" dirty="0">
                <a:solidFill>
                  <a:srgbClr val="FF0000"/>
                </a:solidFill>
              </a:rPr>
              <a:t>チャネル構造</a:t>
            </a:r>
            <a:r>
              <a:rPr lang="en-US" altLang="ja-JP" b="1" dirty="0">
                <a:solidFill>
                  <a:srgbClr val="FF0000"/>
                </a:solidFill>
              </a:rPr>
              <a:t>:</a:t>
            </a:r>
            <a:r>
              <a:rPr lang="ja-JP" altLang="en-US" b="1" dirty="0">
                <a:solidFill>
                  <a:srgbClr val="FF0000"/>
                </a:solidFill>
              </a:rPr>
              <a:t> </a:t>
            </a:r>
            <a:r>
              <a:rPr lang="en-US" altLang="ja-JP" b="1" dirty="0">
                <a:solidFill>
                  <a:srgbClr val="FF0000"/>
                </a:solidFill>
              </a:rPr>
              <a:t>N</a:t>
            </a:r>
            <a:r>
              <a:rPr lang="en-US" altLang="ja-JP" b="1" baseline="30000" dirty="0">
                <a:solidFill>
                  <a:srgbClr val="FF0000"/>
                </a:solidFill>
              </a:rPr>
              <a:t>+</a:t>
            </a:r>
            <a:r>
              <a:rPr lang="en-US" altLang="ja-JP" b="1" dirty="0">
                <a:solidFill>
                  <a:srgbClr val="FF0000"/>
                </a:solidFill>
              </a:rPr>
              <a:t>PN</a:t>
            </a:r>
            <a:r>
              <a:rPr lang="en-US" altLang="ja-JP" b="1" baseline="30000" dirty="0">
                <a:solidFill>
                  <a:srgbClr val="FF0000"/>
                </a:solidFill>
              </a:rPr>
              <a:t>+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b="1" dirty="0">
                <a:solidFill>
                  <a:srgbClr val="FF0000"/>
                </a:solidFill>
              </a:rPr>
              <a:t> </a:t>
            </a:r>
            <a:r>
              <a:rPr lang="ja-JP" altLang="en-US" b="1" dirty="0">
                <a:solidFill>
                  <a:srgbClr val="FF0000"/>
                </a:solidFill>
              </a:rPr>
              <a:t>　　</a:t>
            </a:r>
            <a:r>
              <a:rPr lang="en-US" altLang="ja-JP" b="1" dirty="0">
                <a:solidFill>
                  <a:srgbClr val="FF0000"/>
                </a:solidFill>
              </a:rPr>
              <a:t>on</a:t>
            </a:r>
            <a:r>
              <a:rPr lang="ja-JP" altLang="en-US" b="1" dirty="0">
                <a:solidFill>
                  <a:srgbClr val="FF0000"/>
                </a:solidFill>
              </a:rPr>
              <a:t>動作時</a:t>
            </a:r>
            <a:r>
              <a:rPr lang="en-US" altLang="ja-JP" b="1" dirty="0">
                <a:solidFill>
                  <a:srgbClr val="FF0000"/>
                </a:solidFill>
              </a:rPr>
              <a:t>: N</a:t>
            </a:r>
            <a:r>
              <a:rPr lang="en-US" altLang="ja-JP" b="1" baseline="30000" dirty="0">
                <a:solidFill>
                  <a:srgbClr val="FF0000"/>
                </a:solidFill>
              </a:rPr>
              <a:t>+</a:t>
            </a:r>
            <a:r>
              <a:rPr lang="en-US" altLang="ja-JP" b="1" dirty="0">
                <a:solidFill>
                  <a:srgbClr val="FF0000"/>
                </a:solidFill>
              </a:rPr>
              <a:t>NN</a:t>
            </a:r>
            <a:r>
              <a:rPr lang="en-US" altLang="ja-JP" b="1" baseline="30000" dirty="0">
                <a:solidFill>
                  <a:srgbClr val="FF0000"/>
                </a:solidFill>
              </a:rPr>
              <a:t>+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b="1" dirty="0">
                <a:solidFill>
                  <a:srgbClr val="FF0000"/>
                </a:solidFill>
              </a:rPr>
              <a:t>      </a:t>
            </a:r>
            <a:r>
              <a:rPr lang="en-US" altLang="ja-JP" b="1" dirty="0">
                <a:solidFill>
                  <a:srgbClr val="FF0000"/>
                </a:solidFill>
              </a:rPr>
              <a:t>off</a:t>
            </a:r>
            <a:r>
              <a:rPr lang="ja-JP" altLang="en-US" b="1" dirty="0">
                <a:solidFill>
                  <a:srgbClr val="FF0000"/>
                </a:solidFill>
              </a:rPr>
              <a:t>動作</a:t>
            </a:r>
            <a:r>
              <a:rPr lang="en-US" altLang="ja-JP" b="1" dirty="0">
                <a:solidFill>
                  <a:srgbClr val="FF0000"/>
                </a:solidFill>
              </a:rPr>
              <a:t>:</a:t>
            </a:r>
            <a:r>
              <a:rPr lang="ja-JP" altLang="en-US" b="1" dirty="0">
                <a:solidFill>
                  <a:srgbClr val="FF0000"/>
                </a:solidFill>
              </a:rPr>
              <a:t> </a:t>
            </a:r>
            <a:r>
              <a:rPr lang="en-US" altLang="ja-JP" b="1" dirty="0">
                <a:solidFill>
                  <a:srgbClr val="FF0000"/>
                </a:solidFill>
              </a:rPr>
              <a:t>N</a:t>
            </a:r>
            <a:r>
              <a:rPr lang="en-US" altLang="ja-JP" b="1" baseline="30000" dirty="0">
                <a:solidFill>
                  <a:srgbClr val="FF0000"/>
                </a:solidFill>
              </a:rPr>
              <a:t>+</a:t>
            </a:r>
            <a:r>
              <a:rPr lang="en-US" altLang="ja-JP" b="1" dirty="0">
                <a:solidFill>
                  <a:srgbClr val="FF0000"/>
                </a:solidFill>
              </a:rPr>
              <a:t>P</a:t>
            </a:r>
            <a:r>
              <a:rPr lang="ja-JP" altLang="en-US" b="1" dirty="0">
                <a:solidFill>
                  <a:srgbClr val="FF0000"/>
                </a:solidFill>
              </a:rPr>
              <a:t>逆接合</a:t>
            </a:r>
            <a:endParaRPr lang="en-US" altLang="ja-JP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b="1" dirty="0">
                <a:solidFill>
                  <a:srgbClr val="FF0000"/>
                </a:solidFill>
              </a:rPr>
              <a:t>          </a:t>
            </a:r>
            <a:r>
              <a:rPr lang="ja-JP" altLang="en-US" b="1" dirty="0">
                <a:solidFill>
                  <a:srgbClr val="FF0000"/>
                </a:solidFill>
              </a:rPr>
              <a:t>　　　　と低い</a:t>
            </a:r>
            <a:r>
              <a:rPr lang="en-US" altLang="ja-JP" b="1" dirty="0" err="1">
                <a:solidFill>
                  <a:srgbClr val="FF0000"/>
                </a:solidFill>
              </a:rPr>
              <a:t>I</a:t>
            </a:r>
            <a:r>
              <a:rPr lang="en-US" altLang="ja-JP" b="1" baseline="-25000" dirty="0" err="1">
                <a:solidFill>
                  <a:srgbClr val="FF0000"/>
                </a:solidFill>
              </a:rPr>
              <a:t>off</a:t>
            </a:r>
            <a:endParaRPr lang="en-US" altLang="ja-JP" b="1" baseline="-25000" dirty="0">
              <a:solidFill>
                <a:srgbClr val="FF0000"/>
              </a:solidFill>
            </a:endParaRPr>
          </a:p>
        </p:txBody>
      </p:sp>
      <p:sp>
        <p:nvSpPr>
          <p:cNvPr id="48" name="Text Box 16">
            <a:extLst>
              <a:ext uri="{FF2B5EF4-FFF2-40B4-BE49-F238E27FC236}">
                <a16:creationId xmlns:a16="http://schemas.microsoft.com/office/drawing/2014/main" id="{2D703933-69C0-D5F4-16DE-6536E6AF8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2024" y="4783851"/>
            <a:ext cx="557075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b="1" dirty="0">
                <a:solidFill>
                  <a:srgbClr val="FF0000"/>
                </a:solidFill>
              </a:rPr>
              <a:t>チャネル構造</a:t>
            </a:r>
            <a:r>
              <a:rPr lang="en-US" altLang="ja-JP" b="1" dirty="0">
                <a:solidFill>
                  <a:srgbClr val="FF0000"/>
                </a:solidFill>
              </a:rPr>
              <a:t>:</a:t>
            </a:r>
            <a:r>
              <a:rPr lang="ja-JP" altLang="en-US" b="1" dirty="0">
                <a:solidFill>
                  <a:srgbClr val="FF0000"/>
                </a:solidFill>
              </a:rPr>
              <a:t> </a:t>
            </a:r>
            <a:r>
              <a:rPr lang="en-US" altLang="ja-JP" b="1" dirty="0">
                <a:solidFill>
                  <a:srgbClr val="FF0000"/>
                </a:solidFill>
              </a:rPr>
              <a:t>NN</a:t>
            </a:r>
            <a:r>
              <a:rPr lang="en-US" altLang="ja-JP" b="1" baseline="30000" dirty="0">
                <a:solidFill>
                  <a:srgbClr val="FF0000"/>
                </a:solidFill>
              </a:rPr>
              <a:t>-</a:t>
            </a:r>
            <a:r>
              <a:rPr lang="en-US" altLang="ja-JP" b="1" dirty="0">
                <a:solidFill>
                  <a:srgbClr val="FF0000"/>
                </a:solidFill>
              </a:rPr>
              <a:t>N</a:t>
            </a:r>
            <a:r>
              <a:rPr lang="ja-JP" altLang="en-US" b="1" baseline="30000" dirty="0">
                <a:solidFill>
                  <a:srgbClr val="FF0000"/>
                </a:solidFill>
              </a:rPr>
              <a:t> </a:t>
            </a:r>
            <a:r>
              <a:rPr lang="en-US" altLang="ja-JP" b="1" dirty="0">
                <a:solidFill>
                  <a:srgbClr val="FF0000"/>
                </a:solidFill>
              </a:rPr>
              <a:t>(MN</a:t>
            </a:r>
            <a:r>
              <a:rPr lang="en-US" altLang="ja-JP" b="1" baseline="30000" dirty="0">
                <a:solidFill>
                  <a:srgbClr val="FF0000"/>
                </a:solidFill>
              </a:rPr>
              <a:t>-</a:t>
            </a:r>
            <a:r>
              <a:rPr lang="en-US" altLang="ja-JP" b="1" dirty="0">
                <a:solidFill>
                  <a:srgbClr val="FF0000"/>
                </a:solidFill>
              </a:rPr>
              <a:t>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b="1" dirty="0">
                <a:solidFill>
                  <a:srgbClr val="FF0000"/>
                </a:solidFill>
              </a:rPr>
              <a:t> </a:t>
            </a:r>
            <a:r>
              <a:rPr lang="ja-JP" altLang="en-US" b="1" dirty="0">
                <a:solidFill>
                  <a:srgbClr val="FF0000"/>
                </a:solidFill>
              </a:rPr>
              <a:t>　　</a:t>
            </a:r>
            <a:r>
              <a:rPr lang="en-US" altLang="ja-JP" b="1" dirty="0">
                <a:solidFill>
                  <a:srgbClr val="FF0000"/>
                </a:solidFill>
              </a:rPr>
              <a:t>on</a:t>
            </a:r>
            <a:r>
              <a:rPr lang="ja-JP" altLang="en-US" b="1" dirty="0">
                <a:solidFill>
                  <a:srgbClr val="FF0000"/>
                </a:solidFill>
              </a:rPr>
              <a:t>動作時</a:t>
            </a:r>
            <a:r>
              <a:rPr lang="en-US" altLang="ja-JP" b="1" dirty="0">
                <a:solidFill>
                  <a:srgbClr val="FF0000"/>
                </a:solidFill>
              </a:rPr>
              <a:t>: NN</a:t>
            </a:r>
            <a:r>
              <a:rPr lang="en-US" altLang="ja-JP" b="1" baseline="30000" dirty="0">
                <a:solidFill>
                  <a:srgbClr val="FF0000"/>
                </a:solidFill>
              </a:rPr>
              <a:t>-</a:t>
            </a:r>
            <a:r>
              <a:rPr lang="en-US" altLang="ja-JP" b="1" dirty="0">
                <a:solidFill>
                  <a:srgbClr val="FF0000"/>
                </a:solidFill>
              </a:rPr>
              <a:t>N</a:t>
            </a:r>
            <a:r>
              <a:rPr lang="ja-JP" altLang="en-US" b="1" dirty="0">
                <a:solidFill>
                  <a:srgbClr val="FF0000"/>
                </a:solidFill>
              </a:rPr>
              <a:t> </a:t>
            </a:r>
            <a:r>
              <a:rPr lang="en-US" altLang="ja-JP" b="1" dirty="0">
                <a:solidFill>
                  <a:srgbClr val="FF0000"/>
                </a:solidFill>
              </a:rPr>
              <a:t>(MNM)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b="1" dirty="0">
                <a:solidFill>
                  <a:srgbClr val="FF0000"/>
                </a:solidFill>
              </a:rPr>
              <a:t>　　 </a:t>
            </a:r>
            <a:r>
              <a:rPr lang="en-US" altLang="ja-JP" b="1" dirty="0">
                <a:solidFill>
                  <a:srgbClr val="FF0000"/>
                </a:solidFill>
              </a:rPr>
              <a:t>off</a:t>
            </a:r>
            <a:r>
              <a:rPr lang="ja-JP" altLang="en-US" b="1" dirty="0">
                <a:solidFill>
                  <a:srgbClr val="FF0000"/>
                </a:solidFill>
              </a:rPr>
              <a:t>動作</a:t>
            </a:r>
            <a:r>
              <a:rPr lang="en-US" altLang="ja-JP" b="1" dirty="0">
                <a:solidFill>
                  <a:srgbClr val="FF0000"/>
                </a:solidFill>
              </a:rPr>
              <a:t>:</a:t>
            </a:r>
            <a:r>
              <a:rPr lang="ja-JP" altLang="en-US" b="1" dirty="0">
                <a:solidFill>
                  <a:srgbClr val="FF0000"/>
                </a:solidFill>
              </a:rPr>
              <a:t> チャネルの低い</a:t>
            </a:r>
            <a:r>
              <a:rPr lang="en-US" altLang="ja-JP" b="1" dirty="0" err="1">
                <a:solidFill>
                  <a:srgbClr val="FF0000"/>
                </a:solidFill>
              </a:rPr>
              <a:t>I</a:t>
            </a:r>
            <a:r>
              <a:rPr lang="en-US" altLang="ja-JP" b="1" baseline="-25000" dirty="0" err="1">
                <a:solidFill>
                  <a:srgbClr val="FF0000"/>
                </a:solidFill>
              </a:rPr>
              <a:t>off</a:t>
            </a:r>
            <a:endParaRPr lang="en-US" altLang="ja-JP" b="1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767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1823C-EFE7-CA3E-65BF-DC94C2762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3">
            <a:extLst>
              <a:ext uri="{FF2B5EF4-FFF2-40B4-BE49-F238E27FC236}">
                <a16:creationId xmlns:a16="http://schemas.microsoft.com/office/drawing/2014/main" id="{57DD36D2-C064-BBC9-0372-49FCDE43FF6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9144000" cy="838200"/>
          </a:xfrm>
          <a:noFill/>
        </p:spPr>
        <p:txBody>
          <a:bodyPr/>
          <a:lstStyle/>
          <a:p>
            <a:pPr eaLnBrk="1" hangingPunct="1"/>
            <a:r>
              <a:rPr lang="ja-JP" altLang="en-US" sz="3600" b="1" dirty="0">
                <a:solidFill>
                  <a:srgbClr val="0000FF"/>
                </a:solidFill>
              </a:rPr>
              <a:t>チャネル内のキャリア密度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EE6C494-BC23-D01E-4A7B-DDF24A49958F}"/>
              </a:ext>
            </a:extLst>
          </p:cNvPr>
          <p:cNvSpPr txBox="1"/>
          <p:nvPr/>
        </p:nvSpPr>
        <p:spPr>
          <a:xfrm>
            <a:off x="111129" y="548680"/>
            <a:ext cx="11817519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想定構造</a:t>
            </a:r>
            <a:r>
              <a:rPr kumimoji="1" lang="en-US" altLang="ja-JP" dirty="0"/>
              <a:t>:</a:t>
            </a:r>
          </a:p>
          <a:p>
            <a:r>
              <a:rPr lang="ja-JP" altLang="en-US" dirty="0"/>
              <a:t>　</a:t>
            </a:r>
            <a:r>
              <a:rPr kumimoji="1" lang="en-US" altLang="ja-JP" dirty="0"/>
              <a:t>150 nm-thick a-SiO</a:t>
            </a:r>
            <a:r>
              <a:rPr kumimoji="1" lang="en-US" altLang="ja-JP" baseline="-25000" dirty="0"/>
              <a:t>2</a:t>
            </a:r>
            <a:r>
              <a:rPr kumimoji="1" lang="en-US" altLang="ja-JP" dirty="0"/>
              <a:t> gate insulator</a:t>
            </a:r>
          </a:p>
          <a:p>
            <a:r>
              <a:rPr lang="ja-JP" altLang="en-US" dirty="0"/>
              <a:t>　</a:t>
            </a:r>
            <a:r>
              <a:rPr lang="en-US" altLang="ja-JP" i="1" dirty="0"/>
              <a:t>V</a:t>
            </a:r>
            <a:r>
              <a:rPr lang="en-US" altLang="ja-JP" baseline="-25000" dirty="0"/>
              <a:t>g</a:t>
            </a:r>
            <a:r>
              <a:rPr lang="en-US" altLang="ja-JP" dirty="0"/>
              <a:t> – </a:t>
            </a:r>
            <a:r>
              <a:rPr lang="en-US" altLang="ja-JP" i="1" dirty="0"/>
              <a:t>V</a:t>
            </a:r>
            <a:r>
              <a:rPr lang="en-US" altLang="ja-JP" baseline="-25000" dirty="0"/>
              <a:t>th</a:t>
            </a:r>
            <a:r>
              <a:rPr lang="en-US" altLang="ja-JP" dirty="0"/>
              <a:t> = 5 V</a:t>
            </a:r>
          </a:p>
          <a:p>
            <a:r>
              <a:rPr lang="ja-JP" altLang="en-US" dirty="0"/>
              <a:t>　　</a:t>
            </a:r>
            <a:r>
              <a:rPr lang="en-US" altLang="ja-JP" i="1" dirty="0" err="1"/>
              <a:t>N</a:t>
            </a:r>
            <a:r>
              <a:rPr lang="en-US" altLang="ja-JP" baseline="-25000" dirty="0" err="1"/>
              <a:t>max</a:t>
            </a:r>
            <a:r>
              <a:rPr lang="ja-JP" altLang="en-US" dirty="0"/>
              <a:t> </a:t>
            </a:r>
            <a:r>
              <a:rPr lang="en-US" altLang="ja-JP" dirty="0"/>
              <a:t>= 8x10</a:t>
            </a:r>
            <a:r>
              <a:rPr lang="en-US" altLang="ja-JP" baseline="30000" dirty="0"/>
              <a:t>11</a:t>
            </a:r>
            <a:r>
              <a:rPr lang="en-US" altLang="ja-JP" dirty="0"/>
              <a:t> cm</a:t>
            </a:r>
            <a:r>
              <a:rPr lang="en-US" altLang="ja-JP" baseline="30000" dirty="0"/>
              <a:t>-2</a:t>
            </a:r>
            <a:r>
              <a:rPr lang="en-US" altLang="ja-JP" dirty="0"/>
              <a:t>, </a:t>
            </a:r>
            <a:r>
              <a:rPr lang="ja-JP" altLang="en-US" dirty="0"/>
              <a:t>蓄積層の厚さ </a:t>
            </a:r>
            <a:r>
              <a:rPr lang="en-US" altLang="ja-JP" dirty="0"/>
              <a:t>10 nm =&gt; </a:t>
            </a:r>
            <a:r>
              <a:rPr lang="ja-JP" altLang="en-US" dirty="0"/>
              <a:t>最大誘起キャリア密度 </a:t>
            </a:r>
            <a:r>
              <a:rPr lang="en-US" altLang="ja-JP" i="1" dirty="0" err="1">
                <a:solidFill>
                  <a:srgbClr val="FF0000"/>
                </a:solidFill>
              </a:rPr>
              <a:t>N</a:t>
            </a:r>
            <a:r>
              <a:rPr lang="en-US" altLang="ja-JP" baseline="-25000" dirty="0" err="1">
                <a:solidFill>
                  <a:srgbClr val="FF0000"/>
                </a:solidFill>
              </a:rPr>
              <a:t>max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= 8x10</a:t>
            </a:r>
            <a:r>
              <a:rPr lang="en-US" altLang="ja-JP" baseline="30000" dirty="0">
                <a:solidFill>
                  <a:srgbClr val="FF0000"/>
                </a:solidFill>
              </a:rPr>
              <a:t>17</a:t>
            </a:r>
            <a:r>
              <a:rPr lang="en-US" altLang="ja-JP" dirty="0">
                <a:solidFill>
                  <a:srgbClr val="FF0000"/>
                </a:solidFill>
              </a:rPr>
              <a:t> cm</a:t>
            </a:r>
            <a:r>
              <a:rPr lang="en-US" altLang="ja-JP" baseline="30000" dirty="0">
                <a:solidFill>
                  <a:srgbClr val="FF0000"/>
                </a:solidFill>
              </a:rPr>
              <a:t>-3</a:t>
            </a:r>
            <a:r>
              <a:rPr lang="en-US" altLang="ja-JP" dirty="0">
                <a:solidFill>
                  <a:srgbClr val="FF0000"/>
                </a:solidFill>
              </a:rPr>
              <a:t> </a:t>
            </a:r>
          </a:p>
          <a:p>
            <a:endParaRPr lang="en-US" altLang="ja-JP" dirty="0"/>
          </a:p>
          <a:p>
            <a:r>
              <a:rPr lang="en-US" altLang="ja-JP" b="1" dirty="0"/>
              <a:t>N</a:t>
            </a:r>
            <a:r>
              <a:rPr lang="ja-JP" altLang="en-US" b="1" dirty="0"/>
              <a:t>チャネル </a:t>
            </a:r>
            <a:r>
              <a:rPr lang="en-US" altLang="ja-JP" b="1" dirty="0"/>
              <a:t>c-Si</a:t>
            </a:r>
            <a:r>
              <a:rPr lang="ja-JP" altLang="en-US" b="1" dirty="0"/>
              <a:t> </a:t>
            </a:r>
            <a:r>
              <a:rPr lang="en-US" altLang="ja-JP" b="1" dirty="0"/>
              <a:t>FET:</a:t>
            </a:r>
          </a:p>
          <a:p>
            <a:r>
              <a:rPr lang="ja-JP" altLang="en-US" dirty="0"/>
              <a:t>　</a:t>
            </a:r>
            <a:r>
              <a:rPr lang="en-US" altLang="ja-JP" dirty="0"/>
              <a:t>c-Si (</a:t>
            </a:r>
            <a:r>
              <a:rPr lang="en-US" altLang="ja-JP" dirty="0" err="1"/>
              <a:t>Eg</a:t>
            </a:r>
            <a:r>
              <a:rPr lang="en-US" altLang="ja-JP" dirty="0"/>
              <a:t> = 1.12 eV) </a:t>
            </a:r>
            <a:r>
              <a:rPr lang="ja-JP" altLang="en-US" dirty="0"/>
              <a:t>の真性キャリア密度</a:t>
            </a:r>
            <a:r>
              <a:rPr lang="en-US" altLang="ja-JP" dirty="0"/>
              <a:t>:</a:t>
            </a:r>
            <a:r>
              <a:rPr lang="ja-JP" altLang="en-US" dirty="0"/>
              <a:t> </a:t>
            </a:r>
            <a:r>
              <a:rPr lang="en-US" altLang="ja-JP" i="1" dirty="0"/>
              <a:t>N</a:t>
            </a:r>
            <a:r>
              <a:rPr lang="en-US" altLang="ja-JP" baseline="-25000" dirty="0"/>
              <a:t>i</a:t>
            </a:r>
            <a:r>
              <a:rPr lang="en-US" altLang="ja-JP" dirty="0"/>
              <a:t> ~10</a:t>
            </a:r>
            <a:r>
              <a:rPr lang="en-US" altLang="ja-JP" baseline="30000" dirty="0"/>
              <a:t>10</a:t>
            </a:r>
            <a:r>
              <a:rPr lang="en-US" altLang="ja-JP" dirty="0"/>
              <a:t> cm</a:t>
            </a:r>
            <a:r>
              <a:rPr lang="en-US" altLang="ja-JP" baseline="30000" dirty="0"/>
              <a:t>-3</a:t>
            </a:r>
            <a:r>
              <a:rPr lang="en-US" altLang="ja-JP" dirty="0"/>
              <a:t>:</a:t>
            </a:r>
            <a:r>
              <a:rPr lang="ja-JP" altLang="en-US" dirty="0"/>
              <a:t> </a:t>
            </a:r>
            <a:r>
              <a:rPr lang="en-US" altLang="ja-JP" dirty="0"/>
              <a:t>on/off</a:t>
            </a:r>
            <a:r>
              <a:rPr lang="ja-JP" altLang="en-US" dirty="0"/>
              <a:t>比 最大で</a:t>
            </a:r>
            <a:r>
              <a:rPr lang="en-US" altLang="ja-JP" dirty="0"/>
              <a:t>8</a:t>
            </a:r>
            <a:r>
              <a:rPr lang="ja-JP" altLang="en-US" dirty="0"/>
              <a:t>桁程度</a:t>
            </a:r>
            <a:endParaRPr lang="en-US" altLang="ja-JP" dirty="0"/>
          </a:p>
          <a:p>
            <a:r>
              <a:rPr lang="ja-JP" altLang="en-US" dirty="0"/>
              <a:t>　　</a:t>
            </a:r>
            <a:r>
              <a:rPr lang="en-US" altLang="ja-JP" dirty="0"/>
              <a:t>c-Si</a:t>
            </a:r>
            <a:r>
              <a:rPr lang="ja-JP" altLang="en-US" dirty="0"/>
              <a:t>の場合十分な</a:t>
            </a:r>
            <a:r>
              <a:rPr lang="en-US" altLang="ja-JP" dirty="0"/>
              <a:t>on/off</a:t>
            </a:r>
            <a:r>
              <a:rPr lang="ja-JP" altLang="en-US" dirty="0"/>
              <a:t>比が取れないので、</a:t>
            </a:r>
            <a:r>
              <a:rPr lang="en-US" altLang="ja-JP" b="1" dirty="0">
                <a:solidFill>
                  <a:srgbClr val="FF0000"/>
                </a:solidFill>
              </a:rPr>
              <a:t>channel</a:t>
            </a:r>
            <a:r>
              <a:rPr lang="ja-JP" altLang="en-US" b="1" dirty="0">
                <a:solidFill>
                  <a:srgbClr val="FF0000"/>
                </a:solidFill>
              </a:rPr>
              <a:t>を</a:t>
            </a:r>
            <a:r>
              <a:rPr lang="en-US" altLang="ja-JP" b="1" dirty="0">
                <a:solidFill>
                  <a:srgbClr val="FF0000"/>
                </a:solidFill>
              </a:rPr>
              <a:t>p</a:t>
            </a:r>
            <a:r>
              <a:rPr lang="ja-JP" altLang="en-US" b="1" dirty="0">
                <a:solidFill>
                  <a:srgbClr val="FF0000"/>
                </a:solidFill>
              </a:rPr>
              <a:t>型、</a:t>
            </a:r>
            <a:r>
              <a:rPr lang="en-US" altLang="ja-JP" b="1" dirty="0">
                <a:solidFill>
                  <a:srgbClr val="FF0000"/>
                </a:solidFill>
              </a:rPr>
              <a:t>source/drain</a:t>
            </a:r>
            <a:r>
              <a:rPr lang="ja-JP" altLang="en-US" b="1" dirty="0">
                <a:solidFill>
                  <a:srgbClr val="FF0000"/>
                </a:solidFill>
              </a:rPr>
              <a:t>を</a:t>
            </a:r>
            <a:r>
              <a:rPr lang="en-US" altLang="ja-JP" b="1" dirty="0">
                <a:solidFill>
                  <a:srgbClr val="FF0000"/>
                </a:solidFill>
              </a:rPr>
              <a:t>n</a:t>
            </a:r>
            <a:r>
              <a:rPr lang="ja-JP" altLang="en-US" b="1" dirty="0">
                <a:solidFill>
                  <a:srgbClr val="FF0000"/>
                </a:solidFill>
              </a:rPr>
              <a:t>型</a:t>
            </a:r>
            <a:r>
              <a:rPr lang="ja-JP" altLang="en-US" dirty="0"/>
              <a:t>にする</a:t>
            </a:r>
            <a:endParaRPr lang="en-US" altLang="ja-JP" dirty="0"/>
          </a:p>
          <a:p>
            <a:r>
              <a:rPr lang="ja-JP" altLang="en-US" dirty="0"/>
              <a:t>　　　・ </a:t>
            </a:r>
            <a:r>
              <a:rPr lang="en-US" altLang="ja-JP" dirty="0"/>
              <a:t>off</a:t>
            </a:r>
            <a:r>
              <a:rPr lang="ja-JP" altLang="en-US" dirty="0"/>
              <a:t>電流を下げる</a:t>
            </a:r>
            <a:br>
              <a:rPr lang="en-US" altLang="ja-JP" dirty="0"/>
            </a:br>
            <a:r>
              <a:rPr lang="ja-JP" altLang="en-US" dirty="0"/>
              <a:t>　　　・ ホール電流が流れないようにする</a:t>
            </a:r>
            <a:endParaRPr lang="en-US" altLang="ja-JP" dirty="0"/>
          </a:p>
          <a:p>
            <a:r>
              <a:rPr lang="ja-JP" altLang="en-US" dirty="0"/>
              <a:t>　　　</a:t>
            </a:r>
            <a:r>
              <a:rPr lang="en-US" altLang="ja-JP" dirty="0"/>
              <a:t>p</a:t>
            </a:r>
            <a:r>
              <a:rPr lang="ja-JP" altLang="en-US" dirty="0"/>
              <a:t>型</a:t>
            </a:r>
            <a:r>
              <a:rPr lang="en-US" altLang="ja-JP" dirty="0"/>
              <a:t>:</a:t>
            </a:r>
            <a:r>
              <a:rPr lang="ja-JP" altLang="en-US" dirty="0"/>
              <a:t> </a:t>
            </a:r>
            <a:r>
              <a:rPr lang="en-US" altLang="ja-JP" i="1" dirty="0"/>
              <a:t>E</a:t>
            </a:r>
            <a:r>
              <a:rPr lang="en-US" altLang="ja-JP" baseline="-25000" dirty="0"/>
              <a:t>F,I</a:t>
            </a:r>
            <a:r>
              <a:rPr lang="en-US" altLang="ja-JP" dirty="0"/>
              <a:t> – </a:t>
            </a:r>
            <a:r>
              <a:rPr lang="en-US" altLang="ja-JP" i="1" dirty="0" err="1"/>
              <a:t>E</a:t>
            </a:r>
            <a:r>
              <a:rPr lang="en-US" altLang="ja-JP" baseline="-25000" dirty="0" err="1"/>
              <a:t>F,p</a:t>
            </a:r>
            <a:r>
              <a:rPr lang="en-US" altLang="ja-JP" dirty="0"/>
              <a:t> = 0.4 eV (</a:t>
            </a:r>
            <a:r>
              <a:rPr lang="en-US" altLang="ja-JP" dirty="0" err="1"/>
              <a:t>E</a:t>
            </a:r>
            <a:r>
              <a:rPr lang="en-US" altLang="ja-JP" baseline="-25000" dirty="0" err="1"/>
              <a:t>F,p</a:t>
            </a:r>
            <a:r>
              <a:rPr lang="en-US" altLang="ja-JP" dirty="0"/>
              <a:t> – E</a:t>
            </a:r>
            <a:r>
              <a:rPr lang="en-US" altLang="ja-JP" baseline="-25000" dirty="0"/>
              <a:t>V</a:t>
            </a:r>
            <a:r>
              <a:rPr lang="en-US" altLang="ja-JP" dirty="0"/>
              <a:t> = 0.16 eV):</a:t>
            </a:r>
            <a:r>
              <a:rPr lang="ja-JP" altLang="en-US" dirty="0"/>
              <a:t> </a:t>
            </a:r>
            <a:r>
              <a:rPr lang="en-US" altLang="ja-JP" dirty="0" err="1"/>
              <a:t>N</a:t>
            </a:r>
            <a:r>
              <a:rPr lang="en-US" altLang="ja-JP" baseline="-25000" dirty="0" err="1"/>
              <a:t>e,p</a:t>
            </a:r>
            <a:r>
              <a:rPr lang="ja-JP" altLang="en-US" dirty="0"/>
              <a:t> </a:t>
            </a:r>
            <a:r>
              <a:rPr lang="en-US" altLang="ja-JP" dirty="0"/>
              <a:t>=</a:t>
            </a:r>
            <a:r>
              <a:rPr lang="ja-JP" altLang="en-US" dirty="0"/>
              <a:t> </a:t>
            </a:r>
            <a:r>
              <a:rPr lang="en-US" altLang="ja-JP" dirty="0"/>
              <a:t>10</a:t>
            </a:r>
            <a:r>
              <a:rPr lang="en-US" altLang="ja-JP" baseline="30000" dirty="0"/>
              <a:t>2</a:t>
            </a:r>
            <a:r>
              <a:rPr lang="en-US" altLang="ja-JP" dirty="0"/>
              <a:t> cm</a:t>
            </a:r>
            <a:r>
              <a:rPr lang="en-US" altLang="ja-JP" baseline="30000" dirty="0"/>
              <a:t>-3</a:t>
            </a:r>
            <a:r>
              <a:rPr lang="ja-JP" altLang="en-US" dirty="0"/>
              <a:t>。オフ電流を落とせる</a:t>
            </a:r>
            <a:endParaRPr lang="en-US" altLang="ja-JP" dirty="0"/>
          </a:p>
          <a:p>
            <a:endParaRPr lang="en-US" altLang="ja-JP" dirty="0"/>
          </a:p>
          <a:p>
            <a:r>
              <a:rPr lang="en-US" altLang="ja-JP" b="1" dirty="0"/>
              <a:t>N</a:t>
            </a:r>
            <a:r>
              <a:rPr lang="ja-JP" altLang="en-US" b="1" dirty="0"/>
              <a:t>チャネル： 酸化物</a:t>
            </a:r>
            <a:r>
              <a:rPr lang="en-US" altLang="ja-JP" b="1" dirty="0"/>
              <a:t>TFT:</a:t>
            </a:r>
          </a:p>
          <a:p>
            <a:r>
              <a:rPr lang="ja-JP" altLang="en-US" dirty="0"/>
              <a:t>　</a:t>
            </a:r>
            <a:r>
              <a:rPr lang="en-US" altLang="ja-JP" dirty="0" err="1"/>
              <a:t>ZnO</a:t>
            </a:r>
            <a:r>
              <a:rPr lang="en-US" altLang="ja-JP" dirty="0"/>
              <a:t> (</a:t>
            </a:r>
            <a:r>
              <a:rPr lang="en-US" altLang="ja-JP" i="1" dirty="0" err="1"/>
              <a:t>E</a:t>
            </a:r>
            <a:r>
              <a:rPr lang="en-US" altLang="ja-JP" dirty="0" err="1"/>
              <a:t>g</a:t>
            </a:r>
            <a:r>
              <a:rPr lang="en-US" altLang="ja-JP" dirty="0"/>
              <a:t> = 3.4 eV) </a:t>
            </a:r>
            <a:r>
              <a:rPr lang="ja-JP" altLang="en-US" dirty="0"/>
              <a:t>の真性キャリア密度</a:t>
            </a:r>
            <a:r>
              <a:rPr lang="en-US" altLang="ja-JP" dirty="0"/>
              <a:t>:</a:t>
            </a:r>
            <a:r>
              <a:rPr lang="ja-JP" altLang="en-US" dirty="0"/>
              <a:t> </a:t>
            </a:r>
            <a:r>
              <a:rPr lang="en-US" altLang="ja-JP" i="1" dirty="0"/>
              <a:t>N</a:t>
            </a:r>
            <a:r>
              <a:rPr lang="en-US" altLang="ja-JP" baseline="-25000" dirty="0"/>
              <a:t>i</a:t>
            </a:r>
            <a:r>
              <a:rPr lang="en-US" altLang="ja-JP" dirty="0"/>
              <a:t> ~ 3x10</a:t>
            </a:r>
            <a:r>
              <a:rPr lang="en-US" altLang="ja-JP" baseline="30000" dirty="0"/>
              <a:t>-10</a:t>
            </a:r>
            <a:r>
              <a:rPr lang="en-US" altLang="ja-JP" dirty="0"/>
              <a:t> cm</a:t>
            </a:r>
            <a:r>
              <a:rPr lang="en-US" altLang="ja-JP" baseline="30000" dirty="0"/>
              <a:t>-3</a:t>
            </a:r>
          </a:p>
          <a:p>
            <a:r>
              <a:rPr lang="ja-JP" altLang="en-US" dirty="0"/>
              <a:t>　　</a:t>
            </a:r>
            <a:r>
              <a:rPr lang="en-US" altLang="ja-JP" i="1" dirty="0"/>
              <a:t>E</a:t>
            </a:r>
            <a:r>
              <a:rPr lang="en-US" altLang="ja-JP" baseline="-25000" dirty="0"/>
              <a:t>C</a:t>
            </a:r>
            <a:r>
              <a:rPr lang="en-US" altLang="ja-JP" dirty="0"/>
              <a:t> – </a:t>
            </a:r>
            <a:r>
              <a:rPr lang="en-US" altLang="ja-JP" i="1" dirty="0" err="1"/>
              <a:t>E</a:t>
            </a:r>
            <a:r>
              <a:rPr lang="en-US" altLang="ja-JP" baseline="-25000" dirty="0" err="1"/>
              <a:t>F,n</a:t>
            </a:r>
            <a:r>
              <a:rPr lang="en-US" altLang="ja-JP" dirty="0"/>
              <a:t> = 0.56 eV</a:t>
            </a:r>
            <a:r>
              <a:rPr lang="ja-JP" altLang="en-US" dirty="0"/>
              <a:t> で</a:t>
            </a:r>
            <a:r>
              <a:rPr lang="en-US" altLang="ja-JP" dirty="0"/>
              <a:t>c-Si</a:t>
            </a:r>
            <a:r>
              <a:rPr lang="ja-JP" altLang="en-US" dirty="0"/>
              <a:t>と同じキャリア密度</a:t>
            </a:r>
            <a:endParaRPr lang="en-US" altLang="ja-JP" dirty="0"/>
          </a:p>
          <a:p>
            <a:r>
              <a:rPr lang="ja-JP" altLang="en-US" dirty="0"/>
              <a:t>　　実際にはもっと</a:t>
            </a:r>
            <a:r>
              <a:rPr lang="en-US" altLang="ja-JP" i="1" dirty="0" err="1"/>
              <a:t>E</a:t>
            </a:r>
            <a:r>
              <a:rPr lang="en-US" altLang="ja-JP" baseline="-25000" dirty="0" err="1"/>
              <a:t>F,n</a:t>
            </a:r>
            <a:r>
              <a:rPr lang="ja-JP" altLang="en-US" dirty="0"/>
              <a:t>を深くできる </a:t>
            </a:r>
            <a:r>
              <a:rPr lang="en-US" altLang="ja-JP" dirty="0"/>
              <a:t>=&gt;</a:t>
            </a:r>
            <a:r>
              <a:rPr lang="ja-JP" altLang="en-US" dirty="0"/>
              <a:t> </a:t>
            </a:r>
            <a:r>
              <a:rPr lang="en-US" altLang="ja-JP" i="1" dirty="0" err="1"/>
              <a:t>I</a:t>
            </a:r>
            <a:r>
              <a:rPr lang="en-US" altLang="ja-JP" baseline="-25000" dirty="0" err="1"/>
              <a:t>off</a:t>
            </a:r>
            <a:r>
              <a:rPr lang="ja-JP" altLang="en-US" dirty="0"/>
              <a:t> </a:t>
            </a:r>
            <a:r>
              <a:rPr lang="en-US" altLang="ja-JP" dirty="0"/>
              <a:t>&lt;10</a:t>
            </a:r>
            <a:r>
              <a:rPr lang="en-US" altLang="ja-JP" baseline="30000" dirty="0"/>
              <a:t>-20</a:t>
            </a:r>
            <a:r>
              <a:rPr lang="ja-JP" altLang="en-US" dirty="0"/>
              <a:t> </a:t>
            </a:r>
            <a:r>
              <a:rPr lang="en-US" altLang="ja-JP" dirty="0"/>
              <a:t>A/</a:t>
            </a:r>
            <a:r>
              <a:rPr lang="en-US" altLang="ja-JP" dirty="0" err="1"/>
              <a:t>μm</a:t>
            </a:r>
            <a:r>
              <a:rPr lang="en-US" altLang="ja-JP" dirty="0"/>
              <a:t>(</a:t>
            </a:r>
            <a:r>
              <a:rPr lang="ja-JP" altLang="en-US" dirty="0"/>
              <a:t>ゲート幅</a:t>
            </a:r>
            <a:r>
              <a:rPr lang="en-US" altLang="ja-JP" dirty="0"/>
              <a:t>)</a:t>
            </a:r>
            <a:r>
              <a:rPr lang="ja-JP" altLang="en-US" dirty="0"/>
              <a:t> の報告あり</a:t>
            </a:r>
            <a:endParaRPr lang="en-US" altLang="ja-JP" dirty="0"/>
          </a:p>
          <a:p>
            <a:r>
              <a:rPr lang="ja-JP" altLang="en-US" dirty="0"/>
              <a:t>　　</a:t>
            </a:r>
            <a:r>
              <a:rPr lang="en-US" altLang="ja-JP" dirty="0"/>
              <a:t>source/drain</a:t>
            </a:r>
            <a:r>
              <a:rPr lang="ja-JP" altLang="en-US" dirty="0"/>
              <a:t>は</a:t>
            </a:r>
            <a:r>
              <a:rPr lang="en-US" altLang="ja-JP" dirty="0"/>
              <a:t>ohmic</a:t>
            </a:r>
            <a:r>
              <a:rPr lang="ja-JP" altLang="en-US" dirty="0"/>
              <a:t>接触のまま </a:t>
            </a:r>
            <a:r>
              <a:rPr lang="en-US" altLang="ja-JP" dirty="0"/>
              <a:t>on/off</a:t>
            </a:r>
            <a:r>
              <a:rPr lang="ja-JP" altLang="en-US" dirty="0"/>
              <a:t>比を上げられる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38580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F8688-89C2-F9B6-7E38-E149E03AB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Object 5">
            <a:extLst>
              <a:ext uri="{FF2B5EF4-FFF2-40B4-BE49-F238E27FC236}">
                <a16:creationId xmlns:a16="http://schemas.microsoft.com/office/drawing/2014/main" id="{516B61D7-77BA-2999-47EE-21F952BE8EA4}"/>
              </a:ext>
            </a:extLst>
          </p:cNvPr>
          <p:cNvSpPr txBox="1"/>
          <p:nvPr/>
        </p:nvSpPr>
        <p:spPr bwMode="auto">
          <a:xfrm>
            <a:off x="983432" y="3246458"/>
            <a:ext cx="10513168" cy="3074109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rmAutofit/>
          </a:bodyPr>
          <a:lstStyle/>
          <a:p>
            <a:endParaRPr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1559" name="Object 6">
                <a:extLst>
                  <a:ext uri="{FF2B5EF4-FFF2-40B4-BE49-F238E27FC236}">
                    <a16:creationId xmlns:a16="http://schemas.microsoft.com/office/drawing/2014/main" id="{0D0659E7-8935-7962-FD5D-FAEBD21A7CC8}"/>
                  </a:ext>
                </a:extLst>
              </p:cNvPr>
              <p:cNvSpPr txBox="1"/>
              <p:nvPr/>
            </p:nvSpPr>
            <p:spPr bwMode="auto">
              <a:xfrm>
                <a:off x="191344" y="692697"/>
                <a:ext cx="11809312" cy="604867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 fontScale="62500" lnSpcReduction="20000"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altLang="ja-JP" sz="2800" b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N</a:t>
                </a:r>
                <a:r>
                  <a:rPr lang="ja-JP" altLang="en-US" sz="2800" b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型動作の場合</a:t>
                </a:r>
                <a:endParaRPr lang="en-US" altLang="ja-JP" sz="28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altLang="ja-JP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FET:</a:t>
                </a:r>
                <a:r>
                  <a:rPr lang="ja-JP" altLang="en-US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半導体は</a:t>
                </a:r>
                <a:r>
                  <a:rPr lang="en-US" altLang="ja-JP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P</a:t>
                </a:r>
                <a:r>
                  <a:rPr lang="en-US" altLang="ja-JP" sz="2800" baseline="300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-</a:t>
                </a:r>
                <a:r>
                  <a:rPr lang="ja-JP" altLang="en-US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、動作時 </a:t>
                </a:r>
                <a:r>
                  <a:rPr lang="en-US" altLang="ja-JP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(</a:t>
                </a:r>
                <a:r>
                  <a:rPr lang="ja-JP" altLang="en-US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反転状態</a:t>
                </a:r>
                <a:r>
                  <a:rPr lang="en-US" altLang="ja-JP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)</a:t>
                </a:r>
                <a:r>
                  <a:rPr lang="ja-JP" altLang="en-US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でチャネルに自由電子を誘起</a:t>
                </a:r>
                <a:endParaRPr lang="en-US" altLang="ja-JP" sz="28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>
                  <a:spcAft>
                    <a:spcPts val="600"/>
                  </a:spcAft>
                  <a:tabLst>
                    <a:tab pos="3228975" algn="l"/>
                  </a:tabLst>
                </a:pPr>
                <a:r>
                  <a:rPr lang="ja-JP" altLang="en-US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　　空乏状態</a:t>
                </a:r>
                <a:r>
                  <a:rPr lang="en-US" altLang="ja-JP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	:</a:t>
                </a:r>
                <a:r>
                  <a:rPr lang="ja-JP" altLang="en-US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チャネルは正孔が空乏化</a:t>
                </a:r>
                <a:endParaRPr lang="en-US" altLang="ja-JP" sz="2800" baseline="300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>
                  <a:spcAft>
                    <a:spcPts val="600"/>
                  </a:spcAft>
                  <a:tabLst>
                    <a:tab pos="3228975" algn="l"/>
                  </a:tabLst>
                </a:pPr>
                <a:r>
                  <a:rPr lang="ja-JP" altLang="en-US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　　フラットバンド状態</a:t>
                </a:r>
                <a:r>
                  <a:rPr lang="en-US" altLang="ja-JP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	:</a:t>
                </a:r>
                <a:r>
                  <a:rPr lang="ja-JP" altLang="en-US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チャネルは </a:t>
                </a:r>
                <a:r>
                  <a:rPr lang="en-US" altLang="ja-JP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P</a:t>
                </a:r>
                <a:r>
                  <a:rPr lang="en-US" altLang="ja-JP" sz="2800" baseline="300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-</a:t>
                </a:r>
              </a:p>
              <a:p>
                <a:pPr>
                  <a:spcAft>
                    <a:spcPts val="600"/>
                  </a:spcAft>
                  <a:tabLst>
                    <a:tab pos="3228975" algn="l"/>
                  </a:tabLst>
                </a:pPr>
                <a:r>
                  <a:rPr lang="ja-JP" altLang="en-US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　　弱反転状態</a:t>
                </a:r>
                <a:r>
                  <a:rPr lang="en-US" altLang="ja-JP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	:</a:t>
                </a:r>
                <a:r>
                  <a:rPr lang="ja-JP" altLang="en-US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チャネルは 正孔が空乏化、少数の自由電子を誘起</a:t>
                </a:r>
                <a:br>
                  <a:rPr lang="en-US" altLang="ja-JP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:r>
                  <a:rPr lang="ja-JP" altLang="en-US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　　　　</a:t>
                </a:r>
                <a:r>
                  <a:rPr lang="en-US" altLang="ja-JP" sz="28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𝐺𝑆</m:t>
                        </m:r>
                      </m:sub>
                    </m:sSub>
                  </m:oMath>
                </a14:m>
                <a:r>
                  <a:rPr lang="ja-JP" altLang="en-US" sz="28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印加に伴い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altLang="ja-JP" sz="2800" dirty="0">
                    <a:solidFill>
                      <a:schemeClr val="tx1"/>
                    </a:solidFill>
                  </a:rPr>
                  <a:t> </a:t>
                </a:r>
                <a:r>
                  <a:rPr lang="ja-JP" altLang="en-US" sz="2800" dirty="0">
                    <a:solidFill>
                      <a:schemeClr val="tx1"/>
                    </a:solidFill>
                  </a:rPr>
                  <a:t>も変化。</a:t>
                </a:r>
                <a:br>
                  <a:rPr lang="en-US" altLang="ja-JP" sz="2800" dirty="0">
                    <a:solidFill>
                      <a:schemeClr val="tx1"/>
                    </a:solidFill>
                  </a:rPr>
                </a:br>
                <a:r>
                  <a:rPr lang="ja-JP" altLang="en-US" sz="2800" dirty="0">
                    <a:solidFill>
                      <a:schemeClr val="tx1"/>
                    </a:solidFill>
                  </a:rPr>
                  <a:t>　　　　</a:t>
                </a:r>
                <a:r>
                  <a:rPr lang="ja-JP" altLang="en-US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自由電子濃度は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ja-JP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altLang="ja-JP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ja-JP" sz="2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sz="2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sSub>
                                  <m:sSubPr>
                                    <m:ctrlPr>
                                      <a:rPr lang="en-US" altLang="ja-JP" sz="2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ja-JP" altLang="en-US" sz="2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altLang="ja-JP" sz="2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altLang="ja-JP" sz="2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𝑘𝑇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altLang="ja-JP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func>
                      <m:func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(−</m:t>
                        </m:r>
                        <m:sSub>
                          <m:sSubPr>
                            <m:ctrlPr>
                              <a:rPr lang="en-US" altLang="ja-JP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ja-JP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𝐺𝑆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altLang="ja-JP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altLang="ja-JP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ja-JP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m:rPr>
                            <m:nor/>
                          </m:rPr>
                          <a:rPr lang="en-US" altLang="ja-JP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ja-JP" altLang="en-US" sz="2800" dirty="0">
                    <a:solidFill>
                      <a:srgbClr val="FF0000"/>
                    </a:solidFill>
                  </a:rPr>
                  <a:t>で変化 </a:t>
                </a:r>
                <a:r>
                  <a:rPr lang="en-US" altLang="ja-JP" sz="2800" dirty="0">
                    <a:solidFill>
                      <a:srgbClr val="FF0000"/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𝐷𝑆</m:t>
                        </m:r>
                      </m:sub>
                    </m:sSub>
                    <m:r>
                      <a:rPr lang="en-US" altLang="ja-JP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𝐺𝑆</m:t>
                        </m:r>
                      </m:sub>
                    </m:sSub>
                  </m:oMath>
                </a14:m>
                <a:r>
                  <a:rPr lang="en-US" altLang="ja-JP" sz="2800" dirty="0">
                    <a:solidFill>
                      <a:srgbClr val="FF0000"/>
                    </a:solidFill>
                  </a:rPr>
                  <a:t>) </a:t>
                </a:r>
              </a:p>
              <a:p>
                <a:pPr>
                  <a:spcAft>
                    <a:spcPts val="600"/>
                  </a:spcAft>
                  <a:tabLst>
                    <a:tab pos="3228975" algn="l"/>
                  </a:tabLst>
                </a:pPr>
                <a:r>
                  <a:rPr lang="ja-JP" altLang="en-US" sz="280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　　　　</a:t>
                </a:r>
                <a:r>
                  <a:rPr lang="en-US" altLang="ja-JP" sz="2800" i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SS</a:t>
                </a:r>
                <a:r>
                  <a:rPr lang="ja-JP" altLang="en-US" sz="2800" i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ja-JP" altLang="en-US" sz="280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は</a:t>
                </a:r>
                <a:r>
                  <a:rPr lang="en-US" altLang="ja-JP" sz="2800" i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N</a:t>
                </a:r>
                <a:r>
                  <a:rPr lang="en-US" altLang="ja-JP" sz="2800" baseline="-2500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A</a:t>
                </a:r>
                <a:r>
                  <a:rPr lang="ja-JP" altLang="en-US" sz="280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ja-JP" sz="280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(</a:t>
                </a:r>
                <a:r>
                  <a:rPr lang="ja-JP" altLang="en-US" sz="280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アクセプター型欠陥</a:t>
                </a:r>
                <a:r>
                  <a:rPr lang="en-US" altLang="ja-JP" sz="280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)</a:t>
                </a:r>
                <a:r>
                  <a:rPr lang="ja-JP" altLang="en-US" sz="280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 ＋電子トラップやイオン化ドナー で決まる</a:t>
                </a:r>
                <a:endParaRPr lang="en-US" altLang="ja-JP" sz="28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>
                  <a:spcAft>
                    <a:spcPts val="600"/>
                  </a:spcAft>
                  <a:tabLst>
                    <a:tab pos="3228975" algn="l"/>
                  </a:tabLst>
                </a:pPr>
                <a:r>
                  <a:rPr lang="ja-JP" altLang="en-US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　　強反転状態</a:t>
                </a:r>
                <a:r>
                  <a:rPr lang="en-US" altLang="ja-JP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	:</a:t>
                </a:r>
                <a:r>
                  <a:rPr lang="ja-JP" altLang="en-US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チャネルは 正孔が空乏化、蓄積層 </a:t>
                </a:r>
                <a:r>
                  <a:rPr lang="en-US" altLang="ja-JP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(</a:t>
                </a:r>
                <a:r>
                  <a:rPr lang="ja-JP" altLang="en-US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反転層</a:t>
                </a:r>
                <a:r>
                  <a:rPr lang="en-US" altLang="ja-JP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)</a:t>
                </a:r>
                <a:r>
                  <a:rPr lang="ja-JP" altLang="en-US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形成により自由電子を誘起</a:t>
                </a:r>
                <a:endParaRPr lang="en-US" altLang="ja-JP" sz="28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ja-JP" altLang="en-US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　　　　</a:t>
                </a:r>
                <a:r>
                  <a:rPr lang="en-US" altLang="ja-JP" sz="28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𝐺𝑆</m:t>
                        </m:r>
                      </m:sub>
                    </m:sSub>
                  </m:oMath>
                </a14:m>
                <a:r>
                  <a:rPr lang="ja-JP" altLang="en-US" sz="28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印加に伴い蓄積層を形成するが、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ja-JP" altLang="en-US" sz="2800" dirty="0">
                    <a:solidFill>
                      <a:schemeClr val="tx1"/>
                    </a:solidFill>
                  </a:rPr>
                  <a:t>の変化は小さい。</a:t>
                </a:r>
                <a:endParaRPr lang="en-US" altLang="ja-JP" sz="28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ja-JP" altLang="en-US" sz="2800" dirty="0">
                    <a:solidFill>
                      <a:schemeClr val="tx1"/>
                    </a:solidFill>
                  </a:rPr>
                  <a:t>　　　　</a:t>
                </a:r>
                <a:r>
                  <a:rPr lang="ja-JP" altLang="en-US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自由電子濃度は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ja-JP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ja-JP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altLang="ja-JP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𝐺𝑆</m:t>
                        </m:r>
                      </m:sub>
                    </m:sSub>
                    <m:r>
                      <a:rPr lang="en-US" altLang="ja-JP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  <m:r>
                      <a:rPr lang="en-US" altLang="ja-JP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𝐷𝑆</m:t>
                        </m:r>
                      </m:sub>
                    </m:sSub>
                    <m:r>
                      <a:rPr lang="en-US" altLang="ja-JP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ja-JP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)) </m:t>
                    </m:r>
                  </m:oMath>
                </a14:m>
                <a:r>
                  <a:rPr lang="ja-JP" altLang="en-US" sz="2800" dirty="0">
                    <a:solidFill>
                      <a:srgbClr val="FF0000"/>
                    </a:solidFill>
                  </a:rPr>
                  <a:t>で変化</a:t>
                </a:r>
                <a:r>
                  <a:rPr lang="en-US" altLang="ja-JP" sz="2800" dirty="0">
                    <a:solidFill>
                      <a:srgbClr val="FF0000"/>
                    </a:solidFill>
                  </a:rPr>
                  <a:t> </a:t>
                </a:r>
                <a:endParaRPr lang="en-US" altLang="ja-JP" sz="28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>
                  <a:spcAft>
                    <a:spcPts val="600"/>
                  </a:spcAft>
                </a:pPr>
                <a:endParaRPr lang="en-US" altLang="ja-JP" sz="2800" baseline="300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altLang="ja-JP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TFT:</a:t>
                </a:r>
                <a:r>
                  <a:rPr lang="ja-JP" altLang="en-US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半導体は真性あるいは</a:t>
                </a:r>
                <a:r>
                  <a:rPr lang="en-US" altLang="ja-JP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N</a:t>
                </a:r>
                <a:r>
                  <a:rPr lang="en-US" altLang="ja-JP" sz="2800" baseline="300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-</a:t>
                </a:r>
                <a:r>
                  <a:rPr lang="ja-JP" altLang="en-US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、動作時 </a:t>
                </a:r>
                <a:r>
                  <a:rPr lang="en-US" altLang="ja-JP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(</a:t>
                </a:r>
                <a:r>
                  <a:rPr lang="ja-JP" altLang="en-US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蓄積状態</a:t>
                </a:r>
                <a:r>
                  <a:rPr lang="en-US" altLang="ja-JP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)</a:t>
                </a:r>
                <a:r>
                  <a:rPr lang="ja-JP" altLang="en-US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でチャネルに自由電子を誘起</a:t>
                </a:r>
                <a:endParaRPr lang="en-US" altLang="ja-JP" sz="28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ja-JP" altLang="en-US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　　　 </a:t>
                </a:r>
                <a:r>
                  <a:rPr lang="ja-JP" altLang="en-US" sz="2800" b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正孔の空乏層は無い </a:t>
                </a:r>
                <a:r>
                  <a:rPr lang="en-US" altLang="ja-JP" sz="2800" b="1" i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(N</a:t>
                </a:r>
                <a:r>
                  <a:rPr lang="en-US" altLang="ja-JP" sz="2800" b="1" baseline="-2500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A</a:t>
                </a:r>
                <a:r>
                  <a:rPr lang="en-US" altLang="ja-JP" sz="2800" b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 = 0,</a:t>
                </a:r>
                <a:r>
                  <a:rPr lang="ja-JP" altLang="en-US" sz="2800" b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ja-JP" sz="2800" b="1" i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W</a:t>
                </a:r>
                <a:r>
                  <a:rPr lang="en-US" altLang="ja-JP" sz="2800" b="1" baseline="-2500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p</a:t>
                </a:r>
                <a:r>
                  <a:rPr lang="ja-JP" altLang="en-US" sz="2800" b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ja-JP" sz="2800" b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=</a:t>
                </a:r>
                <a:r>
                  <a:rPr lang="ja-JP" altLang="en-US" sz="2800" b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ja-JP" sz="2800" b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0)</a:t>
                </a:r>
              </a:p>
              <a:p>
                <a:pPr>
                  <a:spcAft>
                    <a:spcPts val="600"/>
                  </a:spcAft>
                  <a:tabLst>
                    <a:tab pos="3228975" algn="l"/>
                  </a:tabLst>
                </a:pPr>
                <a:r>
                  <a:rPr lang="ja-JP" altLang="en-US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　　空乏状態</a:t>
                </a:r>
                <a:r>
                  <a:rPr lang="en-US" altLang="ja-JP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	:</a:t>
                </a:r>
                <a:r>
                  <a:rPr lang="ja-JP" altLang="en-US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チャネルは電子が空乏化</a:t>
                </a:r>
                <a:endParaRPr lang="en-US" altLang="ja-JP" sz="2800" baseline="300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>
                  <a:spcAft>
                    <a:spcPts val="600"/>
                  </a:spcAft>
                  <a:tabLst>
                    <a:tab pos="3228975" algn="l"/>
                  </a:tabLst>
                </a:pPr>
                <a:r>
                  <a:rPr lang="ja-JP" altLang="en-US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　　フラットバンド状態</a:t>
                </a:r>
                <a:r>
                  <a:rPr lang="en-US" altLang="ja-JP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	:</a:t>
                </a:r>
                <a:r>
                  <a:rPr lang="ja-JP" altLang="en-US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チャネルは 真性あるいは</a:t>
                </a:r>
                <a:r>
                  <a:rPr lang="en-US" altLang="ja-JP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N</a:t>
                </a:r>
                <a:r>
                  <a:rPr lang="en-US" altLang="ja-JP" sz="2800" baseline="300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-</a:t>
                </a:r>
              </a:p>
              <a:p>
                <a:pPr>
                  <a:spcAft>
                    <a:spcPts val="600"/>
                  </a:spcAft>
                  <a:tabLst>
                    <a:tab pos="3228975" algn="l"/>
                  </a:tabLst>
                </a:pPr>
                <a:r>
                  <a:rPr lang="ja-JP" altLang="en-US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　　弱蓄積状態</a:t>
                </a:r>
                <a:r>
                  <a:rPr lang="en-US" altLang="ja-JP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	:</a:t>
                </a:r>
                <a:r>
                  <a:rPr lang="ja-JP" altLang="en-US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チャネルは少数の自由電子を誘起。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ja-JP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ja-JP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ja-JP" altLang="en-US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は</a:t>
                </a:r>
                <a:r>
                  <a:rPr lang="en-US" altLang="ja-JP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FET</a:t>
                </a:r>
                <a:r>
                  <a:rPr lang="ja-JP" altLang="en-US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と同じ</a:t>
                </a:r>
                <a:endParaRPr lang="en-US" altLang="ja-JP" sz="28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>
                  <a:spcAft>
                    <a:spcPts val="600"/>
                  </a:spcAft>
                  <a:tabLst>
                    <a:tab pos="3228975" algn="l"/>
                  </a:tabLst>
                </a:pPr>
                <a:r>
                  <a:rPr lang="ja-JP" altLang="en-US" sz="280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　　　　</a:t>
                </a:r>
                <a:r>
                  <a:rPr lang="en-US" altLang="ja-JP" sz="2800" i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SS</a:t>
                </a:r>
                <a:r>
                  <a:rPr lang="ja-JP" altLang="en-US" sz="2800" i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ja-JP" altLang="en-US" sz="280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は電子トラップやイオン化ドナー で決まる</a:t>
                </a:r>
                <a:endParaRPr lang="en-US" altLang="ja-JP" sz="28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ja-JP" altLang="en-US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　　強蓄積状態</a:t>
                </a:r>
                <a:r>
                  <a:rPr lang="en-US" altLang="ja-JP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	:</a:t>
                </a:r>
                <a:r>
                  <a:rPr lang="ja-JP" altLang="en-US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チャネルは多数の自由電子を誘起。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ja-JP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ja-JP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ja-JP" altLang="en-US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は</a:t>
                </a:r>
                <a:r>
                  <a:rPr lang="en-US" altLang="ja-JP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FET</a:t>
                </a:r>
                <a:r>
                  <a:rPr lang="ja-JP" altLang="en-US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と同じ</a:t>
                </a:r>
                <a:br>
                  <a:rPr lang="en-US" altLang="ja-JP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:r>
                  <a:rPr lang="ja-JP" altLang="en-US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　　　　</a:t>
                </a:r>
                <a:r>
                  <a:rPr lang="en-US" altLang="ja-JP" sz="28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𝐺𝑆</m:t>
                        </m:r>
                      </m:sub>
                    </m:sSub>
                  </m:oMath>
                </a14:m>
                <a:r>
                  <a:rPr lang="ja-JP" altLang="en-US" sz="2800" dirty="0">
                    <a:latin typeface="Cambria Math" panose="02040503050406030204" pitchFamily="18" charset="0"/>
                  </a:rPr>
                  <a:t>印加に伴い蓄積層を形成するが、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8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ja-JP" altLang="en-US" sz="2800" dirty="0"/>
                  <a:t>の変化は小さい。</a:t>
                </a:r>
                <a:endParaRPr lang="en-US" altLang="ja-JP" sz="28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ja-JP" altLang="en-US" sz="2800" dirty="0"/>
                  <a:t>　　　　</a:t>
                </a:r>
                <a:r>
                  <a:rPr lang="ja-JP" altLang="en-US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自由電子濃度は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ja-JP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ja-JP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altLang="ja-JP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𝐺𝑆</m:t>
                        </m:r>
                      </m:sub>
                    </m:sSub>
                    <m:r>
                      <a:rPr lang="en-US" altLang="ja-JP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  <m:r>
                      <a:rPr lang="en-US" altLang="ja-JP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𝐷𝑆</m:t>
                        </m:r>
                      </m:sub>
                    </m:sSub>
                    <m:r>
                      <a:rPr lang="en-US" altLang="ja-JP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ja-JP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)) </m:t>
                    </m:r>
                  </m:oMath>
                </a14:m>
                <a:r>
                  <a:rPr lang="ja-JP" altLang="en-US" sz="2800" dirty="0">
                    <a:solidFill>
                      <a:srgbClr val="FF0000"/>
                    </a:solidFill>
                  </a:rPr>
                  <a:t>で変化</a:t>
                </a:r>
                <a:r>
                  <a:rPr lang="en-US" altLang="ja-JP" sz="2800" dirty="0">
                    <a:solidFill>
                      <a:srgbClr val="FF0000"/>
                    </a:solidFill>
                  </a:rPr>
                  <a:t> </a:t>
                </a:r>
                <a:r>
                  <a:rPr lang="ja-JP" altLang="en-US" sz="2800" baseline="300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　</a:t>
                </a:r>
                <a:endParaRPr lang="en-US" altLang="ja-JP" sz="2800" baseline="300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51559" name="Object 6">
                <a:extLst>
                  <a:ext uri="{FF2B5EF4-FFF2-40B4-BE49-F238E27FC236}">
                    <a16:creationId xmlns:a16="http://schemas.microsoft.com/office/drawing/2014/main" id="{0D0659E7-8935-7962-FD5D-FAEBD21A7C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1344" y="692697"/>
                <a:ext cx="11809312" cy="6048672"/>
              </a:xfrm>
              <a:prstGeom prst="rect">
                <a:avLst/>
              </a:prstGeom>
              <a:blipFill>
                <a:blip r:embed="rId2"/>
                <a:stretch>
                  <a:fillRect l="-413" t="-1714" b="-1109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1562" name="Rectangle 27">
            <a:extLst>
              <a:ext uri="{FF2B5EF4-FFF2-40B4-BE49-F238E27FC236}">
                <a16:creationId xmlns:a16="http://schemas.microsoft.com/office/drawing/2014/main" id="{075ABD62-E239-EBBF-28DB-39625F5F52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0" y="0"/>
            <a:ext cx="9144000" cy="914400"/>
          </a:xfrm>
          <a:noFill/>
        </p:spPr>
        <p:txBody>
          <a:bodyPr/>
          <a:lstStyle/>
          <a:p>
            <a:pPr eaLnBrk="1" hangingPunct="1"/>
            <a:r>
              <a:rPr lang="ja-JP" altLang="en-US" sz="3600" b="1" dirty="0">
                <a:solidFill>
                  <a:srgbClr val="0000FF"/>
                </a:solidFill>
              </a:rPr>
              <a:t>注</a:t>
            </a:r>
            <a:r>
              <a:rPr lang="en-US" altLang="ja-JP" sz="3600" b="1" dirty="0">
                <a:solidFill>
                  <a:srgbClr val="0000FF"/>
                </a:solidFill>
              </a:rPr>
              <a:t>:</a:t>
            </a:r>
            <a:r>
              <a:rPr lang="ja-JP" altLang="en-US" sz="3600" b="1" dirty="0">
                <a:solidFill>
                  <a:srgbClr val="0000FF"/>
                </a:solidFill>
              </a:rPr>
              <a:t> </a:t>
            </a:r>
            <a:r>
              <a:rPr lang="en-US" altLang="ja-JP" sz="3600" b="1" dirty="0">
                <a:solidFill>
                  <a:srgbClr val="0000FF"/>
                </a:solidFill>
              </a:rPr>
              <a:t>FET</a:t>
            </a:r>
            <a:r>
              <a:rPr lang="ja-JP" altLang="en-US" sz="3600" b="1" dirty="0">
                <a:solidFill>
                  <a:srgbClr val="0000FF"/>
                </a:solidFill>
              </a:rPr>
              <a:t>と</a:t>
            </a:r>
            <a:r>
              <a:rPr lang="en-US" altLang="ja-JP" sz="3600" b="1" dirty="0">
                <a:solidFill>
                  <a:srgbClr val="0000FF"/>
                </a:solidFill>
              </a:rPr>
              <a:t>TFT</a:t>
            </a:r>
            <a:r>
              <a:rPr lang="ja-JP" altLang="en-US" sz="3600" b="1" dirty="0">
                <a:solidFill>
                  <a:srgbClr val="0000FF"/>
                </a:solidFill>
              </a:rPr>
              <a:t>のモデルの違い</a:t>
            </a:r>
          </a:p>
        </p:txBody>
      </p:sp>
    </p:spTree>
    <p:extLst>
      <p:ext uri="{BB962C8B-B14F-4D97-AF65-F5344CB8AC3E}">
        <p14:creationId xmlns:p14="http://schemas.microsoft.com/office/powerpoint/2010/main" val="666232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40630-5537-0E47-99F8-F59AFF379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3">
            <a:extLst>
              <a:ext uri="{FF2B5EF4-FFF2-40B4-BE49-F238E27FC236}">
                <a16:creationId xmlns:a16="http://schemas.microsoft.com/office/drawing/2014/main" id="{07F36137-BDE3-95C9-BF87-ECD4C42ACEC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9144000" cy="838200"/>
          </a:xfrm>
          <a:noFill/>
        </p:spPr>
        <p:txBody>
          <a:bodyPr/>
          <a:lstStyle/>
          <a:p>
            <a:pPr eaLnBrk="1" hangingPunct="1"/>
            <a:r>
              <a:rPr lang="en-US" altLang="ja-JP" sz="3600" b="1" dirty="0">
                <a:solidFill>
                  <a:srgbClr val="0000FF"/>
                </a:solidFill>
              </a:rPr>
              <a:t>N</a:t>
            </a:r>
            <a:r>
              <a:rPr lang="ja-JP" altLang="en-US" sz="3600" b="1" dirty="0">
                <a:solidFill>
                  <a:srgbClr val="0000FF"/>
                </a:solidFill>
              </a:rPr>
              <a:t>型</a:t>
            </a:r>
            <a:r>
              <a:rPr lang="en-US" altLang="ja-JP" sz="3600" b="1" dirty="0">
                <a:solidFill>
                  <a:srgbClr val="0000FF"/>
                </a:solidFill>
              </a:rPr>
              <a:t>FET</a:t>
            </a:r>
            <a:r>
              <a:rPr lang="ja-JP" altLang="en-US" sz="3600" b="1" dirty="0">
                <a:solidFill>
                  <a:srgbClr val="0000FF"/>
                </a:solidFill>
              </a:rPr>
              <a:t>のチャネル構造</a:t>
            </a:r>
            <a:r>
              <a:rPr lang="en-US" altLang="ja-JP" sz="3600" b="1" dirty="0">
                <a:solidFill>
                  <a:srgbClr val="0000FF"/>
                </a:solidFill>
              </a:rPr>
              <a:t>:</a:t>
            </a:r>
            <a:r>
              <a:rPr lang="ja-JP" altLang="en-US" sz="3600" b="1" dirty="0">
                <a:solidFill>
                  <a:srgbClr val="0000FF"/>
                </a:solidFill>
              </a:rPr>
              <a:t> </a:t>
            </a:r>
            <a:r>
              <a:rPr lang="en-US" altLang="ja-JP" sz="3600" b="1" dirty="0">
                <a:solidFill>
                  <a:srgbClr val="0000FF"/>
                </a:solidFill>
              </a:rPr>
              <a:t>NPN</a:t>
            </a:r>
            <a:r>
              <a:rPr lang="ja-JP" altLang="en-US" sz="3600" b="1" dirty="0">
                <a:solidFill>
                  <a:srgbClr val="0000FF"/>
                </a:solidFill>
              </a:rPr>
              <a:t>接合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C1E11C9-16F9-B601-FE4D-E5D5A0869D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34" b="14870"/>
          <a:stretch/>
        </p:blipFill>
        <p:spPr>
          <a:xfrm>
            <a:off x="767408" y="942648"/>
            <a:ext cx="5261349" cy="410445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97B3203-65A8-60D0-89E5-3E165D8D2D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2267"/>
          <a:stretch/>
        </p:blipFill>
        <p:spPr>
          <a:xfrm>
            <a:off x="6096000" y="986539"/>
            <a:ext cx="5874615" cy="418569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F649007-3D03-D4E5-00F3-F800362043EA}"/>
              </a:ext>
            </a:extLst>
          </p:cNvPr>
          <p:cNvSpPr txBox="1"/>
          <p:nvPr/>
        </p:nvSpPr>
        <p:spPr>
          <a:xfrm>
            <a:off x="623392" y="5257753"/>
            <a:ext cx="112752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0000FF"/>
                </a:solidFill>
              </a:rPr>
              <a:t>バイポーラ </a:t>
            </a:r>
            <a:r>
              <a:rPr kumimoji="1" lang="en-US" altLang="ja-JP" dirty="0">
                <a:solidFill>
                  <a:srgbClr val="0000FF"/>
                </a:solidFill>
              </a:rPr>
              <a:t>NPN</a:t>
            </a:r>
            <a:r>
              <a:rPr kumimoji="1" lang="ja-JP" altLang="en-US" dirty="0">
                <a:solidFill>
                  <a:srgbClr val="0000FF"/>
                </a:solidFill>
              </a:rPr>
              <a:t>型トランジスタ</a:t>
            </a:r>
            <a:r>
              <a:rPr kumimoji="1" lang="en-US" altLang="ja-JP" dirty="0">
                <a:solidFill>
                  <a:srgbClr val="0000FF"/>
                </a:solidFill>
              </a:rPr>
              <a:t>:</a:t>
            </a:r>
            <a:r>
              <a:rPr kumimoji="1" lang="ja-JP" altLang="en-US" dirty="0">
                <a:solidFill>
                  <a:srgbClr val="0000FF"/>
                </a:solidFill>
              </a:rPr>
              <a:t> </a:t>
            </a:r>
            <a:r>
              <a:rPr kumimoji="1" lang="en-US" altLang="ja-JP" dirty="0">
                <a:solidFill>
                  <a:srgbClr val="0000FF"/>
                </a:solidFill>
              </a:rPr>
              <a:t>P</a:t>
            </a:r>
            <a:r>
              <a:rPr kumimoji="1" lang="ja-JP" altLang="en-US" dirty="0">
                <a:solidFill>
                  <a:srgbClr val="0000FF"/>
                </a:solidFill>
              </a:rPr>
              <a:t>層 </a:t>
            </a:r>
            <a:r>
              <a:rPr kumimoji="1" lang="en-US" altLang="ja-JP" dirty="0">
                <a:solidFill>
                  <a:srgbClr val="0000FF"/>
                </a:solidFill>
              </a:rPr>
              <a:t>(</a:t>
            </a:r>
            <a:r>
              <a:rPr kumimoji="1" lang="ja-JP" altLang="en-US" dirty="0">
                <a:solidFill>
                  <a:srgbClr val="0000FF"/>
                </a:solidFill>
              </a:rPr>
              <a:t>ベース</a:t>
            </a:r>
            <a:r>
              <a:rPr kumimoji="1" lang="en-US" altLang="ja-JP" dirty="0">
                <a:solidFill>
                  <a:srgbClr val="0000FF"/>
                </a:solidFill>
              </a:rPr>
              <a:t>)</a:t>
            </a:r>
            <a:r>
              <a:rPr kumimoji="1" lang="ja-JP" altLang="en-US" dirty="0">
                <a:solidFill>
                  <a:srgbClr val="0000FF"/>
                </a:solidFill>
              </a:rPr>
              <a:t> 全体を</a:t>
            </a:r>
            <a:r>
              <a:rPr kumimoji="1" lang="ja-JP" altLang="en-US" dirty="0">
                <a:solidFill>
                  <a:srgbClr val="FF0000"/>
                </a:solidFill>
              </a:rPr>
              <a:t>直接バイアス</a:t>
            </a:r>
            <a:br>
              <a:rPr kumimoji="1" lang="en-US" altLang="ja-JP" dirty="0">
                <a:solidFill>
                  <a:srgbClr val="0000FF"/>
                </a:solidFill>
              </a:rPr>
            </a:br>
            <a:r>
              <a:rPr kumimoji="1" lang="ja-JP" altLang="en-US" dirty="0">
                <a:solidFill>
                  <a:srgbClr val="0000FF"/>
                </a:solidFill>
              </a:rPr>
              <a:t>　　　　　　　　　　　　　　　　　　　  電流は</a:t>
            </a:r>
            <a:r>
              <a:rPr kumimoji="1" lang="en-US" altLang="ja-JP" dirty="0">
                <a:solidFill>
                  <a:srgbClr val="FF0000"/>
                </a:solidFill>
              </a:rPr>
              <a:t>P</a:t>
            </a:r>
            <a:r>
              <a:rPr lang="ja-JP" altLang="en-US" dirty="0">
                <a:solidFill>
                  <a:srgbClr val="FF0000"/>
                </a:solidFill>
              </a:rPr>
              <a:t>層全体</a:t>
            </a:r>
            <a:r>
              <a:rPr lang="ja-JP" altLang="en-US" dirty="0">
                <a:solidFill>
                  <a:srgbClr val="0000FF"/>
                </a:solidFill>
              </a:rPr>
              <a:t>を流れる</a:t>
            </a:r>
            <a:endParaRPr lang="en-US" altLang="ja-JP" dirty="0">
              <a:solidFill>
                <a:srgbClr val="0000FF"/>
              </a:solidFill>
            </a:endParaRPr>
          </a:p>
          <a:p>
            <a:r>
              <a:rPr kumimoji="1" lang="en-US" altLang="ja-JP" dirty="0">
                <a:solidFill>
                  <a:srgbClr val="0000FF"/>
                </a:solidFill>
              </a:rPr>
              <a:t>N</a:t>
            </a:r>
            <a:r>
              <a:rPr kumimoji="1" lang="ja-JP" altLang="en-US" dirty="0">
                <a:solidFill>
                  <a:srgbClr val="0000FF"/>
                </a:solidFill>
              </a:rPr>
              <a:t>チャネル</a:t>
            </a:r>
            <a:r>
              <a:rPr kumimoji="1" lang="en-US" altLang="ja-JP" dirty="0">
                <a:solidFill>
                  <a:srgbClr val="0000FF"/>
                </a:solidFill>
              </a:rPr>
              <a:t>FET		</a:t>
            </a:r>
            <a:r>
              <a:rPr kumimoji="1" lang="ja-JP" altLang="en-US" dirty="0">
                <a:solidFill>
                  <a:srgbClr val="0000FF"/>
                </a:solidFill>
              </a:rPr>
              <a:t>   </a:t>
            </a:r>
            <a:r>
              <a:rPr kumimoji="1" lang="en-US" altLang="ja-JP" dirty="0">
                <a:solidFill>
                  <a:srgbClr val="0000FF"/>
                </a:solidFill>
              </a:rPr>
              <a:t>:</a:t>
            </a:r>
            <a:r>
              <a:rPr kumimoji="1" lang="ja-JP" altLang="en-US" dirty="0">
                <a:solidFill>
                  <a:srgbClr val="0000FF"/>
                </a:solidFill>
              </a:rPr>
              <a:t> </a:t>
            </a:r>
            <a:r>
              <a:rPr kumimoji="1" lang="ja-JP" altLang="en-US" dirty="0">
                <a:solidFill>
                  <a:srgbClr val="FF0000"/>
                </a:solidFill>
              </a:rPr>
              <a:t>ゲート容量を介して</a:t>
            </a:r>
            <a:r>
              <a:rPr kumimoji="1" lang="en-US" altLang="ja-JP" dirty="0">
                <a:solidFill>
                  <a:srgbClr val="FF0000"/>
                </a:solidFill>
              </a:rPr>
              <a:t>P</a:t>
            </a:r>
            <a:r>
              <a:rPr kumimoji="1" lang="ja-JP" altLang="en-US" dirty="0">
                <a:solidFill>
                  <a:srgbClr val="FF0000"/>
                </a:solidFill>
              </a:rPr>
              <a:t>層をバイアス</a:t>
            </a:r>
            <a:r>
              <a:rPr kumimoji="1" lang="ja-JP" altLang="en-US" dirty="0">
                <a:solidFill>
                  <a:srgbClr val="0000FF"/>
                </a:solidFill>
              </a:rPr>
              <a:t>、</a:t>
            </a:r>
            <a:r>
              <a:rPr kumimoji="1" lang="en-US" altLang="ja-JP" dirty="0">
                <a:solidFill>
                  <a:srgbClr val="FF0000"/>
                </a:solidFill>
              </a:rPr>
              <a:t>N</a:t>
            </a:r>
            <a:r>
              <a:rPr kumimoji="1" lang="ja-JP" altLang="en-US" dirty="0">
                <a:solidFill>
                  <a:srgbClr val="FF0000"/>
                </a:solidFill>
              </a:rPr>
              <a:t>型へ反転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r>
              <a:rPr lang="ja-JP" altLang="en-US" dirty="0">
                <a:solidFill>
                  <a:srgbClr val="0000FF"/>
                </a:solidFill>
              </a:rPr>
              <a:t>　　　　　　　　　　　　　　　　　　　　電流は</a:t>
            </a:r>
            <a:r>
              <a:rPr lang="ja-JP" altLang="en-US" dirty="0">
                <a:solidFill>
                  <a:srgbClr val="FF0000"/>
                </a:solidFill>
              </a:rPr>
              <a:t>ゲート界面近傍のみ</a:t>
            </a:r>
            <a:r>
              <a:rPr lang="ja-JP" altLang="en-US" dirty="0">
                <a:solidFill>
                  <a:srgbClr val="0000FF"/>
                </a:solidFill>
              </a:rPr>
              <a:t>を流れる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E8F1B21-CD4A-5E22-DB5C-070103258DB1}"/>
              </a:ext>
            </a:extLst>
          </p:cNvPr>
          <p:cNvSpPr txBox="1"/>
          <p:nvPr/>
        </p:nvSpPr>
        <p:spPr>
          <a:xfrm>
            <a:off x="111129" y="647985"/>
            <a:ext cx="3935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/>
              <a:t>柴田直、半導体デバイス入門 </a:t>
            </a:r>
            <a:r>
              <a:rPr kumimoji="1" lang="en-US" altLang="ja-JP" sz="1600" dirty="0"/>
              <a:t>(</a:t>
            </a:r>
            <a:r>
              <a:rPr kumimoji="1" lang="ja-JP" altLang="en-US" sz="1600" dirty="0"/>
              <a:t>数理工学社</a:t>
            </a:r>
            <a:r>
              <a:rPr kumimoji="1" lang="en-US" altLang="ja-JP" sz="1600" dirty="0"/>
              <a:t>)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29096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B6695-42E1-C1AE-D30F-D8875420A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3">
            <a:extLst>
              <a:ext uri="{FF2B5EF4-FFF2-40B4-BE49-F238E27FC236}">
                <a16:creationId xmlns:a16="http://schemas.microsoft.com/office/drawing/2014/main" id="{A50BD584-D240-4D7B-E405-68F986CBC47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9144000" cy="838200"/>
          </a:xfrm>
          <a:noFill/>
        </p:spPr>
        <p:txBody>
          <a:bodyPr/>
          <a:lstStyle/>
          <a:p>
            <a:pPr eaLnBrk="1" hangingPunct="1"/>
            <a:r>
              <a:rPr lang="en-US" altLang="ja-JP" sz="3600" b="1" dirty="0">
                <a:solidFill>
                  <a:srgbClr val="0000FF"/>
                </a:solidFill>
              </a:rPr>
              <a:t>FET:</a:t>
            </a:r>
            <a:r>
              <a:rPr lang="ja-JP" altLang="en-US" sz="3600" b="1" dirty="0">
                <a:solidFill>
                  <a:srgbClr val="0000FF"/>
                </a:solidFill>
              </a:rPr>
              <a:t> 蓄積層のでき方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25FFAE4-82D5-6AA6-ABE6-2B755E568B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6067" b="15237"/>
          <a:stretch/>
        </p:blipFill>
        <p:spPr>
          <a:xfrm>
            <a:off x="263352" y="1556792"/>
            <a:ext cx="7829356" cy="295084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4663E52-2920-013A-10EA-91C0FAAE2A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957" b="18852"/>
          <a:stretch/>
        </p:blipFill>
        <p:spPr>
          <a:xfrm>
            <a:off x="7675764" y="1124744"/>
            <a:ext cx="4516236" cy="561108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3C5D48F-884A-D55D-1251-E83745FEBE9E}"/>
              </a:ext>
            </a:extLst>
          </p:cNvPr>
          <p:cNvSpPr txBox="1"/>
          <p:nvPr/>
        </p:nvSpPr>
        <p:spPr>
          <a:xfrm>
            <a:off x="551384" y="1023119"/>
            <a:ext cx="61032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i="1" dirty="0">
                <a:solidFill>
                  <a:srgbClr val="0000FF"/>
                </a:solidFill>
              </a:rPr>
              <a:t>V</a:t>
            </a:r>
            <a:r>
              <a:rPr lang="en-US" altLang="ja-JP" sz="2400" b="1" baseline="-25000" dirty="0">
                <a:solidFill>
                  <a:srgbClr val="0000FF"/>
                </a:solidFill>
              </a:rPr>
              <a:t>GS</a:t>
            </a:r>
            <a:r>
              <a:rPr lang="ja-JP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ja-JP" sz="2400" b="1" dirty="0">
                <a:solidFill>
                  <a:srgbClr val="0000FF"/>
                </a:solidFill>
              </a:rPr>
              <a:t>&gt; 0, </a:t>
            </a:r>
            <a:r>
              <a:rPr lang="en-US" altLang="ja-JP" sz="2400" b="1" i="1" dirty="0">
                <a:solidFill>
                  <a:srgbClr val="0000FF"/>
                </a:solidFill>
              </a:rPr>
              <a:t>V</a:t>
            </a:r>
            <a:r>
              <a:rPr lang="en-US" altLang="ja-JP" sz="2400" b="1" baseline="-25000" dirty="0">
                <a:solidFill>
                  <a:srgbClr val="0000FF"/>
                </a:solidFill>
              </a:rPr>
              <a:t>DS</a:t>
            </a:r>
            <a:r>
              <a:rPr lang="en-US" altLang="ja-JP" sz="2400" b="1" dirty="0">
                <a:solidFill>
                  <a:srgbClr val="0000FF"/>
                </a:solidFill>
              </a:rPr>
              <a:t> &gt; 0</a:t>
            </a:r>
            <a:r>
              <a:rPr lang="ja-JP" altLang="en-US" sz="2400" b="1" dirty="0">
                <a:solidFill>
                  <a:srgbClr val="0000FF"/>
                </a:solidFill>
              </a:rPr>
              <a:t>を印加</a:t>
            </a:r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C8B6EEA-F4DD-7E4D-50C9-7B87D7D59DC3}"/>
              </a:ext>
            </a:extLst>
          </p:cNvPr>
          <p:cNvSpPr txBox="1"/>
          <p:nvPr/>
        </p:nvSpPr>
        <p:spPr>
          <a:xfrm>
            <a:off x="111129" y="647985"/>
            <a:ext cx="3935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/>
              <a:t>柴田直、半導体デバイス入門 </a:t>
            </a:r>
            <a:r>
              <a:rPr kumimoji="1" lang="en-US" altLang="ja-JP" sz="1600" dirty="0"/>
              <a:t>(</a:t>
            </a:r>
            <a:r>
              <a:rPr kumimoji="1" lang="ja-JP" altLang="en-US" sz="1600" dirty="0"/>
              <a:t>数理工学社</a:t>
            </a:r>
            <a:r>
              <a:rPr kumimoji="1" lang="en-US" altLang="ja-JP" sz="1600" dirty="0"/>
              <a:t>)</a:t>
            </a:r>
            <a:endParaRPr kumimoji="1" lang="ja-JP" altLang="en-US" sz="16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F2E905B-A4F5-DDFD-5AB8-38FEAB97EBD9}"/>
              </a:ext>
            </a:extLst>
          </p:cNvPr>
          <p:cNvSpPr txBox="1"/>
          <p:nvPr/>
        </p:nvSpPr>
        <p:spPr>
          <a:xfrm>
            <a:off x="6168008" y="4489354"/>
            <a:ext cx="29523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ja-JP" altLang="en-US" sz="2400" b="1" dirty="0">
                <a:solidFill>
                  <a:srgbClr val="0000FF"/>
                </a:solidFill>
              </a:rPr>
              <a:t>自由キャリアは</a:t>
            </a:r>
            <a:endParaRPr lang="en-US" altLang="ja-JP" sz="2400" b="1" dirty="0">
              <a:solidFill>
                <a:srgbClr val="0000FF"/>
              </a:solidFill>
            </a:endParaRPr>
          </a:p>
          <a:p>
            <a:pPr algn="r"/>
            <a:r>
              <a:rPr lang="ja-JP" altLang="en-US" b="1" dirty="0">
                <a:solidFill>
                  <a:srgbClr val="0000FF"/>
                </a:solidFill>
              </a:rPr>
              <a:t>半導体表面のみに</a:t>
            </a:r>
            <a:endParaRPr lang="en-US" altLang="ja-JP" b="1" dirty="0">
              <a:solidFill>
                <a:srgbClr val="0000FF"/>
              </a:solidFill>
            </a:endParaRPr>
          </a:p>
          <a:p>
            <a:pPr algn="r"/>
            <a:r>
              <a:rPr lang="ja-JP" altLang="en-US" b="1" dirty="0">
                <a:solidFill>
                  <a:srgbClr val="0000FF"/>
                </a:solidFill>
              </a:rPr>
              <a:t>誘起</a:t>
            </a:r>
            <a:endParaRPr lang="en-US" altLang="ja-JP" b="1" dirty="0">
              <a:solidFill>
                <a:srgbClr val="0000FF"/>
              </a:solidFill>
            </a:endParaRPr>
          </a:p>
          <a:p>
            <a:pPr algn="r"/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87997221"/>
      </p:ext>
    </p:extLst>
  </p:cSld>
  <p:clrMapOvr>
    <a:masterClrMapping/>
  </p:clrMapOvr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0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0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7476</TotalTime>
  <Words>3181</Words>
  <Application>Microsoft Office PowerPoint</Application>
  <PresentationFormat>ワイド画面</PresentationFormat>
  <Paragraphs>401</Paragraphs>
  <Slides>35</Slides>
  <Notes>8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5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35</vt:i4>
      </vt:variant>
    </vt:vector>
  </HeadingPairs>
  <TitlesOfParts>
    <vt:vector size="47" baseType="lpstr">
      <vt:lpstr>Arial</vt:lpstr>
      <vt:lpstr>Calibri</vt:lpstr>
      <vt:lpstr>Calibri Light</vt:lpstr>
      <vt:lpstr>Cambria Math</vt:lpstr>
      <vt:lpstr>Times New Roman</vt:lpstr>
      <vt:lpstr>標準デザイン</vt:lpstr>
      <vt:lpstr>2_Office テーマ</vt:lpstr>
      <vt:lpstr>20_標準デザイン</vt:lpstr>
      <vt:lpstr>10_標準デザイン</vt:lpstr>
      <vt:lpstr>1_Office ​​テーマ</vt:lpstr>
      <vt:lpstr>Stanford Graphics ｽﾗｲﾄﾞ</vt:lpstr>
      <vt:lpstr>数式</vt:lpstr>
      <vt:lpstr>薄膜トランジスタの原理と評価 －FETの理論－</vt:lpstr>
      <vt:lpstr>講義の目的</vt:lpstr>
      <vt:lpstr>PowerPoint プレゼンテーション</vt:lpstr>
      <vt:lpstr>PowerPoint プレゼンテーション</vt:lpstr>
      <vt:lpstr>PowerPoint プレゼンテーション</vt:lpstr>
      <vt:lpstr>チャネル内のキャリア密度</vt:lpstr>
      <vt:lpstr>注: FETとTFTのモデルの違い</vt:lpstr>
      <vt:lpstr>N型FETのチャネル構造: NPN接合</vt:lpstr>
      <vt:lpstr>FET: 蓄積層のでき方</vt:lpstr>
      <vt:lpstr>MIS構造のバンドアライメント</vt:lpstr>
      <vt:lpstr>MIS構造のバンドアライメント</vt:lpstr>
      <vt:lpstr>PowerPoint プレゼンテーション</vt:lpstr>
      <vt:lpstr>半導体中の電荷: 空乏層</vt:lpstr>
      <vt:lpstr>半導体中の電荷: 蓄積層 (反転状態)</vt:lpstr>
      <vt:lpstr>半導体中の電荷: 蓄積層 (強反転状態)</vt:lpstr>
      <vt:lpstr>PowerPoint プレゼンテーション</vt:lpstr>
      <vt:lpstr>PowerPoint プレゼンテーション</vt:lpstr>
      <vt:lpstr>強反転状態の電気特性</vt:lpstr>
      <vt:lpstr>強反転状態の電気特性： TFTの場合</vt:lpstr>
      <vt:lpstr>強反転状態の電気特性： FETの近似</vt:lpstr>
      <vt:lpstr>Gradual channel近似の別の導出</vt:lpstr>
      <vt:lpstr>ϕ_S (x): TFTの場合</vt:lpstr>
      <vt:lpstr>PowerPoint プレゼンテーション</vt:lpstr>
      <vt:lpstr>飽和領域: ピンチオフ電圧</vt:lpstr>
      <vt:lpstr>飽和領域 (簡略化した式)</vt:lpstr>
      <vt:lpstr>飽和領域: TFTの場合</vt:lpstr>
      <vt:lpstr>ϕ_S (x,z=0), E_z (x,z),  V(x,z): 蓄積層 (強反転状態)</vt:lpstr>
      <vt:lpstr>ϕ_S (x,z=0), E_z (x,z),  V(x,z): 蓄積層 (強反転状態)</vt:lpstr>
      <vt:lpstr>ϕ_S (x,z=0), E_z (x,z),  V(x,z): 蓄積層 (強反転状態)</vt:lpstr>
      <vt:lpstr>fet.py</vt:lpstr>
      <vt:lpstr>Webアプリ</vt:lpstr>
      <vt:lpstr>a-IGZO TFT CGS – VGS (perl)</vt:lpstr>
      <vt:lpstr>N-type MIS構造のC-V特性</vt:lpstr>
      <vt:lpstr>MIS構造のC-V特性</vt:lpstr>
      <vt:lpstr>N型MIS構造のC-V特性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ｽﾗｲﾄﾞ ﾀｲﾄﾙなし</dc:title>
  <dc:creator>solar</dc:creator>
  <cp:lastModifiedBy>利夫 神谷</cp:lastModifiedBy>
  <cp:revision>405</cp:revision>
  <dcterms:created xsi:type="dcterms:W3CDTF">1999-02-24T07:43:21Z</dcterms:created>
  <dcterms:modified xsi:type="dcterms:W3CDTF">2025-06-05T08:36:35Z</dcterms:modified>
</cp:coreProperties>
</file>